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777" r:id="rId2"/>
    <p:sldId id="1178" r:id="rId3"/>
    <p:sldId id="826" r:id="rId4"/>
    <p:sldId id="1164" r:id="rId5"/>
    <p:sldId id="1162" r:id="rId6"/>
    <p:sldId id="1163" r:id="rId7"/>
    <p:sldId id="1165" r:id="rId8"/>
    <p:sldId id="1179" r:id="rId9"/>
    <p:sldId id="1166" r:id="rId10"/>
    <p:sldId id="1167" r:id="rId11"/>
    <p:sldId id="432" r:id="rId12"/>
    <p:sldId id="416" r:id="rId13"/>
    <p:sldId id="435" r:id="rId14"/>
    <p:sldId id="433" r:id="rId15"/>
    <p:sldId id="515" r:id="rId16"/>
    <p:sldId id="518" r:id="rId17"/>
    <p:sldId id="517" r:id="rId18"/>
    <p:sldId id="1172" r:id="rId19"/>
    <p:sldId id="1173" r:id="rId20"/>
    <p:sldId id="1176" r:id="rId21"/>
    <p:sldId id="519" r:id="rId22"/>
    <p:sldId id="522" r:id="rId23"/>
    <p:sldId id="520" r:id="rId24"/>
    <p:sldId id="521" r:id="rId25"/>
    <p:sldId id="1180" r:id="rId26"/>
    <p:sldId id="523" r:id="rId27"/>
    <p:sldId id="524" r:id="rId28"/>
    <p:sldId id="525" r:id="rId29"/>
    <p:sldId id="527" r:id="rId30"/>
    <p:sldId id="526" r:id="rId31"/>
    <p:sldId id="528" r:id="rId32"/>
    <p:sldId id="529" r:id="rId33"/>
    <p:sldId id="530" r:id="rId34"/>
    <p:sldId id="531" r:id="rId35"/>
    <p:sldId id="1181" r:id="rId36"/>
    <p:sldId id="532" r:id="rId37"/>
    <p:sldId id="533" r:id="rId38"/>
    <p:sldId id="534" r:id="rId39"/>
    <p:sldId id="535" r:id="rId40"/>
    <p:sldId id="536" r:id="rId41"/>
    <p:sldId id="538" r:id="rId42"/>
    <p:sldId id="1177" r:id="rId43"/>
    <p:sldId id="539" r:id="rId44"/>
    <p:sldId id="540" r:id="rId45"/>
    <p:sldId id="797" r:id="rId46"/>
    <p:sldId id="1182" r:id="rId47"/>
    <p:sldId id="725" r:id="rId48"/>
    <p:sldId id="795" r:id="rId49"/>
    <p:sldId id="726" r:id="rId50"/>
    <p:sldId id="447" r:id="rId51"/>
    <p:sldId id="796" r:id="rId52"/>
    <p:sldId id="1183" r:id="rId53"/>
    <p:sldId id="798" r:id="rId54"/>
    <p:sldId id="1168" r:id="rId55"/>
    <p:sldId id="1169" r:id="rId56"/>
    <p:sldId id="1171" r:id="rId57"/>
    <p:sldId id="1144" r:id="rId58"/>
    <p:sldId id="1170" r:id="rId59"/>
    <p:sldId id="114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052"/>
    <a:srgbClr val="152E51"/>
    <a:srgbClr val="C1C1C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7"/>
    <p:restoredTop sz="85787"/>
  </p:normalViewPr>
  <p:slideViewPr>
    <p:cSldViewPr snapToGrid="0">
      <p:cViewPr>
        <p:scale>
          <a:sx n="120" d="100"/>
          <a:sy n="120" d="100"/>
        </p:scale>
        <p:origin x="133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555B7-513D-B14D-9802-2A422D3AFAFA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750CC-45F3-C147-84EB-7FFF0C36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8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C66BF-7D70-4D47-8FFD-04829FBD1F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5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4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E978E-F200-1047-9134-AE26E3E57BA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7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57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49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59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92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1B45-0643-974F-B634-7DFDED6A22C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2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1B45-0643-974F-B634-7DFDED6A22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4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C66BF-7D70-4D47-8FFD-04829FBD1F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0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7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68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1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7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4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3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17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image" Target="../media/image49.png"/><Relationship Id="rId10" Type="http://schemas.openxmlformats.org/officeDocument/2006/relationships/image" Target="../media/image490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4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11 (10/16)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134159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CLASSIFICATION UNDER MASSART NOISE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00FA00">
                    <a:alpha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434EE9-94CB-F81D-64CD-DCF1D54D3BE6}"/>
              </a:ext>
            </a:extLst>
          </p:cNvPr>
          <p:cNvSpPr/>
          <p:nvPr/>
        </p:nvSpPr>
        <p:spPr>
          <a:xfrm rot="19595008">
            <a:off x="8808946" y="1873100"/>
            <a:ext cx="1489207" cy="3885621"/>
          </a:xfrm>
          <a:prstGeom prst="rect">
            <a:avLst/>
          </a:prstGeom>
          <a:solidFill>
            <a:schemeClr val="accent1">
              <a:lumMod val="20000"/>
              <a:lumOff val="80000"/>
              <a:alpha val="41635"/>
            </a:schemeClr>
          </a:solidFill>
          <a:ln>
            <a:noFill/>
          </a:ln>
          <a:effectLst>
            <a:softEdge rad="345924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(NOISY) HALFSPACES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D7CE-6B33-B7A2-3ECD-DAD5134F1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What if no </a:t>
            </a:r>
            <a:r>
              <a:rPr lang="en-US" b="1" dirty="0" err="1">
                <a:solidFill>
                  <a:schemeClr val="accent6"/>
                </a:solidFill>
              </a:rPr>
              <a:t>halfspace</a:t>
            </a:r>
            <a:r>
              <a:rPr lang="en-US" b="1" dirty="0">
                <a:solidFill>
                  <a:schemeClr val="accent6"/>
                </a:solidFill>
              </a:rPr>
              <a:t> perfectly fits the data?</a:t>
            </a:r>
          </a:p>
          <a:p>
            <a:pPr marL="0" indent="0" algn="ctr">
              <a:buNone/>
            </a:pPr>
            <a:endParaRPr lang="en-US" sz="1600" b="1" dirty="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Random classification noise (RCN)</a:t>
            </a:r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sz="1800" dirty="0"/>
          </a:p>
          <a:p>
            <a:pPr marL="6350" indent="0">
              <a:buNone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large-margin case, SGD on a convex loss already works!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71B3CFB1-9950-C3AC-4315-44E7676A5CC1}"/>
              </a:ext>
            </a:extLst>
          </p:cNvPr>
          <p:cNvSpPr/>
          <p:nvPr/>
        </p:nvSpPr>
        <p:spPr>
          <a:xfrm>
            <a:off x="7358952" y="3265836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71412002-E4BD-D1AD-7C4F-0A0655151A5A}"/>
              </a:ext>
            </a:extLst>
          </p:cNvPr>
          <p:cNvSpPr/>
          <p:nvPr/>
        </p:nvSpPr>
        <p:spPr>
          <a:xfrm>
            <a:off x="7578594" y="365832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3C80598C-5893-D819-1A0A-50E92CBC55D5}"/>
              </a:ext>
            </a:extLst>
          </p:cNvPr>
          <p:cNvSpPr/>
          <p:nvPr/>
        </p:nvSpPr>
        <p:spPr>
          <a:xfrm>
            <a:off x="8055769" y="324264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DB81CF10-E5A5-04C4-1AC1-B5D5D64082E1}"/>
              </a:ext>
            </a:extLst>
          </p:cNvPr>
          <p:cNvSpPr/>
          <p:nvPr/>
        </p:nvSpPr>
        <p:spPr>
          <a:xfrm>
            <a:off x="8055769" y="387734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EC95C9FF-7F9B-00DE-7E3E-C8F50BAD6E76}"/>
              </a:ext>
            </a:extLst>
          </p:cNvPr>
          <p:cNvSpPr/>
          <p:nvPr/>
        </p:nvSpPr>
        <p:spPr>
          <a:xfrm>
            <a:off x="9422414" y="4644844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5EBE6947-60D6-4E8D-DDF1-DCD519E859BA}"/>
              </a:ext>
            </a:extLst>
          </p:cNvPr>
          <p:cNvSpPr/>
          <p:nvPr/>
        </p:nvSpPr>
        <p:spPr>
          <a:xfrm>
            <a:off x="8482708" y="354850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264FF475-5B03-A6E5-5779-21ADBA073145}"/>
              </a:ext>
            </a:extLst>
          </p:cNvPr>
          <p:cNvSpPr/>
          <p:nvPr/>
        </p:nvSpPr>
        <p:spPr>
          <a:xfrm>
            <a:off x="7616484" y="433919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EE052B3F-FF5E-1EDC-FD5E-18E069DD108C}"/>
              </a:ext>
            </a:extLst>
          </p:cNvPr>
          <p:cNvSpPr/>
          <p:nvPr/>
        </p:nvSpPr>
        <p:spPr>
          <a:xfrm>
            <a:off x="8178361" y="453502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AB98E810-74C8-C7A3-AC22-3DDEE2BAD09A}"/>
              </a:ext>
            </a:extLst>
          </p:cNvPr>
          <p:cNvSpPr/>
          <p:nvPr/>
        </p:nvSpPr>
        <p:spPr>
          <a:xfrm>
            <a:off x="8755161" y="391067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3D1B77F1-1007-29D5-8058-EB1E52105D59}"/>
              </a:ext>
            </a:extLst>
          </p:cNvPr>
          <p:cNvSpPr/>
          <p:nvPr/>
        </p:nvSpPr>
        <p:spPr>
          <a:xfrm>
            <a:off x="8873912" y="422937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25F3431B-DB42-5C41-968A-B54082E2E1EF}"/>
              </a:ext>
            </a:extLst>
          </p:cNvPr>
          <p:cNvSpPr/>
          <p:nvPr/>
        </p:nvSpPr>
        <p:spPr>
          <a:xfrm>
            <a:off x="8650442" y="4485392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BFE736-5855-6716-D79C-B879AFE20F34}"/>
              </a:ext>
            </a:extLst>
          </p:cNvPr>
          <p:cNvCxnSpPr>
            <a:cxnSpLocks/>
          </p:cNvCxnSpPr>
          <p:nvPr/>
        </p:nvCxnSpPr>
        <p:spPr>
          <a:xfrm>
            <a:off x="8807033" y="2697525"/>
            <a:ext cx="1549567" cy="231420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Minus 21">
            <a:extLst>
              <a:ext uri="{FF2B5EF4-FFF2-40B4-BE49-F238E27FC236}">
                <a16:creationId xmlns:a16="http://schemas.microsoft.com/office/drawing/2014/main" id="{42B52F02-BAFC-9218-DD98-C4311346EC0C}"/>
              </a:ext>
            </a:extLst>
          </p:cNvPr>
          <p:cNvSpPr/>
          <p:nvPr/>
        </p:nvSpPr>
        <p:spPr>
          <a:xfrm>
            <a:off x="9526547" y="287243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28AFA002-9932-FD56-77D9-5FB25A376A5B}"/>
              </a:ext>
            </a:extLst>
          </p:cNvPr>
          <p:cNvSpPr/>
          <p:nvPr/>
        </p:nvSpPr>
        <p:spPr>
          <a:xfrm>
            <a:off x="10080666" y="320292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C0611B45-5DD5-8F73-FFDC-640DB1DB9B85}"/>
              </a:ext>
            </a:extLst>
          </p:cNvPr>
          <p:cNvSpPr/>
          <p:nvPr/>
        </p:nvSpPr>
        <p:spPr>
          <a:xfrm>
            <a:off x="11327506" y="376814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36349472-DB02-35D2-A015-E783086E7449}"/>
              </a:ext>
            </a:extLst>
          </p:cNvPr>
          <p:cNvSpPr/>
          <p:nvPr/>
        </p:nvSpPr>
        <p:spPr>
          <a:xfrm>
            <a:off x="9898504" y="351667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55F1E80D-C5D5-FE19-E8FA-8965BF54C53B}"/>
              </a:ext>
            </a:extLst>
          </p:cNvPr>
          <p:cNvSpPr/>
          <p:nvPr/>
        </p:nvSpPr>
        <p:spPr>
          <a:xfrm>
            <a:off x="10302012" y="391067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4DF29F6B-BE40-3E69-6BD2-F0B86F926BCD}"/>
              </a:ext>
            </a:extLst>
          </p:cNvPr>
          <p:cNvSpPr/>
          <p:nvPr/>
        </p:nvSpPr>
        <p:spPr>
          <a:xfrm>
            <a:off x="10615663" y="433808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4D497DBC-C120-F80E-96E2-08001A60FA2C}"/>
              </a:ext>
            </a:extLst>
          </p:cNvPr>
          <p:cNvSpPr/>
          <p:nvPr/>
        </p:nvSpPr>
        <p:spPr>
          <a:xfrm>
            <a:off x="11244416" y="455772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28">
            <a:extLst>
              <a:ext uri="{FF2B5EF4-FFF2-40B4-BE49-F238E27FC236}">
                <a16:creationId xmlns:a16="http://schemas.microsoft.com/office/drawing/2014/main" id="{5A80EDDB-FC79-11B2-B21E-C52C37AFDBF4}"/>
              </a:ext>
            </a:extLst>
          </p:cNvPr>
          <p:cNvSpPr/>
          <p:nvPr/>
        </p:nvSpPr>
        <p:spPr>
          <a:xfrm>
            <a:off x="11099796" y="331274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29">
            <a:extLst>
              <a:ext uri="{FF2B5EF4-FFF2-40B4-BE49-F238E27FC236}">
                <a16:creationId xmlns:a16="http://schemas.microsoft.com/office/drawing/2014/main" id="{0EAA753F-29D7-3BD8-82D6-F11EC62CDD7A}"/>
              </a:ext>
            </a:extLst>
          </p:cNvPr>
          <p:cNvSpPr/>
          <p:nvPr/>
        </p:nvSpPr>
        <p:spPr>
          <a:xfrm>
            <a:off x="11761738" y="481181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0ACF43-591D-66BA-CD91-366334D4BBDF}"/>
              </a:ext>
            </a:extLst>
          </p:cNvPr>
          <p:cNvCxnSpPr>
            <a:cxnSpLocks/>
          </p:cNvCxnSpPr>
          <p:nvPr/>
        </p:nvCxnSpPr>
        <p:spPr>
          <a:xfrm rot="5400000">
            <a:off x="8646726" y="2664581"/>
            <a:ext cx="131489" cy="196372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ross 33">
            <a:extLst>
              <a:ext uri="{FF2B5EF4-FFF2-40B4-BE49-F238E27FC236}">
                <a16:creationId xmlns:a16="http://schemas.microsoft.com/office/drawing/2014/main" id="{E99FA4E4-75EB-1E98-6E3C-E990BA40D7B4}"/>
              </a:ext>
            </a:extLst>
          </p:cNvPr>
          <p:cNvSpPr/>
          <p:nvPr/>
        </p:nvSpPr>
        <p:spPr>
          <a:xfrm>
            <a:off x="10623751" y="3590218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5D7D2D93-3879-90D6-4239-ED334B80ACFC}"/>
              </a:ext>
            </a:extLst>
          </p:cNvPr>
          <p:cNvSpPr/>
          <p:nvPr/>
        </p:nvSpPr>
        <p:spPr>
          <a:xfrm>
            <a:off x="11255576" y="413258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8D3532F9-62FB-0521-C06C-307B48CB21DF}"/>
              </a:ext>
            </a:extLst>
          </p:cNvPr>
          <p:cNvSpPr/>
          <p:nvPr/>
        </p:nvSpPr>
        <p:spPr>
          <a:xfrm>
            <a:off x="10428685" y="2753915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7DF127C-017E-52B4-9CD4-A8F30AC411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3214" y="2872439"/>
                <a:ext cx="6662978" cy="23142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[Blum-Frieze-Kannan-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Vempala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‘96]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 polynomial-time algorithm for learning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halfspaces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under RCN for any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7DF127C-017E-52B4-9CD4-A8F30AC41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14" y="2872439"/>
                <a:ext cx="6662978" cy="2314200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61DDB-AA22-BF70-F22C-7495FCB33DF5}"/>
              </a:ext>
            </a:extLst>
          </p:cNvPr>
          <p:cNvCxnSpPr>
            <a:cxnSpLocks/>
          </p:cNvCxnSpPr>
          <p:nvPr/>
        </p:nvCxnSpPr>
        <p:spPr>
          <a:xfrm flipH="1">
            <a:off x="9010688" y="3568550"/>
            <a:ext cx="356682" cy="238832"/>
          </a:xfrm>
          <a:prstGeom prst="line">
            <a:avLst/>
          </a:prstGeom>
          <a:ln w="6350">
            <a:solidFill>
              <a:schemeClr val="accent3"/>
            </a:solidFill>
            <a:prstDash val="sysDot"/>
            <a:headEnd type="stealth" w="sm" len="sm"/>
            <a:tailEnd type="stealth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42BCBB-E92E-3645-9D99-A7EC6ED64D7F}"/>
                  </a:ext>
                </a:extLst>
              </p:cNvPr>
              <p:cNvSpPr txBox="1"/>
              <p:nvPr/>
            </p:nvSpPr>
            <p:spPr>
              <a:xfrm>
                <a:off x="8940480" y="3346978"/>
                <a:ext cx="271409" cy="276999"/>
              </a:xfrm>
              <a:prstGeom prst="rect">
                <a:avLst/>
              </a:prstGeom>
              <a:noFill/>
              <a:ln w="1270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42BCBB-E92E-3645-9D99-A7EC6ED64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480" y="3346978"/>
                <a:ext cx="271409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922532-2AD4-FE89-B744-D56E299CA150}"/>
                  </a:ext>
                </a:extLst>
              </p:cNvPr>
              <p:cNvSpPr txBox="1"/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922532-2AD4-FE89-B744-D56E299CA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7FFAAE-2920-BD1F-C4FB-6407E224292D}"/>
                  </a:ext>
                </a:extLst>
              </p:cNvPr>
              <p:cNvSpPr txBox="1"/>
              <p:nvPr/>
            </p:nvSpPr>
            <p:spPr>
              <a:xfrm>
                <a:off x="10225775" y="101414"/>
                <a:ext cx="200095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margin</a:t>
                </a: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is the largest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which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almost surely 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7FFAAE-2920-BD1F-C4FB-6407E224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775" y="101414"/>
                <a:ext cx="2000952" cy="2308324"/>
              </a:xfrm>
              <a:prstGeom prst="rect">
                <a:avLst/>
              </a:prstGeom>
              <a:blipFill>
                <a:blip r:embed="rId5"/>
                <a:stretch>
                  <a:fillRect l="-4403" t="-2198" r="-1258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F6C592B-FF19-D409-8D36-D14B6071EA7E}"/>
              </a:ext>
            </a:extLst>
          </p:cNvPr>
          <p:cNvCxnSpPr>
            <a:cxnSpLocks/>
            <a:stCxn id="31" idx="0"/>
            <a:endCxn id="36" idx="1"/>
          </p:cNvCxnSpPr>
          <p:nvPr/>
        </p:nvCxnSpPr>
        <p:spPr>
          <a:xfrm flipV="1">
            <a:off x="9076185" y="1255576"/>
            <a:ext cx="1149590" cy="2091402"/>
          </a:xfrm>
          <a:prstGeom prst="straightConnector1">
            <a:avLst/>
          </a:prstGeom>
          <a:ln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Our goal is to find a </a:t>
                </a:r>
                <a:r>
                  <a:rPr lang="en-US" dirty="0" err="1"/>
                  <a:t>halfspace</a:t>
                </a:r>
                <a:r>
                  <a:rPr lang="en-US" dirty="0"/>
                  <a:t> with low 0-1 loss:</a:t>
                </a:r>
              </a:p>
              <a:p>
                <a:pPr marL="0" indent="0">
                  <a:buNone/>
                </a:pPr>
                <a:endParaRPr lang="en-US" sz="225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lvl="0" indent="0">
                  <a:buNone/>
                </a:pPr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42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Our goal is to find a </a:t>
                </a:r>
                <a:r>
                  <a:rPr lang="en-US" dirty="0" err="1"/>
                  <a:t>halfspace</a:t>
                </a:r>
                <a:r>
                  <a:rPr lang="en-US" dirty="0"/>
                  <a:t> with low 0-1 loss:</a:t>
                </a: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  <a:tabLst>
                    <a:tab pos="3190875" algn="l"/>
                  </a:tabLst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/>
                  <a:t> loss function is nonconvex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256E9F-C2CE-8C4A-9E23-30F6699B1E78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D52F63-8109-BE48-BADB-DB4F1D2A249B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CF878CDE-551D-E34F-9E81-124D4C59EC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1965B7EF-F9E0-EB4A-BBDD-8A8C65AF3FEA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C8E6AE77-5DD9-3147-A172-A3460F6A9294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8966A16B-4277-A04E-A3D5-A15D4C26497F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-Shape 25">
            <a:extLst>
              <a:ext uri="{FF2B5EF4-FFF2-40B4-BE49-F238E27FC236}">
                <a16:creationId xmlns:a16="http://schemas.microsoft.com/office/drawing/2014/main" id="{1DA4101D-39B4-004C-8948-8254E82768F3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-Shape 26">
            <a:extLst>
              <a:ext uri="{FF2B5EF4-FFF2-40B4-BE49-F238E27FC236}">
                <a16:creationId xmlns:a16="http://schemas.microsoft.com/office/drawing/2014/main" id="{5C7B8F08-335C-0440-8F79-42336A9DAF39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B69D6351-FF0C-7543-941E-526940A8E43C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D0F9345C-7804-144C-A96F-AF78F96B400E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C288E046-7A15-C146-893D-8A0B802D2D64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-Shape 30">
            <a:extLst>
              <a:ext uri="{FF2B5EF4-FFF2-40B4-BE49-F238E27FC236}">
                <a16:creationId xmlns:a16="http://schemas.microsoft.com/office/drawing/2014/main" id="{BD1F693A-FC1F-054E-BC12-EE3BB989D557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Standard fix:</a:t>
                </a:r>
                <a:r>
                  <a:rPr lang="en-US" dirty="0"/>
                  <a:t> replace 0-1 loss with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convex surrogate</a:t>
                </a: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/>
                  <a:t> loss function is nonconvex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BA7C9B-75EF-4287-381E-725CD3FE4398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95598D-E009-7F1A-B2D5-959A3B642320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66ECE5A0-1386-96C9-79D3-0F5732CBAF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>
            <a:extLst>
              <a:ext uri="{FF2B5EF4-FFF2-40B4-BE49-F238E27FC236}">
                <a16:creationId xmlns:a16="http://schemas.microsoft.com/office/drawing/2014/main" id="{FB4D3F74-1102-BE0F-C0B1-CA0096377D63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11EB9904-FB15-10E7-ED52-2F3F6616D20E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B1738F9B-195D-D7DB-7FB8-0D7B5B977B0F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EB0AFB98-C842-B026-1980-799203BCF2BD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9F1F0683-F540-6EEE-B54A-0E575DA4B3DA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70DF32E7-04B8-EF45-EC48-3CCB591D77D2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EE0931E5-D6D1-5DB6-EAFD-F00ECFEEBD27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CA27EB74-397A-8943-084E-A4FC431E96E2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B2F0F477-40BC-AFFC-D7EC-60F0EBD86693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Standard fix:</a:t>
                </a:r>
                <a:r>
                  <a:rPr lang="en-US" dirty="0"/>
                  <a:t> replace 0-1 loss with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convex surrogate</a:t>
                </a:r>
              </a:p>
              <a:p>
                <a:pPr marL="0" indent="0">
                  <a:buNone/>
                </a:pPr>
                <a:endParaRPr lang="en-US" sz="225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b="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0,−</m:t>
                                  </m:r>
                                  <m:r>
                                    <a:rPr lang="en-US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b="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en-US" sz="1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Flipping a label far from the </a:t>
                </a:r>
              </a:p>
              <a:p>
                <a:pPr marL="0" lvl="0" indent="0">
                  <a:buNone/>
                </a:pP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decision boundary incurs huge loss.</a:t>
                </a: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 err="1">
                    <a:solidFill>
                      <a:schemeClr val="accent6"/>
                    </a:solidFill>
                  </a:rPr>
                  <a:t>ReLU</a:t>
                </a:r>
                <a:r>
                  <a:rPr lang="en-US" b="1" dirty="0">
                    <a:solidFill>
                      <a:schemeClr val="accent6"/>
                    </a:solidFill>
                  </a:rPr>
                  <a:t> loss does not capture true performance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under noise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A1F48E-B6C2-C238-119B-0D4E30830C92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E31C6F-B8E8-1D54-F873-1B3880E3F2E8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>
            <a:extLst>
              <a:ext uri="{FF2B5EF4-FFF2-40B4-BE49-F238E27FC236}">
                <a16:creationId xmlns:a16="http://schemas.microsoft.com/office/drawing/2014/main" id="{869C2327-54FF-CF02-7F1C-D619F92125DB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8848DDA-FA3F-490D-0CC3-A86A500E827F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9CA395FD-25C6-EA0D-D047-71976F7C30BC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2724F88-5C75-5912-F8CE-E111B2A42A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0289EE-9B86-B5D7-657E-4FA4EE08F718}"/>
              </a:ext>
            </a:extLst>
          </p:cNvPr>
          <p:cNvCxnSpPr>
            <a:cxnSpLocks/>
          </p:cNvCxnSpPr>
          <p:nvPr/>
        </p:nvCxnSpPr>
        <p:spPr>
          <a:xfrm>
            <a:off x="6476789" y="3664374"/>
            <a:ext cx="2454617" cy="0"/>
          </a:xfrm>
          <a:prstGeom prst="line">
            <a:avLst/>
          </a:prstGeom>
          <a:ln w="88900" cap="rnd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-Shape 13">
            <a:extLst>
              <a:ext uri="{FF2B5EF4-FFF2-40B4-BE49-F238E27FC236}">
                <a16:creationId xmlns:a16="http://schemas.microsoft.com/office/drawing/2014/main" id="{4944989E-8E3A-3AF3-360F-D2BC0E109581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2642AD9F-26C0-7983-C0E6-0AAD490C2592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B96A2C04-1A20-8A1A-572C-024A6F306E4C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0731A6CD-68B6-F34B-BD0C-E17B95FC0EEB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CB42FF59-2BA2-FD06-A3A5-03545500B5F7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82A10D1C-1486-A062-4AEA-7B100066A5EC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E21BD8-BC83-9B1B-108D-C96804E44FDB}"/>
              </a:ext>
            </a:extLst>
          </p:cNvPr>
          <p:cNvCxnSpPr>
            <a:cxnSpLocks/>
          </p:cNvCxnSpPr>
          <p:nvPr/>
        </p:nvCxnSpPr>
        <p:spPr>
          <a:xfrm flipV="1">
            <a:off x="8931406" y="1835899"/>
            <a:ext cx="2422394" cy="1828476"/>
          </a:xfrm>
          <a:prstGeom prst="line">
            <a:avLst/>
          </a:prstGeom>
          <a:ln w="88900" cap="rnd">
            <a:solidFill>
              <a:schemeClr val="accent3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35DA3C4D-AA85-BDFD-D332-F5CCB3DCD917}"/>
              </a:ext>
            </a:extLst>
          </p:cNvPr>
          <p:cNvSpPr/>
          <p:nvPr/>
        </p:nvSpPr>
        <p:spPr>
          <a:xfrm>
            <a:off x="11036174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8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Standard fix:</a:t>
                </a:r>
                <a:r>
                  <a:rPr lang="en-US" dirty="0"/>
                  <a:t> replace 0-1 loss with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convex surrogate</a:t>
                </a:r>
              </a:p>
              <a:p>
                <a:pPr marL="0" indent="0">
                  <a:buNone/>
                </a:pPr>
                <a:endParaRPr lang="en-US" sz="225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b="1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𝐋𝐑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𝐋𝐞𝐚𝐤𝐲𝐑𝐞𝐋𝐔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b="1" i="1" dirty="0">
                  <a:solidFill>
                    <a:schemeClr val="accent2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en-US" sz="1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A1F48E-B6C2-C238-119B-0D4E30830C92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E31C6F-B8E8-1D54-F873-1B3880E3F2E8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>
            <a:extLst>
              <a:ext uri="{FF2B5EF4-FFF2-40B4-BE49-F238E27FC236}">
                <a16:creationId xmlns:a16="http://schemas.microsoft.com/office/drawing/2014/main" id="{869C2327-54FF-CF02-7F1C-D619F92125DB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8848DDA-FA3F-490D-0CC3-A86A500E827F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9CA395FD-25C6-EA0D-D047-71976F7C30BC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2724F88-5C75-5912-F8CE-E111B2A42A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-Shape 13">
            <a:extLst>
              <a:ext uri="{FF2B5EF4-FFF2-40B4-BE49-F238E27FC236}">
                <a16:creationId xmlns:a16="http://schemas.microsoft.com/office/drawing/2014/main" id="{4944989E-8E3A-3AF3-360F-D2BC0E109581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2642AD9F-26C0-7983-C0E6-0AAD490C2592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B96A2C04-1A20-8A1A-572C-024A6F306E4C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0731A6CD-68B6-F34B-BD0C-E17B95FC0EEB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CB42FF59-2BA2-FD06-A3A5-03545500B5F7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82A10D1C-1486-A062-4AEA-7B100066A5EC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ultiply 20">
            <a:extLst>
              <a:ext uri="{FF2B5EF4-FFF2-40B4-BE49-F238E27FC236}">
                <a16:creationId xmlns:a16="http://schemas.microsoft.com/office/drawing/2014/main" id="{35DA3C4D-AA85-BDFD-D332-F5CCB3DCD917}"/>
              </a:ext>
            </a:extLst>
          </p:cNvPr>
          <p:cNvSpPr/>
          <p:nvPr/>
        </p:nvSpPr>
        <p:spPr>
          <a:xfrm>
            <a:off x="11036174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8DB832-D577-9CFD-6D45-8D869A95F57D}"/>
              </a:ext>
            </a:extLst>
          </p:cNvPr>
          <p:cNvCxnSpPr>
            <a:cxnSpLocks/>
          </p:cNvCxnSpPr>
          <p:nvPr/>
        </p:nvCxnSpPr>
        <p:spPr>
          <a:xfrm flipV="1">
            <a:off x="6498740" y="3664374"/>
            <a:ext cx="2432666" cy="352822"/>
          </a:xfrm>
          <a:prstGeom prst="line">
            <a:avLst/>
          </a:prstGeom>
          <a:ln w="88900" cap="rnd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BA8D42-896D-50E3-2DF5-CC1A815BD479}"/>
              </a:ext>
            </a:extLst>
          </p:cNvPr>
          <p:cNvCxnSpPr>
            <a:cxnSpLocks/>
          </p:cNvCxnSpPr>
          <p:nvPr/>
        </p:nvCxnSpPr>
        <p:spPr>
          <a:xfrm flipV="1">
            <a:off x="8931406" y="1972638"/>
            <a:ext cx="2627021" cy="1691737"/>
          </a:xfrm>
          <a:prstGeom prst="line">
            <a:avLst/>
          </a:prstGeom>
          <a:ln w="88900" cap="rnd">
            <a:solidFill>
              <a:schemeClr val="accent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/>
              <p:nvPr/>
            </p:nvSpPr>
            <p:spPr>
              <a:xfrm>
                <a:off x="6249728" y="4914213"/>
                <a:ext cx="5706349" cy="101361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LeakyReLU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1−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           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728" y="4914213"/>
                <a:ext cx="5706349" cy="10136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9AB6AF0-71D0-39C1-188B-19BBE974BAEB}"/>
              </a:ext>
            </a:extLst>
          </p:cNvPr>
          <p:cNvSpPr>
            <a:spLocks/>
          </p:cNvSpPr>
          <p:nvPr/>
        </p:nvSpPr>
        <p:spPr>
          <a:xfrm>
            <a:off x="243840" y="3205580"/>
            <a:ext cx="5534285" cy="2738047"/>
          </a:xfrm>
          <a:prstGeom prst="roundRect">
            <a:avLst>
              <a:gd name="adj" fmla="val 6119"/>
            </a:avLst>
          </a:prstGeom>
          <a:solidFill>
            <a:schemeClr val="accent2">
              <a:lumMod val="75000"/>
              <a:alpha val="70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Theorem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[implicit 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Bylander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‘94]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Gradient descent with respect to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LeakyReLU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loss learns large-margin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halfspaces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under RCN.</a:t>
            </a:r>
          </a:p>
        </p:txBody>
      </p:sp>
    </p:spTree>
    <p:extLst>
      <p:ext uri="{BB962C8B-B14F-4D97-AF65-F5344CB8AC3E}">
        <p14:creationId xmlns:p14="http://schemas.microsoft.com/office/powerpoint/2010/main" val="19733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an even more general setting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satisfies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for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link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--- learning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“generalized linear models”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</a:t>
                </a: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Halfspaces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with RCN corresponds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is monotone, there is a canonical choice of convex surrogate!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Matching loss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 [Auer-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Herbster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Warmuth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 ’96]: 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Exercise: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LeakyReLU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2800" b="0" i="0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 b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/>
              <p:nvPr/>
            </p:nvSpPr>
            <p:spPr>
              <a:xfrm>
                <a:off x="7795260" y="283318"/>
                <a:ext cx="4152900" cy="7857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LeakyReLU</m:t>
                          </m:r>
                        </m:e>
                        <m:sub>
                          <m: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kumimoji="0" lang="en-US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1−</m:t>
                                  </m:r>
                                  <m:r>
                                    <a:rPr kumimoji="0" lang="en-US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            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260" y="283318"/>
                <a:ext cx="4152900" cy="78574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C6C05B5-5896-CF62-3FA6-46BF3B152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67" b="46508"/>
          <a:stretch/>
        </p:blipFill>
        <p:spPr>
          <a:xfrm>
            <a:off x="2940050" y="4593782"/>
            <a:ext cx="6311900" cy="15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8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8169486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14305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14305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≥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rgbClr val="143052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rgbClr val="143052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𝑤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rgbClr val="143052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∗</m:t>
                                                        </m:r>
                                                      </m:sup>
                                                    </m:s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14305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8169486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322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3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97409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251948" b="-2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404478" b="-1552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0124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6030633"/>
                  </p:ext>
                </p:extLst>
              </p:nvPr>
            </p:nvGraphicFramePr>
            <p:xfrm>
              <a:off x="1954925" y="3837666"/>
              <a:ext cx="9348952" cy="256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6030633"/>
                  </p:ext>
                </p:extLst>
              </p:nvPr>
            </p:nvGraphicFramePr>
            <p:xfrm>
              <a:off x="1954925" y="3837666"/>
              <a:ext cx="9348952" cy="256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223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223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467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8487171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8487171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322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3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97409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251948" b="-2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17D64C-E24A-2E92-9CFF-B83A030CE657}"/>
              </a:ext>
            </a:extLst>
          </p:cNvPr>
          <p:cNvCxnSpPr/>
          <p:nvPr/>
        </p:nvCxnSpPr>
        <p:spPr>
          <a:xfrm>
            <a:off x="551793" y="4645003"/>
            <a:ext cx="0" cy="197975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515026-D958-F37F-22C0-9C1E27B1706D}"/>
                  </a:ext>
                </a:extLst>
              </p:cNvPr>
              <p:cNvSpPr txBox="1"/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515026-D958-F37F-22C0-9C1E27B17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3A366F07-F9D1-AD62-3B3A-1573E13206BB}"/>
              </a:ext>
            </a:extLst>
          </p:cNvPr>
          <p:cNvSpPr/>
          <p:nvPr/>
        </p:nvSpPr>
        <p:spPr>
          <a:xfrm>
            <a:off x="584199" y="5277375"/>
            <a:ext cx="3029571" cy="1193800"/>
          </a:xfrm>
          <a:custGeom>
            <a:avLst/>
            <a:gdLst>
              <a:gd name="connsiteX0" fmla="*/ 0 w 2933700"/>
              <a:gd name="connsiteY0" fmla="*/ 1193800 h 1206500"/>
              <a:gd name="connsiteX1" fmla="*/ 177800 w 2933700"/>
              <a:gd name="connsiteY1" fmla="*/ 1155700 h 1206500"/>
              <a:gd name="connsiteX2" fmla="*/ 215900 w 2933700"/>
              <a:gd name="connsiteY2" fmla="*/ 1143000 h 1206500"/>
              <a:gd name="connsiteX3" fmla="*/ 292100 w 2933700"/>
              <a:gd name="connsiteY3" fmla="*/ 1104900 h 1206500"/>
              <a:gd name="connsiteX4" fmla="*/ 368300 w 2933700"/>
              <a:gd name="connsiteY4" fmla="*/ 1054100 h 1206500"/>
              <a:gd name="connsiteX5" fmla="*/ 406400 w 2933700"/>
              <a:gd name="connsiteY5" fmla="*/ 1028700 h 1206500"/>
              <a:gd name="connsiteX6" fmla="*/ 444500 w 2933700"/>
              <a:gd name="connsiteY6" fmla="*/ 1003300 h 1206500"/>
              <a:gd name="connsiteX7" fmla="*/ 482600 w 2933700"/>
              <a:gd name="connsiteY7" fmla="*/ 990600 h 1206500"/>
              <a:gd name="connsiteX8" fmla="*/ 520700 w 2933700"/>
              <a:gd name="connsiteY8" fmla="*/ 965200 h 1206500"/>
              <a:gd name="connsiteX9" fmla="*/ 558800 w 2933700"/>
              <a:gd name="connsiteY9" fmla="*/ 952500 h 1206500"/>
              <a:gd name="connsiteX10" fmla="*/ 635000 w 2933700"/>
              <a:gd name="connsiteY10" fmla="*/ 901700 h 1206500"/>
              <a:gd name="connsiteX11" fmla="*/ 685800 w 2933700"/>
              <a:gd name="connsiteY11" fmla="*/ 889000 h 1206500"/>
              <a:gd name="connsiteX12" fmla="*/ 749300 w 2933700"/>
              <a:gd name="connsiteY12" fmla="*/ 876300 h 1206500"/>
              <a:gd name="connsiteX13" fmla="*/ 787400 w 2933700"/>
              <a:gd name="connsiteY13" fmla="*/ 863600 h 1206500"/>
              <a:gd name="connsiteX14" fmla="*/ 914400 w 2933700"/>
              <a:gd name="connsiteY14" fmla="*/ 838200 h 1206500"/>
              <a:gd name="connsiteX15" fmla="*/ 952500 w 2933700"/>
              <a:gd name="connsiteY15" fmla="*/ 825500 h 1206500"/>
              <a:gd name="connsiteX16" fmla="*/ 1054100 w 2933700"/>
              <a:gd name="connsiteY16" fmla="*/ 800100 h 1206500"/>
              <a:gd name="connsiteX17" fmla="*/ 1168400 w 2933700"/>
              <a:gd name="connsiteY17" fmla="*/ 749300 h 1206500"/>
              <a:gd name="connsiteX18" fmla="*/ 1257300 w 2933700"/>
              <a:gd name="connsiteY18" fmla="*/ 635000 h 1206500"/>
              <a:gd name="connsiteX19" fmla="*/ 1282700 w 2933700"/>
              <a:gd name="connsiteY19" fmla="*/ 596900 h 1206500"/>
              <a:gd name="connsiteX20" fmla="*/ 1308100 w 2933700"/>
              <a:gd name="connsiteY20" fmla="*/ 558800 h 1206500"/>
              <a:gd name="connsiteX21" fmla="*/ 1371600 w 2933700"/>
              <a:gd name="connsiteY21" fmla="*/ 444500 h 1206500"/>
              <a:gd name="connsiteX22" fmla="*/ 1397000 w 2933700"/>
              <a:gd name="connsiteY22" fmla="*/ 406400 h 1206500"/>
              <a:gd name="connsiteX23" fmla="*/ 1435100 w 2933700"/>
              <a:gd name="connsiteY23" fmla="*/ 381000 h 1206500"/>
              <a:gd name="connsiteX24" fmla="*/ 1511300 w 2933700"/>
              <a:gd name="connsiteY24" fmla="*/ 355600 h 1206500"/>
              <a:gd name="connsiteX25" fmla="*/ 1625600 w 2933700"/>
              <a:gd name="connsiteY25" fmla="*/ 304800 h 1206500"/>
              <a:gd name="connsiteX26" fmla="*/ 1663700 w 2933700"/>
              <a:gd name="connsiteY26" fmla="*/ 292100 h 1206500"/>
              <a:gd name="connsiteX27" fmla="*/ 1701800 w 2933700"/>
              <a:gd name="connsiteY27" fmla="*/ 279400 h 1206500"/>
              <a:gd name="connsiteX28" fmla="*/ 1752600 w 2933700"/>
              <a:gd name="connsiteY28" fmla="*/ 266700 h 1206500"/>
              <a:gd name="connsiteX29" fmla="*/ 2120900 w 2933700"/>
              <a:gd name="connsiteY29" fmla="*/ 254000 h 1206500"/>
              <a:gd name="connsiteX30" fmla="*/ 2197100 w 2933700"/>
              <a:gd name="connsiteY30" fmla="*/ 228600 h 1206500"/>
              <a:gd name="connsiteX31" fmla="*/ 2273300 w 2933700"/>
              <a:gd name="connsiteY31" fmla="*/ 190500 h 1206500"/>
              <a:gd name="connsiteX32" fmla="*/ 2349500 w 2933700"/>
              <a:gd name="connsiteY32" fmla="*/ 139700 h 1206500"/>
              <a:gd name="connsiteX33" fmla="*/ 2425700 w 2933700"/>
              <a:gd name="connsiteY33" fmla="*/ 101600 h 1206500"/>
              <a:gd name="connsiteX34" fmla="*/ 2463800 w 2933700"/>
              <a:gd name="connsiteY34" fmla="*/ 76200 h 1206500"/>
              <a:gd name="connsiteX35" fmla="*/ 2730500 w 2933700"/>
              <a:gd name="connsiteY35" fmla="*/ 63500 h 1206500"/>
              <a:gd name="connsiteX36" fmla="*/ 2844800 w 2933700"/>
              <a:gd name="connsiteY36" fmla="*/ 25400 h 1206500"/>
              <a:gd name="connsiteX37" fmla="*/ 2882900 w 2933700"/>
              <a:gd name="connsiteY37" fmla="*/ 12700 h 1206500"/>
              <a:gd name="connsiteX38" fmla="*/ 2921000 w 2933700"/>
              <a:gd name="connsiteY38" fmla="*/ 0 h 1206500"/>
              <a:gd name="connsiteX39" fmla="*/ 2933700 w 2933700"/>
              <a:gd name="connsiteY39" fmla="*/ 38100 h 1206500"/>
              <a:gd name="connsiteX40" fmla="*/ 2921000 w 2933700"/>
              <a:gd name="connsiteY40" fmla="*/ 660400 h 1206500"/>
              <a:gd name="connsiteX41" fmla="*/ 2921000 w 2933700"/>
              <a:gd name="connsiteY41" fmla="*/ 1206500 h 1206500"/>
              <a:gd name="connsiteX0" fmla="*/ 0 w 2933700"/>
              <a:gd name="connsiteY0" fmla="*/ 1193800 h 1206500"/>
              <a:gd name="connsiteX1" fmla="*/ 177800 w 2933700"/>
              <a:gd name="connsiteY1" fmla="*/ 1155700 h 1206500"/>
              <a:gd name="connsiteX2" fmla="*/ 215900 w 2933700"/>
              <a:gd name="connsiteY2" fmla="*/ 1143000 h 1206500"/>
              <a:gd name="connsiteX3" fmla="*/ 292100 w 2933700"/>
              <a:gd name="connsiteY3" fmla="*/ 1104900 h 1206500"/>
              <a:gd name="connsiteX4" fmla="*/ 368300 w 2933700"/>
              <a:gd name="connsiteY4" fmla="*/ 1054100 h 1206500"/>
              <a:gd name="connsiteX5" fmla="*/ 406400 w 2933700"/>
              <a:gd name="connsiteY5" fmla="*/ 1028700 h 1206500"/>
              <a:gd name="connsiteX6" fmla="*/ 444500 w 2933700"/>
              <a:gd name="connsiteY6" fmla="*/ 1003300 h 1206500"/>
              <a:gd name="connsiteX7" fmla="*/ 482600 w 2933700"/>
              <a:gd name="connsiteY7" fmla="*/ 990600 h 1206500"/>
              <a:gd name="connsiteX8" fmla="*/ 520700 w 2933700"/>
              <a:gd name="connsiteY8" fmla="*/ 965200 h 1206500"/>
              <a:gd name="connsiteX9" fmla="*/ 558800 w 2933700"/>
              <a:gd name="connsiteY9" fmla="*/ 952500 h 1206500"/>
              <a:gd name="connsiteX10" fmla="*/ 635000 w 2933700"/>
              <a:gd name="connsiteY10" fmla="*/ 901700 h 1206500"/>
              <a:gd name="connsiteX11" fmla="*/ 685800 w 2933700"/>
              <a:gd name="connsiteY11" fmla="*/ 889000 h 1206500"/>
              <a:gd name="connsiteX12" fmla="*/ 749300 w 2933700"/>
              <a:gd name="connsiteY12" fmla="*/ 876300 h 1206500"/>
              <a:gd name="connsiteX13" fmla="*/ 787400 w 2933700"/>
              <a:gd name="connsiteY13" fmla="*/ 863600 h 1206500"/>
              <a:gd name="connsiteX14" fmla="*/ 914400 w 2933700"/>
              <a:gd name="connsiteY14" fmla="*/ 838200 h 1206500"/>
              <a:gd name="connsiteX15" fmla="*/ 952500 w 2933700"/>
              <a:gd name="connsiteY15" fmla="*/ 825500 h 1206500"/>
              <a:gd name="connsiteX16" fmla="*/ 1054100 w 2933700"/>
              <a:gd name="connsiteY16" fmla="*/ 800100 h 1206500"/>
              <a:gd name="connsiteX17" fmla="*/ 1168400 w 2933700"/>
              <a:gd name="connsiteY17" fmla="*/ 749300 h 1206500"/>
              <a:gd name="connsiteX18" fmla="*/ 1257300 w 2933700"/>
              <a:gd name="connsiteY18" fmla="*/ 635000 h 1206500"/>
              <a:gd name="connsiteX19" fmla="*/ 1282700 w 2933700"/>
              <a:gd name="connsiteY19" fmla="*/ 596900 h 1206500"/>
              <a:gd name="connsiteX20" fmla="*/ 1308100 w 2933700"/>
              <a:gd name="connsiteY20" fmla="*/ 558800 h 1206500"/>
              <a:gd name="connsiteX21" fmla="*/ 1371600 w 2933700"/>
              <a:gd name="connsiteY21" fmla="*/ 444500 h 1206500"/>
              <a:gd name="connsiteX22" fmla="*/ 1397000 w 2933700"/>
              <a:gd name="connsiteY22" fmla="*/ 406400 h 1206500"/>
              <a:gd name="connsiteX23" fmla="*/ 1435100 w 2933700"/>
              <a:gd name="connsiteY23" fmla="*/ 381000 h 1206500"/>
              <a:gd name="connsiteX24" fmla="*/ 1511300 w 2933700"/>
              <a:gd name="connsiteY24" fmla="*/ 355600 h 1206500"/>
              <a:gd name="connsiteX25" fmla="*/ 1625600 w 2933700"/>
              <a:gd name="connsiteY25" fmla="*/ 304800 h 1206500"/>
              <a:gd name="connsiteX26" fmla="*/ 1663700 w 2933700"/>
              <a:gd name="connsiteY26" fmla="*/ 292100 h 1206500"/>
              <a:gd name="connsiteX27" fmla="*/ 1701800 w 2933700"/>
              <a:gd name="connsiteY27" fmla="*/ 279400 h 1206500"/>
              <a:gd name="connsiteX28" fmla="*/ 1752600 w 2933700"/>
              <a:gd name="connsiteY28" fmla="*/ 266700 h 1206500"/>
              <a:gd name="connsiteX29" fmla="*/ 2120900 w 2933700"/>
              <a:gd name="connsiteY29" fmla="*/ 254000 h 1206500"/>
              <a:gd name="connsiteX30" fmla="*/ 2197100 w 2933700"/>
              <a:gd name="connsiteY30" fmla="*/ 228600 h 1206500"/>
              <a:gd name="connsiteX31" fmla="*/ 2273300 w 2933700"/>
              <a:gd name="connsiteY31" fmla="*/ 190500 h 1206500"/>
              <a:gd name="connsiteX32" fmla="*/ 2349500 w 2933700"/>
              <a:gd name="connsiteY32" fmla="*/ 139700 h 1206500"/>
              <a:gd name="connsiteX33" fmla="*/ 2425700 w 2933700"/>
              <a:gd name="connsiteY33" fmla="*/ 101600 h 1206500"/>
              <a:gd name="connsiteX34" fmla="*/ 2463800 w 2933700"/>
              <a:gd name="connsiteY34" fmla="*/ 76200 h 1206500"/>
              <a:gd name="connsiteX35" fmla="*/ 2730500 w 2933700"/>
              <a:gd name="connsiteY35" fmla="*/ 63500 h 1206500"/>
              <a:gd name="connsiteX36" fmla="*/ 2844800 w 2933700"/>
              <a:gd name="connsiteY36" fmla="*/ 25400 h 1206500"/>
              <a:gd name="connsiteX37" fmla="*/ 2882900 w 2933700"/>
              <a:gd name="connsiteY37" fmla="*/ 12700 h 1206500"/>
              <a:gd name="connsiteX38" fmla="*/ 2921000 w 2933700"/>
              <a:gd name="connsiteY38" fmla="*/ 0 h 1206500"/>
              <a:gd name="connsiteX39" fmla="*/ 2933700 w 2933700"/>
              <a:gd name="connsiteY39" fmla="*/ 38100 h 1206500"/>
              <a:gd name="connsiteX40" fmla="*/ 2921000 w 2933700"/>
              <a:gd name="connsiteY40" fmla="*/ 660400 h 1206500"/>
              <a:gd name="connsiteX41" fmla="*/ 2921000 w 2933700"/>
              <a:gd name="connsiteY41" fmla="*/ 1206500 h 1206500"/>
              <a:gd name="connsiteX42" fmla="*/ 0 w 2933700"/>
              <a:gd name="connsiteY42" fmla="*/ 1193800 h 1206500"/>
              <a:gd name="connsiteX0" fmla="*/ 0 w 2933700"/>
              <a:gd name="connsiteY0" fmla="*/ 1181100 h 1193800"/>
              <a:gd name="connsiteX1" fmla="*/ 177800 w 2933700"/>
              <a:gd name="connsiteY1" fmla="*/ 1143000 h 1193800"/>
              <a:gd name="connsiteX2" fmla="*/ 215900 w 2933700"/>
              <a:gd name="connsiteY2" fmla="*/ 1130300 h 1193800"/>
              <a:gd name="connsiteX3" fmla="*/ 292100 w 2933700"/>
              <a:gd name="connsiteY3" fmla="*/ 1092200 h 1193800"/>
              <a:gd name="connsiteX4" fmla="*/ 368300 w 2933700"/>
              <a:gd name="connsiteY4" fmla="*/ 1041400 h 1193800"/>
              <a:gd name="connsiteX5" fmla="*/ 406400 w 2933700"/>
              <a:gd name="connsiteY5" fmla="*/ 1016000 h 1193800"/>
              <a:gd name="connsiteX6" fmla="*/ 444500 w 2933700"/>
              <a:gd name="connsiteY6" fmla="*/ 990600 h 1193800"/>
              <a:gd name="connsiteX7" fmla="*/ 482600 w 2933700"/>
              <a:gd name="connsiteY7" fmla="*/ 977900 h 1193800"/>
              <a:gd name="connsiteX8" fmla="*/ 520700 w 2933700"/>
              <a:gd name="connsiteY8" fmla="*/ 952500 h 1193800"/>
              <a:gd name="connsiteX9" fmla="*/ 558800 w 2933700"/>
              <a:gd name="connsiteY9" fmla="*/ 939800 h 1193800"/>
              <a:gd name="connsiteX10" fmla="*/ 635000 w 2933700"/>
              <a:gd name="connsiteY10" fmla="*/ 889000 h 1193800"/>
              <a:gd name="connsiteX11" fmla="*/ 685800 w 2933700"/>
              <a:gd name="connsiteY11" fmla="*/ 876300 h 1193800"/>
              <a:gd name="connsiteX12" fmla="*/ 749300 w 2933700"/>
              <a:gd name="connsiteY12" fmla="*/ 863600 h 1193800"/>
              <a:gd name="connsiteX13" fmla="*/ 787400 w 2933700"/>
              <a:gd name="connsiteY13" fmla="*/ 850900 h 1193800"/>
              <a:gd name="connsiteX14" fmla="*/ 914400 w 2933700"/>
              <a:gd name="connsiteY14" fmla="*/ 825500 h 1193800"/>
              <a:gd name="connsiteX15" fmla="*/ 952500 w 2933700"/>
              <a:gd name="connsiteY15" fmla="*/ 812800 h 1193800"/>
              <a:gd name="connsiteX16" fmla="*/ 1054100 w 2933700"/>
              <a:gd name="connsiteY16" fmla="*/ 787400 h 1193800"/>
              <a:gd name="connsiteX17" fmla="*/ 1168400 w 2933700"/>
              <a:gd name="connsiteY17" fmla="*/ 736600 h 1193800"/>
              <a:gd name="connsiteX18" fmla="*/ 1257300 w 2933700"/>
              <a:gd name="connsiteY18" fmla="*/ 622300 h 1193800"/>
              <a:gd name="connsiteX19" fmla="*/ 1282700 w 2933700"/>
              <a:gd name="connsiteY19" fmla="*/ 584200 h 1193800"/>
              <a:gd name="connsiteX20" fmla="*/ 1308100 w 2933700"/>
              <a:gd name="connsiteY20" fmla="*/ 546100 h 1193800"/>
              <a:gd name="connsiteX21" fmla="*/ 1371600 w 2933700"/>
              <a:gd name="connsiteY21" fmla="*/ 431800 h 1193800"/>
              <a:gd name="connsiteX22" fmla="*/ 1397000 w 2933700"/>
              <a:gd name="connsiteY22" fmla="*/ 393700 h 1193800"/>
              <a:gd name="connsiteX23" fmla="*/ 1435100 w 2933700"/>
              <a:gd name="connsiteY23" fmla="*/ 368300 h 1193800"/>
              <a:gd name="connsiteX24" fmla="*/ 1511300 w 2933700"/>
              <a:gd name="connsiteY24" fmla="*/ 342900 h 1193800"/>
              <a:gd name="connsiteX25" fmla="*/ 1625600 w 2933700"/>
              <a:gd name="connsiteY25" fmla="*/ 292100 h 1193800"/>
              <a:gd name="connsiteX26" fmla="*/ 1663700 w 2933700"/>
              <a:gd name="connsiteY26" fmla="*/ 279400 h 1193800"/>
              <a:gd name="connsiteX27" fmla="*/ 1701800 w 2933700"/>
              <a:gd name="connsiteY27" fmla="*/ 266700 h 1193800"/>
              <a:gd name="connsiteX28" fmla="*/ 1752600 w 2933700"/>
              <a:gd name="connsiteY28" fmla="*/ 254000 h 1193800"/>
              <a:gd name="connsiteX29" fmla="*/ 2120900 w 2933700"/>
              <a:gd name="connsiteY29" fmla="*/ 241300 h 1193800"/>
              <a:gd name="connsiteX30" fmla="*/ 2197100 w 2933700"/>
              <a:gd name="connsiteY30" fmla="*/ 215900 h 1193800"/>
              <a:gd name="connsiteX31" fmla="*/ 2273300 w 2933700"/>
              <a:gd name="connsiteY31" fmla="*/ 177800 h 1193800"/>
              <a:gd name="connsiteX32" fmla="*/ 2349500 w 2933700"/>
              <a:gd name="connsiteY32" fmla="*/ 127000 h 1193800"/>
              <a:gd name="connsiteX33" fmla="*/ 2425700 w 2933700"/>
              <a:gd name="connsiteY33" fmla="*/ 88900 h 1193800"/>
              <a:gd name="connsiteX34" fmla="*/ 2463800 w 2933700"/>
              <a:gd name="connsiteY34" fmla="*/ 63500 h 1193800"/>
              <a:gd name="connsiteX35" fmla="*/ 2730500 w 2933700"/>
              <a:gd name="connsiteY35" fmla="*/ 50800 h 1193800"/>
              <a:gd name="connsiteX36" fmla="*/ 2844800 w 2933700"/>
              <a:gd name="connsiteY36" fmla="*/ 12700 h 1193800"/>
              <a:gd name="connsiteX37" fmla="*/ 2882900 w 2933700"/>
              <a:gd name="connsiteY37" fmla="*/ 0 h 1193800"/>
              <a:gd name="connsiteX38" fmla="*/ 2933700 w 2933700"/>
              <a:gd name="connsiteY38" fmla="*/ 25400 h 1193800"/>
              <a:gd name="connsiteX39" fmla="*/ 2921000 w 2933700"/>
              <a:gd name="connsiteY39" fmla="*/ 647700 h 1193800"/>
              <a:gd name="connsiteX40" fmla="*/ 2921000 w 2933700"/>
              <a:gd name="connsiteY40" fmla="*/ 1193800 h 1193800"/>
              <a:gd name="connsiteX41" fmla="*/ 0 w 2933700"/>
              <a:gd name="connsiteY41" fmla="*/ 1181100 h 1193800"/>
              <a:gd name="connsiteX0" fmla="*/ 0 w 2921000"/>
              <a:gd name="connsiteY0" fmla="*/ 1181100 h 1193800"/>
              <a:gd name="connsiteX1" fmla="*/ 177800 w 2921000"/>
              <a:gd name="connsiteY1" fmla="*/ 1143000 h 1193800"/>
              <a:gd name="connsiteX2" fmla="*/ 215900 w 2921000"/>
              <a:gd name="connsiteY2" fmla="*/ 1130300 h 1193800"/>
              <a:gd name="connsiteX3" fmla="*/ 292100 w 2921000"/>
              <a:gd name="connsiteY3" fmla="*/ 1092200 h 1193800"/>
              <a:gd name="connsiteX4" fmla="*/ 368300 w 2921000"/>
              <a:gd name="connsiteY4" fmla="*/ 1041400 h 1193800"/>
              <a:gd name="connsiteX5" fmla="*/ 406400 w 2921000"/>
              <a:gd name="connsiteY5" fmla="*/ 1016000 h 1193800"/>
              <a:gd name="connsiteX6" fmla="*/ 444500 w 2921000"/>
              <a:gd name="connsiteY6" fmla="*/ 990600 h 1193800"/>
              <a:gd name="connsiteX7" fmla="*/ 482600 w 2921000"/>
              <a:gd name="connsiteY7" fmla="*/ 977900 h 1193800"/>
              <a:gd name="connsiteX8" fmla="*/ 520700 w 2921000"/>
              <a:gd name="connsiteY8" fmla="*/ 952500 h 1193800"/>
              <a:gd name="connsiteX9" fmla="*/ 558800 w 2921000"/>
              <a:gd name="connsiteY9" fmla="*/ 939800 h 1193800"/>
              <a:gd name="connsiteX10" fmla="*/ 635000 w 2921000"/>
              <a:gd name="connsiteY10" fmla="*/ 889000 h 1193800"/>
              <a:gd name="connsiteX11" fmla="*/ 685800 w 2921000"/>
              <a:gd name="connsiteY11" fmla="*/ 876300 h 1193800"/>
              <a:gd name="connsiteX12" fmla="*/ 749300 w 2921000"/>
              <a:gd name="connsiteY12" fmla="*/ 863600 h 1193800"/>
              <a:gd name="connsiteX13" fmla="*/ 787400 w 2921000"/>
              <a:gd name="connsiteY13" fmla="*/ 850900 h 1193800"/>
              <a:gd name="connsiteX14" fmla="*/ 914400 w 2921000"/>
              <a:gd name="connsiteY14" fmla="*/ 825500 h 1193800"/>
              <a:gd name="connsiteX15" fmla="*/ 952500 w 2921000"/>
              <a:gd name="connsiteY15" fmla="*/ 812800 h 1193800"/>
              <a:gd name="connsiteX16" fmla="*/ 1054100 w 2921000"/>
              <a:gd name="connsiteY16" fmla="*/ 787400 h 1193800"/>
              <a:gd name="connsiteX17" fmla="*/ 1168400 w 2921000"/>
              <a:gd name="connsiteY17" fmla="*/ 736600 h 1193800"/>
              <a:gd name="connsiteX18" fmla="*/ 1257300 w 2921000"/>
              <a:gd name="connsiteY18" fmla="*/ 622300 h 1193800"/>
              <a:gd name="connsiteX19" fmla="*/ 1282700 w 2921000"/>
              <a:gd name="connsiteY19" fmla="*/ 584200 h 1193800"/>
              <a:gd name="connsiteX20" fmla="*/ 1308100 w 2921000"/>
              <a:gd name="connsiteY20" fmla="*/ 546100 h 1193800"/>
              <a:gd name="connsiteX21" fmla="*/ 1371600 w 2921000"/>
              <a:gd name="connsiteY21" fmla="*/ 431800 h 1193800"/>
              <a:gd name="connsiteX22" fmla="*/ 1397000 w 2921000"/>
              <a:gd name="connsiteY22" fmla="*/ 393700 h 1193800"/>
              <a:gd name="connsiteX23" fmla="*/ 1435100 w 2921000"/>
              <a:gd name="connsiteY23" fmla="*/ 368300 h 1193800"/>
              <a:gd name="connsiteX24" fmla="*/ 1511300 w 2921000"/>
              <a:gd name="connsiteY24" fmla="*/ 342900 h 1193800"/>
              <a:gd name="connsiteX25" fmla="*/ 1625600 w 2921000"/>
              <a:gd name="connsiteY25" fmla="*/ 292100 h 1193800"/>
              <a:gd name="connsiteX26" fmla="*/ 1663700 w 2921000"/>
              <a:gd name="connsiteY26" fmla="*/ 279400 h 1193800"/>
              <a:gd name="connsiteX27" fmla="*/ 1701800 w 2921000"/>
              <a:gd name="connsiteY27" fmla="*/ 266700 h 1193800"/>
              <a:gd name="connsiteX28" fmla="*/ 1752600 w 2921000"/>
              <a:gd name="connsiteY28" fmla="*/ 254000 h 1193800"/>
              <a:gd name="connsiteX29" fmla="*/ 2120900 w 2921000"/>
              <a:gd name="connsiteY29" fmla="*/ 241300 h 1193800"/>
              <a:gd name="connsiteX30" fmla="*/ 2197100 w 2921000"/>
              <a:gd name="connsiteY30" fmla="*/ 215900 h 1193800"/>
              <a:gd name="connsiteX31" fmla="*/ 2273300 w 2921000"/>
              <a:gd name="connsiteY31" fmla="*/ 177800 h 1193800"/>
              <a:gd name="connsiteX32" fmla="*/ 2349500 w 2921000"/>
              <a:gd name="connsiteY32" fmla="*/ 127000 h 1193800"/>
              <a:gd name="connsiteX33" fmla="*/ 2425700 w 2921000"/>
              <a:gd name="connsiteY33" fmla="*/ 88900 h 1193800"/>
              <a:gd name="connsiteX34" fmla="*/ 2463800 w 2921000"/>
              <a:gd name="connsiteY34" fmla="*/ 63500 h 1193800"/>
              <a:gd name="connsiteX35" fmla="*/ 2730500 w 2921000"/>
              <a:gd name="connsiteY35" fmla="*/ 50800 h 1193800"/>
              <a:gd name="connsiteX36" fmla="*/ 2844800 w 2921000"/>
              <a:gd name="connsiteY36" fmla="*/ 12700 h 1193800"/>
              <a:gd name="connsiteX37" fmla="*/ 2882900 w 2921000"/>
              <a:gd name="connsiteY37" fmla="*/ 0 h 1193800"/>
              <a:gd name="connsiteX38" fmla="*/ 2921000 w 2921000"/>
              <a:gd name="connsiteY38" fmla="*/ 647700 h 1193800"/>
              <a:gd name="connsiteX39" fmla="*/ 2921000 w 2921000"/>
              <a:gd name="connsiteY39" fmla="*/ 1193800 h 1193800"/>
              <a:gd name="connsiteX40" fmla="*/ 0 w 2921000"/>
              <a:gd name="connsiteY40" fmla="*/ 1181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21000" h="1193800">
                <a:moveTo>
                  <a:pt x="0" y="1181100"/>
                </a:moveTo>
                <a:cubicBezTo>
                  <a:pt x="128167" y="1165079"/>
                  <a:pt x="69221" y="1179193"/>
                  <a:pt x="177800" y="1143000"/>
                </a:cubicBezTo>
                <a:cubicBezTo>
                  <a:pt x="190500" y="1138767"/>
                  <a:pt x="204761" y="1137726"/>
                  <a:pt x="215900" y="1130300"/>
                </a:cubicBezTo>
                <a:cubicBezTo>
                  <a:pt x="385040" y="1017540"/>
                  <a:pt x="134359" y="1179834"/>
                  <a:pt x="292100" y="1092200"/>
                </a:cubicBezTo>
                <a:cubicBezTo>
                  <a:pt x="318785" y="1077375"/>
                  <a:pt x="342900" y="1058333"/>
                  <a:pt x="368300" y="1041400"/>
                </a:cubicBezTo>
                <a:lnTo>
                  <a:pt x="406400" y="1016000"/>
                </a:lnTo>
                <a:cubicBezTo>
                  <a:pt x="419100" y="1007533"/>
                  <a:pt x="430020" y="995427"/>
                  <a:pt x="444500" y="990600"/>
                </a:cubicBezTo>
                <a:cubicBezTo>
                  <a:pt x="457200" y="986367"/>
                  <a:pt x="470626" y="983887"/>
                  <a:pt x="482600" y="977900"/>
                </a:cubicBezTo>
                <a:cubicBezTo>
                  <a:pt x="496252" y="971074"/>
                  <a:pt x="507048" y="959326"/>
                  <a:pt x="520700" y="952500"/>
                </a:cubicBezTo>
                <a:cubicBezTo>
                  <a:pt x="532674" y="946513"/>
                  <a:pt x="547098" y="946301"/>
                  <a:pt x="558800" y="939800"/>
                </a:cubicBezTo>
                <a:cubicBezTo>
                  <a:pt x="585485" y="924975"/>
                  <a:pt x="605384" y="896404"/>
                  <a:pt x="635000" y="889000"/>
                </a:cubicBezTo>
                <a:cubicBezTo>
                  <a:pt x="651933" y="884767"/>
                  <a:pt x="668761" y="880086"/>
                  <a:pt x="685800" y="876300"/>
                </a:cubicBezTo>
                <a:cubicBezTo>
                  <a:pt x="706872" y="871617"/>
                  <a:pt x="728359" y="868835"/>
                  <a:pt x="749300" y="863600"/>
                </a:cubicBezTo>
                <a:cubicBezTo>
                  <a:pt x="762287" y="860353"/>
                  <a:pt x="774356" y="853910"/>
                  <a:pt x="787400" y="850900"/>
                </a:cubicBezTo>
                <a:cubicBezTo>
                  <a:pt x="829466" y="841192"/>
                  <a:pt x="873444" y="839152"/>
                  <a:pt x="914400" y="825500"/>
                </a:cubicBezTo>
                <a:cubicBezTo>
                  <a:pt x="927100" y="821267"/>
                  <a:pt x="939585" y="816322"/>
                  <a:pt x="952500" y="812800"/>
                </a:cubicBezTo>
                <a:cubicBezTo>
                  <a:pt x="986179" y="803615"/>
                  <a:pt x="1020982" y="798439"/>
                  <a:pt x="1054100" y="787400"/>
                </a:cubicBezTo>
                <a:cubicBezTo>
                  <a:pt x="1109477" y="768941"/>
                  <a:pt x="1128148" y="770143"/>
                  <a:pt x="1168400" y="736600"/>
                </a:cubicBezTo>
                <a:cubicBezTo>
                  <a:pt x="1213164" y="699296"/>
                  <a:pt x="1221899" y="675402"/>
                  <a:pt x="1257300" y="622300"/>
                </a:cubicBezTo>
                <a:lnTo>
                  <a:pt x="1282700" y="584200"/>
                </a:lnTo>
                <a:cubicBezTo>
                  <a:pt x="1291167" y="571500"/>
                  <a:pt x="1303273" y="560580"/>
                  <a:pt x="1308100" y="546100"/>
                </a:cubicBezTo>
                <a:cubicBezTo>
                  <a:pt x="1330453" y="479040"/>
                  <a:pt x="1313374" y="519139"/>
                  <a:pt x="1371600" y="431800"/>
                </a:cubicBezTo>
                <a:cubicBezTo>
                  <a:pt x="1380067" y="419100"/>
                  <a:pt x="1384300" y="402167"/>
                  <a:pt x="1397000" y="393700"/>
                </a:cubicBezTo>
                <a:cubicBezTo>
                  <a:pt x="1409700" y="385233"/>
                  <a:pt x="1421152" y="374499"/>
                  <a:pt x="1435100" y="368300"/>
                </a:cubicBezTo>
                <a:cubicBezTo>
                  <a:pt x="1459566" y="357426"/>
                  <a:pt x="1489023" y="357752"/>
                  <a:pt x="1511300" y="342900"/>
                </a:cubicBezTo>
                <a:cubicBezTo>
                  <a:pt x="1571677" y="302648"/>
                  <a:pt x="1534920" y="322327"/>
                  <a:pt x="1625600" y="292100"/>
                </a:cubicBezTo>
                <a:lnTo>
                  <a:pt x="1663700" y="279400"/>
                </a:lnTo>
                <a:cubicBezTo>
                  <a:pt x="1676400" y="275167"/>
                  <a:pt x="1688813" y="269947"/>
                  <a:pt x="1701800" y="266700"/>
                </a:cubicBezTo>
                <a:cubicBezTo>
                  <a:pt x="1718733" y="262467"/>
                  <a:pt x="1735177" y="255056"/>
                  <a:pt x="1752600" y="254000"/>
                </a:cubicBezTo>
                <a:cubicBezTo>
                  <a:pt x="1875215" y="246569"/>
                  <a:pt x="1998133" y="245533"/>
                  <a:pt x="2120900" y="241300"/>
                </a:cubicBezTo>
                <a:cubicBezTo>
                  <a:pt x="2146300" y="232833"/>
                  <a:pt x="2174823" y="230752"/>
                  <a:pt x="2197100" y="215900"/>
                </a:cubicBezTo>
                <a:cubicBezTo>
                  <a:pt x="2366240" y="103140"/>
                  <a:pt x="2115559" y="265434"/>
                  <a:pt x="2273300" y="177800"/>
                </a:cubicBezTo>
                <a:cubicBezTo>
                  <a:pt x="2299985" y="162975"/>
                  <a:pt x="2324100" y="143933"/>
                  <a:pt x="2349500" y="127000"/>
                </a:cubicBezTo>
                <a:cubicBezTo>
                  <a:pt x="2458689" y="54207"/>
                  <a:pt x="2320540" y="141480"/>
                  <a:pt x="2425700" y="88900"/>
                </a:cubicBezTo>
                <a:cubicBezTo>
                  <a:pt x="2439352" y="82074"/>
                  <a:pt x="2448654" y="65393"/>
                  <a:pt x="2463800" y="63500"/>
                </a:cubicBezTo>
                <a:cubicBezTo>
                  <a:pt x="2552113" y="52461"/>
                  <a:pt x="2641600" y="55033"/>
                  <a:pt x="2730500" y="50800"/>
                </a:cubicBezTo>
                <a:lnTo>
                  <a:pt x="2844800" y="12700"/>
                </a:lnTo>
                <a:lnTo>
                  <a:pt x="2882900" y="0"/>
                </a:lnTo>
                <a:lnTo>
                  <a:pt x="2921000" y="647700"/>
                </a:lnTo>
                <a:cubicBezTo>
                  <a:pt x="2919021" y="829723"/>
                  <a:pt x="2921000" y="1011767"/>
                  <a:pt x="2921000" y="1193800"/>
                </a:cubicBezTo>
                <a:lnTo>
                  <a:pt x="0" y="1181100"/>
                </a:ln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98A725-7984-CDF9-FD46-2298F0678652}"/>
                  </a:ext>
                </a:extLst>
              </p:cNvPr>
              <p:cNvSpPr txBox="1"/>
              <p:nvPr/>
            </p:nvSpPr>
            <p:spPr>
              <a:xfrm>
                <a:off x="3138534" y="6455806"/>
                <a:ext cx="8646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98A725-7984-CDF9-FD46-2298F0678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34" y="6455806"/>
                <a:ext cx="864660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68636E-E38A-EF87-0075-B0CA2C420AB7}"/>
                  </a:ext>
                </a:extLst>
              </p:cNvPr>
              <p:cNvSpPr txBox="1"/>
              <p:nvPr/>
            </p:nvSpPr>
            <p:spPr>
              <a:xfrm>
                <a:off x="3935" y="6457890"/>
                <a:ext cx="9732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68636E-E38A-EF87-0075-B0CA2C420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" y="6457890"/>
                <a:ext cx="973215" cy="400110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181997-6CF2-6763-970E-EE61ABEB31B9}"/>
              </a:ext>
            </a:extLst>
          </p:cNvPr>
          <p:cNvCxnSpPr>
            <a:cxnSpLocks/>
          </p:cNvCxnSpPr>
          <p:nvPr/>
        </p:nvCxnSpPr>
        <p:spPr>
          <a:xfrm>
            <a:off x="3632810" y="4645003"/>
            <a:ext cx="0" cy="1769332"/>
          </a:xfrm>
          <a:prstGeom prst="line">
            <a:avLst/>
          </a:prstGeom>
          <a:ln w="127000">
            <a:solidFill>
              <a:srgbClr val="14305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8832C6-E754-D411-5BD5-834456CD940D}"/>
              </a:ext>
            </a:extLst>
          </p:cNvPr>
          <p:cNvCxnSpPr>
            <a:cxnSpLocks/>
          </p:cNvCxnSpPr>
          <p:nvPr/>
        </p:nvCxnSpPr>
        <p:spPr>
          <a:xfrm flipH="1">
            <a:off x="373117" y="6461847"/>
            <a:ext cx="418311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A069FA-6DB3-68BB-BE7F-81103C850F04}"/>
              </a:ext>
            </a:extLst>
          </p:cNvPr>
          <p:cNvCxnSpPr/>
          <p:nvPr/>
        </p:nvCxnSpPr>
        <p:spPr>
          <a:xfrm>
            <a:off x="559689" y="6318231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7D6D770C-D54A-65B5-708F-CF0DFD2F577C}"/>
              </a:ext>
            </a:extLst>
          </p:cNvPr>
          <p:cNvSpPr/>
          <p:nvPr/>
        </p:nvSpPr>
        <p:spPr>
          <a:xfrm>
            <a:off x="584199" y="5264675"/>
            <a:ext cx="3042743" cy="1206500"/>
          </a:xfrm>
          <a:custGeom>
            <a:avLst/>
            <a:gdLst>
              <a:gd name="connsiteX0" fmla="*/ 0 w 2933700"/>
              <a:gd name="connsiteY0" fmla="*/ 1193800 h 1206500"/>
              <a:gd name="connsiteX1" fmla="*/ 177800 w 2933700"/>
              <a:gd name="connsiteY1" fmla="*/ 1155700 h 1206500"/>
              <a:gd name="connsiteX2" fmla="*/ 215900 w 2933700"/>
              <a:gd name="connsiteY2" fmla="*/ 1143000 h 1206500"/>
              <a:gd name="connsiteX3" fmla="*/ 292100 w 2933700"/>
              <a:gd name="connsiteY3" fmla="*/ 1104900 h 1206500"/>
              <a:gd name="connsiteX4" fmla="*/ 368300 w 2933700"/>
              <a:gd name="connsiteY4" fmla="*/ 1054100 h 1206500"/>
              <a:gd name="connsiteX5" fmla="*/ 406400 w 2933700"/>
              <a:gd name="connsiteY5" fmla="*/ 1028700 h 1206500"/>
              <a:gd name="connsiteX6" fmla="*/ 444500 w 2933700"/>
              <a:gd name="connsiteY6" fmla="*/ 1003300 h 1206500"/>
              <a:gd name="connsiteX7" fmla="*/ 482600 w 2933700"/>
              <a:gd name="connsiteY7" fmla="*/ 990600 h 1206500"/>
              <a:gd name="connsiteX8" fmla="*/ 520700 w 2933700"/>
              <a:gd name="connsiteY8" fmla="*/ 965200 h 1206500"/>
              <a:gd name="connsiteX9" fmla="*/ 558800 w 2933700"/>
              <a:gd name="connsiteY9" fmla="*/ 952500 h 1206500"/>
              <a:gd name="connsiteX10" fmla="*/ 635000 w 2933700"/>
              <a:gd name="connsiteY10" fmla="*/ 901700 h 1206500"/>
              <a:gd name="connsiteX11" fmla="*/ 685800 w 2933700"/>
              <a:gd name="connsiteY11" fmla="*/ 889000 h 1206500"/>
              <a:gd name="connsiteX12" fmla="*/ 749300 w 2933700"/>
              <a:gd name="connsiteY12" fmla="*/ 876300 h 1206500"/>
              <a:gd name="connsiteX13" fmla="*/ 787400 w 2933700"/>
              <a:gd name="connsiteY13" fmla="*/ 863600 h 1206500"/>
              <a:gd name="connsiteX14" fmla="*/ 914400 w 2933700"/>
              <a:gd name="connsiteY14" fmla="*/ 838200 h 1206500"/>
              <a:gd name="connsiteX15" fmla="*/ 952500 w 2933700"/>
              <a:gd name="connsiteY15" fmla="*/ 825500 h 1206500"/>
              <a:gd name="connsiteX16" fmla="*/ 1054100 w 2933700"/>
              <a:gd name="connsiteY16" fmla="*/ 800100 h 1206500"/>
              <a:gd name="connsiteX17" fmla="*/ 1168400 w 2933700"/>
              <a:gd name="connsiteY17" fmla="*/ 749300 h 1206500"/>
              <a:gd name="connsiteX18" fmla="*/ 1257300 w 2933700"/>
              <a:gd name="connsiteY18" fmla="*/ 635000 h 1206500"/>
              <a:gd name="connsiteX19" fmla="*/ 1282700 w 2933700"/>
              <a:gd name="connsiteY19" fmla="*/ 596900 h 1206500"/>
              <a:gd name="connsiteX20" fmla="*/ 1308100 w 2933700"/>
              <a:gd name="connsiteY20" fmla="*/ 558800 h 1206500"/>
              <a:gd name="connsiteX21" fmla="*/ 1371600 w 2933700"/>
              <a:gd name="connsiteY21" fmla="*/ 444500 h 1206500"/>
              <a:gd name="connsiteX22" fmla="*/ 1397000 w 2933700"/>
              <a:gd name="connsiteY22" fmla="*/ 406400 h 1206500"/>
              <a:gd name="connsiteX23" fmla="*/ 1435100 w 2933700"/>
              <a:gd name="connsiteY23" fmla="*/ 381000 h 1206500"/>
              <a:gd name="connsiteX24" fmla="*/ 1511300 w 2933700"/>
              <a:gd name="connsiteY24" fmla="*/ 355600 h 1206500"/>
              <a:gd name="connsiteX25" fmla="*/ 1625600 w 2933700"/>
              <a:gd name="connsiteY25" fmla="*/ 304800 h 1206500"/>
              <a:gd name="connsiteX26" fmla="*/ 1663700 w 2933700"/>
              <a:gd name="connsiteY26" fmla="*/ 292100 h 1206500"/>
              <a:gd name="connsiteX27" fmla="*/ 1701800 w 2933700"/>
              <a:gd name="connsiteY27" fmla="*/ 279400 h 1206500"/>
              <a:gd name="connsiteX28" fmla="*/ 1752600 w 2933700"/>
              <a:gd name="connsiteY28" fmla="*/ 266700 h 1206500"/>
              <a:gd name="connsiteX29" fmla="*/ 2120900 w 2933700"/>
              <a:gd name="connsiteY29" fmla="*/ 254000 h 1206500"/>
              <a:gd name="connsiteX30" fmla="*/ 2197100 w 2933700"/>
              <a:gd name="connsiteY30" fmla="*/ 228600 h 1206500"/>
              <a:gd name="connsiteX31" fmla="*/ 2273300 w 2933700"/>
              <a:gd name="connsiteY31" fmla="*/ 190500 h 1206500"/>
              <a:gd name="connsiteX32" fmla="*/ 2349500 w 2933700"/>
              <a:gd name="connsiteY32" fmla="*/ 139700 h 1206500"/>
              <a:gd name="connsiteX33" fmla="*/ 2425700 w 2933700"/>
              <a:gd name="connsiteY33" fmla="*/ 101600 h 1206500"/>
              <a:gd name="connsiteX34" fmla="*/ 2463800 w 2933700"/>
              <a:gd name="connsiteY34" fmla="*/ 76200 h 1206500"/>
              <a:gd name="connsiteX35" fmla="*/ 2730500 w 2933700"/>
              <a:gd name="connsiteY35" fmla="*/ 63500 h 1206500"/>
              <a:gd name="connsiteX36" fmla="*/ 2844800 w 2933700"/>
              <a:gd name="connsiteY36" fmla="*/ 25400 h 1206500"/>
              <a:gd name="connsiteX37" fmla="*/ 2882900 w 2933700"/>
              <a:gd name="connsiteY37" fmla="*/ 12700 h 1206500"/>
              <a:gd name="connsiteX38" fmla="*/ 2921000 w 2933700"/>
              <a:gd name="connsiteY38" fmla="*/ 0 h 1206500"/>
              <a:gd name="connsiteX39" fmla="*/ 2933700 w 2933700"/>
              <a:gd name="connsiteY39" fmla="*/ 38100 h 1206500"/>
              <a:gd name="connsiteX40" fmla="*/ 2921000 w 2933700"/>
              <a:gd name="connsiteY40" fmla="*/ 660400 h 1206500"/>
              <a:gd name="connsiteX41" fmla="*/ 2921000 w 2933700"/>
              <a:gd name="connsiteY41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33700" h="1206500">
                <a:moveTo>
                  <a:pt x="0" y="1193800"/>
                </a:moveTo>
                <a:cubicBezTo>
                  <a:pt x="128167" y="1177779"/>
                  <a:pt x="69221" y="1191893"/>
                  <a:pt x="177800" y="1155700"/>
                </a:cubicBezTo>
                <a:cubicBezTo>
                  <a:pt x="190500" y="1151467"/>
                  <a:pt x="204761" y="1150426"/>
                  <a:pt x="215900" y="1143000"/>
                </a:cubicBezTo>
                <a:cubicBezTo>
                  <a:pt x="385040" y="1030240"/>
                  <a:pt x="134359" y="1192534"/>
                  <a:pt x="292100" y="1104900"/>
                </a:cubicBezTo>
                <a:cubicBezTo>
                  <a:pt x="318785" y="1090075"/>
                  <a:pt x="342900" y="1071033"/>
                  <a:pt x="368300" y="1054100"/>
                </a:cubicBezTo>
                <a:lnTo>
                  <a:pt x="406400" y="1028700"/>
                </a:lnTo>
                <a:cubicBezTo>
                  <a:pt x="419100" y="1020233"/>
                  <a:pt x="430020" y="1008127"/>
                  <a:pt x="444500" y="1003300"/>
                </a:cubicBezTo>
                <a:cubicBezTo>
                  <a:pt x="457200" y="999067"/>
                  <a:pt x="470626" y="996587"/>
                  <a:pt x="482600" y="990600"/>
                </a:cubicBezTo>
                <a:cubicBezTo>
                  <a:pt x="496252" y="983774"/>
                  <a:pt x="507048" y="972026"/>
                  <a:pt x="520700" y="965200"/>
                </a:cubicBezTo>
                <a:cubicBezTo>
                  <a:pt x="532674" y="959213"/>
                  <a:pt x="547098" y="959001"/>
                  <a:pt x="558800" y="952500"/>
                </a:cubicBezTo>
                <a:cubicBezTo>
                  <a:pt x="585485" y="937675"/>
                  <a:pt x="605384" y="909104"/>
                  <a:pt x="635000" y="901700"/>
                </a:cubicBezTo>
                <a:cubicBezTo>
                  <a:pt x="651933" y="897467"/>
                  <a:pt x="668761" y="892786"/>
                  <a:pt x="685800" y="889000"/>
                </a:cubicBezTo>
                <a:cubicBezTo>
                  <a:pt x="706872" y="884317"/>
                  <a:pt x="728359" y="881535"/>
                  <a:pt x="749300" y="876300"/>
                </a:cubicBezTo>
                <a:cubicBezTo>
                  <a:pt x="762287" y="873053"/>
                  <a:pt x="774356" y="866610"/>
                  <a:pt x="787400" y="863600"/>
                </a:cubicBezTo>
                <a:cubicBezTo>
                  <a:pt x="829466" y="853892"/>
                  <a:pt x="873444" y="851852"/>
                  <a:pt x="914400" y="838200"/>
                </a:cubicBezTo>
                <a:cubicBezTo>
                  <a:pt x="927100" y="833967"/>
                  <a:pt x="939585" y="829022"/>
                  <a:pt x="952500" y="825500"/>
                </a:cubicBezTo>
                <a:cubicBezTo>
                  <a:pt x="986179" y="816315"/>
                  <a:pt x="1020982" y="811139"/>
                  <a:pt x="1054100" y="800100"/>
                </a:cubicBezTo>
                <a:cubicBezTo>
                  <a:pt x="1109477" y="781641"/>
                  <a:pt x="1128148" y="782843"/>
                  <a:pt x="1168400" y="749300"/>
                </a:cubicBezTo>
                <a:cubicBezTo>
                  <a:pt x="1213164" y="711996"/>
                  <a:pt x="1221899" y="688102"/>
                  <a:pt x="1257300" y="635000"/>
                </a:cubicBezTo>
                <a:lnTo>
                  <a:pt x="1282700" y="596900"/>
                </a:lnTo>
                <a:cubicBezTo>
                  <a:pt x="1291167" y="584200"/>
                  <a:pt x="1303273" y="573280"/>
                  <a:pt x="1308100" y="558800"/>
                </a:cubicBezTo>
                <a:cubicBezTo>
                  <a:pt x="1330453" y="491740"/>
                  <a:pt x="1313374" y="531839"/>
                  <a:pt x="1371600" y="444500"/>
                </a:cubicBezTo>
                <a:cubicBezTo>
                  <a:pt x="1380067" y="431800"/>
                  <a:pt x="1384300" y="414867"/>
                  <a:pt x="1397000" y="406400"/>
                </a:cubicBezTo>
                <a:cubicBezTo>
                  <a:pt x="1409700" y="397933"/>
                  <a:pt x="1421152" y="387199"/>
                  <a:pt x="1435100" y="381000"/>
                </a:cubicBezTo>
                <a:cubicBezTo>
                  <a:pt x="1459566" y="370126"/>
                  <a:pt x="1489023" y="370452"/>
                  <a:pt x="1511300" y="355600"/>
                </a:cubicBezTo>
                <a:cubicBezTo>
                  <a:pt x="1571677" y="315348"/>
                  <a:pt x="1534920" y="335027"/>
                  <a:pt x="1625600" y="304800"/>
                </a:cubicBezTo>
                <a:lnTo>
                  <a:pt x="1663700" y="292100"/>
                </a:lnTo>
                <a:cubicBezTo>
                  <a:pt x="1676400" y="287867"/>
                  <a:pt x="1688813" y="282647"/>
                  <a:pt x="1701800" y="279400"/>
                </a:cubicBezTo>
                <a:cubicBezTo>
                  <a:pt x="1718733" y="275167"/>
                  <a:pt x="1735177" y="267756"/>
                  <a:pt x="1752600" y="266700"/>
                </a:cubicBezTo>
                <a:cubicBezTo>
                  <a:pt x="1875215" y="259269"/>
                  <a:pt x="1998133" y="258233"/>
                  <a:pt x="2120900" y="254000"/>
                </a:cubicBezTo>
                <a:cubicBezTo>
                  <a:pt x="2146300" y="245533"/>
                  <a:pt x="2174823" y="243452"/>
                  <a:pt x="2197100" y="228600"/>
                </a:cubicBezTo>
                <a:cubicBezTo>
                  <a:pt x="2366240" y="115840"/>
                  <a:pt x="2115559" y="278134"/>
                  <a:pt x="2273300" y="190500"/>
                </a:cubicBezTo>
                <a:cubicBezTo>
                  <a:pt x="2299985" y="175675"/>
                  <a:pt x="2324100" y="156633"/>
                  <a:pt x="2349500" y="139700"/>
                </a:cubicBezTo>
                <a:cubicBezTo>
                  <a:pt x="2458689" y="66907"/>
                  <a:pt x="2320540" y="154180"/>
                  <a:pt x="2425700" y="101600"/>
                </a:cubicBezTo>
                <a:cubicBezTo>
                  <a:pt x="2439352" y="94774"/>
                  <a:pt x="2448654" y="78093"/>
                  <a:pt x="2463800" y="76200"/>
                </a:cubicBezTo>
                <a:cubicBezTo>
                  <a:pt x="2552113" y="65161"/>
                  <a:pt x="2641600" y="67733"/>
                  <a:pt x="2730500" y="63500"/>
                </a:cubicBezTo>
                <a:lnTo>
                  <a:pt x="2844800" y="25400"/>
                </a:lnTo>
                <a:lnTo>
                  <a:pt x="2882900" y="12700"/>
                </a:lnTo>
                <a:lnTo>
                  <a:pt x="2921000" y="0"/>
                </a:lnTo>
                <a:cubicBezTo>
                  <a:pt x="2925233" y="12700"/>
                  <a:pt x="2933700" y="24713"/>
                  <a:pt x="2933700" y="38100"/>
                </a:cubicBezTo>
                <a:cubicBezTo>
                  <a:pt x="2933700" y="245577"/>
                  <a:pt x="2923255" y="452936"/>
                  <a:pt x="2921000" y="660400"/>
                </a:cubicBezTo>
                <a:cubicBezTo>
                  <a:pt x="2919021" y="842423"/>
                  <a:pt x="2921000" y="1024467"/>
                  <a:pt x="2921000" y="1206500"/>
                </a:cubicBezTo>
              </a:path>
            </a:pathLst>
          </a:cu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6C8EDB-9A21-EA95-40A6-12163E9E47F9}"/>
              </a:ext>
            </a:extLst>
          </p:cNvPr>
          <p:cNvCxnSpPr/>
          <p:nvPr/>
        </p:nvCxnSpPr>
        <p:spPr>
          <a:xfrm>
            <a:off x="3594538" y="6316147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42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20" grpId="0"/>
      <p:bldP spid="3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CF7A-09A5-EEC2-2CA5-749D1E83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A779-BEFE-F24D-6F42-4C96A3EFA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Thanks for filling out mid-semester course feedback!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dirty="0"/>
              <a:t>Takeaways:</a:t>
            </a:r>
          </a:p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Blackboard &gt; iPad</a:t>
            </a:r>
          </a:p>
          <a:p>
            <a:r>
              <a:rPr lang="en-US" dirty="0"/>
              <a:t>Content a little overwhelming - give more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high-level overviews </a:t>
            </a:r>
            <a:r>
              <a:rPr lang="en-US" dirty="0"/>
              <a:t>of proof strategies,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zoom in on proof details more selectively</a:t>
            </a:r>
          </a:p>
          <a:p>
            <a:pPr marL="457200" lvl="1" indent="0">
              <a:buNone/>
            </a:pPr>
            <a:r>
              <a:rPr lang="en-US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Scribing requirement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please write out the proof details in the handwritten notes, including ones that are not explicitly covered in class</a:t>
            </a:r>
          </a:p>
          <a:p>
            <a:pPr marL="457200" lvl="1" indent="0">
              <a:buNone/>
            </a:pPr>
            <a:r>
              <a:rPr lang="en-US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List-decodable mean estimation IOUs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I’ve typed up some supplemental notes on the course page that take a deeper dive into the proof details</a:t>
            </a:r>
            <a:endParaRPr lang="en-US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dirty="0" err="1"/>
              <a:t>Psets</a:t>
            </a:r>
            <a:r>
              <a:rPr lang="en-US" dirty="0"/>
              <a:t> difficult, but </a:t>
            </a:r>
            <a:r>
              <a:rPr lang="en-US" b="1" dirty="0">
                <a:solidFill>
                  <a:srgbClr val="00B050"/>
                </a:solidFill>
              </a:rPr>
              <a:t>amazing TF support!</a:t>
            </a:r>
          </a:p>
        </p:txBody>
      </p:sp>
    </p:spTree>
    <p:extLst>
      <p:ext uri="{BB962C8B-B14F-4D97-AF65-F5344CB8AC3E}">
        <p14:creationId xmlns:p14="http://schemas.microsoft.com/office/powerpoint/2010/main" val="2349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7089477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≥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accent1">
                                                                <a:lumMod val="40000"/>
                                                                <a:lumOff val="60000"/>
                                                              </a:schemeClr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accent1">
                                                                <a:lumMod val="40000"/>
                                                                <a:lumOff val="60000"/>
                                                              </a:schemeClr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𝑤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accent1">
                                                                <a:lumMod val="40000"/>
                                                                <a:lumOff val="60000"/>
                                                              </a:schemeClr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∗</m:t>
                                                        </m:r>
                                                      </m:sup>
                                                    </m:s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7089477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322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3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97409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251948" b="-2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404478" b="-1552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23748C-957B-3BA2-8711-35C61DF4ED81}"/>
              </a:ext>
            </a:extLst>
          </p:cNvPr>
          <p:cNvCxnSpPr/>
          <p:nvPr/>
        </p:nvCxnSpPr>
        <p:spPr>
          <a:xfrm>
            <a:off x="551793" y="4645003"/>
            <a:ext cx="0" cy="197975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650F1C-CD16-E79F-647D-79DB9F2FE197}"/>
                  </a:ext>
                </a:extLst>
              </p:cNvPr>
              <p:cNvSpPr txBox="1"/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650F1C-CD16-E79F-647D-79DB9F2FE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A0BD6-9461-14CE-2E2C-ADC1B7BF159F}"/>
                  </a:ext>
                </a:extLst>
              </p:cNvPr>
              <p:cNvSpPr txBox="1"/>
              <p:nvPr/>
            </p:nvSpPr>
            <p:spPr>
              <a:xfrm>
                <a:off x="2935332" y="6455806"/>
                <a:ext cx="1228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A0BD6-9461-14CE-2E2C-ADC1B7BF1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32" y="6455806"/>
                <a:ext cx="122873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723F7B-F97A-9697-6B7A-0C1E553E2F56}"/>
                  </a:ext>
                </a:extLst>
              </p:cNvPr>
              <p:cNvSpPr txBox="1"/>
              <p:nvPr/>
            </p:nvSpPr>
            <p:spPr>
              <a:xfrm>
                <a:off x="3935" y="6457890"/>
                <a:ext cx="13372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723F7B-F97A-9697-6B7A-0C1E553E2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" y="6457890"/>
                <a:ext cx="1337289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E41986-F573-4EEF-BB0B-E5FC9413D734}"/>
              </a:ext>
            </a:extLst>
          </p:cNvPr>
          <p:cNvCxnSpPr>
            <a:cxnSpLocks/>
          </p:cNvCxnSpPr>
          <p:nvPr/>
        </p:nvCxnSpPr>
        <p:spPr>
          <a:xfrm>
            <a:off x="3632810" y="4645003"/>
            <a:ext cx="0" cy="1769332"/>
          </a:xfrm>
          <a:prstGeom prst="line">
            <a:avLst/>
          </a:prstGeom>
          <a:ln w="127000">
            <a:solidFill>
              <a:srgbClr val="14305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5B51A7-5608-FAAC-F4EC-CC64CA9A75D8}"/>
              </a:ext>
            </a:extLst>
          </p:cNvPr>
          <p:cNvCxnSpPr>
            <a:cxnSpLocks/>
          </p:cNvCxnSpPr>
          <p:nvPr/>
        </p:nvCxnSpPr>
        <p:spPr>
          <a:xfrm flipH="1">
            <a:off x="373117" y="6461847"/>
            <a:ext cx="418311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DA9F5D-A55C-CF07-710C-587730162B80}"/>
              </a:ext>
            </a:extLst>
          </p:cNvPr>
          <p:cNvCxnSpPr/>
          <p:nvPr/>
        </p:nvCxnSpPr>
        <p:spPr>
          <a:xfrm>
            <a:off x="559689" y="6318231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3EF7D91D-7174-7518-5666-E5C85FB859C4}"/>
              </a:ext>
            </a:extLst>
          </p:cNvPr>
          <p:cNvSpPr/>
          <p:nvPr/>
        </p:nvSpPr>
        <p:spPr>
          <a:xfrm flipH="1">
            <a:off x="584199" y="5264675"/>
            <a:ext cx="3042743" cy="12065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B060A2-8EB9-0F02-69CB-52B74F731210}"/>
              </a:ext>
            </a:extLst>
          </p:cNvPr>
          <p:cNvCxnSpPr/>
          <p:nvPr/>
        </p:nvCxnSpPr>
        <p:spPr>
          <a:xfrm>
            <a:off x="3594538" y="6316147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B61ACF-848C-F985-AB40-F2249CAF63F1}"/>
              </a:ext>
            </a:extLst>
          </p:cNvPr>
          <p:cNvSpPr txBox="1"/>
          <p:nvPr/>
        </p:nvSpPr>
        <p:spPr>
          <a:xfrm>
            <a:off x="4974705" y="5928350"/>
            <a:ext cx="143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(by change of variable)</a:t>
            </a:r>
          </a:p>
        </p:txBody>
      </p:sp>
    </p:spTree>
    <p:extLst>
      <p:ext uri="{BB962C8B-B14F-4D97-AF65-F5344CB8AC3E}">
        <p14:creationId xmlns:p14="http://schemas.microsoft.com/office/powerpoint/2010/main" val="4207807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in the labels is not so benign?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B. Agnostic learning: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We assume nothing about the relationship between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/>
                  <a:t>…but </a:t>
                </a:r>
                <a:r>
                  <a:rPr lang="en-US" dirty="0"/>
                  <a:t>still want to compete with accuracy of the best possible </a:t>
                </a:r>
                <a:r>
                  <a:rPr lang="en-US" dirty="0" err="1"/>
                  <a:t>halfspace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i.e. produce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such that </a:t>
                </a:r>
              </a:p>
              <a:p>
                <a:pPr marL="0" indent="0" algn="ctr">
                  <a:buNone/>
                </a:pPr>
                <a:endParaRPr lang="en-US" sz="5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 r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REALISTIC NOISE MODEL?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F34F99-4453-1656-E8C0-C010697FA701}"/>
              </a:ext>
            </a:extLst>
          </p:cNvPr>
          <p:cNvSpPr txBox="1"/>
          <p:nvPr/>
        </p:nvSpPr>
        <p:spPr>
          <a:xfrm>
            <a:off x="7313786" y="3374180"/>
            <a:ext cx="88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OPT</a:t>
            </a:r>
          </a:p>
        </p:txBody>
      </p:sp>
      <p:sp>
        <p:nvSpPr>
          <p:cNvPr id="76" name="Left Brace 75">
            <a:extLst>
              <a:ext uri="{FF2B5EF4-FFF2-40B4-BE49-F238E27FC236}">
                <a16:creationId xmlns:a16="http://schemas.microsoft.com/office/drawing/2014/main" id="{17B4A9D2-269D-A8A2-374E-E268DAE2E1BD}"/>
              </a:ext>
            </a:extLst>
          </p:cNvPr>
          <p:cNvSpPr/>
          <p:nvPr/>
        </p:nvSpPr>
        <p:spPr>
          <a:xfrm rot="5400000">
            <a:off x="7487441" y="2072249"/>
            <a:ext cx="520044" cy="4123113"/>
          </a:xfrm>
          <a:prstGeom prst="lef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A black and blue icon with a person using a computer&#10;&#10;Description automatically generated">
            <a:extLst>
              <a:ext uri="{FF2B5EF4-FFF2-40B4-BE49-F238E27FC236}">
                <a16:creationId xmlns:a16="http://schemas.microsoft.com/office/drawing/2014/main" id="{768FE6E2-AE83-B4A2-84BA-D1062745B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48" y="4970047"/>
            <a:ext cx="7772400" cy="1672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7B495-F619-6F3C-6AE2-45367B0020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2505" y="5036547"/>
            <a:ext cx="1263535" cy="1475508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4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in the labels is not so benign?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B. Agnostic learning: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We assume nothing about the relationship between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/>
                  <a:t>…but </a:t>
                </a:r>
                <a:r>
                  <a:rPr lang="en-US" dirty="0"/>
                  <a:t>still want to compete with accuracy of the best possible </a:t>
                </a:r>
                <a:r>
                  <a:rPr lang="en-US" dirty="0" err="1"/>
                  <a:t>halfspace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Various strong, polynomial-time guarantees known if we assume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is “nice,” e.g. uniform over the unit sphere, log-concave, etc.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But for RCN, we didn’t have to make such assumptions</a:t>
                </a:r>
              </a:p>
              <a:p>
                <a:pPr marL="0" indent="0" algn="ctr">
                  <a:buNone/>
                </a:pPr>
                <a:endParaRPr lang="en-US" sz="5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 r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REALISTIC NOISE MODEL?</a:t>
            </a:r>
          </a:p>
        </p:txBody>
      </p:sp>
    </p:spTree>
    <p:extLst>
      <p:ext uri="{BB962C8B-B14F-4D97-AF65-F5344CB8AC3E}">
        <p14:creationId xmlns:p14="http://schemas.microsoft.com/office/powerpoint/2010/main" val="218116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in the labels is not so benign?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B. Agnostic learning: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We assume nothing about the relationship between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/>
                  <a:t>…but </a:t>
                </a:r>
                <a:r>
                  <a:rPr lang="en-US" dirty="0"/>
                  <a:t>still want to compete with accuracy of the best possible </a:t>
                </a:r>
                <a:r>
                  <a:rPr lang="en-US" dirty="0" err="1"/>
                  <a:t>halfspace</a:t>
                </a:r>
                <a:endParaRPr lang="en-US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Without assumptions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6"/>
                    </a:solidFill>
                  </a:rPr>
                  <a:t>even (weak)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improper agnostic learning is computationally hard</a:t>
                </a:r>
                <a:endParaRPr lang="en-US" b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 r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REALISTIC NOISE MODEL?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007116-D14B-7F69-F842-B6784AFB8E7D}"/>
              </a:ext>
            </a:extLst>
          </p:cNvPr>
          <p:cNvSpPr>
            <a:spLocks/>
          </p:cNvSpPr>
          <p:nvPr/>
        </p:nvSpPr>
        <p:spPr>
          <a:xfrm>
            <a:off x="243840" y="4867170"/>
            <a:ext cx="11704320" cy="1707511"/>
          </a:xfrm>
          <a:prstGeom prst="roundRect">
            <a:avLst>
              <a:gd name="adj" fmla="val 6119"/>
            </a:avLst>
          </a:prstGeom>
          <a:solidFill>
            <a:schemeClr val="accent2">
              <a:lumMod val="75000"/>
              <a:alpha val="70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Theorem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Daniely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‘15], [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Tiegel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‘22]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 standard complexity assumptions*, there are instances where, even if a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halfspace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1% test loss exists, hard to find </a:t>
            </a:r>
            <a:r>
              <a:rPr lang="en-US" sz="32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any classifier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achieving even 49% (!)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08DFA-2509-4795-A292-0725700FAD5B}"/>
              </a:ext>
            </a:extLst>
          </p:cNvPr>
          <p:cNvSpPr txBox="1"/>
          <p:nvPr/>
        </p:nvSpPr>
        <p:spPr>
          <a:xfrm>
            <a:off x="8936610" y="199933"/>
            <a:ext cx="32553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Feige’s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random 3SAT hypothesis or hardness of lattice problems</a:t>
            </a:r>
          </a:p>
        </p:txBody>
      </p:sp>
    </p:spTree>
    <p:extLst>
      <p:ext uri="{BB962C8B-B14F-4D97-AF65-F5344CB8AC3E}">
        <p14:creationId xmlns:p14="http://schemas.microsoft.com/office/powerpoint/2010/main" val="41985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NOISE MODELS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D826EF-5E29-0CEF-4BB0-135EAA0B3578}"/>
              </a:ext>
            </a:extLst>
          </p:cNvPr>
          <p:cNvCxnSpPr/>
          <p:nvPr/>
        </p:nvCxnSpPr>
        <p:spPr>
          <a:xfrm>
            <a:off x="838200" y="3159169"/>
            <a:ext cx="10515600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523C0-5538-B65F-B3D2-27F75BF38BCE}"/>
              </a:ext>
            </a:extLst>
          </p:cNvPr>
          <p:cNvCxnSpPr>
            <a:cxnSpLocks/>
          </p:cNvCxnSpPr>
          <p:nvPr/>
        </p:nvCxnSpPr>
        <p:spPr>
          <a:xfrm>
            <a:off x="4273429" y="2729847"/>
            <a:ext cx="0" cy="85864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EC7216-E9A8-7F10-18A8-06EBB617D5A8}"/>
              </a:ext>
            </a:extLst>
          </p:cNvPr>
          <p:cNvCxnSpPr/>
          <p:nvPr/>
        </p:nvCxnSpPr>
        <p:spPr>
          <a:xfrm>
            <a:off x="10110439" y="2729847"/>
            <a:ext cx="0" cy="85864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EA2D85-C4CF-3373-A634-8F724F7E9121}"/>
              </a:ext>
            </a:extLst>
          </p:cNvPr>
          <p:cNvSpPr txBox="1"/>
          <p:nvPr/>
        </p:nvSpPr>
        <p:spPr>
          <a:xfrm>
            <a:off x="3867420" y="2237427"/>
            <a:ext cx="81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RCN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21B93-0966-FBFA-C539-21FA675FCF76}"/>
              </a:ext>
            </a:extLst>
          </p:cNvPr>
          <p:cNvSpPr txBox="1"/>
          <p:nvPr/>
        </p:nvSpPr>
        <p:spPr>
          <a:xfrm>
            <a:off x="9380926" y="2236149"/>
            <a:ext cx="1459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Agnostic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2EEFB-EE05-0D0C-716C-7A9F66F20F90}"/>
              </a:ext>
            </a:extLst>
          </p:cNvPr>
          <p:cNvSpPr txBox="1"/>
          <p:nvPr/>
        </p:nvSpPr>
        <p:spPr>
          <a:xfrm>
            <a:off x="7142371" y="1070656"/>
            <a:ext cx="2037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Computational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Hardness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2AE0EA-F41A-8C74-3617-849D58CABE65}"/>
              </a:ext>
            </a:extLst>
          </p:cNvPr>
          <p:cNvCxnSpPr>
            <a:cxnSpLocks/>
          </p:cNvCxnSpPr>
          <p:nvPr/>
        </p:nvCxnSpPr>
        <p:spPr>
          <a:xfrm>
            <a:off x="7479952" y="2739470"/>
            <a:ext cx="0" cy="8586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39451E-1180-405C-3EFF-80F549853AD3}"/>
              </a:ext>
            </a:extLst>
          </p:cNvPr>
          <p:cNvSpPr txBox="1"/>
          <p:nvPr/>
        </p:nvSpPr>
        <p:spPr>
          <a:xfrm>
            <a:off x="6624396" y="2237246"/>
            <a:ext cx="139333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Massart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CA09AB8-6C28-B028-6618-F7A53AEFB9FF}"/>
              </a:ext>
            </a:extLst>
          </p:cNvPr>
          <p:cNvSpPr/>
          <p:nvPr/>
        </p:nvSpPr>
        <p:spPr>
          <a:xfrm rot="10800000">
            <a:off x="8017727" y="1901652"/>
            <a:ext cx="339847" cy="2491927"/>
          </a:xfrm>
          <a:prstGeom prst="arc">
            <a:avLst>
              <a:gd name="adj1" fmla="val 16200000"/>
              <a:gd name="adj2" fmla="val 5409935"/>
            </a:avLst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8744A7-7441-2AEC-EA62-0383122BF5EA}"/>
              </a:ext>
            </a:extLst>
          </p:cNvPr>
          <p:cNvSpPr txBox="1"/>
          <p:nvPr/>
        </p:nvSpPr>
        <p:spPr>
          <a:xfrm>
            <a:off x="297792" y="3490332"/>
            <a:ext cx="188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Clean but less realistic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A84F5-E1F5-A51A-6BB5-7D3AA5111E28}"/>
              </a:ext>
            </a:extLst>
          </p:cNvPr>
          <p:cNvSpPr txBox="1"/>
          <p:nvPr/>
        </p:nvSpPr>
        <p:spPr>
          <a:xfrm>
            <a:off x="10141886" y="3490331"/>
            <a:ext cx="188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General but intractable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7BCB9B-3A5F-E2B4-9B7B-A4FC870CA2A5}"/>
              </a:ext>
            </a:extLst>
          </p:cNvPr>
          <p:cNvCxnSpPr>
            <a:cxnSpLocks/>
          </p:cNvCxnSpPr>
          <p:nvPr/>
        </p:nvCxnSpPr>
        <p:spPr>
          <a:xfrm>
            <a:off x="2218052" y="2728569"/>
            <a:ext cx="0" cy="85864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FF98B8-89D8-0988-FB03-BD8E77C5155B}"/>
              </a:ext>
            </a:extLst>
          </p:cNvPr>
          <p:cNvSpPr txBox="1"/>
          <p:nvPr/>
        </p:nvSpPr>
        <p:spPr>
          <a:xfrm>
            <a:off x="1427611" y="2236149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Noiseless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7F4ACF-F758-1174-8BDA-288BD9500777}"/>
              </a:ext>
            </a:extLst>
          </p:cNvPr>
          <p:cNvSpPr txBox="1"/>
          <p:nvPr/>
        </p:nvSpPr>
        <p:spPr>
          <a:xfrm>
            <a:off x="205305" y="5355090"/>
            <a:ext cx="11781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there rich intermediate noise models under which we can design efficient algorithms that work for general input distributions?</a:t>
            </a:r>
          </a:p>
        </p:txBody>
      </p:sp>
    </p:spTree>
    <p:extLst>
      <p:ext uri="{BB962C8B-B14F-4D97-AF65-F5344CB8AC3E}">
        <p14:creationId xmlns:p14="http://schemas.microsoft.com/office/powerpoint/2010/main" val="156220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56783"/>
            <a:ext cx="11704320" cy="4144433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Random classification noise / agnostic learning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Massart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noise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Two-player game and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 – robustness + fairness?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Recap of robustness unit</a:t>
            </a:r>
          </a:p>
        </p:txBody>
      </p:sp>
    </p:spTree>
    <p:extLst>
      <p:ext uri="{BB962C8B-B14F-4D97-AF65-F5344CB8AC3E}">
        <p14:creationId xmlns:p14="http://schemas.microsoft.com/office/powerpoint/2010/main" val="881260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i.e. we observe </a:t>
                </a:r>
              </a:p>
              <a:p>
                <a:pPr marL="15875" indent="0">
                  <a:buNone/>
                </a:pPr>
                <a:endParaRPr lang="en-US" sz="1050" dirty="0"/>
              </a:p>
              <a:p>
                <a:pPr marL="930275" lvl="1" indent="-45720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930275" lvl="1" indent="-457200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lvl="1" indent="0">
                  <a:buNone/>
                </a:pPr>
                <a:endParaRPr lang="en-US" sz="1050" dirty="0"/>
              </a:p>
              <a:p>
                <a:pPr marL="0" lvl="1" indent="0">
                  <a:buNone/>
                </a:pPr>
                <a:r>
                  <a:rPr lang="en-US" sz="3200" dirty="0"/>
                  <a:t>Flip probabilities are chosen in advance and can be adversarial, but we assume that</a:t>
                </a:r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∀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 r="-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5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1 (sort of): </a:t>
                </a:r>
                <a:r>
                  <a:rPr lang="en-US" dirty="0"/>
                  <a:t>adversary gets </a:t>
                </a:r>
                <a:r>
                  <a:rPr lang="en-US" b="1" dirty="0">
                    <a:solidFill>
                      <a:schemeClr val="accent6"/>
                    </a:solidFill>
                  </a:rPr>
                  <a:t>arbitrary control </a:t>
                </a:r>
                <a:r>
                  <a:rPr lang="en-US" dirty="0"/>
                  <a:t>over a </a:t>
                </a:r>
                <a:r>
                  <a:rPr lang="en-US" b="1" dirty="0">
                    <a:solidFill>
                      <a:schemeClr val="accent3"/>
                    </a:solidFill>
                  </a:rPr>
                  <a:t>random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</a:rPr>
                  <a:t> fraction </a:t>
                </a:r>
                <a:r>
                  <a:rPr lang="en-US" dirty="0"/>
                  <a:t>of the data</a:t>
                </a:r>
              </a:p>
              <a:p>
                <a:pPr marL="15875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0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2: </a:t>
                </a:r>
                <a:r>
                  <a:rPr lang="en-US" dirty="0"/>
                  <a:t>dataset is given by RCN, except an adversary is allowed to come and </a:t>
                </a:r>
                <a:r>
                  <a:rPr lang="en-US" b="1" dirty="0">
                    <a:solidFill>
                      <a:srgbClr val="00B050"/>
                    </a:solidFill>
                  </a:rPr>
                  <a:t>correct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any labels that were flipped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6FD8EED-4402-6F0C-9E34-98D9F26FF210}"/>
              </a:ext>
            </a:extLst>
          </p:cNvPr>
          <p:cNvSpPr txBox="1"/>
          <p:nvPr/>
        </p:nvSpPr>
        <p:spPr>
          <a:xfrm>
            <a:off x="5523091" y="5442539"/>
            <a:ext cx="1137136" cy="7831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A45DD4F-EDE4-5AE5-9F2D-F7F4CC11A9AE}"/>
              </a:ext>
            </a:extLst>
          </p:cNvPr>
          <p:cNvSpPr/>
          <p:nvPr/>
        </p:nvSpPr>
        <p:spPr>
          <a:xfrm>
            <a:off x="1737475" y="4948321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ross 60">
            <a:extLst>
              <a:ext uri="{FF2B5EF4-FFF2-40B4-BE49-F238E27FC236}">
                <a16:creationId xmlns:a16="http://schemas.microsoft.com/office/drawing/2014/main" id="{F459BE8E-4BD2-C4E4-DCA7-5D7B72B67834}"/>
              </a:ext>
            </a:extLst>
          </p:cNvPr>
          <p:cNvSpPr/>
          <p:nvPr/>
        </p:nvSpPr>
        <p:spPr>
          <a:xfrm>
            <a:off x="1910300" y="5436385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ross 61">
            <a:extLst>
              <a:ext uri="{FF2B5EF4-FFF2-40B4-BE49-F238E27FC236}">
                <a16:creationId xmlns:a16="http://schemas.microsoft.com/office/drawing/2014/main" id="{ED23C9CE-99E2-80F5-D019-94E6549E0717}"/>
              </a:ext>
            </a:extLst>
          </p:cNvPr>
          <p:cNvSpPr/>
          <p:nvPr/>
        </p:nvSpPr>
        <p:spPr>
          <a:xfrm>
            <a:off x="2042402" y="567244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ross 62">
            <a:extLst>
              <a:ext uri="{FF2B5EF4-FFF2-40B4-BE49-F238E27FC236}">
                <a16:creationId xmlns:a16="http://schemas.microsoft.com/office/drawing/2014/main" id="{4CDC1709-3646-E0AD-DE32-07BD382D37E4}"/>
              </a:ext>
            </a:extLst>
          </p:cNvPr>
          <p:cNvSpPr/>
          <p:nvPr/>
        </p:nvSpPr>
        <p:spPr>
          <a:xfrm>
            <a:off x="2329396" y="5422434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ross 63">
            <a:extLst>
              <a:ext uri="{FF2B5EF4-FFF2-40B4-BE49-F238E27FC236}">
                <a16:creationId xmlns:a16="http://schemas.microsoft.com/office/drawing/2014/main" id="{BD6ECE1F-BE5A-AFD3-80FA-F84D83E3D8B8}"/>
              </a:ext>
            </a:extLst>
          </p:cNvPr>
          <p:cNvSpPr/>
          <p:nvPr/>
        </p:nvSpPr>
        <p:spPr>
          <a:xfrm>
            <a:off x="2329396" y="580417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ross 64">
            <a:extLst>
              <a:ext uri="{FF2B5EF4-FFF2-40B4-BE49-F238E27FC236}">
                <a16:creationId xmlns:a16="http://schemas.microsoft.com/office/drawing/2014/main" id="{507314D0-868C-1E1D-8E90-88089FDB0172}"/>
              </a:ext>
            </a:extLst>
          </p:cNvPr>
          <p:cNvSpPr/>
          <p:nvPr/>
        </p:nvSpPr>
        <p:spPr>
          <a:xfrm>
            <a:off x="3151357" y="626578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ross 65">
            <a:extLst>
              <a:ext uri="{FF2B5EF4-FFF2-40B4-BE49-F238E27FC236}">
                <a16:creationId xmlns:a16="http://schemas.microsoft.com/office/drawing/2014/main" id="{EB2BE0E3-8AB7-B780-C54E-B400D24EBD24}"/>
              </a:ext>
            </a:extLst>
          </p:cNvPr>
          <p:cNvSpPr/>
          <p:nvPr/>
        </p:nvSpPr>
        <p:spPr>
          <a:xfrm>
            <a:off x="2586176" y="560639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ross 66">
            <a:extLst>
              <a:ext uri="{FF2B5EF4-FFF2-40B4-BE49-F238E27FC236}">
                <a16:creationId xmlns:a16="http://schemas.microsoft.com/office/drawing/2014/main" id="{59055CF8-614F-5892-63C9-FA5BD56D2A8C}"/>
              </a:ext>
            </a:extLst>
          </p:cNvPr>
          <p:cNvSpPr/>
          <p:nvPr/>
        </p:nvSpPr>
        <p:spPr>
          <a:xfrm>
            <a:off x="2065190" y="608195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ross 67">
            <a:extLst>
              <a:ext uri="{FF2B5EF4-FFF2-40B4-BE49-F238E27FC236}">
                <a16:creationId xmlns:a16="http://schemas.microsoft.com/office/drawing/2014/main" id="{8A7C3577-D8FF-DECC-49DB-36CD4389D241}"/>
              </a:ext>
            </a:extLst>
          </p:cNvPr>
          <p:cNvSpPr/>
          <p:nvPr/>
        </p:nvSpPr>
        <p:spPr>
          <a:xfrm>
            <a:off x="2403129" y="619972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ross 68">
            <a:extLst>
              <a:ext uri="{FF2B5EF4-FFF2-40B4-BE49-F238E27FC236}">
                <a16:creationId xmlns:a16="http://schemas.microsoft.com/office/drawing/2014/main" id="{A4665DDC-752B-512F-821F-9D0840BD0C6E}"/>
              </a:ext>
            </a:extLst>
          </p:cNvPr>
          <p:cNvSpPr/>
          <p:nvPr/>
        </p:nvSpPr>
        <p:spPr>
          <a:xfrm>
            <a:off x="2750041" y="5824221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ross 69">
            <a:extLst>
              <a:ext uri="{FF2B5EF4-FFF2-40B4-BE49-F238E27FC236}">
                <a16:creationId xmlns:a16="http://schemas.microsoft.com/office/drawing/2014/main" id="{2F15AEDB-FA4D-68AD-07F0-51F053312621}"/>
              </a:ext>
            </a:extLst>
          </p:cNvPr>
          <p:cNvSpPr/>
          <p:nvPr/>
        </p:nvSpPr>
        <p:spPr>
          <a:xfrm>
            <a:off x="2821463" y="601590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ross 70">
            <a:extLst>
              <a:ext uri="{FF2B5EF4-FFF2-40B4-BE49-F238E27FC236}">
                <a16:creationId xmlns:a16="http://schemas.microsoft.com/office/drawing/2014/main" id="{62B68313-2548-9F9E-A327-CB875DA39D1B}"/>
              </a:ext>
            </a:extLst>
          </p:cNvPr>
          <p:cNvSpPr/>
          <p:nvPr/>
        </p:nvSpPr>
        <p:spPr>
          <a:xfrm>
            <a:off x="2687059" y="616987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Minus 71">
            <a:extLst>
              <a:ext uri="{FF2B5EF4-FFF2-40B4-BE49-F238E27FC236}">
                <a16:creationId xmlns:a16="http://schemas.microsoft.com/office/drawing/2014/main" id="{4E3F5456-B816-3D94-A586-403937986C0C}"/>
              </a:ext>
            </a:extLst>
          </p:cNvPr>
          <p:cNvSpPr/>
          <p:nvPr/>
        </p:nvSpPr>
        <p:spPr>
          <a:xfrm>
            <a:off x="2834887" y="5237809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72">
            <a:extLst>
              <a:ext uri="{FF2B5EF4-FFF2-40B4-BE49-F238E27FC236}">
                <a16:creationId xmlns:a16="http://schemas.microsoft.com/office/drawing/2014/main" id="{042285D9-46F1-4DB6-D7C4-1A155827E787}"/>
              </a:ext>
            </a:extLst>
          </p:cNvPr>
          <p:cNvSpPr/>
          <p:nvPr/>
        </p:nvSpPr>
        <p:spPr>
          <a:xfrm>
            <a:off x="3168158" y="5436578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73">
            <a:extLst>
              <a:ext uri="{FF2B5EF4-FFF2-40B4-BE49-F238E27FC236}">
                <a16:creationId xmlns:a16="http://schemas.microsoft.com/office/drawing/2014/main" id="{2CB2EF5E-F172-68D3-3EE7-790AB5BC673F}"/>
              </a:ext>
            </a:extLst>
          </p:cNvPr>
          <p:cNvSpPr/>
          <p:nvPr/>
        </p:nvSpPr>
        <p:spPr>
          <a:xfrm>
            <a:off x="3489929" y="566438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74">
            <a:extLst>
              <a:ext uri="{FF2B5EF4-FFF2-40B4-BE49-F238E27FC236}">
                <a16:creationId xmlns:a16="http://schemas.microsoft.com/office/drawing/2014/main" id="{851F1B40-4DE6-92F0-8A66-55242773F35B}"/>
              </a:ext>
            </a:extLst>
          </p:cNvPr>
          <p:cNvSpPr/>
          <p:nvPr/>
        </p:nvSpPr>
        <p:spPr>
          <a:xfrm>
            <a:off x="3378660" y="5166523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75">
            <a:extLst>
              <a:ext uri="{FF2B5EF4-FFF2-40B4-BE49-F238E27FC236}">
                <a16:creationId xmlns:a16="http://schemas.microsoft.com/office/drawing/2014/main" id="{3876EF02-78B3-5978-FC12-631BD6A6D7A9}"/>
              </a:ext>
            </a:extLst>
          </p:cNvPr>
          <p:cNvSpPr/>
          <p:nvPr/>
        </p:nvSpPr>
        <p:spPr>
          <a:xfrm>
            <a:off x="3918062" y="577652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76">
            <a:extLst>
              <a:ext uri="{FF2B5EF4-FFF2-40B4-BE49-F238E27FC236}">
                <a16:creationId xmlns:a16="http://schemas.microsoft.com/office/drawing/2014/main" id="{68BAC2AC-76A3-88AC-B666-382547FA71E3}"/>
              </a:ext>
            </a:extLst>
          </p:cNvPr>
          <p:cNvSpPr/>
          <p:nvPr/>
        </p:nvSpPr>
        <p:spPr>
          <a:xfrm>
            <a:off x="3058598" y="562528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77">
            <a:extLst>
              <a:ext uri="{FF2B5EF4-FFF2-40B4-BE49-F238E27FC236}">
                <a16:creationId xmlns:a16="http://schemas.microsoft.com/office/drawing/2014/main" id="{B95225DF-8CE9-3357-4373-435D3BE70B61}"/>
              </a:ext>
            </a:extLst>
          </p:cNvPr>
          <p:cNvSpPr/>
          <p:nvPr/>
        </p:nvSpPr>
        <p:spPr>
          <a:xfrm>
            <a:off x="3301285" y="5862251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78">
            <a:extLst>
              <a:ext uri="{FF2B5EF4-FFF2-40B4-BE49-F238E27FC236}">
                <a16:creationId xmlns:a16="http://schemas.microsoft.com/office/drawing/2014/main" id="{5F7BBD4C-E377-AB12-3BAB-3BC02FEF80D2}"/>
              </a:ext>
            </a:extLst>
          </p:cNvPr>
          <p:cNvSpPr/>
          <p:nvPr/>
        </p:nvSpPr>
        <p:spPr>
          <a:xfrm>
            <a:off x="3489929" y="611931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79">
            <a:extLst>
              <a:ext uri="{FF2B5EF4-FFF2-40B4-BE49-F238E27FC236}">
                <a16:creationId xmlns:a16="http://schemas.microsoft.com/office/drawing/2014/main" id="{48B6DBA9-683F-A812-70DF-B796479AD80A}"/>
              </a:ext>
            </a:extLst>
          </p:cNvPr>
          <p:cNvSpPr/>
          <p:nvPr/>
        </p:nvSpPr>
        <p:spPr>
          <a:xfrm>
            <a:off x="3866901" y="599340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inus 80">
            <a:extLst>
              <a:ext uri="{FF2B5EF4-FFF2-40B4-BE49-F238E27FC236}">
                <a16:creationId xmlns:a16="http://schemas.microsoft.com/office/drawing/2014/main" id="{01B9C29E-C1AC-524E-316B-3980C8DE5E77}"/>
              </a:ext>
            </a:extLst>
          </p:cNvPr>
          <p:cNvSpPr/>
          <p:nvPr/>
        </p:nvSpPr>
        <p:spPr>
          <a:xfrm>
            <a:off x="3868088" y="625141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inus 81">
            <a:extLst>
              <a:ext uri="{FF2B5EF4-FFF2-40B4-BE49-F238E27FC236}">
                <a16:creationId xmlns:a16="http://schemas.microsoft.com/office/drawing/2014/main" id="{F6E22946-1FD7-4EE1-91B0-19502D3CCE79}"/>
              </a:ext>
            </a:extLst>
          </p:cNvPr>
          <p:cNvSpPr/>
          <p:nvPr/>
        </p:nvSpPr>
        <p:spPr>
          <a:xfrm>
            <a:off x="3781108" y="550263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inus 82">
            <a:extLst>
              <a:ext uri="{FF2B5EF4-FFF2-40B4-BE49-F238E27FC236}">
                <a16:creationId xmlns:a16="http://schemas.microsoft.com/office/drawing/2014/main" id="{A8FD8E77-B96F-C97B-D8F9-EA6822696655}"/>
              </a:ext>
            </a:extLst>
          </p:cNvPr>
          <p:cNvSpPr/>
          <p:nvPr/>
        </p:nvSpPr>
        <p:spPr>
          <a:xfrm>
            <a:off x="4179229" y="6404236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inus 83">
            <a:extLst>
              <a:ext uri="{FF2B5EF4-FFF2-40B4-BE49-F238E27FC236}">
                <a16:creationId xmlns:a16="http://schemas.microsoft.com/office/drawing/2014/main" id="{EB55E51B-FB26-5BF2-65A0-C2B32FF7B511}"/>
              </a:ext>
            </a:extLst>
          </p:cNvPr>
          <p:cNvSpPr/>
          <p:nvPr/>
        </p:nvSpPr>
        <p:spPr>
          <a:xfrm>
            <a:off x="2529917" y="5114567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E25336-CB24-EDF9-3D94-97AFD1EB1AE2}"/>
              </a:ext>
            </a:extLst>
          </p:cNvPr>
          <p:cNvSpPr/>
          <p:nvPr/>
        </p:nvSpPr>
        <p:spPr>
          <a:xfrm>
            <a:off x="7743981" y="4948196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2F683F10-3408-CD2E-07CA-CA1B921DF9BB}"/>
              </a:ext>
            </a:extLst>
          </p:cNvPr>
          <p:cNvSpPr/>
          <p:nvPr/>
        </p:nvSpPr>
        <p:spPr>
          <a:xfrm>
            <a:off x="7914164" y="550205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Minus 86">
            <a:extLst>
              <a:ext uri="{FF2B5EF4-FFF2-40B4-BE49-F238E27FC236}">
                <a16:creationId xmlns:a16="http://schemas.microsoft.com/office/drawing/2014/main" id="{3306BBC9-CF5B-4894-8C12-0454D49FD3B9}"/>
              </a:ext>
            </a:extLst>
          </p:cNvPr>
          <p:cNvSpPr/>
          <p:nvPr/>
        </p:nvSpPr>
        <p:spPr>
          <a:xfrm>
            <a:off x="8048412" y="574195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Cross 87">
            <a:extLst>
              <a:ext uri="{FF2B5EF4-FFF2-40B4-BE49-F238E27FC236}">
                <a16:creationId xmlns:a16="http://schemas.microsoft.com/office/drawing/2014/main" id="{6A793DA9-D99E-4850-9213-8CE10965B68F}"/>
              </a:ext>
            </a:extLst>
          </p:cNvPr>
          <p:cNvSpPr/>
          <p:nvPr/>
        </p:nvSpPr>
        <p:spPr>
          <a:xfrm>
            <a:off x="8340071" y="5487881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Minus 88">
            <a:extLst>
              <a:ext uri="{FF2B5EF4-FFF2-40B4-BE49-F238E27FC236}">
                <a16:creationId xmlns:a16="http://schemas.microsoft.com/office/drawing/2014/main" id="{26C04CD8-C07E-D056-D135-85AF0823BBBC}"/>
              </a:ext>
            </a:extLst>
          </p:cNvPr>
          <p:cNvSpPr/>
          <p:nvPr/>
        </p:nvSpPr>
        <p:spPr>
          <a:xfrm>
            <a:off x="8340071" y="587582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Cross 89">
            <a:extLst>
              <a:ext uri="{FF2B5EF4-FFF2-40B4-BE49-F238E27FC236}">
                <a16:creationId xmlns:a16="http://schemas.microsoft.com/office/drawing/2014/main" id="{214E532D-5E40-9E12-9287-570D9C55E5B9}"/>
              </a:ext>
            </a:extLst>
          </p:cNvPr>
          <p:cNvSpPr/>
          <p:nvPr/>
        </p:nvSpPr>
        <p:spPr>
          <a:xfrm>
            <a:off x="9175392" y="634493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Cross 90">
            <a:extLst>
              <a:ext uri="{FF2B5EF4-FFF2-40B4-BE49-F238E27FC236}">
                <a16:creationId xmlns:a16="http://schemas.microsoft.com/office/drawing/2014/main" id="{85E6ABF1-19CB-F2D6-4604-2245B7BED381}"/>
              </a:ext>
            </a:extLst>
          </p:cNvPr>
          <p:cNvSpPr/>
          <p:nvPr/>
        </p:nvSpPr>
        <p:spPr>
          <a:xfrm>
            <a:off x="8601024" y="5674829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Cross 91">
            <a:extLst>
              <a:ext uri="{FF2B5EF4-FFF2-40B4-BE49-F238E27FC236}">
                <a16:creationId xmlns:a16="http://schemas.microsoft.com/office/drawing/2014/main" id="{066FA773-4FB3-F202-88AA-4697092F17A7}"/>
              </a:ext>
            </a:extLst>
          </p:cNvPr>
          <p:cNvSpPr/>
          <p:nvPr/>
        </p:nvSpPr>
        <p:spPr>
          <a:xfrm>
            <a:off x="8071573" y="615811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ross 92">
            <a:extLst>
              <a:ext uri="{FF2B5EF4-FFF2-40B4-BE49-F238E27FC236}">
                <a16:creationId xmlns:a16="http://schemas.microsoft.com/office/drawing/2014/main" id="{34CE4D4E-D908-2F06-EECF-29F73D8AE4B4}"/>
              </a:ext>
            </a:extLst>
          </p:cNvPr>
          <p:cNvSpPr/>
          <p:nvPr/>
        </p:nvSpPr>
        <p:spPr>
          <a:xfrm>
            <a:off x="8415002" y="6277809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Cross 93">
            <a:extLst>
              <a:ext uri="{FF2B5EF4-FFF2-40B4-BE49-F238E27FC236}">
                <a16:creationId xmlns:a16="http://schemas.microsoft.com/office/drawing/2014/main" id="{F82471DC-0B6D-E287-C98C-FA3AF3261EFF}"/>
              </a:ext>
            </a:extLst>
          </p:cNvPr>
          <p:cNvSpPr/>
          <p:nvPr/>
        </p:nvSpPr>
        <p:spPr>
          <a:xfrm>
            <a:off x="8767553" y="589619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Minus 94">
            <a:extLst>
              <a:ext uri="{FF2B5EF4-FFF2-40B4-BE49-F238E27FC236}">
                <a16:creationId xmlns:a16="http://schemas.microsoft.com/office/drawing/2014/main" id="{F1E29F8C-AD17-8DCD-88C8-508DEFA3A443}"/>
              </a:ext>
            </a:extLst>
          </p:cNvPr>
          <p:cNvSpPr/>
          <p:nvPr/>
        </p:nvSpPr>
        <p:spPr>
          <a:xfrm>
            <a:off x="8840136" y="609099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Cross 95">
            <a:extLst>
              <a:ext uri="{FF2B5EF4-FFF2-40B4-BE49-F238E27FC236}">
                <a16:creationId xmlns:a16="http://schemas.microsoft.com/office/drawing/2014/main" id="{60E85B6C-2DC2-7A89-2F56-09A41917E40A}"/>
              </a:ext>
            </a:extLst>
          </p:cNvPr>
          <p:cNvSpPr/>
          <p:nvPr/>
        </p:nvSpPr>
        <p:spPr>
          <a:xfrm>
            <a:off x="8703547" y="624747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Minus 96">
            <a:extLst>
              <a:ext uri="{FF2B5EF4-FFF2-40B4-BE49-F238E27FC236}">
                <a16:creationId xmlns:a16="http://schemas.microsoft.com/office/drawing/2014/main" id="{74218D8A-4F97-5E1F-E5F8-7C753BF6E401}"/>
              </a:ext>
            </a:extLst>
          </p:cNvPr>
          <p:cNvSpPr/>
          <p:nvPr/>
        </p:nvSpPr>
        <p:spPr>
          <a:xfrm>
            <a:off x="8847072" y="5261606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Minus 97">
            <a:extLst>
              <a:ext uri="{FF2B5EF4-FFF2-40B4-BE49-F238E27FC236}">
                <a16:creationId xmlns:a16="http://schemas.microsoft.com/office/drawing/2014/main" id="{66903D0C-F45F-7A86-EF9E-5BBD97677505}"/>
              </a:ext>
            </a:extLst>
          </p:cNvPr>
          <p:cNvSpPr/>
          <p:nvPr/>
        </p:nvSpPr>
        <p:spPr>
          <a:xfrm>
            <a:off x="9185760" y="546360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Minus 98">
            <a:extLst>
              <a:ext uri="{FF2B5EF4-FFF2-40B4-BE49-F238E27FC236}">
                <a16:creationId xmlns:a16="http://schemas.microsoft.com/office/drawing/2014/main" id="{D4F19176-9FF4-9B43-3881-D4726B52B355}"/>
              </a:ext>
            </a:extLst>
          </p:cNvPr>
          <p:cNvSpPr/>
          <p:nvPr/>
        </p:nvSpPr>
        <p:spPr>
          <a:xfrm>
            <a:off x="9947853" y="5809079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Minus 99">
            <a:extLst>
              <a:ext uri="{FF2B5EF4-FFF2-40B4-BE49-F238E27FC236}">
                <a16:creationId xmlns:a16="http://schemas.microsoft.com/office/drawing/2014/main" id="{2AAADCE5-35FC-9A7E-FB16-7B84669656AE}"/>
              </a:ext>
            </a:extLst>
          </p:cNvPr>
          <p:cNvSpPr/>
          <p:nvPr/>
        </p:nvSpPr>
        <p:spPr>
          <a:xfrm>
            <a:off x="9074419" y="565537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Minus 100">
            <a:extLst>
              <a:ext uri="{FF2B5EF4-FFF2-40B4-BE49-F238E27FC236}">
                <a16:creationId xmlns:a16="http://schemas.microsoft.com/office/drawing/2014/main" id="{8F8D5923-B83E-896A-A9B7-5BB3015F4D0D}"/>
              </a:ext>
            </a:extLst>
          </p:cNvPr>
          <p:cNvSpPr/>
          <p:nvPr/>
        </p:nvSpPr>
        <p:spPr>
          <a:xfrm>
            <a:off x="9321051" y="5896198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Minus 101">
            <a:extLst>
              <a:ext uri="{FF2B5EF4-FFF2-40B4-BE49-F238E27FC236}">
                <a16:creationId xmlns:a16="http://schemas.microsoft.com/office/drawing/2014/main" id="{9242F4D4-5FF9-A673-86EA-6AA8E05E1284}"/>
              </a:ext>
            </a:extLst>
          </p:cNvPr>
          <p:cNvSpPr/>
          <p:nvPr/>
        </p:nvSpPr>
        <p:spPr>
          <a:xfrm>
            <a:off x="9512760" y="615743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Minus 102">
            <a:extLst>
              <a:ext uri="{FF2B5EF4-FFF2-40B4-BE49-F238E27FC236}">
                <a16:creationId xmlns:a16="http://schemas.microsoft.com/office/drawing/2014/main" id="{35F21ABC-674F-5B43-C78F-0DD7AEBA521F}"/>
              </a:ext>
            </a:extLst>
          </p:cNvPr>
          <p:cNvSpPr/>
          <p:nvPr/>
        </p:nvSpPr>
        <p:spPr>
          <a:xfrm>
            <a:off x="9897066" y="629168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Minus 103">
            <a:extLst>
              <a:ext uri="{FF2B5EF4-FFF2-40B4-BE49-F238E27FC236}">
                <a16:creationId xmlns:a16="http://schemas.microsoft.com/office/drawing/2014/main" id="{9C03D873-6F9D-03B4-6102-1783D321CB62}"/>
              </a:ext>
            </a:extLst>
          </p:cNvPr>
          <p:cNvSpPr/>
          <p:nvPr/>
        </p:nvSpPr>
        <p:spPr>
          <a:xfrm>
            <a:off x="9808672" y="5530731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Minus 104">
            <a:extLst>
              <a:ext uri="{FF2B5EF4-FFF2-40B4-BE49-F238E27FC236}">
                <a16:creationId xmlns:a16="http://schemas.microsoft.com/office/drawing/2014/main" id="{C2AE6294-31E4-42E2-7706-FBE87C4E8731}"/>
              </a:ext>
            </a:extLst>
          </p:cNvPr>
          <p:cNvSpPr/>
          <p:nvPr/>
        </p:nvSpPr>
        <p:spPr>
          <a:xfrm>
            <a:off x="10213264" y="644699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Cross 105">
            <a:extLst>
              <a:ext uri="{FF2B5EF4-FFF2-40B4-BE49-F238E27FC236}">
                <a16:creationId xmlns:a16="http://schemas.microsoft.com/office/drawing/2014/main" id="{F619D40D-75C4-4B29-B363-6DE36896B39C}"/>
              </a:ext>
            </a:extLst>
          </p:cNvPr>
          <p:cNvSpPr/>
          <p:nvPr/>
        </p:nvSpPr>
        <p:spPr>
          <a:xfrm>
            <a:off x="8541191" y="5136361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Cross 106">
            <a:extLst>
              <a:ext uri="{FF2B5EF4-FFF2-40B4-BE49-F238E27FC236}">
                <a16:creationId xmlns:a16="http://schemas.microsoft.com/office/drawing/2014/main" id="{5C2D7839-2EF6-20FA-965E-2A4999A63476}"/>
              </a:ext>
            </a:extLst>
          </p:cNvPr>
          <p:cNvSpPr/>
          <p:nvPr/>
        </p:nvSpPr>
        <p:spPr>
          <a:xfrm>
            <a:off x="9517704" y="570032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Cross 107">
            <a:extLst>
              <a:ext uri="{FF2B5EF4-FFF2-40B4-BE49-F238E27FC236}">
                <a16:creationId xmlns:a16="http://schemas.microsoft.com/office/drawing/2014/main" id="{76679E30-8C8A-E8BC-DC1B-50385D5802F7}"/>
              </a:ext>
            </a:extLst>
          </p:cNvPr>
          <p:cNvSpPr/>
          <p:nvPr/>
        </p:nvSpPr>
        <p:spPr>
          <a:xfrm>
            <a:off x="9903888" y="6031829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ross 108">
            <a:extLst>
              <a:ext uri="{FF2B5EF4-FFF2-40B4-BE49-F238E27FC236}">
                <a16:creationId xmlns:a16="http://schemas.microsoft.com/office/drawing/2014/main" id="{CABC4DE2-E697-32D7-883F-351AF841825D}"/>
              </a:ext>
            </a:extLst>
          </p:cNvPr>
          <p:cNvSpPr/>
          <p:nvPr/>
        </p:nvSpPr>
        <p:spPr>
          <a:xfrm>
            <a:off x="9398476" y="5189162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04C208B-2A1A-8F52-A751-B9A75FAC9FF7}"/>
              </a:ext>
            </a:extLst>
          </p:cNvPr>
          <p:cNvCxnSpPr>
            <a:cxnSpLocks/>
          </p:cNvCxnSpPr>
          <p:nvPr/>
        </p:nvCxnSpPr>
        <p:spPr>
          <a:xfrm>
            <a:off x="4600418" y="583181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7F49A1E-39C0-57AF-96C6-2253D2FD499C}"/>
              </a:ext>
            </a:extLst>
          </p:cNvPr>
          <p:cNvCxnSpPr>
            <a:cxnSpLocks/>
          </p:cNvCxnSpPr>
          <p:nvPr/>
        </p:nvCxnSpPr>
        <p:spPr>
          <a:xfrm>
            <a:off x="6821104" y="583272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5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2: </a:t>
                </a:r>
                <a:r>
                  <a:rPr lang="en-US" dirty="0"/>
                  <a:t>dataset is given by RCN, except an adversary is allowed to come and </a:t>
                </a:r>
                <a:r>
                  <a:rPr lang="en-US" b="1" dirty="0">
                    <a:solidFill>
                      <a:srgbClr val="00B050"/>
                    </a:solidFill>
                  </a:rPr>
                  <a:t>correct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any labels that were flipped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6FD8EED-4402-6F0C-9E34-98D9F26FF210}"/>
              </a:ext>
            </a:extLst>
          </p:cNvPr>
          <p:cNvSpPr txBox="1"/>
          <p:nvPr/>
        </p:nvSpPr>
        <p:spPr>
          <a:xfrm>
            <a:off x="5523091" y="5442539"/>
            <a:ext cx="1137136" cy="7831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A45DD4F-EDE4-5AE5-9F2D-F7F4CC11A9AE}"/>
              </a:ext>
            </a:extLst>
          </p:cNvPr>
          <p:cNvSpPr/>
          <p:nvPr/>
        </p:nvSpPr>
        <p:spPr>
          <a:xfrm>
            <a:off x="1737475" y="4948321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ross 60">
            <a:extLst>
              <a:ext uri="{FF2B5EF4-FFF2-40B4-BE49-F238E27FC236}">
                <a16:creationId xmlns:a16="http://schemas.microsoft.com/office/drawing/2014/main" id="{F459BE8E-4BD2-C4E4-DCA7-5D7B72B67834}"/>
              </a:ext>
            </a:extLst>
          </p:cNvPr>
          <p:cNvSpPr/>
          <p:nvPr/>
        </p:nvSpPr>
        <p:spPr>
          <a:xfrm>
            <a:off x="1910300" y="5436385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ross 61">
            <a:extLst>
              <a:ext uri="{FF2B5EF4-FFF2-40B4-BE49-F238E27FC236}">
                <a16:creationId xmlns:a16="http://schemas.microsoft.com/office/drawing/2014/main" id="{ED23C9CE-99E2-80F5-D019-94E6549E0717}"/>
              </a:ext>
            </a:extLst>
          </p:cNvPr>
          <p:cNvSpPr/>
          <p:nvPr/>
        </p:nvSpPr>
        <p:spPr>
          <a:xfrm>
            <a:off x="2042402" y="567244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ross 62">
            <a:extLst>
              <a:ext uri="{FF2B5EF4-FFF2-40B4-BE49-F238E27FC236}">
                <a16:creationId xmlns:a16="http://schemas.microsoft.com/office/drawing/2014/main" id="{4CDC1709-3646-E0AD-DE32-07BD382D37E4}"/>
              </a:ext>
            </a:extLst>
          </p:cNvPr>
          <p:cNvSpPr/>
          <p:nvPr/>
        </p:nvSpPr>
        <p:spPr>
          <a:xfrm>
            <a:off x="2329396" y="5422434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ross 63">
            <a:extLst>
              <a:ext uri="{FF2B5EF4-FFF2-40B4-BE49-F238E27FC236}">
                <a16:creationId xmlns:a16="http://schemas.microsoft.com/office/drawing/2014/main" id="{BD6ECE1F-BE5A-AFD3-80FA-F84D83E3D8B8}"/>
              </a:ext>
            </a:extLst>
          </p:cNvPr>
          <p:cNvSpPr/>
          <p:nvPr/>
        </p:nvSpPr>
        <p:spPr>
          <a:xfrm>
            <a:off x="2329396" y="580417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ross 64">
            <a:extLst>
              <a:ext uri="{FF2B5EF4-FFF2-40B4-BE49-F238E27FC236}">
                <a16:creationId xmlns:a16="http://schemas.microsoft.com/office/drawing/2014/main" id="{507314D0-868C-1E1D-8E90-88089FDB0172}"/>
              </a:ext>
            </a:extLst>
          </p:cNvPr>
          <p:cNvSpPr/>
          <p:nvPr/>
        </p:nvSpPr>
        <p:spPr>
          <a:xfrm>
            <a:off x="3151357" y="626578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ross 65">
            <a:extLst>
              <a:ext uri="{FF2B5EF4-FFF2-40B4-BE49-F238E27FC236}">
                <a16:creationId xmlns:a16="http://schemas.microsoft.com/office/drawing/2014/main" id="{EB2BE0E3-8AB7-B780-C54E-B400D24EBD24}"/>
              </a:ext>
            </a:extLst>
          </p:cNvPr>
          <p:cNvSpPr/>
          <p:nvPr/>
        </p:nvSpPr>
        <p:spPr>
          <a:xfrm>
            <a:off x="2586176" y="560639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ross 66">
            <a:extLst>
              <a:ext uri="{FF2B5EF4-FFF2-40B4-BE49-F238E27FC236}">
                <a16:creationId xmlns:a16="http://schemas.microsoft.com/office/drawing/2014/main" id="{59055CF8-614F-5892-63C9-FA5BD56D2A8C}"/>
              </a:ext>
            </a:extLst>
          </p:cNvPr>
          <p:cNvSpPr/>
          <p:nvPr/>
        </p:nvSpPr>
        <p:spPr>
          <a:xfrm>
            <a:off x="2065190" y="608195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ross 67">
            <a:extLst>
              <a:ext uri="{FF2B5EF4-FFF2-40B4-BE49-F238E27FC236}">
                <a16:creationId xmlns:a16="http://schemas.microsoft.com/office/drawing/2014/main" id="{8A7C3577-D8FF-DECC-49DB-36CD4389D241}"/>
              </a:ext>
            </a:extLst>
          </p:cNvPr>
          <p:cNvSpPr/>
          <p:nvPr/>
        </p:nvSpPr>
        <p:spPr>
          <a:xfrm>
            <a:off x="2403129" y="619972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ross 68">
            <a:extLst>
              <a:ext uri="{FF2B5EF4-FFF2-40B4-BE49-F238E27FC236}">
                <a16:creationId xmlns:a16="http://schemas.microsoft.com/office/drawing/2014/main" id="{A4665DDC-752B-512F-821F-9D0840BD0C6E}"/>
              </a:ext>
            </a:extLst>
          </p:cNvPr>
          <p:cNvSpPr/>
          <p:nvPr/>
        </p:nvSpPr>
        <p:spPr>
          <a:xfrm>
            <a:off x="2750041" y="5824221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ross 69">
            <a:extLst>
              <a:ext uri="{FF2B5EF4-FFF2-40B4-BE49-F238E27FC236}">
                <a16:creationId xmlns:a16="http://schemas.microsoft.com/office/drawing/2014/main" id="{2F15AEDB-FA4D-68AD-07F0-51F053312621}"/>
              </a:ext>
            </a:extLst>
          </p:cNvPr>
          <p:cNvSpPr/>
          <p:nvPr/>
        </p:nvSpPr>
        <p:spPr>
          <a:xfrm>
            <a:off x="2821463" y="601590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ross 70">
            <a:extLst>
              <a:ext uri="{FF2B5EF4-FFF2-40B4-BE49-F238E27FC236}">
                <a16:creationId xmlns:a16="http://schemas.microsoft.com/office/drawing/2014/main" id="{62B68313-2548-9F9E-A327-CB875DA39D1B}"/>
              </a:ext>
            </a:extLst>
          </p:cNvPr>
          <p:cNvSpPr/>
          <p:nvPr/>
        </p:nvSpPr>
        <p:spPr>
          <a:xfrm>
            <a:off x="2687059" y="616987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Minus 71">
            <a:extLst>
              <a:ext uri="{FF2B5EF4-FFF2-40B4-BE49-F238E27FC236}">
                <a16:creationId xmlns:a16="http://schemas.microsoft.com/office/drawing/2014/main" id="{4E3F5456-B816-3D94-A586-403937986C0C}"/>
              </a:ext>
            </a:extLst>
          </p:cNvPr>
          <p:cNvSpPr/>
          <p:nvPr/>
        </p:nvSpPr>
        <p:spPr>
          <a:xfrm>
            <a:off x="2834887" y="5237809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72">
            <a:extLst>
              <a:ext uri="{FF2B5EF4-FFF2-40B4-BE49-F238E27FC236}">
                <a16:creationId xmlns:a16="http://schemas.microsoft.com/office/drawing/2014/main" id="{042285D9-46F1-4DB6-D7C4-1A155827E787}"/>
              </a:ext>
            </a:extLst>
          </p:cNvPr>
          <p:cNvSpPr/>
          <p:nvPr/>
        </p:nvSpPr>
        <p:spPr>
          <a:xfrm>
            <a:off x="3168158" y="5436578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73">
            <a:extLst>
              <a:ext uri="{FF2B5EF4-FFF2-40B4-BE49-F238E27FC236}">
                <a16:creationId xmlns:a16="http://schemas.microsoft.com/office/drawing/2014/main" id="{2CB2EF5E-F172-68D3-3EE7-790AB5BC673F}"/>
              </a:ext>
            </a:extLst>
          </p:cNvPr>
          <p:cNvSpPr/>
          <p:nvPr/>
        </p:nvSpPr>
        <p:spPr>
          <a:xfrm>
            <a:off x="3489929" y="566438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74">
            <a:extLst>
              <a:ext uri="{FF2B5EF4-FFF2-40B4-BE49-F238E27FC236}">
                <a16:creationId xmlns:a16="http://schemas.microsoft.com/office/drawing/2014/main" id="{851F1B40-4DE6-92F0-8A66-55242773F35B}"/>
              </a:ext>
            </a:extLst>
          </p:cNvPr>
          <p:cNvSpPr/>
          <p:nvPr/>
        </p:nvSpPr>
        <p:spPr>
          <a:xfrm>
            <a:off x="3378660" y="5166523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75">
            <a:extLst>
              <a:ext uri="{FF2B5EF4-FFF2-40B4-BE49-F238E27FC236}">
                <a16:creationId xmlns:a16="http://schemas.microsoft.com/office/drawing/2014/main" id="{3876EF02-78B3-5978-FC12-631BD6A6D7A9}"/>
              </a:ext>
            </a:extLst>
          </p:cNvPr>
          <p:cNvSpPr/>
          <p:nvPr/>
        </p:nvSpPr>
        <p:spPr>
          <a:xfrm>
            <a:off x="3918062" y="577652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76">
            <a:extLst>
              <a:ext uri="{FF2B5EF4-FFF2-40B4-BE49-F238E27FC236}">
                <a16:creationId xmlns:a16="http://schemas.microsoft.com/office/drawing/2014/main" id="{68BAC2AC-76A3-88AC-B666-382547FA71E3}"/>
              </a:ext>
            </a:extLst>
          </p:cNvPr>
          <p:cNvSpPr/>
          <p:nvPr/>
        </p:nvSpPr>
        <p:spPr>
          <a:xfrm>
            <a:off x="3058598" y="562528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77">
            <a:extLst>
              <a:ext uri="{FF2B5EF4-FFF2-40B4-BE49-F238E27FC236}">
                <a16:creationId xmlns:a16="http://schemas.microsoft.com/office/drawing/2014/main" id="{B95225DF-8CE9-3357-4373-435D3BE70B61}"/>
              </a:ext>
            </a:extLst>
          </p:cNvPr>
          <p:cNvSpPr/>
          <p:nvPr/>
        </p:nvSpPr>
        <p:spPr>
          <a:xfrm>
            <a:off x="3301285" y="5862251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78">
            <a:extLst>
              <a:ext uri="{FF2B5EF4-FFF2-40B4-BE49-F238E27FC236}">
                <a16:creationId xmlns:a16="http://schemas.microsoft.com/office/drawing/2014/main" id="{5F7BBD4C-E377-AB12-3BAB-3BC02FEF80D2}"/>
              </a:ext>
            </a:extLst>
          </p:cNvPr>
          <p:cNvSpPr/>
          <p:nvPr/>
        </p:nvSpPr>
        <p:spPr>
          <a:xfrm>
            <a:off x="3489929" y="611931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79">
            <a:extLst>
              <a:ext uri="{FF2B5EF4-FFF2-40B4-BE49-F238E27FC236}">
                <a16:creationId xmlns:a16="http://schemas.microsoft.com/office/drawing/2014/main" id="{48B6DBA9-683F-A812-70DF-B796479AD80A}"/>
              </a:ext>
            </a:extLst>
          </p:cNvPr>
          <p:cNvSpPr/>
          <p:nvPr/>
        </p:nvSpPr>
        <p:spPr>
          <a:xfrm>
            <a:off x="3866901" y="599340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inus 80">
            <a:extLst>
              <a:ext uri="{FF2B5EF4-FFF2-40B4-BE49-F238E27FC236}">
                <a16:creationId xmlns:a16="http://schemas.microsoft.com/office/drawing/2014/main" id="{01B9C29E-C1AC-524E-316B-3980C8DE5E77}"/>
              </a:ext>
            </a:extLst>
          </p:cNvPr>
          <p:cNvSpPr/>
          <p:nvPr/>
        </p:nvSpPr>
        <p:spPr>
          <a:xfrm>
            <a:off x="3868088" y="625141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inus 81">
            <a:extLst>
              <a:ext uri="{FF2B5EF4-FFF2-40B4-BE49-F238E27FC236}">
                <a16:creationId xmlns:a16="http://schemas.microsoft.com/office/drawing/2014/main" id="{F6E22946-1FD7-4EE1-91B0-19502D3CCE79}"/>
              </a:ext>
            </a:extLst>
          </p:cNvPr>
          <p:cNvSpPr/>
          <p:nvPr/>
        </p:nvSpPr>
        <p:spPr>
          <a:xfrm>
            <a:off x="3781108" y="550263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inus 82">
            <a:extLst>
              <a:ext uri="{FF2B5EF4-FFF2-40B4-BE49-F238E27FC236}">
                <a16:creationId xmlns:a16="http://schemas.microsoft.com/office/drawing/2014/main" id="{A8FD8E77-B96F-C97B-D8F9-EA6822696655}"/>
              </a:ext>
            </a:extLst>
          </p:cNvPr>
          <p:cNvSpPr/>
          <p:nvPr/>
        </p:nvSpPr>
        <p:spPr>
          <a:xfrm>
            <a:off x="4179229" y="6404236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inus 83">
            <a:extLst>
              <a:ext uri="{FF2B5EF4-FFF2-40B4-BE49-F238E27FC236}">
                <a16:creationId xmlns:a16="http://schemas.microsoft.com/office/drawing/2014/main" id="{EB55E51B-FB26-5BF2-65A0-C2B32FF7B511}"/>
              </a:ext>
            </a:extLst>
          </p:cNvPr>
          <p:cNvSpPr/>
          <p:nvPr/>
        </p:nvSpPr>
        <p:spPr>
          <a:xfrm>
            <a:off x="2529917" y="5114567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04C208B-2A1A-8F52-A751-B9A75FAC9FF7}"/>
              </a:ext>
            </a:extLst>
          </p:cNvPr>
          <p:cNvCxnSpPr>
            <a:cxnSpLocks/>
          </p:cNvCxnSpPr>
          <p:nvPr/>
        </p:nvCxnSpPr>
        <p:spPr>
          <a:xfrm>
            <a:off x="4600418" y="583181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7F49A1E-39C0-57AF-96C6-2253D2FD499C}"/>
              </a:ext>
            </a:extLst>
          </p:cNvPr>
          <p:cNvCxnSpPr>
            <a:cxnSpLocks/>
          </p:cNvCxnSpPr>
          <p:nvPr/>
        </p:nvCxnSpPr>
        <p:spPr>
          <a:xfrm>
            <a:off x="6821104" y="583272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C590636E-1505-6D65-7DFA-76FA80A606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3466" y="4733466"/>
            <a:ext cx="865424" cy="917874"/>
          </a:xfrm>
          <a:prstGeom prst="rect">
            <a:avLst/>
          </a:prstGeom>
          <a:effectLst>
            <a:outerShdw blurRad="50800" dist="38100" dir="2700000" sx="97000" sy="97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78928B5-3AC5-853F-18A2-1AF055D0E22F}"/>
              </a:ext>
            </a:extLst>
          </p:cNvPr>
          <p:cNvCxnSpPr>
            <a:cxnSpLocks/>
            <a:stCxn id="112" idx="3"/>
          </p:cNvCxnSpPr>
          <p:nvPr/>
        </p:nvCxnSpPr>
        <p:spPr>
          <a:xfrm>
            <a:off x="7148890" y="5192403"/>
            <a:ext cx="478650" cy="267265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ross 136">
            <a:extLst>
              <a:ext uri="{FF2B5EF4-FFF2-40B4-BE49-F238E27FC236}">
                <a16:creationId xmlns:a16="http://schemas.microsoft.com/office/drawing/2014/main" id="{1E4D06C6-8616-17F5-8F32-84EC84E31613}"/>
              </a:ext>
            </a:extLst>
          </p:cNvPr>
          <p:cNvSpPr/>
          <p:nvPr/>
        </p:nvSpPr>
        <p:spPr>
          <a:xfrm>
            <a:off x="9458444" y="5604875"/>
            <a:ext cx="134249" cy="134249"/>
          </a:xfrm>
          <a:prstGeom prst="plus">
            <a:avLst>
              <a:gd name="adj" fmla="val 41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ross 137">
            <a:extLst>
              <a:ext uri="{FF2B5EF4-FFF2-40B4-BE49-F238E27FC236}">
                <a16:creationId xmlns:a16="http://schemas.microsoft.com/office/drawing/2014/main" id="{5B16DAD9-3D6F-FF43-DF17-0E9B3EB7A533}"/>
              </a:ext>
            </a:extLst>
          </p:cNvPr>
          <p:cNvSpPr/>
          <p:nvPr/>
        </p:nvSpPr>
        <p:spPr>
          <a:xfrm>
            <a:off x="10245932" y="5955348"/>
            <a:ext cx="134249" cy="134249"/>
          </a:xfrm>
          <a:prstGeom prst="plus">
            <a:avLst>
              <a:gd name="adj" fmla="val 41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2DFD311-BE02-B909-EC78-46017B5B9247}"/>
              </a:ext>
            </a:extLst>
          </p:cNvPr>
          <p:cNvSpPr/>
          <p:nvPr/>
        </p:nvSpPr>
        <p:spPr>
          <a:xfrm>
            <a:off x="7743981" y="4948321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ross 144">
            <a:extLst>
              <a:ext uri="{FF2B5EF4-FFF2-40B4-BE49-F238E27FC236}">
                <a16:creationId xmlns:a16="http://schemas.microsoft.com/office/drawing/2014/main" id="{109A4F25-C0DB-C784-32E8-F6ECAB54F433}"/>
              </a:ext>
            </a:extLst>
          </p:cNvPr>
          <p:cNvSpPr/>
          <p:nvPr/>
        </p:nvSpPr>
        <p:spPr>
          <a:xfrm>
            <a:off x="7914168" y="550218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ross 145">
            <a:extLst>
              <a:ext uri="{FF2B5EF4-FFF2-40B4-BE49-F238E27FC236}">
                <a16:creationId xmlns:a16="http://schemas.microsoft.com/office/drawing/2014/main" id="{850983E4-2B9B-40C6-352D-E18A1629D2B1}"/>
              </a:ext>
            </a:extLst>
          </p:cNvPr>
          <p:cNvSpPr/>
          <p:nvPr/>
        </p:nvSpPr>
        <p:spPr>
          <a:xfrm>
            <a:off x="8340071" y="548800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Minus 146">
            <a:extLst>
              <a:ext uri="{FF2B5EF4-FFF2-40B4-BE49-F238E27FC236}">
                <a16:creationId xmlns:a16="http://schemas.microsoft.com/office/drawing/2014/main" id="{150DADD9-A033-51F7-3450-425C17E25435}"/>
              </a:ext>
            </a:extLst>
          </p:cNvPr>
          <p:cNvSpPr/>
          <p:nvPr/>
        </p:nvSpPr>
        <p:spPr>
          <a:xfrm>
            <a:off x="8340071" y="5875949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ross 147">
            <a:extLst>
              <a:ext uri="{FF2B5EF4-FFF2-40B4-BE49-F238E27FC236}">
                <a16:creationId xmlns:a16="http://schemas.microsoft.com/office/drawing/2014/main" id="{C18C9554-603D-B8A6-2BA2-BE285AF2E407}"/>
              </a:ext>
            </a:extLst>
          </p:cNvPr>
          <p:cNvSpPr/>
          <p:nvPr/>
        </p:nvSpPr>
        <p:spPr>
          <a:xfrm>
            <a:off x="9175392" y="634505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ross 148">
            <a:extLst>
              <a:ext uri="{FF2B5EF4-FFF2-40B4-BE49-F238E27FC236}">
                <a16:creationId xmlns:a16="http://schemas.microsoft.com/office/drawing/2014/main" id="{E2130BB8-20F2-7A57-F716-3B0FA7E1673A}"/>
              </a:ext>
            </a:extLst>
          </p:cNvPr>
          <p:cNvSpPr/>
          <p:nvPr/>
        </p:nvSpPr>
        <p:spPr>
          <a:xfrm>
            <a:off x="8601024" y="5674953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ross 149">
            <a:extLst>
              <a:ext uri="{FF2B5EF4-FFF2-40B4-BE49-F238E27FC236}">
                <a16:creationId xmlns:a16="http://schemas.microsoft.com/office/drawing/2014/main" id="{1618DE9B-06B4-9198-146F-889707F4978E}"/>
              </a:ext>
            </a:extLst>
          </p:cNvPr>
          <p:cNvSpPr/>
          <p:nvPr/>
        </p:nvSpPr>
        <p:spPr>
          <a:xfrm>
            <a:off x="8071573" y="6158242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ross 150">
            <a:extLst>
              <a:ext uri="{FF2B5EF4-FFF2-40B4-BE49-F238E27FC236}">
                <a16:creationId xmlns:a16="http://schemas.microsoft.com/office/drawing/2014/main" id="{2CAA8BD8-A046-B505-AD03-8F5DECD5A54F}"/>
              </a:ext>
            </a:extLst>
          </p:cNvPr>
          <p:cNvSpPr/>
          <p:nvPr/>
        </p:nvSpPr>
        <p:spPr>
          <a:xfrm>
            <a:off x="8415002" y="6277933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ross 151">
            <a:extLst>
              <a:ext uri="{FF2B5EF4-FFF2-40B4-BE49-F238E27FC236}">
                <a16:creationId xmlns:a16="http://schemas.microsoft.com/office/drawing/2014/main" id="{C27F83D2-CC98-3145-2DFE-B8F5D18BB7E0}"/>
              </a:ext>
            </a:extLst>
          </p:cNvPr>
          <p:cNvSpPr/>
          <p:nvPr/>
        </p:nvSpPr>
        <p:spPr>
          <a:xfrm>
            <a:off x="8767553" y="5896322"/>
            <a:ext cx="134249" cy="134249"/>
          </a:xfrm>
          <a:prstGeom prst="plus">
            <a:avLst>
              <a:gd name="adj" fmla="val 41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ross 152">
            <a:extLst>
              <a:ext uri="{FF2B5EF4-FFF2-40B4-BE49-F238E27FC236}">
                <a16:creationId xmlns:a16="http://schemas.microsoft.com/office/drawing/2014/main" id="{1ADD3749-D798-D6C8-3C38-FCA4E13E86D7}"/>
              </a:ext>
            </a:extLst>
          </p:cNvPr>
          <p:cNvSpPr/>
          <p:nvPr/>
        </p:nvSpPr>
        <p:spPr>
          <a:xfrm>
            <a:off x="8703547" y="624759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inus 153">
            <a:extLst>
              <a:ext uri="{FF2B5EF4-FFF2-40B4-BE49-F238E27FC236}">
                <a16:creationId xmlns:a16="http://schemas.microsoft.com/office/drawing/2014/main" id="{E22D22CB-F0CB-873F-4505-47D7BC224270}"/>
              </a:ext>
            </a:extLst>
          </p:cNvPr>
          <p:cNvSpPr/>
          <p:nvPr/>
        </p:nvSpPr>
        <p:spPr>
          <a:xfrm>
            <a:off x="8847072" y="5261730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Minus 154">
            <a:extLst>
              <a:ext uri="{FF2B5EF4-FFF2-40B4-BE49-F238E27FC236}">
                <a16:creationId xmlns:a16="http://schemas.microsoft.com/office/drawing/2014/main" id="{0A71F387-0087-733C-B647-9D6D8AC311C3}"/>
              </a:ext>
            </a:extLst>
          </p:cNvPr>
          <p:cNvSpPr/>
          <p:nvPr/>
        </p:nvSpPr>
        <p:spPr>
          <a:xfrm>
            <a:off x="9185760" y="546373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Minus 155">
            <a:extLst>
              <a:ext uri="{FF2B5EF4-FFF2-40B4-BE49-F238E27FC236}">
                <a16:creationId xmlns:a16="http://schemas.microsoft.com/office/drawing/2014/main" id="{EBE9733A-8440-41A0-3C8B-2BCB696047AA}"/>
              </a:ext>
            </a:extLst>
          </p:cNvPr>
          <p:cNvSpPr/>
          <p:nvPr/>
        </p:nvSpPr>
        <p:spPr>
          <a:xfrm>
            <a:off x="9947853" y="5809204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Minus 156">
            <a:extLst>
              <a:ext uri="{FF2B5EF4-FFF2-40B4-BE49-F238E27FC236}">
                <a16:creationId xmlns:a16="http://schemas.microsoft.com/office/drawing/2014/main" id="{12A16B1D-2315-54F7-E365-B93187A5D0CD}"/>
              </a:ext>
            </a:extLst>
          </p:cNvPr>
          <p:cNvSpPr/>
          <p:nvPr/>
        </p:nvSpPr>
        <p:spPr>
          <a:xfrm>
            <a:off x="9074419" y="565550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Minus 157">
            <a:extLst>
              <a:ext uri="{FF2B5EF4-FFF2-40B4-BE49-F238E27FC236}">
                <a16:creationId xmlns:a16="http://schemas.microsoft.com/office/drawing/2014/main" id="{69DD2018-0D62-FE19-AB2A-BB55BD4566EC}"/>
              </a:ext>
            </a:extLst>
          </p:cNvPr>
          <p:cNvSpPr/>
          <p:nvPr/>
        </p:nvSpPr>
        <p:spPr>
          <a:xfrm>
            <a:off x="9321051" y="589632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inus 158">
            <a:extLst>
              <a:ext uri="{FF2B5EF4-FFF2-40B4-BE49-F238E27FC236}">
                <a16:creationId xmlns:a16="http://schemas.microsoft.com/office/drawing/2014/main" id="{B2809537-9D82-561F-33E2-DD2F66C54B70}"/>
              </a:ext>
            </a:extLst>
          </p:cNvPr>
          <p:cNvSpPr/>
          <p:nvPr/>
        </p:nvSpPr>
        <p:spPr>
          <a:xfrm>
            <a:off x="9512760" y="615756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inus 159">
            <a:extLst>
              <a:ext uri="{FF2B5EF4-FFF2-40B4-BE49-F238E27FC236}">
                <a16:creationId xmlns:a16="http://schemas.microsoft.com/office/drawing/2014/main" id="{423E40F4-C389-DE8C-1E2C-4972CA3B6023}"/>
              </a:ext>
            </a:extLst>
          </p:cNvPr>
          <p:cNvSpPr/>
          <p:nvPr/>
        </p:nvSpPr>
        <p:spPr>
          <a:xfrm>
            <a:off x="9897066" y="629181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Minus 160">
            <a:extLst>
              <a:ext uri="{FF2B5EF4-FFF2-40B4-BE49-F238E27FC236}">
                <a16:creationId xmlns:a16="http://schemas.microsoft.com/office/drawing/2014/main" id="{B9EB3E0B-3058-599B-AF85-A4A95FC5AC09}"/>
              </a:ext>
            </a:extLst>
          </p:cNvPr>
          <p:cNvSpPr/>
          <p:nvPr/>
        </p:nvSpPr>
        <p:spPr>
          <a:xfrm>
            <a:off x="9808672" y="5530856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Minus 161">
            <a:extLst>
              <a:ext uri="{FF2B5EF4-FFF2-40B4-BE49-F238E27FC236}">
                <a16:creationId xmlns:a16="http://schemas.microsoft.com/office/drawing/2014/main" id="{3AA4992A-47B4-D66A-F259-BC8553C54609}"/>
              </a:ext>
            </a:extLst>
          </p:cNvPr>
          <p:cNvSpPr/>
          <p:nvPr/>
        </p:nvSpPr>
        <p:spPr>
          <a:xfrm>
            <a:off x="10213264" y="644711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ross 142">
            <a:extLst>
              <a:ext uri="{FF2B5EF4-FFF2-40B4-BE49-F238E27FC236}">
                <a16:creationId xmlns:a16="http://schemas.microsoft.com/office/drawing/2014/main" id="{E26ECA19-F8FF-1D6F-62C5-C7EA535B2A29}"/>
              </a:ext>
            </a:extLst>
          </p:cNvPr>
          <p:cNvSpPr/>
          <p:nvPr/>
        </p:nvSpPr>
        <p:spPr>
          <a:xfrm>
            <a:off x="8541191" y="513648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ross 143">
            <a:extLst>
              <a:ext uri="{FF2B5EF4-FFF2-40B4-BE49-F238E27FC236}">
                <a16:creationId xmlns:a16="http://schemas.microsoft.com/office/drawing/2014/main" id="{5981A24F-FDC4-844A-6E04-11BFE581B82E}"/>
              </a:ext>
            </a:extLst>
          </p:cNvPr>
          <p:cNvSpPr/>
          <p:nvPr/>
        </p:nvSpPr>
        <p:spPr>
          <a:xfrm>
            <a:off x="9903888" y="603195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ross 162">
            <a:extLst>
              <a:ext uri="{FF2B5EF4-FFF2-40B4-BE49-F238E27FC236}">
                <a16:creationId xmlns:a16="http://schemas.microsoft.com/office/drawing/2014/main" id="{42536ED3-C6CA-E820-C2C2-40F53A11154D}"/>
              </a:ext>
            </a:extLst>
          </p:cNvPr>
          <p:cNvSpPr/>
          <p:nvPr/>
        </p:nvSpPr>
        <p:spPr>
          <a:xfrm>
            <a:off x="8046457" y="573975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ross 163">
            <a:extLst>
              <a:ext uri="{FF2B5EF4-FFF2-40B4-BE49-F238E27FC236}">
                <a16:creationId xmlns:a16="http://schemas.microsoft.com/office/drawing/2014/main" id="{4A28645A-39E7-CFC6-5A57-33B8BD39DD23}"/>
              </a:ext>
            </a:extLst>
          </p:cNvPr>
          <p:cNvSpPr/>
          <p:nvPr/>
        </p:nvSpPr>
        <p:spPr>
          <a:xfrm>
            <a:off x="8834677" y="609623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Minus 164">
            <a:extLst>
              <a:ext uri="{FF2B5EF4-FFF2-40B4-BE49-F238E27FC236}">
                <a16:creationId xmlns:a16="http://schemas.microsoft.com/office/drawing/2014/main" id="{95936896-DBAA-7E9D-FA13-7A1F8356FDF8}"/>
              </a:ext>
            </a:extLst>
          </p:cNvPr>
          <p:cNvSpPr/>
          <p:nvPr/>
        </p:nvSpPr>
        <p:spPr>
          <a:xfrm>
            <a:off x="9508622" y="570268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inus 165">
            <a:extLst>
              <a:ext uri="{FF2B5EF4-FFF2-40B4-BE49-F238E27FC236}">
                <a16:creationId xmlns:a16="http://schemas.microsoft.com/office/drawing/2014/main" id="{936B035D-0CB4-BA07-7FEF-F886B3838A70}"/>
              </a:ext>
            </a:extLst>
          </p:cNvPr>
          <p:cNvSpPr/>
          <p:nvPr/>
        </p:nvSpPr>
        <p:spPr>
          <a:xfrm>
            <a:off x="9405195" y="518928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56783"/>
            <a:ext cx="11704320" cy="4144433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PAC learning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halfspaces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Random classification noise / agnostic learning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Massart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noise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Two-player game and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 – robustness + fairness?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Recap of robustness unit</a:t>
            </a:r>
          </a:p>
        </p:txBody>
      </p:sp>
    </p:spTree>
    <p:extLst>
      <p:ext uri="{BB962C8B-B14F-4D97-AF65-F5344CB8AC3E}">
        <p14:creationId xmlns:p14="http://schemas.microsoft.com/office/powerpoint/2010/main" val="5034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2: </a:t>
                </a:r>
                <a:r>
                  <a:rPr lang="en-US" dirty="0"/>
                  <a:t>dataset is given by RCN, except an adversary is allowed to come and </a:t>
                </a:r>
                <a:r>
                  <a:rPr lang="en-US" b="1" dirty="0">
                    <a:solidFill>
                      <a:srgbClr val="00B050"/>
                    </a:solidFill>
                  </a:rPr>
                  <a:t>correct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any labels that were flipped</a:t>
                </a:r>
              </a:p>
              <a:p>
                <a:pPr marL="460375" indent="0"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Semirandom noise:</a:t>
                </a:r>
                <a:r>
                  <a:rPr lang="en-US" sz="2800" dirty="0"/>
                  <a:t> noise initially generated under simple (perhaps too simple) model, and adversary then makes any number of “helpful” changes</a:t>
                </a:r>
              </a:p>
              <a:p>
                <a:pPr marL="460375" indent="0"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These “helpful” changes can sometimes break existing algorithms!</a:t>
                </a:r>
              </a:p>
              <a:p>
                <a:pPr marL="460375" indent="0">
                  <a:buNone/>
                </a:pPr>
                <a:r>
                  <a:rPr lang="en-US" sz="2800" b="1" dirty="0">
                    <a:solidFill>
                      <a:schemeClr val="accent2"/>
                    </a:solidFill>
                  </a:rPr>
                  <a:t>Powerful tool for probing whether algorithms “overfit” to a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 b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27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SURROGATES FAIL FOR MASSART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AFFA-A1E1-5BCF-8E1C-B2663CDB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4590854"/>
            <a:ext cx="11948160" cy="11453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[Sloan ‘88], [Cohen ‘97]: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Are there polynomial-time algorithms for learning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halfspaces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under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Massart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noise?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2"/>
                <a:ext cx="11704320" cy="2938224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Diakonikolas-Gouleakis-Tzamos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19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any convex surrogate, there exists an instance of learning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-margin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for which the minimizer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of the convex surrogate achieves at least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𝛀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𝜼</m:t>
                        </m:r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test loss, i.e.</a:t>
                </a:r>
              </a:p>
              <a:p>
                <a:pPr lvl="0" algn="ctr">
                  <a:defRPr/>
                </a:pPr>
                <a:endParaRPr lang="en-US" sz="1050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2"/>
                <a:ext cx="11704320" cy="2938224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8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IMPROPER LEARNING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2"/>
                <a:ext cx="11704320" cy="22594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Diakonikolas-Gouleakis-Tzamos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19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polynomial-time algorithm for (improperly) learning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2"/>
                <a:ext cx="11704320" cy="2259493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7939889-DBB7-EEAE-9CE9-25572D34B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3855563"/>
                <a:ext cx="6429819" cy="271911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Outputs a “linear threshold circuit” (hard to interpret) - can we get the same guarantee with </a:t>
                </a:r>
                <a:r>
                  <a:rPr lang="en-US" b="1" dirty="0">
                    <a:solidFill>
                      <a:srgbClr val="00B050"/>
                    </a:solidFill>
                  </a:rPr>
                  <a:t>proper learning?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Note: </a:t>
                </a: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is computationally hard 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-Koehler-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Moitra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Yau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 ‘20]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7939889-DBB7-EEAE-9CE9-25572D34B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3855563"/>
                <a:ext cx="6429819" cy="2719119"/>
              </a:xfrm>
              <a:blipFill>
                <a:blip r:embed="rId3"/>
                <a:stretch>
                  <a:fillRect l="-2367" t="-5116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2DBC9A9-D564-764F-6764-EE5F963DD726}"/>
              </a:ext>
            </a:extLst>
          </p:cNvPr>
          <p:cNvGrpSpPr/>
          <p:nvPr/>
        </p:nvGrpSpPr>
        <p:grpSpPr>
          <a:xfrm>
            <a:off x="6968915" y="3761655"/>
            <a:ext cx="4701385" cy="2906934"/>
            <a:chOff x="2665046" y="2948601"/>
            <a:chExt cx="5732157" cy="3544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51C5C9D4-F052-085B-C54C-DCFB3487125D}"/>
                    </a:ext>
                  </a:extLst>
                </p:cNvPr>
                <p:cNvSpPr/>
                <p:nvPr/>
              </p:nvSpPr>
              <p:spPr>
                <a:xfrm>
                  <a:off x="3790916" y="2948601"/>
                  <a:ext cx="1737360" cy="70781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51C5C9D4-F052-085B-C54C-DCFB348712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916" y="2948601"/>
                  <a:ext cx="1737360" cy="70781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59CBA90A-3F78-9770-1E49-00DC68E1949C}"/>
                    </a:ext>
                  </a:extLst>
                </p:cNvPr>
                <p:cNvSpPr/>
                <p:nvPr/>
              </p:nvSpPr>
              <p:spPr>
                <a:xfrm>
                  <a:off x="2665046" y="3894088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Output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59CBA90A-3F78-9770-1E49-00DC68E19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046" y="3894088"/>
                  <a:ext cx="1737360" cy="707811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F2A5DB8A-48B7-0D93-1DEF-E5631851C0D2}"/>
                    </a:ext>
                  </a:extLst>
                </p:cNvPr>
                <p:cNvSpPr/>
                <p:nvPr/>
              </p:nvSpPr>
              <p:spPr>
                <a:xfrm>
                  <a:off x="4916789" y="3894088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F2A5DB8A-48B7-0D93-1DEF-E5631851C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6789" y="3894088"/>
                  <a:ext cx="1737360" cy="7078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CCAE793-25E4-F71A-A3BE-CC22A4B55866}"/>
                    </a:ext>
                  </a:extLst>
                </p:cNvPr>
                <p:cNvSpPr/>
                <p:nvPr/>
              </p:nvSpPr>
              <p:spPr>
                <a:xfrm>
                  <a:off x="3790917" y="4839576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Output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CCAE793-25E4-F71A-A3BE-CC22A4B558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917" y="4839576"/>
                  <a:ext cx="1737360" cy="707811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0B87888D-DCB0-194B-EA2C-28E674D00AA9}"/>
                    </a:ext>
                  </a:extLst>
                </p:cNvPr>
                <p:cNvSpPr/>
                <p:nvPr/>
              </p:nvSpPr>
              <p:spPr>
                <a:xfrm>
                  <a:off x="6042660" y="4839576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0B87888D-DCB0-194B-EA2C-28E674D00A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660" y="4839576"/>
                  <a:ext cx="1737360" cy="707811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48561D0-00CA-BA37-9EEB-CCF8783F5F34}"/>
                    </a:ext>
                  </a:extLst>
                </p:cNvPr>
                <p:cNvSpPr/>
                <p:nvPr/>
              </p:nvSpPr>
              <p:spPr>
                <a:xfrm>
                  <a:off x="4916789" y="5785064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Output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48561D0-00CA-BA37-9EEB-CCF8783F5F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6789" y="5785064"/>
                  <a:ext cx="1737360" cy="707811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EF042C-3E8F-9A03-5A20-520BF46CDE29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flipH="1">
              <a:off x="3533726" y="3656411"/>
              <a:ext cx="1125870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F3A9918-6628-5B2D-E972-CA90D94EDEAD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4659596" y="3656411"/>
              <a:ext cx="1125873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D84B58F-8114-8F86-4E2F-419FFA9D85D2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flipH="1">
              <a:off x="4659597" y="4601899"/>
              <a:ext cx="1125872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508B34E-3F6C-38E9-8CF0-7884F5D1909F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5785469" y="4601899"/>
              <a:ext cx="1125871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B61E6B-D90A-61F8-4CBC-A8055CA29B40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5785469" y="5547387"/>
              <a:ext cx="1125871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117DAD-3BE4-AD58-9281-5B483E02E7A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6911340" y="5547387"/>
              <a:ext cx="1125872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557FB8-19A6-7C75-263B-B97D19391136}"/>
                </a:ext>
              </a:extLst>
            </p:cNvPr>
            <p:cNvSpPr/>
            <p:nvPr/>
          </p:nvSpPr>
          <p:spPr>
            <a:xfrm>
              <a:off x="7957059" y="5602325"/>
              <a:ext cx="440144" cy="4878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14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PROPER LEARNING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polynomial-time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-sample,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linear-time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-margin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PROPER LEARNING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polynomial-time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glow rad="228600">
                  <a:schemeClr val="accent2">
                    <a:lumMod val="20000"/>
                    <a:lumOff val="80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-sample,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linear-time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-margin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glow rad="228600">
                  <a:schemeClr val="accent2">
                    <a:lumMod val="20000"/>
                    <a:lumOff val="80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73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56783"/>
            <a:ext cx="11704320" cy="4144433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Random classification noise / agnostic learning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Massart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noise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Two-player game and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 – robustness + fairness?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Recap of robustness unit</a:t>
            </a:r>
          </a:p>
        </p:txBody>
      </p:sp>
    </p:spTree>
    <p:extLst>
      <p:ext uri="{BB962C8B-B14F-4D97-AF65-F5344CB8AC3E}">
        <p14:creationId xmlns:p14="http://schemas.microsoft.com/office/powerpoint/2010/main" val="2828491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2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reweighting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>
            <a:extLst>
              <a:ext uri="{FF2B5EF4-FFF2-40B4-BE49-F238E27FC236}">
                <a16:creationId xmlns:a16="http://schemas.microsoft.com/office/drawing/2014/main" id="{B6CB17A5-B994-CBE7-0CC5-274C19A35258}"/>
              </a:ext>
            </a:extLst>
          </p:cNvPr>
          <p:cNvSpPr/>
          <p:nvPr/>
        </p:nvSpPr>
        <p:spPr>
          <a:xfrm>
            <a:off x="3749219" y="4289195"/>
            <a:ext cx="2390237" cy="2211503"/>
          </a:xfrm>
          <a:custGeom>
            <a:avLst/>
            <a:gdLst>
              <a:gd name="connsiteX0" fmla="*/ 3924728 w 3924728"/>
              <a:gd name="connsiteY0" fmla="*/ 421240 h 3010328"/>
              <a:gd name="connsiteX1" fmla="*/ 2835668 w 3924728"/>
              <a:gd name="connsiteY1" fmla="*/ 3010328 h 3010328"/>
              <a:gd name="connsiteX2" fmla="*/ 0 w 3924728"/>
              <a:gd name="connsiteY2" fmla="*/ 184935 h 3010328"/>
              <a:gd name="connsiteX3" fmla="*/ 3503488 w 3924728"/>
              <a:gd name="connsiteY3" fmla="*/ 0 h 3010328"/>
              <a:gd name="connsiteX4" fmla="*/ 3924728 w 3924728"/>
              <a:gd name="connsiteY4" fmla="*/ 421240 h 30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728" h="3010328">
                <a:moveTo>
                  <a:pt x="3924728" y="421240"/>
                </a:moveTo>
                <a:lnTo>
                  <a:pt x="2835668" y="3010328"/>
                </a:lnTo>
                <a:lnTo>
                  <a:pt x="0" y="184935"/>
                </a:lnTo>
                <a:lnTo>
                  <a:pt x="3503488" y="0"/>
                </a:lnTo>
                <a:lnTo>
                  <a:pt x="3924728" y="421240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83AF49-B044-9F4C-3763-46858FCA4097}"/>
              </a:ext>
            </a:extLst>
          </p:cNvPr>
          <p:cNvSpPr/>
          <p:nvPr/>
        </p:nvSpPr>
        <p:spPr>
          <a:xfrm rot="1515361">
            <a:off x="4053134" y="2864486"/>
            <a:ext cx="1247609" cy="1976145"/>
          </a:xfrm>
          <a:prstGeom prst="ellipse">
            <a:avLst/>
          </a:prstGeom>
          <a:solidFill>
            <a:schemeClr val="accent5">
              <a:alpha val="60858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CBF427-2E45-9D53-5E5B-D77B57D6FEED}"/>
              </a:ext>
            </a:extLst>
          </p:cNvPr>
          <p:cNvSpPr/>
          <p:nvPr/>
        </p:nvSpPr>
        <p:spPr>
          <a:xfrm rot="1515361">
            <a:off x="5796842" y="2830923"/>
            <a:ext cx="218750" cy="733494"/>
          </a:xfrm>
          <a:prstGeom prst="ellipse">
            <a:avLst/>
          </a:pr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CE18D99-CAB9-0FC0-FBE5-C9F740A601BE}"/>
              </a:ext>
            </a:extLst>
          </p:cNvPr>
          <p:cNvSpPr/>
          <p:nvPr/>
        </p:nvSpPr>
        <p:spPr>
          <a:xfrm>
            <a:off x="7044415" y="4744470"/>
            <a:ext cx="575185" cy="345111"/>
          </a:xfrm>
          <a:custGeom>
            <a:avLst/>
            <a:gdLst>
              <a:gd name="connsiteX0" fmla="*/ 770562 w 770562"/>
              <a:gd name="connsiteY0" fmla="*/ 410966 h 462337"/>
              <a:gd name="connsiteX1" fmla="*/ 400692 w 770562"/>
              <a:gd name="connsiteY1" fmla="*/ 236306 h 462337"/>
              <a:gd name="connsiteX2" fmla="*/ 390418 w 770562"/>
              <a:gd name="connsiteY2" fmla="*/ 102742 h 462337"/>
              <a:gd name="connsiteX3" fmla="*/ 246580 w 770562"/>
              <a:gd name="connsiteY3" fmla="*/ 30822 h 462337"/>
              <a:gd name="connsiteX4" fmla="*/ 71919 w 770562"/>
              <a:gd name="connsiteY4" fmla="*/ 0 h 462337"/>
              <a:gd name="connsiteX5" fmla="*/ 51371 w 770562"/>
              <a:gd name="connsiteY5" fmla="*/ 71919 h 462337"/>
              <a:gd name="connsiteX6" fmla="*/ 30822 w 770562"/>
              <a:gd name="connsiteY6" fmla="*/ 113016 h 462337"/>
              <a:gd name="connsiteX7" fmla="*/ 30822 w 770562"/>
              <a:gd name="connsiteY7" fmla="*/ 113016 h 462337"/>
              <a:gd name="connsiteX8" fmla="*/ 0 w 770562"/>
              <a:gd name="connsiteY8" fmla="*/ 226031 h 462337"/>
              <a:gd name="connsiteX9" fmla="*/ 256854 w 770562"/>
              <a:gd name="connsiteY9" fmla="*/ 380144 h 462337"/>
              <a:gd name="connsiteX10" fmla="*/ 164386 w 770562"/>
              <a:gd name="connsiteY10" fmla="*/ 410966 h 462337"/>
              <a:gd name="connsiteX11" fmla="*/ 369869 w 770562"/>
              <a:gd name="connsiteY11" fmla="*/ 462337 h 462337"/>
              <a:gd name="connsiteX12" fmla="*/ 770562 w 770562"/>
              <a:gd name="connsiteY12" fmla="*/ 410966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0562" h="462337">
                <a:moveTo>
                  <a:pt x="770562" y="410966"/>
                </a:moveTo>
                <a:lnTo>
                  <a:pt x="400692" y="236306"/>
                </a:lnTo>
                <a:lnTo>
                  <a:pt x="390418" y="102742"/>
                </a:lnTo>
                <a:lnTo>
                  <a:pt x="246580" y="30822"/>
                </a:lnTo>
                <a:lnTo>
                  <a:pt x="71919" y="0"/>
                </a:lnTo>
                <a:lnTo>
                  <a:pt x="51371" y="71919"/>
                </a:lnTo>
                <a:lnTo>
                  <a:pt x="30822" y="113016"/>
                </a:lnTo>
                <a:lnTo>
                  <a:pt x="30822" y="113016"/>
                </a:lnTo>
                <a:lnTo>
                  <a:pt x="0" y="226031"/>
                </a:lnTo>
                <a:lnTo>
                  <a:pt x="256854" y="380144"/>
                </a:lnTo>
                <a:lnTo>
                  <a:pt x="164386" y="410966"/>
                </a:lnTo>
                <a:lnTo>
                  <a:pt x="369869" y="462337"/>
                </a:lnTo>
                <a:lnTo>
                  <a:pt x="770562" y="410966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A4D9661-47E8-29AE-66EA-2999C9DD125F}"/>
              </a:ext>
            </a:extLst>
          </p:cNvPr>
          <p:cNvSpPr/>
          <p:nvPr/>
        </p:nvSpPr>
        <p:spPr>
          <a:xfrm>
            <a:off x="6055097" y="5250632"/>
            <a:ext cx="475486" cy="498494"/>
          </a:xfrm>
          <a:custGeom>
            <a:avLst/>
            <a:gdLst>
              <a:gd name="connsiteX0" fmla="*/ 503434 w 636998"/>
              <a:gd name="connsiteY0" fmla="*/ 667821 h 667821"/>
              <a:gd name="connsiteX1" fmla="*/ 493160 w 636998"/>
              <a:gd name="connsiteY1" fmla="*/ 523982 h 667821"/>
              <a:gd name="connsiteX2" fmla="*/ 636998 w 636998"/>
              <a:gd name="connsiteY2" fmla="*/ 482886 h 667821"/>
              <a:gd name="connsiteX3" fmla="*/ 606176 w 636998"/>
              <a:gd name="connsiteY3" fmla="*/ 226032 h 667821"/>
              <a:gd name="connsiteX4" fmla="*/ 513708 w 636998"/>
              <a:gd name="connsiteY4" fmla="*/ 277403 h 667821"/>
              <a:gd name="connsiteX5" fmla="*/ 441789 w 636998"/>
              <a:gd name="connsiteY5" fmla="*/ 339048 h 667821"/>
              <a:gd name="connsiteX6" fmla="*/ 421241 w 636998"/>
              <a:gd name="connsiteY6" fmla="*/ 503434 h 667821"/>
              <a:gd name="connsiteX7" fmla="*/ 400693 w 636998"/>
              <a:gd name="connsiteY7" fmla="*/ 626724 h 667821"/>
              <a:gd name="connsiteX8" fmla="*/ 277403 w 636998"/>
              <a:gd name="connsiteY8" fmla="*/ 544531 h 667821"/>
              <a:gd name="connsiteX9" fmla="*/ 277403 w 636998"/>
              <a:gd name="connsiteY9" fmla="*/ 400693 h 667821"/>
              <a:gd name="connsiteX10" fmla="*/ 256854 w 636998"/>
              <a:gd name="connsiteY10" fmla="*/ 215758 h 667821"/>
              <a:gd name="connsiteX11" fmla="*/ 349322 w 636998"/>
              <a:gd name="connsiteY11" fmla="*/ 226032 h 667821"/>
              <a:gd name="connsiteX12" fmla="*/ 287677 w 636998"/>
              <a:gd name="connsiteY12" fmla="*/ 123290 h 667821"/>
              <a:gd name="connsiteX13" fmla="*/ 226032 w 636998"/>
              <a:gd name="connsiteY13" fmla="*/ 0 h 667821"/>
              <a:gd name="connsiteX14" fmla="*/ 164387 w 636998"/>
              <a:gd name="connsiteY14" fmla="*/ 10275 h 667821"/>
              <a:gd name="connsiteX15" fmla="*/ 143839 w 636998"/>
              <a:gd name="connsiteY15" fmla="*/ 174661 h 667821"/>
              <a:gd name="connsiteX16" fmla="*/ 236306 w 636998"/>
              <a:gd name="connsiteY16" fmla="*/ 359596 h 667821"/>
              <a:gd name="connsiteX17" fmla="*/ 236306 w 636998"/>
              <a:gd name="connsiteY17" fmla="*/ 359596 h 667821"/>
              <a:gd name="connsiteX18" fmla="*/ 133565 w 636998"/>
              <a:gd name="connsiteY18" fmla="*/ 359596 h 667821"/>
              <a:gd name="connsiteX19" fmla="*/ 133565 w 636998"/>
              <a:gd name="connsiteY19" fmla="*/ 359596 h 667821"/>
              <a:gd name="connsiteX20" fmla="*/ 30823 w 636998"/>
              <a:gd name="connsiteY20" fmla="*/ 287677 h 667821"/>
              <a:gd name="connsiteX21" fmla="*/ 0 w 636998"/>
              <a:gd name="connsiteY21" fmla="*/ 369870 h 667821"/>
              <a:gd name="connsiteX22" fmla="*/ 503434 w 636998"/>
              <a:gd name="connsiteY22" fmla="*/ 667821 h 66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998" h="667821">
                <a:moveTo>
                  <a:pt x="503434" y="667821"/>
                </a:moveTo>
                <a:lnTo>
                  <a:pt x="493160" y="523982"/>
                </a:lnTo>
                <a:lnTo>
                  <a:pt x="636998" y="482886"/>
                </a:lnTo>
                <a:lnTo>
                  <a:pt x="606176" y="226032"/>
                </a:lnTo>
                <a:lnTo>
                  <a:pt x="513708" y="277403"/>
                </a:lnTo>
                <a:lnTo>
                  <a:pt x="441789" y="339048"/>
                </a:lnTo>
                <a:lnTo>
                  <a:pt x="421241" y="503434"/>
                </a:lnTo>
                <a:lnTo>
                  <a:pt x="400693" y="626724"/>
                </a:lnTo>
                <a:lnTo>
                  <a:pt x="277403" y="544531"/>
                </a:lnTo>
                <a:lnTo>
                  <a:pt x="277403" y="400693"/>
                </a:lnTo>
                <a:lnTo>
                  <a:pt x="256854" y="215758"/>
                </a:lnTo>
                <a:lnTo>
                  <a:pt x="349322" y="226032"/>
                </a:lnTo>
                <a:lnTo>
                  <a:pt x="287677" y="123290"/>
                </a:lnTo>
                <a:lnTo>
                  <a:pt x="226032" y="0"/>
                </a:lnTo>
                <a:lnTo>
                  <a:pt x="164387" y="10275"/>
                </a:lnTo>
                <a:lnTo>
                  <a:pt x="143839" y="174661"/>
                </a:lnTo>
                <a:lnTo>
                  <a:pt x="236306" y="359596"/>
                </a:lnTo>
                <a:lnTo>
                  <a:pt x="236306" y="359596"/>
                </a:lnTo>
                <a:lnTo>
                  <a:pt x="133565" y="359596"/>
                </a:lnTo>
                <a:lnTo>
                  <a:pt x="133565" y="359596"/>
                </a:lnTo>
                <a:lnTo>
                  <a:pt x="30823" y="287677"/>
                </a:lnTo>
                <a:lnTo>
                  <a:pt x="0" y="369870"/>
                </a:lnTo>
                <a:lnTo>
                  <a:pt x="503434" y="667821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EC398F-2289-A5AD-106E-365CBF80B789}"/>
              </a:ext>
            </a:extLst>
          </p:cNvPr>
          <p:cNvSpPr/>
          <p:nvPr/>
        </p:nvSpPr>
        <p:spPr>
          <a:xfrm>
            <a:off x="5810683" y="2431010"/>
            <a:ext cx="2454006" cy="2459172"/>
          </a:xfrm>
          <a:custGeom>
            <a:avLst/>
            <a:gdLst>
              <a:gd name="connsiteX0" fmla="*/ 0 w 2599362"/>
              <a:gd name="connsiteY0" fmla="*/ 2383604 h 2661006"/>
              <a:gd name="connsiteX1" fmla="*/ 873304 w 2599362"/>
              <a:gd name="connsiteY1" fmla="*/ 0 h 2661006"/>
              <a:gd name="connsiteX2" fmla="*/ 2599362 w 2599362"/>
              <a:gd name="connsiteY2" fmla="*/ 2445249 h 2661006"/>
              <a:gd name="connsiteX3" fmla="*/ 215757 w 2599362"/>
              <a:gd name="connsiteY3" fmla="*/ 2661006 h 2661006"/>
              <a:gd name="connsiteX4" fmla="*/ 0 w 2599362"/>
              <a:gd name="connsiteY4" fmla="*/ 2383604 h 266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9362" h="2661006">
                <a:moveTo>
                  <a:pt x="0" y="2383604"/>
                </a:moveTo>
                <a:lnTo>
                  <a:pt x="873304" y="0"/>
                </a:lnTo>
                <a:lnTo>
                  <a:pt x="2599362" y="2445249"/>
                </a:lnTo>
                <a:lnTo>
                  <a:pt x="215757" y="2661006"/>
                </a:lnTo>
                <a:lnTo>
                  <a:pt x="0" y="2383604"/>
                </a:lnTo>
                <a:close/>
              </a:path>
            </a:pathLst>
          </a:custGeom>
          <a:solidFill>
            <a:schemeClr val="accent5">
              <a:alpha val="61202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8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B6CB17A5-B994-CBE7-0CC5-274C19A35258}"/>
              </a:ext>
            </a:extLst>
          </p:cNvPr>
          <p:cNvSpPr/>
          <p:nvPr/>
        </p:nvSpPr>
        <p:spPr>
          <a:xfrm rot="4500000">
            <a:off x="5548584" y="3804083"/>
            <a:ext cx="1910057" cy="1767229"/>
          </a:xfrm>
          <a:custGeom>
            <a:avLst/>
            <a:gdLst>
              <a:gd name="connsiteX0" fmla="*/ 3924728 w 3924728"/>
              <a:gd name="connsiteY0" fmla="*/ 421240 h 3010328"/>
              <a:gd name="connsiteX1" fmla="*/ 2835668 w 3924728"/>
              <a:gd name="connsiteY1" fmla="*/ 3010328 h 3010328"/>
              <a:gd name="connsiteX2" fmla="*/ 0 w 3924728"/>
              <a:gd name="connsiteY2" fmla="*/ 184935 h 3010328"/>
              <a:gd name="connsiteX3" fmla="*/ 3503488 w 3924728"/>
              <a:gd name="connsiteY3" fmla="*/ 0 h 3010328"/>
              <a:gd name="connsiteX4" fmla="*/ 3924728 w 3924728"/>
              <a:gd name="connsiteY4" fmla="*/ 421240 h 30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728" h="3010328">
                <a:moveTo>
                  <a:pt x="3924728" y="421240"/>
                </a:moveTo>
                <a:lnTo>
                  <a:pt x="2835668" y="3010328"/>
                </a:lnTo>
                <a:lnTo>
                  <a:pt x="0" y="184935"/>
                </a:lnTo>
                <a:lnTo>
                  <a:pt x="3503488" y="0"/>
                </a:lnTo>
                <a:lnTo>
                  <a:pt x="3924728" y="421240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CE18D99-CAB9-0FC0-FBE5-C9F740A601BE}"/>
              </a:ext>
            </a:extLst>
          </p:cNvPr>
          <p:cNvSpPr/>
          <p:nvPr/>
        </p:nvSpPr>
        <p:spPr>
          <a:xfrm rot="17100000">
            <a:off x="4780723" y="3650455"/>
            <a:ext cx="2782214" cy="961635"/>
          </a:xfrm>
          <a:custGeom>
            <a:avLst/>
            <a:gdLst>
              <a:gd name="connsiteX0" fmla="*/ 770562 w 770562"/>
              <a:gd name="connsiteY0" fmla="*/ 410966 h 462337"/>
              <a:gd name="connsiteX1" fmla="*/ 400692 w 770562"/>
              <a:gd name="connsiteY1" fmla="*/ 236306 h 462337"/>
              <a:gd name="connsiteX2" fmla="*/ 390418 w 770562"/>
              <a:gd name="connsiteY2" fmla="*/ 102742 h 462337"/>
              <a:gd name="connsiteX3" fmla="*/ 246580 w 770562"/>
              <a:gd name="connsiteY3" fmla="*/ 30822 h 462337"/>
              <a:gd name="connsiteX4" fmla="*/ 71919 w 770562"/>
              <a:gd name="connsiteY4" fmla="*/ 0 h 462337"/>
              <a:gd name="connsiteX5" fmla="*/ 51371 w 770562"/>
              <a:gd name="connsiteY5" fmla="*/ 71919 h 462337"/>
              <a:gd name="connsiteX6" fmla="*/ 30822 w 770562"/>
              <a:gd name="connsiteY6" fmla="*/ 113016 h 462337"/>
              <a:gd name="connsiteX7" fmla="*/ 30822 w 770562"/>
              <a:gd name="connsiteY7" fmla="*/ 113016 h 462337"/>
              <a:gd name="connsiteX8" fmla="*/ 0 w 770562"/>
              <a:gd name="connsiteY8" fmla="*/ 226031 h 462337"/>
              <a:gd name="connsiteX9" fmla="*/ 256854 w 770562"/>
              <a:gd name="connsiteY9" fmla="*/ 380144 h 462337"/>
              <a:gd name="connsiteX10" fmla="*/ 164386 w 770562"/>
              <a:gd name="connsiteY10" fmla="*/ 410966 h 462337"/>
              <a:gd name="connsiteX11" fmla="*/ 369869 w 770562"/>
              <a:gd name="connsiteY11" fmla="*/ 462337 h 462337"/>
              <a:gd name="connsiteX12" fmla="*/ 770562 w 770562"/>
              <a:gd name="connsiteY12" fmla="*/ 410966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0562" h="462337">
                <a:moveTo>
                  <a:pt x="770562" y="410966"/>
                </a:moveTo>
                <a:lnTo>
                  <a:pt x="400692" y="236306"/>
                </a:lnTo>
                <a:lnTo>
                  <a:pt x="390418" y="102742"/>
                </a:lnTo>
                <a:lnTo>
                  <a:pt x="246580" y="30822"/>
                </a:lnTo>
                <a:lnTo>
                  <a:pt x="71919" y="0"/>
                </a:lnTo>
                <a:lnTo>
                  <a:pt x="51371" y="71919"/>
                </a:lnTo>
                <a:lnTo>
                  <a:pt x="30822" y="113016"/>
                </a:lnTo>
                <a:lnTo>
                  <a:pt x="30822" y="113016"/>
                </a:lnTo>
                <a:lnTo>
                  <a:pt x="0" y="226031"/>
                </a:lnTo>
                <a:lnTo>
                  <a:pt x="256854" y="380144"/>
                </a:lnTo>
                <a:lnTo>
                  <a:pt x="164386" y="410966"/>
                </a:lnTo>
                <a:lnTo>
                  <a:pt x="369869" y="462337"/>
                </a:lnTo>
                <a:lnTo>
                  <a:pt x="770562" y="410966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EC398F-2289-A5AD-106E-365CBF80B789}"/>
              </a:ext>
            </a:extLst>
          </p:cNvPr>
          <p:cNvSpPr/>
          <p:nvPr/>
        </p:nvSpPr>
        <p:spPr>
          <a:xfrm rot="3600000">
            <a:off x="6312643" y="2590411"/>
            <a:ext cx="2454006" cy="2459172"/>
          </a:xfrm>
          <a:custGeom>
            <a:avLst/>
            <a:gdLst>
              <a:gd name="connsiteX0" fmla="*/ 0 w 2599362"/>
              <a:gd name="connsiteY0" fmla="*/ 2383604 h 2661006"/>
              <a:gd name="connsiteX1" fmla="*/ 873304 w 2599362"/>
              <a:gd name="connsiteY1" fmla="*/ 0 h 2661006"/>
              <a:gd name="connsiteX2" fmla="*/ 2599362 w 2599362"/>
              <a:gd name="connsiteY2" fmla="*/ 2445249 h 2661006"/>
              <a:gd name="connsiteX3" fmla="*/ 215757 w 2599362"/>
              <a:gd name="connsiteY3" fmla="*/ 2661006 h 2661006"/>
              <a:gd name="connsiteX4" fmla="*/ 0 w 2599362"/>
              <a:gd name="connsiteY4" fmla="*/ 2383604 h 266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9362" h="2661006">
                <a:moveTo>
                  <a:pt x="0" y="2383604"/>
                </a:moveTo>
                <a:lnTo>
                  <a:pt x="873304" y="0"/>
                </a:lnTo>
                <a:lnTo>
                  <a:pt x="2599362" y="2445249"/>
                </a:lnTo>
                <a:lnTo>
                  <a:pt x="215757" y="2661006"/>
                </a:lnTo>
                <a:lnTo>
                  <a:pt x="0" y="2383604"/>
                </a:lnTo>
                <a:close/>
              </a:path>
            </a:pathLst>
          </a:custGeom>
          <a:solidFill>
            <a:schemeClr val="accent5">
              <a:alpha val="61202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6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BE02ED-80DB-C8E8-9B1E-5A0FCB434184}"/>
              </a:ext>
            </a:extLst>
          </p:cNvPr>
          <p:cNvCxnSpPr>
            <a:cxnSpLocks/>
          </p:cNvCxnSpPr>
          <p:nvPr/>
        </p:nvCxnSpPr>
        <p:spPr>
          <a:xfrm flipH="1">
            <a:off x="5328579" y="2144341"/>
            <a:ext cx="1686500" cy="4355015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ular Callout 29">
                <a:extLst>
                  <a:ext uri="{FF2B5EF4-FFF2-40B4-BE49-F238E27FC236}">
                    <a16:creationId xmlns:a16="http://schemas.microsoft.com/office/drawing/2014/main" id="{E0843D85-FF5E-616B-AE87-9A4C8B993ABE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reweighting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Rounded Rectangular Callout 29">
                <a:extLst>
                  <a:ext uri="{FF2B5EF4-FFF2-40B4-BE49-F238E27FC236}">
                    <a16:creationId xmlns:a16="http://schemas.microsoft.com/office/drawing/2014/main" id="{E0843D85-FF5E-616B-AE87-9A4C8B993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04ED3E6B-D362-CB41-5BCA-DD527E65B15C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(−3,2)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04ED3E6B-D362-CB41-5BCA-DD527E65B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4"/>
                <a:ext cx="10515600" cy="11037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4"/>
                <a:ext cx="10515600" cy="1103796"/>
              </a:xfrm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/>
              <p:nvPr/>
            </p:nvSpPr>
            <p:spPr>
              <a:xfrm>
                <a:off x="243840" y="3079872"/>
                <a:ext cx="11879030" cy="3025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1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Issue:</a:t>
                </a:r>
                <a:r>
                  <a:rPr lang="en-US" sz="3200" b="1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</a:t>
                </a: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 optimization problem is intractable.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Idea:</a:t>
                </a:r>
                <a:r>
                  <a:rPr lang="en-US" sz="3200" b="1" dirty="0">
                    <a:solidFill>
                      <a:srgbClr val="DF5327">
                        <a:lumMod val="5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Restrict         ’s search space.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search over “slabs” around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079872"/>
                <a:ext cx="11879030" cy="3025957"/>
              </a:xfrm>
              <a:prstGeom prst="rect">
                <a:avLst/>
              </a:prstGeom>
              <a:blipFill>
                <a:blip r:embed="rId5"/>
                <a:stretch>
                  <a:fillRect l="-1389" r="-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4F4F751-19F7-280B-D651-B33E69049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1397808" y="4089650"/>
            <a:ext cx="917751" cy="1113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2D8D2-25F1-B1D7-F153-25C6E8D4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580057" y="4949061"/>
            <a:ext cx="917751" cy="1113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E04E09-D79F-72AB-DA97-D0EEF4721BE6}"/>
                  </a:ext>
                </a:extLst>
              </p:cNvPr>
              <p:cNvSpPr txBox="1"/>
              <p:nvPr/>
            </p:nvSpPr>
            <p:spPr>
              <a:xfrm>
                <a:off x="243840" y="2860750"/>
                <a:ext cx="1170432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Turns out Alice’s optimal strategy is to play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in fact minimizing this objective is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equivalent </a:t>
                </a: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 achieving optimal test loss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E04E09-D79F-72AB-DA97-D0EEF4721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60750"/>
                <a:ext cx="11704320" cy="1077218"/>
              </a:xfrm>
              <a:prstGeom prst="rect">
                <a:avLst/>
              </a:prstGeom>
              <a:blipFill>
                <a:blip r:embed="rId6"/>
                <a:stretch>
                  <a:fillRect l="-1410" t="-9302" r="-1518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HALFSPACES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1113" lv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unknown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recover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?</a:t>
                </a:r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ross 4">
            <a:extLst>
              <a:ext uri="{FF2B5EF4-FFF2-40B4-BE49-F238E27FC236}">
                <a16:creationId xmlns:a16="http://schemas.microsoft.com/office/drawing/2014/main" id="{7621858D-DE42-DB39-9C1A-1A8E5B513E92}"/>
              </a:ext>
            </a:extLst>
          </p:cNvPr>
          <p:cNvSpPr/>
          <p:nvPr/>
        </p:nvSpPr>
        <p:spPr>
          <a:xfrm>
            <a:off x="4931313" y="3662265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38CFB630-AD6E-9E74-75C8-428B49DC0588}"/>
              </a:ext>
            </a:extLst>
          </p:cNvPr>
          <p:cNvSpPr/>
          <p:nvPr/>
        </p:nvSpPr>
        <p:spPr>
          <a:xfrm>
            <a:off x="5223679" y="4184706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1FC43785-668A-37EB-9057-6617C03D6DCE}"/>
              </a:ext>
            </a:extLst>
          </p:cNvPr>
          <p:cNvSpPr/>
          <p:nvPr/>
        </p:nvSpPr>
        <p:spPr>
          <a:xfrm>
            <a:off x="5858849" y="3631390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C02C2FD-921B-2A40-F205-824E6F35FEE4}"/>
              </a:ext>
            </a:extLst>
          </p:cNvPr>
          <p:cNvSpPr/>
          <p:nvPr/>
        </p:nvSpPr>
        <p:spPr>
          <a:xfrm>
            <a:off x="5858849" y="4476244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B9DA3E2E-D70A-95E1-AB98-84D15A472953}"/>
              </a:ext>
            </a:extLst>
          </p:cNvPr>
          <p:cNvSpPr/>
          <p:nvPr/>
        </p:nvSpPr>
        <p:spPr>
          <a:xfrm>
            <a:off x="7677996" y="549786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33F23AF0-84AA-A6D4-8073-182D15FB0E16}"/>
              </a:ext>
            </a:extLst>
          </p:cNvPr>
          <p:cNvSpPr/>
          <p:nvPr/>
        </p:nvSpPr>
        <p:spPr>
          <a:xfrm>
            <a:off x="6427149" y="4038524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DDDA1FC6-3094-A0EF-1CE8-1F64D00C462D}"/>
              </a:ext>
            </a:extLst>
          </p:cNvPr>
          <p:cNvSpPr/>
          <p:nvPr/>
        </p:nvSpPr>
        <p:spPr>
          <a:xfrm>
            <a:off x="5274115" y="5091023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5C96D43B-6101-D839-2856-47000A0DB3D8}"/>
              </a:ext>
            </a:extLst>
          </p:cNvPr>
          <p:cNvSpPr/>
          <p:nvPr/>
        </p:nvSpPr>
        <p:spPr>
          <a:xfrm>
            <a:off x="6022032" y="5351685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A64582D1-53B1-96A2-854F-3109335834DF}"/>
              </a:ext>
            </a:extLst>
          </p:cNvPr>
          <p:cNvSpPr/>
          <p:nvPr/>
        </p:nvSpPr>
        <p:spPr>
          <a:xfrm>
            <a:off x="6789813" y="452061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72C77997-C1C0-95EE-9297-BDBC04D4DA63}"/>
              </a:ext>
            </a:extLst>
          </p:cNvPr>
          <p:cNvSpPr/>
          <p:nvPr/>
        </p:nvSpPr>
        <p:spPr>
          <a:xfrm>
            <a:off x="6947883" y="494483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BD87AA26-1E85-F9CF-EFE8-7B3F1495D7CD}"/>
              </a:ext>
            </a:extLst>
          </p:cNvPr>
          <p:cNvSpPr/>
          <p:nvPr/>
        </p:nvSpPr>
        <p:spPr>
          <a:xfrm>
            <a:off x="6650421" y="5285621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16">
            <a:extLst>
              <a:ext uri="{FF2B5EF4-FFF2-40B4-BE49-F238E27FC236}">
                <a16:creationId xmlns:a16="http://schemas.microsoft.com/office/drawing/2014/main" id="{F6AD4198-6CAC-A220-7D8B-8890584FDE9A}"/>
              </a:ext>
            </a:extLst>
          </p:cNvPr>
          <p:cNvSpPr/>
          <p:nvPr/>
        </p:nvSpPr>
        <p:spPr>
          <a:xfrm>
            <a:off x="7816608" y="3138612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17">
            <a:extLst>
              <a:ext uri="{FF2B5EF4-FFF2-40B4-BE49-F238E27FC236}">
                <a16:creationId xmlns:a16="http://schemas.microsoft.com/office/drawing/2014/main" id="{63197D09-042C-8465-8A17-529BBBEB971C}"/>
              </a:ext>
            </a:extLst>
          </p:cNvPr>
          <p:cNvSpPr/>
          <p:nvPr/>
        </p:nvSpPr>
        <p:spPr>
          <a:xfrm>
            <a:off x="8554198" y="3578526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F3E8DC1B-4EE4-CAA5-57DE-B87848ED7EDF}"/>
              </a:ext>
            </a:extLst>
          </p:cNvPr>
          <p:cNvSpPr/>
          <p:nvPr/>
        </p:nvSpPr>
        <p:spPr>
          <a:xfrm>
            <a:off x="9266334" y="4082693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inus 19">
            <a:extLst>
              <a:ext uri="{FF2B5EF4-FFF2-40B4-BE49-F238E27FC236}">
                <a16:creationId xmlns:a16="http://schemas.microsoft.com/office/drawing/2014/main" id="{8F59CAE3-5B8F-0EBC-ECCA-55C865EC0C55}"/>
              </a:ext>
            </a:extLst>
          </p:cNvPr>
          <p:cNvSpPr/>
          <p:nvPr/>
        </p:nvSpPr>
        <p:spPr>
          <a:xfrm>
            <a:off x="9020076" y="2980845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inus 20">
            <a:extLst>
              <a:ext uri="{FF2B5EF4-FFF2-40B4-BE49-F238E27FC236}">
                <a16:creationId xmlns:a16="http://schemas.microsoft.com/office/drawing/2014/main" id="{735788A2-31EA-4775-D8B9-D26E3BA2F711}"/>
              </a:ext>
            </a:extLst>
          </p:cNvPr>
          <p:cNvSpPr/>
          <p:nvPr/>
        </p:nvSpPr>
        <p:spPr>
          <a:xfrm>
            <a:off x="10213872" y="4330890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inus 21">
            <a:extLst>
              <a:ext uri="{FF2B5EF4-FFF2-40B4-BE49-F238E27FC236}">
                <a16:creationId xmlns:a16="http://schemas.microsoft.com/office/drawing/2014/main" id="{52712AF7-5437-FD36-2CED-875CB00CF640}"/>
              </a:ext>
            </a:extLst>
          </p:cNvPr>
          <p:cNvSpPr/>
          <p:nvPr/>
        </p:nvSpPr>
        <p:spPr>
          <a:xfrm>
            <a:off x="8311721" y="3996161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A74EC4FA-2F7C-8319-B833-762C63E38DFC}"/>
              </a:ext>
            </a:extLst>
          </p:cNvPr>
          <p:cNvSpPr/>
          <p:nvPr/>
        </p:nvSpPr>
        <p:spPr>
          <a:xfrm>
            <a:off x="8848832" y="4520618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3469F2B9-91A9-A194-189C-E6D0D59A6FE5}"/>
              </a:ext>
            </a:extLst>
          </p:cNvPr>
          <p:cNvSpPr/>
          <p:nvPr/>
        </p:nvSpPr>
        <p:spPr>
          <a:xfrm>
            <a:off x="9266334" y="5089540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12156D03-3DF8-E81D-A0B4-DBD9C68B6AAC}"/>
              </a:ext>
            </a:extLst>
          </p:cNvPr>
          <p:cNvSpPr/>
          <p:nvPr/>
        </p:nvSpPr>
        <p:spPr>
          <a:xfrm>
            <a:off x="10100641" y="4810884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CD7D19A0-2047-13DA-0536-7F3C124CA2E2}"/>
              </a:ext>
            </a:extLst>
          </p:cNvPr>
          <p:cNvSpPr/>
          <p:nvPr/>
        </p:nvSpPr>
        <p:spPr>
          <a:xfrm>
            <a:off x="10103270" y="5381907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2B1A6C1D-492F-9D8F-8648-887E37F2EC39}"/>
              </a:ext>
            </a:extLst>
          </p:cNvPr>
          <p:cNvSpPr/>
          <p:nvPr/>
        </p:nvSpPr>
        <p:spPr>
          <a:xfrm>
            <a:off x="9910766" y="3724709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DA2D173E-7746-73CB-5C80-924858606112}"/>
              </a:ext>
            </a:extLst>
          </p:cNvPr>
          <p:cNvSpPr/>
          <p:nvPr/>
        </p:nvSpPr>
        <p:spPr>
          <a:xfrm>
            <a:off x="10791880" y="5720128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AB37D1-6E1A-2436-997C-467A7D3F473A}"/>
              </a:ext>
            </a:extLst>
          </p:cNvPr>
          <p:cNvGrpSpPr/>
          <p:nvPr/>
        </p:nvGrpSpPr>
        <p:grpSpPr>
          <a:xfrm rot="900000">
            <a:off x="6457162" y="2905115"/>
            <a:ext cx="2464333" cy="3081110"/>
            <a:chOff x="6457162" y="2905115"/>
            <a:chExt cx="2464333" cy="30811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8BBDE2-03F5-D031-7279-328CD1673039}"/>
                </a:ext>
              </a:extLst>
            </p:cNvPr>
            <p:cNvCxnSpPr>
              <a:cxnSpLocks/>
            </p:cNvCxnSpPr>
            <p:nvPr/>
          </p:nvCxnSpPr>
          <p:spPr>
            <a:xfrm>
              <a:off x="6858860" y="2905784"/>
              <a:ext cx="2062635" cy="3080441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A3821E-F1DB-CEFA-07B5-6AA12BB455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5474" y="2861932"/>
              <a:ext cx="175026" cy="261392"/>
            </a:xfrm>
            <a:prstGeom prst="line">
              <a:avLst/>
            </a:prstGeom>
            <a:ln w="19050">
              <a:solidFill>
                <a:schemeClr val="bg2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8A2646-97C1-1D2C-0F34-B0486E7F1F92}"/>
                    </a:ext>
                  </a:extLst>
                </p:cNvPr>
                <p:cNvSpPr txBox="1"/>
                <p:nvPr/>
              </p:nvSpPr>
              <p:spPr>
                <a:xfrm>
                  <a:off x="6457162" y="3001008"/>
                  <a:ext cx="524708" cy="3778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8A2646-97C1-1D2C-0F34-B0486E7F1F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162" y="3001008"/>
                  <a:ext cx="524708" cy="3778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661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cess 10">
            <a:extLst>
              <a:ext uri="{FF2B5EF4-FFF2-40B4-BE49-F238E27FC236}">
                <a16:creationId xmlns:a16="http://schemas.microsoft.com/office/drawing/2014/main" id="{946E3D2F-4A63-92C5-8F62-E4B8934EDF83}"/>
              </a:ext>
            </a:extLst>
          </p:cNvPr>
          <p:cNvSpPr/>
          <p:nvPr/>
        </p:nvSpPr>
        <p:spPr>
          <a:xfrm rot="2703205">
            <a:off x="3955644" y="3339720"/>
            <a:ext cx="4260520" cy="2173447"/>
          </a:xfrm>
          <a:prstGeom prst="flowChartProcess">
            <a:avLst/>
          </a:prstGeom>
          <a:solidFill>
            <a:schemeClr val="accent5">
              <a:alpha val="5608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reweighting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Brace 21">
            <a:extLst>
              <a:ext uri="{FF2B5EF4-FFF2-40B4-BE49-F238E27FC236}">
                <a16:creationId xmlns:a16="http://schemas.microsoft.com/office/drawing/2014/main" id="{51881489-82C4-5685-D5CA-91068FF41DD1}"/>
              </a:ext>
            </a:extLst>
          </p:cNvPr>
          <p:cNvSpPr/>
          <p:nvPr/>
        </p:nvSpPr>
        <p:spPr>
          <a:xfrm rot="2587198">
            <a:off x="7248008" y="5856913"/>
            <a:ext cx="154753" cy="7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0A7BF-3170-AF1F-F529-DC52871E2FBE}"/>
                  </a:ext>
                </a:extLst>
              </p:cNvPr>
              <p:cNvSpPr txBox="1"/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0A7BF-3170-AF1F-F529-DC52871E2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blipFill>
                <a:blip r:embed="rId9"/>
                <a:stretch>
                  <a:fillRect l="-2500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9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2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cess 10">
            <a:extLst>
              <a:ext uri="{FF2B5EF4-FFF2-40B4-BE49-F238E27FC236}">
                <a16:creationId xmlns:a16="http://schemas.microsoft.com/office/drawing/2014/main" id="{946E3D2F-4A63-92C5-8F62-E4B8934EDF83}"/>
              </a:ext>
            </a:extLst>
          </p:cNvPr>
          <p:cNvSpPr/>
          <p:nvPr/>
        </p:nvSpPr>
        <p:spPr>
          <a:xfrm rot="2703205">
            <a:off x="3955644" y="3339720"/>
            <a:ext cx="4260520" cy="2173447"/>
          </a:xfrm>
          <a:prstGeom prst="flowChartProcess">
            <a:avLst/>
          </a:prstGeom>
          <a:solidFill>
            <a:schemeClr val="accent5">
              <a:alpha val="5608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slab width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𝜸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61A0E04-C82F-1D26-A7B3-27A2416FD7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61A0E04-C82F-1D26-A7B3-27A2416FD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10"/>
                <a:stretch>
                  <a:fillRect t="-2899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7B5B19B-54C1-801F-721E-EDFA8EC6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FD055A-AD76-39B4-05AB-B61583AFC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4B8BA150-332D-F425-CA53-C68989CC51CB}"/>
              </a:ext>
            </a:extLst>
          </p:cNvPr>
          <p:cNvSpPr/>
          <p:nvPr/>
        </p:nvSpPr>
        <p:spPr>
          <a:xfrm rot="2587198">
            <a:off x="7248008" y="5856913"/>
            <a:ext cx="154753" cy="7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64597E-ADBD-CF5D-9845-0C0A64F2C53A}"/>
                  </a:ext>
                </a:extLst>
              </p:cNvPr>
              <p:cNvSpPr txBox="1"/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64597E-ADBD-CF5D-9845-0C0A64F2C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blipFill>
                <a:blip r:embed="rId11"/>
                <a:stretch>
                  <a:fillRect l="-2500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740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5797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cess 10">
            <a:extLst>
              <a:ext uri="{FF2B5EF4-FFF2-40B4-BE49-F238E27FC236}">
                <a16:creationId xmlns:a16="http://schemas.microsoft.com/office/drawing/2014/main" id="{946E3D2F-4A63-92C5-8F62-E4B8934EDF83}"/>
              </a:ext>
            </a:extLst>
          </p:cNvPr>
          <p:cNvSpPr/>
          <p:nvPr/>
        </p:nvSpPr>
        <p:spPr>
          <a:xfrm rot="2703205">
            <a:off x="3955644" y="3339720"/>
            <a:ext cx="4260520" cy="2173447"/>
          </a:xfrm>
          <a:prstGeom prst="flowChartProcess">
            <a:avLst/>
          </a:prstGeom>
          <a:solidFill>
            <a:schemeClr val="accent5">
              <a:alpha val="5608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slab width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𝜸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4EF35987-6D5B-DC05-4452-D96EA80C65D1}"/>
              </a:ext>
            </a:extLst>
          </p:cNvPr>
          <p:cNvSpPr/>
          <p:nvPr/>
        </p:nvSpPr>
        <p:spPr>
          <a:xfrm rot="2587198">
            <a:off x="7248008" y="5856913"/>
            <a:ext cx="154753" cy="7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D1D2FE-4F23-5C5A-706C-7D956864D284}"/>
                  </a:ext>
                </a:extLst>
              </p:cNvPr>
              <p:cNvSpPr txBox="1"/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D1D2FE-4F23-5C5A-706C-7D956864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blipFill>
                <a:blip r:embed="rId6"/>
                <a:stretch>
                  <a:fillRect l="-2500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8202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/>
              <p:nvPr/>
            </p:nvSpPr>
            <p:spPr>
              <a:xfrm>
                <a:off x="243840" y="3252247"/>
                <a:ext cx="11879030" cy="194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2"/>
                    </a:solidFill>
                  </a:rPr>
                  <a:t>       ’s optimization problem is now just a 1-dimensional problem!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100" b="1" dirty="0">
                  <a:solidFill>
                    <a:schemeClr val="accent2"/>
                  </a:solidFill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Will show: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equilibria for this game yield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’s with test error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252247"/>
                <a:ext cx="11879030" cy="1948739"/>
              </a:xfrm>
              <a:prstGeom prst="rect">
                <a:avLst/>
              </a:prstGeom>
              <a:blipFill>
                <a:blip r:embed="rId2"/>
                <a:stretch>
                  <a:fillRect l="-1282"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EC5B505-A3B4-2A75-03D9-57AB801ED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8341" y="3464689"/>
            <a:ext cx="917751" cy="1113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BABC9F5-7F04-58C0-3728-290AB9BB9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BABC9F5-7F04-58C0-3728-290AB9BB9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4"/>
                <a:stretch>
                  <a:fillRect t="-5797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2975E58-2250-332F-9EBE-B0B8A2D703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8CB253-6260-3DEC-E39F-D547F535A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4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PSEUDOCODE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DBA05F5-A093-2DC4-8459-0AD212DD6DBD}"/>
              </a:ext>
            </a:extLst>
          </p:cNvPr>
          <p:cNvSpPr/>
          <p:nvPr/>
        </p:nvSpPr>
        <p:spPr>
          <a:xfrm rot="5400000">
            <a:off x="6995569" y="-2417499"/>
            <a:ext cx="297951" cy="814967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/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p>
                      </m:sSup>
                      <m:d>
                        <m:d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</m:d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B33FBD-5D89-7ED3-CB9D-13711843EBD6}"/>
                  </a:ext>
                </a:extLst>
              </p:cNvPr>
              <p:cNvSpPr txBox="1"/>
              <p:nvPr/>
            </p:nvSpPr>
            <p:spPr>
              <a:xfrm>
                <a:off x="129626" y="3196729"/>
                <a:ext cx="3452559" cy="120032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time this happens,             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regret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 not playing the true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B33FBD-5D89-7ED3-CB9D-13711843E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26" y="3196729"/>
                <a:ext cx="3452559" cy="1200329"/>
              </a:xfrm>
              <a:prstGeom prst="rect">
                <a:avLst/>
              </a:prstGeom>
              <a:blipFill>
                <a:blip r:embed="rId3"/>
                <a:stretch>
                  <a:fillRect l="-3297" t="-5208" r="-22711" b="-135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8E564A1-0AB2-6F07-F3F1-691A29300814}"/>
              </a:ext>
            </a:extLst>
          </p:cNvPr>
          <p:cNvSpPr txBox="1"/>
          <p:nvPr/>
        </p:nvSpPr>
        <p:spPr>
          <a:xfrm>
            <a:off x="129627" y="4620668"/>
            <a:ext cx="345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Guarantee for projected gradient descent: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can’t keep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 having large regret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4"/>
                <a:stretch>
                  <a:fillRect t="-5797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1977753-9674-F042-4730-272F5FFFC1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836492-07D4-473C-ED07-4B50E26900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04AC630-4777-1FDF-6F79-3209351963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2916" y="3202968"/>
                <a:ext cx="7436468" cy="2972363"/>
              </a:xfrm>
              <a:prstGeom prst="rect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6075" indent="-346075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endParaRPr lang="en-US" sz="1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Cambria Math" panose="02040503050406030204" pitchFamily="18" charset="0"/>
                </a:endParaRPr>
              </a:p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      initializes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to arbitrary unit vector</a:t>
                </a:r>
              </a:p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Repeat:</a:t>
                </a: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plays slab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maximizing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𝜸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0−1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return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endPara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Else,      updates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∇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𝜸</m:t>
                            </m:r>
                          </m:sup>
                        </m:sSup>
                        <m:d>
                          <m:d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</m:d>
                  </m:oMath>
                </a14:m>
                <a:endParaRPr lang="en-US" sz="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04AC630-4777-1FDF-6F79-32093519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916" y="3202968"/>
                <a:ext cx="7436468" cy="29723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3C12F2E-DE0A-A691-738F-433DE19200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163090" y="3276895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BBA69-9846-2562-8A13-EB6B4D18C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4694719" y="4397058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E44B29-5A86-A836-86F9-974CC519F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394391" y="5476537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9401F-C36C-AD77-4A1C-56E6E35693F4}"/>
              </a:ext>
            </a:extLst>
          </p:cNvPr>
          <p:cNvSpPr txBox="1"/>
          <p:nvPr/>
        </p:nvSpPr>
        <p:spPr>
          <a:xfrm>
            <a:off x="5198155" y="2563412"/>
            <a:ext cx="2449109" cy="635675"/>
          </a:xfrm>
          <a:prstGeom prst="snip1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FILTERTRON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A5226F-B17D-C343-7A16-29AB971909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29626" y="3554518"/>
            <a:ext cx="409661" cy="484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C05867-50E0-92CF-7166-D191956338CF}"/>
              </a:ext>
            </a:extLst>
          </p:cNvPr>
          <p:cNvCxnSpPr/>
          <p:nvPr/>
        </p:nvCxnSpPr>
        <p:spPr>
          <a:xfrm>
            <a:off x="3386667" y="3832141"/>
            <a:ext cx="889000" cy="186592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6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0" grpId="0" uiExpand="1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IOU’S IN THE ANALYSIS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DBA05F5-A093-2DC4-8459-0AD212DD6DBD}"/>
              </a:ext>
            </a:extLst>
          </p:cNvPr>
          <p:cNvSpPr/>
          <p:nvPr/>
        </p:nvSpPr>
        <p:spPr>
          <a:xfrm rot="5400000">
            <a:off x="6995569" y="-2417499"/>
            <a:ext cx="297951" cy="814967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/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p>
                      </m:sSup>
                      <m:d>
                        <m:d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</m:d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3"/>
                <a:stretch>
                  <a:fillRect t="-5797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1977753-9674-F042-4730-272F5FFF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836492-07D4-473C-ED07-4B50E26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72604-2D3A-5E66-BA01-E2853B003BB3}"/>
                  </a:ext>
                </a:extLst>
              </p:cNvPr>
              <p:cNvSpPr txBox="1"/>
              <p:nvPr/>
            </p:nvSpPr>
            <p:spPr>
              <a:xfrm>
                <a:off x="243840" y="3252247"/>
                <a:ext cx="11879030" cy="2821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60375" lvl="0" indent="-460375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True 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achieves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regardless of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 lvl="0" indent="-460375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high 0-1 loss, there is a good strategy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         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i.e. one that achieves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sup>
                    </m:sSup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𝒘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(See board)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72604-2D3A-5E66-BA01-E2853B003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252247"/>
                <a:ext cx="11879030" cy="2821285"/>
              </a:xfrm>
              <a:prstGeom prst="rect">
                <a:avLst/>
              </a:prstGeom>
              <a:blipFill>
                <a:blip r:embed="rId6"/>
                <a:stretch>
                  <a:fillRect l="-1496" t="-5381" b="-7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43E9FDC-8345-0C3C-546B-F138F840C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10469778" y="3598036"/>
            <a:ext cx="749606" cy="909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5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56783"/>
            <a:ext cx="11704320" cy="4144433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Random classification noise / agnostic learning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Massart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noise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Two-player game and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Experiment – robustness + fairness?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Recap of robustness unit</a:t>
            </a:r>
          </a:p>
        </p:txBody>
      </p:sp>
    </p:spTree>
    <p:extLst>
      <p:ext uri="{BB962C8B-B14F-4D97-AF65-F5344CB8AC3E}">
        <p14:creationId xmlns:p14="http://schemas.microsoft.com/office/powerpoint/2010/main" val="3255354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28C8-F063-2D41-9D07-C05294E0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NON-ROBUSTNESS LEAD TO UNFAIR OUTCOMES?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8B566-EDEA-A245-91FA-2FA9A61D7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825625"/>
            <a:ext cx="11704319" cy="4883400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 experiment comparing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Filtertron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to non-robust baselines:</a:t>
            </a:r>
            <a:endParaRPr lang="en-US" sz="18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UCI Adult dataset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48K individuals, 14 attributes (gender, race,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Task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given demographic info, predict whether income &gt;$50K</a:t>
            </a:r>
            <a:endParaRPr lang="en-US" sz="9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B0A11B7-BC68-DC45-9BF6-2137BC9CD7DD}"/>
              </a:ext>
            </a:extLst>
          </p:cNvPr>
          <p:cNvSpPr/>
          <p:nvPr/>
        </p:nvSpPr>
        <p:spPr>
          <a:xfrm>
            <a:off x="468485" y="4420052"/>
            <a:ext cx="3787631" cy="2288973"/>
          </a:xfrm>
          <a:custGeom>
            <a:avLst/>
            <a:gdLst>
              <a:gd name="connsiteX0" fmla="*/ 1791825 w 5176243"/>
              <a:gd name="connsiteY0" fmla="*/ 139752 h 3289408"/>
              <a:gd name="connsiteX1" fmla="*/ 501505 w 5176243"/>
              <a:gd name="connsiteY1" fmla="*/ 637592 h 3289408"/>
              <a:gd name="connsiteX2" fmla="*/ 115425 w 5176243"/>
              <a:gd name="connsiteY2" fmla="*/ 1907592 h 3289408"/>
              <a:gd name="connsiteX3" fmla="*/ 2442065 w 5176243"/>
              <a:gd name="connsiteY3" fmla="*/ 3289352 h 3289408"/>
              <a:gd name="connsiteX4" fmla="*/ 5175105 w 5176243"/>
              <a:gd name="connsiteY4" fmla="*/ 1856792 h 3289408"/>
              <a:gd name="connsiteX5" fmla="*/ 2767185 w 5176243"/>
              <a:gd name="connsiteY5" fmla="*/ 149912 h 3289408"/>
              <a:gd name="connsiteX6" fmla="*/ 1791825 w 5176243"/>
              <a:gd name="connsiteY6" fmla="*/ 139752 h 3289408"/>
              <a:gd name="connsiteX0" fmla="*/ 1791825 w 5176473"/>
              <a:gd name="connsiteY0" fmla="*/ 22718 h 3172374"/>
              <a:gd name="connsiteX1" fmla="*/ 501505 w 5176473"/>
              <a:gd name="connsiteY1" fmla="*/ 520558 h 3172374"/>
              <a:gd name="connsiteX2" fmla="*/ 115425 w 5176473"/>
              <a:gd name="connsiteY2" fmla="*/ 1790558 h 3172374"/>
              <a:gd name="connsiteX3" fmla="*/ 2442065 w 5176473"/>
              <a:gd name="connsiteY3" fmla="*/ 3172318 h 3172374"/>
              <a:gd name="connsiteX4" fmla="*/ 5175105 w 5176473"/>
              <a:gd name="connsiteY4" fmla="*/ 1739758 h 3172374"/>
              <a:gd name="connsiteX5" fmla="*/ 3092305 w 5176473"/>
              <a:gd name="connsiteY5" fmla="*/ 256398 h 3172374"/>
              <a:gd name="connsiteX6" fmla="*/ 1791825 w 5176473"/>
              <a:gd name="connsiteY6" fmla="*/ 22718 h 3172374"/>
              <a:gd name="connsiteX0" fmla="*/ 1791825 w 4726234"/>
              <a:gd name="connsiteY0" fmla="*/ 23378 h 3173013"/>
              <a:gd name="connsiteX1" fmla="*/ 501505 w 4726234"/>
              <a:gd name="connsiteY1" fmla="*/ 521218 h 3173013"/>
              <a:gd name="connsiteX2" fmla="*/ 115425 w 4726234"/>
              <a:gd name="connsiteY2" fmla="*/ 1791218 h 3173013"/>
              <a:gd name="connsiteX3" fmla="*/ 2442065 w 4726234"/>
              <a:gd name="connsiteY3" fmla="*/ 3172978 h 3173013"/>
              <a:gd name="connsiteX4" fmla="*/ 4724455 w 4726234"/>
              <a:gd name="connsiteY4" fmla="*/ 1751584 h 3173013"/>
              <a:gd name="connsiteX5" fmla="*/ 3092305 w 4726234"/>
              <a:gd name="connsiteY5" fmla="*/ 257058 h 3173013"/>
              <a:gd name="connsiteX6" fmla="*/ 1791825 w 4726234"/>
              <a:gd name="connsiteY6" fmla="*/ 23378 h 3173013"/>
              <a:gd name="connsiteX0" fmla="*/ 1838662 w 4773071"/>
              <a:gd name="connsiteY0" fmla="*/ 23379 h 2804556"/>
              <a:gd name="connsiteX1" fmla="*/ 548342 w 4773071"/>
              <a:gd name="connsiteY1" fmla="*/ 521219 h 2804556"/>
              <a:gd name="connsiteX2" fmla="*/ 162262 w 4773071"/>
              <a:gd name="connsiteY2" fmla="*/ 1791219 h 2804556"/>
              <a:gd name="connsiteX3" fmla="*/ 3146100 w 4773071"/>
              <a:gd name="connsiteY3" fmla="*/ 2804506 h 2804556"/>
              <a:gd name="connsiteX4" fmla="*/ 4771292 w 4773071"/>
              <a:gd name="connsiteY4" fmla="*/ 1751585 h 2804556"/>
              <a:gd name="connsiteX5" fmla="*/ 3139142 w 4773071"/>
              <a:gd name="connsiteY5" fmla="*/ 257059 h 2804556"/>
              <a:gd name="connsiteX6" fmla="*/ 1838662 w 4773071"/>
              <a:gd name="connsiteY6" fmla="*/ 23379 h 2804556"/>
              <a:gd name="connsiteX0" fmla="*/ 1701441 w 4635850"/>
              <a:gd name="connsiteY0" fmla="*/ 23379 h 2856818"/>
              <a:gd name="connsiteX1" fmla="*/ 411121 w 4635850"/>
              <a:gd name="connsiteY1" fmla="*/ 521219 h 2856818"/>
              <a:gd name="connsiteX2" fmla="*/ 25041 w 4635850"/>
              <a:gd name="connsiteY2" fmla="*/ 1791219 h 2856818"/>
              <a:gd name="connsiteX3" fmla="*/ 1002074 w 4635850"/>
              <a:gd name="connsiteY3" fmla="*/ 2603580 h 2856818"/>
              <a:gd name="connsiteX4" fmla="*/ 3008879 w 4635850"/>
              <a:gd name="connsiteY4" fmla="*/ 2804506 h 2856818"/>
              <a:gd name="connsiteX5" fmla="*/ 4634071 w 4635850"/>
              <a:gd name="connsiteY5" fmla="*/ 1751585 h 2856818"/>
              <a:gd name="connsiteX6" fmla="*/ 3001921 w 4635850"/>
              <a:gd name="connsiteY6" fmla="*/ 257059 h 2856818"/>
              <a:gd name="connsiteX7" fmla="*/ 1701441 w 4635850"/>
              <a:gd name="connsiteY7" fmla="*/ 23379 h 2856818"/>
              <a:gd name="connsiteX0" fmla="*/ 1701441 w 4662098"/>
              <a:gd name="connsiteY0" fmla="*/ 23379 h 2810522"/>
              <a:gd name="connsiteX1" fmla="*/ 411121 w 4662098"/>
              <a:gd name="connsiteY1" fmla="*/ 521219 h 2810522"/>
              <a:gd name="connsiteX2" fmla="*/ 25041 w 4662098"/>
              <a:gd name="connsiteY2" fmla="*/ 1791219 h 2810522"/>
              <a:gd name="connsiteX3" fmla="*/ 1002074 w 4662098"/>
              <a:gd name="connsiteY3" fmla="*/ 2603580 h 2810522"/>
              <a:gd name="connsiteX4" fmla="*/ 3008879 w 4662098"/>
              <a:gd name="connsiteY4" fmla="*/ 2804506 h 2810522"/>
              <a:gd name="connsiteX5" fmla="*/ 4109680 w 4662098"/>
              <a:gd name="connsiteY5" fmla="*/ 2659409 h 2810522"/>
              <a:gd name="connsiteX6" fmla="*/ 4634071 w 4662098"/>
              <a:gd name="connsiteY6" fmla="*/ 1751585 h 2810522"/>
              <a:gd name="connsiteX7" fmla="*/ 3001921 w 4662098"/>
              <a:gd name="connsiteY7" fmla="*/ 257059 h 2810522"/>
              <a:gd name="connsiteX8" fmla="*/ 1701441 w 4662098"/>
              <a:gd name="connsiteY8" fmla="*/ 23379 h 2810522"/>
              <a:gd name="connsiteX0" fmla="*/ 1701441 w 4662098"/>
              <a:gd name="connsiteY0" fmla="*/ 23379 h 2972413"/>
              <a:gd name="connsiteX1" fmla="*/ 411121 w 4662098"/>
              <a:gd name="connsiteY1" fmla="*/ 521219 h 2972413"/>
              <a:gd name="connsiteX2" fmla="*/ 25041 w 4662098"/>
              <a:gd name="connsiteY2" fmla="*/ 1791219 h 2972413"/>
              <a:gd name="connsiteX3" fmla="*/ 1002074 w 4662098"/>
              <a:gd name="connsiteY3" fmla="*/ 2603580 h 2972413"/>
              <a:gd name="connsiteX4" fmla="*/ 3037045 w 4662098"/>
              <a:gd name="connsiteY4" fmla="*/ 2971994 h 2972413"/>
              <a:gd name="connsiteX5" fmla="*/ 4109680 w 4662098"/>
              <a:gd name="connsiteY5" fmla="*/ 2659409 h 2972413"/>
              <a:gd name="connsiteX6" fmla="*/ 4634071 w 4662098"/>
              <a:gd name="connsiteY6" fmla="*/ 1751585 h 2972413"/>
              <a:gd name="connsiteX7" fmla="*/ 3001921 w 4662098"/>
              <a:gd name="connsiteY7" fmla="*/ 257059 h 2972413"/>
              <a:gd name="connsiteX8" fmla="*/ 1701441 w 4662098"/>
              <a:gd name="connsiteY8" fmla="*/ 23379 h 2972413"/>
              <a:gd name="connsiteX0" fmla="*/ 1701441 w 6021640"/>
              <a:gd name="connsiteY0" fmla="*/ 9103 h 2958138"/>
              <a:gd name="connsiteX1" fmla="*/ 411121 w 6021640"/>
              <a:gd name="connsiteY1" fmla="*/ 506943 h 2958138"/>
              <a:gd name="connsiteX2" fmla="*/ 25041 w 6021640"/>
              <a:gd name="connsiteY2" fmla="*/ 1776943 h 2958138"/>
              <a:gd name="connsiteX3" fmla="*/ 1002074 w 6021640"/>
              <a:gd name="connsiteY3" fmla="*/ 2589304 h 2958138"/>
              <a:gd name="connsiteX4" fmla="*/ 3037045 w 6021640"/>
              <a:gd name="connsiteY4" fmla="*/ 2957718 h 2958138"/>
              <a:gd name="connsiteX5" fmla="*/ 4109680 w 6021640"/>
              <a:gd name="connsiteY5" fmla="*/ 2645133 h 2958138"/>
              <a:gd name="connsiteX6" fmla="*/ 6014186 w 6021640"/>
              <a:gd name="connsiteY6" fmla="*/ 944534 h 2958138"/>
              <a:gd name="connsiteX7" fmla="*/ 3001921 w 6021640"/>
              <a:gd name="connsiteY7" fmla="*/ 242783 h 2958138"/>
              <a:gd name="connsiteX8" fmla="*/ 1701441 w 6021640"/>
              <a:gd name="connsiteY8" fmla="*/ 9103 h 2958138"/>
              <a:gd name="connsiteX0" fmla="*/ 1701441 w 6021640"/>
              <a:gd name="connsiteY0" fmla="*/ 30885 h 2979920"/>
              <a:gd name="connsiteX1" fmla="*/ 411121 w 6021640"/>
              <a:gd name="connsiteY1" fmla="*/ 528725 h 2979920"/>
              <a:gd name="connsiteX2" fmla="*/ 25041 w 6021640"/>
              <a:gd name="connsiteY2" fmla="*/ 1798725 h 2979920"/>
              <a:gd name="connsiteX3" fmla="*/ 1002074 w 6021640"/>
              <a:gd name="connsiteY3" fmla="*/ 2611086 h 2979920"/>
              <a:gd name="connsiteX4" fmla="*/ 3037045 w 6021640"/>
              <a:gd name="connsiteY4" fmla="*/ 2979500 h 2979920"/>
              <a:gd name="connsiteX5" fmla="*/ 4109680 w 6021640"/>
              <a:gd name="connsiteY5" fmla="*/ 2666915 h 2979920"/>
              <a:gd name="connsiteX6" fmla="*/ 6014186 w 6021640"/>
              <a:gd name="connsiteY6" fmla="*/ 966316 h 2979920"/>
              <a:gd name="connsiteX7" fmla="*/ 3058252 w 6021640"/>
              <a:gd name="connsiteY7" fmla="*/ 152907 h 2979920"/>
              <a:gd name="connsiteX8" fmla="*/ 1701441 w 6021640"/>
              <a:gd name="connsiteY8" fmla="*/ 30885 h 2979920"/>
              <a:gd name="connsiteX0" fmla="*/ 1701441 w 6037858"/>
              <a:gd name="connsiteY0" fmla="*/ 30885 h 2988082"/>
              <a:gd name="connsiteX1" fmla="*/ 411121 w 6037858"/>
              <a:gd name="connsiteY1" fmla="*/ 528725 h 2988082"/>
              <a:gd name="connsiteX2" fmla="*/ 25041 w 6037858"/>
              <a:gd name="connsiteY2" fmla="*/ 1798725 h 2988082"/>
              <a:gd name="connsiteX3" fmla="*/ 1002074 w 6037858"/>
              <a:gd name="connsiteY3" fmla="*/ 2611086 h 2988082"/>
              <a:gd name="connsiteX4" fmla="*/ 3037045 w 6037858"/>
              <a:gd name="connsiteY4" fmla="*/ 2979500 h 2988082"/>
              <a:gd name="connsiteX5" fmla="*/ 5395910 w 6037858"/>
              <a:gd name="connsiteY5" fmla="*/ 2789739 h 2988082"/>
              <a:gd name="connsiteX6" fmla="*/ 6014186 w 6037858"/>
              <a:gd name="connsiteY6" fmla="*/ 966316 h 2988082"/>
              <a:gd name="connsiteX7" fmla="*/ 3058252 w 6037858"/>
              <a:gd name="connsiteY7" fmla="*/ 152907 h 2988082"/>
              <a:gd name="connsiteX8" fmla="*/ 1701441 w 6037858"/>
              <a:gd name="connsiteY8" fmla="*/ 30885 h 2988082"/>
              <a:gd name="connsiteX0" fmla="*/ 1720452 w 6038092"/>
              <a:gd name="connsiteY0" fmla="*/ 104485 h 2894194"/>
              <a:gd name="connsiteX1" fmla="*/ 411355 w 6038092"/>
              <a:gd name="connsiteY1" fmla="*/ 434837 h 2894194"/>
              <a:gd name="connsiteX2" fmla="*/ 25275 w 6038092"/>
              <a:gd name="connsiteY2" fmla="*/ 1704837 h 2894194"/>
              <a:gd name="connsiteX3" fmla="*/ 1002308 w 6038092"/>
              <a:gd name="connsiteY3" fmla="*/ 2517198 h 2894194"/>
              <a:gd name="connsiteX4" fmla="*/ 3037279 w 6038092"/>
              <a:gd name="connsiteY4" fmla="*/ 2885612 h 2894194"/>
              <a:gd name="connsiteX5" fmla="*/ 5396144 w 6038092"/>
              <a:gd name="connsiteY5" fmla="*/ 2695851 h 2894194"/>
              <a:gd name="connsiteX6" fmla="*/ 6014420 w 6038092"/>
              <a:gd name="connsiteY6" fmla="*/ 872428 h 2894194"/>
              <a:gd name="connsiteX7" fmla="*/ 3058486 w 6038092"/>
              <a:gd name="connsiteY7" fmla="*/ 59019 h 2894194"/>
              <a:gd name="connsiteX8" fmla="*/ 1720452 w 6038092"/>
              <a:gd name="connsiteY8" fmla="*/ 104485 h 2894194"/>
              <a:gd name="connsiteX0" fmla="*/ 1720452 w 6038092"/>
              <a:gd name="connsiteY0" fmla="*/ 23523 h 2813232"/>
              <a:gd name="connsiteX1" fmla="*/ 411355 w 6038092"/>
              <a:gd name="connsiteY1" fmla="*/ 353875 h 2813232"/>
              <a:gd name="connsiteX2" fmla="*/ 25275 w 6038092"/>
              <a:gd name="connsiteY2" fmla="*/ 1623875 h 2813232"/>
              <a:gd name="connsiteX3" fmla="*/ 1002308 w 6038092"/>
              <a:gd name="connsiteY3" fmla="*/ 2436236 h 2813232"/>
              <a:gd name="connsiteX4" fmla="*/ 3037279 w 6038092"/>
              <a:gd name="connsiteY4" fmla="*/ 2804650 h 2813232"/>
              <a:gd name="connsiteX5" fmla="*/ 5396144 w 6038092"/>
              <a:gd name="connsiteY5" fmla="*/ 2614889 h 2813232"/>
              <a:gd name="connsiteX6" fmla="*/ 6014420 w 6038092"/>
              <a:gd name="connsiteY6" fmla="*/ 791466 h 2813232"/>
              <a:gd name="connsiteX7" fmla="*/ 3124206 w 6038092"/>
              <a:gd name="connsiteY7" fmla="*/ 112046 h 2813232"/>
              <a:gd name="connsiteX8" fmla="*/ 1720452 w 6038092"/>
              <a:gd name="connsiteY8" fmla="*/ 23523 h 28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092" h="2813232">
                <a:moveTo>
                  <a:pt x="1720452" y="23523"/>
                </a:moveTo>
                <a:cubicBezTo>
                  <a:pt x="1268310" y="63828"/>
                  <a:pt x="693884" y="87150"/>
                  <a:pt x="411355" y="353875"/>
                </a:cubicBezTo>
                <a:cubicBezTo>
                  <a:pt x="128826" y="620600"/>
                  <a:pt x="-73217" y="1276815"/>
                  <a:pt x="25275" y="1623875"/>
                </a:cubicBezTo>
                <a:cubicBezTo>
                  <a:pt x="123767" y="1970935"/>
                  <a:pt x="505002" y="2267355"/>
                  <a:pt x="1002308" y="2436236"/>
                </a:cubicBezTo>
                <a:cubicBezTo>
                  <a:pt x="1499614" y="2605117"/>
                  <a:pt x="2304973" y="2774875"/>
                  <a:pt x="3037279" y="2804650"/>
                </a:cubicBezTo>
                <a:cubicBezTo>
                  <a:pt x="3769585" y="2834425"/>
                  <a:pt x="5125279" y="2790376"/>
                  <a:pt x="5396144" y="2614889"/>
                </a:cubicBezTo>
                <a:cubicBezTo>
                  <a:pt x="5667009" y="2439402"/>
                  <a:pt x="6150539" y="1173248"/>
                  <a:pt x="6014420" y="791466"/>
                </a:cubicBezTo>
                <a:cubicBezTo>
                  <a:pt x="5878301" y="409684"/>
                  <a:pt x="3839867" y="240036"/>
                  <a:pt x="3124206" y="112046"/>
                </a:cubicBezTo>
                <a:cubicBezTo>
                  <a:pt x="2408545" y="-15944"/>
                  <a:pt x="2172594" y="-16782"/>
                  <a:pt x="1720452" y="23523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0B9094B-AFC7-2C4F-8C17-C6259B361A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1276" y="4791454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239416D-2EBB-1D4D-A331-1133771914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546" y="4617856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B062257-4CE9-D241-8BB1-512B12F3A1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4107" y="5731752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06A86FF-0A45-A247-91C1-975E9E87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453" y="5631693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356A42B-6ADC-EC45-9ED0-51AE0433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2457" y="4942695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A955476-FA32-3140-AD84-E57FABFF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4727" y="4987507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1A011A5F-5792-9149-A870-4BE4B4498D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65139" y="5800064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54351A3A-FDBD-A14E-BB02-94B755054B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80964" y="4865158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28C8-F063-2D41-9D07-C05294E0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NON-ROBUSTNESS LEAD TO UNFAIR OUTCOMES?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8B566-EDEA-A245-91FA-2FA9A61D7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825625"/>
            <a:ext cx="11704319" cy="2781889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 experiment comparing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Filtertron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to non-robust baselines:</a:t>
            </a:r>
            <a:endParaRPr lang="en-US" sz="18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UCI Adult dataset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48K individuals, 14 attributes (gender, race,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Task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given demographic info, predict whether income &gt;$50K</a:t>
            </a:r>
            <a:endParaRPr lang="en-US" sz="9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B0A11B7-BC68-DC45-9BF6-2137BC9CD7DD}"/>
              </a:ext>
            </a:extLst>
          </p:cNvPr>
          <p:cNvSpPr/>
          <p:nvPr/>
        </p:nvSpPr>
        <p:spPr>
          <a:xfrm>
            <a:off x="468485" y="4420052"/>
            <a:ext cx="3787631" cy="2288973"/>
          </a:xfrm>
          <a:custGeom>
            <a:avLst/>
            <a:gdLst>
              <a:gd name="connsiteX0" fmla="*/ 1791825 w 5176243"/>
              <a:gd name="connsiteY0" fmla="*/ 139752 h 3289408"/>
              <a:gd name="connsiteX1" fmla="*/ 501505 w 5176243"/>
              <a:gd name="connsiteY1" fmla="*/ 637592 h 3289408"/>
              <a:gd name="connsiteX2" fmla="*/ 115425 w 5176243"/>
              <a:gd name="connsiteY2" fmla="*/ 1907592 h 3289408"/>
              <a:gd name="connsiteX3" fmla="*/ 2442065 w 5176243"/>
              <a:gd name="connsiteY3" fmla="*/ 3289352 h 3289408"/>
              <a:gd name="connsiteX4" fmla="*/ 5175105 w 5176243"/>
              <a:gd name="connsiteY4" fmla="*/ 1856792 h 3289408"/>
              <a:gd name="connsiteX5" fmla="*/ 2767185 w 5176243"/>
              <a:gd name="connsiteY5" fmla="*/ 149912 h 3289408"/>
              <a:gd name="connsiteX6" fmla="*/ 1791825 w 5176243"/>
              <a:gd name="connsiteY6" fmla="*/ 139752 h 3289408"/>
              <a:gd name="connsiteX0" fmla="*/ 1791825 w 5176473"/>
              <a:gd name="connsiteY0" fmla="*/ 22718 h 3172374"/>
              <a:gd name="connsiteX1" fmla="*/ 501505 w 5176473"/>
              <a:gd name="connsiteY1" fmla="*/ 520558 h 3172374"/>
              <a:gd name="connsiteX2" fmla="*/ 115425 w 5176473"/>
              <a:gd name="connsiteY2" fmla="*/ 1790558 h 3172374"/>
              <a:gd name="connsiteX3" fmla="*/ 2442065 w 5176473"/>
              <a:gd name="connsiteY3" fmla="*/ 3172318 h 3172374"/>
              <a:gd name="connsiteX4" fmla="*/ 5175105 w 5176473"/>
              <a:gd name="connsiteY4" fmla="*/ 1739758 h 3172374"/>
              <a:gd name="connsiteX5" fmla="*/ 3092305 w 5176473"/>
              <a:gd name="connsiteY5" fmla="*/ 256398 h 3172374"/>
              <a:gd name="connsiteX6" fmla="*/ 1791825 w 5176473"/>
              <a:gd name="connsiteY6" fmla="*/ 22718 h 3172374"/>
              <a:gd name="connsiteX0" fmla="*/ 1791825 w 4726234"/>
              <a:gd name="connsiteY0" fmla="*/ 23378 h 3173013"/>
              <a:gd name="connsiteX1" fmla="*/ 501505 w 4726234"/>
              <a:gd name="connsiteY1" fmla="*/ 521218 h 3173013"/>
              <a:gd name="connsiteX2" fmla="*/ 115425 w 4726234"/>
              <a:gd name="connsiteY2" fmla="*/ 1791218 h 3173013"/>
              <a:gd name="connsiteX3" fmla="*/ 2442065 w 4726234"/>
              <a:gd name="connsiteY3" fmla="*/ 3172978 h 3173013"/>
              <a:gd name="connsiteX4" fmla="*/ 4724455 w 4726234"/>
              <a:gd name="connsiteY4" fmla="*/ 1751584 h 3173013"/>
              <a:gd name="connsiteX5" fmla="*/ 3092305 w 4726234"/>
              <a:gd name="connsiteY5" fmla="*/ 257058 h 3173013"/>
              <a:gd name="connsiteX6" fmla="*/ 1791825 w 4726234"/>
              <a:gd name="connsiteY6" fmla="*/ 23378 h 3173013"/>
              <a:gd name="connsiteX0" fmla="*/ 1838662 w 4773071"/>
              <a:gd name="connsiteY0" fmla="*/ 23379 h 2804556"/>
              <a:gd name="connsiteX1" fmla="*/ 548342 w 4773071"/>
              <a:gd name="connsiteY1" fmla="*/ 521219 h 2804556"/>
              <a:gd name="connsiteX2" fmla="*/ 162262 w 4773071"/>
              <a:gd name="connsiteY2" fmla="*/ 1791219 h 2804556"/>
              <a:gd name="connsiteX3" fmla="*/ 3146100 w 4773071"/>
              <a:gd name="connsiteY3" fmla="*/ 2804506 h 2804556"/>
              <a:gd name="connsiteX4" fmla="*/ 4771292 w 4773071"/>
              <a:gd name="connsiteY4" fmla="*/ 1751585 h 2804556"/>
              <a:gd name="connsiteX5" fmla="*/ 3139142 w 4773071"/>
              <a:gd name="connsiteY5" fmla="*/ 257059 h 2804556"/>
              <a:gd name="connsiteX6" fmla="*/ 1838662 w 4773071"/>
              <a:gd name="connsiteY6" fmla="*/ 23379 h 2804556"/>
              <a:gd name="connsiteX0" fmla="*/ 1701441 w 4635850"/>
              <a:gd name="connsiteY0" fmla="*/ 23379 h 2856818"/>
              <a:gd name="connsiteX1" fmla="*/ 411121 w 4635850"/>
              <a:gd name="connsiteY1" fmla="*/ 521219 h 2856818"/>
              <a:gd name="connsiteX2" fmla="*/ 25041 w 4635850"/>
              <a:gd name="connsiteY2" fmla="*/ 1791219 h 2856818"/>
              <a:gd name="connsiteX3" fmla="*/ 1002074 w 4635850"/>
              <a:gd name="connsiteY3" fmla="*/ 2603580 h 2856818"/>
              <a:gd name="connsiteX4" fmla="*/ 3008879 w 4635850"/>
              <a:gd name="connsiteY4" fmla="*/ 2804506 h 2856818"/>
              <a:gd name="connsiteX5" fmla="*/ 4634071 w 4635850"/>
              <a:gd name="connsiteY5" fmla="*/ 1751585 h 2856818"/>
              <a:gd name="connsiteX6" fmla="*/ 3001921 w 4635850"/>
              <a:gd name="connsiteY6" fmla="*/ 257059 h 2856818"/>
              <a:gd name="connsiteX7" fmla="*/ 1701441 w 4635850"/>
              <a:gd name="connsiteY7" fmla="*/ 23379 h 2856818"/>
              <a:gd name="connsiteX0" fmla="*/ 1701441 w 4662098"/>
              <a:gd name="connsiteY0" fmla="*/ 23379 h 2810522"/>
              <a:gd name="connsiteX1" fmla="*/ 411121 w 4662098"/>
              <a:gd name="connsiteY1" fmla="*/ 521219 h 2810522"/>
              <a:gd name="connsiteX2" fmla="*/ 25041 w 4662098"/>
              <a:gd name="connsiteY2" fmla="*/ 1791219 h 2810522"/>
              <a:gd name="connsiteX3" fmla="*/ 1002074 w 4662098"/>
              <a:gd name="connsiteY3" fmla="*/ 2603580 h 2810522"/>
              <a:gd name="connsiteX4" fmla="*/ 3008879 w 4662098"/>
              <a:gd name="connsiteY4" fmla="*/ 2804506 h 2810522"/>
              <a:gd name="connsiteX5" fmla="*/ 4109680 w 4662098"/>
              <a:gd name="connsiteY5" fmla="*/ 2659409 h 2810522"/>
              <a:gd name="connsiteX6" fmla="*/ 4634071 w 4662098"/>
              <a:gd name="connsiteY6" fmla="*/ 1751585 h 2810522"/>
              <a:gd name="connsiteX7" fmla="*/ 3001921 w 4662098"/>
              <a:gd name="connsiteY7" fmla="*/ 257059 h 2810522"/>
              <a:gd name="connsiteX8" fmla="*/ 1701441 w 4662098"/>
              <a:gd name="connsiteY8" fmla="*/ 23379 h 2810522"/>
              <a:gd name="connsiteX0" fmla="*/ 1701441 w 4662098"/>
              <a:gd name="connsiteY0" fmla="*/ 23379 h 2972413"/>
              <a:gd name="connsiteX1" fmla="*/ 411121 w 4662098"/>
              <a:gd name="connsiteY1" fmla="*/ 521219 h 2972413"/>
              <a:gd name="connsiteX2" fmla="*/ 25041 w 4662098"/>
              <a:gd name="connsiteY2" fmla="*/ 1791219 h 2972413"/>
              <a:gd name="connsiteX3" fmla="*/ 1002074 w 4662098"/>
              <a:gd name="connsiteY3" fmla="*/ 2603580 h 2972413"/>
              <a:gd name="connsiteX4" fmla="*/ 3037045 w 4662098"/>
              <a:gd name="connsiteY4" fmla="*/ 2971994 h 2972413"/>
              <a:gd name="connsiteX5" fmla="*/ 4109680 w 4662098"/>
              <a:gd name="connsiteY5" fmla="*/ 2659409 h 2972413"/>
              <a:gd name="connsiteX6" fmla="*/ 4634071 w 4662098"/>
              <a:gd name="connsiteY6" fmla="*/ 1751585 h 2972413"/>
              <a:gd name="connsiteX7" fmla="*/ 3001921 w 4662098"/>
              <a:gd name="connsiteY7" fmla="*/ 257059 h 2972413"/>
              <a:gd name="connsiteX8" fmla="*/ 1701441 w 4662098"/>
              <a:gd name="connsiteY8" fmla="*/ 23379 h 2972413"/>
              <a:gd name="connsiteX0" fmla="*/ 1701441 w 6021640"/>
              <a:gd name="connsiteY0" fmla="*/ 9103 h 2958138"/>
              <a:gd name="connsiteX1" fmla="*/ 411121 w 6021640"/>
              <a:gd name="connsiteY1" fmla="*/ 506943 h 2958138"/>
              <a:gd name="connsiteX2" fmla="*/ 25041 w 6021640"/>
              <a:gd name="connsiteY2" fmla="*/ 1776943 h 2958138"/>
              <a:gd name="connsiteX3" fmla="*/ 1002074 w 6021640"/>
              <a:gd name="connsiteY3" fmla="*/ 2589304 h 2958138"/>
              <a:gd name="connsiteX4" fmla="*/ 3037045 w 6021640"/>
              <a:gd name="connsiteY4" fmla="*/ 2957718 h 2958138"/>
              <a:gd name="connsiteX5" fmla="*/ 4109680 w 6021640"/>
              <a:gd name="connsiteY5" fmla="*/ 2645133 h 2958138"/>
              <a:gd name="connsiteX6" fmla="*/ 6014186 w 6021640"/>
              <a:gd name="connsiteY6" fmla="*/ 944534 h 2958138"/>
              <a:gd name="connsiteX7" fmla="*/ 3001921 w 6021640"/>
              <a:gd name="connsiteY7" fmla="*/ 242783 h 2958138"/>
              <a:gd name="connsiteX8" fmla="*/ 1701441 w 6021640"/>
              <a:gd name="connsiteY8" fmla="*/ 9103 h 2958138"/>
              <a:gd name="connsiteX0" fmla="*/ 1701441 w 6021640"/>
              <a:gd name="connsiteY0" fmla="*/ 30885 h 2979920"/>
              <a:gd name="connsiteX1" fmla="*/ 411121 w 6021640"/>
              <a:gd name="connsiteY1" fmla="*/ 528725 h 2979920"/>
              <a:gd name="connsiteX2" fmla="*/ 25041 w 6021640"/>
              <a:gd name="connsiteY2" fmla="*/ 1798725 h 2979920"/>
              <a:gd name="connsiteX3" fmla="*/ 1002074 w 6021640"/>
              <a:gd name="connsiteY3" fmla="*/ 2611086 h 2979920"/>
              <a:gd name="connsiteX4" fmla="*/ 3037045 w 6021640"/>
              <a:gd name="connsiteY4" fmla="*/ 2979500 h 2979920"/>
              <a:gd name="connsiteX5" fmla="*/ 4109680 w 6021640"/>
              <a:gd name="connsiteY5" fmla="*/ 2666915 h 2979920"/>
              <a:gd name="connsiteX6" fmla="*/ 6014186 w 6021640"/>
              <a:gd name="connsiteY6" fmla="*/ 966316 h 2979920"/>
              <a:gd name="connsiteX7" fmla="*/ 3058252 w 6021640"/>
              <a:gd name="connsiteY7" fmla="*/ 152907 h 2979920"/>
              <a:gd name="connsiteX8" fmla="*/ 1701441 w 6021640"/>
              <a:gd name="connsiteY8" fmla="*/ 30885 h 2979920"/>
              <a:gd name="connsiteX0" fmla="*/ 1701441 w 6037858"/>
              <a:gd name="connsiteY0" fmla="*/ 30885 h 2988082"/>
              <a:gd name="connsiteX1" fmla="*/ 411121 w 6037858"/>
              <a:gd name="connsiteY1" fmla="*/ 528725 h 2988082"/>
              <a:gd name="connsiteX2" fmla="*/ 25041 w 6037858"/>
              <a:gd name="connsiteY2" fmla="*/ 1798725 h 2988082"/>
              <a:gd name="connsiteX3" fmla="*/ 1002074 w 6037858"/>
              <a:gd name="connsiteY3" fmla="*/ 2611086 h 2988082"/>
              <a:gd name="connsiteX4" fmla="*/ 3037045 w 6037858"/>
              <a:gd name="connsiteY4" fmla="*/ 2979500 h 2988082"/>
              <a:gd name="connsiteX5" fmla="*/ 5395910 w 6037858"/>
              <a:gd name="connsiteY5" fmla="*/ 2789739 h 2988082"/>
              <a:gd name="connsiteX6" fmla="*/ 6014186 w 6037858"/>
              <a:gd name="connsiteY6" fmla="*/ 966316 h 2988082"/>
              <a:gd name="connsiteX7" fmla="*/ 3058252 w 6037858"/>
              <a:gd name="connsiteY7" fmla="*/ 152907 h 2988082"/>
              <a:gd name="connsiteX8" fmla="*/ 1701441 w 6037858"/>
              <a:gd name="connsiteY8" fmla="*/ 30885 h 2988082"/>
              <a:gd name="connsiteX0" fmla="*/ 1720452 w 6038092"/>
              <a:gd name="connsiteY0" fmla="*/ 104485 h 2894194"/>
              <a:gd name="connsiteX1" fmla="*/ 411355 w 6038092"/>
              <a:gd name="connsiteY1" fmla="*/ 434837 h 2894194"/>
              <a:gd name="connsiteX2" fmla="*/ 25275 w 6038092"/>
              <a:gd name="connsiteY2" fmla="*/ 1704837 h 2894194"/>
              <a:gd name="connsiteX3" fmla="*/ 1002308 w 6038092"/>
              <a:gd name="connsiteY3" fmla="*/ 2517198 h 2894194"/>
              <a:gd name="connsiteX4" fmla="*/ 3037279 w 6038092"/>
              <a:gd name="connsiteY4" fmla="*/ 2885612 h 2894194"/>
              <a:gd name="connsiteX5" fmla="*/ 5396144 w 6038092"/>
              <a:gd name="connsiteY5" fmla="*/ 2695851 h 2894194"/>
              <a:gd name="connsiteX6" fmla="*/ 6014420 w 6038092"/>
              <a:gd name="connsiteY6" fmla="*/ 872428 h 2894194"/>
              <a:gd name="connsiteX7" fmla="*/ 3058486 w 6038092"/>
              <a:gd name="connsiteY7" fmla="*/ 59019 h 2894194"/>
              <a:gd name="connsiteX8" fmla="*/ 1720452 w 6038092"/>
              <a:gd name="connsiteY8" fmla="*/ 104485 h 2894194"/>
              <a:gd name="connsiteX0" fmla="*/ 1720452 w 6038092"/>
              <a:gd name="connsiteY0" fmla="*/ 23523 h 2813232"/>
              <a:gd name="connsiteX1" fmla="*/ 411355 w 6038092"/>
              <a:gd name="connsiteY1" fmla="*/ 353875 h 2813232"/>
              <a:gd name="connsiteX2" fmla="*/ 25275 w 6038092"/>
              <a:gd name="connsiteY2" fmla="*/ 1623875 h 2813232"/>
              <a:gd name="connsiteX3" fmla="*/ 1002308 w 6038092"/>
              <a:gd name="connsiteY3" fmla="*/ 2436236 h 2813232"/>
              <a:gd name="connsiteX4" fmla="*/ 3037279 w 6038092"/>
              <a:gd name="connsiteY4" fmla="*/ 2804650 h 2813232"/>
              <a:gd name="connsiteX5" fmla="*/ 5396144 w 6038092"/>
              <a:gd name="connsiteY5" fmla="*/ 2614889 h 2813232"/>
              <a:gd name="connsiteX6" fmla="*/ 6014420 w 6038092"/>
              <a:gd name="connsiteY6" fmla="*/ 791466 h 2813232"/>
              <a:gd name="connsiteX7" fmla="*/ 3124206 w 6038092"/>
              <a:gd name="connsiteY7" fmla="*/ 112046 h 2813232"/>
              <a:gd name="connsiteX8" fmla="*/ 1720452 w 6038092"/>
              <a:gd name="connsiteY8" fmla="*/ 23523 h 28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092" h="2813232">
                <a:moveTo>
                  <a:pt x="1720452" y="23523"/>
                </a:moveTo>
                <a:cubicBezTo>
                  <a:pt x="1268310" y="63828"/>
                  <a:pt x="693884" y="87150"/>
                  <a:pt x="411355" y="353875"/>
                </a:cubicBezTo>
                <a:cubicBezTo>
                  <a:pt x="128826" y="620600"/>
                  <a:pt x="-73217" y="1276815"/>
                  <a:pt x="25275" y="1623875"/>
                </a:cubicBezTo>
                <a:cubicBezTo>
                  <a:pt x="123767" y="1970935"/>
                  <a:pt x="505002" y="2267355"/>
                  <a:pt x="1002308" y="2436236"/>
                </a:cubicBezTo>
                <a:cubicBezTo>
                  <a:pt x="1499614" y="2605117"/>
                  <a:pt x="2304973" y="2774875"/>
                  <a:pt x="3037279" y="2804650"/>
                </a:cubicBezTo>
                <a:cubicBezTo>
                  <a:pt x="3769585" y="2834425"/>
                  <a:pt x="5125279" y="2790376"/>
                  <a:pt x="5396144" y="2614889"/>
                </a:cubicBezTo>
                <a:cubicBezTo>
                  <a:pt x="5667009" y="2439402"/>
                  <a:pt x="6150539" y="1173248"/>
                  <a:pt x="6014420" y="791466"/>
                </a:cubicBezTo>
                <a:cubicBezTo>
                  <a:pt x="5878301" y="409684"/>
                  <a:pt x="3839867" y="240036"/>
                  <a:pt x="3124206" y="112046"/>
                </a:cubicBezTo>
                <a:cubicBezTo>
                  <a:pt x="2408545" y="-15944"/>
                  <a:pt x="2172594" y="-16782"/>
                  <a:pt x="1720452" y="23523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0B9094B-AFC7-2C4F-8C17-C6259B361A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1276" y="4791454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239416D-2EBB-1D4D-A331-1133771914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546" y="4617856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B062257-4CE9-D241-8BB1-512B12F3A1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4107" y="5731752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06A86FF-0A45-A247-91C1-975E9E87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453" y="5631693"/>
            <a:ext cx="556386" cy="773084"/>
          </a:xfrm>
          <a:prstGeom prst="rect">
            <a:avLst/>
          </a:prstGeom>
          <a:effectLst>
            <a:glow rad="355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356A42B-6ADC-EC45-9ED0-51AE0433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2457" y="4942695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A955476-FA32-3140-AD84-E57FABFF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4727" y="4987507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1A011A5F-5792-9149-A870-4BE4B4498D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65139" y="5800064"/>
            <a:ext cx="556386" cy="773084"/>
          </a:xfrm>
          <a:prstGeom prst="rect">
            <a:avLst/>
          </a:prstGeom>
          <a:effectLst>
            <a:glow rad="355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54351A3A-FDBD-A14E-BB02-94B755054B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80964" y="4865158"/>
            <a:ext cx="556386" cy="773084"/>
          </a:xfrm>
          <a:prstGeom prst="rect">
            <a:avLst/>
          </a:prstGeom>
          <a:effectLst>
            <a:glow rad="355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F200C5-847C-0F45-AB55-60A1DAE5DC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53053"/>
              </a:clrFrom>
              <a:clrTo>
                <a:srgbClr val="15305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2106" y="4627751"/>
            <a:ext cx="1698347" cy="1547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35A53F6C-51C2-564F-BDC2-4DFB1D739EFE}"/>
                  </a:ext>
                </a:extLst>
              </p:cNvPr>
              <p:cNvSpPr/>
              <p:nvPr/>
            </p:nvSpPr>
            <p:spPr>
              <a:xfrm>
                <a:off x="6517178" y="4326137"/>
                <a:ext cx="5336155" cy="1860469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      in &lt;marginalized group&gt;:</a:t>
                </a:r>
              </a:p>
              <a:p>
                <a:r>
                  <a:rPr lang="en-US" sz="36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  </a:t>
                </a:r>
                <a:r>
                  <a:rPr lang="en-US" sz="20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keep label the same</a:t>
                </a:r>
                <a:endParaRPr lang="en-US" sz="36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r>
                  <a:rPr lang="en-US" sz="32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else:</a:t>
                </a:r>
                <a:r>
                  <a:rPr lang="en-US" sz="3600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flip label </a:t>
                </a:r>
                <a:r>
                  <a:rPr lang="en-US" sz="3200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w.p.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35A53F6C-51C2-564F-BDC2-4DFB1D739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178" y="4326137"/>
                <a:ext cx="5336155" cy="186046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7280A19-F284-F842-971F-B7DA7CBF19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2F4F"/>
              </a:clrFrom>
              <a:clrTo>
                <a:srgbClr val="1B2F4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81162" y="4326138"/>
            <a:ext cx="556386" cy="773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FE91F-553D-D647-9C01-E8264432ADBC}"/>
              </a:ext>
            </a:extLst>
          </p:cNvPr>
          <p:cNvSpPr txBox="1"/>
          <p:nvPr/>
        </p:nvSpPr>
        <p:spPr>
          <a:xfrm>
            <a:off x="8239227" y="6159449"/>
            <a:ext cx="1892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attack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1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allAtOnce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6FAD-649F-3C44-ABCD-E2995A96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NON-ROBUSTNESS LEAD TO UNFAIR OUTCOMES?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72332-0F21-F262-FEC8-B9B4FDE4D452}"/>
              </a:ext>
            </a:extLst>
          </p:cNvPr>
          <p:cNvSpPr txBox="1"/>
          <p:nvPr/>
        </p:nvSpPr>
        <p:spPr>
          <a:xfrm>
            <a:off x="1775994" y="1776660"/>
            <a:ext cx="2756647" cy="16523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tIns="0" rIns="45720" bIns="0" rtlCol="0">
            <a:noAutofit/>
          </a:bodyPr>
          <a:lstStyle/>
          <a:p>
            <a:pPr algn="r"/>
            <a:endParaRPr lang="en-US" dirty="0"/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89CED9FA-DD09-DBD0-F950-7C8A56EF5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036361"/>
              </p:ext>
            </p:extLst>
          </p:nvPr>
        </p:nvGraphicFramePr>
        <p:xfrm>
          <a:off x="1870123" y="1836890"/>
          <a:ext cx="25103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638">
                  <a:extLst>
                    <a:ext uri="{9D8B030D-6E8A-4147-A177-3AD203B41FA5}">
                      <a16:colId xmlns:a16="http://schemas.microsoft.com/office/drawing/2014/main" val="3033012068"/>
                    </a:ext>
                  </a:extLst>
                </a:gridCol>
                <a:gridCol w="712694">
                  <a:extLst>
                    <a:ext uri="{9D8B030D-6E8A-4147-A177-3AD203B41FA5}">
                      <a16:colId xmlns:a16="http://schemas.microsoft.com/office/drawing/2014/main" val="1907485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random forest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097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our algorithm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024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logistic regression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46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convex surrogate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38051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01078-CF6F-4F61-6D8D-B68F8E843CDA}"/>
              </a:ext>
            </a:extLst>
          </p:cNvPr>
          <p:cNvCxnSpPr>
            <a:cxnSpLocks/>
          </p:cNvCxnSpPr>
          <p:nvPr/>
        </p:nvCxnSpPr>
        <p:spPr>
          <a:xfrm>
            <a:off x="3660960" y="3145996"/>
            <a:ext cx="614235" cy="0"/>
          </a:xfrm>
          <a:prstGeom prst="line">
            <a:avLst/>
          </a:prstGeom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05A3A3-81EF-BBCC-1F65-4C82B7731D34}"/>
              </a:ext>
            </a:extLst>
          </p:cNvPr>
          <p:cNvCxnSpPr>
            <a:cxnSpLocks/>
          </p:cNvCxnSpPr>
          <p:nvPr/>
        </p:nvCxnSpPr>
        <p:spPr>
          <a:xfrm>
            <a:off x="3660960" y="2047524"/>
            <a:ext cx="614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2C1DBF-D1E3-B51D-77FF-B0F5540B9556}"/>
              </a:ext>
            </a:extLst>
          </p:cNvPr>
          <p:cNvCxnSpPr>
            <a:cxnSpLocks/>
          </p:cNvCxnSpPr>
          <p:nvPr/>
        </p:nvCxnSpPr>
        <p:spPr>
          <a:xfrm>
            <a:off x="3660960" y="2778443"/>
            <a:ext cx="614235" cy="0"/>
          </a:xfrm>
          <a:prstGeom prst="line">
            <a:avLst/>
          </a:prstGeom>
          <a:ln w="38100">
            <a:solidFill>
              <a:srgbClr val="042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0E0DFD-C5E1-E543-4D55-D19D7F07B9A3}"/>
              </a:ext>
            </a:extLst>
          </p:cNvPr>
          <p:cNvCxnSpPr>
            <a:cxnSpLocks/>
          </p:cNvCxnSpPr>
          <p:nvPr/>
        </p:nvCxnSpPr>
        <p:spPr>
          <a:xfrm>
            <a:off x="3660960" y="2413284"/>
            <a:ext cx="614235" cy="0"/>
          </a:xfrm>
          <a:prstGeom prst="line">
            <a:avLst/>
          </a:prstGeom>
          <a:ln w="38100">
            <a:solidFill>
              <a:srgbClr val="06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2501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HALFSPACES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1113" lv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unknown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recover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?</a:t>
                </a:r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ross 4">
            <a:extLst>
              <a:ext uri="{FF2B5EF4-FFF2-40B4-BE49-F238E27FC236}">
                <a16:creationId xmlns:a16="http://schemas.microsoft.com/office/drawing/2014/main" id="{7621858D-DE42-DB39-9C1A-1A8E5B513E92}"/>
              </a:ext>
            </a:extLst>
          </p:cNvPr>
          <p:cNvSpPr/>
          <p:nvPr/>
        </p:nvSpPr>
        <p:spPr>
          <a:xfrm>
            <a:off x="4931313" y="3662265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38CFB630-AD6E-9E74-75C8-428B49DC0588}"/>
              </a:ext>
            </a:extLst>
          </p:cNvPr>
          <p:cNvSpPr/>
          <p:nvPr/>
        </p:nvSpPr>
        <p:spPr>
          <a:xfrm>
            <a:off x="5223679" y="4184706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1FC43785-668A-37EB-9057-6617C03D6DCE}"/>
              </a:ext>
            </a:extLst>
          </p:cNvPr>
          <p:cNvSpPr/>
          <p:nvPr/>
        </p:nvSpPr>
        <p:spPr>
          <a:xfrm>
            <a:off x="5858849" y="3631390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C02C2FD-921B-2A40-F205-824E6F35FEE4}"/>
              </a:ext>
            </a:extLst>
          </p:cNvPr>
          <p:cNvSpPr/>
          <p:nvPr/>
        </p:nvSpPr>
        <p:spPr>
          <a:xfrm>
            <a:off x="5858849" y="4476244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B9DA3E2E-D70A-95E1-AB98-84D15A472953}"/>
              </a:ext>
            </a:extLst>
          </p:cNvPr>
          <p:cNvSpPr/>
          <p:nvPr/>
        </p:nvSpPr>
        <p:spPr>
          <a:xfrm>
            <a:off x="7677996" y="549786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33F23AF0-84AA-A6D4-8073-182D15FB0E16}"/>
              </a:ext>
            </a:extLst>
          </p:cNvPr>
          <p:cNvSpPr/>
          <p:nvPr/>
        </p:nvSpPr>
        <p:spPr>
          <a:xfrm>
            <a:off x="6427149" y="4038524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DDDA1FC6-3094-A0EF-1CE8-1F64D00C462D}"/>
              </a:ext>
            </a:extLst>
          </p:cNvPr>
          <p:cNvSpPr/>
          <p:nvPr/>
        </p:nvSpPr>
        <p:spPr>
          <a:xfrm>
            <a:off x="5274115" y="5091023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5C96D43B-6101-D839-2856-47000A0DB3D8}"/>
              </a:ext>
            </a:extLst>
          </p:cNvPr>
          <p:cNvSpPr/>
          <p:nvPr/>
        </p:nvSpPr>
        <p:spPr>
          <a:xfrm>
            <a:off x="6022032" y="5351685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A64582D1-53B1-96A2-854F-3109335834DF}"/>
              </a:ext>
            </a:extLst>
          </p:cNvPr>
          <p:cNvSpPr/>
          <p:nvPr/>
        </p:nvSpPr>
        <p:spPr>
          <a:xfrm>
            <a:off x="6789813" y="452061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72C77997-C1C0-95EE-9297-BDBC04D4DA63}"/>
              </a:ext>
            </a:extLst>
          </p:cNvPr>
          <p:cNvSpPr/>
          <p:nvPr/>
        </p:nvSpPr>
        <p:spPr>
          <a:xfrm>
            <a:off x="6947883" y="494483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BD87AA26-1E85-F9CF-EFE8-7B3F1495D7CD}"/>
              </a:ext>
            </a:extLst>
          </p:cNvPr>
          <p:cNvSpPr/>
          <p:nvPr/>
        </p:nvSpPr>
        <p:spPr>
          <a:xfrm>
            <a:off x="6650421" y="5285621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16">
            <a:extLst>
              <a:ext uri="{FF2B5EF4-FFF2-40B4-BE49-F238E27FC236}">
                <a16:creationId xmlns:a16="http://schemas.microsoft.com/office/drawing/2014/main" id="{F6AD4198-6CAC-A220-7D8B-8890584FDE9A}"/>
              </a:ext>
            </a:extLst>
          </p:cNvPr>
          <p:cNvSpPr/>
          <p:nvPr/>
        </p:nvSpPr>
        <p:spPr>
          <a:xfrm>
            <a:off x="7816608" y="3138612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17">
            <a:extLst>
              <a:ext uri="{FF2B5EF4-FFF2-40B4-BE49-F238E27FC236}">
                <a16:creationId xmlns:a16="http://schemas.microsoft.com/office/drawing/2014/main" id="{63197D09-042C-8465-8A17-529BBBEB971C}"/>
              </a:ext>
            </a:extLst>
          </p:cNvPr>
          <p:cNvSpPr/>
          <p:nvPr/>
        </p:nvSpPr>
        <p:spPr>
          <a:xfrm>
            <a:off x="8554198" y="3578526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F3E8DC1B-4EE4-CAA5-57DE-B87848ED7EDF}"/>
              </a:ext>
            </a:extLst>
          </p:cNvPr>
          <p:cNvSpPr/>
          <p:nvPr/>
        </p:nvSpPr>
        <p:spPr>
          <a:xfrm>
            <a:off x="9266334" y="4082693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inus 19">
            <a:extLst>
              <a:ext uri="{FF2B5EF4-FFF2-40B4-BE49-F238E27FC236}">
                <a16:creationId xmlns:a16="http://schemas.microsoft.com/office/drawing/2014/main" id="{8F59CAE3-5B8F-0EBC-ECCA-55C865EC0C55}"/>
              </a:ext>
            </a:extLst>
          </p:cNvPr>
          <p:cNvSpPr/>
          <p:nvPr/>
        </p:nvSpPr>
        <p:spPr>
          <a:xfrm>
            <a:off x="9020076" y="2980845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inus 20">
            <a:extLst>
              <a:ext uri="{FF2B5EF4-FFF2-40B4-BE49-F238E27FC236}">
                <a16:creationId xmlns:a16="http://schemas.microsoft.com/office/drawing/2014/main" id="{735788A2-31EA-4775-D8B9-D26E3BA2F711}"/>
              </a:ext>
            </a:extLst>
          </p:cNvPr>
          <p:cNvSpPr/>
          <p:nvPr/>
        </p:nvSpPr>
        <p:spPr>
          <a:xfrm>
            <a:off x="10213872" y="4330890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inus 21">
            <a:extLst>
              <a:ext uri="{FF2B5EF4-FFF2-40B4-BE49-F238E27FC236}">
                <a16:creationId xmlns:a16="http://schemas.microsoft.com/office/drawing/2014/main" id="{52712AF7-5437-FD36-2CED-875CB00CF640}"/>
              </a:ext>
            </a:extLst>
          </p:cNvPr>
          <p:cNvSpPr/>
          <p:nvPr/>
        </p:nvSpPr>
        <p:spPr>
          <a:xfrm>
            <a:off x="8311721" y="3996161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A74EC4FA-2F7C-8319-B833-762C63E38DFC}"/>
              </a:ext>
            </a:extLst>
          </p:cNvPr>
          <p:cNvSpPr/>
          <p:nvPr/>
        </p:nvSpPr>
        <p:spPr>
          <a:xfrm>
            <a:off x="8848832" y="4520618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3469F2B9-91A9-A194-189C-E6D0D59A6FE5}"/>
              </a:ext>
            </a:extLst>
          </p:cNvPr>
          <p:cNvSpPr/>
          <p:nvPr/>
        </p:nvSpPr>
        <p:spPr>
          <a:xfrm>
            <a:off x="9266334" y="5089540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12156D03-3DF8-E81D-A0B4-DBD9C68B6AAC}"/>
              </a:ext>
            </a:extLst>
          </p:cNvPr>
          <p:cNvSpPr/>
          <p:nvPr/>
        </p:nvSpPr>
        <p:spPr>
          <a:xfrm>
            <a:off x="10100641" y="4810884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CD7D19A0-2047-13DA-0536-7F3C124CA2E2}"/>
              </a:ext>
            </a:extLst>
          </p:cNvPr>
          <p:cNvSpPr/>
          <p:nvPr/>
        </p:nvSpPr>
        <p:spPr>
          <a:xfrm>
            <a:off x="10103270" y="5381907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2B1A6C1D-492F-9D8F-8648-887E37F2EC39}"/>
              </a:ext>
            </a:extLst>
          </p:cNvPr>
          <p:cNvSpPr/>
          <p:nvPr/>
        </p:nvSpPr>
        <p:spPr>
          <a:xfrm>
            <a:off x="9910766" y="3724709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DA2D173E-7746-73CB-5C80-924858606112}"/>
              </a:ext>
            </a:extLst>
          </p:cNvPr>
          <p:cNvSpPr/>
          <p:nvPr/>
        </p:nvSpPr>
        <p:spPr>
          <a:xfrm>
            <a:off x="10791880" y="5720128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AB37D1-6E1A-2436-997C-467A7D3F473A}"/>
              </a:ext>
            </a:extLst>
          </p:cNvPr>
          <p:cNvGrpSpPr/>
          <p:nvPr/>
        </p:nvGrpSpPr>
        <p:grpSpPr>
          <a:xfrm>
            <a:off x="6457162" y="2905115"/>
            <a:ext cx="2464333" cy="3081110"/>
            <a:chOff x="6457162" y="2905115"/>
            <a:chExt cx="2464333" cy="30811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8BBDE2-03F5-D031-7279-328CD1673039}"/>
                </a:ext>
              </a:extLst>
            </p:cNvPr>
            <p:cNvCxnSpPr>
              <a:cxnSpLocks/>
            </p:cNvCxnSpPr>
            <p:nvPr/>
          </p:nvCxnSpPr>
          <p:spPr>
            <a:xfrm>
              <a:off x="6858860" y="2905784"/>
              <a:ext cx="2062635" cy="3080441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A3821E-F1DB-CEFA-07B5-6AA12BB455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5474" y="2861932"/>
              <a:ext cx="175026" cy="261392"/>
            </a:xfrm>
            <a:prstGeom prst="line">
              <a:avLst/>
            </a:prstGeom>
            <a:ln w="19050">
              <a:solidFill>
                <a:schemeClr val="bg2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8A2646-97C1-1D2C-0F34-B0486E7F1F92}"/>
                    </a:ext>
                  </a:extLst>
                </p:cNvPr>
                <p:cNvSpPr txBox="1"/>
                <p:nvPr/>
              </p:nvSpPr>
              <p:spPr>
                <a:xfrm>
                  <a:off x="6457162" y="3001008"/>
                  <a:ext cx="524708" cy="3778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8A2646-97C1-1D2C-0F34-B0486E7F1F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162" y="3001008"/>
                  <a:ext cx="524708" cy="3778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57667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6FAD-649F-3C44-ABCD-E2995A96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NON-ROBUSTNESS LEAD TO UNFAIR OUTCOMES?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BB7F9-B291-FF4B-B187-5A2EAB06FAC7}"/>
              </a:ext>
            </a:extLst>
          </p:cNvPr>
          <p:cNvSpPr/>
          <p:nvPr/>
        </p:nvSpPr>
        <p:spPr>
          <a:xfrm>
            <a:off x="1307140" y="1690688"/>
            <a:ext cx="41113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Trained on noisy data, measured accuracy on</a:t>
            </a:r>
          </a:p>
          <a:p>
            <a:pPr marL="573088" indent="-338138">
              <a:buFont typeface="+mj-lt"/>
              <a:buAutoNum type="arabicPeriod"/>
            </a:pP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Entire population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B3EDBB-75FF-CE44-B5A5-BAAC2F35BA54}"/>
              </a:ext>
            </a:extLst>
          </p:cNvPr>
          <p:cNvGrpSpPr/>
          <p:nvPr/>
        </p:nvGrpSpPr>
        <p:grpSpPr>
          <a:xfrm>
            <a:off x="5290290" y="987039"/>
            <a:ext cx="2859611" cy="5587643"/>
            <a:chOff x="4226989" y="664415"/>
            <a:chExt cx="3024721" cy="591026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B154052-88CB-1143-875C-7DB9D17A2D5C}"/>
                </a:ext>
              </a:extLst>
            </p:cNvPr>
            <p:cNvSpPr>
              <a:spLocks/>
            </p:cNvSpPr>
            <p:nvPr/>
          </p:nvSpPr>
          <p:spPr>
            <a:xfrm>
              <a:off x="4226989" y="664415"/>
              <a:ext cx="3024721" cy="5910267"/>
            </a:xfrm>
            <a:prstGeom prst="roundRect">
              <a:avLst>
                <a:gd name="adj" fmla="val 10248"/>
              </a:avLst>
            </a:prstGeom>
            <a:solidFill>
              <a:srgbClr val="446996">
                <a:alpha val="7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C64205-C2AA-E843-891B-DA2D26D7F08D}"/>
                </a:ext>
              </a:extLst>
            </p:cNvPr>
            <p:cNvSpPr txBox="1"/>
            <p:nvPr/>
          </p:nvSpPr>
          <p:spPr>
            <a:xfrm>
              <a:off x="5027180" y="5041661"/>
              <a:ext cx="683207" cy="81598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txBody>
            <a:bodyPr wrap="square" lIns="45720" tIns="0" rIns="45720" bIns="0" rtlCol="0">
              <a:noAutofit/>
            </a:bodyPr>
            <a:lstStyle/>
            <a:p>
              <a:pPr algn="r"/>
              <a:endParaRPr lang="en-US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D83263A-040E-774F-8EBD-B9719DED6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90" t="-2579" r="63516" b="-1626"/>
          <a:stretch/>
        </p:blipFill>
        <p:spPr>
          <a:xfrm>
            <a:off x="5411488" y="1120085"/>
            <a:ext cx="2617390" cy="5321550"/>
          </a:xfrm>
          <a:prstGeom prst="roundRect">
            <a:avLst>
              <a:gd name="adj" fmla="val 9751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8C7041B-0F4F-B042-9613-3370592A0E40}"/>
              </a:ext>
            </a:extLst>
          </p:cNvPr>
          <p:cNvSpPr txBox="1"/>
          <p:nvPr/>
        </p:nvSpPr>
        <p:spPr>
          <a:xfrm>
            <a:off x="6033353" y="5125344"/>
            <a:ext cx="645913" cy="77143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txBody>
          <a:bodyPr wrap="square" lIns="45720" tIns="0" rIns="45720" bIns="0" rtlCol="0">
            <a:noAutofit/>
          </a:bodyPr>
          <a:lstStyle/>
          <a:p>
            <a:pPr algn="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DE5900-5886-D448-8097-6EE6584DE528}"/>
              </a:ext>
            </a:extLst>
          </p:cNvPr>
          <p:cNvSpPr txBox="1"/>
          <p:nvPr/>
        </p:nvSpPr>
        <p:spPr>
          <a:xfrm>
            <a:off x="1775994" y="1776660"/>
            <a:ext cx="2756647" cy="16523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tIns="0" rIns="45720" bIns="0" rtlCol="0">
            <a:noAutofit/>
          </a:bodyPr>
          <a:lstStyle/>
          <a:p>
            <a:pPr algn="r"/>
            <a:endParaRPr lang="en-US" dirty="0"/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1A427C68-6F1C-D645-AE2B-DDDE9F776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94557"/>
              </p:ext>
            </p:extLst>
          </p:nvPr>
        </p:nvGraphicFramePr>
        <p:xfrm>
          <a:off x="1870123" y="1836890"/>
          <a:ext cx="25103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638">
                  <a:extLst>
                    <a:ext uri="{9D8B030D-6E8A-4147-A177-3AD203B41FA5}">
                      <a16:colId xmlns:a16="http://schemas.microsoft.com/office/drawing/2014/main" val="3033012068"/>
                    </a:ext>
                  </a:extLst>
                </a:gridCol>
                <a:gridCol w="712694">
                  <a:extLst>
                    <a:ext uri="{9D8B030D-6E8A-4147-A177-3AD203B41FA5}">
                      <a16:colId xmlns:a16="http://schemas.microsoft.com/office/drawing/2014/main" val="1907485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random forest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097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our algorithm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024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logistic regression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46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convex surrogate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38051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736353-C5D4-CC4A-B2D0-5DFDE1386F9A}"/>
              </a:ext>
            </a:extLst>
          </p:cNvPr>
          <p:cNvCxnSpPr>
            <a:cxnSpLocks/>
          </p:cNvCxnSpPr>
          <p:nvPr/>
        </p:nvCxnSpPr>
        <p:spPr>
          <a:xfrm>
            <a:off x="3660960" y="3145996"/>
            <a:ext cx="614235" cy="0"/>
          </a:xfrm>
          <a:prstGeom prst="line">
            <a:avLst/>
          </a:prstGeom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8F13223-F98A-B344-B470-5B048EC414BA}"/>
              </a:ext>
            </a:extLst>
          </p:cNvPr>
          <p:cNvCxnSpPr>
            <a:cxnSpLocks/>
          </p:cNvCxnSpPr>
          <p:nvPr/>
        </p:nvCxnSpPr>
        <p:spPr>
          <a:xfrm>
            <a:off x="3660960" y="2047524"/>
            <a:ext cx="614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681786-A4E5-544C-B0CA-C0303830753B}"/>
              </a:ext>
            </a:extLst>
          </p:cNvPr>
          <p:cNvCxnSpPr>
            <a:cxnSpLocks/>
          </p:cNvCxnSpPr>
          <p:nvPr/>
        </p:nvCxnSpPr>
        <p:spPr>
          <a:xfrm>
            <a:off x="3660960" y="2778443"/>
            <a:ext cx="614235" cy="0"/>
          </a:xfrm>
          <a:prstGeom prst="line">
            <a:avLst/>
          </a:prstGeom>
          <a:ln w="38100">
            <a:solidFill>
              <a:srgbClr val="042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7CE100-3ECC-CB4A-933D-C10CD3452AEB}"/>
              </a:ext>
            </a:extLst>
          </p:cNvPr>
          <p:cNvCxnSpPr>
            <a:cxnSpLocks/>
          </p:cNvCxnSpPr>
          <p:nvPr/>
        </p:nvCxnSpPr>
        <p:spPr>
          <a:xfrm>
            <a:off x="3660960" y="2413284"/>
            <a:ext cx="614235" cy="0"/>
          </a:xfrm>
          <a:prstGeom prst="line">
            <a:avLst/>
          </a:prstGeom>
          <a:ln w="38100">
            <a:solidFill>
              <a:srgbClr val="06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1448E5-6B92-9644-B6EA-145B1B500F68}"/>
              </a:ext>
            </a:extLst>
          </p:cNvPr>
          <p:cNvSpPr txBox="1"/>
          <p:nvPr/>
        </p:nvSpPr>
        <p:spPr>
          <a:xfrm>
            <a:off x="6013538" y="2199077"/>
            <a:ext cx="1331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African-Americans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07F88C-0286-BE44-BC4D-A2736D5CB57B}"/>
              </a:ext>
            </a:extLst>
          </p:cNvPr>
          <p:cNvSpPr txBox="1"/>
          <p:nvPr/>
        </p:nvSpPr>
        <p:spPr>
          <a:xfrm>
            <a:off x="6013538" y="3826024"/>
            <a:ext cx="67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females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A92F55-A553-B54F-A6CB-27F5465A0F05}"/>
              </a:ext>
            </a:extLst>
          </p:cNvPr>
          <p:cNvSpPr txBox="1"/>
          <p:nvPr/>
        </p:nvSpPr>
        <p:spPr>
          <a:xfrm>
            <a:off x="6013537" y="5458450"/>
            <a:ext cx="88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immigrants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877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6FAD-649F-3C44-ABCD-E2995A96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NON-ROBUSTNESS LEAD TO UNFAIR OUTCOMES?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CBB7F9-B291-FF4B-B187-5A2EAB06FAC7}"/>
                  </a:ext>
                </a:extLst>
              </p:cNvPr>
              <p:cNvSpPr/>
              <p:nvPr/>
            </p:nvSpPr>
            <p:spPr>
              <a:xfrm>
                <a:off x="1307140" y="1690688"/>
                <a:ext cx="4111344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32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Trained on noisy data, measured accuracy on</a:t>
                </a:r>
              </a:p>
              <a:p>
                <a:pPr marL="573088" indent="-338138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Entire population</a:t>
                </a:r>
              </a:p>
              <a:p>
                <a:pPr marL="573088" indent="-338138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{target group}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{income &gt;$50K}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CBB7F9-B291-FF4B-B187-5A2EAB06F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140" y="1690688"/>
                <a:ext cx="4111344" cy="4154984"/>
              </a:xfrm>
              <a:prstGeom prst="rect">
                <a:avLst/>
              </a:prstGeom>
              <a:blipFill>
                <a:blip r:embed="rId2"/>
                <a:stretch>
                  <a:fillRect l="-3692" b="-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77FD3817-F9F8-FA49-A16A-8A435DA719C2}"/>
              </a:ext>
            </a:extLst>
          </p:cNvPr>
          <p:cNvGrpSpPr/>
          <p:nvPr/>
        </p:nvGrpSpPr>
        <p:grpSpPr>
          <a:xfrm>
            <a:off x="5290289" y="987039"/>
            <a:ext cx="5082112" cy="5587643"/>
            <a:chOff x="4226989" y="664415"/>
            <a:chExt cx="5375547" cy="59102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4652703-5A55-DF48-AA58-D75939CF9625}"/>
                </a:ext>
              </a:extLst>
            </p:cNvPr>
            <p:cNvSpPr>
              <a:spLocks/>
            </p:cNvSpPr>
            <p:nvPr/>
          </p:nvSpPr>
          <p:spPr>
            <a:xfrm>
              <a:off x="4226989" y="664415"/>
              <a:ext cx="5375547" cy="5910267"/>
            </a:xfrm>
            <a:prstGeom prst="roundRect">
              <a:avLst>
                <a:gd name="adj" fmla="val 5612"/>
              </a:avLst>
            </a:prstGeom>
            <a:solidFill>
              <a:srgbClr val="446996">
                <a:alpha val="7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C83870-6472-924D-8171-8876BF307458}"/>
                </a:ext>
              </a:extLst>
            </p:cNvPr>
            <p:cNvSpPr txBox="1"/>
            <p:nvPr/>
          </p:nvSpPr>
          <p:spPr>
            <a:xfrm>
              <a:off x="5012957" y="5041661"/>
              <a:ext cx="683207" cy="81598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txBody>
            <a:bodyPr wrap="square" lIns="45720" tIns="0" rIns="45720" bIns="0" rtlCol="0">
              <a:noAutofit/>
            </a:bodyPr>
            <a:lstStyle/>
            <a:p>
              <a:pPr algn="r"/>
              <a:endParaRPr lang="en-US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BC3C42D-44B7-CF4C-8D8A-DF609338C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90" t="-2579" r="31374" b="-1626"/>
          <a:stretch/>
        </p:blipFill>
        <p:spPr>
          <a:xfrm>
            <a:off x="5411487" y="1120085"/>
            <a:ext cx="4821214" cy="5321550"/>
          </a:xfrm>
          <a:prstGeom prst="roundRect">
            <a:avLst>
              <a:gd name="adj" fmla="val 522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857760-7402-8942-87F7-4C4A208B3921}"/>
              </a:ext>
            </a:extLst>
          </p:cNvPr>
          <p:cNvSpPr txBox="1"/>
          <p:nvPr/>
        </p:nvSpPr>
        <p:spPr>
          <a:xfrm>
            <a:off x="6033353" y="5125344"/>
            <a:ext cx="645913" cy="77143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txBody>
          <a:bodyPr wrap="square" lIns="45720" tIns="0" rIns="45720" bIns="0" rtlCol="0">
            <a:noAutofit/>
          </a:bodyPr>
          <a:lstStyle/>
          <a:p>
            <a:pPr algn="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D36325-68E9-8D4D-A1AF-FE541E0F99AE}"/>
              </a:ext>
            </a:extLst>
          </p:cNvPr>
          <p:cNvSpPr txBox="1"/>
          <p:nvPr/>
        </p:nvSpPr>
        <p:spPr>
          <a:xfrm>
            <a:off x="1775994" y="1776660"/>
            <a:ext cx="2756647" cy="16523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tIns="0" rIns="45720" bIns="0" rtlCol="0">
            <a:noAutofit/>
          </a:bodyPr>
          <a:lstStyle/>
          <a:p>
            <a:pPr algn="r"/>
            <a:endParaRPr lang="en-US" dirty="0"/>
          </a:p>
        </p:txBody>
      </p:sp>
      <p:graphicFrame>
        <p:nvGraphicFramePr>
          <p:cNvPr id="38" name="Table 11">
            <a:extLst>
              <a:ext uri="{FF2B5EF4-FFF2-40B4-BE49-F238E27FC236}">
                <a16:creationId xmlns:a16="http://schemas.microsoft.com/office/drawing/2014/main" id="{BD8CF81F-E513-4E42-A637-1F81498C1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39319"/>
              </p:ext>
            </p:extLst>
          </p:nvPr>
        </p:nvGraphicFramePr>
        <p:xfrm>
          <a:off x="1870123" y="1836890"/>
          <a:ext cx="25103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638">
                  <a:extLst>
                    <a:ext uri="{9D8B030D-6E8A-4147-A177-3AD203B41FA5}">
                      <a16:colId xmlns:a16="http://schemas.microsoft.com/office/drawing/2014/main" val="3033012068"/>
                    </a:ext>
                  </a:extLst>
                </a:gridCol>
                <a:gridCol w="712694">
                  <a:extLst>
                    <a:ext uri="{9D8B030D-6E8A-4147-A177-3AD203B41FA5}">
                      <a16:colId xmlns:a16="http://schemas.microsoft.com/office/drawing/2014/main" val="1907485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random forest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097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our algorithm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024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logistic regression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46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convex surrogate</a:t>
                      </a: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38051"/>
                  </a:ext>
                </a:extLst>
              </a:tr>
            </a:tbl>
          </a:graphicData>
        </a:graphic>
      </p:graphicFrame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89A569-BD59-E445-8682-DF0A72CFAACE}"/>
              </a:ext>
            </a:extLst>
          </p:cNvPr>
          <p:cNvCxnSpPr>
            <a:cxnSpLocks/>
          </p:cNvCxnSpPr>
          <p:nvPr/>
        </p:nvCxnSpPr>
        <p:spPr>
          <a:xfrm>
            <a:off x="3660960" y="3145996"/>
            <a:ext cx="614235" cy="0"/>
          </a:xfrm>
          <a:prstGeom prst="line">
            <a:avLst/>
          </a:prstGeom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65E1B7-8F64-944C-8FB9-6A7AAAEDB2BE}"/>
              </a:ext>
            </a:extLst>
          </p:cNvPr>
          <p:cNvCxnSpPr>
            <a:cxnSpLocks/>
          </p:cNvCxnSpPr>
          <p:nvPr/>
        </p:nvCxnSpPr>
        <p:spPr>
          <a:xfrm>
            <a:off x="3660960" y="2047524"/>
            <a:ext cx="614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C3C4A8-5AC3-264A-9764-CC0917B468BA}"/>
              </a:ext>
            </a:extLst>
          </p:cNvPr>
          <p:cNvCxnSpPr>
            <a:cxnSpLocks/>
          </p:cNvCxnSpPr>
          <p:nvPr/>
        </p:nvCxnSpPr>
        <p:spPr>
          <a:xfrm>
            <a:off x="3660960" y="2778443"/>
            <a:ext cx="614235" cy="0"/>
          </a:xfrm>
          <a:prstGeom prst="line">
            <a:avLst/>
          </a:prstGeom>
          <a:ln w="38100">
            <a:solidFill>
              <a:srgbClr val="042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F154AD-139A-0845-A8D8-B202B3171DBB}"/>
              </a:ext>
            </a:extLst>
          </p:cNvPr>
          <p:cNvCxnSpPr>
            <a:cxnSpLocks/>
          </p:cNvCxnSpPr>
          <p:nvPr/>
        </p:nvCxnSpPr>
        <p:spPr>
          <a:xfrm>
            <a:off x="3660960" y="2413284"/>
            <a:ext cx="614235" cy="0"/>
          </a:xfrm>
          <a:prstGeom prst="line">
            <a:avLst/>
          </a:prstGeom>
          <a:ln w="38100">
            <a:solidFill>
              <a:srgbClr val="06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F9C3FBD-0E59-F042-A2F6-21454843356F}"/>
              </a:ext>
            </a:extLst>
          </p:cNvPr>
          <p:cNvSpPr txBox="1"/>
          <p:nvPr/>
        </p:nvSpPr>
        <p:spPr>
          <a:xfrm>
            <a:off x="6013538" y="2199077"/>
            <a:ext cx="1331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African-Americans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51568C-6C5B-9742-A3F7-1E8CEAB41E34}"/>
              </a:ext>
            </a:extLst>
          </p:cNvPr>
          <p:cNvSpPr txBox="1"/>
          <p:nvPr/>
        </p:nvSpPr>
        <p:spPr>
          <a:xfrm>
            <a:off x="6013538" y="3826024"/>
            <a:ext cx="67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females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FC3097-FFC3-F44B-81BC-36CA9E2D533D}"/>
              </a:ext>
            </a:extLst>
          </p:cNvPr>
          <p:cNvSpPr txBox="1"/>
          <p:nvPr/>
        </p:nvSpPr>
        <p:spPr>
          <a:xfrm>
            <a:off x="6013537" y="5458450"/>
            <a:ext cx="88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immigrants</a:t>
            </a:r>
          </a:p>
        </p:txBody>
      </p:sp>
    </p:spTree>
    <p:extLst>
      <p:ext uri="{BB962C8B-B14F-4D97-AF65-F5344CB8AC3E}">
        <p14:creationId xmlns:p14="http://schemas.microsoft.com/office/powerpoint/2010/main" val="3877790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56783"/>
            <a:ext cx="11704320" cy="4144433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Random classification noise / agnostic learning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Massart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noise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Two-player game and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 – robustness + fairness?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Recap of robustness unit</a:t>
            </a:r>
          </a:p>
        </p:txBody>
      </p:sp>
    </p:spTree>
    <p:extLst>
      <p:ext uri="{BB962C8B-B14F-4D97-AF65-F5344CB8AC3E}">
        <p14:creationId xmlns:p14="http://schemas.microsoft.com/office/powerpoint/2010/main" val="4117505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722A-F7A8-D1E8-5CDA-6F561DA2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9F331-4F9E-24F3-DE0C-54E0493461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In the last three lectures and </a:t>
                </a:r>
                <a:r>
                  <a:rPr lang="en-US" sz="2800" dirty="0" err="1"/>
                  <a:t>pset</a:t>
                </a:r>
                <a:r>
                  <a:rPr lang="en-US" sz="2800" dirty="0"/>
                  <a:t>, we saw different ways in which robust estimation tasks can be reduced to a min-max optimization over an 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“estimate”</a:t>
                </a:r>
                <a:r>
                  <a:rPr lang="en-US" sz="2800" dirty="0"/>
                  <a:t> and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“discriminator”</a:t>
                </a:r>
              </a:p>
              <a:p>
                <a:r>
                  <a:rPr lang="en-US" sz="2800" b="1" dirty="0">
                    <a:solidFill>
                      <a:schemeClr val="accent2"/>
                    </a:solidFill>
                  </a:rPr>
                  <a:t>Robust mean estimation: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sz="2800" b="1" i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2800" b="1" dirty="0">
                    <a:solidFill>
                      <a:schemeClr val="accent2"/>
                    </a:solidFill>
                  </a:rPr>
                  <a:t>List-decodable mean estimation: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800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,…,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  <a:p>
                <a:r>
                  <a:rPr lang="en-US" sz="2800" b="1" dirty="0" err="1">
                    <a:solidFill>
                      <a:schemeClr val="accent2"/>
                    </a:solidFill>
                  </a:rPr>
                  <a:t>Halfspaces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 with </a:t>
                </a:r>
                <a:r>
                  <a:rPr lang="en-US" sz="2800" b="1" dirty="0" err="1">
                    <a:solidFill>
                      <a:schemeClr val="accent2"/>
                    </a:solidFill>
                  </a:rPr>
                  <a:t>Massart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 noise: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9F331-4F9E-24F3-DE0C-54E0493461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29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722A-F7A8-D1E8-5CDA-6F561DA2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9F331-4F9E-24F3-DE0C-54E04934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the last three lectures and </a:t>
            </a:r>
            <a:r>
              <a:rPr lang="en-US" sz="2800" dirty="0" err="1"/>
              <a:t>pset</a:t>
            </a:r>
            <a:r>
              <a:rPr lang="en-US" sz="2800" dirty="0"/>
              <a:t>, we saw different ways in which robust estimation tasks can be reduced to a min-max optimization over an </a:t>
            </a:r>
            <a:r>
              <a:rPr lang="en-US" sz="2800" b="1" dirty="0">
                <a:solidFill>
                  <a:schemeClr val="accent1"/>
                </a:solidFill>
              </a:rPr>
              <a:t>“estimate”</a:t>
            </a:r>
            <a:r>
              <a:rPr lang="en-US" sz="2800" dirty="0"/>
              <a:t> and a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“discriminator”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dirty="0"/>
              <a:t>Algorithms are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practical, based on simple iterative updates</a:t>
            </a:r>
            <a:r>
              <a:rPr lang="en-US" sz="2800" dirty="0"/>
              <a:t>, make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minimal </a:t>
            </a:r>
            <a:r>
              <a:rPr lang="en-US" sz="28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distributional assumptions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dirty="0"/>
              <a:t>Sometimes must be careful with choice of model, especially when making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minimal assumptions on the input distribution</a:t>
            </a:r>
            <a:r>
              <a:rPr lang="en-US" sz="2800" dirty="0"/>
              <a:t>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Regression:</a:t>
            </a:r>
            <a:r>
              <a:rPr lang="en-US" sz="2800" dirty="0"/>
              <a:t> does adversary control random or arbitrary fraction? is it only the labels that get corrupted?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List-decodable learning:</a:t>
            </a:r>
            <a:r>
              <a:rPr lang="en-US" sz="2800" dirty="0"/>
              <a:t> learn true parameter, or just list of candidates?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Today:</a:t>
            </a:r>
            <a:r>
              <a:rPr lang="en-US" sz="2800" dirty="0"/>
              <a:t> are label corruptions stochastic / adversarial / somewhere in between?</a:t>
            </a:r>
          </a:p>
        </p:txBody>
      </p:sp>
    </p:spTree>
    <p:extLst>
      <p:ext uri="{BB962C8B-B14F-4D97-AF65-F5344CB8AC3E}">
        <p14:creationId xmlns:p14="http://schemas.microsoft.com/office/powerpoint/2010/main" val="16231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722A-F7A8-D1E8-5CDA-6F561DA2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9F331-4F9E-24F3-DE0C-54E04934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the last three lectures and </a:t>
            </a:r>
            <a:r>
              <a:rPr lang="en-US" sz="2800" dirty="0" err="1"/>
              <a:t>pset</a:t>
            </a:r>
            <a:r>
              <a:rPr lang="en-US" sz="2800" dirty="0"/>
              <a:t>, we saw different ways in which robust estimation tasks can be reduced to a min-max optimization over an </a:t>
            </a:r>
            <a:r>
              <a:rPr lang="en-US" sz="2800" b="1" dirty="0">
                <a:solidFill>
                  <a:schemeClr val="accent1"/>
                </a:solidFill>
              </a:rPr>
              <a:t>“estimate”</a:t>
            </a:r>
            <a:r>
              <a:rPr lang="en-US" sz="2800" dirty="0"/>
              <a:t> and a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“discriminator”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dirty="0"/>
              <a:t>Algorithms are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practical, based on simple iterative updates</a:t>
            </a:r>
            <a:r>
              <a:rPr lang="en-US" sz="2800" dirty="0"/>
              <a:t>, make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minimal distributional assumptions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dirty="0"/>
              <a:t>Sometimes must be careful with choice of model, especially when making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minimal assumptions on the input distribution</a:t>
            </a:r>
          </a:p>
          <a:p>
            <a:pPr marL="0" indent="0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Consequences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“upstream” and “downstream”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2"/>
                </a:solidFill>
              </a:rPr>
              <a:t>Upstream: </a:t>
            </a:r>
            <a:r>
              <a:rPr lang="en-US" sz="2800" dirty="0"/>
              <a:t>stress-test existing models to prevent “assumption overfitting”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Downstream: </a:t>
            </a:r>
            <a:r>
              <a:rPr lang="en-US" sz="2800" dirty="0"/>
              <a:t>robustness (and lack thereof) can have unintended consequences even in settings where there is no real adversary (e.g. fairness)</a:t>
            </a:r>
          </a:p>
        </p:txBody>
      </p:sp>
    </p:spTree>
    <p:extLst>
      <p:ext uri="{BB962C8B-B14F-4D97-AF65-F5344CB8AC3E}">
        <p14:creationId xmlns:p14="http://schemas.microsoft.com/office/powerpoint/2010/main" val="9806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722A-F7A8-D1E8-5CDA-6F561DA2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9F331-4F9E-24F3-DE0C-54E04934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the last three lectures and </a:t>
            </a:r>
            <a:r>
              <a:rPr lang="en-US" sz="2800" dirty="0" err="1"/>
              <a:t>pset</a:t>
            </a:r>
            <a:r>
              <a:rPr lang="en-US" sz="2800" dirty="0"/>
              <a:t>, we saw different ways in which robust estimation tasks can be reduced to a min-max optimization over an </a:t>
            </a:r>
            <a:r>
              <a:rPr lang="en-US" sz="2800" b="1" dirty="0">
                <a:solidFill>
                  <a:schemeClr val="accent1"/>
                </a:solidFill>
              </a:rPr>
              <a:t>“estimate”</a:t>
            </a:r>
            <a:r>
              <a:rPr lang="en-US" sz="2800" dirty="0"/>
              <a:t> and a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“discriminator”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dirty="0"/>
              <a:t>Algorithms are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practical, based on simple iterative updates</a:t>
            </a:r>
            <a:r>
              <a:rPr lang="en-US" sz="2800" dirty="0"/>
              <a:t>, make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minimal distributional assumptions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dirty="0"/>
              <a:t>Sometimes must be careful with choice of model, especially when making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minimal assumptions on the input distribution</a:t>
            </a:r>
          </a:p>
          <a:p>
            <a:pPr marL="0" indent="0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Consequences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“upstream” and “downstream”</a:t>
            </a:r>
          </a:p>
          <a:p>
            <a:pPr marL="0" indent="0">
              <a:buNone/>
            </a:pP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Algorithms we have explored suggest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 frameworks</a:t>
            </a:r>
            <a:r>
              <a:rPr lang="en-US" sz="2800" dirty="0"/>
              <a:t> that are useful even beyond “self-contained” realm in which they were developed</a:t>
            </a:r>
          </a:p>
        </p:txBody>
      </p:sp>
    </p:spTree>
    <p:extLst>
      <p:ext uri="{BB962C8B-B14F-4D97-AF65-F5344CB8AC3E}">
        <p14:creationId xmlns:p14="http://schemas.microsoft.com/office/powerpoint/2010/main" val="36709874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6463-89CD-8290-8077-D72D40DC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UESS OF ITERATIVE FILTERING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BBCA4E-94B1-0959-0D8B-4BB2C47A2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354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Exploratory data analysis?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Diakonikolas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-Kamath-Kane-Li-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Moitra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-Stewart ‘17]</a:t>
            </a:r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D78DCD-0B07-8603-9A66-D23D32E4C8D2}"/>
              </a:ext>
            </a:extLst>
          </p:cNvPr>
          <p:cNvGrpSpPr/>
          <p:nvPr/>
        </p:nvGrpSpPr>
        <p:grpSpPr>
          <a:xfrm>
            <a:off x="2996899" y="1939125"/>
            <a:ext cx="6198202" cy="4635556"/>
            <a:chOff x="2504514" y="1702964"/>
            <a:chExt cx="6717458" cy="5023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D97E981-D05E-4FDF-4B63-ED08E8A256FE}"/>
                </a:ext>
              </a:extLst>
            </p:cNvPr>
            <p:cNvSpPr>
              <a:spLocks/>
            </p:cNvSpPr>
            <p:nvPr/>
          </p:nvSpPr>
          <p:spPr>
            <a:xfrm>
              <a:off x="2504514" y="1702964"/>
              <a:ext cx="6717458" cy="5023901"/>
            </a:xfrm>
            <a:prstGeom prst="roundRect">
              <a:avLst>
                <a:gd name="adj" fmla="val 5612"/>
              </a:avLst>
            </a:prstGeom>
            <a:solidFill>
              <a:srgbClr val="446996">
                <a:alpha val="7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6784C4-AE1E-0D72-E785-FDE2F256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9895" y="1924183"/>
              <a:ext cx="6230199" cy="4594772"/>
            </a:xfrm>
            <a:prstGeom prst="roundRect">
              <a:avLst>
                <a:gd name="adj" fmla="val 8645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50418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6463-89CD-8290-8077-D72D40DC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UESS OF ITERATIVE FILTERING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BBCA4E-94B1-0959-0D8B-4BB2C47A2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354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Defenses against data poisoning attacks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[Tran-Li-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Madry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‘18]</a:t>
            </a:r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FDDE1A-8F2C-FDA1-D0FE-5830B616670C}"/>
              </a:ext>
            </a:extLst>
          </p:cNvPr>
          <p:cNvGrpSpPr/>
          <p:nvPr/>
        </p:nvGrpSpPr>
        <p:grpSpPr>
          <a:xfrm>
            <a:off x="1166321" y="1849718"/>
            <a:ext cx="6198202" cy="2250103"/>
            <a:chOff x="335708" y="1939124"/>
            <a:chExt cx="6198202" cy="225010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D97E981-D05E-4FDF-4B63-ED08E8A256FE}"/>
                </a:ext>
              </a:extLst>
            </p:cNvPr>
            <p:cNvSpPr>
              <a:spLocks/>
            </p:cNvSpPr>
            <p:nvPr/>
          </p:nvSpPr>
          <p:spPr>
            <a:xfrm>
              <a:off x="335708" y="1939124"/>
              <a:ext cx="6198202" cy="2250103"/>
            </a:xfrm>
            <a:prstGeom prst="roundRect">
              <a:avLst>
                <a:gd name="adj" fmla="val 13803"/>
              </a:avLst>
            </a:prstGeom>
            <a:solidFill>
              <a:srgbClr val="446996">
                <a:alpha val="7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E2A162-7674-176C-4C18-E73AC255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894" y="2143245"/>
              <a:ext cx="5748608" cy="1827272"/>
            </a:xfrm>
            <a:prstGeom prst="roundRect">
              <a:avLst>
                <a:gd name="adj" fmla="val 12788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987066-817A-1C22-60BC-C428FC342810}"/>
              </a:ext>
            </a:extLst>
          </p:cNvPr>
          <p:cNvGrpSpPr/>
          <p:nvPr/>
        </p:nvGrpSpPr>
        <p:grpSpPr>
          <a:xfrm>
            <a:off x="4552098" y="2939300"/>
            <a:ext cx="6706493" cy="3580838"/>
            <a:chOff x="5535125" y="3131850"/>
            <a:chExt cx="6706493" cy="358083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E291C04-3A33-723C-CB02-2B5C74187F77}"/>
                </a:ext>
              </a:extLst>
            </p:cNvPr>
            <p:cNvSpPr>
              <a:spLocks/>
            </p:cNvSpPr>
            <p:nvPr/>
          </p:nvSpPr>
          <p:spPr>
            <a:xfrm>
              <a:off x="5535125" y="3131850"/>
              <a:ext cx="6706493" cy="3580838"/>
            </a:xfrm>
            <a:prstGeom prst="roundRect">
              <a:avLst>
                <a:gd name="adj" fmla="val 13803"/>
              </a:avLst>
            </a:prstGeom>
            <a:solidFill>
              <a:srgbClr val="446996">
                <a:alpha val="7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093FC6-17AE-2D4D-D9DF-573FCA23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4513" y="3297835"/>
              <a:ext cx="6287716" cy="3248868"/>
            </a:xfrm>
            <a:prstGeom prst="roundRect">
              <a:avLst>
                <a:gd name="adj" fmla="val 12085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A669C1-2C4D-15FC-A109-74879F84E198}"/>
              </a:ext>
            </a:extLst>
          </p:cNvPr>
          <p:cNvGrpSpPr/>
          <p:nvPr/>
        </p:nvGrpSpPr>
        <p:grpSpPr>
          <a:xfrm>
            <a:off x="2033087" y="3319157"/>
            <a:ext cx="8125826" cy="1304990"/>
            <a:chOff x="1174118" y="5049164"/>
            <a:chExt cx="8125826" cy="130499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276F9B6-2A41-84F8-A532-91D3CE14229B}"/>
                </a:ext>
              </a:extLst>
            </p:cNvPr>
            <p:cNvSpPr>
              <a:spLocks/>
            </p:cNvSpPr>
            <p:nvPr/>
          </p:nvSpPr>
          <p:spPr>
            <a:xfrm>
              <a:off x="1174118" y="5049164"/>
              <a:ext cx="8125826" cy="1304990"/>
            </a:xfrm>
            <a:prstGeom prst="roundRect">
              <a:avLst>
                <a:gd name="adj" fmla="val 13803"/>
              </a:avLst>
            </a:prstGeom>
            <a:solidFill>
              <a:srgbClr val="446996">
                <a:alpha val="7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80BA4A-B550-012F-00AB-4D3EB402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0831" y="5235699"/>
              <a:ext cx="7772400" cy="931919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481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1439-8A00-0ECB-2808-A8E78AEE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pic>
        <p:nvPicPr>
          <p:cNvPr id="6" name="Picture 5" descr="A red toolbox full of tools&#10;&#10;Description automatically generated">
            <a:extLst>
              <a:ext uri="{FF2B5EF4-FFF2-40B4-BE49-F238E27FC236}">
                <a16:creationId xmlns:a16="http://schemas.microsoft.com/office/drawing/2014/main" id="{473365E8-6820-7D49-1E6C-AA18A4EC5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3" b="20530"/>
          <a:stretch/>
        </p:blipFill>
        <p:spPr>
          <a:xfrm>
            <a:off x="2266515" y="1164921"/>
            <a:ext cx="7658970" cy="5148198"/>
          </a:xfrm>
          <a:prstGeom prst="rect">
            <a:avLst/>
          </a:prstGeom>
          <a:effectLst>
            <a:outerShdw blurRad="50800" dist="38100" dir="2700000" sx="100539" sy="100539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E44EA-A9E5-42D4-31BA-54D66B43A354}"/>
              </a:ext>
            </a:extLst>
          </p:cNvPr>
          <p:cNvSpPr txBox="1"/>
          <p:nvPr/>
        </p:nvSpPr>
        <p:spPr>
          <a:xfrm>
            <a:off x="5855523" y="544881"/>
            <a:ext cx="2566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sum-of-squares </a:t>
            </a:r>
          </a:p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BF9F3-2630-EBDC-A144-58C0D80266F8}"/>
              </a:ext>
            </a:extLst>
          </p:cNvPr>
          <p:cNvSpPr txBox="1"/>
          <p:nvPr/>
        </p:nvSpPr>
        <p:spPr>
          <a:xfrm>
            <a:off x="2757601" y="2581499"/>
            <a:ext cx="1280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FE2D-87C8-708C-B303-F3A1FBBF0818}"/>
              </a:ext>
            </a:extLst>
          </p:cNvPr>
          <p:cNvSpPr txBox="1"/>
          <p:nvPr/>
        </p:nvSpPr>
        <p:spPr>
          <a:xfrm>
            <a:off x="7892417" y="2319889"/>
            <a:ext cx="2524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robust statistics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564F-AE3D-5768-31CE-14AE9ECE5F10}"/>
              </a:ext>
            </a:extLst>
          </p:cNvPr>
          <p:cNvSpPr txBox="1"/>
          <p:nvPr/>
        </p:nvSpPr>
        <p:spPr>
          <a:xfrm>
            <a:off x="4640636" y="3684850"/>
            <a:ext cx="1762149" cy="954107"/>
          </a:xfrm>
          <a:prstGeom prst="rect">
            <a:avLst/>
          </a:prstGeom>
          <a:noFill/>
          <a:effectLst>
            <a:softEdge rad="60907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supervised</a:t>
            </a:r>
          </a:p>
          <a:p>
            <a:pPr algn="ct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4107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HALFSPACES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1113" lv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unknown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recover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?</a:t>
                </a:r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ross 4">
            <a:extLst>
              <a:ext uri="{FF2B5EF4-FFF2-40B4-BE49-F238E27FC236}">
                <a16:creationId xmlns:a16="http://schemas.microsoft.com/office/drawing/2014/main" id="{7621858D-DE42-DB39-9C1A-1A8E5B513E92}"/>
              </a:ext>
            </a:extLst>
          </p:cNvPr>
          <p:cNvSpPr/>
          <p:nvPr/>
        </p:nvSpPr>
        <p:spPr>
          <a:xfrm>
            <a:off x="4931313" y="3662265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38CFB630-AD6E-9E74-75C8-428B49DC0588}"/>
              </a:ext>
            </a:extLst>
          </p:cNvPr>
          <p:cNvSpPr/>
          <p:nvPr/>
        </p:nvSpPr>
        <p:spPr>
          <a:xfrm>
            <a:off x="5223679" y="4184706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1FC43785-668A-37EB-9057-6617C03D6DCE}"/>
              </a:ext>
            </a:extLst>
          </p:cNvPr>
          <p:cNvSpPr/>
          <p:nvPr/>
        </p:nvSpPr>
        <p:spPr>
          <a:xfrm>
            <a:off x="5858849" y="3631390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C02C2FD-921B-2A40-F205-824E6F35FEE4}"/>
              </a:ext>
            </a:extLst>
          </p:cNvPr>
          <p:cNvSpPr/>
          <p:nvPr/>
        </p:nvSpPr>
        <p:spPr>
          <a:xfrm>
            <a:off x="5858849" y="4476244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B9DA3E2E-D70A-95E1-AB98-84D15A472953}"/>
              </a:ext>
            </a:extLst>
          </p:cNvPr>
          <p:cNvSpPr/>
          <p:nvPr/>
        </p:nvSpPr>
        <p:spPr>
          <a:xfrm>
            <a:off x="7677996" y="549786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33F23AF0-84AA-A6D4-8073-182D15FB0E16}"/>
              </a:ext>
            </a:extLst>
          </p:cNvPr>
          <p:cNvSpPr/>
          <p:nvPr/>
        </p:nvSpPr>
        <p:spPr>
          <a:xfrm>
            <a:off x="6427149" y="4038524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DDDA1FC6-3094-A0EF-1CE8-1F64D00C462D}"/>
              </a:ext>
            </a:extLst>
          </p:cNvPr>
          <p:cNvSpPr/>
          <p:nvPr/>
        </p:nvSpPr>
        <p:spPr>
          <a:xfrm>
            <a:off x="5274115" y="5091023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5C96D43B-6101-D839-2856-47000A0DB3D8}"/>
              </a:ext>
            </a:extLst>
          </p:cNvPr>
          <p:cNvSpPr/>
          <p:nvPr/>
        </p:nvSpPr>
        <p:spPr>
          <a:xfrm>
            <a:off x="6022032" y="5351685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A64582D1-53B1-96A2-854F-3109335834DF}"/>
              </a:ext>
            </a:extLst>
          </p:cNvPr>
          <p:cNvSpPr/>
          <p:nvPr/>
        </p:nvSpPr>
        <p:spPr>
          <a:xfrm>
            <a:off x="6789813" y="452061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72C77997-C1C0-95EE-9297-BDBC04D4DA63}"/>
              </a:ext>
            </a:extLst>
          </p:cNvPr>
          <p:cNvSpPr/>
          <p:nvPr/>
        </p:nvSpPr>
        <p:spPr>
          <a:xfrm>
            <a:off x="6947883" y="4944838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BD87AA26-1E85-F9CF-EFE8-7B3F1495D7CD}"/>
              </a:ext>
            </a:extLst>
          </p:cNvPr>
          <p:cNvSpPr/>
          <p:nvPr/>
        </p:nvSpPr>
        <p:spPr>
          <a:xfrm>
            <a:off x="6650421" y="5285621"/>
            <a:ext cx="292366" cy="292366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16">
            <a:extLst>
              <a:ext uri="{FF2B5EF4-FFF2-40B4-BE49-F238E27FC236}">
                <a16:creationId xmlns:a16="http://schemas.microsoft.com/office/drawing/2014/main" id="{F6AD4198-6CAC-A220-7D8B-8890584FDE9A}"/>
              </a:ext>
            </a:extLst>
          </p:cNvPr>
          <p:cNvSpPr/>
          <p:nvPr/>
        </p:nvSpPr>
        <p:spPr>
          <a:xfrm>
            <a:off x="7816608" y="3138612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17">
            <a:extLst>
              <a:ext uri="{FF2B5EF4-FFF2-40B4-BE49-F238E27FC236}">
                <a16:creationId xmlns:a16="http://schemas.microsoft.com/office/drawing/2014/main" id="{63197D09-042C-8465-8A17-529BBBEB971C}"/>
              </a:ext>
            </a:extLst>
          </p:cNvPr>
          <p:cNvSpPr/>
          <p:nvPr/>
        </p:nvSpPr>
        <p:spPr>
          <a:xfrm>
            <a:off x="8554198" y="3578526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F3E8DC1B-4EE4-CAA5-57DE-B87848ED7EDF}"/>
              </a:ext>
            </a:extLst>
          </p:cNvPr>
          <p:cNvSpPr/>
          <p:nvPr/>
        </p:nvSpPr>
        <p:spPr>
          <a:xfrm>
            <a:off x="9266334" y="4082693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Minus 19">
            <a:extLst>
              <a:ext uri="{FF2B5EF4-FFF2-40B4-BE49-F238E27FC236}">
                <a16:creationId xmlns:a16="http://schemas.microsoft.com/office/drawing/2014/main" id="{8F59CAE3-5B8F-0EBC-ECCA-55C865EC0C55}"/>
              </a:ext>
            </a:extLst>
          </p:cNvPr>
          <p:cNvSpPr/>
          <p:nvPr/>
        </p:nvSpPr>
        <p:spPr>
          <a:xfrm>
            <a:off x="9020076" y="2980845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inus 20">
            <a:extLst>
              <a:ext uri="{FF2B5EF4-FFF2-40B4-BE49-F238E27FC236}">
                <a16:creationId xmlns:a16="http://schemas.microsoft.com/office/drawing/2014/main" id="{735788A2-31EA-4775-D8B9-D26E3BA2F711}"/>
              </a:ext>
            </a:extLst>
          </p:cNvPr>
          <p:cNvSpPr/>
          <p:nvPr/>
        </p:nvSpPr>
        <p:spPr>
          <a:xfrm>
            <a:off x="10213872" y="4330890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inus 21">
            <a:extLst>
              <a:ext uri="{FF2B5EF4-FFF2-40B4-BE49-F238E27FC236}">
                <a16:creationId xmlns:a16="http://schemas.microsoft.com/office/drawing/2014/main" id="{52712AF7-5437-FD36-2CED-875CB00CF640}"/>
              </a:ext>
            </a:extLst>
          </p:cNvPr>
          <p:cNvSpPr/>
          <p:nvPr/>
        </p:nvSpPr>
        <p:spPr>
          <a:xfrm>
            <a:off x="8311721" y="3996161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A74EC4FA-2F7C-8319-B833-762C63E38DFC}"/>
              </a:ext>
            </a:extLst>
          </p:cNvPr>
          <p:cNvSpPr/>
          <p:nvPr/>
        </p:nvSpPr>
        <p:spPr>
          <a:xfrm>
            <a:off x="8848832" y="4520618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3469F2B9-91A9-A194-189C-E6D0D59A6FE5}"/>
              </a:ext>
            </a:extLst>
          </p:cNvPr>
          <p:cNvSpPr/>
          <p:nvPr/>
        </p:nvSpPr>
        <p:spPr>
          <a:xfrm>
            <a:off x="9266334" y="5089540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12156D03-3DF8-E81D-A0B4-DBD9C68B6AAC}"/>
              </a:ext>
            </a:extLst>
          </p:cNvPr>
          <p:cNvSpPr/>
          <p:nvPr/>
        </p:nvSpPr>
        <p:spPr>
          <a:xfrm>
            <a:off x="10100641" y="4810884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CD7D19A0-2047-13DA-0536-7F3C124CA2E2}"/>
              </a:ext>
            </a:extLst>
          </p:cNvPr>
          <p:cNvSpPr/>
          <p:nvPr/>
        </p:nvSpPr>
        <p:spPr>
          <a:xfrm>
            <a:off x="10103270" y="5381907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2B1A6C1D-492F-9D8F-8648-887E37F2EC39}"/>
              </a:ext>
            </a:extLst>
          </p:cNvPr>
          <p:cNvSpPr/>
          <p:nvPr/>
        </p:nvSpPr>
        <p:spPr>
          <a:xfrm>
            <a:off x="9910766" y="3724709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DA2D173E-7746-73CB-5C80-924858606112}"/>
              </a:ext>
            </a:extLst>
          </p:cNvPr>
          <p:cNvSpPr/>
          <p:nvPr/>
        </p:nvSpPr>
        <p:spPr>
          <a:xfrm>
            <a:off x="10791880" y="5720128"/>
            <a:ext cx="292366" cy="292366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AB37D1-6E1A-2436-997C-467A7D3F473A}"/>
              </a:ext>
            </a:extLst>
          </p:cNvPr>
          <p:cNvGrpSpPr/>
          <p:nvPr/>
        </p:nvGrpSpPr>
        <p:grpSpPr>
          <a:xfrm rot="20700000">
            <a:off x="6457162" y="2905115"/>
            <a:ext cx="2464333" cy="3081110"/>
            <a:chOff x="6457162" y="2905115"/>
            <a:chExt cx="2464333" cy="30811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8BBDE2-03F5-D031-7279-328CD1673039}"/>
                </a:ext>
              </a:extLst>
            </p:cNvPr>
            <p:cNvCxnSpPr>
              <a:cxnSpLocks/>
            </p:cNvCxnSpPr>
            <p:nvPr/>
          </p:nvCxnSpPr>
          <p:spPr>
            <a:xfrm>
              <a:off x="6858860" y="2905784"/>
              <a:ext cx="2062635" cy="3080441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A3821E-F1DB-CEFA-07B5-6AA12BB455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5474" y="2861932"/>
              <a:ext cx="175026" cy="261392"/>
            </a:xfrm>
            <a:prstGeom prst="line">
              <a:avLst/>
            </a:prstGeom>
            <a:ln w="19050">
              <a:solidFill>
                <a:schemeClr val="bg2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8A2646-97C1-1D2C-0F34-B0486E7F1F92}"/>
                    </a:ext>
                  </a:extLst>
                </p:cNvPr>
                <p:cNvSpPr txBox="1"/>
                <p:nvPr/>
              </p:nvSpPr>
              <p:spPr>
                <a:xfrm>
                  <a:off x="6457162" y="3001008"/>
                  <a:ext cx="524708" cy="3778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8A2646-97C1-1D2C-0F34-B0486E7F1F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162" y="3001008"/>
                  <a:ext cx="524708" cy="3778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253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HALFSPACES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1113" lv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unknown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that achieves low test loss, i.e.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/>
                  <a:t>, this is called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“proper learning”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Solved problem since 50’s (perceptron, LP,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etc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),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alg’s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work for any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𝓓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735" b="-3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083086-7816-9AA0-C585-FA7E23C6C637}"/>
                  </a:ext>
                </a:extLst>
              </p:cNvPr>
              <p:cNvSpPr/>
              <p:nvPr/>
            </p:nvSpPr>
            <p:spPr>
              <a:xfrm>
                <a:off x="3824096" y="4183669"/>
                <a:ext cx="45438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≤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083086-7816-9AA0-C585-FA7E23C6C6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096" y="4183669"/>
                <a:ext cx="4543808" cy="523220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163C5D1-B23B-09C1-D4DE-693B71868D07}"/>
              </a:ext>
            </a:extLst>
          </p:cNvPr>
          <p:cNvGrpSpPr/>
          <p:nvPr/>
        </p:nvGrpSpPr>
        <p:grpSpPr>
          <a:xfrm>
            <a:off x="2112723" y="447805"/>
            <a:ext cx="7966553" cy="5962389"/>
            <a:chOff x="2112723" y="447804"/>
            <a:chExt cx="7966553" cy="596238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8A07C53-0FF1-02AE-E901-69FAC052DD77}"/>
                </a:ext>
              </a:extLst>
            </p:cNvPr>
            <p:cNvSpPr>
              <a:spLocks/>
            </p:cNvSpPr>
            <p:nvPr/>
          </p:nvSpPr>
          <p:spPr>
            <a:xfrm>
              <a:off x="2112723" y="447804"/>
              <a:ext cx="7966553" cy="5962389"/>
            </a:xfrm>
            <a:prstGeom prst="roundRect">
              <a:avLst>
                <a:gd name="adj" fmla="val 6119"/>
              </a:avLst>
            </a:prstGeom>
            <a:solidFill>
              <a:schemeClr val="accent1">
                <a:alpha val="70000"/>
              </a:scheme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The Complicity of the Media in Pushing The AI Bubble - Brightwork Research  &amp; Analysis">
              <a:extLst>
                <a:ext uri="{FF2B5EF4-FFF2-40B4-BE49-F238E27FC236}">
                  <a16:creationId xmlns:a16="http://schemas.microsoft.com/office/drawing/2014/main" id="{86DDD1E4-A8CF-1488-81FA-DF41C30C5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4" r="9928"/>
            <a:stretch/>
          </p:blipFill>
          <p:spPr bwMode="auto">
            <a:xfrm>
              <a:off x="2436334" y="790746"/>
              <a:ext cx="7319332" cy="5276507"/>
            </a:xfrm>
            <a:prstGeom prst="roundRect">
              <a:avLst>
                <a:gd name="adj" fmla="val 6189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840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56783"/>
            <a:ext cx="11704320" cy="4144433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Random classification noise / agnostic learning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Massart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noise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Two-player game and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 – robustness + fairness?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Recap of robustness unit</a:t>
            </a:r>
          </a:p>
        </p:txBody>
      </p:sp>
    </p:spTree>
    <p:extLst>
      <p:ext uri="{BB962C8B-B14F-4D97-AF65-F5344CB8AC3E}">
        <p14:creationId xmlns:p14="http://schemas.microsoft.com/office/powerpoint/2010/main" val="395616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(NOISY) HALFSPACES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What if no </a:t>
                </a:r>
                <a:r>
                  <a:rPr lang="en-US" b="1" dirty="0" err="1">
                    <a:solidFill>
                      <a:schemeClr val="accent6"/>
                    </a:solidFill>
                  </a:rPr>
                  <a:t>halfspace</a:t>
                </a:r>
                <a:r>
                  <a:rPr lang="en-US" b="1" dirty="0">
                    <a:solidFill>
                      <a:schemeClr val="accent6"/>
                    </a:solidFill>
                  </a:rPr>
                  <a:t> perfectly fits the data?</a:t>
                </a:r>
              </a:p>
              <a:p>
                <a:pPr marL="0" indent="0" algn="ctr">
                  <a:buNone/>
                </a:pPr>
                <a:endParaRPr lang="en-US" sz="1600" b="1" dirty="0">
                  <a:solidFill>
                    <a:schemeClr val="accent6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Random classification noise (RCN)</a:t>
                </a:r>
              </a:p>
              <a:p>
                <a:pPr marL="522288" indent="0">
                  <a:buNone/>
                </a:pPr>
                <a:r>
                  <a:rPr lang="en-US" dirty="0"/>
                  <a:t>samples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generated as follows:</a:t>
                </a:r>
              </a:p>
              <a:p>
                <a:pPr marL="522288" indent="0">
                  <a:buNone/>
                </a:pPr>
                <a:r>
                  <a:rPr lang="en-US" dirty="0"/>
                  <a:t>1)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522288" indent="0">
                  <a:buNone/>
                </a:pPr>
                <a:r>
                  <a:rPr lang="en-US" dirty="0"/>
                  <a:t>2)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522288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3)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flipped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that achieves low test loss, i.e.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ross 9">
            <a:extLst>
              <a:ext uri="{FF2B5EF4-FFF2-40B4-BE49-F238E27FC236}">
                <a16:creationId xmlns:a16="http://schemas.microsoft.com/office/drawing/2014/main" id="{71B3CFB1-9950-C3AC-4315-44E7676A5CC1}"/>
              </a:ext>
            </a:extLst>
          </p:cNvPr>
          <p:cNvSpPr/>
          <p:nvPr/>
        </p:nvSpPr>
        <p:spPr>
          <a:xfrm>
            <a:off x="7358952" y="3265836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71412002-E4BD-D1AD-7C4F-0A0655151A5A}"/>
              </a:ext>
            </a:extLst>
          </p:cNvPr>
          <p:cNvSpPr/>
          <p:nvPr/>
        </p:nvSpPr>
        <p:spPr>
          <a:xfrm>
            <a:off x="7578594" y="365832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3C80598C-5893-D819-1A0A-50E92CBC55D5}"/>
              </a:ext>
            </a:extLst>
          </p:cNvPr>
          <p:cNvSpPr/>
          <p:nvPr/>
        </p:nvSpPr>
        <p:spPr>
          <a:xfrm>
            <a:off x="8055769" y="324264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DB81CF10-E5A5-04C4-1AC1-B5D5D64082E1}"/>
              </a:ext>
            </a:extLst>
          </p:cNvPr>
          <p:cNvSpPr/>
          <p:nvPr/>
        </p:nvSpPr>
        <p:spPr>
          <a:xfrm>
            <a:off x="8055769" y="387734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EC95C9FF-7F9B-00DE-7E3E-C8F50BAD6E76}"/>
              </a:ext>
            </a:extLst>
          </p:cNvPr>
          <p:cNvSpPr/>
          <p:nvPr/>
        </p:nvSpPr>
        <p:spPr>
          <a:xfrm>
            <a:off x="9422414" y="4644844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5EBE6947-60D6-4E8D-DDF1-DCD519E859BA}"/>
              </a:ext>
            </a:extLst>
          </p:cNvPr>
          <p:cNvSpPr/>
          <p:nvPr/>
        </p:nvSpPr>
        <p:spPr>
          <a:xfrm>
            <a:off x="8482708" y="354850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264FF475-5B03-A6E5-5779-21ADBA073145}"/>
              </a:ext>
            </a:extLst>
          </p:cNvPr>
          <p:cNvSpPr/>
          <p:nvPr/>
        </p:nvSpPr>
        <p:spPr>
          <a:xfrm>
            <a:off x="7616484" y="433919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EE052B3F-FF5E-1EDC-FD5E-18E069DD108C}"/>
              </a:ext>
            </a:extLst>
          </p:cNvPr>
          <p:cNvSpPr/>
          <p:nvPr/>
        </p:nvSpPr>
        <p:spPr>
          <a:xfrm>
            <a:off x="8178361" y="453502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AB98E810-74C8-C7A3-AC22-3DDEE2BAD09A}"/>
              </a:ext>
            </a:extLst>
          </p:cNvPr>
          <p:cNvSpPr/>
          <p:nvPr/>
        </p:nvSpPr>
        <p:spPr>
          <a:xfrm>
            <a:off x="8755161" y="391067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3D1B77F1-1007-29D5-8058-EB1E52105D59}"/>
              </a:ext>
            </a:extLst>
          </p:cNvPr>
          <p:cNvSpPr/>
          <p:nvPr/>
        </p:nvSpPr>
        <p:spPr>
          <a:xfrm>
            <a:off x="8873912" y="422937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25F3431B-DB42-5C41-968A-B54082E2E1EF}"/>
              </a:ext>
            </a:extLst>
          </p:cNvPr>
          <p:cNvSpPr/>
          <p:nvPr/>
        </p:nvSpPr>
        <p:spPr>
          <a:xfrm>
            <a:off x="8650442" y="4485392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BFE736-5855-6716-D79C-B879AFE20F34}"/>
              </a:ext>
            </a:extLst>
          </p:cNvPr>
          <p:cNvCxnSpPr>
            <a:cxnSpLocks/>
          </p:cNvCxnSpPr>
          <p:nvPr/>
        </p:nvCxnSpPr>
        <p:spPr>
          <a:xfrm>
            <a:off x="8807033" y="2697525"/>
            <a:ext cx="1549567" cy="231420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Minus 21">
            <a:extLst>
              <a:ext uri="{FF2B5EF4-FFF2-40B4-BE49-F238E27FC236}">
                <a16:creationId xmlns:a16="http://schemas.microsoft.com/office/drawing/2014/main" id="{42B52F02-BAFC-9218-DD98-C4311346EC0C}"/>
              </a:ext>
            </a:extLst>
          </p:cNvPr>
          <p:cNvSpPr/>
          <p:nvPr/>
        </p:nvSpPr>
        <p:spPr>
          <a:xfrm>
            <a:off x="9526547" y="287243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28AFA002-9932-FD56-77D9-5FB25A376A5B}"/>
              </a:ext>
            </a:extLst>
          </p:cNvPr>
          <p:cNvSpPr/>
          <p:nvPr/>
        </p:nvSpPr>
        <p:spPr>
          <a:xfrm>
            <a:off x="10080666" y="320292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C0611B45-5DD5-8F73-FFDC-640DB1DB9B85}"/>
              </a:ext>
            </a:extLst>
          </p:cNvPr>
          <p:cNvSpPr/>
          <p:nvPr/>
        </p:nvSpPr>
        <p:spPr>
          <a:xfrm>
            <a:off x="11327506" y="376814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36349472-DB02-35D2-A015-E783086E7449}"/>
              </a:ext>
            </a:extLst>
          </p:cNvPr>
          <p:cNvSpPr/>
          <p:nvPr/>
        </p:nvSpPr>
        <p:spPr>
          <a:xfrm>
            <a:off x="9898504" y="351667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55F1E80D-C5D5-FE19-E8FA-8965BF54C53B}"/>
              </a:ext>
            </a:extLst>
          </p:cNvPr>
          <p:cNvSpPr/>
          <p:nvPr/>
        </p:nvSpPr>
        <p:spPr>
          <a:xfrm>
            <a:off x="10302012" y="391067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4DF29F6B-BE40-3E69-6BD2-F0B86F926BCD}"/>
              </a:ext>
            </a:extLst>
          </p:cNvPr>
          <p:cNvSpPr/>
          <p:nvPr/>
        </p:nvSpPr>
        <p:spPr>
          <a:xfrm>
            <a:off x="10615663" y="433808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4D497DBC-C120-F80E-96E2-08001A60FA2C}"/>
              </a:ext>
            </a:extLst>
          </p:cNvPr>
          <p:cNvSpPr/>
          <p:nvPr/>
        </p:nvSpPr>
        <p:spPr>
          <a:xfrm>
            <a:off x="11244416" y="455772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28">
            <a:extLst>
              <a:ext uri="{FF2B5EF4-FFF2-40B4-BE49-F238E27FC236}">
                <a16:creationId xmlns:a16="http://schemas.microsoft.com/office/drawing/2014/main" id="{5A80EDDB-FC79-11B2-B21E-C52C37AFDBF4}"/>
              </a:ext>
            </a:extLst>
          </p:cNvPr>
          <p:cNvSpPr/>
          <p:nvPr/>
        </p:nvSpPr>
        <p:spPr>
          <a:xfrm>
            <a:off x="11099796" y="331274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29">
            <a:extLst>
              <a:ext uri="{FF2B5EF4-FFF2-40B4-BE49-F238E27FC236}">
                <a16:creationId xmlns:a16="http://schemas.microsoft.com/office/drawing/2014/main" id="{0EAA753F-29D7-3BD8-82D6-F11EC62CDD7A}"/>
              </a:ext>
            </a:extLst>
          </p:cNvPr>
          <p:cNvSpPr/>
          <p:nvPr/>
        </p:nvSpPr>
        <p:spPr>
          <a:xfrm>
            <a:off x="11761738" y="481181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0ACF43-591D-66BA-CD91-366334D4BBDF}"/>
              </a:ext>
            </a:extLst>
          </p:cNvPr>
          <p:cNvCxnSpPr>
            <a:cxnSpLocks/>
          </p:cNvCxnSpPr>
          <p:nvPr/>
        </p:nvCxnSpPr>
        <p:spPr>
          <a:xfrm rot="5400000">
            <a:off x="8646726" y="2664581"/>
            <a:ext cx="131489" cy="196372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3C473C4-FD2F-3BD6-2792-915E50018CF9}"/>
                  </a:ext>
                </a:extLst>
              </p:cNvPr>
              <p:cNvSpPr txBox="1"/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3C473C4-FD2F-3BD6-2792-915E50018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ross 33">
            <a:extLst>
              <a:ext uri="{FF2B5EF4-FFF2-40B4-BE49-F238E27FC236}">
                <a16:creationId xmlns:a16="http://schemas.microsoft.com/office/drawing/2014/main" id="{E99FA4E4-75EB-1E98-6E3C-E990BA40D7B4}"/>
              </a:ext>
            </a:extLst>
          </p:cNvPr>
          <p:cNvSpPr/>
          <p:nvPr/>
        </p:nvSpPr>
        <p:spPr>
          <a:xfrm>
            <a:off x="10623751" y="3590218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5D7D2D93-3879-90D6-4239-ED334B80ACFC}"/>
              </a:ext>
            </a:extLst>
          </p:cNvPr>
          <p:cNvSpPr/>
          <p:nvPr/>
        </p:nvSpPr>
        <p:spPr>
          <a:xfrm>
            <a:off x="11255576" y="413258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8D3532F9-62FB-0521-C06C-307B48CB21DF}"/>
              </a:ext>
            </a:extLst>
          </p:cNvPr>
          <p:cNvSpPr/>
          <p:nvPr/>
        </p:nvSpPr>
        <p:spPr>
          <a:xfrm>
            <a:off x="10428685" y="2753915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1982DD-713F-B226-5225-E3F74DD910E8}"/>
                  </a:ext>
                </a:extLst>
              </p:cNvPr>
              <p:cNvSpPr/>
              <p:nvPr/>
            </p:nvSpPr>
            <p:spPr>
              <a:xfrm>
                <a:off x="3511446" y="5849390"/>
                <a:ext cx="51691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≤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𝜂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1982DD-713F-B226-5225-E3F74DD91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446" y="5849390"/>
                <a:ext cx="5169107" cy="523220"/>
              </a:xfrm>
              <a:prstGeom prst="rect">
                <a:avLst/>
              </a:prstGeom>
              <a:blipFill>
                <a:blip r:embed="rId4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2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/>
      <p:bldP spid="34" grpId="0" animBg="1"/>
      <p:bldP spid="38" grpId="0" animBg="1"/>
      <p:bldP spid="39" grpId="0" animBg="1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9.6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9.6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2994</Words>
  <Application>Microsoft Macintosh PowerPoint</Application>
  <PresentationFormat>Widescreen</PresentationFormat>
  <Paragraphs>528</Paragraphs>
  <Slides>59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1_Office Theme</vt:lpstr>
      <vt:lpstr>CS 224: ALGORITHMS FOR DATA SCIENCE LECTURE 11 (10/16)</vt:lpstr>
      <vt:lpstr>ANNOUNCEMENTS</vt:lpstr>
      <vt:lpstr>PowerPoint Presentation</vt:lpstr>
      <vt:lpstr>PAC LEARNING HALFSPACES</vt:lpstr>
      <vt:lpstr>PAC LEARNING HALFSPACES</vt:lpstr>
      <vt:lpstr>PAC LEARNING HALFSPACES</vt:lpstr>
      <vt:lpstr>PAC LEARNING HALFSPACES</vt:lpstr>
      <vt:lpstr>PowerPoint Presentation</vt:lpstr>
      <vt:lpstr>PAC LEARNING (NOISY) HALFSPACES</vt:lpstr>
      <vt:lpstr>PAC LEARNING (NOISY) HALFSPACES</vt:lpstr>
      <vt:lpstr>MINIMIZING CONVEX LOSSES</vt:lpstr>
      <vt:lpstr>MINIMIZING CONVEX LOSSES</vt:lpstr>
      <vt:lpstr>MINIMIZING CONVEX LOSSES</vt:lpstr>
      <vt:lpstr>MINIMIZING CONVEX LOSSES</vt:lpstr>
      <vt:lpstr>MINIMIZING CONVEX LOSSES</vt:lpstr>
      <vt:lpstr>LEAKYRELU SUFFICES FOR RCN</vt:lpstr>
      <vt:lpstr>LEAKYRELU SUFFICES FOR RCN</vt:lpstr>
      <vt:lpstr>LEAKYRELU SUFFICES FOR RCN</vt:lpstr>
      <vt:lpstr>LEAKYRELU SUFFICES FOR RCN</vt:lpstr>
      <vt:lpstr>LEAKYRELU SUFFICES FOR RCN</vt:lpstr>
      <vt:lpstr>IS THIS A REALISTIC NOISE MODEL?</vt:lpstr>
      <vt:lpstr>IS THIS A REALISTIC NOISE MODEL?</vt:lpstr>
      <vt:lpstr>IS THIS A REALISTIC NOISE MODEL?</vt:lpstr>
      <vt:lpstr>LANDSCAPE OF NOISE MODELS</vt:lpstr>
      <vt:lpstr>PowerPoint Presentation</vt:lpstr>
      <vt:lpstr>SEMIRANDOM NOISE</vt:lpstr>
      <vt:lpstr>SEMIRANDOM NOISE</vt:lpstr>
      <vt:lpstr>SEMIRANDOM NOISE</vt:lpstr>
      <vt:lpstr>SEMIRANDOM NOISE</vt:lpstr>
      <vt:lpstr>SEMIRANDOM NOISE</vt:lpstr>
      <vt:lpstr>CONVEX SURROGATES FAIL FOR MASSART NOISE</vt:lpstr>
      <vt:lpstr>AN IMPROPER LEARNING ALGORITHM</vt:lpstr>
      <vt:lpstr>A PROPER LEARNING ALGORITHM</vt:lpstr>
      <vt:lpstr>A PROPER LEARNING ALGORITHM</vt:lpstr>
      <vt:lpstr>PowerPoint Presentation</vt:lpstr>
      <vt:lpstr>TWO-PLAYER GAME</vt:lpstr>
      <vt:lpstr>TWO-PLAYER GAME</vt:lpstr>
      <vt:lpstr>TWO-PLAYER GAME</vt:lpstr>
      <vt:lpstr>TWO-PLAYER GAME</vt:lpstr>
      <vt:lpstr>TWO-PLAYER GAME</vt:lpstr>
      <vt:lpstr>TWO-PLAYER GAME</vt:lpstr>
      <vt:lpstr>TWO-PLAYER GAME</vt:lpstr>
      <vt:lpstr>TWO-PLAYER GAME</vt:lpstr>
      <vt:lpstr>ALGORITHM PSEUDOCODE</vt:lpstr>
      <vt:lpstr>IOU’S IN THE ANALYSIS</vt:lpstr>
      <vt:lpstr>PowerPoint Presentation</vt:lpstr>
      <vt:lpstr>CAN NON-ROBUSTNESS LEAD TO UNFAIR OUTCOMES?</vt:lpstr>
      <vt:lpstr>CAN NON-ROBUSTNESS LEAD TO UNFAIR OUTCOMES?</vt:lpstr>
      <vt:lpstr>CAN NON-ROBUSTNESS LEAD TO UNFAIR OUTCOMES?</vt:lpstr>
      <vt:lpstr>CAN NON-ROBUSTNESS LEAD TO UNFAIR OUTCOMES?</vt:lpstr>
      <vt:lpstr>CAN NON-ROBUSTNESS LEAD TO UNFAIR OUTCOMES?</vt:lpstr>
      <vt:lpstr>PowerPoint Presentation</vt:lpstr>
      <vt:lpstr>ROBUSTNESS RECAP</vt:lpstr>
      <vt:lpstr>ROBUSTNESS RECAP</vt:lpstr>
      <vt:lpstr>ROBUSTNESS RECAP</vt:lpstr>
      <vt:lpstr>ROBUSTNESS RECAP</vt:lpstr>
      <vt:lpstr>UESS OF ITERATIVE FILTERING</vt:lpstr>
      <vt:lpstr>UESS OF ITERATIVE FILTERING</vt:lpstr>
      <vt:lpstr>LOOKING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11 (10/16)</dc:title>
  <dc:creator>Sitan Chen</dc:creator>
  <cp:lastModifiedBy>Chen, Sitan</cp:lastModifiedBy>
  <cp:revision>10</cp:revision>
  <dcterms:created xsi:type="dcterms:W3CDTF">2023-10-15T14:38:15Z</dcterms:created>
  <dcterms:modified xsi:type="dcterms:W3CDTF">2023-10-16T17:35:03Z</dcterms:modified>
</cp:coreProperties>
</file>