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777" r:id="rId2"/>
    <p:sldId id="1419" r:id="rId3"/>
    <p:sldId id="1420" r:id="rId4"/>
    <p:sldId id="1421" r:id="rId5"/>
    <p:sldId id="1374" r:id="rId6"/>
    <p:sldId id="1375" r:id="rId7"/>
    <p:sldId id="1376" r:id="rId8"/>
    <p:sldId id="1378" r:id="rId9"/>
    <p:sldId id="1379" r:id="rId10"/>
    <p:sldId id="1381" r:id="rId11"/>
    <p:sldId id="1380" r:id="rId12"/>
    <p:sldId id="1388" r:id="rId13"/>
    <p:sldId id="1382" r:id="rId14"/>
    <p:sldId id="1389" r:id="rId15"/>
    <p:sldId id="1383" r:id="rId16"/>
    <p:sldId id="1384" r:id="rId17"/>
    <p:sldId id="1385" r:id="rId18"/>
    <p:sldId id="1386" r:id="rId19"/>
    <p:sldId id="1390" r:id="rId20"/>
    <p:sldId id="826" r:id="rId21"/>
    <p:sldId id="1397" r:id="rId22"/>
    <p:sldId id="1357" r:id="rId23"/>
    <p:sldId id="1391" r:id="rId24"/>
    <p:sldId id="1414" r:id="rId25"/>
    <p:sldId id="1415" r:id="rId26"/>
    <p:sldId id="1392" r:id="rId27"/>
    <p:sldId id="1393" r:id="rId28"/>
    <p:sldId id="1394" r:id="rId29"/>
    <p:sldId id="1395" r:id="rId30"/>
    <p:sldId id="1416" r:id="rId31"/>
    <p:sldId id="1396" r:id="rId32"/>
    <p:sldId id="1398" r:id="rId33"/>
    <p:sldId id="1399" r:id="rId34"/>
    <p:sldId id="1401" r:id="rId35"/>
    <p:sldId id="140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29"/>
    <p:restoredTop sz="94626"/>
  </p:normalViewPr>
  <p:slideViewPr>
    <p:cSldViewPr snapToGrid="0">
      <p:cViewPr varScale="1">
        <p:scale>
          <a:sx n="84" d="100"/>
          <a:sy n="84" d="100"/>
        </p:scale>
        <p:origin x="208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3DA27-3145-6047-8825-5FD77FD0FCAA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F0C25-C402-864B-99C4-78D67AD16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38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C01EB-83BC-0B4E-9AFF-131EA7C454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15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C01EB-83BC-0B4E-9AFF-131EA7C454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8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778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80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F924-1730-9447-897A-6D1C7E90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4A32-44E1-9C4B-B466-E8C264FD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0D51-D751-5E45-A4FF-BB60690C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022B-9574-7243-BF00-EA2BF723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4455-766A-9549-BC03-6C46B850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9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B635-8439-1A4E-8092-D5773E3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FB3D-9095-A843-AECD-17D6EE677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6949-C4E1-E74D-9E37-EF601A79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9F77-CD97-B347-A6DA-EB4F132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F9AC-5423-904F-A631-CECE942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7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94F90-9AA6-AF4A-8E60-72DB9649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CBD27-0339-4846-9541-447088C6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BC6A-410F-4D45-9B7F-DC121F5E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508-651C-0446-B0E2-45C3A32B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8A1EE-DB53-DE47-A021-2B8E99EA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65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ABC-87C8-9C4F-9D84-51D595B78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83319"/>
            <a:ext cx="11704320" cy="1011092"/>
          </a:xfrm>
          <a:effectLst/>
        </p:spPr>
        <p:txBody>
          <a:bodyPr>
            <a:normAutofit/>
          </a:bodyPr>
          <a:lstStyle>
            <a:lvl1pPr>
              <a:defRPr sz="44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95C9-D544-4149-9010-292C4DF2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A5DE-E34B-D045-90F0-91639E32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0522-700D-9A42-834F-3193BE8C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9B5C9-E353-6B42-B8B0-5C9B359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61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E3F1-F4D1-3243-B3F1-7537191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E7-BAE3-1242-BEA0-AE44542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B23B-C30F-2D45-834F-80D91C16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B12B-D9AC-8746-93E0-3664496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3C2-2E64-8740-875B-CD96E0A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7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7775-149C-1648-8655-AAAFB64D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2D21-1B12-984E-B34D-4BB9C742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DA20-9D39-CD43-AA84-98B39EAA9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69BB-BB55-6D48-893C-1DE97E70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54FCE-DC19-2D46-8877-B9B76C90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797B-6CEF-7A48-9984-5DE25A2C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6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9F-F0C9-E341-A22A-022C61A2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FD8BA-7E63-5048-BA75-4123C37E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7C2D-4439-5D43-A3C4-5517F482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1EA6-AB41-0443-8AAE-915AEDB4D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2D8C4-E93B-4147-97D2-1A8F55B5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FF6F7-52E6-A947-94AE-D0E3D2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46DB-C494-7D44-A4FA-018D19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0B7F7-95CF-9144-8428-48FC957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60E-1451-0346-A830-8BB475DE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70A-CA61-0D4F-AA1B-CE38E607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6410F-63EE-BA4A-A9DC-001845AB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08DB1-7CD8-0541-BBA0-BB928EDA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0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F1DA-EFCD-C144-A1E7-B8A46E0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C44B-8026-A54F-9207-24AEB24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F13D-A078-EF4A-864A-3BFF07B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67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5106-BE30-6F43-BB1F-9BED7E22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D99D-2E9D-4B4E-830C-51749856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F4F4-3241-1F4C-86CF-0BD539168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1EA7-4B72-A942-9917-CA373F8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6A0-A450-674E-A1BB-7D00652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82FD-F2D7-ED4F-8468-1999A404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80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5ADE-1A53-FE44-9E54-BB3350B5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65AD-83D7-3644-A02E-0B07F243F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9CBA-7F1B-0E45-977C-11AFC8E9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F5B8-5480-9B4D-A39B-CA33B43C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A85E7-35F6-314D-8298-B9F044A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6E77-F3E7-FF43-B800-48B46B99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11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46938-BDAF-9149-AB13-B24577D2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8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0246-93A3-6C46-9853-624ACD1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794075"/>
            <a:ext cx="11704320" cy="4780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22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8" y="3023165"/>
            <a:ext cx="11564002" cy="1220056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CS 224: ALGORITHMS FOR DATA SCIENCE</a:t>
            </a:r>
            <a:b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</a:b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LECTURE 17 (11/6)</a:t>
            </a:r>
            <a:endParaRPr lang="en-US" sz="40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08D775-0962-EA41-8BC7-BDAD26E25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752175"/>
              </p:ext>
            </p:extLst>
          </p:nvPr>
        </p:nvGraphicFramePr>
        <p:xfrm>
          <a:off x="465585" y="4243221"/>
          <a:ext cx="1126082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0828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</a:tblGrid>
              <a:tr h="513508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small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HARDNESS BASICS, SQ LOWER BOUNDS (PARITY, MLPs, PARALLEL PANCAKES)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CACD459-FA22-E124-7E30-4E7462CB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61" y="1969961"/>
            <a:ext cx="1068076" cy="1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C42B6-EADE-E44A-8128-D84909D623E4}"/>
              </a:ext>
            </a:extLst>
          </p:cNvPr>
          <p:cNvSpPr txBox="1"/>
          <p:nvPr/>
        </p:nvSpPr>
        <p:spPr>
          <a:xfrm>
            <a:off x="313998" y="263040"/>
            <a:ext cx="3340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Tensor decomposition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Sum-of-squares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Robustness</a:t>
            </a:r>
          </a:p>
          <a:p>
            <a:pPr>
              <a:defRPr/>
            </a:pPr>
            <a:r>
              <a:rPr lang="en-US" sz="2000" dirty="0"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</a:rPr>
              <a:t>Supervised learning</a:t>
            </a:r>
          </a:p>
          <a:p>
            <a:pPr>
              <a:defRPr/>
            </a:pPr>
            <a:r>
              <a:rPr lang="en-US" sz="2000" b="1" dirty="0"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</a:rPr>
              <a:t>Computational complexity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Statistical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Generative modeling</a:t>
            </a:r>
          </a:p>
        </p:txBody>
      </p:sp>
    </p:spTree>
    <p:extLst>
      <p:ext uri="{BB962C8B-B14F-4D97-AF65-F5344CB8AC3E}">
        <p14:creationId xmlns:p14="http://schemas.microsoft.com/office/powerpoint/2010/main" val="36195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8F45-896C-C849-46A2-73327DD6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CSQ REVISITED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EB057F2-1103-0B79-7D4F-D5079B9775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840" y="1294411"/>
                <a:ext cx="11704320" cy="5563589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800" dirty="0"/>
                  <a:t>Helpful to keep in mind what is generally possible (by any algorithm)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Single index models</a:t>
                </a:r>
                <a:r>
                  <a:rPr lang="en-US" sz="2800" b="0" dirty="0"/>
                  <a:t> </a:t>
                </a:r>
                <a:r>
                  <a:rPr lang="en-US" sz="2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)</a:t>
                </a:r>
                <a:r>
                  <a:rPr lang="en-US" sz="2800" dirty="0"/>
                  <a:t>: complexity of CSQ algorithms dictated by the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“information exponent”</a:t>
                </a:r>
              </a:p>
              <a:p>
                <a:pPr marL="458788" indent="0">
                  <a:buNone/>
                </a:pPr>
                <a:r>
                  <a:rPr lang="en-US" sz="2800" dirty="0"/>
                  <a:t>smallest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800" dirty="0"/>
                  <a:t>for which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/>
                  <a:t>-</a:t>
                </a:r>
                <a:r>
                  <a:rPr lang="en-US" sz="2800" dirty="0" err="1"/>
                  <a:t>th</a:t>
                </a:r>
                <a:r>
                  <a:rPr lang="en-US" sz="2800" dirty="0"/>
                  <a:t> Hermite coefficient of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 is nonzero</a:t>
                </a:r>
              </a:p>
              <a:p>
                <a:pPr marL="9525" indent="0">
                  <a:buNone/>
                </a:pPr>
                <a:endParaRPr lang="en-US" sz="500" dirty="0"/>
              </a:p>
              <a:p>
                <a:pPr marL="9525" indent="0">
                  <a:buNone/>
                </a:pPr>
                <a:r>
                  <a:rPr lang="en-US" sz="2800" b="1" dirty="0">
                    <a:solidFill>
                      <a:schemeClr val="bg1">
                        <a:lumMod val="75000"/>
                      </a:schemeClr>
                    </a:solidFill>
                  </a:rPr>
                  <a:t>[Ben </a:t>
                </a:r>
                <a:r>
                  <a:rPr lang="en-US" sz="2800" b="1" dirty="0" err="1">
                    <a:solidFill>
                      <a:schemeClr val="bg1">
                        <a:lumMod val="75000"/>
                      </a:schemeClr>
                    </a:solidFill>
                  </a:rPr>
                  <a:t>Arous</a:t>
                </a:r>
                <a:r>
                  <a:rPr lang="en-US" sz="2800" b="1" dirty="0">
                    <a:solidFill>
                      <a:schemeClr val="bg1">
                        <a:lumMod val="75000"/>
                      </a:schemeClr>
                    </a:solidFill>
                  </a:rPr>
                  <a:t> et al. ‘21]: </a:t>
                </a:r>
                <a:r>
                  <a:rPr lang="en-US" sz="2800" dirty="0"/>
                  <a:t>online SGD on single neuron learns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p>
                    </m:sSup>
                  </m:oMath>
                </a14:m>
                <a:endParaRPr lang="en-US" sz="500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[Abbe et al. ‘23]:</a:t>
                </a:r>
                <a:r>
                  <a:rPr lang="en-US" sz="28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800" dirty="0"/>
                  <a:t>generalize (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“leap complexity”</a:t>
                </a:r>
                <a:r>
                  <a:rPr lang="en-US" sz="2800" dirty="0"/>
                  <a:t>) to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multi-index models          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)</a:t>
                </a:r>
                <a:r>
                  <a:rPr lang="en-US" sz="2800" dirty="0"/>
                  <a:t>, </a:t>
                </a:r>
                <a:r>
                  <a:rPr lang="en-US" sz="2800" dirty="0" err="1"/>
                  <a:t>layerwise</a:t>
                </a:r>
                <a:r>
                  <a:rPr lang="en-US" sz="2800" dirty="0"/>
                  <a:t> training of </a:t>
                </a:r>
                <a:r>
                  <a:rPr lang="en-US" sz="2800" dirty="0" err="1"/>
                  <a:t>overparam’d</a:t>
                </a:r>
                <a:r>
                  <a:rPr lang="en-US" sz="2800" dirty="0"/>
                  <a:t> model learns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sz="2800" b="1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𝐥𝐞𝐚𝐩</m:t>
                        </m:r>
                      </m:sup>
                    </m:sSup>
                  </m:oMath>
                </a14:m>
                <a:endParaRPr lang="en-US" sz="2800" b="1" dirty="0"/>
              </a:p>
              <a:p>
                <a:pPr marL="458788" indent="0">
                  <a:buNone/>
                </a:pP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these are </a:t>
                </a:r>
                <a:r>
                  <a:rPr lang="en-US" sz="2800" b="1" dirty="0">
                    <a:solidFill>
                      <a:schemeClr val="accent2"/>
                    </a:solidFill>
                  </a:rPr>
                  <a:t>optimal for CSQ algorithms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(next unit: lower bound)</a:t>
                </a:r>
              </a:p>
              <a:p>
                <a:pPr marL="458788" indent="0">
                  <a:buNone/>
                </a:pP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but there are </a:t>
                </a:r>
                <a:r>
                  <a:rPr lang="en-US" sz="2800" b="1" dirty="0">
                    <a:solidFill>
                      <a:schemeClr val="accent6"/>
                    </a:solidFill>
                  </a:rPr>
                  <a:t>more efficient non-CSQ algorithms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(filtered PCA) that achieve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sample complexity and (fixed) polynomial runtime –</a:t>
                </a:r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800" b="1" dirty="0">
                    <a:solidFill>
                      <a:schemeClr val="bg1">
                        <a:lumMod val="75000"/>
                      </a:schemeClr>
                    </a:solidFill>
                  </a:rPr>
                  <a:t>[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</a:t>
                </a:r>
                <a:r>
                  <a:rPr lang="en-US" sz="2800" b="1" dirty="0">
                    <a:solidFill>
                      <a:schemeClr val="bg1">
                        <a:lumMod val="75000"/>
                      </a:schemeClr>
                    </a:solidFill>
                  </a:rPr>
                  <a:t>-</a:t>
                </a:r>
                <a:r>
                  <a:rPr lang="en-US" sz="2800" b="1" dirty="0" err="1">
                    <a:solidFill>
                      <a:schemeClr val="bg1">
                        <a:lumMod val="75000"/>
                      </a:schemeClr>
                    </a:solidFill>
                  </a:rPr>
                  <a:t>Meka</a:t>
                </a:r>
                <a:r>
                  <a:rPr lang="en-US" sz="2800" b="1" dirty="0">
                    <a:solidFill>
                      <a:schemeClr val="bg1">
                        <a:lumMod val="75000"/>
                      </a:schemeClr>
                    </a:solidFill>
                  </a:rPr>
                  <a:t> ‘20]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EB057F2-1103-0B79-7D4F-D5079B977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20" cy="5563589"/>
              </a:xfrm>
              <a:prstGeom prst="rect">
                <a:avLst/>
              </a:prstGeom>
              <a:blipFill>
                <a:blip r:embed="rId3"/>
                <a:stretch>
                  <a:fillRect l="-1193" t="-2050" r="-1085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335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8F45-896C-C849-46A2-73327DD6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IMPLICATIONS BEYOND TOY SETTINGS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B057F2-1103-0B79-7D4F-D5079B9775FD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11704320" cy="52802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How predictive is the mean field limit of practically observed phenomena?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4" name="Picture 3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AB7332ED-C1F3-C1F5-1442-E7E9B2705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631" y="2305503"/>
            <a:ext cx="8698737" cy="398583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04B6AB-3587-2B67-DE8B-3394F0308502}"/>
              </a:ext>
            </a:extLst>
          </p:cNvPr>
          <p:cNvSpPr txBox="1"/>
          <p:nvPr/>
        </p:nvSpPr>
        <p:spPr>
          <a:xfrm>
            <a:off x="2521462" y="6374626"/>
            <a:ext cx="714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from 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[Vyas-</a:t>
            </a:r>
            <a:r>
              <a:rPr lang="en-US" sz="2000" b="1" dirty="0" err="1">
                <a:solidFill>
                  <a:schemeClr val="bg1">
                    <a:lumMod val="75000"/>
                  </a:schemeClr>
                </a:solidFill>
              </a:rPr>
              <a:t>Atanasov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-Bordelon-</a:t>
            </a:r>
            <a:r>
              <a:rPr lang="en-US" sz="2000" b="1" dirty="0" err="1">
                <a:solidFill>
                  <a:schemeClr val="bg1">
                    <a:lumMod val="75000"/>
                  </a:schemeClr>
                </a:solidFill>
              </a:rPr>
              <a:t>Morwani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2000" b="1" dirty="0" err="1">
                <a:solidFill>
                  <a:schemeClr val="bg1">
                    <a:lumMod val="75000"/>
                  </a:schemeClr>
                </a:solidFill>
              </a:rPr>
              <a:t>Sainathan-Pehlevan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 ‘23]</a:t>
            </a:r>
          </a:p>
        </p:txBody>
      </p:sp>
    </p:spTree>
    <p:extLst>
      <p:ext uri="{BB962C8B-B14F-4D97-AF65-F5344CB8AC3E}">
        <p14:creationId xmlns:p14="http://schemas.microsoft.com/office/powerpoint/2010/main" val="1133973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8F45-896C-C849-46A2-73327DD6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 RECAP- ALGORITHMS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B057F2-1103-0B79-7D4F-D5079B9775FD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11191539" cy="52802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30 years after 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[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Linial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-Mansour-Nisan ‘93]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’s low-degree algorithm, (almost) everything in PAC is still about low-degree polynomials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/>
              <a:t>     But there are two distinct flavors: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7F7AD0-237C-10CA-1115-D2120B8A7380}"/>
              </a:ext>
            </a:extLst>
          </p:cNvPr>
          <p:cNvGraphicFramePr>
            <a:graphicFrameLocks noGrp="1"/>
          </p:cNvGraphicFramePr>
          <p:nvPr/>
        </p:nvGraphicFramePr>
        <p:xfrm>
          <a:off x="430306" y="3368001"/>
          <a:ext cx="11331388" cy="2900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1553105847"/>
                    </a:ext>
                  </a:extLst>
                </a:gridCol>
                <a:gridCol w="4530762">
                  <a:extLst>
                    <a:ext uri="{9D8B030D-6E8A-4147-A177-3AD203B41FA5}">
                      <a16:colId xmlns:a16="http://schemas.microsoft.com/office/drawing/2014/main" val="2422901113"/>
                    </a:ext>
                  </a:extLst>
                </a:gridCol>
                <a:gridCol w="4606066">
                  <a:extLst>
                    <a:ext uri="{9D8B030D-6E8A-4147-A177-3AD203B41FA5}">
                      <a16:colId xmlns:a16="http://schemas.microsoft.com/office/drawing/2014/main" val="3892383064"/>
                    </a:ext>
                  </a:extLst>
                </a:gridCol>
              </a:tblGrid>
              <a:tr h="12334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What is the smallest degree for which there is a polynomial that approximates the ground truth?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What is the smallest degree at which the ground truth has a nonzero polynomial component?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6881190"/>
                  </a:ext>
                </a:extLst>
              </a:tr>
              <a:tr h="839096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926187"/>
                  </a:ext>
                </a:extLst>
              </a:tr>
              <a:tr h="828339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2095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EF4F400-3365-1A62-D76D-D9BBEFE124CD}"/>
              </a:ext>
            </a:extLst>
          </p:cNvPr>
          <p:cNvSpPr txBox="1"/>
          <p:nvPr/>
        </p:nvSpPr>
        <p:spPr>
          <a:xfrm>
            <a:off x="3064136" y="2407413"/>
            <a:ext cx="606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⚠️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577278-DD70-9BD2-3DB6-EE7DA1021483}"/>
              </a:ext>
            </a:extLst>
          </p:cNvPr>
          <p:cNvSpPr txBox="1"/>
          <p:nvPr/>
        </p:nvSpPr>
        <p:spPr>
          <a:xfrm>
            <a:off x="8521851" y="2407413"/>
            <a:ext cx="606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⚠️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6440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8F45-896C-C849-46A2-73327DD6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9"/>
            <a:ext cx="11704320" cy="1011092"/>
          </a:xfrm>
        </p:spPr>
        <p:txBody>
          <a:bodyPr/>
          <a:lstStyle/>
          <a:p>
            <a:r>
              <a:rPr lang="en-US" dirty="0"/>
              <a:t>SUPERVISED LEARNING RECAP- ALGORITHMS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B057F2-1103-0B79-7D4F-D5079B9775FD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11191539" cy="52802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30 years after 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[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Linial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-Mansour-Nisan ‘93]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’s low-degree algorithm, (almost) everything in PAC is still about low-degree polynomials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/>
              <a:t>     But there are two distinct flavors: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7F7AD0-237C-10CA-1115-D2120B8A7380}"/>
              </a:ext>
            </a:extLst>
          </p:cNvPr>
          <p:cNvGraphicFramePr>
            <a:graphicFrameLocks noGrp="1"/>
          </p:cNvGraphicFramePr>
          <p:nvPr/>
        </p:nvGraphicFramePr>
        <p:xfrm>
          <a:off x="430306" y="3368001"/>
          <a:ext cx="11331388" cy="2900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1553105847"/>
                    </a:ext>
                  </a:extLst>
                </a:gridCol>
                <a:gridCol w="4530762">
                  <a:extLst>
                    <a:ext uri="{9D8B030D-6E8A-4147-A177-3AD203B41FA5}">
                      <a16:colId xmlns:a16="http://schemas.microsoft.com/office/drawing/2014/main" val="2422901113"/>
                    </a:ext>
                  </a:extLst>
                </a:gridCol>
                <a:gridCol w="4606066">
                  <a:extLst>
                    <a:ext uri="{9D8B030D-6E8A-4147-A177-3AD203B41FA5}">
                      <a16:colId xmlns:a16="http://schemas.microsoft.com/office/drawing/2014/main" val="3892383064"/>
                    </a:ext>
                  </a:extLst>
                </a:gridCol>
              </a:tblGrid>
              <a:tr h="12334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What is the smallest degree for which there is a polynomial that approximates the ground truth?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What is the smallest degree at which the ground truth has a nonzero polynomial component?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6881190"/>
                  </a:ext>
                </a:extLst>
              </a:tr>
              <a:tr h="8390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Structure being exploited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Fourier/Hermite concentration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information exponent / leap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926187"/>
                  </a:ext>
                </a:extLst>
              </a:tr>
              <a:tr h="828339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2095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EF4F400-3365-1A62-D76D-D9BBEFE124CD}"/>
              </a:ext>
            </a:extLst>
          </p:cNvPr>
          <p:cNvSpPr txBox="1"/>
          <p:nvPr/>
        </p:nvSpPr>
        <p:spPr>
          <a:xfrm>
            <a:off x="3064136" y="2407413"/>
            <a:ext cx="606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⚠️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577278-DD70-9BD2-3DB6-EE7DA1021483}"/>
              </a:ext>
            </a:extLst>
          </p:cNvPr>
          <p:cNvSpPr txBox="1"/>
          <p:nvPr/>
        </p:nvSpPr>
        <p:spPr>
          <a:xfrm>
            <a:off x="8521851" y="2407413"/>
            <a:ext cx="606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⚠️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8261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8F45-896C-C849-46A2-73327DD6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 RECAP- ALGORITHMS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B057F2-1103-0B79-7D4F-D5079B9775FD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11191539" cy="52802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30 years after 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[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Linial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-Mansour-Nisan ‘93]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’s low-degree algorithm, (almost) everything in PAC is still about low-degree polynomials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/>
              <a:t>     But there are two distinct flavors: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7F7AD0-237C-10CA-1115-D2120B8A7380}"/>
              </a:ext>
            </a:extLst>
          </p:cNvPr>
          <p:cNvGraphicFramePr>
            <a:graphicFrameLocks noGrp="1"/>
          </p:cNvGraphicFramePr>
          <p:nvPr/>
        </p:nvGraphicFramePr>
        <p:xfrm>
          <a:off x="430306" y="3368001"/>
          <a:ext cx="11331388" cy="2900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1553105847"/>
                    </a:ext>
                  </a:extLst>
                </a:gridCol>
                <a:gridCol w="4530762">
                  <a:extLst>
                    <a:ext uri="{9D8B030D-6E8A-4147-A177-3AD203B41FA5}">
                      <a16:colId xmlns:a16="http://schemas.microsoft.com/office/drawing/2014/main" val="2422901113"/>
                    </a:ext>
                  </a:extLst>
                </a:gridCol>
                <a:gridCol w="4606066">
                  <a:extLst>
                    <a:ext uri="{9D8B030D-6E8A-4147-A177-3AD203B41FA5}">
                      <a16:colId xmlns:a16="http://schemas.microsoft.com/office/drawing/2014/main" val="3892383064"/>
                    </a:ext>
                  </a:extLst>
                </a:gridCol>
              </a:tblGrid>
              <a:tr h="12334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What is the smallest degree for which there is a polynomial that approximates the ground truth?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What is the smallest degree at which the ground truth has a nonzero polynomial component?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6881190"/>
                  </a:ext>
                </a:extLst>
              </a:tr>
              <a:tr h="8390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Structure being exploited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Fourier/Hermite concentration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information exponent / leap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926187"/>
                  </a:ext>
                </a:extLst>
              </a:tr>
              <a:tr h="82833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Algorithms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low-degree algorithm, polynomial regression, </a:t>
                      </a:r>
                      <a:r>
                        <a:rPr lang="en-US" sz="2400" b="1" dirty="0">
                          <a:solidFill>
                            <a:schemeClr val="accent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kernel methods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tensor methods,</a:t>
                      </a:r>
                      <a:r>
                        <a:rPr lang="en-US" sz="24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accent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feature learning / GD beyond NTK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2095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EF4F400-3365-1A62-D76D-D9BBEFE124CD}"/>
              </a:ext>
            </a:extLst>
          </p:cNvPr>
          <p:cNvSpPr txBox="1"/>
          <p:nvPr/>
        </p:nvSpPr>
        <p:spPr>
          <a:xfrm>
            <a:off x="3064136" y="2407413"/>
            <a:ext cx="606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⚠️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577278-DD70-9BD2-3DB6-EE7DA1021483}"/>
              </a:ext>
            </a:extLst>
          </p:cNvPr>
          <p:cNvSpPr txBox="1"/>
          <p:nvPr/>
        </p:nvSpPr>
        <p:spPr>
          <a:xfrm>
            <a:off x="8521851" y="2407413"/>
            <a:ext cx="606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⚠️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437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8F45-896C-C849-46A2-73327DD6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 RECAP- ALGORITHMS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B057F2-1103-0B79-7D4F-D5079B9775FD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11191539" cy="52802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30 years after 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[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Linial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-Mansour-Nisan ‘93]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’s low-degree algorithm, (almost) everything in PAC is still about low-degree polynomials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Algorithms in practice largely captured by the CSQ model, but the theory suggests that </a:t>
            </a:r>
            <a:r>
              <a:rPr lang="en-US" sz="2800" b="1" dirty="0">
                <a:solidFill>
                  <a:schemeClr val="accent2"/>
                </a:solidFill>
              </a:rPr>
              <a:t>even slight deviations from this model can lead to improvements </a:t>
            </a:r>
            <a:r>
              <a:rPr lang="en-US" sz="2800" dirty="0"/>
              <a:t>in time/data efficiency (e.g.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filtered PCA</a:t>
            </a:r>
            <a:r>
              <a:rPr lang="en-US" sz="28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A84B1D-1DC5-1776-9E79-3C4DBB7C10C0}"/>
                  </a:ext>
                </a:extLst>
              </p:cNvPr>
              <p:cNvSpPr txBox="1"/>
              <p:nvPr/>
            </p:nvSpPr>
            <p:spPr>
              <a:xfrm>
                <a:off x="2619487" y="3642159"/>
                <a:ext cx="69530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     vs.        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32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sz="32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32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A84B1D-1DC5-1776-9E79-3C4DBB7C1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487" y="3642159"/>
                <a:ext cx="6953026" cy="584775"/>
              </a:xfrm>
              <a:prstGeom prst="rect">
                <a:avLst/>
              </a:prstGeom>
              <a:blipFill>
                <a:blip r:embed="rId2"/>
                <a:stretch>
                  <a:fillRect l="-730" t="-14894" b="-40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8331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8F45-896C-C849-46A2-73327DD6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 RECAP- ALGORITHMS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B057F2-1103-0B79-7D4F-D5079B9775FD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11191539" cy="556358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30 years after 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[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Linial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-Mansour-Nisan ‘93]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’s low-degree algorithm, (almost) everything in PAC is still about low-degree polynomials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Algorithms in practice largely captured by the CSQ model, but the theory suggests that </a:t>
            </a:r>
            <a:r>
              <a:rPr lang="en-US" sz="2800" b="1" dirty="0">
                <a:solidFill>
                  <a:schemeClr val="accent2"/>
                </a:solidFill>
              </a:rPr>
              <a:t>even slight deviations from this model can lead to improvements </a:t>
            </a:r>
            <a:r>
              <a:rPr lang="en-US" sz="2800" dirty="0"/>
              <a:t>in time/data efficiency (e.g.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filtered PCA</a:t>
            </a:r>
            <a:r>
              <a:rPr lang="en-US" sz="2800" dirty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7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Last two lectures: to understand why training overparametrized models helps, pass to a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limiting object</a:t>
            </a:r>
            <a:r>
              <a:rPr lang="en-US" sz="2800" dirty="0"/>
              <a:t>:</a:t>
            </a:r>
          </a:p>
          <a:p>
            <a:pPr marL="458788" indent="0">
              <a:buNone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If not careful about scaling, “easy” to prove convergence / generalization because dynamics are linear</a:t>
            </a:r>
          </a:p>
          <a:p>
            <a:pPr marL="458788" indent="0">
              <a:buNone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With critical scaling, limiting object quite predictive, but remains hard to analyze except in toy settings</a:t>
            </a:r>
          </a:p>
        </p:txBody>
      </p:sp>
    </p:spTree>
    <p:extLst>
      <p:ext uri="{BB962C8B-B14F-4D97-AF65-F5344CB8AC3E}">
        <p14:creationId xmlns:p14="http://schemas.microsoft.com/office/powerpoint/2010/main" val="175740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8F45-896C-C849-46A2-73327DD6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 RECAP- MODELING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B057F2-1103-0B79-7D4F-D5079B9775FD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11191539" cy="556358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Still in the early stages of navigating tradeoff between distributional assumptions and algorithmic guarantees: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FECBB1-587A-5FCF-B873-D8C9D5FB39DC}"/>
              </a:ext>
            </a:extLst>
          </p:cNvPr>
          <p:cNvGrpSpPr/>
          <p:nvPr/>
        </p:nvGrpSpPr>
        <p:grpSpPr>
          <a:xfrm>
            <a:off x="1934436" y="-278602"/>
            <a:ext cx="11210954" cy="6958125"/>
            <a:chOff x="-68066" y="-2064325"/>
            <a:chExt cx="15023968" cy="93246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CA3221E-4C44-BCB2-868B-A208FCCB7139}"/>
                </a:ext>
              </a:extLst>
            </p:cNvPr>
            <p:cNvGrpSpPr/>
            <p:nvPr/>
          </p:nvGrpSpPr>
          <p:grpSpPr>
            <a:xfrm>
              <a:off x="550119" y="-2064325"/>
              <a:ext cx="14405783" cy="9324688"/>
              <a:chOff x="5233101" y="478153"/>
              <a:chExt cx="9789708" cy="633675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C9A0322-3F99-12CC-8AB7-D8347B9FCF96}"/>
                  </a:ext>
                </a:extLst>
              </p:cNvPr>
              <p:cNvGrpSpPr/>
              <p:nvPr/>
            </p:nvGrpSpPr>
            <p:grpSpPr>
              <a:xfrm>
                <a:off x="5233101" y="478153"/>
                <a:ext cx="9789708" cy="6336759"/>
                <a:chOff x="5233101" y="478153"/>
                <a:chExt cx="9789708" cy="6336759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C935563-2398-0C3D-C963-8B76F4EB058F}"/>
                    </a:ext>
                  </a:extLst>
                </p:cNvPr>
                <p:cNvGrpSpPr/>
                <p:nvPr/>
              </p:nvGrpSpPr>
              <p:grpSpPr>
                <a:xfrm>
                  <a:off x="5233101" y="478153"/>
                  <a:ext cx="9789708" cy="6336759"/>
                  <a:chOff x="3178032" y="-1580544"/>
                  <a:chExt cx="13012624" cy="8422914"/>
                </a:xfrm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C578B187-A708-5752-9607-B4420738B565}"/>
                      </a:ext>
                    </a:extLst>
                  </p:cNvPr>
                  <p:cNvGrpSpPr/>
                  <p:nvPr/>
                </p:nvGrpSpPr>
                <p:grpSpPr>
                  <a:xfrm>
                    <a:off x="4661389" y="-1580544"/>
                    <a:ext cx="11529267" cy="7835960"/>
                    <a:chOff x="1552739" y="222949"/>
                    <a:chExt cx="5244993" cy="3564802"/>
                  </a:xfr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2667DBAB-E8B3-7460-BCBB-A713DCB38C1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552739" y="3594711"/>
                      <a:ext cx="3006282" cy="0"/>
                    </a:xfrm>
                    <a:prstGeom prst="line">
                      <a:avLst/>
                    </a:prstGeom>
                    <a:ln w="25400">
                      <a:solidFill>
                        <a:schemeClr val="bg2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08B061F6-067D-E046-F35D-3CD7C2ABBD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35619" y="1670368"/>
                      <a:ext cx="0" cy="2117383"/>
                    </a:xfrm>
                    <a:prstGeom prst="line">
                      <a:avLst/>
                    </a:prstGeom>
                    <a:ln w="25400">
                      <a:solidFill>
                        <a:schemeClr val="bg2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4" name="Arc 43">
                      <a:extLst>
                        <a:ext uri="{FF2B5EF4-FFF2-40B4-BE49-F238E27FC236}">
                          <a16:creationId xmlns:a16="http://schemas.microsoft.com/office/drawing/2014/main" id="{A68B7559-254F-2326-25EE-EF92B6F557F2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2109320" y="222949"/>
                      <a:ext cx="4688412" cy="3031360"/>
                    </a:xfrm>
                    <a:prstGeom prst="arc">
                      <a:avLst>
                        <a:gd name="adj1" fmla="val 17763020"/>
                        <a:gd name="adj2" fmla="val 21147664"/>
                      </a:avLst>
                    </a:prstGeom>
                    <a:noFill/>
                    <a:ln w="63500">
                      <a:solidFill>
                        <a:schemeClr val="bg2"/>
                      </a:solidFill>
                      <a:prstDash val="sysDot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 dirty="0"/>
                    </a:p>
                  </p:txBody>
                </p:sp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163EB7C4-4585-0864-C51C-34D1F0CC3F60}"/>
                      </a:ext>
                    </a:extLst>
                  </p:cNvPr>
                  <p:cNvGrpSpPr/>
                  <p:nvPr/>
                </p:nvGrpSpPr>
                <p:grpSpPr>
                  <a:xfrm>
                    <a:off x="3178032" y="1825624"/>
                    <a:ext cx="7556991" cy="5016746"/>
                    <a:chOff x="1377513" y="1584312"/>
                    <a:chExt cx="7556991" cy="5016746"/>
                  </a:xfrm>
                </p:grpSpPr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C4D1FE5F-EC8D-E71F-2498-63F299D47A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99010" y="6191233"/>
                      <a:ext cx="3115471" cy="40982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expressivity of function class</a:t>
                      </a:r>
                    </a:p>
                  </p:txBody>
                </p:sp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A076FB1A-A8BF-4B02-BD68-C0663531B9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7513" y="3266681"/>
                      <a:ext cx="1965427" cy="1005934"/>
                    </a:xfrm>
                    <a:prstGeom prst="rect">
                      <a:avLst/>
                    </a:prstGeom>
                    <a:effectLst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generality of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 distributional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assumption</a:t>
                      </a:r>
                    </a:p>
                  </p:txBody>
                </p:sp>
                <p:sp>
                  <p:nvSpPr>
                    <p:cNvPr id="30" name="Freeform 29">
                      <a:extLst>
                        <a:ext uri="{FF2B5EF4-FFF2-40B4-BE49-F238E27FC236}">
                          <a16:creationId xmlns:a16="http://schemas.microsoft.com/office/drawing/2014/main" id="{88F52AF6-CED8-56EF-525F-15DA308AA4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0597" y="4372918"/>
                      <a:ext cx="2983150" cy="520218"/>
                    </a:xfrm>
                    <a:custGeom>
                      <a:avLst/>
                      <a:gdLst>
                        <a:gd name="connsiteX0" fmla="*/ 0 w 3830320"/>
                        <a:gd name="connsiteY0" fmla="*/ 0 h 1361440"/>
                        <a:gd name="connsiteX1" fmla="*/ 1544320 w 3830320"/>
                        <a:gd name="connsiteY1" fmla="*/ 904240 h 1361440"/>
                        <a:gd name="connsiteX2" fmla="*/ 3830320 w 3830320"/>
                        <a:gd name="connsiteY2" fmla="*/ 1361440 h 1361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830320" h="1361440">
                          <a:moveTo>
                            <a:pt x="0" y="0"/>
                          </a:moveTo>
                          <a:cubicBezTo>
                            <a:pt x="452966" y="338666"/>
                            <a:pt x="905933" y="677333"/>
                            <a:pt x="1544320" y="904240"/>
                          </a:cubicBezTo>
                          <a:cubicBezTo>
                            <a:pt x="2182707" y="1131147"/>
                            <a:pt x="3006513" y="1246293"/>
                            <a:pt x="3830320" y="1361440"/>
                          </a:cubicBezTo>
                        </a:path>
                      </a:pathLst>
                    </a:custGeom>
                    <a:noFill/>
                    <a:ln w="63500" cap="rnd">
                      <a:solidFill>
                        <a:schemeClr val="accent5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/>
                    </a:p>
                  </p:txBody>
                </p:sp>
                <p:sp>
                  <p:nvSpPr>
                    <p:cNvPr id="31" name="Arc 30">
                      <a:extLst>
                        <a:ext uri="{FF2B5EF4-FFF2-40B4-BE49-F238E27FC236}">
                          <a16:creationId xmlns:a16="http://schemas.microsoft.com/office/drawing/2014/main" id="{A769A22B-F33D-DFEF-7C16-ECB6EB3E6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3195" y="1584312"/>
                      <a:ext cx="1126216" cy="1360278"/>
                    </a:xfrm>
                    <a:prstGeom prst="arc">
                      <a:avLst>
                        <a:gd name="adj1" fmla="val 17456308"/>
                        <a:gd name="adj2" fmla="val 20763519"/>
                      </a:avLst>
                    </a:prstGeom>
                    <a:ln w="63500">
                      <a:solidFill>
                        <a:schemeClr val="bg2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/>
                    </a:p>
                  </p:txBody>
                </p:sp>
                <p:sp>
                  <p:nvSpPr>
                    <p:cNvPr id="32" name="Rectangle 31">
                      <a:extLst>
                        <a:ext uri="{FF2B5EF4-FFF2-40B4-BE49-F238E27FC236}">
                          <a16:creationId xmlns:a16="http://schemas.microsoft.com/office/drawing/2014/main" id="{6B91E520-A4B1-FCF5-0933-AC940B9C56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53748" y="2226218"/>
                      <a:ext cx="1480756" cy="7306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0" tIns="0" rIns="0" bIns="0" rtlCol="0" anchor="ctr"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33" name="Straight Connector 32">
                      <a:extLst>
                        <a:ext uri="{FF2B5EF4-FFF2-40B4-BE49-F238E27FC236}">
                          <a16:creationId xmlns:a16="http://schemas.microsoft.com/office/drawing/2014/main" id="{B483B2E4-AFEA-958A-2D5B-659D69EE8B9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663074" y="2454667"/>
                      <a:ext cx="440913" cy="0"/>
                    </a:xfrm>
                    <a:prstGeom prst="line">
                      <a:avLst/>
                    </a:prstGeom>
                    <a:ln w="63500">
                      <a:solidFill>
                        <a:schemeClr val="accent5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Connector 33">
                      <a:extLst>
                        <a:ext uri="{FF2B5EF4-FFF2-40B4-BE49-F238E27FC236}">
                          <a16:creationId xmlns:a16="http://schemas.microsoft.com/office/drawing/2014/main" id="{B2F01641-335D-29C1-0499-0434808427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663074" y="2664738"/>
                      <a:ext cx="440913" cy="0"/>
                    </a:xfrm>
                    <a:prstGeom prst="line">
                      <a:avLst/>
                    </a:prstGeom>
                    <a:ln w="63500">
                      <a:solidFill>
                        <a:schemeClr val="bg2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6D392CAD-1167-C3E5-83A2-1577F0B5DD5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03988" y="2240409"/>
                      <a:ext cx="830516" cy="37256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Known</a:t>
                      </a:r>
                      <a:endParaRPr lang="en-US" sz="9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6510A866-E2DD-B7DA-7108-C0EF05AE93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03989" y="2517087"/>
                      <a:ext cx="796054" cy="37256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Truth?</a:t>
                      </a:r>
                    </a:p>
                  </p:txBody>
                </p: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F98B225A-E9C3-5C50-7213-5395D8F3237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255305" y="1606832"/>
                      <a:ext cx="554695" cy="0"/>
                    </a:xfrm>
                    <a:prstGeom prst="line">
                      <a:avLst/>
                    </a:prstGeom>
                    <a:ln w="63500">
                      <a:solidFill>
                        <a:schemeClr val="bg2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7FC17F8C-CF45-850A-3097-85340F3C78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084322" y="2548011"/>
                      <a:ext cx="386275" cy="1824907"/>
                    </a:xfrm>
                    <a:prstGeom prst="line">
                      <a:avLst/>
                    </a:prstGeom>
                    <a:ln w="63500" cap="rnd">
                      <a:solidFill>
                        <a:schemeClr val="accent5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001BC8CB-F8D2-0E54-4BCD-379628F7160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612511" y="2547600"/>
                      <a:ext cx="471809" cy="0"/>
                    </a:xfrm>
                    <a:prstGeom prst="line">
                      <a:avLst/>
                    </a:prstGeom>
                    <a:ln w="63500" cap="rnd">
                      <a:solidFill>
                        <a:schemeClr val="accent5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E2D8D824-EA0E-A320-076B-847D786DEE4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612511" y="1606832"/>
                      <a:ext cx="0" cy="940768"/>
                    </a:xfrm>
                    <a:prstGeom prst="line">
                      <a:avLst/>
                    </a:prstGeom>
                    <a:ln w="63500" cap="rnd">
                      <a:solidFill>
                        <a:schemeClr val="accent5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Straight Connector 40">
                      <a:extLst>
                        <a:ext uri="{FF2B5EF4-FFF2-40B4-BE49-F238E27FC236}">
                          <a16:creationId xmlns:a16="http://schemas.microsoft.com/office/drawing/2014/main" id="{FB4B63C1-9E1C-6708-57EF-8D36B679F3A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277196" y="1606832"/>
                      <a:ext cx="335315" cy="0"/>
                    </a:xfrm>
                    <a:prstGeom prst="line">
                      <a:avLst/>
                    </a:prstGeom>
                    <a:ln w="63500" cap="rnd">
                      <a:solidFill>
                        <a:schemeClr val="accent5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38C35DF-F42E-D3A0-7466-91EBAC5531FE}"/>
                    </a:ext>
                  </a:extLst>
                </p:cNvPr>
                <p:cNvSpPr/>
                <p:nvPr/>
              </p:nvSpPr>
              <p:spPr>
                <a:xfrm>
                  <a:off x="10022869" y="5382415"/>
                  <a:ext cx="1297742" cy="648470"/>
                </a:xfrm>
                <a:custGeom>
                  <a:avLst/>
                  <a:gdLst>
                    <a:gd name="connsiteX0" fmla="*/ 0 w 3830320"/>
                    <a:gd name="connsiteY0" fmla="*/ 0 h 1361440"/>
                    <a:gd name="connsiteX1" fmla="*/ 1544320 w 3830320"/>
                    <a:gd name="connsiteY1" fmla="*/ 904240 h 1361440"/>
                    <a:gd name="connsiteX2" fmla="*/ 3830320 w 3830320"/>
                    <a:gd name="connsiteY2" fmla="*/ 1361440 h 136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30320" h="1361440">
                      <a:moveTo>
                        <a:pt x="0" y="0"/>
                      </a:moveTo>
                      <a:cubicBezTo>
                        <a:pt x="452966" y="338666"/>
                        <a:pt x="905933" y="677333"/>
                        <a:pt x="1544320" y="904240"/>
                      </a:cubicBezTo>
                      <a:cubicBezTo>
                        <a:pt x="2182707" y="1131147"/>
                        <a:pt x="3006513" y="1246293"/>
                        <a:pt x="3830320" y="1361440"/>
                      </a:cubicBezTo>
                    </a:path>
                  </a:pathLst>
                </a:custGeom>
                <a:noFill/>
                <a:ln w="63500">
                  <a:solidFill>
                    <a:schemeClr val="bg2"/>
                  </a:solidFill>
                  <a:prstDash val="sysDot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2BA8427-1299-3614-774F-5EA085B3E58F}"/>
                  </a:ext>
                </a:extLst>
              </p:cNvPr>
              <p:cNvSpPr/>
              <p:nvPr/>
            </p:nvSpPr>
            <p:spPr>
              <a:xfrm>
                <a:off x="9804397" y="5535353"/>
                <a:ext cx="1250573" cy="495533"/>
              </a:xfrm>
              <a:custGeom>
                <a:avLst/>
                <a:gdLst>
                  <a:gd name="connsiteX0" fmla="*/ 0 w 3830320"/>
                  <a:gd name="connsiteY0" fmla="*/ 0 h 1361440"/>
                  <a:gd name="connsiteX1" fmla="*/ 1544320 w 3830320"/>
                  <a:gd name="connsiteY1" fmla="*/ 904240 h 1361440"/>
                  <a:gd name="connsiteX2" fmla="*/ 3830320 w 3830320"/>
                  <a:gd name="connsiteY2" fmla="*/ 1361440 h 136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30320" h="1361440">
                    <a:moveTo>
                      <a:pt x="0" y="0"/>
                    </a:moveTo>
                    <a:cubicBezTo>
                      <a:pt x="452966" y="338666"/>
                      <a:pt x="905933" y="677333"/>
                      <a:pt x="1544320" y="904240"/>
                    </a:cubicBezTo>
                    <a:cubicBezTo>
                      <a:pt x="2182707" y="1131147"/>
                      <a:pt x="3006513" y="1246293"/>
                      <a:pt x="3830320" y="1361440"/>
                    </a:cubicBezTo>
                  </a:path>
                </a:pathLst>
              </a:custGeom>
              <a:noFill/>
              <a:ln w="63500" cap="rnd">
                <a:solidFill>
                  <a:schemeClr val="accent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466B0A2-DBA2-D6CA-CD83-6278CBCE8D6F}"/>
                </a:ext>
              </a:extLst>
            </p:cNvPr>
            <p:cNvCxnSpPr>
              <a:cxnSpLocks/>
            </p:cNvCxnSpPr>
            <p:nvPr/>
          </p:nvCxnSpPr>
          <p:spPr>
            <a:xfrm>
              <a:off x="3535686" y="6140809"/>
              <a:ext cx="0" cy="174931"/>
            </a:xfrm>
            <a:prstGeom prst="line">
              <a:avLst/>
            </a:prstGeom>
            <a:ln w="25400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6D5887-E5E3-F992-BF0C-9D9FF9E8A447}"/>
                </a:ext>
              </a:extLst>
            </p:cNvPr>
            <p:cNvSpPr txBox="1"/>
            <p:nvPr/>
          </p:nvSpPr>
          <p:spPr>
            <a:xfrm>
              <a:off x="2943119" y="6352960"/>
              <a:ext cx="1436121" cy="453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Halfspaces</a:t>
              </a:r>
              <a:endPara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10536E2-B004-953A-2251-1C1B2B7675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4626" y="2772933"/>
              <a:ext cx="214326" cy="0"/>
            </a:xfrm>
            <a:prstGeom prst="line">
              <a:avLst/>
            </a:prstGeom>
            <a:ln w="25400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DC7C7E-C228-30BA-7D62-8F03AEB3AC61}"/>
                </a:ext>
              </a:extLst>
            </p:cNvPr>
            <p:cNvSpPr txBox="1"/>
            <p:nvPr/>
          </p:nvSpPr>
          <p:spPr>
            <a:xfrm>
              <a:off x="-68066" y="2449765"/>
              <a:ext cx="2511853" cy="783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Distribution-free with </a:t>
              </a:r>
              <a:r>
                <a:rPr lang="en-US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Massart</a:t>
              </a:r>
              <a:r>
                <a:rPr lang="en-US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 noise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635EB7E-E6D4-99F4-51B3-56F4F5282C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7025" y="5388901"/>
              <a:ext cx="214326" cy="0"/>
            </a:xfrm>
            <a:prstGeom prst="line">
              <a:avLst/>
            </a:prstGeom>
            <a:ln w="25400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44C2B27-FB82-F2A0-E08C-384D08223AD0}"/>
                    </a:ext>
                  </a:extLst>
                </p:cNvPr>
                <p:cNvSpPr txBox="1"/>
                <p:nvPr/>
              </p:nvSpPr>
              <p:spPr>
                <a:xfrm>
                  <a:off x="-68066" y="5062020"/>
                  <a:ext cx="2471538" cy="783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Gaussian/</a:t>
                  </a:r>
                </a:p>
                <a:p>
                  <a:pPr algn="r"/>
                  <a:r>
                    <a:rPr lang="en-US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uniform over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±1</m:t>
                              </m:r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endParaRPr lang="en-US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C89DB8A-EA66-09EE-28F4-684140A96C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8066" y="5062020"/>
                  <a:ext cx="2471538" cy="783666"/>
                </a:xfrm>
                <a:prstGeom prst="rect">
                  <a:avLst/>
                </a:prstGeom>
                <a:blipFill>
                  <a:blip r:embed="rId2"/>
                  <a:stretch>
                    <a:fillRect l="-1370" t="-2083" r="-1370" b="-104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67372FD-5090-F3C2-6949-F1C282B97E49}"/>
                </a:ext>
              </a:extLst>
            </p:cNvPr>
            <p:cNvCxnSpPr>
              <a:cxnSpLocks/>
            </p:cNvCxnSpPr>
            <p:nvPr/>
          </p:nvCxnSpPr>
          <p:spPr>
            <a:xfrm>
              <a:off x="7276887" y="6155685"/>
              <a:ext cx="0" cy="174931"/>
            </a:xfrm>
            <a:prstGeom prst="line">
              <a:avLst/>
            </a:prstGeom>
            <a:ln w="25400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DE9A88-EAE5-D257-8CFA-F498817D2E58}"/>
                </a:ext>
              </a:extLst>
            </p:cNvPr>
            <p:cNvSpPr txBox="1"/>
            <p:nvPr/>
          </p:nvSpPr>
          <p:spPr>
            <a:xfrm>
              <a:off x="6410591" y="6367836"/>
              <a:ext cx="2155685" cy="453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Neural networks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08FAEFE-938B-1837-B352-E3ED375A2B1A}"/>
                </a:ext>
              </a:extLst>
            </p:cNvPr>
            <p:cNvGrpSpPr/>
            <p:nvPr/>
          </p:nvGrpSpPr>
          <p:grpSpPr>
            <a:xfrm>
              <a:off x="3117849" y="2367724"/>
              <a:ext cx="856506" cy="856506"/>
              <a:chOff x="3117849" y="2367724"/>
              <a:chExt cx="856506" cy="856506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55EF853-5788-EB29-BD05-FFF1B0F02F4D}"/>
                  </a:ext>
                </a:extLst>
              </p:cNvPr>
              <p:cNvSpPr/>
              <p:nvPr/>
            </p:nvSpPr>
            <p:spPr>
              <a:xfrm>
                <a:off x="3117849" y="2367724"/>
                <a:ext cx="856506" cy="856506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48A9A68-77DB-8A85-81AC-B27FE5567C9E}"/>
                  </a:ext>
                </a:extLst>
              </p:cNvPr>
              <p:cNvSpPr/>
              <p:nvPr/>
            </p:nvSpPr>
            <p:spPr>
              <a:xfrm>
                <a:off x="3234466" y="2479416"/>
                <a:ext cx="633123" cy="63312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51AD441-3222-D7B8-C05E-878989CFB9B3}"/>
                  </a:ext>
                </a:extLst>
              </p:cNvPr>
              <p:cNvSpPr/>
              <p:nvPr/>
            </p:nvSpPr>
            <p:spPr>
              <a:xfrm>
                <a:off x="3353558" y="2603433"/>
                <a:ext cx="385088" cy="385088"/>
              </a:xfrm>
              <a:prstGeom prst="ellipse">
                <a:avLst/>
              </a:prstGeom>
              <a:solidFill>
                <a:schemeClr val="accent6">
                  <a:lumMod val="75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A0CF051-CE68-0BAB-A802-1B3B71B2645F}"/>
                </a:ext>
              </a:extLst>
            </p:cNvPr>
            <p:cNvGrpSpPr/>
            <p:nvPr/>
          </p:nvGrpSpPr>
          <p:grpSpPr>
            <a:xfrm>
              <a:off x="6848634" y="4916701"/>
              <a:ext cx="856506" cy="856506"/>
              <a:chOff x="6848634" y="4916701"/>
              <a:chExt cx="856506" cy="856506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28F7C56-6191-D7EE-FED4-0E7671BBDA59}"/>
                  </a:ext>
                </a:extLst>
              </p:cNvPr>
              <p:cNvSpPr/>
              <p:nvPr/>
            </p:nvSpPr>
            <p:spPr>
              <a:xfrm>
                <a:off x="6848634" y="4916701"/>
                <a:ext cx="856506" cy="856506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9316EBD-06A2-1C5E-143E-24847BEB8821}"/>
                  </a:ext>
                </a:extLst>
              </p:cNvPr>
              <p:cNvSpPr/>
              <p:nvPr/>
            </p:nvSpPr>
            <p:spPr>
              <a:xfrm>
                <a:off x="6965251" y="5028393"/>
                <a:ext cx="633123" cy="63312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2691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8F45-896C-C849-46A2-73327DD6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 RECAP-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EB057F2-1103-0B79-7D4F-D5079B9775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840" y="1294411"/>
                <a:ext cx="11704320" cy="5945485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800" dirty="0"/>
                  <a:t>Still in the early stages of navigating tradeoff between distributional assumptions and algorithmic guarantees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800" dirty="0"/>
                  <a:t>Much of the work (especially in recent years) has centered around understanding the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realizable setting, </a:t>
                </a:r>
                <a:r>
                  <a:rPr lang="en-US" sz="2800" dirty="0"/>
                  <a:t>e.g.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’s Gaussian,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2800" dirty="0"/>
                  <a:t> given by a small neural network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800" dirty="0"/>
                  <a:t>Lots of interesting empirical phenomena to unpack even here, but </a:t>
                </a:r>
                <a:r>
                  <a:rPr lang="en-US" sz="2800" b="1" dirty="0">
                    <a:solidFill>
                      <a:schemeClr val="accent6"/>
                    </a:solidFill>
                  </a:rPr>
                  <a:t>remains wide open whether we can get end-to-end algorithmic guarantees for richer joint distributions over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sz="2800" dirty="0"/>
                  <a:t> / what even the right definitions would be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800" b="1" dirty="0">
                    <a:solidFill>
                      <a:schemeClr val="accent3"/>
                    </a:solidFill>
                  </a:rPr>
                  <a:t>Even with fairly benign-looking setups, we can run into computational barriers: next unit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EB057F2-1103-0B79-7D4F-D5079B977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20" cy="5945485"/>
              </a:xfrm>
              <a:prstGeom prst="rect">
                <a:avLst/>
              </a:prstGeom>
              <a:blipFill>
                <a:blip r:embed="rId2"/>
                <a:stretch>
                  <a:fillRect l="-1193" t="-1915" r="-1627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401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B057F2-1103-0B79-7D4F-D5079B9775FD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11704320" cy="5945485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b="1" dirty="0">
              <a:solidFill>
                <a:schemeClr val="accent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C41E95-A446-D5B1-C96E-3FFEF04F7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9"/>
            <a:ext cx="11704320" cy="1011092"/>
          </a:xfrm>
        </p:spPr>
        <p:txBody>
          <a:bodyPr/>
          <a:lstStyle/>
          <a:p>
            <a:r>
              <a:rPr lang="en-US" dirty="0"/>
              <a:t>UP NEXT</a:t>
            </a:r>
          </a:p>
        </p:txBody>
      </p:sp>
      <p:pic>
        <p:nvPicPr>
          <p:cNvPr id="7" name="Picture 6" descr="A red toolbox full of tools&#10;&#10;Description automatically generated">
            <a:extLst>
              <a:ext uri="{FF2B5EF4-FFF2-40B4-BE49-F238E27FC236}">
                <a16:creationId xmlns:a16="http://schemas.microsoft.com/office/drawing/2014/main" id="{98746BFC-56C8-035A-F418-E57137136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53" b="20530"/>
          <a:stretch/>
        </p:blipFill>
        <p:spPr>
          <a:xfrm>
            <a:off x="2266515" y="1164921"/>
            <a:ext cx="7658970" cy="5148198"/>
          </a:xfrm>
          <a:prstGeom prst="rect">
            <a:avLst/>
          </a:prstGeom>
          <a:effectLst>
            <a:outerShdw blurRad="50800" dist="38100" dir="2700000" sx="100539" sy="100539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951E63-C83F-78DA-74F9-15224445FCBE}"/>
              </a:ext>
            </a:extLst>
          </p:cNvPr>
          <p:cNvSpPr txBox="1"/>
          <p:nvPr/>
        </p:nvSpPr>
        <p:spPr>
          <a:xfrm>
            <a:off x="5855523" y="544881"/>
            <a:ext cx="25660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sum-of-squares </a:t>
            </a:r>
          </a:p>
          <a:p>
            <a:pPr algn="ctr"/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optimization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3FC45-9C5E-65A5-A51E-D1DC6731E0B1}"/>
              </a:ext>
            </a:extLst>
          </p:cNvPr>
          <p:cNvSpPr txBox="1"/>
          <p:nvPr/>
        </p:nvSpPr>
        <p:spPr>
          <a:xfrm>
            <a:off x="2757601" y="2581499"/>
            <a:ext cx="1280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tensors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483EE-B27B-6A3D-150B-8CFD7F743F12}"/>
              </a:ext>
            </a:extLst>
          </p:cNvPr>
          <p:cNvSpPr txBox="1"/>
          <p:nvPr/>
        </p:nvSpPr>
        <p:spPr>
          <a:xfrm>
            <a:off x="7892417" y="2319889"/>
            <a:ext cx="2524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robust statistics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60663D-F0BE-7742-18C0-CF67B120B013}"/>
              </a:ext>
            </a:extLst>
          </p:cNvPr>
          <p:cNvSpPr txBox="1"/>
          <p:nvPr/>
        </p:nvSpPr>
        <p:spPr>
          <a:xfrm>
            <a:off x="4640636" y="3684850"/>
            <a:ext cx="1762149" cy="954107"/>
          </a:xfrm>
          <a:prstGeom prst="rect">
            <a:avLst/>
          </a:prstGeom>
          <a:noFill/>
          <a:effectLst>
            <a:softEdge rad="60907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supervised</a:t>
            </a:r>
          </a:p>
          <a:p>
            <a:pPr algn="ctr"/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99F551-542D-86C3-2F9E-146B1F608647}"/>
              </a:ext>
            </a:extLst>
          </p:cNvPr>
          <p:cNvSpPr txBox="1"/>
          <p:nvPr/>
        </p:nvSpPr>
        <p:spPr>
          <a:xfrm>
            <a:off x="5920833" y="4665156"/>
            <a:ext cx="2435401" cy="954107"/>
          </a:xfrm>
          <a:prstGeom prst="rect">
            <a:avLst/>
          </a:prstGeom>
          <a:noFill/>
          <a:effectLst>
            <a:softEdge rad="60907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computational complexity</a:t>
            </a:r>
          </a:p>
        </p:txBody>
      </p:sp>
    </p:spTree>
    <p:extLst>
      <p:ext uri="{BB962C8B-B14F-4D97-AF65-F5344CB8AC3E}">
        <p14:creationId xmlns:p14="http://schemas.microsoft.com/office/powerpoint/2010/main" val="70532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53E12-1FF3-9494-95A6-32801F70C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53218-CC21-074D-1903-EC620F715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0"/>
            <a:ext cx="11704320" cy="61933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My office hours this week (Thursday 4-5) will be held virtually, please email me for the Zoom link if you plan on attending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dirty="0"/>
              <a:t>Spring ‘24 course announcement (Prof. Mark </a:t>
            </a:r>
            <a:r>
              <a:rPr lang="en-US" dirty="0" err="1"/>
              <a:t>Sellke</a:t>
            </a:r>
            <a:r>
              <a:rPr lang="en-US" dirty="0"/>
              <a:t>):</a:t>
            </a: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inherit"/>
              </a:rPr>
              <a:t>STAT 291: </a:t>
            </a:r>
            <a:r>
              <a:rPr lang="en-US" sz="2000" i="0" u="sng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Random High-Dimensional Optimization: Landscapes and Algorithmic Barriers</a:t>
            </a:r>
            <a:r>
              <a:rPr lang="en-US" sz="2000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Helvetica Neue" panose="02000503000000020004" pitchFamily="2" charset="0"/>
              </a:rPr>
              <a:t>(Tu/Th</a:t>
            </a:r>
            <a:r>
              <a:rPr lang="en-US" sz="2000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 10:30am-11:45am)</a:t>
            </a:r>
            <a:endParaRPr lang="en-US" sz="2000" i="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inherit"/>
              </a:rPr>
              <a:t>This course will focus on </a:t>
            </a:r>
            <a:r>
              <a:rPr lang="en-US" sz="2000" b="1" i="0" dirty="0">
                <a:effectLst/>
                <a:latin typeface="inherit"/>
              </a:rPr>
              <a:t>paradigmatic optimization problems with random objective functions</a:t>
            </a:r>
            <a:r>
              <a:rPr lang="en-US" sz="2000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inherit"/>
              </a:rPr>
              <a:t>. We will develop the tools needed to understand the geometric behavior of complex random landscapes, the different </a:t>
            </a:r>
            <a:r>
              <a:rPr lang="en-US" sz="2000" b="1" i="0" dirty="0">
                <a:effectLst/>
                <a:latin typeface="inherit"/>
              </a:rPr>
              <a:t>phase transitions</a:t>
            </a:r>
            <a:r>
              <a:rPr lang="en-US" sz="2000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inherit"/>
              </a:rPr>
              <a:t> that can occur, and how these transitions are linked to the </a:t>
            </a:r>
            <a:r>
              <a:rPr lang="en-US" sz="2000" b="1" i="0" dirty="0">
                <a:effectLst/>
                <a:latin typeface="inherit"/>
              </a:rPr>
              <a:t>success and failure of efficient algorithms</a:t>
            </a:r>
            <a:r>
              <a:rPr lang="en-US" sz="2000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inherit"/>
              </a:rPr>
              <a:t>. Likely topics will include: </a:t>
            </a:r>
            <a:endParaRPr lang="en-US" sz="2000" b="0" i="0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inherit"/>
              </a:rPr>
              <a:t>• Random constraint satisfaction problems, spin glasses, and </a:t>
            </a:r>
            <a:r>
              <a:rPr lang="en-US" sz="2000" b="1" i="0" dirty="0">
                <a:effectLst/>
                <a:latin typeface="inherit"/>
              </a:rPr>
              <a:t>tensor PCA </a:t>
            </a:r>
            <a:endParaRPr lang="en-US" sz="2000" b="1" i="0" dirty="0">
              <a:effectLst/>
              <a:latin typeface="Helvetica Neue" panose="02000503000000020004" pitchFamily="2" charset="0"/>
            </a:endParaRP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inherit"/>
              </a:rPr>
              <a:t>• </a:t>
            </a:r>
            <a:r>
              <a:rPr lang="en-US" sz="2000" b="1" i="0" dirty="0">
                <a:effectLst/>
                <a:latin typeface="inherit"/>
              </a:rPr>
              <a:t>Landscape complexity </a:t>
            </a:r>
            <a:r>
              <a:rPr lang="en-US" sz="2000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inherit"/>
              </a:rPr>
              <a:t>via critical point counting </a:t>
            </a:r>
            <a:endParaRPr lang="en-US" sz="2000" b="0" i="0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inherit"/>
              </a:rPr>
              <a:t>• The overlap gap property as a </a:t>
            </a:r>
            <a:r>
              <a:rPr lang="en-US" sz="2000" b="1" i="0" dirty="0">
                <a:effectLst/>
                <a:latin typeface="inherit"/>
              </a:rPr>
              <a:t>geometric barrier to optimization</a:t>
            </a:r>
            <a:r>
              <a:rPr lang="en-US" sz="2000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inherit"/>
              </a:rPr>
              <a:t> </a:t>
            </a:r>
            <a:endParaRPr lang="en-US" sz="2000" b="0" i="0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inherit"/>
              </a:rPr>
              <a:t>• Implications for </a:t>
            </a:r>
            <a:r>
              <a:rPr lang="en-US" sz="2000" b="1" i="0" dirty="0">
                <a:effectLst/>
                <a:latin typeface="inherit"/>
              </a:rPr>
              <a:t>Markov chain sampling </a:t>
            </a:r>
            <a:endParaRPr lang="en-US" sz="2000" b="1" i="0" dirty="0">
              <a:effectLst/>
              <a:latin typeface="Helvetica Neue" panose="02000503000000020004" pitchFamily="2" charset="0"/>
            </a:endParaRP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inherit"/>
              </a:rPr>
              <a:t>• Combining these ideas to prove the spherical </a:t>
            </a:r>
            <a:r>
              <a:rPr lang="en-US" sz="2000" b="0" i="0" dirty="0" err="1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inherit"/>
              </a:rPr>
              <a:t>Parisi</a:t>
            </a:r>
            <a:r>
              <a:rPr lang="en-US" sz="2000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inherit"/>
              </a:rPr>
              <a:t> formula</a:t>
            </a:r>
            <a:endParaRPr lang="en-US" sz="2000" b="0" i="0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66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711325"/>
            <a:ext cx="11704320" cy="3435350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Wrapping up mean field, supervised learning unit</a:t>
            </a:r>
            <a:endParaRPr lang="en-US" sz="5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Computational lower bounds: overview</a:t>
            </a:r>
          </a:p>
          <a:p>
            <a:pPr marL="0" indent="0" algn="ctr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Statistical query lower bounds for supervised problems</a:t>
            </a:r>
          </a:p>
        </p:txBody>
      </p:sp>
    </p:spTree>
    <p:extLst>
      <p:ext uri="{BB962C8B-B14F-4D97-AF65-F5344CB8AC3E}">
        <p14:creationId xmlns:p14="http://schemas.microsoft.com/office/powerpoint/2010/main" val="50348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9D2A1-8534-4500-BBBB-41C52DBBB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GUIDING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954CF3-4709-99B3-983F-64CE7F16CD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Two recurring learning problems from this course:</a:t>
                </a:r>
              </a:p>
              <a:p>
                <a:r>
                  <a:rPr lang="en-US" dirty="0"/>
                  <a:t>Learning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mixtures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Gaussians </a:t>
                </a:r>
                <a:r>
                  <a:rPr lang="en-US" dirty="0"/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Learning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neural networks of size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over Gaussian inputs </a:t>
                </a:r>
                <a:r>
                  <a:rPr lang="en-US" dirty="0"/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In both cases, it is open whether there is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dirty="0"/>
                  <a:t>-time algorithm in general. Two possibilities: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>
                    <a:solidFill>
                      <a:schemeClr val="accent2"/>
                    </a:solidFill>
                  </a:rPr>
                  <a:t>We just haven’t found the right algorithmic approach yet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>
                    <a:solidFill>
                      <a:schemeClr val="accent6"/>
                    </a:solidFill>
                  </a:rPr>
                  <a:t>There is no efficient algorithm for general instances, stronger assumptions are necessary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This week:</a:t>
                </a:r>
                <a:r>
                  <a:rPr lang="en-US" dirty="0"/>
                  <a:t> how to rule out the first possibility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954CF3-4709-99B3-983F-64CE7F16CD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 r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81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D87F6-5766-6C96-2BC8-67977E159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LOWER BOUNDS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7C873B-ADC6-0327-C80A-C3386F80EF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We’ve seen in passing a few examples of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statistical/information-theoretic lower bounds</a:t>
                </a: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:</a:t>
                </a:r>
              </a:p>
              <a:p>
                <a:r>
                  <a:rPr lang="en-US" sz="28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Airy disks: 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below diffraction limit,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800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rad>
                          </m:e>
                        </m:d>
                      </m:e>
                    </m:func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samples are needed</a:t>
                </a:r>
              </a:p>
              <a:p>
                <a:r>
                  <a:rPr lang="en-US" sz="28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Gaussian mixtures:</a:t>
                </a:r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below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unc>
                          <m:func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func>
                      </m:e>
                    </m:rad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separation,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superpoly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samples needed</a:t>
                </a:r>
                <a:endParaRPr lang="en-US" sz="28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In these cases, without enough data, it is impossible to solve the problem </a:t>
                </a:r>
                <a:r>
                  <a:rPr lang="en-US" b="1" dirty="0">
                    <a:solidFill>
                      <a:schemeClr val="accent6"/>
                    </a:solidFill>
                  </a:rPr>
                  <a:t>even with an infinite amount of compute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In the next two lectures, we will explore a more subtle phenomenon: </a:t>
                </a:r>
              </a:p>
              <a:p>
                <a:pPr marL="0" indent="0">
                  <a:buNone/>
                </a:pPr>
                <a:r>
                  <a:rPr lang="en-US" dirty="0"/>
                  <a:t>There is enough “signal” in the dataset that a </a:t>
                </a:r>
                <a:r>
                  <a:rPr lang="en-US" b="1" dirty="0">
                    <a:solidFill>
                      <a:schemeClr val="accent3"/>
                    </a:solidFill>
                  </a:rPr>
                  <a:t>computationally inefficient procedure exists to solve the problem</a:t>
                </a:r>
                <a:r>
                  <a:rPr lang="en-US" dirty="0"/>
                  <a:t>, but </a:t>
                </a:r>
                <a:r>
                  <a:rPr lang="en-US" b="1" dirty="0">
                    <a:solidFill>
                      <a:schemeClr val="accent6"/>
                    </a:solidFill>
                  </a:rPr>
                  <a:t>no computationally efficient algorithm can do so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7C873B-ADC6-0327-C80A-C3386F80EF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  <a:blipFill>
                <a:blip r:embed="rId2"/>
                <a:stretch>
                  <a:fillRect l="-1410" t="-2506" r="-1302" b="-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181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0128D-A1BE-E5D9-DF0D-6E5CA631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F15DC8-C6B8-E59C-C427-662EAD6330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NP hardness</a:t>
                </a: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SAT:</a:t>
                </a:r>
                <a:r>
                  <a:rPr lang="en-US" sz="2800" dirty="0"/>
                  <a:t> given Boolean formula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, decide whether exists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s.t.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Coloring</a:t>
                </a:r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: </a:t>
                </a:r>
                <a:r>
                  <a:rPr lang="en-US" sz="2800" dirty="0"/>
                  <a:t>given a graph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dirty="0"/>
                  <a:t>, determine whether it is 3-colorable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Cryptographic hardness </a:t>
                </a:r>
                <a:r>
                  <a:rPr lang="en-US" sz="2800" dirty="0"/>
                  <a:t>(more on this next lecture)</a:t>
                </a: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Public-key cryptography: </a:t>
                </a:r>
                <a:r>
                  <a:rPr lang="en-US" sz="2800" dirty="0"/>
                  <a:t>given public key and encryption function, decrypt the encryption of a random bit (e.g. by factorizing a large number)</a:t>
                </a: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Pseudorandom generators: </a:t>
                </a:r>
                <a:r>
                  <a:rPr lang="en-US" sz="2800" dirty="0"/>
                  <a:t>given a generator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2800" dirty="0"/>
                  <a:t> and a string either sampled either from </a:t>
                </a:r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Unif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±1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/>
                  <a:t>        or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Unif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±1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US" sz="2800" dirty="0"/>
                  <a:t>,</a:t>
                </a:r>
              </a:p>
              <a:p>
                <a:pPr marL="0" indent="0">
                  <a:buNone/>
                </a:pPr>
                <a:r>
                  <a:rPr lang="en-US" sz="2800" dirty="0"/>
                  <a:t>determine which scenario we are in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F15DC8-C6B8-E59C-C427-662EAD6330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  <a:blipFill>
                <a:blip r:embed="rId2"/>
                <a:stretch>
                  <a:fillRect l="-1193" t="-2050" r="-1193" b="-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339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0128D-A1BE-E5D9-DF0D-6E5CA631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F15DC8-C6B8-E59C-C427-662EAD6330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528027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Average case hardness</a:t>
                </a: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Planted clique: </a:t>
                </a:r>
                <a:r>
                  <a:rPr lang="en-US" sz="2800" dirty="0"/>
                  <a:t>given the adjacency matrix of a graph sampled either from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</a:rPr>
                  <a:t>Erdos-Renyi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,1</m:t>
                    </m:r>
                    <m:r>
                      <m:rPr>
                        <m:lit/>
                      </m:rP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sz="2800" dirty="0"/>
                  <a:t>: every edge independently included </a:t>
                </a:r>
                <a:r>
                  <a:rPr lang="en-US" sz="2800" dirty="0" err="1"/>
                  <a:t>w.p.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1/2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F15DC8-C6B8-E59C-C427-662EAD6330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5280270"/>
              </a:xfrm>
              <a:blipFill>
                <a:blip r:embed="rId2"/>
                <a:stretch>
                  <a:fillRect l="-1193" t="-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lose-up of a diagram&#10;&#10;Description automatically generated">
            <a:extLst>
              <a:ext uri="{FF2B5EF4-FFF2-40B4-BE49-F238E27FC236}">
                <a16:creationId xmlns:a16="http://schemas.microsoft.com/office/drawing/2014/main" id="{C393D064-894D-EDA8-DC64-E5E8622D7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895254" y="3934547"/>
            <a:ext cx="5200746" cy="2640134"/>
          </a:xfrm>
          <a:prstGeom prst="roundRect">
            <a:avLst>
              <a:gd name="adj" fmla="val 861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5ADB1D-0200-547B-54BF-5B5E5DF72668}"/>
              </a:ext>
            </a:extLst>
          </p:cNvPr>
          <p:cNvSpPr txBox="1"/>
          <p:nvPr/>
        </p:nvSpPr>
        <p:spPr>
          <a:xfrm>
            <a:off x="1061717" y="6108537"/>
            <a:ext cx="2792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Taken from [Hopkins, FOCS ‘16]</a:t>
            </a:r>
          </a:p>
        </p:txBody>
      </p:sp>
    </p:spTree>
    <p:extLst>
      <p:ext uri="{BB962C8B-B14F-4D97-AF65-F5344CB8AC3E}">
        <p14:creationId xmlns:p14="http://schemas.microsoft.com/office/powerpoint/2010/main" val="19042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0128D-A1BE-E5D9-DF0D-6E5CA631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F15DC8-C6B8-E59C-C427-662EAD6330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528027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Average case hardness</a:t>
                </a: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Planted clique: </a:t>
                </a:r>
                <a:r>
                  <a:rPr lang="en-US" sz="2800" dirty="0"/>
                  <a:t>given the adjacency matrix of a graph sampled either from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</a:rPr>
                  <a:t>Erdos-Renyi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,1</m:t>
                    </m:r>
                    <m:r>
                      <m:rPr>
                        <m:lit/>
                      </m:rP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sz="2800" dirty="0"/>
                  <a:t>: every edge independently included </a:t>
                </a:r>
                <a:r>
                  <a:rPr lang="en-US" sz="2800" dirty="0" err="1"/>
                  <a:t>w.p.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1/2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</a:rPr>
                  <a:t>Planted:</a:t>
                </a:r>
                <a:r>
                  <a:rPr lang="en-US" sz="2800" dirty="0"/>
                  <a:t> graph 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  <m:r>
                          <m:rPr>
                            <m:lit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/>
                  <a:t> + a random clique of size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Task: determine which case we are in </a:t>
                </a:r>
                <a:r>
                  <a:rPr lang="en-US" sz="2800" dirty="0" err="1"/>
                  <a:t>w.h.p</a:t>
                </a:r>
                <a:r>
                  <a:rPr lang="en-US" sz="2800" dirty="0"/>
                  <a:t>. over randomness of the instance</a:t>
                </a:r>
              </a:p>
              <a:p>
                <a:pPr marL="0" indent="0">
                  <a:buNone/>
                </a:pPr>
                <a:endParaRPr lang="en-US" sz="1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F15DC8-C6B8-E59C-C427-662EAD6330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5280270"/>
              </a:xfrm>
              <a:blipFill>
                <a:blip r:embed="rId2"/>
                <a:stretch>
                  <a:fillRect l="-1193" t="-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lose-up of a diagram&#10;&#10;Description automatically generated">
            <a:extLst>
              <a:ext uri="{FF2B5EF4-FFF2-40B4-BE49-F238E27FC236}">
                <a16:creationId xmlns:a16="http://schemas.microsoft.com/office/drawing/2014/main" id="{C393D064-894D-EDA8-DC64-E5E8622D7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254" y="3934547"/>
            <a:ext cx="10401492" cy="2640134"/>
          </a:xfrm>
          <a:prstGeom prst="roundRect">
            <a:avLst>
              <a:gd name="adj" fmla="val 861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2E2F82-046E-F8C1-3DA5-4BC575BE355C}"/>
              </a:ext>
            </a:extLst>
          </p:cNvPr>
          <p:cNvSpPr txBox="1"/>
          <p:nvPr/>
        </p:nvSpPr>
        <p:spPr>
          <a:xfrm>
            <a:off x="1061717" y="6108537"/>
            <a:ext cx="2792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Taken from [Hopkins, FOCS ‘16]</a:t>
            </a:r>
          </a:p>
        </p:txBody>
      </p:sp>
    </p:spTree>
    <p:extLst>
      <p:ext uri="{BB962C8B-B14F-4D97-AF65-F5344CB8AC3E}">
        <p14:creationId xmlns:p14="http://schemas.microsoft.com/office/powerpoint/2010/main" val="9113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0128D-A1BE-E5D9-DF0D-6E5CA631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F15DC8-C6B8-E59C-C427-662EAD6330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528027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Average case hardness</a:t>
                </a: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Planted clique: </a:t>
                </a:r>
                <a:r>
                  <a:rPr lang="en-US" sz="2800" dirty="0"/>
                  <a:t>given the adjacency matrix of a graph sampled either from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</a:rPr>
                  <a:t>Erdos-Renyi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,1</m:t>
                    </m:r>
                    <m:r>
                      <m:rPr>
                        <m:lit/>
                      </m:rP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sz="2800" dirty="0"/>
                  <a:t>: every edge independently included </a:t>
                </a:r>
                <a:r>
                  <a:rPr lang="en-US" sz="2800" dirty="0" err="1"/>
                  <a:t>w.p.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1/2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</a:rPr>
                  <a:t>Planted:</a:t>
                </a:r>
                <a:r>
                  <a:rPr lang="en-US" sz="2800" dirty="0"/>
                  <a:t> graph 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  <m:r>
                          <m:rPr>
                            <m:lit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/>
                  <a:t> + a random clique of size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Task: determine which case we are in </a:t>
                </a:r>
                <a:r>
                  <a:rPr lang="en-US" sz="2800" dirty="0" err="1"/>
                  <a:t>w.h.p</a:t>
                </a:r>
                <a:r>
                  <a:rPr lang="en-US" sz="2800" dirty="0"/>
                  <a:t>. over randomness of the instance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sz="2400" dirty="0"/>
                  <a:t>Largest clique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  <m:r>
                          <m:rPr>
                            <m:lit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400" dirty="0"/>
                  <a:t> has size either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sz="2400" b="0" dirty="0">
                    <a:latin typeface="Cambria Math" panose="02040503050406030204" pitchFamily="18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sz="2400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400" b="0" dirty="0">
                    <a:latin typeface="Cambria Math" panose="02040503050406030204" pitchFamily="18" charset="0"/>
                  </a:rPr>
                  <a:t> </a:t>
                </a:r>
                <a:r>
                  <a:rPr lang="en-US" sz="2400" b="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w.p.</a:t>
                </a:r>
                <a:r>
                  <a:rPr lang="en-US" sz="24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𝑜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400" b="0" dirty="0">
                    <a:latin typeface="Cambria Math" panose="02040503050406030204" pitchFamily="18" charset="0"/>
                  </a:rPr>
                  <a:t>, so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problem is information-theoretically tractable when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≥</m:t>
                    </m:r>
                    <m:r>
                      <a:rPr lang="el-GR" sz="2400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𝜴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4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a:rPr lang="en-US" sz="2400" b="1" i="0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𝐥𝐨𝐠</m:t>
                            </m:r>
                          </m:fName>
                          <m:e>
                            <m:r>
                              <a:rPr lang="en-US" sz="24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𝒏</m:t>
                            </m:r>
                          </m:e>
                        </m:func>
                      </m:e>
                    </m:d>
                  </m:oMath>
                </a14:m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bg1">
                        <a:lumMod val="75000"/>
                      </a:schemeClr>
                    </a:solidFill>
                  </a:rPr>
                  <a:t>[Alon-</a:t>
                </a:r>
                <a:r>
                  <a:rPr lang="en-US" sz="2400" b="1" dirty="0" err="1">
                    <a:solidFill>
                      <a:schemeClr val="bg1">
                        <a:lumMod val="75000"/>
                      </a:schemeClr>
                    </a:solidFill>
                  </a:rPr>
                  <a:t>Krivelevich</a:t>
                </a:r>
                <a:r>
                  <a:rPr lang="en-US" sz="2400" b="1" dirty="0">
                    <a:solidFill>
                      <a:schemeClr val="bg1">
                        <a:lumMod val="75000"/>
                      </a:schemeClr>
                    </a:solidFill>
                  </a:rPr>
                  <a:t>-</a:t>
                </a:r>
                <a:r>
                  <a:rPr lang="en-US" sz="2400" b="1" dirty="0" err="1">
                    <a:solidFill>
                      <a:schemeClr val="bg1">
                        <a:lumMod val="75000"/>
                      </a:schemeClr>
                    </a:solidFill>
                  </a:rPr>
                  <a:t>Sudakov</a:t>
                </a:r>
                <a:r>
                  <a:rPr lang="en-US" sz="2400" b="1" dirty="0">
                    <a:solidFill>
                      <a:schemeClr val="bg1">
                        <a:lumMod val="75000"/>
                      </a:schemeClr>
                    </a:solidFill>
                  </a:rPr>
                  <a:t> ’98]:</a:t>
                </a:r>
                <a:r>
                  <a:rPr lang="en-US" sz="2400" dirty="0"/>
                  <a:t> efficient </a:t>
                </a:r>
                <a:r>
                  <a:rPr lang="en-US" sz="2400" dirty="0" err="1"/>
                  <a:t>alg</a:t>
                </a:r>
                <a:r>
                  <a:rPr lang="en-US" sz="2400" dirty="0"/>
                  <a:t> using top </a:t>
                </a:r>
                <a:r>
                  <a:rPr lang="en-US" sz="2400" dirty="0" err="1"/>
                  <a:t>eigvec</a:t>
                </a:r>
                <a:r>
                  <a:rPr lang="en-US" sz="2400" dirty="0"/>
                  <a:t> of adj matrix when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2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l-GR" sz="2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𝜴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e>
                        </m:rad>
                      </m:e>
                    </m:d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800" dirty="0"/>
                  <a:t>No computationally efficient algorithms known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3"/>
                    </a:solidFill>
                  </a:rPr>
                  <a:t>Planted clique hypothesis: 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no polynomial-time algorithm when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sz="28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endParaRPr lang="en-US" sz="28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F15DC8-C6B8-E59C-C427-662EAD6330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5280270"/>
              </a:xfrm>
              <a:blipFill>
                <a:blip r:embed="rId2"/>
                <a:stretch>
                  <a:fillRect l="-1193" t="-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8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0128D-A1BE-E5D9-DF0D-6E5CA631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F15DC8-C6B8-E59C-C427-662EAD6330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564359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Average case hardness</a:t>
                </a: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Learning parity with noise </a:t>
                </a:r>
                <a:r>
                  <a:rPr lang="en-US" sz="2800" dirty="0"/>
                  <a:t>(noisy supervised learning task):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8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random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given </a:t>
                </a:r>
                <a:r>
                  <a:rPr lang="en-US" sz="2800" dirty="0"/>
                  <a:t>dataset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as follows:</a:t>
                </a:r>
              </a:p>
              <a:p>
                <a:pPr marL="0" indent="0" algn="ctr">
                  <a:buNone/>
                </a:pPr>
                <a:endParaRPr lang="en-US" sz="100" b="0" i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sz="2800" b="0" i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 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2800" b="0" i="0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en-US" sz="2800" b="0" i="0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r>
                                <a:rPr lang="en-US" sz="2800" b="0" i="0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1−</m:t>
                              </m:r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0" i="0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func>
                      </m:e>
                    </m:d>
                  </m:oMath>
                </a14:m>
                <a:r>
                  <a:rPr lang="en-US" sz="2400" dirty="0"/>
                  <a:t> samples suffice information-theoretically (brute force over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)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When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just a linear system modulo 2, can solve in poly-time w/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Gaussian elimination</a:t>
                </a:r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bg1">
                        <a:lumMod val="75000"/>
                      </a:schemeClr>
                    </a:solidFill>
                  </a:rPr>
                  <a:t>[Blum-</a:t>
                </a:r>
                <a:r>
                  <a:rPr lang="en-US" sz="2400" b="1" dirty="0" err="1">
                    <a:solidFill>
                      <a:schemeClr val="bg1">
                        <a:lumMod val="75000"/>
                      </a:schemeClr>
                    </a:solidFill>
                  </a:rPr>
                  <a:t>Kalai</a:t>
                </a:r>
                <a:r>
                  <a:rPr lang="en-US" sz="2400" b="1" dirty="0">
                    <a:solidFill>
                      <a:schemeClr val="bg1">
                        <a:lumMod val="75000"/>
                      </a:schemeClr>
                    </a:solidFill>
                  </a:rPr>
                  <a:t>-Wasserman ‘04]: </a:t>
                </a: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when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400" b="0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can beat brute force,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  <m:d>
                          <m:dPr>
                            <m:ctrlPr>
                              <a:rPr lang="en-US" sz="24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m:rPr>
                                <m:lit/>
                              </m:rPr>
                              <a:rPr lang="en-US" sz="24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400" b="1" i="0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𝐥𝐨𝐠</m:t>
                            </m:r>
                            <m:d>
                              <m:dPr>
                                <m:ctrlPr>
                                  <a:rPr lang="en-US" sz="2400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</m:d>
                          </m:e>
                        </m:d>
                      </m:sup>
                    </m:sSup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-time algorithm</a:t>
                </a:r>
                <a:endParaRPr lang="en-US" sz="24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3"/>
                    </a:solidFill>
                  </a:rPr>
                  <a:t>LPN hypothesis: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no poly-time alg. even to distinguish from random labels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sz="2800" b="1" dirty="0">
                    <a:solidFill>
                      <a:schemeClr val="accent3"/>
                    </a:solidFill>
                  </a:rPr>
                  <a:t>-sparse parity with noise</a:t>
                </a:r>
                <a:r>
                  <a:rPr lang="en-US" sz="2800" dirty="0">
                    <a:solidFill>
                      <a:schemeClr val="accent3"/>
                    </a:solidFill>
                  </a:rPr>
                  <a:t>: 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any algorithm requires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l-GR" sz="2800" b="0" i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  <m:d>
                          <m:dPr>
                            <m:ctrlPr>
                              <a:rPr lang="en-US" sz="280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time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F15DC8-C6B8-E59C-C427-662EAD6330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5643598"/>
              </a:xfrm>
              <a:blipFill>
                <a:blip r:embed="rId2"/>
                <a:stretch>
                  <a:fillRect l="-1193" t="-12108" r="-325" b="-1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5652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0128D-A1BE-E5D9-DF0D-6E5CA631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APPROACH TO HARDNESS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15DC8-C6B8-E59C-C427-662EAD633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2"/>
            <a:ext cx="11704320" cy="5280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Reduction: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Assume problem X is hard (e.g. SAT, LPN, breaking crypto)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To prove problem Y is hard, (efficiently) reduce any instance of X to an instance of 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If Y had an efficient algorithm, would imply efficient algorithm for X</a:t>
            </a:r>
          </a:p>
          <a:p>
            <a:pPr marL="514350" indent="-514350">
              <a:buFont typeface="+mj-lt"/>
              <a:buAutoNum type="arabicPeriod"/>
            </a:pPr>
            <a:endParaRPr lang="en-US" sz="500" dirty="0"/>
          </a:p>
          <a:p>
            <a:pPr marL="0" indent="0">
              <a:buNone/>
            </a:pPr>
            <a:r>
              <a:rPr lang="en-US" sz="2800" dirty="0"/>
              <a:t>Works great for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worst-case hardness, </a:t>
            </a:r>
            <a:r>
              <a:rPr lang="en-US" sz="2800" dirty="0"/>
              <a:t>e.g. SAT instances can be transformed into (highly pathological) instances of other combinatorial problems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But machine learning problems are not worst case!</a:t>
            </a:r>
          </a:p>
        </p:txBody>
      </p:sp>
    </p:spTree>
    <p:extLst>
      <p:ext uri="{BB962C8B-B14F-4D97-AF65-F5344CB8AC3E}">
        <p14:creationId xmlns:p14="http://schemas.microsoft.com/office/powerpoint/2010/main" val="261394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0128D-A1BE-E5D9-DF0D-6E5CA631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APPROACH TO HARDNESS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F15DC8-C6B8-E59C-C427-662EAD6330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528027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Could hope to reduce from X which is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average-case hard</a:t>
                </a:r>
                <a:r>
                  <a:rPr lang="en-US" sz="2800" dirty="0"/>
                  <a:t>, but would have to make sure resulting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distribution over Y </a:t>
                </a:r>
                <a:r>
                  <a:rPr lang="en-US" sz="2800" dirty="0"/>
                  <a:t>is the right one..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E.g. to reduce from planted clique to LPN, would need to define a map </a:t>
                </a:r>
              </a:p>
              <a:p>
                <a:pPr marL="0" indent="0" algn="ctr">
                  <a:buNone/>
                </a:pP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graph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   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sym typeface="Wingdings" pitchFamily="2" charset="2"/>
                  </a:rPr>
                  <a:t>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dataset</m:t>
                    </m:r>
                  </m:oMath>
                </a14:m>
                <a:endParaRPr lang="en-US" sz="2800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/>
                  <a:t>such that:</a:t>
                </a:r>
              </a:p>
              <a:p>
                <a:pPr marL="514350" indent="-514350">
                  <a:buAutoNum type="arabicPeriod"/>
                </a:pPr>
                <a:r>
                  <a:rPr lang="en-US" sz="2800" dirty="0"/>
                  <a:t>If G is </a:t>
                </a:r>
                <a:r>
                  <a:rPr lang="en-US" sz="2800" dirty="0" err="1"/>
                  <a:t>Erdos-Renyi</a:t>
                </a:r>
                <a:r>
                  <a:rPr lang="en-US" sz="2800" dirty="0"/>
                  <a:t>, then dataset is samples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Unif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±1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sz="2800" i="0">
                        <a:latin typeface="Cambria Math" panose="02040503050406030204" pitchFamily="18" charset="0"/>
                      </a:rPr>
                      <m:t>Unif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</m:d>
                  </m:oMath>
                </a14:m>
                <a:endParaRPr lang="en-US" sz="2800" dirty="0"/>
              </a:p>
              <a:p>
                <a:pPr marL="514350" indent="-514350">
                  <a:buAutoNum type="arabicPeriod"/>
                </a:pPr>
                <a:r>
                  <a:rPr lang="en-US" sz="2800" dirty="0"/>
                  <a:t>If G is planted, then dataset is a random LPN instance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sz="2800" dirty="0"/>
                  <a:t>No such reduction is known, in general such reductions are very hard to prove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F15DC8-C6B8-E59C-C427-662EAD6330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5280270"/>
              </a:xfrm>
              <a:blipFill>
                <a:blip r:embed="rId2"/>
                <a:stretch>
                  <a:fillRect l="-1193" t="-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801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9352206-58D0-00CF-292A-6EF18457B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711325"/>
            <a:ext cx="11704320" cy="3435350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Wrapping up mean field, supervised learning unit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Computational lower bounds: overview</a:t>
            </a:r>
          </a:p>
          <a:p>
            <a:pPr marL="0" indent="0" algn="ctr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Statistical query lower bounds for supervised problems</a:t>
            </a:r>
          </a:p>
        </p:txBody>
      </p:sp>
    </p:spTree>
    <p:extLst>
      <p:ext uri="{BB962C8B-B14F-4D97-AF65-F5344CB8AC3E}">
        <p14:creationId xmlns:p14="http://schemas.microsoft.com/office/powerpoint/2010/main" val="2389080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711325"/>
            <a:ext cx="11704320" cy="3435350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Wrapping up mean field, supervised learning unit</a:t>
            </a:r>
            <a:endParaRPr lang="en-US" sz="5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Computational lower bounds: overview</a:t>
            </a:r>
          </a:p>
          <a:p>
            <a:pPr marL="0" indent="0" algn="ctr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Statistical query lower bounds for supervised problems</a:t>
            </a:r>
          </a:p>
        </p:txBody>
      </p:sp>
    </p:spTree>
    <p:extLst>
      <p:ext uri="{BB962C8B-B14F-4D97-AF65-F5344CB8AC3E}">
        <p14:creationId xmlns:p14="http://schemas.microsoft.com/office/powerpoint/2010/main" val="314579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0128D-A1BE-E5D9-DF0D-6E5CA631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BOUNDS IN RESTRICTED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15DC8-C6B8-E59C-C427-662EAD633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563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Alternative approach: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Formally define a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restricted model of computation </a:t>
            </a:r>
            <a:r>
              <a:rPr lang="en-US" sz="2800" dirty="0"/>
              <a:t>that captures all known algorithms for the problem in question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Prove (unconditional) lower bound against algorithms in restricted model</a:t>
            </a:r>
            <a:endParaRPr lang="en-US" sz="500" dirty="0"/>
          </a:p>
          <a:p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Statistical query: </a:t>
            </a:r>
            <a:r>
              <a:rPr lang="en-US" sz="2400" dirty="0"/>
              <a:t>only makes use of noisy estimates of population-level statistics (e.g. moments) of the data distribution</a:t>
            </a:r>
          </a:p>
          <a:p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Lipschitz algorithms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: </a:t>
            </a:r>
            <a:r>
              <a:rPr lang="en-US" sz="2400" dirty="0"/>
              <a:t>if instance perturbed, alg. output does not change much</a:t>
            </a:r>
            <a:endParaRPr lang="en-US" sz="2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Low-degree algorithms: </a:t>
            </a:r>
            <a:r>
              <a:rPr lang="en-US" sz="2400" dirty="0"/>
              <a:t>only uses low-degree poly’s evaluated on the data</a:t>
            </a:r>
            <a:endParaRPr lang="en-US" sz="2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Sum-of-squares algorithms: </a:t>
            </a:r>
            <a:r>
              <a:rPr lang="en-US" sz="2400" dirty="0"/>
              <a:t>there is a “canonical” sum-of-squares relaxation of the problem, and we want to prove high degree SoS is necessary</a:t>
            </a:r>
            <a:endParaRPr lang="en-US" sz="500" dirty="0"/>
          </a:p>
          <a:p>
            <a:pPr marL="0" indent="0">
              <a:buNone/>
            </a:pPr>
            <a:r>
              <a:rPr lang="en-US" sz="2800" b="1" dirty="0">
                <a:solidFill>
                  <a:schemeClr val="accent2"/>
                </a:solidFill>
              </a:rPr>
              <a:t>Pros: </a:t>
            </a:r>
            <a:r>
              <a:rPr lang="en-US" sz="2800" dirty="0"/>
              <a:t>“easier” to show, there are general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recipes </a:t>
            </a:r>
            <a:r>
              <a:rPr lang="en-US" sz="2800" dirty="0"/>
              <a:t>for proving lower bounds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accent6"/>
                </a:solidFill>
              </a:rPr>
              <a:t>Cons:</a:t>
            </a:r>
            <a:r>
              <a:rPr lang="en-US" sz="2800" dirty="0"/>
              <a:t> less convincing than reduction-based lower bound</a:t>
            </a:r>
          </a:p>
        </p:txBody>
      </p:sp>
    </p:spTree>
    <p:extLst>
      <p:ext uri="{BB962C8B-B14F-4D97-AF65-F5344CB8AC3E}">
        <p14:creationId xmlns:p14="http://schemas.microsoft.com/office/powerpoint/2010/main" val="216544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757F4-7397-06DF-670E-4FAA9EDFC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 STATISTICAL QUERY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C4A98B-F405-2C97-EB1F-28AC1458D5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Recall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CSQ</a:t>
                </a:r>
                <a:r>
                  <a:rPr lang="en-US" dirty="0"/>
                  <a:t> (</a:t>
                </a:r>
                <a:r>
                  <a:rPr lang="en-US" dirty="0">
                    <a:solidFill>
                      <a:schemeClr val="accent3"/>
                    </a:solidFill>
                  </a:rPr>
                  <a:t>correlational</a:t>
                </a:r>
                <a:r>
                  <a:rPr lang="en-US" dirty="0"/>
                  <a:t> statistical query) model of computation:</a:t>
                </a:r>
              </a:p>
              <a:p>
                <a:pPr marL="0" indent="0">
                  <a:buNone/>
                </a:pPr>
                <a:r>
                  <a:rPr lang="en-US" sz="3200" dirty="0"/>
                  <a:t>algorithm only interacts with dataset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3200" dirty="0"/>
                  <a:t> through: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sz="3200" dirty="0"/>
                  <a:t>where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noise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3200" dirty="0"/>
                  <a:t>for 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tolerance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3200" dirty="0"/>
                  <a:t>(corresponds to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en-US" sz="3200" i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3200" i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m:rPr>
                            <m:sty m:val="p"/>
                          </m:rPr>
                          <a:rPr lang="en-US" sz="3200" i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samples</m:t>
                        </m:r>
                      </m:e>
                    </m:rad>
                  </m:oMath>
                </a14:m>
                <a:r>
                  <a:rPr lang="en-US" sz="3200" dirty="0"/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2"/>
                    </a:solidFill>
                  </a:rPr>
                  <a:t>Captures:</a:t>
                </a:r>
                <a:r>
                  <a:rPr lang="en-US" dirty="0"/>
                  <a:t> kernel methods, tensor methods, gradient descent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Does not capture:</a:t>
                </a:r>
                <a:r>
                  <a:rPr lang="en-US" dirty="0"/>
                  <a:t> filtered PCA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C4A98B-F405-2C97-EB1F-28AC1458D5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 r="-759" b="-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statue of a person with a robe&#10;&#10;Description automatically generated">
            <a:extLst>
              <a:ext uri="{FF2B5EF4-FFF2-40B4-BE49-F238E27FC236}">
                <a16:creationId xmlns:a16="http://schemas.microsoft.com/office/drawing/2014/main" id="{627A8803-5C22-33D8-F489-2AB9FD5F8D5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1E1D7"/>
              </a:clrFrom>
              <a:clrTo>
                <a:srgbClr val="E1E1D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1396" y="2131331"/>
            <a:ext cx="1958486" cy="1958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4272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980219-4116-C50F-7042-52307BB35F53}"/>
                  </a:ext>
                </a:extLst>
              </p:cNvPr>
              <p:cNvSpPr txBox="1"/>
              <p:nvPr/>
            </p:nvSpPr>
            <p:spPr>
              <a:xfrm>
                <a:off x="1648877" y="2987830"/>
                <a:ext cx="2307771" cy="587395"/>
              </a:xfrm>
              <a:prstGeom prst="roundRect">
                <a:avLst/>
              </a:prstGeom>
              <a:solidFill>
                <a:srgbClr val="143052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8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sz="28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980219-4116-C50F-7042-52307BB35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877" y="2987830"/>
                <a:ext cx="2307771" cy="58739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DAA083-A5FB-0703-4251-B8BF1FA387A1}"/>
                  </a:ext>
                </a:extLst>
              </p:cNvPr>
              <p:cNvSpPr txBox="1"/>
              <p:nvPr/>
            </p:nvSpPr>
            <p:spPr>
              <a:xfrm>
                <a:off x="8584632" y="2810298"/>
                <a:ext cx="1958487" cy="942457"/>
              </a:xfrm>
              <a:prstGeom prst="roundRect">
                <a:avLst/>
              </a:prstGeom>
              <a:solidFill>
                <a:srgbClr val="143052"/>
              </a:solidFill>
              <a:ln w="38100">
                <a:solidFill>
                  <a:schemeClr val="accent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noise</m:t>
                      </m:r>
                    </m:oMath>
                  </m:oMathPara>
                </a14:m>
                <a:endParaRPr lang="en-US" sz="2800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DAA083-A5FB-0703-4251-B8BF1FA38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632" y="2810298"/>
                <a:ext cx="1958487" cy="94245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2FA8F0-3D0B-8B29-F3C2-DE840DF41150}"/>
              </a:ext>
            </a:extLst>
          </p:cNvPr>
          <p:cNvCxnSpPr>
            <a:cxnSpLocks/>
          </p:cNvCxnSpPr>
          <p:nvPr/>
        </p:nvCxnSpPr>
        <p:spPr>
          <a:xfrm flipV="1">
            <a:off x="4205464" y="3281528"/>
            <a:ext cx="775384" cy="4895"/>
          </a:xfrm>
          <a:prstGeom prst="straightConnector1">
            <a:avLst/>
          </a:prstGeom>
          <a:ln w="508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429722-23F7-5F6E-7D27-1ECB1171E70B}"/>
              </a:ext>
            </a:extLst>
          </p:cNvPr>
          <p:cNvCxnSpPr>
            <a:cxnSpLocks/>
          </p:cNvCxnSpPr>
          <p:nvPr/>
        </p:nvCxnSpPr>
        <p:spPr>
          <a:xfrm>
            <a:off x="7560430" y="3281528"/>
            <a:ext cx="775385" cy="3233"/>
          </a:xfrm>
          <a:prstGeom prst="straightConnector1">
            <a:avLst/>
          </a:prstGeom>
          <a:ln w="508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56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757F4-7397-06DF-670E-4FAA9EDFC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 STATISTICAL QUERY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C4A98B-F405-2C97-EB1F-28AC1458D5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619496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Define the </a:t>
                </a:r>
                <a:r>
                  <a:rPr lang="en-US" b="1" dirty="0">
                    <a:solidFill>
                      <a:schemeClr val="accent3"/>
                    </a:solidFill>
                  </a:rPr>
                  <a:t>SQ</a:t>
                </a:r>
                <a:r>
                  <a:rPr lang="en-US" dirty="0"/>
                  <a:t> (statistical query) model of computation:</a:t>
                </a:r>
              </a:p>
              <a:p>
                <a:pPr marL="0" indent="0">
                  <a:buNone/>
                </a:pPr>
                <a:r>
                  <a:rPr lang="en-US" sz="3200" dirty="0"/>
                  <a:t>algorithm only interacts with dataset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3200" dirty="0"/>
                  <a:t> through: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sz="3200" dirty="0"/>
                  <a:t>where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noise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3200" dirty="0"/>
                  <a:t>for 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tolerance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3200" dirty="0"/>
                  <a:t>(corresponds to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en-US" sz="3200" i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3200" i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m:rPr>
                            <m:sty m:val="p"/>
                          </m:rPr>
                          <a:rPr lang="en-US" sz="3200" i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samples</m:t>
                        </m:r>
                      </m:e>
                    </m:rad>
                  </m:oMath>
                </a14:m>
                <a:r>
                  <a:rPr lang="en-US" sz="3200" dirty="0"/>
                  <a:t>)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Note:</a:t>
                </a:r>
                <a:r>
                  <a:rPr lang="en-US" dirty="0"/>
                  <a:t> 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±1</m:t>
                        </m:r>
                      </m:e>
                    </m:d>
                  </m:oMath>
                </a14:m>
                <a:r>
                  <a:rPr lang="en-US" dirty="0"/>
                  <a:t>-valued and dist.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 known, SQ = CSQ: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,1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,−1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]+</m:t>
                      </m:r>
                      <m:r>
                        <a:rPr lang="en-US" sz="28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SQ generalizes to non-supervised learning problems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C4A98B-F405-2C97-EB1F-28AC1458D5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6194960"/>
              </a:xfrm>
              <a:blipFill>
                <a:blip r:embed="rId2"/>
                <a:stretch>
                  <a:fillRect l="-1518" t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statue of a person with a robe&#10;&#10;Description automatically generated">
            <a:extLst>
              <a:ext uri="{FF2B5EF4-FFF2-40B4-BE49-F238E27FC236}">
                <a16:creationId xmlns:a16="http://schemas.microsoft.com/office/drawing/2014/main" id="{627A8803-5C22-33D8-F489-2AB9FD5F8D5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1E1D7"/>
              </a:clrFrom>
              <a:clrTo>
                <a:srgbClr val="E1E1D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1396" y="2131331"/>
            <a:ext cx="1958486" cy="1958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4272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980219-4116-C50F-7042-52307BB35F53}"/>
                  </a:ext>
                </a:extLst>
              </p:cNvPr>
              <p:cNvSpPr txBox="1"/>
              <p:nvPr/>
            </p:nvSpPr>
            <p:spPr>
              <a:xfrm>
                <a:off x="1522129" y="2987830"/>
                <a:ext cx="2556587" cy="587395"/>
              </a:xfrm>
              <a:prstGeom prst="roundRect">
                <a:avLst/>
              </a:prstGeom>
              <a:solidFill>
                <a:srgbClr val="143052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sz="2800" i="1" smtClean="0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i="1" smtClean="0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8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sz="28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980219-4116-C50F-7042-52307BB35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129" y="2987830"/>
                <a:ext cx="2556587" cy="58739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DAA083-A5FB-0703-4251-B8BF1FA387A1}"/>
                  </a:ext>
                </a:extLst>
              </p:cNvPr>
              <p:cNvSpPr txBox="1"/>
              <p:nvPr/>
            </p:nvSpPr>
            <p:spPr>
              <a:xfrm>
                <a:off x="8584632" y="2810298"/>
                <a:ext cx="1958487" cy="942457"/>
              </a:xfrm>
              <a:prstGeom prst="roundRect">
                <a:avLst/>
              </a:prstGeom>
              <a:solidFill>
                <a:srgbClr val="143052"/>
              </a:solidFill>
              <a:ln w="38100">
                <a:solidFill>
                  <a:schemeClr val="accent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F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noise</m:t>
                      </m:r>
                    </m:oMath>
                  </m:oMathPara>
                </a14:m>
                <a:endParaRPr lang="en-US" sz="2800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DAA083-A5FB-0703-4251-B8BF1FA38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632" y="2810298"/>
                <a:ext cx="1958487" cy="94245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2FA8F0-3D0B-8B29-F3C2-DE840DF41150}"/>
              </a:ext>
            </a:extLst>
          </p:cNvPr>
          <p:cNvCxnSpPr>
            <a:cxnSpLocks/>
          </p:cNvCxnSpPr>
          <p:nvPr/>
        </p:nvCxnSpPr>
        <p:spPr>
          <a:xfrm flipV="1">
            <a:off x="4205464" y="3281528"/>
            <a:ext cx="775384" cy="4895"/>
          </a:xfrm>
          <a:prstGeom prst="straightConnector1">
            <a:avLst/>
          </a:prstGeom>
          <a:ln w="508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429722-23F7-5F6E-7D27-1ECB1171E70B}"/>
              </a:ext>
            </a:extLst>
          </p:cNvPr>
          <p:cNvCxnSpPr>
            <a:cxnSpLocks/>
          </p:cNvCxnSpPr>
          <p:nvPr/>
        </p:nvCxnSpPr>
        <p:spPr>
          <a:xfrm>
            <a:off x="7560430" y="3281528"/>
            <a:ext cx="775385" cy="3233"/>
          </a:xfrm>
          <a:prstGeom prst="straightConnector1">
            <a:avLst/>
          </a:prstGeom>
          <a:ln w="508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90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757F4-7397-06DF-670E-4FAA9EDFC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 STATISTICAL QUERY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C4A98B-F405-2C97-EB1F-28AC1458D5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3966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Define the </a:t>
                </a:r>
                <a:r>
                  <a:rPr lang="en-US" b="1" dirty="0">
                    <a:solidFill>
                      <a:schemeClr val="accent3"/>
                    </a:solidFill>
                  </a:rPr>
                  <a:t>SQ</a:t>
                </a:r>
                <a:r>
                  <a:rPr lang="en-US" dirty="0"/>
                  <a:t> (statistical query) model of computation:</a:t>
                </a:r>
              </a:p>
              <a:p>
                <a:pPr marL="0" indent="0">
                  <a:buNone/>
                </a:pPr>
                <a:r>
                  <a:rPr lang="en-US" sz="3200" dirty="0"/>
                  <a:t>algorithm only interacts with dataset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320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3200" dirty="0"/>
                  <a:t> through: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sz="3200" dirty="0"/>
                  <a:t>where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noise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3200" dirty="0"/>
                  <a:t>for 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tolerance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3200" dirty="0"/>
                  <a:t>(corresponds to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en-US" sz="3200" i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3200" i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m:rPr>
                            <m:sty m:val="p"/>
                          </m:rPr>
                          <a:rPr lang="en-US" sz="3200" i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samples</m:t>
                        </m:r>
                      </m:e>
                    </m:rad>
                  </m:oMath>
                </a14:m>
                <a:r>
                  <a:rPr lang="en-US" sz="3200" dirty="0"/>
                  <a:t>)</a:t>
                </a:r>
              </a:p>
              <a:p>
                <a:pPr marL="0" indent="0">
                  <a:buNone/>
                </a:pPr>
                <a:endParaRPr lang="en-US" b="1" dirty="0">
                  <a:solidFill>
                    <a:schemeClr val="accent2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2"/>
                    </a:solidFill>
                  </a:rPr>
                  <a:t>Captures:</a:t>
                </a:r>
                <a:r>
                  <a:rPr lang="en-US" dirty="0"/>
                  <a:t> essentially any known learning algorithm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except for Gaussian elimination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C4A98B-F405-2C97-EB1F-28AC1458D5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396675"/>
              </a:xfrm>
              <a:blipFill>
                <a:blip r:embed="rId2"/>
                <a:stretch>
                  <a:fillRect l="-1518" t="-2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statue of a person with a robe&#10;&#10;Description automatically generated">
            <a:extLst>
              <a:ext uri="{FF2B5EF4-FFF2-40B4-BE49-F238E27FC236}">
                <a16:creationId xmlns:a16="http://schemas.microsoft.com/office/drawing/2014/main" id="{627A8803-5C22-33D8-F489-2AB9FD5F8D5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1E1D7"/>
              </a:clrFrom>
              <a:clrTo>
                <a:srgbClr val="E1E1D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1396" y="2131331"/>
            <a:ext cx="1958486" cy="1958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4272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980219-4116-C50F-7042-52307BB35F53}"/>
                  </a:ext>
                </a:extLst>
              </p:cNvPr>
              <p:cNvSpPr txBox="1"/>
              <p:nvPr/>
            </p:nvSpPr>
            <p:spPr>
              <a:xfrm>
                <a:off x="1522129" y="2987830"/>
                <a:ext cx="2556587" cy="578882"/>
              </a:xfrm>
              <a:prstGeom prst="roundRect">
                <a:avLst/>
              </a:prstGeom>
              <a:solidFill>
                <a:srgbClr val="143052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8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sz="28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980219-4116-C50F-7042-52307BB35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129" y="2987830"/>
                <a:ext cx="2556587" cy="5788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DAA083-A5FB-0703-4251-B8BF1FA387A1}"/>
                  </a:ext>
                </a:extLst>
              </p:cNvPr>
              <p:cNvSpPr txBox="1"/>
              <p:nvPr/>
            </p:nvSpPr>
            <p:spPr>
              <a:xfrm>
                <a:off x="8584632" y="2810298"/>
                <a:ext cx="1958487" cy="942457"/>
              </a:xfrm>
              <a:prstGeom prst="roundRect">
                <a:avLst/>
              </a:prstGeom>
              <a:solidFill>
                <a:srgbClr val="143052"/>
              </a:solidFill>
              <a:ln w="38100">
                <a:solidFill>
                  <a:schemeClr val="accent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3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3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noise</m:t>
                      </m:r>
                    </m:oMath>
                  </m:oMathPara>
                </a14:m>
                <a:endParaRPr lang="en-US" sz="2800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DAA083-A5FB-0703-4251-B8BF1FA38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632" y="2810298"/>
                <a:ext cx="1958487" cy="94245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2FA8F0-3D0B-8B29-F3C2-DE840DF41150}"/>
              </a:ext>
            </a:extLst>
          </p:cNvPr>
          <p:cNvCxnSpPr>
            <a:cxnSpLocks/>
          </p:cNvCxnSpPr>
          <p:nvPr/>
        </p:nvCxnSpPr>
        <p:spPr>
          <a:xfrm flipV="1">
            <a:off x="4205464" y="3281528"/>
            <a:ext cx="775384" cy="4895"/>
          </a:xfrm>
          <a:prstGeom prst="straightConnector1">
            <a:avLst/>
          </a:prstGeom>
          <a:ln w="508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429722-23F7-5F6E-7D27-1ECB1171E70B}"/>
              </a:ext>
            </a:extLst>
          </p:cNvPr>
          <p:cNvCxnSpPr>
            <a:cxnSpLocks/>
          </p:cNvCxnSpPr>
          <p:nvPr/>
        </p:nvCxnSpPr>
        <p:spPr>
          <a:xfrm>
            <a:off x="7560430" y="3281528"/>
            <a:ext cx="775385" cy="3233"/>
          </a:xfrm>
          <a:prstGeom prst="straightConnector1">
            <a:avLst/>
          </a:prstGeom>
          <a:ln w="508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13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68928-84E3-9163-6DBC-CCA439BF2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SQ LOWER BOUND FOR NOISY PARITY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3">
                <a:extLst>
                  <a:ext uri="{FF2B5EF4-FFF2-40B4-BE49-F238E27FC236}">
                    <a16:creationId xmlns:a16="http://schemas.microsoft.com/office/drawing/2014/main" id="{C08F4A60-19F6-909D-48DB-4F9FD4BE83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840" y="1294411"/>
                <a:ext cx="11704320" cy="1303646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latin typeface="Calibri" panose="020F0502020204030204"/>
                  </a:rPr>
                  <a:t>Thm</a:t>
                </a: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anose="020F0502020204030204"/>
                  </a:rPr>
                  <a:t> </a:t>
                </a:r>
                <a:r>
                  <a:rPr lang="en-US" b="1" dirty="0">
                    <a:solidFill>
                      <a:prstClr val="white">
                        <a:lumMod val="75000"/>
                      </a:prstClr>
                    </a:solidFill>
                  </a:rPr>
                  <a:t>[Kearns et al. ‘94]</a:t>
                </a:r>
                <a:r>
                  <a:rPr lang="en-US" dirty="0">
                    <a:solidFill>
                      <a:prstClr val="white">
                        <a:lumMod val="85000"/>
                      </a:prstClr>
                    </a:solidFill>
                  </a:rPr>
                  <a:t>: </a:t>
                </a:r>
                <a:r>
                  <a:rPr lang="en-US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Any statistical query algorithm for learning parity with noise requires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b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A6B727">
                        <a:lumMod val="40000"/>
                        <a:lumOff val="60000"/>
                      </a:srgbClr>
                    </a:solidFill>
                  </a:rPr>
                  <a:t> queries or tolerance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</m:d>
                      </m:sup>
                    </m:sSup>
                  </m:oMath>
                </a14:m>
                <a:endParaRPr lang="en-US" b="1" dirty="0">
                  <a:solidFill>
                    <a:srgbClr val="A6B727">
                      <a:lumMod val="40000"/>
                      <a:lumOff val="60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5" name="Content Placeholder 3">
                <a:extLst>
                  <a:ext uri="{FF2B5EF4-FFF2-40B4-BE49-F238E27FC236}">
                    <a16:creationId xmlns:a16="http://schemas.microsoft.com/office/drawing/2014/main" id="{C08F4A60-19F6-909D-48DB-4F9FD4BE8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20" cy="1303646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7CED70E9-B01B-C681-AD5F-C665C2852C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902857"/>
                <a:ext cx="11704320" cy="412205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 strategy: </a:t>
                </a:r>
                <a:r>
                  <a:rPr lang="en-US" dirty="0"/>
                  <a:t>consider any query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and</a:t>
                </a:r>
              </a:p>
              <a:p>
                <a:r>
                  <a:rPr lang="en-US" dirty="0"/>
                  <a:t>Argue that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as a random variable in the unknown parity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b="1" dirty="0"/>
                  <a:t>, </a:t>
                </a:r>
                <a:r>
                  <a:rPr lang="en-US" dirty="0"/>
                  <a:t>this quantity </a:t>
                </a:r>
                <a:r>
                  <a:rPr lang="en-US" b="1" dirty="0">
                    <a:solidFill>
                      <a:schemeClr val="accent3"/>
                    </a:solidFill>
                  </a:rPr>
                  <a:t>concentrates</a:t>
                </a:r>
                <a:r>
                  <a:rPr lang="en-US" dirty="0"/>
                  <a:t> around its expectation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r>
                  <a:rPr lang="en-US" dirty="0"/>
                  <a:t>For most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 valid SQ oracle would simply answer the query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This oracle provides very little information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:endParaRPr lang="en-US" sz="100" dirty="0"/>
              </a:p>
              <a:p>
                <a:pPr marL="0" indent="0" algn="ctr">
                  <a:buNone/>
                </a:pPr>
                <a:r>
                  <a:rPr lang="en-US" dirty="0"/>
                  <a:t>(see board)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7CED70E9-B01B-C681-AD5F-C665C2852C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902857"/>
                <a:ext cx="11704320" cy="4122057"/>
              </a:xfrm>
              <a:blipFill>
                <a:blip r:embed="rId3"/>
                <a:stretch>
                  <a:fillRect l="-1410" t="-3077" b="-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EC71514B-8F00-DBE0-5473-2A12FC5D0B4B}"/>
              </a:ext>
            </a:extLst>
          </p:cNvPr>
          <p:cNvGrpSpPr/>
          <p:nvPr/>
        </p:nvGrpSpPr>
        <p:grpSpPr>
          <a:xfrm>
            <a:off x="1436150" y="2061029"/>
            <a:ext cx="1727200" cy="290285"/>
            <a:chOff x="377371" y="2061029"/>
            <a:chExt cx="1727200" cy="29028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F45B251-4287-3DDA-2DFC-46C5E2833871}"/>
                </a:ext>
              </a:extLst>
            </p:cNvPr>
            <p:cNvCxnSpPr>
              <a:cxnSpLocks/>
            </p:cNvCxnSpPr>
            <p:nvPr/>
          </p:nvCxnSpPr>
          <p:spPr>
            <a:xfrm>
              <a:off x="377371" y="2061029"/>
              <a:ext cx="1727200" cy="290285"/>
            </a:xfrm>
            <a:prstGeom prst="line">
              <a:avLst/>
            </a:prstGeom>
            <a:ln w="635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03B0FE3-338F-9A04-7178-E2014EDD84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371" y="2061029"/>
              <a:ext cx="1727200" cy="290285"/>
            </a:xfrm>
            <a:prstGeom prst="line">
              <a:avLst/>
            </a:prstGeom>
            <a:ln w="635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9231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6E40D-BAD9-AC89-033D-FAA83BFD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FIELD LIMIT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1F3B65-D5FB-AEAB-4158-113DEEC984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Last time:</a:t>
                </a:r>
                <a:r>
                  <a:rPr lang="en-US" dirty="0"/>
                  <a:t> under this scaling, as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/>
                  <a:t>, the neurons 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of gradient flow converge to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i.i.d.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draws</a:t>
                </a:r>
                <a:r>
                  <a:rPr lang="en-US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satisfying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continuity PDE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1F3B65-D5FB-AEAB-4158-113DEEC984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41CE409-7671-5118-A517-2B7064C81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420" t="-22113" r="-4357" b="-17902"/>
          <a:stretch/>
        </p:blipFill>
        <p:spPr>
          <a:xfrm>
            <a:off x="3830410" y="4887879"/>
            <a:ext cx="4531179" cy="675710"/>
          </a:xfrm>
          <a:prstGeom prst="round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91914C-0158-A840-A471-505CBEDB9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550" y="1290513"/>
            <a:ext cx="46609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12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C24A8-0FE8-3DBA-11FE-C35A24891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1C4105-1931-8853-987D-4A9A24D5D9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One setting in which the continuity PDE greatly simplifies is when the underlying data distribution has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symmetries</a:t>
                </a:r>
              </a:p>
              <a:p>
                <a:pPr marL="0" indent="0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For instance, suppose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’s are Gaussian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(single index model)</a:t>
                </a:r>
                <a:r>
                  <a:rPr lang="en-US" dirty="0"/>
                  <a:t>, so the function secretly only depends on a 1D subspace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Recall this is a setting that kernel methods perform terribly at because they fail to efficiently learn the relevant feature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,⋅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Because data distribution is invariant to any rotation that preserves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, PDE simplifies dramatically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1C4105-1931-8853-987D-4A9A24D5D9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767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8F45-896C-C849-46A2-73327DD6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MODELS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B057F2-1103-0B79-7D4F-D5079B9775FD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11704320" cy="52802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 such settings where symmetries drastically reduce the dimension of the PDE, we can numerically solve it and obtain sharp predictions</a:t>
            </a:r>
          </a:p>
        </p:txBody>
      </p:sp>
      <p:pic>
        <p:nvPicPr>
          <p:cNvPr id="10" name="Content Placeholder 9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01F332F-1ED5-3A4D-AAF3-6D96B956E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7228" y="2447985"/>
            <a:ext cx="7580857" cy="369425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5F2C43-66DA-A874-C01B-C715803C07A8}"/>
              </a:ext>
            </a:extLst>
          </p:cNvPr>
          <p:cNvSpPr txBox="1"/>
          <p:nvPr/>
        </p:nvSpPr>
        <p:spPr>
          <a:xfrm>
            <a:off x="2230224" y="6243144"/>
            <a:ext cx="4654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from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[Abbe-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Boix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Adsera-Misiakiewicz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‘22]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162C90-2DE3-31C5-3DC0-69B552B7C35C}"/>
              </a:ext>
            </a:extLst>
          </p:cNvPr>
          <p:cNvSpPr txBox="1"/>
          <p:nvPr/>
        </p:nvSpPr>
        <p:spPr>
          <a:xfrm>
            <a:off x="8708872" y="3171729"/>
            <a:ext cx="34219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Although a finite-dimensional problem, to get rigorous guarantees they still need to modify the training algorithm (e.g. do </a:t>
            </a:r>
            <a:r>
              <a:rPr lang="en-US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layerwise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training) to get end-to-end provable guarantees</a:t>
            </a:r>
          </a:p>
        </p:txBody>
      </p:sp>
    </p:spTree>
    <p:extLst>
      <p:ext uri="{BB962C8B-B14F-4D97-AF65-F5344CB8AC3E}">
        <p14:creationId xmlns:p14="http://schemas.microsoft.com/office/powerpoint/2010/main" val="152638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8F45-896C-C849-46A2-73327DD6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MODELS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B057F2-1103-0B79-7D4F-D5079B9775FD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11704320" cy="52802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 such settings where symmetries drastically reduce the dimension of the PDE, we can numerically solve it and obtain sharp predictions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5F2C43-66DA-A874-C01B-C715803C07A8}"/>
              </a:ext>
            </a:extLst>
          </p:cNvPr>
          <p:cNvSpPr txBox="1"/>
          <p:nvPr/>
        </p:nvSpPr>
        <p:spPr>
          <a:xfrm>
            <a:off x="5942513" y="6281316"/>
            <a:ext cx="3813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from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[Mei-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Montanari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-Nguyen ‘18]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008656-5842-E169-31CA-1435DCE44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49" y="2416398"/>
            <a:ext cx="5449353" cy="375817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090B7F-2AC1-AEC9-C38E-58320B748441}"/>
                  </a:ext>
                </a:extLst>
              </p:cNvPr>
              <p:cNvSpPr txBox="1"/>
              <p:nvPr/>
            </p:nvSpPr>
            <p:spPr>
              <a:xfrm>
                <a:off x="956441" y="2630821"/>
                <a:ext cx="4168008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Classifying isotropic Gaussians:</a:t>
                </a:r>
              </a:p>
              <a:p>
                <a:r>
                  <a:rPr lang="en-US" sz="20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Data is a mixture of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0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0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0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0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b="0" i="0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US" sz="20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Reduced PDE is 1-dimensional </a:t>
                </a:r>
                <a:r>
                  <a:rPr lang="en-US" sz="20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(only need to track distribution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0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  <m:sub>
                        <m:r>
                          <a:rPr lang="en-US" sz="20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)</a:t>
                </a:r>
              </a:p>
              <a:p>
                <a:endPara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US" sz="20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They obtain rigorous end-to-end guarantees for this problem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090B7F-2AC1-AEC9-C38E-58320B748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441" y="2630821"/>
                <a:ext cx="4168008" cy="3170099"/>
              </a:xfrm>
              <a:prstGeom prst="rect">
                <a:avLst/>
              </a:prstGeom>
              <a:blipFill>
                <a:blip r:embed="rId3"/>
                <a:stretch>
                  <a:fillRect l="-1520" t="-1200" b="-2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5683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8F45-896C-C849-46A2-73327DD6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MODELS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B057F2-1103-0B79-7D4F-D5079B9775FD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11704320" cy="52802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 such settings where symmetries drastically reduce the dimension of the PDE, we can numerically solve it and obtain sharp predictions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5F2C43-66DA-A874-C01B-C715803C07A8}"/>
              </a:ext>
            </a:extLst>
          </p:cNvPr>
          <p:cNvSpPr txBox="1"/>
          <p:nvPr/>
        </p:nvSpPr>
        <p:spPr>
          <a:xfrm>
            <a:off x="7237517" y="6281316"/>
            <a:ext cx="3987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from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[Berthier-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Montanari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-Zhou ‘23]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090B7F-2AC1-AEC9-C38E-58320B748441}"/>
                  </a:ext>
                </a:extLst>
              </p:cNvPr>
              <p:cNvSpPr txBox="1"/>
              <p:nvPr/>
            </p:nvSpPr>
            <p:spPr>
              <a:xfrm>
                <a:off x="647437" y="2378590"/>
                <a:ext cx="6358759" cy="405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Continuity PDE for learning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0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0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for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0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sz="20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sz="20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sz="20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2000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r>
                  <a:rPr lang="en-US" sz="20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using a one-hidden-layer </a:t>
                </a:r>
                <a:r>
                  <a:rPr lang="en-US" sz="2000" dirty="0" er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ReLU</a:t>
                </a:r>
                <a:r>
                  <a:rPr lang="en-US" sz="20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network over Gaussian examples</a:t>
                </a:r>
              </a:p>
              <a:p>
                <a:endPara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US" sz="20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Demonstrates two empirically observed phenomena: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Plateaus in the loss curve, interspersed with sharp drops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Longer and longer time scales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r>
                  <a:rPr lang="en-US" sz="20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Key (partially rigorous) finding: </a:t>
                </a:r>
                <a:r>
                  <a:rPr lang="en-US" sz="20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mean field gradient flow incrementally learns low-degree Hermite components of single index models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090B7F-2AC1-AEC9-C38E-58320B748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37" y="2378590"/>
                <a:ext cx="6358759" cy="4056110"/>
              </a:xfrm>
              <a:prstGeom prst="rect">
                <a:avLst/>
              </a:prstGeom>
              <a:blipFill>
                <a:blip r:embed="rId2"/>
                <a:stretch>
                  <a:fillRect l="-797" t="-938" r="-598" b="-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group of graphs with numbers&#10;&#10;Description automatically generated">
            <a:extLst>
              <a:ext uri="{FF2B5EF4-FFF2-40B4-BE49-F238E27FC236}">
                <a16:creationId xmlns:a16="http://schemas.microsoft.com/office/drawing/2014/main" id="{EA2F2952-2E92-2774-FA2D-2A0CAA5E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971" y="2224199"/>
            <a:ext cx="4290529" cy="4057117"/>
          </a:xfrm>
          <a:prstGeom prst="roundRect">
            <a:avLst>
              <a:gd name="adj" fmla="val 1278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81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8F45-896C-C849-46A2-73327DD6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MODELS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B057F2-1103-0B79-7D4F-D5079B9775FD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11704320" cy="52802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Currently, the only “end-to-end” non-asymptotic, global convergence result for learning single-index models with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”standard” gradient descent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(no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layerwise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training, no weird learning rate schedules, no sharp gradient clipping, etc.):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DA11C1A7-4202-FE09-E57D-A74F9C30689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3322473"/>
                <a:ext cx="11704319" cy="2561217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Thm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[Mahankali-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Haochen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-Dong-Glasgow-Ma ’</a:t>
                </a:r>
                <a:r>
                  <a:rPr lang="en-US" sz="2800" b="1" noProof="0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23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] (informal)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Projected gradient descent on a one-hidden-layer student network with quartic polynomial activations and polynomial width learns certain functions of the form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2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𝒑</m:t>
                    </m:r>
                    <m:d>
                      <m:dPr>
                        <m:ctrlPr>
                          <a:rPr kumimoji="0" lang="en-US" sz="2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0" lang="en-US" sz="28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en-US" sz="2800" b="1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800" b="1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𝒘</m:t>
                                </m:r>
                              </m:e>
                              <m:sup>
                                <m:r>
                                  <a:rPr kumimoji="0" lang="en-US" sz="2800" b="1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kumimoji="0" lang="en-US" sz="28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en-US" sz="28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</m:d>
                      </m:e>
                    </m:d>
                  </m:oMath>
                </a14:m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, where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is a </a:t>
                </a:r>
                <a:r>
                  <a:rPr lang="en-US" sz="2800" noProof="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degree-4 polynomial, 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over Gaussian inputs</a:t>
                </a:r>
                <a:r>
                  <a:rPr kumimoji="0" lang="en-US" sz="280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using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kumimoji="0" lang="en-US" sz="2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p>
                            <m:r>
                              <a:rPr kumimoji="0" lang="en-US" sz="28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kumimoji="0" lang="en-US" sz="28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kumimoji="0" lang="en-US" sz="28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samples.</a:t>
                </a:r>
                <a:endPara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DA11C1A7-4202-FE09-E57D-A74F9C3068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322473"/>
                <a:ext cx="11704319" cy="2561217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913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2764</Words>
  <Application>Microsoft Macintosh PowerPoint</Application>
  <PresentationFormat>Widescreen</PresentationFormat>
  <Paragraphs>317</Paragraphs>
  <Slides>35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inherit</vt:lpstr>
      <vt:lpstr>Arial</vt:lpstr>
      <vt:lpstr>Calibri</vt:lpstr>
      <vt:lpstr>Calibri Light</vt:lpstr>
      <vt:lpstr>Cambria Math</vt:lpstr>
      <vt:lpstr>Helvetica Neue</vt:lpstr>
      <vt:lpstr>1_Office Theme</vt:lpstr>
      <vt:lpstr>CS 224: ALGORITHMS FOR DATA SCIENCE LECTURE 17 (11/6)</vt:lpstr>
      <vt:lpstr>ANNOUNCEMENTS</vt:lpstr>
      <vt:lpstr>PowerPoint Presentation</vt:lpstr>
      <vt:lpstr>MEAN FIELD LIMIT</vt:lpstr>
      <vt:lpstr>TOY MODELS</vt:lpstr>
      <vt:lpstr>TOY MODELS</vt:lpstr>
      <vt:lpstr>TOY MODELS</vt:lpstr>
      <vt:lpstr>TOY MODELS</vt:lpstr>
      <vt:lpstr>TOY MODELS</vt:lpstr>
      <vt:lpstr>CSQ REVISITED</vt:lpstr>
      <vt:lpstr>PRACTICAL IMPLICATIONS BEYOND TOY SETTINGS</vt:lpstr>
      <vt:lpstr>SUPERVISED LEARNING RECAP- ALGORITHMS</vt:lpstr>
      <vt:lpstr>SUPERVISED LEARNING RECAP- ALGORITHMS</vt:lpstr>
      <vt:lpstr>SUPERVISED LEARNING RECAP- ALGORITHMS</vt:lpstr>
      <vt:lpstr>SUPERVISED LEARNING RECAP- ALGORITHMS</vt:lpstr>
      <vt:lpstr>SUPERVISED LEARNING RECAP- ALGORITHMS</vt:lpstr>
      <vt:lpstr>SUPERVISED LEARNING RECAP- MODELING</vt:lpstr>
      <vt:lpstr>SUPERVISED LEARNING RECAP- MODELING</vt:lpstr>
      <vt:lpstr>UP NEXT</vt:lpstr>
      <vt:lpstr>PowerPoint Presentation</vt:lpstr>
      <vt:lpstr>GUIDING EXAMPLES</vt:lpstr>
      <vt:lpstr>COMPUTATIONAL LOWER BOUNDS</vt:lpstr>
      <vt:lpstr>CLASSIC EXAMPLES</vt:lpstr>
      <vt:lpstr>CLASSIC EXAMPLES</vt:lpstr>
      <vt:lpstr>CLASSIC EXAMPLES</vt:lpstr>
      <vt:lpstr>CLASSIC EXAMPLES</vt:lpstr>
      <vt:lpstr>CLASSIC EXAMPLES</vt:lpstr>
      <vt:lpstr>TRADITIONAL APPROACH TO HARDNESS</vt:lpstr>
      <vt:lpstr>TRADITIONAL APPROACH TO HARDNESS</vt:lpstr>
      <vt:lpstr>PowerPoint Presentation</vt:lpstr>
      <vt:lpstr>LOWER BOUNDS IN RESTRICTED MODELS</vt:lpstr>
      <vt:lpstr>TODAY: STATISTICAL QUERY</vt:lpstr>
      <vt:lpstr>TODAY: STATISTICAL QUERY</vt:lpstr>
      <vt:lpstr>TODAY: STATISTICAL QUERY</vt:lpstr>
      <vt:lpstr>SQ LOWER BOUND FOR NOISY PARITY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224: ALGORITHMS FOR DATA SCIENCE LECTURE 17 (11/6)</dc:title>
  <dc:creator>Chen, Sitan</dc:creator>
  <cp:lastModifiedBy>Sitan Chen</cp:lastModifiedBy>
  <cp:revision>9</cp:revision>
  <dcterms:created xsi:type="dcterms:W3CDTF">2023-11-05T07:53:34Z</dcterms:created>
  <dcterms:modified xsi:type="dcterms:W3CDTF">2023-11-08T05:00:06Z</dcterms:modified>
</cp:coreProperties>
</file>