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777" r:id="rId2"/>
    <p:sldId id="779" r:id="rId3"/>
    <p:sldId id="780" r:id="rId4"/>
    <p:sldId id="782" r:id="rId5"/>
    <p:sldId id="783" r:id="rId6"/>
    <p:sldId id="784" r:id="rId7"/>
    <p:sldId id="790" r:id="rId8"/>
    <p:sldId id="785" r:id="rId9"/>
    <p:sldId id="786" r:id="rId10"/>
    <p:sldId id="787" r:id="rId11"/>
    <p:sldId id="788" r:id="rId12"/>
    <p:sldId id="789" r:id="rId13"/>
    <p:sldId id="792" r:id="rId14"/>
    <p:sldId id="791" r:id="rId15"/>
    <p:sldId id="794" r:id="rId16"/>
    <p:sldId id="793" r:id="rId17"/>
    <p:sldId id="798" r:id="rId18"/>
    <p:sldId id="799" r:id="rId19"/>
    <p:sldId id="800" r:id="rId20"/>
    <p:sldId id="803" r:id="rId21"/>
    <p:sldId id="805" r:id="rId22"/>
    <p:sldId id="806" r:id="rId23"/>
    <p:sldId id="807" r:id="rId24"/>
    <p:sldId id="808" r:id="rId25"/>
    <p:sldId id="801" r:id="rId26"/>
    <p:sldId id="802" r:id="rId27"/>
    <p:sldId id="8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85FF"/>
    <a:srgbClr val="D883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9"/>
    <p:restoredTop sz="96327"/>
  </p:normalViewPr>
  <p:slideViewPr>
    <p:cSldViewPr snapToGrid="0">
      <p:cViewPr>
        <p:scale>
          <a:sx n="170" d="100"/>
          <a:sy n="170" d="100"/>
        </p:scale>
        <p:origin x="208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811D4-8B5A-1446-960B-C695BEA380D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DC66-5889-1F46-A5D8-5C38303E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0.png"/><Relationship Id="rId7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2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0.png"/><Relationship Id="rId5" Type="http://schemas.openxmlformats.org/officeDocument/2006/relationships/image" Target="../media/image320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4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500.png"/><Relationship Id="rId4" Type="http://schemas.openxmlformats.org/officeDocument/2006/relationships/image" Target="../media/image320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20.png"/><Relationship Id="rId4" Type="http://schemas.openxmlformats.org/officeDocument/2006/relationships/image" Target="../media/image32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0.pn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21 (11/20)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05862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BELIEF PROPAGATION, BETHE FREE ENERGY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Computational complexity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36845-8B10-F00C-69EB-28DBF40A2F0B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36845-8B10-F00C-69EB-28DBF40A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6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01F89-5895-50C1-9EDC-43637B5071C9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01F89-5895-50C1-9EDC-43637B50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7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DCD30-DC3A-2878-F6A7-084D90970FB4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DCD30-DC3A-2878-F6A7-084D9097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8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211EAC1-028F-3E9E-1904-4296C5A11D11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C485A-99C9-EC3D-ED02-97D7B13D70C5}"/>
                  </a:ext>
                </a:extLst>
              </p:cNvPr>
              <p:cNvSpPr txBox="1"/>
              <p:nvPr/>
            </p:nvSpPr>
            <p:spPr>
              <a:xfrm>
                <a:off x="577459" y="2780949"/>
                <a:ext cx="6357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“message”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that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passes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C485A-99C9-EC3D-ED02-97D7B13D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9" y="2780949"/>
                <a:ext cx="6357118" cy="523220"/>
              </a:xfrm>
              <a:prstGeom prst="rect">
                <a:avLst/>
              </a:prstGeom>
              <a:blipFill>
                <a:blip r:embed="rId9"/>
                <a:stretch>
                  <a:fillRect l="-996" t="-1395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060628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060628" cy="988540"/>
              </a:xfrm>
              <a:prstGeom prst="rect">
                <a:avLst/>
              </a:prstGeom>
              <a:blipFill>
                <a:blip r:embed="rId6"/>
                <a:stretch>
                  <a:fillRect l="-15337" t="-132911" r="-3681" b="-187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534169" y="2925683"/>
                <a:ext cx="3269677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69" y="2925683"/>
                <a:ext cx="3269677" cy="988540"/>
              </a:xfrm>
              <a:prstGeom prst="rect">
                <a:avLst/>
              </a:prstGeom>
              <a:blipFill>
                <a:blip r:embed="rId7"/>
                <a:stretch>
                  <a:fillRect l="-9266" t="-132911" b="-187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CCE7DA-D34F-17F3-59B2-208B48E5677E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643498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CCE7DA-D34F-17F3-59B2-208B48E5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643498" cy="557910"/>
              </a:xfrm>
              <a:prstGeom prst="rect">
                <a:avLst/>
              </a:prstGeom>
              <a:blipFill>
                <a:blip r:embed="rId8"/>
                <a:stretch>
                  <a:fillRect l="-104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81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04190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041905" cy="1030347"/>
              </a:xfrm>
              <a:prstGeom prst="rect">
                <a:avLst/>
              </a:prstGeom>
              <a:blipFill>
                <a:blip r:embed="rId6"/>
                <a:stretch>
                  <a:fillRect l="-15528" t="-128049" r="-5590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534169" y="2925683"/>
                <a:ext cx="3344249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69" y="2925683"/>
                <a:ext cx="3344249" cy="1030347"/>
              </a:xfrm>
              <a:prstGeom prst="rect">
                <a:avLst/>
              </a:prstGeom>
              <a:blipFill>
                <a:blip r:embed="rId7"/>
                <a:stretch>
                  <a:fillRect l="-7197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blipFill>
                <a:blip r:embed="rId8"/>
                <a:stretch>
                  <a:fillRect l="-119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63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33121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331215" cy="1030347"/>
              </a:xfrm>
              <a:prstGeom prst="rect">
                <a:avLst/>
              </a:prstGeom>
              <a:blipFill>
                <a:blip r:embed="rId6"/>
                <a:stretch>
                  <a:fillRect l="-14130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129114" y="2925683"/>
                <a:ext cx="3695562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 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14" y="2925683"/>
                <a:ext cx="3695562" cy="1030347"/>
              </a:xfrm>
              <a:prstGeom prst="rect">
                <a:avLst/>
              </a:prstGeom>
              <a:blipFill>
                <a:blip r:embed="rId7"/>
                <a:stretch>
                  <a:fillRect l="-8191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blipFill>
                <a:blip r:embed="rId8"/>
                <a:stretch>
                  <a:fillRect l="-119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6E741C3-01DD-A199-DD9E-D3B72C31359C}"/>
              </a:ext>
            </a:extLst>
          </p:cNvPr>
          <p:cNvSpPr/>
          <p:nvPr/>
        </p:nvSpPr>
        <p:spPr>
          <a:xfrm>
            <a:off x="4450080" y="3116681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65125F-15D7-2730-9F0E-9E7C85C94096}"/>
              </a:ext>
            </a:extLst>
          </p:cNvPr>
          <p:cNvSpPr/>
          <p:nvPr/>
        </p:nvSpPr>
        <p:spPr>
          <a:xfrm>
            <a:off x="6812283" y="3123636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9AE8D3-8BF1-EFF7-7966-82C41CB60DEB}"/>
              </a:ext>
            </a:extLst>
          </p:cNvPr>
          <p:cNvSpPr/>
          <p:nvPr/>
        </p:nvSpPr>
        <p:spPr>
          <a:xfrm>
            <a:off x="7935571" y="307301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FB329-D5AE-E721-7DCB-C2EE6F172CC8}"/>
                  </a:ext>
                </a:extLst>
              </p:cNvPr>
              <p:cNvSpPr txBox="1"/>
              <p:nvPr/>
            </p:nvSpPr>
            <p:spPr>
              <a:xfrm>
                <a:off x="129117" y="4957104"/>
                <a:ext cx="58065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±1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FB329-D5AE-E721-7DCB-C2EE6F17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7" y="4957104"/>
                <a:ext cx="5806590" cy="1030347"/>
              </a:xfrm>
              <a:prstGeom prst="rect">
                <a:avLst/>
              </a:prstGeom>
              <a:blipFill>
                <a:blip r:embed="rId9"/>
                <a:stretch>
                  <a:fillRect l="-655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F3B5765-6959-9A32-F49B-E8F6143D3DFD}"/>
              </a:ext>
            </a:extLst>
          </p:cNvPr>
          <p:cNvSpPr/>
          <p:nvPr/>
        </p:nvSpPr>
        <p:spPr>
          <a:xfrm>
            <a:off x="3783790" y="5121348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82487-ABB5-D61F-C19F-818ED88ECC9C}"/>
                  </a:ext>
                </a:extLst>
              </p:cNvPr>
              <p:cNvSpPr txBox="1"/>
              <p:nvPr/>
            </p:nvSpPr>
            <p:spPr>
              <a:xfrm>
                <a:off x="357081" y="3100296"/>
                <a:ext cx="6743962" cy="11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±1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82487-ABB5-D61F-C19F-818ED88E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1" y="3100296"/>
                <a:ext cx="6743962" cy="1186672"/>
              </a:xfrm>
              <a:prstGeom prst="rect">
                <a:avLst/>
              </a:prstGeom>
              <a:blipFill>
                <a:blip r:embed="rId2"/>
                <a:stretch>
                  <a:fillRect l="-940" t="-127660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F678C12-B470-A755-BA1F-090B83B3174A}"/>
              </a:ext>
            </a:extLst>
          </p:cNvPr>
          <p:cNvSpPr/>
          <p:nvPr/>
        </p:nvSpPr>
        <p:spPr>
          <a:xfrm>
            <a:off x="4641438" y="3317796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6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3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893B2A-0BB3-BB04-C146-06EF71F982B4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0C389B-3DC6-DE8F-2307-286EA9C90F19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0C389B-3DC6-DE8F-2307-286EA9C9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4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E2B9E2-EC09-E88C-C51A-C0518FE8B1CC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41614C-732B-88D5-9BED-1557FA51FEA3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C82F83-6A83-57D9-BF5F-927889528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AF0124-B35C-5EAE-AB6A-4ADB9ACF6C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AC28A6-049D-517A-5DE8-7863EEA02E76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924F47-0114-3FE5-0464-BD95E34BF76D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22B4E3-A796-2F17-C273-12128C120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E34965-69FD-D8F8-D4A3-219D87DE7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BFE718-7360-3559-5F07-26DD8E42D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C22A41-B7AD-64A7-48E9-FF3B4B399443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FA0028-8031-4AEC-1B2A-78EC295F81DC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D76389-61C0-0326-4E4E-C4C9D5BD658C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B2374E-EB76-3735-5945-87780E13BB0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5DE25C-0D72-DC27-306A-9969EC37DF5D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2E0E7F-5F30-D93B-8053-D39991C44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0AB2B8-C486-2F0F-787A-0B1738C5414B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A99EEC-799B-13D2-17D8-859721CB6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842EAE-2E94-1D81-D3B5-D1E79850D365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B62891-BFF0-6B30-4C4F-0120D80490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062A2E-95D0-D9CF-B7E8-34E2E5B839F2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D14D2F7-7F74-AC92-2604-99050898B8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9DC81B-0689-EA24-AB1A-E341CDF7B0DD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59EF4B-FBFC-D1F8-B25F-319258C5C6EF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268A64-B2CF-7080-77B6-D1A7C88D1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D52E81-679A-1AFE-88B2-EC33D1A2F011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D46201-5DE3-CEEC-4F0A-B3A0310D5B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72D7C0-5DB4-1DB2-5372-DF4005EAA85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D35F22-D314-C0F0-E247-11BD15366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45AA3DE-C766-C237-E722-3068687CB506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89A5F1B-16A4-1ACE-7F53-5E5E2CCECC45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F630F9-2AC0-873B-D7CF-EF619EC12263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6AF1F2A-9F6F-AA4C-7220-DE23F5227A97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56320F-819D-F8D2-703D-6137124D74CF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FA78A5-D583-4482-740A-E1FBB63B65F9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467A871-A1C5-A2FC-F5D5-DEC650972D6D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2AECB4-27DA-A5C3-CBC8-BEEABD1DD433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10BD4C4-094F-F304-36AD-F4071CBBDC4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EAE61F-0B0F-CDB6-D27F-4BC54801CAD8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19FCEA-3AB8-8122-A885-1538DE1548A2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7022D4B-8B5A-D18C-BB99-0502A393878F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59784EF-0924-0D5D-FC36-5E73F403BCC4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E53ECC-923E-139F-5D8D-E499E1C18301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A9A2E4-03CA-C7F5-054D-913B980E9459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EB881F-25BA-B67D-1FD4-020524663CE9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EB881F-25BA-B67D-1FD4-02052466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24E3E-7EA2-FC66-CA01-6CA1953F7160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24E3E-7EA2-FC66-CA01-6CA1953F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DA5DE7-2FDE-F1DB-B346-AB14A5BE317D}"/>
                  </a:ext>
                </a:extLst>
              </p:cNvPr>
              <p:cNvSpPr txBox="1"/>
              <p:nvPr/>
            </p:nvSpPr>
            <p:spPr>
              <a:xfrm>
                <a:off x="10809377" y="4091328"/>
                <a:ext cx="3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DA5DE7-2FDE-F1DB-B346-AB14A5BE3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377" y="4091328"/>
                <a:ext cx="3994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147FA9-E717-ECF8-6B40-EFC8A913E153}"/>
                  </a:ext>
                </a:extLst>
              </p:cNvPr>
              <p:cNvSpPr txBox="1"/>
              <p:nvPr/>
            </p:nvSpPr>
            <p:spPr>
              <a:xfrm>
                <a:off x="9409397" y="3173771"/>
                <a:ext cx="101181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85FF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147FA9-E717-ECF8-6B40-EFC8A913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97" y="3173771"/>
                <a:ext cx="1011815" cy="537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5296167-8C15-C637-6DA8-94E1F4DD8CBE}"/>
              </a:ext>
            </a:extLst>
          </p:cNvPr>
          <p:cNvGrpSpPr/>
          <p:nvPr/>
        </p:nvGrpSpPr>
        <p:grpSpPr>
          <a:xfrm>
            <a:off x="1278387" y="4488735"/>
            <a:ext cx="5925084" cy="1190647"/>
            <a:chOff x="1784100" y="4137321"/>
            <a:chExt cx="5925084" cy="119064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74F523-D3CA-B7F5-A094-13FD4940AE43}"/>
                </a:ext>
              </a:extLst>
            </p:cNvPr>
            <p:cNvSpPr/>
            <p:nvPr/>
          </p:nvSpPr>
          <p:spPr>
            <a:xfrm>
              <a:off x="5245267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31C2463-87F2-3998-819C-BA85FD34E893}"/>
                </a:ext>
              </a:extLst>
            </p:cNvPr>
            <p:cNvSpPr/>
            <p:nvPr/>
          </p:nvSpPr>
          <p:spPr>
            <a:xfrm>
              <a:off x="2069251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903C924-0DD1-20B1-F2FA-DFA809A4B5C3}"/>
                    </a:ext>
                  </a:extLst>
                </p:cNvPr>
                <p:cNvSpPr txBox="1"/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→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903C924-0DD1-20B1-F2FA-DFA809A4B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blipFill>
                  <a:blip r:embed="rId9"/>
                  <a:stretch>
                    <a:fillRect l="-427" t="-126316" b="-17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4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9941B6-4470-48FD-F31A-94B2F6B8F352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764679-7FFC-9E5B-79AA-8D9970F8B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8E5C6E-34BD-015F-F788-18E5031AC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536BA7-D1D7-BB8C-ABCD-72EF34A4158F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02225C-6980-5488-DAD6-B92DAA04DE50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455E55-1D79-6173-F0E7-FD12A732A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BC142C-4DD6-94C6-1354-F0DD42F9F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A06496-8FE6-320B-1FA0-F67463A81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5A3431-FA9E-E419-43E8-4AD3B6D1EF74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E93C4D-5C65-3621-BABB-0E4EC1C449C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BFED2-3473-827A-B2EA-EAC626E607C2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0EA6D0-332B-ABCB-5EBF-15F9E54C3D0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D4CD97-5EE1-FFBC-099A-1A356D8C9FF8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04E150-BB36-D917-9076-515D4E0E6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CCBA80-4234-2727-0C77-443D836EF198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A4FE61-884F-A816-271D-0D33C0C1A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46BC45-4D24-1C05-DAA3-1E00084C1E4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B167D9-0D77-1603-28F2-DB11A80B1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6CE0F3-9321-F3F6-C9DA-A6CFC587CABA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7AC0C19-7374-EFCA-507D-BD473505E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9C8D75-55E5-B2D9-3785-1C0E484A56EB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B1B705-263A-5C30-1ABB-0AA818AABEDB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769CE2-B2DA-0BD7-4913-5C57031B5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694614-939D-1094-3377-D479F18D8F9C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50A5F1-584F-DC2F-AEE9-BD8537F0A7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7E785-A76E-BDC1-FE82-84ADCE632C5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E81D5D-80AC-BAC0-4569-2CEC8FA05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F996B5-A1DB-4450-FC8B-F4A0C3EB5A71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F90A901-1331-0517-F584-33F937AD9565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82994F-BF57-84FF-53A3-DDD2A978112B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C0C03F-CC3E-2607-F860-53E77BBAEDC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298698B-197E-7C70-D905-A2CD995DA576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5DD6053-B6A9-B22A-A1F5-25F639970ECB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CD3B2F-D6F8-3D45-D93A-993BA465F324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23F5CF-00FC-4CC5-0399-E97241E57F53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EFBD9A-75DD-7191-7121-7E406291F156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042759-95CB-EF96-4473-CF61B021D713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9F301F-5BF2-D1BD-93AE-4959DC5A1319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9FBAB30-DDAA-9444-A384-3CCC6440B6F1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4682B00-3DA4-BE89-5BAD-E0F86FD49E88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A841EE6-886A-9C93-0C38-F6C26727E397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CADDCA-C67A-E4AA-0C9F-240AD60B62A8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6C0087-7E6D-6065-8841-CAC3A5C50F4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6C0087-7E6D-6065-8841-CAC3A5C5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356013-1656-A71F-9C44-F0A3F80178F3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356013-1656-A71F-9C44-F0A3F8017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4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49B96A-39C4-C906-A666-53621C7C9A18}"/>
              </a:ext>
            </a:extLst>
          </p:cNvPr>
          <p:cNvGrpSpPr/>
          <p:nvPr/>
        </p:nvGrpSpPr>
        <p:grpSpPr>
          <a:xfrm>
            <a:off x="1278387" y="4488735"/>
            <a:ext cx="5925084" cy="1190647"/>
            <a:chOff x="1784100" y="4137321"/>
            <a:chExt cx="5925084" cy="11906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E2B9E2-EC09-E88C-C51A-C0518FE8B1CC}"/>
                </a:ext>
              </a:extLst>
            </p:cNvPr>
            <p:cNvSpPr/>
            <p:nvPr/>
          </p:nvSpPr>
          <p:spPr>
            <a:xfrm>
              <a:off x="5245267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6696AA-CEA3-282E-680F-98F1217194D1}"/>
                </a:ext>
              </a:extLst>
            </p:cNvPr>
            <p:cNvSpPr/>
            <p:nvPr/>
          </p:nvSpPr>
          <p:spPr>
            <a:xfrm>
              <a:off x="2069251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7C70B4-3F31-DF3C-B05C-9C39E00C8BCC}"/>
                    </a:ext>
                  </a:extLst>
                </p:cNvPr>
                <p:cNvSpPr txBox="1"/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→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7C70B4-3F31-DF3C-B05C-9C39E00C8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blipFill>
                  <a:blip r:embed="rId8"/>
                  <a:stretch>
                    <a:fillRect l="-427" t="-126316" b="-17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9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Left Brace 27">
            <a:extLst>
              <a:ext uri="{FF2B5EF4-FFF2-40B4-BE49-F238E27FC236}">
                <a16:creationId xmlns:a16="http://schemas.microsoft.com/office/drawing/2014/main" id="{740901F7-A622-1D7C-B18A-4AB14983D067}"/>
              </a:ext>
            </a:extLst>
          </p:cNvPr>
          <p:cNvSpPr/>
          <p:nvPr/>
        </p:nvSpPr>
        <p:spPr>
          <a:xfrm rot="5400000">
            <a:off x="5170039" y="2901559"/>
            <a:ext cx="336699" cy="3297979"/>
          </a:xfrm>
          <a:prstGeom prst="leftBrace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BC22A1-7865-6418-916E-26E101B162EC}"/>
                  </a:ext>
                </a:extLst>
              </p:cNvPr>
              <p:cNvSpPr txBox="1"/>
              <p:nvPr/>
            </p:nvSpPr>
            <p:spPr>
              <a:xfrm>
                <a:off x="4421170" y="3753188"/>
                <a:ext cx="308808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marginal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BC22A1-7865-6418-916E-26E101B1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70" y="3753188"/>
                <a:ext cx="3088089" cy="668516"/>
              </a:xfrm>
              <a:prstGeom prst="rect">
                <a:avLst/>
              </a:prstGeom>
              <a:blipFill>
                <a:blip r:embed="rId10"/>
                <a:stretch>
                  <a:fillRect l="-82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11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ABF42B1-9523-23D6-0EEA-04DD7C1BB3EC}"/>
                  </a:ext>
                </a:extLst>
              </p:cNvPr>
              <p:cNvSpPr txBox="1"/>
              <p:nvPr/>
            </p:nvSpPr>
            <p:spPr>
              <a:xfrm>
                <a:off x="9390649" y="3131049"/>
                <a:ext cx="97077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ABF42B1-9523-23D6-0EEA-04DD7C1B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49" y="3131049"/>
                <a:ext cx="970779" cy="668516"/>
              </a:xfrm>
              <a:prstGeom prst="rect">
                <a:avLst/>
              </a:prstGeom>
              <a:blipFill>
                <a:blip r:embed="rId12"/>
                <a:stretch>
                  <a:fillRect l="-512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7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82FF5F1-B4BF-8209-DE2C-B422C77D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331010" y="3136879"/>
            <a:ext cx="8358183" cy="4761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4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E2B9E2-EC09-E88C-C51A-C0518FE8B1CC}"/>
              </a:ext>
            </a:extLst>
          </p:cNvPr>
          <p:cNvSpPr/>
          <p:nvPr/>
        </p:nvSpPr>
        <p:spPr>
          <a:xfrm>
            <a:off x="4555856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6696AA-CEA3-282E-680F-98F1217194D1}"/>
              </a:ext>
            </a:extLst>
          </p:cNvPr>
          <p:cNvSpPr/>
          <p:nvPr/>
        </p:nvSpPr>
        <p:spPr>
          <a:xfrm>
            <a:off x="1809668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7C70B4-3F31-DF3C-B05C-9C39E00C8BCC}"/>
                  </a:ext>
                </a:extLst>
              </p:cNvPr>
              <p:cNvSpPr txBox="1"/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7C70B4-3F31-DF3C-B05C-9C39E00C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blipFill>
                <a:blip r:embed="rId5"/>
                <a:stretch>
                  <a:fillRect l="-735" t="-126316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6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7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427300" y="4488735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8"/>
                  <a:stretch>
                    <a:fillRect l="-508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7202502-585F-8BBC-16A1-96D75E22036C}"/>
              </a:ext>
            </a:extLst>
          </p:cNvPr>
          <p:cNvSpPr/>
          <p:nvPr/>
        </p:nvSpPr>
        <p:spPr>
          <a:xfrm>
            <a:off x="6495685" y="5697164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49F995-3B10-89FC-5355-7D724CF36DC1}"/>
                  </a:ext>
                </a:extLst>
              </p:cNvPr>
              <p:cNvSpPr txBox="1"/>
              <p:nvPr/>
            </p:nvSpPr>
            <p:spPr>
              <a:xfrm>
                <a:off x="2709870" y="5517695"/>
                <a:ext cx="6937861" cy="11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800" b="0" i="1" smtClean="0">
                          <a:noFill/>
                          <a:effectLst/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b="0" i="1" smtClean="0">
                          <a:noFill/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noFill/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noFill/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→ 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49F995-3B10-89FC-5355-7D724CF3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870" y="5517695"/>
                <a:ext cx="6937861" cy="1186672"/>
              </a:xfrm>
              <a:prstGeom prst="rect">
                <a:avLst/>
              </a:prstGeom>
              <a:blipFill>
                <a:blip r:embed="rId9"/>
                <a:stretch>
                  <a:fillRect l="-914" t="-127660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0C7F19B-9BE5-B664-B9AC-6F937467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331010" y="3136879"/>
            <a:ext cx="8358183" cy="4761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4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5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6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427300" y="4488735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7"/>
                  <a:stretch>
                    <a:fillRect l="-508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F1AB9A-F5B9-E699-E210-81CB5DAC8353}"/>
              </a:ext>
            </a:extLst>
          </p:cNvPr>
          <p:cNvGrpSpPr/>
          <p:nvPr/>
        </p:nvGrpSpPr>
        <p:grpSpPr>
          <a:xfrm>
            <a:off x="2709870" y="5517695"/>
            <a:ext cx="6937861" cy="1186672"/>
            <a:chOff x="3620275" y="5927324"/>
            <a:chExt cx="6937861" cy="11866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202502-585F-8BBC-16A1-96D75E22036C}"/>
                </a:ext>
              </a:extLst>
            </p:cNvPr>
            <p:cNvSpPr/>
            <p:nvPr/>
          </p:nvSpPr>
          <p:spPr>
            <a:xfrm>
              <a:off x="7406090" y="6106793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B995CB-BBA9-EC9D-9B65-7D4BE10BC9B3}"/>
                </a:ext>
              </a:extLst>
            </p:cNvPr>
            <p:cNvGrpSpPr/>
            <p:nvPr/>
          </p:nvGrpSpPr>
          <p:grpSpPr>
            <a:xfrm>
              <a:off x="3620275" y="5927324"/>
              <a:ext cx="6937861" cy="1186672"/>
              <a:chOff x="3620275" y="5927324"/>
              <a:chExt cx="6937861" cy="1186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sz="280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→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14" t="-127660" b="-1787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35258B-6E4A-26C0-AC0F-8D16D9D2E239}"/>
                  </a:ext>
                </a:extLst>
              </p:cNvPr>
              <p:cNvSpPr/>
              <p:nvPr/>
            </p:nvSpPr>
            <p:spPr>
              <a:xfrm>
                <a:off x="8303622" y="6161030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D0C4DC6-9E2F-99EC-B250-2034D52A19B7}"/>
                  </a:ext>
                </a:extLst>
              </p:cNvPr>
              <p:cNvSpPr/>
              <p:nvPr/>
            </p:nvSpPr>
            <p:spPr>
              <a:xfrm>
                <a:off x="9905086" y="6112918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4555856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1809668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/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blipFill>
                <a:blip r:embed="rId9"/>
                <a:stretch>
                  <a:fillRect l="-735" t="-126316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6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412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Belief propagation (BP):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repeatedly update 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msgs</a:t>
                </a:r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bSup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d>
                      </m:e>
                      <m:sub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parallel using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(*)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use </a:t>
                </a:r>
                <a:r>
                  <a: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(**)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to estimate marginals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4120102"/>
              </a:xfrm>
              <a:prstGeom prst="rect">
                <a:avLst/>
              </a:prstGeom>
              <a:blipFill>
                <a:blip r:embed="rId2"/>
                <a:stretch>
                  <a:fillRect l="-1204" t="-308" r="-1313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808963" y="1811927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3"/>
                  <a:stretch>
                    <a:fillRect l="-508" t="-125263" b="-17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F1AB9A-F5B9-E699-E210-81CB5DAC8353}"/>
              </a:ext>
            </a:extLst>
          </p:cNvPr>
          <p:cNvGrpSpPr/>
          <p:nvPr/>
        </p:nvGrpSpPr>
        <p:grpSpPr>
          <a:xfrm>
            <a:off x="3091533" y="2920311"/>
            <a:ext cx="6937861" cy="1186672"/>
            <a:chOff x="3620275" y="5927324"/>
            <a:chExt cx="6937861" cy="11866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202502-585F-8BBC-16A1-96D75E22036C}"/>
                </a:ext>
              </a:extLst>
            </p:cNvPr>
            <p:cNvSpPr/>
            <p:nvPr/>
          </p:nvSpPr>
          <p:spPr>
            <a:xfrm>
              <a:off x="7406090" y="6106793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B995CB-BBA9-EC9D-9B65-7D4BE10BC9B3}"/>
                </a:ext>
              </a:extLst>
            </p:cNvPr>
            <p:cNvGrpSpPr/>
            <p:nvPr/>
          </p:nvGrpSpPr>
          <p:grpSpPr>
            <a:xfrm>
              <a:off x="3620275" y="5927324"/>
              <a:ext cx="6937861" cy="1186672"/>
              <a:chOff x="3620275" y="5927324"/>
              <a:chExt cx="6937861" cy="1186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sz="280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→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14" t="-125263" b="-17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35258B-6E4A-26C0-AC0F-8D16D9D2E239}"/>
                  </a:ext>
                </a:extLst>
              </p:cNvPr>
              <p:cNvSpPr/>
              <p:nvPr/>
            </p:nvSpPr>
            <p:spPr>
              <a:xfrm>
                <a:off x="8303622" y="6161030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D0C4DC6-9E2F-99EC-B250-2034D52A19B7}"/>
                  </a:ext>
                </a:extLst>
              </p:cNvPr>
              <p:cNvSpPr/>
              <p:nvPr/>
            </p:nvSpPr>
            <p:spPr>
              <a:xfrm>
                <a:off x="9905086" y="6112918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4937519" y="2017660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2191331" y="2017660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/>
              <p:nvPr/>
            </p:nvSpPr>
            <p:spPr>
              <a:xfrm>
                <a:off x="1906180" y="1811927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80" y="1811927"/>
                <a:ext cx="3443635" cy="1190647"/>
              </a:xfrm>
              <a:prstGeom prst="rect">
                <a:avLst/>
              </a:prstGeom>
              <a:blipFill>
                <a:blip r:embed="rId5"/>
                <a:stretch>
                  <a:fillRect l="-735" t="-125263" b="-17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130EBB2-8721-640A-8D25-07D506D7DE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425806"/>
                <a:ext cx="11704320" cy="114887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Proposition (“BP is exact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trees”)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a tree, belief propagation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exactly recovers the marginals of the Gibbs measure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130EBB2-8721-640A-8D25-07D506D7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425806"/>
                <a:ext cx="11704320" cy="1148875"/>
              </a:xfrm>
              <a:prstGeom prst="roundRect">
                <a:avLst>
                  <a:gd name="adj" fmla="val 6119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28E9C3-FD75-4FA4-FCD8-08F7E422EBEC}"/>
              </a:ext>
            </a:extLst>
          </p:cNvPr>
          <p:cNvSpPr txBox="1"/>
          <p:nvPr/>
        </p:nvSpPr>
        <p:spPr>
          <a:xfrm>
            <a:off x="11338900" y="3108367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(**)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AB995-14B9-4B55-F3B2-BB8885DB4490}"/>
              </a:ext>
            </a:extLst>
          </p:cNvPr>
          <p:cNvSpPr txBox="1"/>
          <p:nvPr/>
        </p:nvSpPr>
        <p:spPr>
          <a:xfrm>
            <a:off x="11415843" y="207141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7446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A15F-ECC4-C34B-7923-F30B7D36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D7B12-C54E-97F7-5140-B43001139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62015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Gibbs measure: </a:t>
                </a:r>
                <a:r>
                  <a:rPr lang="en-US" sz="2800" dirty="0"/>
                  <a:t>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Variational inference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800" dirty="0"/>
                  <a:t>recast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approximately sampling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as an optimization problem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  <m:lim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lim>
                      </m:limLow>
                      <m:r>
                        <a:rPr lang="en-US" sz="28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⇔    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9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Today: belief propagation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Dynamic programming algorithm that is exact for trees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Algorithm for finding a stationary point of (a relaxation of) Gibbs free energy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D7B12-C54E-97F7-5140-B43001139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6201542"/>
              </a:xfrm>
              <a:blipFill>
                <a:blip r:embed="rId2"/>
                <a:stretch>
                  <a:fillRect l="-1193" t="-2041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E162AE-31B6-24EC-91B2-7F3A6FAFD502}"/>
              </a:ext>
            </a:extLst>
          </p:cNvPr>
          <p:cNvSpPr txBox="1"/>
          <p:nvPr/>
        </p:nvSpPr>
        <p:spPr>
          <a:xfrm>
            <a:off x="4040372" y="4690063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entropy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D44CE-24EB-E65D-ECD1-A075E160002B}"/>
              </a:ext>
            </a:extLst>
          </p:cNvPr>
          <p:cNvSpPr txBox="1"/>
          <p:nvPr/>
        </p:nvSpPr>
        <p:spPr>
          <a:xfrm>
            <a:off x="5511209" y="4690063"/>
            <a:ext cx="245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average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65F6C-C146-3149-CD34-42A769C95494}"/>
                  </a:ext>
                </a:extLst>
              </p:cNvPr>
              <p:cNvSpPr txBox="1"/>
              <p:nvPr/>
            </p:nvSpPr>
            <p:spPr>
              <a:xfrm>
                <a:off x="8360922" y="3932373"/>
                <a:ext cx="28737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Gibbs free energy</a:t>
                </a:r>
              </a:p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that we optimize over, this is easy to evaluate)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65F6C-C146-3149-CD34-42A769C9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922" y="3932373"/>
                <a:ext cx="2873728" cy="1631216"/>
              </a:xfrm>
              <a:prstGeom prst="rect">
                <a:avLst/>
              </a:prstGeom>
              <a:blipFill>
                <a:blip r:embed="rId3"/>
                <a:stretch>
                  <a:fillRect l="-3084" t="-3846" r="-2643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C056BFC-7ED8-323B-BDBF-E0C382C1CE78}"/>
              </a:ext>
            </a:extLst>
          </p:cNvPr>
          <p:cNvSpPr/>
          <p:nvPr/>
        </p:nvSpPr>
        <p:spPr>
          <a:xfrm>
            <a:off x="8046133" y="4203834"/>
            <a:ext cx="314788" cy="1088294"/>
          </a:xfrm>
          <a:prstGeom prst="rightBrac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10433"/>
                  </p:ext>
                </p:extLst>
              </p:nvPr>
            </p:nvGraphicFramePr>
            <p:xfrm>
              <a:off x="335280" y="3402833"/>
              <a:ext cx="11460480" cy="1983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10433"/>
                  </p:ext>
                </p:extLst>
              </p:nvPr>
            </p:nvGraphicFramePr>
            <p:xfrm>
              <a:off x="335280" y="3402833"/>
              <a:ext cx="11460480" cy="1983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611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299558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012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21588"/>
                  </p:ext>
                </p:extLst>
              </p:nvPr>
            </p:nvGraphicFramePr>
            <p:xfrm>
              <a:off x="335280" y="3402833"/>
              <a:ext cx="11460480" cy="226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21588"/>
                  </p:ext>
                </p:extLst>
              </p:nvPr>
            </p:nvGraphicFramePr>
            <p:xfrm>
              <a:off x="335280" y="3402833"/>
              <a:ext cx="11460480" cy="226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1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1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090052"/>
                  </p:ext>
                </p:extLst>
              </p:nvPr>
            </p:nvGraphicFramePr>
            <p:xfrm>
              <a:off x="335280" y="3402833"/>
              <a:ext cx="11460480" cy="2714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090052"/>
                  </p:ext>
                </p:extLst>
              </p:nvPr>
            </p:nvGraphicFramePr>
            <p:xfrm>
              <a:off x="335280" y="3402833"/>
              <a:ext cx="11460480" cy="2714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2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2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1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3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68319"/>
                  </p:ext>
                </p:extLst>
              </p:nvPr>
            </p:nvGraphicFramePr>
            <p:xfrm>
              <a:off x="335280" y="3402833"/>
              <a:ext cx="11460480" cy="3126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∈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68319"/>
                  </p:ext>
                </p:extLst>
              </p:nvPr>
            </p:nvGraphicFramePr>
            <p:xfrm>
              <a:off x="335280" y="3402833"/>
              <a:ext cx="11460480" cy="3126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3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3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86887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327536" b="-16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5280" y="3402833"/>
              <a:ext cx="11460480" cy="3196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∈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5280" y="3402833"/>
              <a:ext cx="11460480" cy="3196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3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3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86887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332353" b="-169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52686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700000" b="-17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83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B45691-86AE-D587-216A-301D9B73AA0D}"/>
              </a:ext>
            </a:extLst>
          </p:cNvPr>
          <p:cNvCxnSpPr>
            <a:cxnSpLocks/>
            <a:stCxn id="7" idx="2"/>
            <a:endCxn id="13" idx="6"/>
          </p:cNvCxnSpPr>
          <p:nvPr/>
        </p:nvCxnSpPr>
        <p:spPr>
          <a:xfrm flipV="1">
            <a:off x="8236353" y="4991992"/>
            <a:ext cx="1317643" cy="7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81A9AE-D431-D9B3-6E19-A2CBDD6DA59F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V="1">
            <a:off x="8259549" y="4676143"/>
            <a:ext cx="755365" cy="45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42C0E3-DD6A-D921-22BA-A7960D7CEAC9}"/>
              </a:ext>
            </a:extLst>
          </p:cNvPr>
          <p:cNvCxnSpPr>
            <a:cxnSpLocks/>
            <a:stCxn id="7" idx="5"/>
            <a:endCxn id="27" idx="5"/>
          </p:cNvCxnSpPr>
          <p:nvPr/>
        </p:nvCxnSpPr>
        <p:spPr>
          <a:xfrm flipH="1" flipV="1">
            <a:off x="8069718" y="4416104"/>
            <a:ext cx="301833" cy="711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DA8B90-6439-EFD9-5250-46DC4896EB0E}"/>
              </a:ext>
            </a:extLst>
          </p:cNvPr>
          <p:cNvCxnSpPr>
            <a:cxnSpLocks/>
            <a:stCxn id="7" idx="5"/>
            <a:endCxn id="24" idx="1"/>
          </p:cNvCxnSpPr>
          <p:nvPr/>
        </p:nvCxnSpPr>
        <p:spPr>
          <a:xfrm flipH="1" flipV="1">
            <a:off x="7453817" y="4508645"/>
            <a:ext cx="917734" cy="61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940AAF-3165-643E-85B5-E1202994B927}"/>
              </a:ext>
            </a:extLst>
          </p:cNvPr>
          <p:cNvSpPr txBox="1"/>
          <p:nvPr/>
        </p:nvSpPr>
        <p:spPr>
          <a:xfrm>
            <a:off x="243840" y="1158728"/>
            <a:ext cx="11600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While one can run BP on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general, not-necessarily-acyclic graphs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it is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notoriously hard to analyze rigorously</a:t>
            </a:r>
          </a:p>
          <a:p>
            <a:endParaRPr lang="en-US" sz="2800" b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Intuition for why it should work: in certain target applications, e.g. if the graph is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random and sparse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the graph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“locally” looks like a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BE0D26-1246-C68B-00B1-431CDE16E4BA}"/>
              </a:ext>
            </a:extLst>
          </p:cNvPr>
          <p:cNvSpPr/>
          <p:nvPr/>
        </p:nvSpPr>
        <p:spPr>
          <a:xfrm>
            <a:off x="8236353" y="499199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7B7A4E-9D57-6965-683A-17F8D9C8317E}"/>
              </a:ext>
            </a:extLst>
          </p:cNvPr>
          <p:cNvSpPr/>
          <p:nvPr/>
        </p:nvSpPr>
        <p:spPr>
          <a:xfrm>
            <a:off x="8879716" y="465294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B51B35-CA3B-A644-BDF8-FD6D9B221EAE}"/>
              </a:ext>
            </a:extLst>
          </p:cNvPr>
          <p:cNvSpPr/>
          <p:nvPr/>
        </p:nvSpPr>
        <p:spPr>
          <a:xfrm>
            <a:off x="9395602" y="4912795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22F08A-02ED-8E73-7FBB-C99888278A96}"/>
              </a:ext>
            </a:extLst>
          </p:cNvPr>
          <p:cNvSpPr/>
          <p:nvPr/>
        </p:nvSpPr>
        <p:spPr>
          <a:xfrm>
            <a:off x="9328964" y="532739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4FA477-F9D8-4FC3-28D3-5CC3ED9E54BA}"/>
              </a:ext>
            </a:extLst>
          </p:cNvPr>
          <p:cNvSpPr/>
          <p:nvPr/>
        </p:nvSpPr>
        <p:spPr>
          <a:xfrm>
            <a:off x="7509818" y="569927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5F6585-9D2E-FE3F-F344-F7D8E8E77CBB}"/>
              </a:ext>
            </a:extLst>
          </p:cNvPr>
          <p:cNvSpPr/>
          <p:nvPr/>
        </p:nvSpPr>
        <p:spPr>
          <a:xfrm>
            <a:off x="8266201" y="595453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5BEA9F-BD65-2938-5560-0ECD8C2F3EBB}"/>
              </a:ext>
            </a:extLst>
          </p:cNvPr>
          <p:cNvSpPr/>
          <p:nvPr/>
        </p:nvSpPr>
        <p:spPr>
          <a:xfrm>
            <a:off x="8879716" y="582545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492620-4031-C105-667A-BD6FE4DA60E9}"/>
              </a:ext>
            </a:extLst>
          </p:cNvPr>
          <p:cNvSpPr/>
          <p:nvPr/>
        </p:nvSpPr>
        <p:spPr>
          <a:xfrm>
            <a:off x="7251717" y="505486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E6FD1D-CBA9-CCEB-4114-0099EB9DE108}"/>
              </a:ext>
            </a:extLst>
          </p:cNvPr>
          <p:cNvSpPr/>
          <p:nvPr/>
        </p:nvSpPr>
        <p:spPr>
          <a:xfrm>
            <a:off x="7430621" y="448544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A4A2FB-8991-1123-88A1-D6F7AF924A6D}"/>
              </a:ext>
            </a:extLst>
          </p:cNvPr>
          <p:cNvSpPr/>
          <p:nvPr/>
        </p:nvSpPr>
        <p:spPr>
          <a:xfrm>
            <a:off x="7934520" y="4280906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2676C3-7D66-6733-927B-F24CFE75232A}"/>
              </a:ext>
            </a:extLst>
          </p:cNvPr>
          <p:cNvSpPr/>
          <p:nvPr/>
        </p:nvSpPr>
        <p:spPr>
          <a:xfrm>
            <a:off x="6396951" y="465294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5379B2-EA58-CF87-D721-5174DB955243}"/>
              </a:ext>
            </a:extLst>
          </p:cNvPr>
          <p:cNvSpPr/>
          <p:nvPr/>
        </p:nvSpPr>
        <p:spPr>
          <a:xfrm>
            <a:off x="6946917" y="4157123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A496D4-5F0F-7074-1F59-780DBB36D756}"/>
              </a:ext>
            </a:extLst>
          </p:cNvPr>
          <p:cNvSpPr/>
          <p:nvPr/>
        </p:nvSpPr>
        <p:spPr>
          <a:xfrm>
            <a:off x="7589015" y="378707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CCA6A06-6A90-E2FD-8CBA-E56E9206AF55}"/>
              </a:ext>
            </a:extLst>
          </p:cNvPr>
          <p:cNvSpPr/>
          <p:nvPr/>
        </p:nvSpPr>
        <p:spPr>
          <a:xfrm>
            <a:off x="6712353" y="605839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FD9D2-8069-D327-71E6-61B26F0A047C}"/>
              </a:ext>
            </a:extLst>
          </p:cNvPr>
          <p:cNvSpPr/>
          <p:nvPr/>
        </p:nvSpPr>
        <p:spPr>
          <a:xfrm>
            <a:off x="7172173" y="6353265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3FD932-01FB-F7BC-AAA9-8162E3DC22FA}"/>
              </a:ext>
            </a:extLst>
          </p:cNvPr>
          <p:cNvSpPr/>
          <p:nvPr/>
        </p:nvSpPr>
        <p:spPr>
          <a:xfrm>
            <a:off x="7849707" y="6495484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F9A377-AAF3-0F96-50BC-1A1A1BFD9F93}"/>
              </a:ext>
            </a:extLst>
          </p:cNvPr>
          <p:cNvSpPr/>
          <p:nvPr/>
        </p:nvSpPr>
        <p:spPr>
          <a:xfrm>
            <a:off x="8942634" y="6495484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13DF5E-1914-E850-2A29-09E20E8C4FFC}"/>
              </a:ext>
            </a:extLst>
          </p:cNvPr>
          <p:cNvSpPr/>
          <p:nvPr/>
        </p:nvSpPr>
        <p:spPr>
          <a:xfrm>
            <a:off x="9868645" y="400075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FF939A-4840-0F0E-A4FA-A306BB72EE22}"/>
              </a:ext>
            </a:extLst>
          </p:cNvPr>
          <p:cNvSpPr/>
          <p:nvPr/>
        </p:nvSpPr>
        <p:spPr>
          <a:xfrm>
            <a:off x="10233457" y="468138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D82C0A-A4E0-48E3-24F1-35DD1DD902B1}"/>
              </a:ext>
            </a:extLst>
          </p:cNvPr>
          <p:cNvSpPr/>
          <p:nvPr/>
        </p:nvSpPr>
        <p:spPr>
          <a:xfrm>
            <a:off x="10043950" y="533419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85819A-2446-AC4C-8BB0-A819B4E2E469}"/>
              </a:ext>
            </a:extLst>
          </p:cNvPr>
          <p:cNvSpPr/>
          <p:nvPr/>
        </p:nvSpPr>
        <p:spPr>
          <a:xfrm>
            <a:off x="9647710" y="627406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B1BB73-1EF0-B529-668B-D8B93309DE11}"/>
              </a:ext>
            </a:extLst>
          </p:cNvPr>
          <p:cNvCxnSpPr>
            <a:cxnSpLocks/>
            <a:stCxn id="7" idx="2"/>
            <a:endCxn id="16" idx="1"/>
          </p:cNvCxnSpPr>
          <p:nvPr/>
        </p:nvCxnSpPr>
        <p:spPr>
          <a:xfrm>
            <a:off x="8236353" y="5071189"/>
            <a:ext cx="1115807" cy="279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EE629F-8127-ADCC-265A-77EEF7DF6BF6}"/>
              </a:ext>
            </a:extLst>
          </p:cNvPr>
          <p:cNvCxnSpPr>
            <a:cxnSpLocks/>
            <a:stCxn id="7" idx="5"/>
            <a:endCxn id="20" idx="5"/>
          </p:cNvCxnSpPr>
          <p:nvPr/>
        </p:nvCxnSpPr>
        <p:spPr>
          <a:xfrm>
            <a:off x="8371551" y="5127190"/>
            <a:ext cx="643363" cy="833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D40001-3409-5BF2-A5ED-357AA5A42CCC}"/>
              </a:ext>
            </a:extLst>
          </p:cNvPr>
          <p:cNvCxnSpPr>
            <a:cxnSpLocks/>
            <a:stCxn id="7" idx="4"/>
            <a:endCxn id="19" idx="0"/>
          </p:cNvCxnSpPr>
          <p:nvPr/>
        </p:nvCxnSpPr>
        <p:spPr>
          <a:xfrm>
            <a:off x="8315550" y="5150386"/>
            <a:ext cx="29848" cy="804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EE3C11-C463-4A1C-8C6A-A4BACA794556}"/>
              </a:ext>
            </a:extLst>
          </p:cNvPr>
          <p:cNvCxnSpPr>
            <a:cxnSpLocks/>
            <a:stCxn id="7" idx="3"/>
            <a:endCxn id="18" idx="7"/>
          </p:cNvCxnSpPr>
          <p:nvPr/>
        </p:nvCxnSpPr>
        <p:spPr>
          <a:xfrm flipH="1">
            <a:off x="7645016" y="5127190"/>
            <a:ext cx="614533" cy="59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3FB907-E681-3FD0-1DA0-142F1E6615AA}"/>
              </a:ext>
            </a:extLst>
          </p:cNvPr>
          <p:cNvCxnSpPr>
            <a:cxnSpLocks/>
            <a:stCxn id="7" idx="3"/>
            <a:endCxn id="21" idx="6"/>
          </p:cNvCxnSpPr>
          <p:nvPr/>
        </p:nvCxnSpPr>
        <p:spPr>
          <a:xfrm flipH="1">
            <a:off x="7410111" y="5127190"/>
            <a:ext cx="849438" cy="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DDFD6-2538-F1FF-97C3-84A010683327}"/>
              </a:ext>
            </a:extLst>
          </p:cNvPr>
          <p:cNvCxnSpPr>
            <a:cxnSpLocks/>
            <a:stCxn id="24" idx="1"/>
            <a:endCxn id="29" idx="5"/>
          </p:cNvCxnSpPr>
          <p:nvPr/>
        </p:nvCxnSpPr>
        <p:spPr>
          <a:xfrm flipH="1" flipV="1">
            <a:off x="7082115" y="4292321"/>
            <a:ext cx="371702" cy="21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0256D3D-EB5E-97EF-7876-ED8B66663EAF}"/>
              </a:ext>
            </a:extLst>
          </p:cNvPr>
          <p:cNvCxnSpPr>
            <a:cxnSpLocks/>
            <a:stCxn id="24" idx="3"/>
            <a:endCxn id="28" idx="6"/>
          </p:cNvCxnSpPr>
          <p:nvPr/>
        </p:nvCxnSpPr>
        <p:spPr>
          <a:xfrm flipH="1">
            <a:off x="6555345" y="4620647"/>
            <a:ext cx="898472" cy="111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A8DA66-3D84-B7A2-03D6-FFC05311101C}"/>
              </a:ext>
            </a:extLst>
          </p:cNvPr>
          <p:cNvCxnSpPr>
            <a:cxnSpLocks/>
            <a:stCxn id="18" idx="3"/>
            <a:endCxn id="31" idx="7"/>
          </p:cNvCxnSpPr>
          <p:nvPr/>
        </p:nvCxnSpPr>
        <p:spPr>
          <a:xfrm flipH="1">
            <a:off x="6847551" y="5834470"/>
            <a:ext cx="685463" cy="24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24123DC-FAC8-39AF-024A-C80B61C0D94D}"/>
              </a:ext>
            </a:extLst>
          </p:cNvPr>
          <p:cNvCxnSpPr>
            <a:cxnSpLocks/>
            <a:stCxn id="18" idx="3"/>
            <a:endCxn id="33" idx="7"/>
          </p:cNvCxnSpPr>
          <p:nvPr/>
        </p:nvCxnSpPr>
        <p:spPr>
          <a:xfrm flipH="1">
            <a:off x="7307371" y="5834470"/>
            <a:ext cx="225643" cy="54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7166DE-94DA-F3A8-7C00-B8319074D6E9}"/>
              </a:ext>
            </a:extLst>
          </p:cNvPr>
          <p:cNvCxnSpPr>
            <a:cxnSpLocks/>
            <a:stCxn id="18" idx="5"/>
            <a:endCxn id="34" idx="5"/>
          </p:cNvCxnSpPr>
          <p:nvPr/>
        </p:nvCxnSpPr>
        <p:spPr>
          <a:xfrm>
            <a:off x="7645016" y="5834470"/>
            <a:ext cx="339889" cy="79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206BC5-BA48-93D9-3589-4AE6F60EB1E0}"/>
              </a:ext>
            </a:extLst>
          </p:cNvPr>
          <p:cNvCxnSpPr>
            <a:cxnSpLocks/>
            <a:stCxn id="19" idx="4"/>
            <a:endCxn id="35" idx="5"/>
          </p:cNvCxnSpPr>
          <p:nvPr/>
        </p:nvCxnSpPr>
        <p:spPr>
          <a:xfrm>
            <a:off x="8345398" y="6112931"/>
            <a:ext cx="732434" cy="51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5E0A005-2C29-C0A2-C7FC-7319ABD93C27}"/>
              </a:ext>
            </a:extLst>
          </p:cNvPr>
          <p:cNvCxnSpPr>
            <a:cxnSpLocks/>
            <a:stCxn id="20" idx="5"/>
            <a:endCxn id="39" idx="1"/>
          </p:cNvCxnSpPr>
          <p:nvPr/>
        </p:nvCxnSpPr>
        <p:spPr>
          <a:xfrm>
            <a:off x="9014914" y="5960650"/>
            <a:ext cx="655992" cy="33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A8298A-077B-0E87-2903-510935FEAA8D}"/>
              </a:ext>
            </a:extLst>
          </p:cNvPr>
          <p:cNvCxnSpPr>
            <a:cxnSpLocks/>
            <a:stCxn id="16" idx="6"/>
            <a:endCxn id="38" idx="2"/>
          </p:cNvCxnSpPr>
          <p:nvPr/>
        </p:nvCxnSpPr>
        <p:spPr>
          <a:xfrm>
            <a:off x="9487358" y="5406596"/>
            <a:ext cx="556592" cy="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B57FA03-6F7A-0023-37D1-B26ACDB0053D}"/>
              </a:ext>
            </a:extLst>
          </p:cNvPr>
          <p:cNvCxnSpPr>
            <a:cxnSpLocks/>
            <a:stCxn id="13" idx="6"/>
            <a:endCxn id="37" idx="6"/>
          </p:cNvCxnSpPr>
          <p:nvPr/>
        </p:nvCxnSpPr>
        <p:spPr>
          <a:xfrm flipV="1">
            <a:off x="9553996" y="4760585"/>
            <a:ext cx="837855" cy="23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50F7DBA-CCE7-456B-6158-FD6B4BE76215}"/>
              </a:ext>
            </a:extLst>
          </p:cNvPr>
          <p:cNvCxnSpPr>
            <a:cxnSpLocks/>
            <a:stCxn id="13" idx="7"/>
            <a:endCxn id="36" idx="4"/>
          </p:cNvCxnSpPr>
          <p:nvPr/>
        </p:nvCxnSpPr>
        <p:spPr>
          <a:xfrm flipV="1">
            <a:off x="9530800" y="4159146"/>
            <a:ext cx="417042" cy="77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ABCEC1B-E480-0129-85C6-09822612DC9D}"/>
              </a:ext>
            </a:extLst>
          </p:cNvPr>
          <p:cNvSpPr txBox="1"/>
          <p:nvPr/>
        </p:nvSpPr>
        <p:spPr>
          <a:xfrm rot="20540200">
            <a:off x="10437152" y="42105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908157A-3A18-614E-CA1E-8B9866171ACA}"/>
              </a:ext>
            </a:extLst>
          </p:cNvPr>
          <p:cNvSpPr txBox="1"/>
          <p:nvPr/>
        </p:nvSpPr>
        <p:spPr>
          <a:xfrm rot="570527">
            <a:off x="5462139" y="4200807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16547E6-280F-B38C-F52E-8CD884FD033D}"/>
              </a:ext>
            </a:extLst>
          </p:cNvPr>
          <p:cNvCxnSpPr>
            <a:cxnSpLocks/>
            <a:stCxn id="27" idx="0"/>
            <a:endCxn id="30" idx="5"/>
          </p:cNvCxnSpPr>
          <p:nvPr/>
        </p:nvCxnSpPr>
        <p:spPr>
          <a:xfrm flipH="1" flipV="1">
            <a:off x="7724213" y="3922277"/>
            <a:ext cx="289504" cy="35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BED7426-6777-4832-113E-D4B72A162EA8}"/>
              </a:ext>
            </a:extLst>
          </p:cNvPr>
          <p:cNvSpPr txBox="1"/>
          <p:nvPr/>
        </p:nvSpPr>
        <p:spPr>
          <a:xfrm rot="20943734">
            <a:off x="5414111" y="5664931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93A4812-FED8-FB89-4DFE-928096B2600D}"/>
              </a:ext>
            </a:extLst>
          </p:cNvPr>
          <p:cNvSpPr txBox="1"/>
          <p:nvPr/>
        </p:nvSpPr>
        <p:spPr>
          <a:xfrm rot="880778">
            <a:off x="10193007" y="5605345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E351153-B939-D450-3FC1-C87688574C19}"/>
              </a:ext>
            </a:extLst>
          </p:cNvPr>
          <p:cNvSpPr/>
          <p:nvPr/>
        </p:nvSpPr>
        <p:spPr>
          <a:xfrm>
            <a:off x="11789766" y="413392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BEFA539B-66A8-2F91-E3DB-B2423D6FC51E}"/>
              </a:ext>
            </a:extLst>
          </p:cNvPr>
          <p:cNvSpPr/>
          <p:nvPr/>
        </p:nvSpPr>
        <p:spPr>
          <a:xfrm>
            <a:off x="9499032" y="4292322"/>
            <a:ext cx="2334630" cy="1387168"/>
          </a:xfrm>
          <a:custGeom>
            <a:avLst/>
            <a:gdLst>
              <a:gd name="connsiteX0" fmla="*/ 2588821 w 2588821"/>
              <a:gd name="connsiteY0" fmla="*/ 0 h 1380621"/>
              <a:gd name="connsiteX1" fmla="*/ 1816925 w 2588821"/>
              <a:gd name="connsiteY1" fmla="*/ 1288472 h 1380621"/>
              <a:gd name="connsiteX2" fmla="*/ 0 w 2588821"/>
              <a:gd name="connsiteY2" fmla="*/ 1175657 h 13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8821" h="1380621">
                <a:moveTo>
                  <a:pt x="2588821" y="0"/>
                </a:moveTo>
                <a:cubicBezTo>
                  <a:pt x="2418608" y="546264"/>
                  <a:pt x="2248395" y="1092529"/>
                  <a:pt x="1816925" y="1288472"/>
                </a:cubicBezTo>
                <a:cubicBezTo>
                  <a:pt x="1385455" y="1484415"/>
                  <a:pt x="692727" y="1330036"/>
                  <a:pt x="0" y="1175657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EA76B92-2894-D4CE-8F14-F340DDAB3A6F}"/>
                  </a:ext>
                </a:extLst>
              </p:cNvPr>
              <p:cNvSpPr txBox="1"/>
              <p:nvPr/>
            </p:nvSpPr>
            <p:spPr>
              <a:xfrm>
                <a:off x="243370" y="3654268"/>
                <a:ext cx="5458951" cy="276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e.g. if every edge appears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probability that some descendant at 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“returns” to ancestor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≈1−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1−1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this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EA76B92-2894-D4CE-8F14-F340DDAB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" y="3654268"/>
                <a:ext cx="5458951" cy="2765822"/>
              </a:xfrm>
              <a:prstGeom prst="rect">
                <a:avLst/>
              </a:prstGeom>
              <a:blipFill>
                <a:blip r:embed="rId2"/>
                <a:stretch>
                  <a:fillRect l="-2558" t="-2740" r="-3953" b="-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9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10" grpId="0"/>
      <p:bldP spid="111" grpId="0"/>
      <p:bldP spid="115" grpId="0"/>
      <p:bldP spid="116" grpId="0"/>
      <p:bldP spid="117" grpId="0" animBg="1"/>
      <p:bldP spid="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40AAF-3165-643E-85B5-E1202994B927}"/>
              </a:ext>
            </a:extLst>
          </p:cNvPr>
          <p:cNvSpPr txBox="1"/>
          <p:nvPr/>
        </p:nvSpPr>
        <p:spPr>
          <a:xfrm>
            <a:off x="243840" y="1158728"/>
            <a:ext cx="1160001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BP can also be interpreted as a local update rule that tries to minimize a certain relaxation of the Gibbs free energy called the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Bethe free energy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5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thus view BP not only as a dynamic programming-inspired heuristic for marginal estimation, but as a recipe for variational inference</a:t>
            </a:r>
          </a:p>
          <a:p>
            <a:endParaRPr lang="en-US" sz="5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ideas: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Free energy of any Gibbs measure over a tree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be expressed purely in terms of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1-wise and 2-wise marginals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Marginals given by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fixed point of BP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“locally consistent” with marginals of an actual distribution (“pseudo-distributions,” but not in SoS sense)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thus define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Bethe energy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 be a functional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 the space of pseudo-distributions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stationarity equivalent to BP fixed point!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 board)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BP AS NONCONVEX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85559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E957-1D3B-C00B-7AFA-2DA4297D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5894-55BF-884E-5AD6-52B6A19F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Belief propagation offers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powerful heuristic </a:t>
            </a:r>
            <a:r>
              <a:rPr lang="en-US" dirty="0"/>
              <a:t>for variational inference which is conjectured in various non-acyclic settings to be “exact”, but </a:t>
            </a:r>
            <a:r>
              <a:rPr lang="en-US" b="1" dirty="0">
                <a:solidFill>
                  <a:schemeClr val="accent6"/>
                </a:solidFill>
              </a:rPr>
              <a:t>there aren’t many known settings where we have an “end-to-end” analysis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Instead, we will look at two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“BP-inspired” algorithms </a:t>
            </a:r>
            <a:r>
              <a:rPr lang="en-US" dirty="0"/>
              <a:t>with provable guarantees: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Linearization –</a:t>
            </a:r>
            <a:r>
              <a:rPr lang="en-US" i="1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spectral method </a:t>
            </a:r>
            <a:r>
              <a:rPr lang="en-US" dirty="0"/>
              <a:t>in which one considers the top eigenvector of a certain ”nonbacktracking” matrix whose construction comes from linearizing the BP update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Dense approximation –</a:t>
            </a:r>
            <a:r>
              <a:rPr lang="en-US" i="1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187762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9211-9B32-6692-8444-1343DB5F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FCD0-1F73-E6FA-C49E-F3E2A0C97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consider a simpler task,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marginal estimation: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 could approximately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could certainly solve this task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a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vector of marginals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posterior mean</a:t>
                </a:r>
                <a:r>
                  <a:rPr lang="en-US" dirty="0"/>
                  <a:t>, i.e.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minimum mean square error (MMSE)</a:t>
                </a:r>
                <a:r>
                  <a:rPr lang="en-US" dirty="0"/>
                  <a:t> estimator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FCD0-1F73-E6FA-C49E-F3E2A0C97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3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want to estimate marginals of the uniform distribution over independent sets of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</a:t>
                </a:r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#P-complete (i.e. very hard) in general, but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a tree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/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6642785" y="3334784"/>
                <a:ext cx="54498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85" y="3334784"/>
                <a:ext cx="5449890" cy="954107"/>
              </a:xfrm>
              <a:prstGeom prst="rect">
                <a:avLst/>
              </a:prstGeom>
              <a:blipFill>
                <a:blip r:embed="rId4"/>
                <a:stretch>
                  <a:fillRect t="-7895" r="-93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blipFill>
                <a:blip r:embed="rId5"/>
                <a:stretch>
                  <a:fillRect l="-22263" t="-201370" r="-2555" b="-295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050E10-2DF8-36FF-DF7E-5C800C240F13}"/>
              </a:ext>
            </a:extLst>
          </p:cNvPr>
          <p:cNvCxnSpPr>
            <a:cxnSpLocks/>
          </p:cNvCxnSpPr>
          <p:nvPr/>
        </p:nvCxnSpPr>
        <p:spPr>
          <a:xfrm flipH="1">
            <a:off x="1888165" y="3695313"/>
            <a:ext cx="1708298" cy="92984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B7AF79-1CD2-8E36-2A10-AB0E89D2BCDB}"/>
              </a:ext>
            </a:extLst>
          </p:cNvPr>
          <p:cNvCxnSpPr>
            <a:cxnSpLocks/>
          </p:cNvCxnSpPr>
          <p:nvPr/>
        </p:nvCxnSpPr>
        <p:spPr>
          <a:xfrm flipH="1">
            <a:off x="2923068" y="3695313"/>
            <a:ext cx="673395" cy="142603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2DC4EB-5774-5D1B-E218-EEB7B29F2CDA}"/>
              </a:ext>
            </a:extLst>
          </p:cNvPr>
          <p:cNvCxnSpPr>
            <a:cxnSpLocks/>
          </p:cNvCxnSpPr>
          <p:nvPr/>
        </p:nvCxnSpPr>
        <p:spPr>
          <a:xfrm>
            <a:off x="3596463" y="3695313"/>
            <a:ext cx="650358" cy="142603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13B744-F93B-00C6-F09D-EEEFB6A3681B}"/>
              </a:ext>
            </a:extLst>
          </p:cNvPr>
          <p:cNvCxnSpPr>
            <a:cxnSpLocks/>
          </p:cNvCxnSpPr>
          <p:nvPr/>
        </p:nvCxnSpPr>
        <p:spPr>
          <a:xfrm>
            <a:off x="3596463" y="3695313"/>
            <a:ext cx="1695893" cy="92984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D9FC54-0265-DCE0-F4D7-A5E3C8A353FC}"/>
              </a:ext>
            </a:extLst>
          </p:cNvPr>
          <p:cNvCxnSpPr>
            <a:cxnSpLocks/>
          </p:cNvCxnSpPr>
          <p:nvPr/>
        </p:nvCxnSpPr>
        <p:spPr>
          <a:xfrm flipH="1">
            <a:off x="691116" y="4625160"/>
            <a:ext cx="1197049" cy="78691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16B29-E9F5-55AD-D863-0EBAFD74EAF8}"/>
              </a:ext>
            </a:extLst>
          </p:cNvPr>
          <p:cNvCxnSpPr>
            <a:cxnSpLocks/>
          </p:cNvCxnSpPr>
          <p:nvPr/>
        </p:nvCxnSpPr>
        <p:spPr>
          <a:xfrm flipH="1">
            <a:off x="1356803" y="4649232"/>
            <a:ext cx="531362" cy="12326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FC0C7-DD0C-5D39-2470-5F8ED05005C9}"/>
              </a:ext>
            </a:extLst>
          </p:cNvPr>
          <p:cNvCxnSpPr>
            <a:cxnSpLocks/>
          </p:cNvCxnSpPr>
          <p:nvPr/>
        </p:nvCxnSpPr>
        <p:spPr>
          <a:xfrm flipH="1">
            <a:off x="2249230" y="5121348"/>
            <a:ext cx="684470" cy="108994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D04AE7-9AB7-4F22-B245-729B156D1AC1}"/>
              </a:ext>
            </a:extLst>
          </p:cNvPr>
          <p:cNvCxnSpPr>
            <a:cxnSpLocks/>
          </p:cNvCxnSpPr>
          <p:nvPr/>
        </p:nvCxnSpPr>
        <p:spPr>
          <a:xfrm>
            <a:off x="2923068" y="5134997"/>
            <a:ext cx="303028" cy="123855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493DDF-C610-BAD0-790D-836E548B62B2}"/>
              </a:ext>
            </a:extLst>
          </p:cNvPr>
          <p:cNvCxnSpPr>
            <a:cxnSpLocks/>
          </p:cNvCxnSpPr>
          <p:nvPr/>
        </p:nvCxnSpPr>
        <p:spPr>
          <a:xfrm>
            <a:off x="2933700" y="5134997"/>
            <a:ext cx="1071943" cy="123855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339D43-542F-16F4-465D-D2945F9F3FC0}"/>
              </a:ext>
            </a:extLst>
          </p:cNvPr>
          <p:cNvCxnSpPr>
            <a:cxnSpLocks/>
          </p:cNvCxnSpPr>
          <p:nvPr/>
        </p:nvCxnSpPr>
        <p:spPr>
          <a:xfrm>
            <a:off x="4246821" y="5134997"/>
            <a:ext cx="714952" cy="108703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FB8AA0-50D4-CC7C-D77C-A831FFEF097D}"/>
              </a:ext>
            </a:extLst>
          </p:cNvPr>
          <p:cNvCxnSpPr>
            <a:cxnSpLocks/>
          </p:cNvCxnSpPr>
          <p:nvPr/>
        </p:nvCxnSpPr>
        <p:spPr>
          <a:xfrm>
            <a:off x="5292356" y="4625160"/>
            <a:ext cx="431105" cy="127452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805E6C-EF9E-4786-EA9F-955B65307451}"/>
              </a:ext>
            </a:extLst>
          </p:cNvPr>
          <p:cNvCxnSpPr>
            <a:cxnSpLocks/>
          </p:cNvCxnSpPr>
          <p:nvPr/>
        </p:nvCxnSpPr>
        <p:spPr>
          <a:xfrm>
            <a:off x="5292356" y="4625160"/>
            <a:ext cx="1056257" cy="84174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5909D2-BA3C-A75E-8BBA-C8360577A0B2}"/>
              </a:ext>
            </a:extLst>
          </p:cNvPr>
          <p:cNvCxnSpPr>
            <a:cxnSpLocks/>
          </p:cNvCxnSpPr>
          <p:nvPr/>
        </p:nvCxnSpPr>
        <p:spPr>
          <a:xfrm flipH="1">
            <a:off x="-1229409" y="5436147"/>
            <a:ext cx="1920525" cy="236815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CE608B-43BF-495F-5592-1542F1F2E1EE}"/>
              </a:ext>
            </a:extLst>
          </p:cNvPr>
          <p:cNvCxnSpPr>
            <a:cxnSpLocks/>
          </p:cNvCxnSpPr>
          <p:nvPr/>
        </p:nvCxnSpPr>
        <p:spPr>
          <a:xfrm>
            <a:off x="691116" y="5412075"/>
            <a:ext cx="114924" cy="173764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AFDF03-A899-AD7B-93AA-9F4F5B78F517}"/>
              </a:ext>
            </a:extLst>
          </p:cNvPr>
          <p:cNvCxnSpPr>
            <a:cxnSpLocks/>
          </p:cNvCxnSpPr>
          <p:nvPr/>
        </p:nvCxnSpPr>
        <p:spPr>
          <a:xfrm flipH="1">
            <a:off x="1157901" y="5881889"/>
            <a:ext cx="198902" cy="126783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CEB29E-465D-1766-942C-426E26DFB135}"/>
              </a:ext>
            </a:extLst>
          </p:cNvPr>
          <p:cNvCxnSpPr>
            <a:cxnSpLocks/>
          </p:cNvCxnSpPr>
          <p:nvPr/>
        </p:nvCxnSpPr>
        <p:spPr>
          <a:xfrm>
            <a:off x="1356803" y="5881889"/>
            <a:ext cx="491259" cy="112962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DD8547-0C49-28C4-C821-5907F2B8C9AB}"/>
              </a:ext>
            </a:extLst>
          </p:cNvPr>
          <p:cNvCxnSpPr>
            <a:cxnSpLocks/>
          </p:cNvCxnSpPr>
          <p:nvPr/>
        </p:nvCxnSpPr>
        <p:spPr>
          <a:xfrm flipH="1">
            <a:off x="1983686" y="6222036"/>
            <a:ext cx="265544" cy="87160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40AB3A-9542-E799-CD58-7D6AE1A2746E}"/>
              </a:ext>
            </a:extLst>
          </p:cNvPr>
          <p:cNvCxnSpPr>
            <a:cxnSpLocks/>
          </p:cNvCxnSpPr>
          <p:nvPr/>
        </p:nvCxnSpPr>
        <p:spPr>
          <a:xfrm>
            <a:off x="2215475" y="6211291"/>
            <a:ext cx="556079" cy="93842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18FCA36-FF2E-3D1B-EA26-C83E58AFC737}"/>
              </a:ext>
            </a:extLst>
          </p:cNvPr>
          <p:cNvCxnSpPr>
            <a:cxnSpLocks/>
          </p:cNvCxnSpPr>
          <p:nvPr/>
        </p:nvCxnSpPr>
        <p:spPr>
          <a:xfrm flipH="1">
            <a:off x="3050216" y="6362805"/>
            <a:ext cx="175880" cy="6632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1D1B84-1F18-B9BD-4B95-9F3F35DFB00E}"/>
              </a:ext>
            </a:extLst>
          </p:cNvPr>
          <p:cNvCxnSpPr>
            <a:cxnSpLocks/>
          </p:cNvCxnSpPr>
          <p:nvPr/>
        </p:nvCxnSpPr>
        <p:spPr>
          <a:xfrm>
            <a:off x="3233729" y="6370195"/>
            <a:ext cx="514248" cy="73950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EEC1D3-5A3D-B96C-B8E1-3A0CE07026B5}"/>
              </a:ext>
            </a:extLst>
          </p:cNvPr>
          <p:cNvCxnSpPr>
            <a:cxnSpLocks/>
          </p:cNvCxnSpPr>
          <p:nvPr/>
        </p:nvCxnSpPr>
        <p:spPr>
          <a:xfrm>
            <a:off x="6348613" y="5461007"/>
            <a:ext cx="650535" cy="204557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95DCE6-E251-2A23-CCDF-D31408B9DEA7}"/>
              </a:ext>
            </a:extLst>
          </p:cNvPr>
          <p:cNvCxnSpPr>
            <a:cxnSpLocks/>
          </p:cNvCxnSpPr>
          <p:nvPr/>
        </p:nvCxnSpPr>
        <p:spPr>
          <a:xfrm flipH="1">
            <a:off x="6335886" y="5466908"/>
            <a:ext cx="26602" cy="160922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275B254-D572-71EF-5ABE-EB9088C36502}"/>
              </a:ext>
            </a:extLst>
          </p:cNvPr>
          <p:cNvCxnSpPr>
            <a:cxnSpLocks/>
          </p:cNvCxnSpPr>
          <p:nvPr/>
        </p:nvCxnSpPr>
        <p:spPr>
          <a:xfrm>
            <a:off x="5761441" y="5918678"/>
            <a:ext cx="569323" cy="123104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3944DE-C581-0484-6F4C-A1E9A4F6ABD1}"/>
              </a:ext>
            </a:extLst>
          </p:cNvPr>
          <p:cNvCxnSpPr>
            <a:cxnSpLocks/>
          </p:cNvCxnSpPr>
          <p:nvPr/>
        </p:nvCxnSpPr>
        <p:spPr>
          <a:xfrm flipH="1">
            <a:off x="5738561" y="5918678"/>
            <a:ext cx="22880" cy="117496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6BC176-8DFE-FA9A-56E3-6B94295E8F70}"/>
              </a:ext>
            </a:extLst>
          </p:cNvPr>
          <p:cNvCxnSpPr>
            <a:cxnSpLocks/>
          </p:cNvCxnSpPr>
          <p:nvPr/>
        </p:nvCxnSpPr>
        <p:spPr>
          <a:xfrm>
            <a:off x="4995193" y="6206094"/>
            <a:ext cx="446672" cy="80542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7FCBC2-034B-CE4C-A0D8-C45D52D31817}"/>
              </a:ext>
            </a:extLst>
          </p:cNvPr>
          <p:cNvCxnSpPr>
            <a:cxnSpLocks/>
          </p:cNvCxnSpPr>
          <p:nvPr/>
        </p:nvCxnSpPr>
        <p:spPr>
          <a:xfrm flipH="1">
            <a:off x="4872653" y="6248080"/>
            <a:ext cx="30116" cy="81477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0C3828-88F5-3430-42D6-BAEB9AABA366}"/>
              </a:ext>
            </a:extLst>
          </p:cNvPr>
          <p:cNvCxnSpPr>
            <a:cxnSpLocks/>
          </p:cNvCxnSpPr>
          <p:nvPr/>
        </p:nvCxnSpPr>
        <p:spPr>
          <a:xfrm>
            <a:off x="4050844" y="6387199"/>
            <a:ext cx="464930" cy="67565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63542F-B761-044A-2FEC-441083F515F4}"/>
              </a:ext>
            </a:extLst>
          </p:cNvPr>
          <p:cNvCxnSpPr>
            <a:cxnSpLocks/>
          </p:cNvCxnSpPr>
          <p:nvPr/>
        </p:nvCxnSpPr>
        <p:spPr>
          <a:xfrm>
            <a:off x="4043211" y="6394589"/>
            <a:ext cx="7633" cy="75513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53BD0C87-8622-9ADE-CA81-A95A105D6CC6}"/>
              </a:ext>
            </a:extLst>
          </p:cNvPr>
          <p:cNvSpPr/>
          <p:nvPr/>
        </p:nvSpPr>
        <p:spPr>
          <a:xfrm>
            <a:off x="3444949" y="3543799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14F1932-582F-8530-E5F6-DBD4556D5F21}"/>
              </a:ext>
            </a:extLst>
          </p:cNvPr>
          <p:cNvSpPr/>
          <p:nvPr/>
        </p:nvSpPr>
        <p:spPr>
          <a:xfrm>
            <a:off x="1736651" y="447364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552D59-ADD0-7F75-9FB3-3FF158EE6C41}"/>
              </a:ext>
            </a:extLst>
          </p:cNvPr>
          <p:cNvSpPr/>
          <p:nvPr/>
        </p:nvSpPr>
        <p:spPr>
          <a:xfrm>
            <a:off x="2771554" y="4969834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627716-39A5-5945-9F62-4D48FA44F15C}"/>
              </a:ext>
            </a:extLst>
          </p:cNvPr>
          <p:cNvSpPr/>
          <p:nvPr/>
        </p:nvSpPr>
        <p:spPr>
          <a:xfrm>
            <a:off x="4095307" y="4973378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CF4586-6A77-CE19-6782-8F4112E7636E}"/>
              </a:ext>
            </a:extLst>
          </p:cNvPr>
          <p:cNvSpPr/>
          <p:nvPr/>
        </p:nvSpPr>
        <p:spPr>
          <a:xfrm>
            <a:off x="5140842" y="447364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488605E-F562-6E98-6365-3EAC85DE2D13}"/>
              </a:ext>
            </a:extLst>
          </p:cNvPr>
          <p:cNvSpPr/>
          <p:nvPr/>
        </p:nvSpPr>
        <p:spPr>
          <a:xfrm>
            <a:off x="1205289" y="5694725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177BAA-73EE-F019-9CA9-DAE54D2D0952}"/>
              </a:ext>
            </a:extLst>
          </p:cNvPr>
          <p:cNvSpPr/>
          <p:nvPr/>
        </p:nvSpPr>
        <p:spPr>
          <a:xfrm>
            <a:off x="2073350" y="6059777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1931FD-AD00-D7B9-15BA-EFB75F1ECA70}"/>
              </a:ext>
            </a:extLst>
          </p:cNvPr>
          <p:cNvSpPr/>
          <p:nvPr/>
        </p:nvSpPr>
        <p:spPr>
          <a:xfrm>
            <a:off x="3059606" y="6211291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5C0BCE2-6406-51C0-113F-D88A1E428B05}"/>
              </a:ext>
            </a:extLst>
          </p:cNvPr>
          <p:cNvSpPr/>
          <p:nvPr/>
        </p:nvSpPr>
        <p:spPr>
          <a:xfrm>
            <a:off x="3854129" y="622203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EBE8791-E719-FCC6-B9C7-1441C9BB2A64}"/>
              </a:ext>
            </a:extLst>
          </p:cNvPr>
          <p:cNvSpPr/>
          <p:nvPr/>
        </p:nvSpPr>
        <p:spPr>
          <a:xfrm>
            <a:off x="4810259" y="6059777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EA22D36-6895-9B3F-CC34-63B23D7DB088}"/>
              </a:ext>
            </a:extLst>
          </p:cNvPr>
          <p:cNvSpPr/>
          <p:nvPr/>
        </p:nvSpPr>
        <p:spPr>
          <a:xfrm>
            <a:off x="518248" y="5260561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1B8F09E-89A1-A7E5-0D45-55D80A54D243}"/>
              </a:ext>
            </a:extLst>
          </p:cNvPr>
          <p:cNvSpPr/>
          <p:nvPr/>
        </p:nvSpPr>
        <p:spPr>
          <a:xfrm>
            <a:off x="6197099" y="5315394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2EA3F3F-95C9-A810-6060-F63BA8CFA89C}"/>
              </a:ext>
            </a:extLst>
          </p:cNvPr>
          <p:cNvSpPr/>
          <p:nvPr/>
        </p:nvSpPr>
        <p:spPr>
          <a:xfrm>
            <a:off x="5571947" y="5730375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1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want to estimate marginals of the uniform distribution over independent sets of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</a:t>
                </a:r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#P-complete (i.e. very hard) in general, but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a tree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/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52ABFE8-B264-8D01-5342-24387685B914}"/>
              </a:ext>
            </a:extLst>
          </p:cNvPr>
          <p:cNvGrpSpPr/>
          <p:nvPr/>
        </p:nvGrpSpPr>
        <p:grpSpPr>
          <a:xfrm>
            <a:off x="-1229409" y="3543799"/>
            <a:ext cx="8228557" cy="4260499"/>
            <a:chOff x="-1229409" y="3543799"/>
            <a:chExt cx="8228557" cy="426049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A90240-FBCD-43A6-DCE9-0271446FA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48F725-BDB1-BEA2-3E98-90CD2B9D9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D463C5-1197-9235-DDD7-5A0A8E1A9928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25E291-0B37-DDC6-CF91-13B308DCFDD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0B394A1-81E3-7A4C-22A7-176F3A3F4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8C3D92C-4176-D1E6-A15E-5E37397CB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AD7743-67B2-1911-80B1-93DFF8D04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B139AD0-624F-6AC1-A39C-25449D3DEA09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3558BD-A760-563E-2017-722A84B282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FCA156-F5D8-7F7C-A58A-72DCE0D40A53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CD45BC-DED9-3B86-DA1A-1795135B11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74D687D-CB6C-1EB3-935E-35CB15248DC7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3294887-4C58-1272-E37C-29BC162CAF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3351347-F148-A615-5BBF-AD2274F8AAC3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F7C67F-BFC1-FEC7-C473-5E8C7C04FE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080D40-D307-7894-5FCD-3671EF379CB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76E18B-3087-F67A-86ED-473C47E9C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1FD770-2468-A951-1EDE-4BA790F32A4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BE1B1E8-6C57-5667-AC3B-9E732C163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B98A7A2-5A80-3F19-8F2E-33C60BAAB932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CF1D3F-B053-E5C1-6235-63742175123A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16FB331-A567-8890-FA1B-99B75124F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67D0038-CBB6-1042-DB6F-A9616D6757B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CBB0C23-481D-EE0D-2F7B-C4BE73D25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330ADB9-C1FE-CD48-D99F-928B52738F5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8FC2355-FB88-F315-7169-1B18C0435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CA993B-6610-40A9-751F-1AB5C963244A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8E94A98-2A29-1060-106E-1F95198086C1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A3E2B-C66B-F61D-BEB0-419232437331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E7878-7BEC-5F4E-FD59-5011CCB2945D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5DD7A7-94A6-E703-B3A8-BFD0DD50BF71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89E38F-2B04-426A-FF15-2198A19C2708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DDB6E9-526C-169F-FF1E-785C593FAA7B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46B85E-ECE6-4AA9-0CB4-51B4F97E732B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A2618B-3074-ED22-69D4-F846DBD073B7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D7CBC2-5242-CD11-7DCD-3922E8830F58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A6EB4C-0DFF-522D-1B24-9BC4AE127379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968929-9A88-2BE0-3847-8465359D425A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8E59E0-4531-6F32-D021-26305B479722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C47602-C130-A2BC-E42C-DB98838723E0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D3905D-CFCF-6A1A-96EA-C8C885614F0D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5472090" y="4288891"/>
                <a:ext cx="6666761" cy="14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0" y="4288891"/>
                <a:ext cx="6666761" cy="1499578"/>
              </a:xfrm>
              <a:prstGeom prst="rect">
                <a:avLst/>
              </a:prstGeom>
              <a:blipFill>
                <a:blip r:embed="rId4"/>
                <a:stretch>
                  <a:fillRect t="-2500" r="-26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6613290" y="3334784"/>
                <a:ext cx="547938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90" y="3334784"/>
                <a:ext cx="5479385" cy="954107"/>
              </a:xfrm>
              <a:prstGeom prst="rect">
                <a:avLst/>
              </a:prstGeom>
              <a:blipFill>
                <a:blip r:embed="rId5"/>
                <a:stretch>
                  <a:fillRect t="-7895" r="-92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blipFill>
                <a:blip r:embed="rId6"/>
                <a:stretch>
                  <a:fillRect l="-22263" t="-201370" r="-2555" b="-295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2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blipFill>
                <a:blip r:embed="rId5"/>
                <a:stretch>
                  <a:fillRect l="-13472" t="-130769" r="-2073" b="-187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blipFill>
                <a:blip r:embed="rId6"/>
                <a:stretch>
                  <a:fillRect l="-8553" t="-133333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289252" y="3502033"/>
                <a:ext cx="6332308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2" y="3502033"/>
                <a:ext cx="6332308" cy="971613"/>
              </a:xfrm>
              <a:prstGeom prst="rect">
                <a:avLst/>
              </a:prstGeom>
              <a:blipFill>
                <a:blip r:embed="rId7"/>
                <a:stretch>
                  <a:fillRect l="-80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6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2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blipFill>
                <a:blip r:embed="rId5"/>
                <a:stretch>
                  <a:fillRect l="-13472" t="-130769" r="-2073" b="-187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blipFill>
                <a:blip r:embed="rId6"/>
                <a:stretch>
                  <a:fillRect l="-8553" t="-133333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289252" y="3502033"/>
                <a:ext cx="6332308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2" y="3502033"/>
                <a:ext cx="6332308" cy="557910"/>
              </a:xfrm>
              <a:prstGeom prst="rect">
                <a:avLst/>
              </a:prstGeom>
              <a:blipFill>
                <a:blip r:embed="rId7"/>
                <a:stretch>
                  <a:fillRect l="-6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4AD15E-CF57-B2AA-D673-603C555D2F5C}"/>
              </a:ext>
            </a:extLst>
          </p:cNvPr>
          <p:cNvSpPr txBox="1"/>
          <p:nvPr/>
        </p:nvSpPr>
        <p:spPr>
          <a:xfrm>
            <a:off x="245851" y="4893686"/>
            <a:ext cx="50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Issue: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is not “agnostic” to the tree structure, so not clear how to extend it to general graphs</a:t>
            </a:r>
          </a:p>
        </p:txBody>
      </p:sp>
    </p:spTree>
    <p:extLst>
      <p:ext uri="{BB962C8B-B14F-4D97-AF65-F5344CB8AC3E}">
        <p14:creationId xmlns:p14="http://schemas.microsoft.com/office/powerpoint/2010/main" val="153622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2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3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4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5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6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/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Instead of thinking in terms of subtrees, can think of in terms of graphs given by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deleting edges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e.g. </a:t>
                </a:r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blipFill>
                <a:blip r:embed="rId7"/>
                <a:stretch>
                  <a:fillRect l="-2161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/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given by deleting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keeping the side containing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blipFill>
                <a:blip r:embed="rId10"/>
                <a:stretch>
                  <a:fillRect l="-3161" t="-4505" r="-57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11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E94938-0E2C-009F-72D2-3601663EB2E9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EC0F69-3A2F-0FFA-9D68-F6575686FE99}"/>
                  </a:ext>
                </a:extLst>
              </p:cNvPr>
              <p:cNvSpPr txBox="1"/>
              <p:nvPr/>
            </p:nvSpPr>
            <p:spPr>
              <a:xfrm>
                <a:off x="330831" y="4038275"/>
                <a:ext cx="6245317" cy="96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Expresses marginals for entire tree in terms of marginals for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EC0F69-3A2F-0FFA-9D68-F6575686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1" y="4038275"/>
                <a:ext cx="6245317" cy="968022"/>
              </a:xfrm>
              <a:prstGeom prst="rect">
                <a:avLst/>
              </a:prstGeom>
              <a:blipFill>
                <a:blip r:embed="rId12"/>
                <a:stretch>
                  <a:fillRect l="-2028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148D3-5684-57EA-799F-897FAA826867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21920" y="4522286"/>
            <a:ext cx="208911" cy="80306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88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323475" y="4068429"/>
                <a:ext cx="6472946" cy="8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4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5" y="4068429"/>
                <a:ext cx="6472946" cy="881395"/>
              </a:xfrm>
              <a:prstGeom prst="rect">
                <a:avLst/>
              </a:prstGeom>
              <a:blipFill>
                <a:blip r:embed="rId2"/>
                <a:stretch>
                  <a:fillRect l="-1761" t="-7143" r="-11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5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6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/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Instead of thinking in terms of subtrees, can think of in terms of graphs given by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deleting edges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e.g. </a:t>
                </a:r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blipFill>
                <a:blip r:embed="rId7"/>
                <a:stretch>
                  <a:fillRect l="-2161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/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given by deleting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keeping the side containing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blipFill>
                <a:blip r:embed="rId10"/>
                <a:stretch>
                  <a:fillRect l="-3161" t="-4505" r="-57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11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E94938-0E2C-009F-72D2-3601663EB2E9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148D3-5684-57EA-799F-897FAA826867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36443" y="4509127"/>
            <a:ext cx="187032" cy="741090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CFBFF-EB08-9AE0-AC7D-693568E54151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CFBFF-EB08-9AE0-AC7D-693568E5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12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8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2063</Words>
  <Application>Microsoft Macintosh PowerPoint</Application>
  <PresentationFormat>Widescreen</PresentationFormat>
  <Paragraphs>298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1_Office Theme</vt:lpstr>
      <vt:lpstr>CS 224: ALGORITHMS FOR DATA SCIENCE LECTURE 21 (11/20)</vt:lpstr>
      <vt:lpstr>GRAPHICAL MODELS RECAP</vt:lpstr>
      <vt:lpstr>MARGINAL ESTIMATION</vt:lpstr>
      <vt:lpstr>BELIEF PROPAGATION WARMUP</vt:lpstr>
      <vt:lpstr>BELIEF PROPAGATION WARMUP</vt:lpstr>
      <vt:lpstr>BELIEF PROPAGATION WARMUP</vt:lpstr>
      <vt:lpstr>BELIEF PROPAGATION WARMUP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HIGHER-ORDER MARGINALS</vt:lpstr>
      <vt:lpstr>HIGHER-ORDER MARGINALS</vt:lpstr>
      <vt:lpstr>HIGHER-ORDER MARGINALS</vt:lpstr>
      <vt:lpstr>HIGHER-ORDER MARGINALS</vt:lpstr>
      <vt:lpstr>HIGHER-ORDER MARGINALS</vt:lpstr>
      <vt:lpstr>GENERAL GRAPHS</vt:lpstr>
      <vt:lpstr>BP AS NONCONVEX OPTIMIZATION</vt:lpstr>
      <vt:lpstr>NEXT TWO LECTURES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21 (11/20)</dc:title>
  <dc:creator>Sitan Chen</dc:creator>
  <cp:lastModifiedBy>Sitan Chen</cp:lastModifiedBy>
  <cp:revision>8</cp:revision>
  <dcterms:created xsi:type="dcterms:W3CDTF">2023-11-19T18:23:41Z</dcterms:created>
  <dcterms:modified xsi:type="dcterms:W3CDTF">2023-11-20T16:48:11Z</dcterms:modified>
</cp:coreProperties>
</file>