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27"/>
  </p:notesMasterIdLst>
  <p:sldIdLst>
    <p:sldId id="777" r:id="rId2"/>
    <p:sldId id="1110" r:id="rId3"/>
    <p:sldId id="1128" r:id="rId4"/>
    <p:sldId id="1111" r:id="rId5"/>
    <p:sldId id="1112" r:id="rId6"/>
    <p:sldId id="1113" r:id="rId7"/>
    <p:sldId id="1114" r:id="rId8"/>
    <p:sldId id="1115" r:id="rId9"/>
    <p:sldId id="1116" r:id="rId10"/>
    <p:sldId id="1117" r:id="rId11"/>
    <p:sldId id="1118" r:id="rId12"/>
    <p:sldId id="1120" r:id="rId13"/>
    <p:sldId id="1122" r:id="rId14"/>
    <p:sldId id="1123" r:id="rId15"/>
    <p:sldId id="1124" r:id="rId16"/>
    <p:sldId id="1125" r:id="rId17"/>
    <p:sldId id="1127" r:id="rId18"/>
    <p:sldId id="1126" r:id="rId19"/>
    <p:sldId id="759" r:id="rId20"/>
    <p:sldId id="1131" r:id="rId21"/>
    <p:sldId id="1129" r:id="rId22"/>
    <p:sldId id="1130" r:id="rId23"/>
    <p:sldId id="1132" r:id="rId24"/>
    <p:sldId id="1133" r:id="rId25"/>
    <p:sldId id="1134" r:id="rId2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883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092"/>
    <p:restoredTop sz="80000"/>
  </p:normalViewPr>
  <p:slideViewPr>
    <p:cSldViewPr snapToGrid="0">
      <p:cViewPr varScale="1">
        <p:scale>
          <a:sx n="120" d="100"/>
          <a:sy n="120" d="100"/>
        </p:scale>
        <p:origin x="544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6D58992-316B-5845-B72A-2F5A1DB93CC7}" type="datetimeFigureOut">
              <a:rPr lang="en-US" smtClean="0"/>
              <a:t>9/25/23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033660D-9041-9247-B60A-0DBB1D251F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58912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  <a:p>
            <a:r>
              <a:rPr lang="en-US" dirty="0"/>
              <a:t>	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69C66BF-7D70-4D47-8FFD-04829FBD1F4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0148191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033660D-9041-9247-B60A-0DBB1D251F1F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485234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033660D-9041-9247-B60A-0DBB1D251F1F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22892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033660D-9041-9247-B60A-0DBB1D251F1F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278727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033660D-9041-9247-B60A-0DBB1D251F1F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230467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033660D-9041-9247-B60A-0DBB1D251F1F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352667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033660D-9041-9247-B60A-0DBB1D251F1F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132383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033660D-9041-9247-B60A-0DBB1D251F1F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077287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033660D-9041-9247-B60A-0DBB1D251F1F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279310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033660D-9041-9247-B60A-0DBB1D251F1F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076541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033660D-9041-9247-B60A-0DBB1D251F1F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990691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033660D-9041-9247-B60A-0DBB1D251F1F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089824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033660D-9041-9247-B60A-0DBB1D251F1F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016584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033660D-9041-9247-B60A-0DBB1D251F1F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081005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033660D-9041-9247-B60A-0DBB1D251F1F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698868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033660D-9041-9247-B60A-0DBB1D251F1F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784658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solidFill>
          <a:srgbClr val="14305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3DF924-1730-9447-897A-6D1C7E90349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A984A32-44E1-9C4B-B466-E8C264FDF28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F530D51-D751-5E45-A4FF-BB60690C14B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790914D-3E64-2E42-8DCA-1BC430AFF975}" type="datetimeFigureOut">
              <a:rPr lang="en-US" smtClean="0"/>
              <a:t>9/25/23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169022B-9574-7243-BF00-EA2BF723D4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8AA4455-766A-9549-BC03-6C46B85078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A3B2506-E108-554D-ADD5-E33B395492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70669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03B635-8439-1A4E-8092-D5773E34B7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3C2FB3D-9095-A843-AECD-17D6EE67765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7176949-C4E1-E74D-9E37-EF601A795BF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790914D-3E64-2E42-8DCA-1BC430AFF975}" type="datetimeFigureOut">
              <a:rPr lang="en-US" smtClean="0"/>
              <a:t>9/25/23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6149F77-CD97-B347-A6DA-EB4F132F85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AC5F9AC-5423-904F-A631-CECE9420CB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A3B2506-E108-554D-ADD5-E33B395492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72380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5594F90-9AA6-AF4A-8E60-72DB9649CEB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E1CBD27-0339-4846-9541-447088C6AD8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D4CBC6A-410F-4D45-9B7F-DC121F5E6BC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790914D-3E64-2E42-8DCA-1BC430AFF975}" type="datetimeFigureOut">
              <a:rPr lang="en-US" smtClean="0"/>
              <a:t>9/25/23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3C37508-651C-0446-B0E2-45C3A32B73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3C8A1EE-DB53-DE47-A021-2B8E99EA04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A3B2506-E108-554D-ADD5-E33B395492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15194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Pr>
        <a:solidFill>
          <a:srgbClr val="14305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4A3ABC-87C8-9C4F-9D84-51D595B78F2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43840" y="283319"/>
            <a:ext cx="11704320" cy="1011092"/>
          </a:xfrm>
          <a:effectLst/>
        </p:spPr>
        <p:txBody>
          <a:bodyPr>
            <a:normAutofit/>
          </a:bodyPr>
          <a:lstStyle>
            <a:lvl1pPr>
              <a:defRPr sz="4400" b="1">
                <a:solidFill>
                  <a:schemeClr val="accent5">
                    <a:lumMod val="60000"/>
                    <a:lumOff val="40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32F95C9-D544-4149-9010-292C4DF23D9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43840" y="1294411"/>
            <a:ext cx="11704320" cy="5280271"/>
          </a:xfrm>
          <a:effectLst/>
        </p:spPr>
        <p:txBody>
          <a:bodyPr>
            <a:normAutofit/>
          </a:bodyPr>
          <a:lstStyle>
            <a:lvl1pPr>
              <a:defRPr sz="3200">
                <a:solidFill>
                  <a:schemeClr val="accent5">
                    <a:lumMod val="20000"/>
                    <a:lumOff val="80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  <a:lvl2pPr>
              <a:defRPr sz="2800">
                <a:solidFill>
                  <a:schemeClr val="accent5">
                    <a:lumMod val="20000"/>
                    <a:lumOff val="80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defRPr>
            </a:lvl2pPr>
            <a:lvl3pPr>
              <a:defRPr sz="2400">
                <a:solidFill>
                  <a:schemeClr val="accent5">
                    <a:lumMod val="20000"/>
                    <a:lumOff val="80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defRPr>
            </a:lvl3pPr>
            <a:lvl4pPr>
              <a:defRPr sz="2000">
                <a:solidFill>
                  <a:schemeClr val="accent5">
                    <a:lumMod val="20000"/>
                    <a:lumOff val="80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defRPr>
            </a:lvl4pPr>
            <a:lvl5pPr>
              <a:defRPr sz="2000">
                <a:solidFill>
                  <a:schemeClr val="accent5">
                    <a:lumMod val="20000"/>
                    <a:lumOff val="80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842A5DE-E34B-D045-90F0-91639E32BB8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790914D-3E64-2E42-8DCA-1BC430AFF975}" type="datetimeFigureOut">
              <a:rPr lang="en-US" smtClean="0"/>
              <a:t>9/25/23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CB40522-700D-9A42-834F-3193BE8C6D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FD9B5C9-E353-6B42-B8B0-5C9B359CA6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A3B2506-E108-554D-ADD5-E33B395492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042763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14E3F1-F4D1-3243-B3F1-7537191A4F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98284E7-BAE3-1242-BEA0-AE445426240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055B23B-C30F-2D45-834F-80D91C16E45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790914D-3E64-2E42-8DCA-1BC430AFF975}" type="datetimeFigureOut">
              <a:rPr lang="en-US" smtClean="0"/>
              <a:t>9/25/23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D75B12B-D9AC-8746-93E0-36644961F0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A24A3C2-2E64-8740-875B-CD96E0AAD9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A3B2506-E108-554D-ADD5-E33B395492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93552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437775-149C-1648-8655-AAAFB64D4B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C302D21-1B12-984E-B34D-4BB9C742A54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8F8DA20-9D39-CD43-AA84-98B39EAA90E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51B69BB-BB55-6D48-893C-1DE97E7094A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790914D-3E64-2E42-8DCA-1BC430AFF975}" type="datetimeFigureOut">
              <a:rPr lang="en-US" smtClean="0"/>
              <a:t>9/25/23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0C54FCE-DC19-2D46-8877-B9B76C9040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F52797B-6CEF-7A48-9984-5DE25A2C05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A3B2506-E108-554D-ADD5-E33B395492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13246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492C9F-F0C9-E341-A22A-022C61A259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FBFD8BA-7E63-5048-BA75-4123C37EA10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DE27C2D-4439-5D43-A3C4-5517F482A1D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2B71EA6-AB41-0443-8AAE-915AEDB4D36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502D8C4-E93B-4147-97D2-1A8F55B54FC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6DFF6F7-52E6-A947-94AE-D0E3D2CB096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790914D-3E64-2E42-8DCA-1BC430AFF975}" type="datetimeFigureOut">
              <a:rPr lang="en-US" smtClean="0"/>
              <a:t>9/25/23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19646DB-C494-7D44-A4FA-018D19F431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CD0B7F7-95CF-9144-8428-48FC957BF8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A3B2506-E108-554D-ADD5-E33B395492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68680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1BE60E-1451-0346-A830-8BB475DE2B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575E70A-CA61-0D4F-AA1B-CE38E607E81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790914D-3E64-2E42-8DCA-1BC430AFF975}" type="datetimeFigureOut">
              <a:rPr lang="en-US" smtClean="0"/>
              <a:t>9/25/23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026410F-63EE-BA4A-A9DC-001845ABDC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1008DB1-7CD8-0541-BBA0-BB928EDA04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A3B2506-E108-554D-ADD5-E33B395492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03375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A59F1DA-EFCD-C144-A1E7-B8A46E0B398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790914D-3E64-2E42-8DCA-1BC430AFF975}" type="datetimeFigureOut">
              <a:rPr lang="en-US" smtClean="0"/>
              <a:t>9/25/23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F30C44B-8026-A54F-9207-24AEB24C01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138F13D-A078-EF4A-864A-3BFF07B097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A3B2506-E108-554D-ADD5-E33B395492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92252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A05106-BE30-6F43-BB1F-9BED7E2262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F9DD99D-2E9D-4B4E-830C-51749856AC7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DA6F4F4-3241-1F4C-86CF-0BD53916874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2C21EA7-4B72-A942-9917-CA373F83AF4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790914D-3E64-2E42-8DCA-1BC430AFF975}" type="datetimeFigureOut">
              <a:rPr lang="en-US" smtClean="0"/>
              <a:t>9/25/23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93156A0-A450-674E-A1BB-7D006522ED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29982FD-F2D7-ED4F-8468-1999A404AB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A3B2506-E108-554D-ADD5-E33B395492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77277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235ADE-1A53-FE44-9E54-BB3350B526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2AC65AD-83D7-3644-A02E-0B07F243F4A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20F9CBA-7F1B-0E45-977C-11AFC8E9EE5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3BAF5B8-5480-9B4D-A39B-CA33B43C04D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790914D-3E64-2E42-8DCA-1BC430AFF975}" type="datetimeFigureOut">
              <a:rPr lang="en-US" smtClean="0"/>
              <a:t>9/25/23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0DA85E7-35F6-314D-8298-B9F044AAD4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C836E77-F3E7-FF43-B800-48B46B99FE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A3B2506-E108-554D-ADD5-E33B395492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67771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5C46938-BDAF-9149-AB13-B24577D22F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3840" y="283318"/>
            <a:ext cx="1170432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3920246-93A3-6C46-9853-624ACD1758F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43840" y="1794075"/>
            <a:ext cx="11704320" cy="47806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0331397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7.png"/><Relationship Id="rId7" Type="http://schemas.openxmlformats.org/officeDocument/2006/relationships/image" Target="../media/image13.png"/><Relationship Id="rId12" Type="http://schemas.openxmlformats.org/officeDocument/2006/relationships/image" Target="../media/image1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11" Type="http://schemas.openxmlformats.org/officeDocument/2006/relationships/image" Target="../media/image17.png"/><Relationship Id="rId5" Type="http://schemas.openxmlformats.org/officeDocument/2006/relationships/image" Target="../media/image11.png"/><Relationship Id="rId10" Type="http://schemas.openxmlformats.org/officeDocument/2006/relationships/image" Target="../media/image16.png"/><Relationship Id="rId4" Type="http://schemas.openxmlformats.org/officeDocument/2006/relationships/image" Target="../media/image10.png"/><Relationship Id="rId9" Type="http://schemas.openxmlformats.org/officeDocument/2006/relationships/image" Target="../media/image1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png"/><Relationship Id="rId4" Type="http://schemas.openxmlformats.org/officeDocument/2006/relationships/image" Target="../media/image7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5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8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0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1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2.png"/><Relationship Id="rId4" Type="http://schemas.openxmlformats.org/officeDocument/2006/relationships/image" Target="../media/image39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695CDD-1AA9-574F-BF7A-96731F5FCE5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13998" y="3023165"/>
            <a:ext cx="11564002" cy="1220056"/>
          </a:xfrm>
          <a:effectLst/>
        </p:spPr>
        <p:txBody>
          <a:bodyPr>
            <a:noAutofit/>
          </a:bodyPr>
          <a:lstStyle/>
          <a:p>
            <a:pPr>
              <a:lnSpc>
                <a:spcPct val="80000"/>
              </a:lnSpc>
            </a:pPr>
            <a:r>
              <a:rPr lang="en-US" sz="4000" b="1" cap="small" dirty="0">
                <a:solidFill>
                  <a:schemeClr val="accent5">
                    <a:lumMod val="60000"/>
                    <a:lumOff val="40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alibri" panose="020F0502020204030204" pitchFamily="34" charset="0"/>
                <a:ea typeface="Helvetica Neue" panose="02000503000000020004" pitchFamily="2" charset="0"/>
                <a:cs typeface="Calibri" panose="020F0502020204030204" pitchFamily="34" charset="0"/>
              </a:rPr>
              <a:t>CS 224: ALGORITHMS FOR DATA SCIENCE</a:t>
            </a:r>
            <a:br>
              <a:rPr lang="en-US" sz="4000" b="1" cap="small" dirty="0">
                <a:solidFill>
                  <a:schemeClr val="accent5">
                    <a:lumMod val="60000"/>
                    <a:lumOff val="40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alibri" panose="020F0502020204030204" pitchFamily="34" charset="0"/>
                <a:ea typeface="Helvetica Neue" panose="02000503000000020004" pitchFamily="2" charset="0"/>
                <a:cs typeface="Calibri" panose="020F0502020204030204" pitchFamily="34" charset="0"/>
              </a:rPr>
            </a:br>
            <a:r>
              <a:rPr lang="en-US" sz="4000" b="1" cap="small" dirty="0">
                <a:solidFill>
                  <a:schemeClr val="accent5">
                    <a:lumMod val="60000"/>
                    <a:lumOff val="40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alibri" panose="020F0502020204030204" pitchFamily="34" charset="0"/>
                <a:ea typeface="Helvetica Neue" panose="02000503000000020004" pitchFamily="2" charset="0"/>
                <a:cs typeface="Calibri" panose="020F0502020204030204" pitchFamily="34" charset="0"/>
              </a:rPr>
              <a:t>LECTURE 5 (9/20)</a:t>
            </a:r>
            <a:endParaRPr lang="en-US" sz="4000" b="1" cap="small" dirty="0">
              <a:solidFill>
                <a:schemeClr val="accent1">
                  <a:lumMod val="60000"/>
                  <a:lumOff val="40000"/>
                </a:schemeClr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Calibri" panose="020F0502020204030204" pitchFamily="34" charset="0"/>
              <a:ea typeface="Helvetica Neue" panose="02000503000000020004" pitchFamily="2" charset="0"/>
              <a:cs typeface="Calibri" panose="020F0502020204030204" pitchFamily="34" charset="0"/>
            </a:endParaRPr>
          </a:p>
        </p:txBody>
      </p:sp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B108D775-0962-EA41-8BC7-BDAD26E2564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73450837"/>
              </p:ext>
            </p:extLst>
          </p:nvPr>
        </p:nvGraphicFramePr>
        <p:xfrm>
          <a:off x="617172" y="4243221"/>
          <a:ext cx="10957654" cy="5486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957654">
                  <a:extLst>
                    <a:ext uri="{9D8B030D-6E8A-4147-A177-3AD203B41FA5}">
                      <a16:colId xmlns:a16="http://schemas.microsoft.com/office/drawing/2014/main" val="2692926107"/>
                    </a:ext>
                  </a:extLst>
                </a:gridCol>
              </a:tblGrid>
              <a:tr h="513508">
                <a:tc>
                  <a:txBody>
                    <a:bodyPr/>
                    <a:lstStyle/>
                    <a:p>
                      <a:pPr algn="ctr"/>
                      <a:r>
                        <a:rPr lang="en-US" sz="3600" b="0" cap="small" dirty="0">
                          <a:solidFill>
                            <a:schemeClr val="accent1">
                              <a:lumMod val="60000"/>
                              <a:lumOff val="40000"/>
                            </a:schemeClr>
                          </a:solidFill>
                          <a:effectLst>
                            <a:outerShdw blurRad="50800" dist="38100" dir="2700000" algn="tl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</a:rPr>
                        <a:t>LEARNING MIXTURES OF GAUSSIANS WITH SoS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95692906"/>
                  </a:ext>
                </a:extLst>
              </a:tr>
            </a:tbl>
          </a:graphicData>
        </a:graphic>
      </p:graphicFrame>
      <p:pic>
        <p:nvPicPr>
          <p:cNvPr id="1026" name="Picture 2">
            <a:extLst>
              <a:ext uri="{FF2B5EF4-FFF2-40B4-BE49-F238E27FC236}">
                <a16:creationId xmlns:a16="http://schemas.microsoft.com/office/drawing/2014/main" id="{0CACD459-FA22-E124-7E30-4E7462CB866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1961" y="1969961"/>
            <a:ext cx="1068076" cy="10532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0EEC42B6-EADE-E44A-8128-D84909D623E4}"/>
              </a:ext>
            </a:extLst>
          </p:cNvPr>
          <p:cNvSpPr txBox="1"/>
          <p:nvPr/>
        </p:nvSpPr>
        <p:spPr>
          <a:xfrm>
            <a:off x="313998" y="263040"/>
            <a:ext cx="3340244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sz="2000" dirty="0">
                <a:solidFill>
                  <a:srgbClr val="FEC306">
                    <a:lumMod val="60000"/>
                    <a:lumOff val="40000"/>
                    <a:alpha val="30404"/>
                  </a:srgb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alibri Light" panose="020F0302020204030204"/>
              </a:rPr>
              <a:t>Tensor decomposition</a:t>
            </a:r>
          </a:p>
          <a:p>
            <a:pPr>
              <a:defRPr/>
            </a:pPr>
            <a:r>
              <a:rPr lang="en-US" sz="2000" b="1" dirty="0">
                <a:solidFill>
                  <a:srgbClr val="FEC306">
                    <a:lumMod val="60000"/>
                    <a:lumOff val="40000"/>
                  </a:srgb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alibri Light" panose="020F0302020204030204"/>
              </a:rPr>
              <a:t>Sum-of-squares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EC306">
                    <a:lumMod val="60000"/>
                    <a:lumOff val="40000"/>
                    <a:alpha val="30404"/>
                  </a:srgb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alibri Light" panose="020F0302020204030204"/>
                <a:ea typeface="+mn-ea"/>
                <a:cs typeface="+mn-cs"/>
              </a:rPr>
              <a:t>Robustness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EC306">
                    <a:lumMod val="60000"/>
                    <a:lumOff val="40000"/>
                    <a:alpha val="30404"/>
                  </a:srgb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alibri Light" panose="020F0302020204030204"/>
                <a:ea typeface="+mn-ea"/>
                <a:cs typeface="+mn-cs"/>
              </a:rPr>
              <a:t>Supervised learning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EC306">
                    <a:lumMod val="60000"/>
                    <a:lumOff val="40000"/>
                    <a:alpha val="30404"/>
                  </a:srgb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alibri Light" panose="020F0302020204030204"/>
                <a:ea typeface="+mn-ea"/>
                <a:cs typeface="+mn-cs"/>
              </a:rPr>
              <a:t>Computational complexity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EC306">
                    <a:lumMod val="60000"/>
                    <a:lumOff val="40000"/>
                    <a:alpha val="30404"/>
                  </a:srgb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alibri Light" panose="020F0302020204030204"/>
                <a:ea typeface="+mn-ea"/>
                <a:cs typeface="+mn-cs"/>
              </a:rPr>
              <a:t>Statistical physics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EC306">
                    <a:lumMod val="60000"/>
                    <a:lumOff val="40000"/>
                    <a:alpha val="30404"/>
                  </a:srgb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alibri Light" panose="020F0302020204030204"/>
                <a:ea typeface="+mn-ea"/>
                <a:cs typeface="+mn-cs"/>
              </a:rPr>
              <a:t>Generative modeling</a:t>
            </a:r>
          </a:p>
        </p:txBody>
      </p:sp>
    </p:spTree>
    <p:extLst>
      <p:ext uri="{BB962C8B-B14F-4D97-AF65-F5344CB8AC3E}">
        <p14:creationId xmlns:p14="http://schemas.microsoft.com/office/powerpoint/2010/main" val="361950091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27A9D12A-E0DB-3D0E-EF2A-B1A6959833B9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dirty="0"/>
                  <a:t>MIXTURES OF GAUSSIANS – THRESHOLD FOR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Δ</m:t>
                    </m:r>
                  </m:oMath>
                </a14:m>
                <a:endParaRPr lang="en-US" b="0" dirty="0"/>
              </a:p>
            </p:txBody>
          </p:sp>
        </mc:Choice>
        <mc:Fallback xmlns="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27A9D12A-E0DB-3D0E-EF2A-B1A6959833B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3"/>
                <a:stretch>
                  <a:fillRect l="-2278" t="-5000" b="-2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47D0808-E1D3-F4AD-D7B4-78407DEF257F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en-US" b="1" i="0" smtClean="0">
                        <a:solidFill>
                          <a:schemeClr val="accent5">
                            <a:lumMod val="60000"/>
                            <a:lumOff val="40000"/>
                          </a:schemeClr>
                        </a:solidFill>
                        <a:latin typeface="Cambria Math" panose="02040503050406030204" pitchFamily="18" charset="0"/>
                      </a:rPr>
                      <m:t>𝚫</m:t>
                    </m:r>
                    <m:r>
                      <a:rPr lang="en-US" b="1" i="1" smtClean="0">
                        <a:solidFill>
                          <a:schemeClr val="accent5">
                            <a:lumMod val="60000"/>
                            <a:lumOff val="40000"/>
                          </a:schemeClr>
                        </a:solidFill>
                        <a:latin typeface="Cambria Math" panose="02040503050406030204" pitchFamily="18" charset="0"/>
                      </a:rPr>
                      <m:t>≥</m:t>
                    </m:r>
                    <m:r>
                      <a:rPr lang="en-US" b="1" i="0" smtClean="0">
                        <a:solidFill>
                          <a:schemeClr val="accent5">
                            <a:lumMod val="60000"/>
                            <a:lumOff val="40000"/>
                          </a:schemeClr>
                        </a:solidFill>
                        <a:latin typeface="Cambria Math" panose="02040503050406030204" pitchFamily="18" charset="0"/>
                      </a:rPr>
                      <m:t>𝛀</m:t>
                    </m:r>
                    <m:d>
                      <m:dPr>
                        <m:ctrlPr>
                          <a:rPr lang="en-US" b="1" i="1" smtClean="0">
                            <a:solidFill>
                              <a:schemeClr val="accent5">
                                <a:lumMod val="60000"/>
                                <a:lumOff val="4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b="1" i="1" smtClean="0">
                                <a:solidFill>
                                  <a:schemeClr val="accent5">
                                    <a:lumMod val="60000"/>
                                    <a:lumOff val="4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1" i="1" smtClean="0">
                                <a:solidFill>
                                  <a:schemeClr val="accent5">
                                    <a:lumMod val="60000"/>
                                    <a:lumOff val="4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𝒅</m:t>
                            </m:r>
                          </m:e>
                          <m:sup>
                            <m:r>
                              <a:rPr lang="en-US" b="1" i="1" smtClean="0">
                                <a:solidFill>
                                  <a:schemeClr val="accent5">
                                    <a:lumMod val="60000"/>
                                    <a:lumOff val="4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𝟏</m:t>
                            </m:r>
                            <m:r>
                              <a:rPr lang="en-US" b="1" i="1" smtClean="0">
                                <a:solidFill>
                                  <a:schemeClr val="accent5">
                                    <a:lumMod val="60000"/>
                                    <a:lumOff val="4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/</m:t>
                            </m:r>
                            <m:r>
                              <a:rPr lang="en-US" b="1" i="1" smtClean="0">
                                <a:solidFill>
                                  <a:schemeClr val="accent5">
                                    <a:lumMod val="60000"/>
                                    <a:lumOff val="4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p>
                        </m:sSup>
                      </m:e>
                    </m:d>
                  </m:oMath>
                </a14:m>
                <a:r>
                  <a:rPr lang="en-US" b="1" dirty="0">
                    <a:solidFill>
                      <a:schemeClr val="accent5">
                        <a:lumMod val="60000"/>
                        <a:lumOff val="40000"/>
                      </a:schemeClr>
                    </a:solidFill>
                  </a:rPr>
                  <a:t> </a:t>
                </a:r>
                <a:r>
                  <a:rPr lang="en-US" b="1" dirty="0">
                    <a:solidFill>
                      <a:schemeClr val="bg1">
                        <a:lumMod val="75000"/>
                      </a:schemeClr>
                    </a:solidFill>
                  </a:rPr>
                  <a:t>[Dasgupta ‘99]</a:t>
                </a: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en-US" b="1" i="1" smtClean="0">
                        <a:solidFill>
                          <a:schemeClr val="accent5">
                            <a:lumMod val="60000"/>
                            <a:lumOff val="40000"/>
                          </a:schemeClr>
                        </a:solidFill>
                        <a:latin typeface="Cambria Math" panose="02040503050406030204" pitchFamily="18" charset="0"/>
                      </a:rPr>
                      <m:t>𝚫</m:t>
                    </m:r>
                    <m:r>
                      <a:rPr lang="en-US" b="1" i="1">
                        <a:solidFill>
                          <a:schemeClr val="accent5">
                            <a:lumMod val="60000"/>
                            <a:lumOff val="40000"/>
                          </a:schemeClr>
                        </a:solidFill>
                        <a:latin typeface="Cambria Math" panose="02040503050406030204" pitchFamily="18" charset="0"/>
                      </a:rPr>
                      <m:t>≥</m:t>
                    </m:r>
                    <m:r>
                      <a:rPr lang="en-US" b="1" i="1">
                        <a:solidFill>
                          <a:schemeClr val="accent5">
                            <a:lumMod val="60000"/>
                            <a:lumOff val="40000"/>
                          </a:schemeClr>
                        </a:solidFill>
                        <a:latin typeface="Cambria Math" panose="02040503050406030204" pitchFamily="18" charset="0"/>
                      </a:rPr>
                      <m:t>𝛀</m:t>
                    </m:r>
                    <m:d>
                      <m:dPr>
                        <m:ctrlPr>
                          <a:rPr lang="en-US" b="1" i="1">
                            <a:solidFill>
                              <a:schemeClr val="accent5">
                                <a:lumMod val="60000"/>
                                <a:lumOff val="4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b="1" i="1" smtClean="0">
                                <a:solidFill>
                                  <a:schemeClr val="accent5">
                                    <a:lumMod val="60000"/>
                                    <a:lumOff val="4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1" i="1" smtClean="0">
                                <a:solidFill>
                                  <a:schemeClr val="accent5">
                                    <a:lumMod val="60000"/>
                                    <a:lumOff val="4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𝒅</m:t>
                            </m:r>
                          </m:e>
                          <m:sup>
                            <m:r>
                              <a:rPr lang="en-US" b="1" i="1" smtClean="0">
                                <a:solidFill>
                                  <a:schemeClr val="accent5">
                                    <a:lumMod val="60000"/>
                                    <a:lumOff val="4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𝟏</m:t>
                            </m:r>
                            <m:r>
                              <a:rPr lang="en-US" b="1" i="1" smtClean="0">
                                <a:solidFill>
                                  <a:schemeClr val="accent5">
                                    <a:lumMod val="60000"/>
                                    <a:lumOff val="4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/</m:t>
                            </m:r>
                            <m:r>
                              <a:rPr lang="en-US" b="1" i="1" smtClean="0">
                                <a:solidFill>
                                  <a:schemeClr val="accent5">
                                    <a:lumMod val="60000"/>
                                    <a:lumOff val="4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𝟒</m:t>
                            </m:r>
                          </m:sup>
                        </m:sSup>
                      </m:e>
                    </m:d>
                  </m:oMath>
                </a14:m>
                <a:r>
                  <a:rPr lang="en-US" b="1" dirty="0">
                    <a:solidFill>
                      <a:schemeClr val="bg1">
                        <a:lumMod val="75000"/>
                      </a:schemeClr>
                    </a:solidFill>
                  </a:rPr>
                  <a:t> [Arora-Kannan ‘05]:</a:t>
                </a:r>
              </a:p>
              <a:p>
                <a:pPr marL="0" indent="0">
                  <a:buNone/>
                </a:pPr>
                <a:r>
                  <a:rPr lang="en-US" dirty="0"/>
                  <a:t>Even though components now overlap, every pair of vertices from the same component will be closer than every pair of vertices from different components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47D0808-E1D3-F4AD-D7B4-78407DEF257F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4"/>
                <a:stretch>
                  <a:fillRect l="-1410" t="-191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Oval 3">
            <a:extLst>
              <a:ext uri="{FF2B5EF4-FFF2-40B4-BE49-F238E27FC236}">
                <a16:creationId xmlns:a16="http://schemas.microsoft.com/office/drawing/2014/main" id="{7EB9B519-1FB7-C12D-E5F5-509F570B22B7}"/>
              </a:ext>
            </a:extLst>
          </p:cNvPr>
          <p:cNvSpPr/>
          <p:nvPr/>
        </p:nvSpPr>
        <p:spPr>
          <a:xfrm>
            <a:off x="1239160" y="4034561"/>
            <a:ext cx="2743200" cy="2743200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88A73B3C-148F-B769-12FC-51B7F058AA6D}"/>
              </a:ext>
            </a:extLst>
          </p:cNvPr>
          <p:cNvCxnSpPr>
            <a:cxnSpLocks/>
          </p:cNvCxnSpPr>
          <p:nvPr/>
        </p:nvCxnSpPr>
        <p:spPr>
          <a:xfrm flipH="1" flipV="1">
            <a:off x="1957482" y="4346551"/>
            <a:ext cx="653278" cy="1059610"/>
          </a:xfrm>
          <a:prstGeom prst="line">
            <a:avLst/>
          </a:prstGeom>
          <a:ln w="38100">
            <a:solidFill>
              <a:schemeClr val="accent1">
                <a:lumMod val="50000"/>
              </a:schemeClr>
            </a:solidFill>
            <a:tailEnd type="stealth" w="lg" len="lg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0C09D680-72E7-8D16-8C0A-12BEB4255422}"/>
              </a:ext>
            </a:extLst>
          </p:cNvPr>
          <p:cNvCxnSpPr>
            <a:cxnSpLocks/>
          </p:cNvCxnSpPr>
          <p:nvPr/>
        </p:nvCxnSpPr>
        <p:spPr>
          <a:xfrm flipV="1">
            <a:off x="2610760" y="4597107"/>
            <a:ext cx="1004807" cy="809054"/>
          </a:xfrm>
          <a:prstGeom prst="line">
            <a:avLst/>
          </a:prstGeom>
          <a:ln w="38100">
            <a:solidFill>
              <a:schemeClr val="accent1">
                <a:lumMod val="50000"/>
              </a:schemeClr>
            </a:solidFill>
            <a:tailEnd type="stealth" w="lg" len="lg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B017ABE2-B41A-D89D-4C91-C2A193B4D1F6}"/>
                  </a:ext>
                </a:extLst>
              </p:cNvPr>
              <p:cNvSpPr txBox="1"/>
              <p:nvPr/>
            </p:nvSpPr>
            <p:spPr>
              <a:xfrm>
                <a:off x="1072132" y="4806306"/>
                <a:ext cx="1340880" cy="51257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ad>
                        <m:radPr>
                          <m:degHide m:val="on"/>
                          <m:ctrlPr>
                            <a:rPr lang="en-US" sz="2400" b="0" i="1" smtClean="0">
                              <a:solidFill>
                                <a:schemeClr val="accent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US" sz="2400" b="0" i="1" smtClean="0">
                              <a:solidFill>
                                <a:schemeClr val="accent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𝑑</m:t>
                          </m:r>
                        </m:e>
                      </m:rad>
                      <m:r>
                        <a:rPr lang="en-US" sz="2400" b="0" i="1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ad>
                        <m:radPr>
                          <m:degHide m:val="on"/>
                          <m:ctrlPr>
                            <a:rPr lang="en-US" sz="2400" b="0" i="1" smtClean="0">
                              <a:solidFill>
                                <a:schemeClr val="accent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US" sz="2400" b="0" i="1" smtClean="0">
                              <a:solidFill>
                                <a:schemeClr val="accent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rad>
                    </m:oMath>
                  </m:oMathPara>
                </a14:m>
                <a:endParaRPr lang="en-US" sz="2400" dirty="0">
                  <a:solidFill>
                    <a:schemeClr val="accent1">
                      <a:lumMod val="5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B017ABE2-B41A-D89D-4C91-C2A193B4D1F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72132" y="4806306"/>
                <a:ext cx="1340880" cy="512576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BB79BE21-062A-40D6-4169-349172920753}"/>
                  </a:ext>
                </a:extLst>
              </p:cNvPr>
              <p:cNvSpPr txBox="1"/>
              <p:nvPr/>
            </p:nvSpPr>
            <p:spPr>
              <a:xfrm>
                <a:off x="2688989" y="5095623"/>
                <a:ext cx="1340880" cy="51257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ad>
                        <m:radPr>
                          <m:degHide m:val="on"/>
                          <m:ctrlPr>
                            <a:rPr lang="en-US" sz="2400" b="0" i="1" smtClean="0">
                              <a:solidFill>
                                <a:schemeClr val="accent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US" sz="2400" b="0" i="1" smtClean="0">
                              <a:solidFill>
                                <a:schemeClr val="accent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𝑑</m:t>
                          </m:r>
                        </m:e>
                      </m:rad>
                      <m:r>
                        <a:rPr lang="en-US" sz="2400" b="0" i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ad>
                        <m:radPr>
                          <m:degHide m:val="on"/>
                          <m:ctrlPr>
                            <a:rPr lang="en-US" sz="2400" b="0" i="1" smtClean="0">
                              <a:solidFill>
                                <a:schemeClr val="accent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US" sz="2400" b="0" i="1" smtClean="0">
                              <a:solidFill>
                                <a:schemeClr val="accent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rad>
                    </m:oMath>
                  </m:oMathPara>
                </a14:m>
                <a:endParaRPr lang="en-US" sz="2400" dirty="0">
                  <a:solidFill>
                    <a:schemeClr val="accent1">
                      <a:lumMod val="5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BB79BE21-062A-40D6-4169-34917292075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88989" y="5095623"/>
                <a:ext cx="1340880" cy="512576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0D5A9086-F19C-36A4-F837-3ADE7632EB6A}"/>
              </a:ext>
            </a:extLst>
          </p:cNvPr>
          <p:cNvCxnSpPr/>
          <p:nvPr/>
        </p:nvCxnSpPr>
        <p:spPr>
          <a:xfrm>
            <a:off x="1957482" y="4346551"/>
            <a:ext cx="1658085" cy="250556"/>
          </a:xfrm>
          <a:prstGeom prst="line">
            <a:avLst/>
          </a:prstGeom>
          <a:ln w="38100">
            <a:solidFill>
              <a:schemeClr val="accent5">
                <a:lumMod val="60000"/>
                <a:lumOff val="40000"/>
              </a:schemeClr>
            </a:solidFill>
            <a:prstDash val="dash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Oval 16">
            <a:extLst>
              <a:ext uri="{FF2B5EF4-FFF2-40B4-BE49-F238E27FC236}">
                <a16:creationId xmlns:a16="http://schemas.microsoft.com/office/drawing/2014/main" id="{87386EB3-7BBE-2E11-2996-3F42DBE074AA}"/>
              </a:ext>
            </a:extLst>
          </p:cNvPr>
          <p:cNvSpPr/>
          <p:nvPr/>
        </p:nvSpPr>
        <p:spPr>
          <a:xfrm>
            <a:off x="4829053" y="4086093"/>
            <a:ext cx="2743200" cy="2743200"/>
          </a:xfrm>
          <a:prstGeom prst="ellipse">
            <a:avLst/>
          </a:prstGeom>
          <a:solidFill>
            <a:schemeClr val="accent1">
              <a:lumMod val="20000"/>
              <a:lumOff val="80000"/>
              <a:alpha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BEA6FB60-6645-6F07-DF51-B5B905D28332}"/>
              </a:ext>
            </a:extLst>
          </p:cNvPr>
          <p:cNvSpPr/>
          <p:nvPr/>
        </p:nvSpPr>
        <p:spPr>
          <a:xfrm>
            <a:off x="5833860" y="3773544"/>
            <a:ext cx="2743200" cy="2743200"/>
          </a:xfrm>
          <a:prstGeom prst="ellipse">
            <a:avLst/>
          </a:prstGeom>
          <a:solidFill>
            <a:schemeClr val="accent2">
              <a:lumMod val="60000"/>
              <a:lumOff val="40000"/>
              <a:alpha val="61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FB14C3C3-ACC7-9333-821A-A52F02631E01}"/>
                  </a:ext>
                </a:extLst>
              </p:cNvPr>
              <p:cNvSpPr txBox="1"/>
              <p:nvPr/>
            </p:nvSpPr>
            <p:spPr>
              <a:xfrm>
                <a:off x="7275583" y="4558841"/>
                <a:ext cx="1340880" cy="51257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ad>
                        <m:radPr>
                          <m:degHide m:val="on"/>
                          <m:ctrlPr>
                            <a:rPr lang="en-US" sz="2400" b="0" i="1" smtClean="0">
                              <a:solidFill>
                                <a:schemeClr val="accent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US" sz="2400" b="0" i="1" smtClean="0">
                              <a:solidFill>
                                <a:schemeClr val="accent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𝑑</m:t>
                          </m:r>
                        </m:e>
                      </m:rad>
                      <m:r>
                        <a:rPr lang="en-US" sz="2400" b="0" i="1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ad>
                        <m:radPr>
                          <m:degHide m:val="on"/>
                          <m:ctrlPr>
                            <a:rPr lang="en-US" sz="2400" b="0" i="1" smtClean="0">
                              <a:solidFill>
                                <a:schemeClr val="accent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US" sz="2400" b="0" i="1" smtClean="0">
                              <a:solidFill>
                                <a:schemeClr val="accent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rad>
                    </m:oMath>
                  </m:oMathPara>
                </a14:m>
                <a:endParaRPr lang="en-US" sz="2400" dirty="0">
                  <a:solidFill>
                    <a:schemeClr val="accent1">
                      <a:lumMod val="5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FB14C3C3-ACC7-9333-821A-A52F02631E0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75583" y="4558841"/>
                <a:ext cx="1340880" cy="512576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0B695240-05C0-244E-CAD2-4F8A6C8F315C}"/>
                  </a:ext>
                </a:extLst>
              </p:cNvPr>
              <p:cNvSpPr txBox="1"/>
              <p:nvPr/>
            </p:nvSpPr>
            <p:spPr>
              <a:xfrm>
                <a:off x="6554691" y="5226860"/>
                <a:ext cx="436338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2400" b="0" i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Δ</m:t>
                      </m:r>
                    </m:oMath>
                  </m:oMathPara>
                </a14:m>
                <a:endParaRPr lang="en-US" sz="2400" dirty="0">
                  <a:solidFill>
                    <a:schemeClr val="accent1">
                      <a:lumMod val="5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0B695240-05C0-244E-CAD2-4F8A6C8F315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54691" y="5226860"/>
                <a:ext cx="436338" cy="461665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7B09DD55-2C40-2247-CB3D-6A2559C2E845}"/>
              </a:ext>
            </a:extLst>
          </p:cNvPr>
          <p:cNvCxnSpPr>
            <a:cxnSpLocks/>
          </p:cNvCxnSpPr>
          <p:nvPr/>
        </p:nvCxnSpPr>
        <p:spPr>
          <a:xfrm flipV="1">
            <a:off x="5547375" y="4034561"/>
            <a:ext cx="2534914" cy="363522"/>
          </a:xfrm>
          <a:prstGeom prst="line">
            <a:avLst/>
          </a:prstGeom>
          <a:ln w="38100">
            <a:solidFill>
              <a:schemeClr val="accent5">
                <a:lumMod val="60000"/>
                <a:lumOff val="40000"/>
              </a:schemeClr>
            </a:solidFill>
            <a:prstDash val="dash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C450292F-56DB-E52A-83B7-28CFB5716944}"/>
                  </a:ext>
                </a:extLst>
              </p:cNvPr>
              <p:cNvSpPr txBox="1"/>
              <p:nvPr/>
            </p:nvSpPr>
            <p:spPr>
              <a:xfrm>
                <a:off x="4678262" y="4826820"/>
                <a:ext cx="1340880" cy="51257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ad>
                        <m:radPr>
                          <m:degHide m:val="on"/>
                          <m:ctrlPr>
                            <a:rPr lang="en-US" sz="2400" b="0" i="1" smtClean="0">
                              <a:solidFill>
                                <a:schemeClr val="accent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US" sz="2400" b="0" i="1" smtClean="0">
                              <a:solidFill>
                                <a:schemeClr val="accent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𝑑</m:t>
                          </m:r>
                        </m:e>
                      </m:rad>
                      <m:r>
                        <a:rPr lang="en-US" sz="2400" b="0" i="1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ad>
                        <m:radPr>
                          <m:degHide m:val="on"/>
                          <m:ctrlPr>
                            <a:rPr lang="en-US" sz="2400" b="0" i="1" smtClean="0">
                              <a:solidFill>
                                <a:schemeClr val="accent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US" sz="2400" b="0" i="1" smtClean="0">
                              <a:solidFill>
                                <a:schemeClr val="accent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rad>
                    </m:oMath>
                  </m:oMathPara>
                </a14:m>
                <a:endParaRPr lang="en-US" sz="2400" dirty="0">
                  <a:solidFill>
                    <a:schemeClr val="accent1">
                      <a:lumMod val="5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C450292F-56DB-E52A-83B7-28CFB571694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78262" y="4826820"/>
                <a:ext cx="1340880" cy="512576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6" name="Oval 35">
            <a:extLst>
              <a:ext uri="{FF2B5EF4-FFF2-40B4-BE49-F238E27FC236}">
                <a16:creationId xmlns:a16="http://schemas.microsoft.com/office/drawing/2014/main" id="{D81E2CA0-C520-3607-0FC2-56D91511F756}"/>
              </a:ext>
            </a:extLst>
          </p:cNvPr>
          <p:cNvSpPr/>
          <p:nvPr/>
        </p:nvSpPr>
        <p:spPr>
          <a:xfrm>
            <a:off x="2497192" y="5287864"/>
            <a:ext cx="227135" cy="227135"/>
          </a:xfrm>
          <a:prstGeom prst="ellipse">
            <a:avLst/>
          </a:prstGeom>
          <a:solidFill>
            <a:schemeClr val="accent1"/>
          </a:solidFill>
          <a:ln>
            <a:solidFill>
              <a:schemeClr val="accent1">
                <a:shade val="1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B55BA13B-FBA1-A597-60AD-4F9C1262C2DD}"/>
              </a:ext>
            </a:extLst>
          </p:cNvPr>
          <p:cNvCxnSpPr>
            <a:cxnSpLocks/>
          </p:cNvCxnSpPr>
          <p:nvPr/>
        </p:nvCxnSpPr>
        <p:spPr>
          <a:xfrm flipH="1" flipV="1">
            <a:off x="5547375" y="4398083"/>
            <a:ext cx="653278" cy="1059610"/>
          </a:xfrm>
          <a:prstGeom prst="line">
            <a:avLst/>
          </a:prstGeom>
          <a:ln w="38100">
            <a:solidFill>
              <a:schemeClr val="accent1">
                <a:lumMod val="50000"/>
              </a:schemeClr>
            </a:solidFill>
            <a:tailEnd type="stealth" w="lg" len="lg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6A7359F9-B012-1E26-C69A-76DCE8DFD5A8}"/>
              </a:ext>
            </a:extLst>
          </p:cNvPr>
          <p:cNvCxnSpPr>
            <a:cxnSpLocks/>
          </p:cNvCxnSpPr>
          <p:nvPr/>
        </p:nvCxnSpPr>
        <p:spPr>
          <a:xfrm flipV="1">
            <a:off x="7213092" y="4034561"/>
            <a:ext cx="869197" cy="1018605"/>
          </a:xfrm>
          <a:prstGeom prst="line">
            <a:avLst/>
          </a:prstGeom>
          <a:ln w="38100">
            <a:solidFill>
              <a:schemeClr val="accent1">
                <a:lumMod val="50000"/>
              </a:schemeClr>
            </a:solidFill>
            <a:tailEnd type="stealth" w="lg" len="lg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Oval 36">
            <a:extLst>
              <a:ext uri="{FF2B5EF4-FFF2-40B4-BE49-F238E27FC236}">
                <a16:creationId xmlns:a16="http://schemas.microsoft.com/office/drawing/2014/main" id="{38721684-1AF6-7ECB-139D-28EF59BFF689}"/>
              </a:ext>
            </a:extLst>
          </p:cNvPr>
          <p:cNvSpPr/>
          <p:nvPr/>
        </p:nvSpPr>
        <p:spPr>
          <a:xfrm>
            <a:off x="6081194" y="5339396"/>
            <a:ext cx="227135" cy="227135"/>
          </a:xfrm>
          <a:prstGeom prst="ellipse">
            <a:avLst/>
          </a:prstGeom>
          <a:solidFill>
            <a:schemeClr val="accent1">
              <a:lumMod val="40000"/>
              <a:lumOff val="60000"/>
              <a:alpha val="87000"/>
            </a:schemeClr>
          </a:solidFill>
          <a:ln>
            <a:solidFill>
              <a:schemeClr val="accent1">
                <a:shade val="1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Oval 37">
            <a:extLst>
              <a:ext uri="{FF2B5EF4-FFF2-40B4-BE49-F238E27FC236}">
                <a16:creationId xmlns:a16="http://schemas.microsoft.com/office/drawing/2014/main" id="{740290D7-6FAF-FB16-70AD-C621A0B40ED1}"/>
              </a:ext>
            </a:extLst>
          </p:cNvPr>
          <p:cNvSpPr/>
          <p:nvPr/>
        </p:nvSpPr>
        <p:spPr>
          <a:xfrm>
            <a:off x="7097285" y="4957850"/>
            <a:ext cx="227135" cy="227135"/>
          </a:xfrm>
          <a:prstGeom prst="ellipse">
            <a:avLst/>
          </a:prstGeom>
          <a:solidFill>
            <a:schemeClr val="accent2">
              <a:lumMod val="40000"/>
              <a:lumOff val="60000"/>
              <a:alpha val="87000"/>
            </a:schemeClr>
          </a:solidFill>
          <a:ln>
            <a:solidFill>
              <a:schemeClr val="accent1">
                <a:shade val="1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ECCD1EEC-4D1E-0928-FFDC-08BB5EC05FE1}"/>
              </a:ext>
            </a:extLst>
          </p:cNvPr>
          <p:cNvCxnSpPr>
            <a:cxnSpLocks/>
          </p:cNvCxnSpPr>
          <p:nvPr/>
        </p:nvCxnSpPr>
        <p:spPr>
          <a:xfrm flipV="1">
            <a:off x="6200653" y="5046875"/>
            <a:ext cx="1044961" cy="410818"/>
          </a:xfrm>
          <a:prstGeom prst="line">
            <a:avLst/>
          </a:prstGeom>
          <a:ln w="38100">
            <a:solidFill>
              <a:schemeClr val="accent1">
                <a:lumMod val="50000"/>
              </a:schemeClr>
            </a:solidFill>
            <a:headEnd type="stealth" w="lg" len="lg"/>
            <a:tailEnd type="stealth" w="lg" len="lg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9" name="TextBox 38">
                <a:extLst>
                  <a:ext uri="{FF2B5EF4-FFF2-40B4-BE49-F238E27FC236}">
                    <a16:creationId xmlns:a16="http://schemas.microsoft.com/office/drawing/2014/main" id="{BB1DD5F4-F4F9-19F5-1224-ECD73FF2F2F6}"/>
                  </a:ext>
                </a:extLst>
              </p:cNvPr>
              <p:cNvSpPr txBox="1"/>
              <p:nvPr/>
            </p:nvSpPr>
            <p:spPr>
              <a:xfrm rot="21135766">
                <a:off x="5329640" y="3403245"/>
                <a:ext cx="2578911" cy="84388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ad>
                        <m:radPr>
                          <m:degHide m:val="on"/>
                          <m:ctrlPr>
                            <a:rPr lang="en-US" sz="2400" b="0" i="1" smtClean="0">
                              <a:solidFill>
                                <a:schemeClr val="accent5">
                                  <a:lumMod val="60000"/>
                                  <a:lumOff val="40000"/>
                                </a:schemeClr>
                              </a:solidFill>
                              <a:effectLst>
                                <a:outerShdw blurRad="50800" dist="38100" dir="2700000" algn="tl" rotWithShape="0">
                                  <a:prstClr val="black">
                                    <a:alpha val="40000"/>
                                  </a:prst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US" sz="2400" b="0" i="1" smtClean="0">
                              <a:solidFill>
                                <a:schemeClr val="accent5">
                                  <a:lumMod val="60000"/>
                                  <a:lumOff val="40000"/>
                                </a:schemeClr>
                              </a:solidFill>
                              <a:effectLst>
                                <a:outerShdw blurRad="50800" dist="38100" dir="2700000" algn="tl" rotWithShape="0">
                                  <a:prstClr val="black">
                                    <a:alpha val="40000"/>
                                  </a:prst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sz="2400" b="0" i="1" smtClean="0">
                              <a:solidFill>
                                <a:schemeClr val="accent5">
                                  <a:lumMod val="60000"/>
                                  <a:lumOff val="40000"/>
                                </a:schemeClr>
                              </a:solidFill>
                              <a:effectLst>
                                <a:outerShdw blurRad="50800" dist="38100" dir="2700000" algn="tl" rotWithShape="0">
                                  <a:prstClr val="black">
                                    <a:alpha val="40000"/>
                                  </a:prst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𝑑</m:t>
                          </m:r>
                          <m:r>
                            <a:rPr lang="en-US" sz="2400" b="0" i="1" smtClean="0">
                              <a:solidFill>
                                <a:schemeClr val="accent5">
                                  <a:lumMod val="60000"/>
                                  <a:lumOff val="40000"/>
                                </a:schemeClr>
                              </a:solidFill>
                              <a:effectLst>
                                <a:outerShdw blurRad="50800" dist="38100" dir="2700000" algn="tl" rotWithShape="0">
                                  <a:prstClr val="black">
                                    <a:alpha val="40000"/>
                                  </a:prst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+4</m:t>
                          </m:r>
                          <m:rad>
                            <m:radPr>
                              <m:degHide m:val="on"/>
                              <m:ctrlPr>
                                <a:rPr lang="en-US" sz="2400" b="0" i="1" smtClean="0">
                                  <a:solidFill>
                                    <a:schemeClr val="accent5">
                                      <a:lumMod val="60000"/>
                                      <a:lumOff val="40000"/>
                                    </a:schemeClr>
                                  </a:solidFill>
                                  <a:effectLst>
                                    <a:outerShdw blurRad="50800" dist="38100" dir="2700000" algn="tl" rotWithShape="0">
                                      <a:prstClr val="black">
                                        <a:alpha val="40000"/>
                                      </a:prst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sz="2400" b="0" i="1" smtClean="0">
                                  <a:solidFill>
                                    <a:schemeClr val="accent5">
                                      <a:lumMod val="60000"/>
                                      <a:lumOff val="40000"/>
                                    </a:schemeClr>
                                  </a:solidFill>
                                  <a:effectLst>
                                    <a:outerShdw blurRad="50800" dist="38100" dir="2700000" algn="tl" rotWithShape="0">
                                      <a:prstClr val="black">
                                        <a:alpha val="40000"/>
                                      </a:prst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  <m:t>𝑑𝑡</m:t>
                              </m:r>
                            </m:e>
                          </m:rad>
                          <m:r>
                            <a:rPr lang="en-US" sz="2400" b="0" i="1" smtClean="0">
                              <a:solidFill>
                                <a:schemeClr val="accent5">
                                  <a:lumMod val="60000"/>
                                  <a:lumOff val="40000"/>
                                </a:schemeClr>
                              </a:solidFill>
                              <a:effectLst>
                                <a:outerShdw blurRad="50800" dist="38100" dir="2700000" algn="tl" rotWithShape="0">
                                  <a:prstClr val="black">
                                    <a:alpha val="40000"/>
                                  </a:prst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+</m:t>
                          </m:r>
                          <m:sSup>
                            <m:sSupPr>
                              <m:ctrlPr>
                                <a:rPr lang="en-US" sz="2400" b="0" i="1" smtClean="0">
                                  <a:solidFill>
                                    <a:schemeClr val="accent5">
                                      <a:lumMod val="60000"/>
                                      <a:lumOff val="40000"/>
                                    </a:schemeClr>
                                  </a:solidFill>
                                  <a:effectLst>
                                    <a:outerShdw blurRad="50800" dist="38100" dir="2700000" algn="tl" rotWithShape="0">
                                      <a:prstClr val="black">
                                        <a:alpha val="40000"/>
                                      </a:prst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m:rPr>
                                  <m:sty m:val="p"/>
                                </m:rPr>
                                <a:rPr lang="en-US" sz="2400" b="0" i="0" smtClean="0">
                                  <a:solidFill>
                                    <a:schemeClr val="accent5">
                                      <a:lumMod val="60000"/>
                                      <a:lumOff val="40000"/>
                                    </a:schemeClr>
                                  </a:solidFill>
                                  <a:effectLst>
                                    <a:outerShdw blurRad="50800" dist="38100" dir="2700000" algn="tl" rotWithShape="0">
                                      <a:prstClr val="black">
                                        <a:alpha val="40000"/>
                                      </a:prst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  <m:t>Δ</m:t>
                              </m:r>
                            </m:e>
                            <m:sup>
                              <m:r>
                                <a:rPr lang="en-US" sz="2400" b="0" i="1" smtClean="0">
                                  <a:solidFill>
                                    <a:schemeClr val="accent5">
                                      <a:lumMod val="60000"/>
                                      <a:lumOff val="40000"/>
                                    </a:schemeClr>
                                  </a:solidFill>
                                  <a:effectLst>
                                    <a:outerShdw blurRad="50800" dist="38100" dir="2700000" algn="tl" rotWithShape="0">
                                      <a:prstClr val="black">
                                        <a:alpha val="40000"/>
                                      </a:prst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e>
                      </m:rad>
                    </m:oMath>
                  </m:oMathPara>
                </a14:m>
                <a:endParaRPr lang="en-US" sz="2400" dirty="0">
                  <a:solidFill>
                    <a:schemeClr val="accent5">
                      <a:lumMod val="60000"/>
                      <a:lumOff val="40000"/>
                    </a:schemeClr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39" name="TextBox 38">
                <a:extLst>
                  <a:ext uri="{FF2B5EF4-FFF2-40B4-BE49-F238E27FC236}">
                    <a16:creationId xmlns:a16="http://schemas.microsoft.com/office/drawing/2014/main" id="{BB1DD5F4-F4F9-19F5-1224-ECD73FF2F2F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21135766">
                <a:off x="5329640" y="3403245"/>
                <a:ext cx="2578911" cy="843885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D3479D89-56A5-E0F1-8E36-84B73B1B7232}"/>
                  </a:ext>
                </a:extLst>
              </p:cNvPr>
              <p:cNvSpPr txBox="1"/>
              <p:nvPr/>
            </p:nvSpPr>
            <p:spPr>
              <a:xfrm rot="478990">
                <a:off x="1891671" y="3730840"/>
                <a:ext cx="1887504" cy="84388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ad>
                        <m:radPr>
                          <m:degHide m:val="on"/>
                          <m:ctrlPr>
                            <a:rPr lang="en-US" sz="2400" b="0" i="1" smtClean="0">
                              <a:solidFill>
                                <a:schemeClr val="accent5">
                                  <a:lumMod val="60000"/>
                                  <a:lumOff val="40000"/>
                                </a:schemeClr>
                              </a:solidFill>
                              <a:effectLst>
                                <a:outerShdw blurRad="50800" dist="38100" dir="2700000" algn="tl" rotWithShape="0">
                                  <a:prstClr val="black">
                                    <a:alpha val="40000"/>
                                  </a:prst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US" sz="2400" b="0" i="1" smtClean="0">
                              <a:solidFill>
                                <a:schemeClr val="accent5">
                                  <a:lumMod val="60000"/>
                                  <a:lumOff val="40000"/>
                                </a:schemeClr>
                              </a:solidFill>
                              <a:effectLst>
                                <a:outerShdw blurRad="50800" dist="38100" dir="2700000" algn="tl" rotWithShape="0">
                                  <a:prstClr val="black">
                                    <a:alpha val="40000"/>
                                  </a:prst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sz="2400" b="0" i="1" smtClean="0">
                              <a:solidFill>
                                <a:schemeClr val="accent5">
                                  <a:lumMod val="60000"/>
                                  <a:lumOff val="40000"/>
                                </a:schemeClr>
                              </a:solidFill>
                              <a:effectLst>
                                <a:outerShdw blurRad="50800" dist="38100" dir="2700000" algn="tl" rotWithShape="0">
                                  <a:prstClr val="black">
                                    <a:alpha val="40000"/>
                                  </a:prst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𝑑</m:t>
                          </m:r>
                          <m:r>
                            <a:rPr lang="en-US" sz="2400" b="0" i="1" smtClean="0">
                              <a:solidFill>
                                <a:schemeClr val="accent5">
                                  <a:lumMod val="60000"/>
                                  <a:lumOff val="40000"/>
                                </a:schemeClr>
                              </a:solidFill>
                              <a:effectLst>
                                <a:outerShdw blurRad="50800" dist="38100" dir="2700000" algn="tl" rotWithShape="0">
                                  <a:prstClr val="black">
                                    <a:alpha val="40000"/>
                                  </a:prst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+4</m:t>
                          </m:r>
                          <m:rad>
                            <m:radPr>
                              <m:degHide m:val="on"/>
                              <m:ctrlPr>
                                <a:rPr lang="en-US" sz="2400" b="0" i="1" smtClean="0">
                                  <a:solidFill>
                                    <a:schemeClr val="accent5">
                                      <a:lumMod val="60000"/>
                                      <a:lumOff val="40000"/>
                                    </a:schemeClr>
                                  </a:solidFill>
                                  <a:effectLst>
                                    <a:outerShdw blurRad="50800" dist="38100" dir="2700000" algn="tl" rotWithShape="0">
                                      <a:prstClr val="black">
                                        <a:alpha val="40000"/>
                                      </a:prst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sz="2400" b="0" i="1" smtClean="0">
                                  <a:solidFill>
                                    <a:schemeClr val="accent5">
                                      <a:lumMod val="60000"/>
                                      <a:lumOff val="40000"/>
                                    </a:schemeClr>
                                  </a:solidFill>
                                  <a:effectLst>
                                    <a:outerShdw blurRad="50800" dist="38100" dir="2700000" algn="tl" rotWithShape="0">
                                      <a:prstClr val="black">
                                        <a:alpha val="40000"/>
                                      </a:prst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  <m:t>𝑑𝑡</m:t>
                              </m:r>
                            </m:e>
                          </m:rad>
                        </m:e>
                      </m:rad>
                    </m:oMath>
                  </m:oMathPara>
                </a14:m>
                <a:endParaRPr lang="en-US" sz="2400" dirty="0">
                  <a:solidFill>
                    <a:schemeClr val="accent5">
                      <a:lumMod val="60000"/>
                      <a:lumOff val="40000"/>
                    </a:schemeClr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D3479D89-56A5-E0F1-8E36-84B73B1B723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478990">
                <a:off x="1891671" y="3730840"/>
                <a:ext cx="1887504" cy="843885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0" name="TextBox 39">
                <a:extLst>
                  <a:ext uri="{FF2B5EF4-FFF2-40B4-BE49-F238E27FC236}">
                    <a16:creationId xmlns:a16="http://schemas.microsoft.com/office/drawing/2014/main" id="{7C0111F9-3E0F-15AD-0C59-27012444998A}"/>
                  </a:ext>
                </a:extLst>
              </p:cNvPr>
              <p:cNvSpPr txBox="1"/>
              <p:nvPr/>
            </p:nvSpPr>
            <p:spPr>
              <a:xfrm>
                <a:off x="9007951" y="4117688"/>
                <a:ext cx="3203111" cy="267765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b="0" dirty="0">
                    <a:solidFill>
                      <a:schemeClr val="accent1">
                        <a:lumMod val="40000"/>
                        <a:lumOff val="60000"/>
                      </a:schemeClr>
                    </a:solidFill>
                    <a:effectLst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</a:rPr>
                  <a:t>In high dimensions, random vectors approximately orthogonal</a:t>
                </a:r>
              </a:p>
              <a:p>
                <a:pPr algn="r"/>
                <a:endParaRPr lang="en-US" sz="2800" b="0" dirty="0">
                  <a:solidFill>
                    <a:schemeClr val="accent5">
                      <a:lumMod val="60000"/>
                      <a:lumOff val="40000"/>
                    </a:schemeClr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right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effectLst>
                            <a:outerShdw blurRad="50800" dist="38100" dir="2700000" algn="tl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en-US" sz="2800" b="0" i="1" smtClean="0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effectLst>
                            <a:outerShdw blurRad="50800" dist="38100" dir="2700000" algn="tl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Cambria Math" panose="02040503050406030204" pitchFamily="18" charset="0"/>
                        </a:rPr>
                        <m:t>=</m:t>
                      </m:r>
                      <m:r>
                        <m:rPr>
                          <m:sty m:val="p"/>
                        </m:rPr>
                        <a:rPr lang="en-US" sz="2800" b="0" i="0" smtClean="0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effectLst>
                            <a:outerShdw blurRad="50800" dist="38100" dir="2700000" algn="tl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Cambria Math" panose="02040503050406030204" pitchFamily="18" charset="0"/>
                        </a:rPr>
                        <m:t>Θ</m:t>
                      </m:r>
                      <m:d>
                        <m:dPr>
                          <m:ctrlPr>
                            <a:rPr lang="en-US" sz="2800" b="0" i="1" smtClean="0">
                              <a:solidFill>
                                <a:schemeClr val="accent5">
                                  <a:lumMod val="60000"/>
                                  <a:lumOff val="40000"/>
                                </a:schemeClr>
                              </a:solidFill>
                              <a:effectLst>
                                <a:outerShdw blurRad="50800" dist="38100" dir="2700000" algn="tl" rotWithShape="0">
                                  <a:prstClr val="black">
                                    <a:alpha val="40000"/>
                                  </a:prst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unc>
                            <m:funcPr>
                              <m:ctrlPr>
                                <a:rPr lang="en-US" sz="2800" b="0" i="1" smtClean="0">
                                  <a:solidFill>
                                    <a:schemeClr val="accent5">
                                      <a:lumMod val="60000"/>
                                      <a:lumOff val="40000"/>
                                    </a:schemeClr>
                                  </a:solidFill>
                                  <a:effectLst>
                                    <a:outerShdw blurRad="50800" dist="38100" dir="2700000" algn="tl" rotWithShape="0">
                                      <a:prstClr val="black">
                                        <a:alpha val="40000"/>
                                      </a:prst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sz="2800" b="0" i="0" smtClean="0">
                                  <a:solidFill>
                                    <a:schemeClr val="accent5">
                                      <a:lumMod val="60000"/>
                                      <a:lumOff val="40000"/>
                                    </a:schemeClr>
                                  </a:solidFill>
                                  <a:effectLst>
                                    <a:outerShdw blurRad="50800" dist="38100" dir="2700000" algn="tl" rotWithShape="0">
                                      <a:prstClr val="black">
                                        <a:alpha val="40000"/>
                                      </a:prst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  <m:t>log</m:t>
                              </m:r>
                            </m:fName>
                            <m:e>
                              <m:r>
                                <a:rPr lang="en-US" sz="2800" b="0" i="1" smtClean="0">
                                  <a:solidFill>
                                    <a:schemeClr val="accent5">
                                      <a:lumMod val="60000"/>
                                      <a:lumOff val="40000"/>
                                    </a:schemeClr>
                                  </a:solidFill>
                                  <a:effectLst>
                                    <a:outerShdw blurRad="50800" dist="38100" dir="2700000" algn="tl" rotWithShape="0">
                                      <a:prstClr val="black">
                                        <a:alpha val="40000"/>
                                      </a:prst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</m:e>
                          </m:func>
                        </m:e>
                      </m:d>
                    </m:oMath>
                  </m:oMathPara>
                </a14:m>
                <a:endParaRPr lang="en-US" dirty="0">
                  <a:solidFill>
                    <a:schemeClr val="accent5">
                      <a:lumMod val="60000"/>
                      <a:lumOff val="40000"/>
                    </a:schemeClr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40" name="TextBox 39">
                <a:extLst>
                  <a:ext uri="{FF2B5EF4-FFF2-40B4-BE49-F238E27FC236}">
                    <a16:creationId xmlns:a16="http://schemas.microsoft.com/office/drawing/2014/main" id="{7C0111F9-3E0F-15AD-0C59-27012444998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007951" y="4117688"/>
                <a:ext cx="3203111" cy="2677656"/>
              </a:xfrm>
              <a:prstGeom prst="rect">
                <a:avLst/>
              </a:prstGeom>
              <a:blipFill>
                <a:blip r:embed="rId12"/>
                <a:stretch>
                  <a:fillRect l="-4348" t="-2830" r="-791" b="-424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15910967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27A9D12A-E0DB-3D0E-EF2A-B1A6959833B9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dirty="0"/>
                  <a:t>MIXTURES OF GAUSSIANS – THRESHOLD FOR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Δ</m:t>
                    </m:r>
                  </m:oMath>
                </a14:m>
                <a:endParaRPr lang="en-US" b="0" dirty="0"/>
              </a:p>
            </p:txBody>
          </p:sp>
        </mc:Choice>
        <mc:Fallback xmlns="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27A9D12A-E0DB-3D0E-EF2A-B1A6959833B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3"/>
                <a:stretch>
                  <a:fillRect l="-2278" t="-5000" b="-2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47D0808-E1D3-F4AD-D7B4-78407DEF257F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en-US" b="1" i="0" smtClean="0">
                        <a:solidFill>
                          <a:schemeClr val="accent5">
                            <a:lumMod val="60000"/>
                            <a:lumOff val="40000"/>
                          </a:schemeClr>
                        </a:solidFill>
                        <a:latin typeface="Cambria Math" panose="02040503050406030204" pitchFamily="18" charset="0"/>
                      </a:rPr>
                      <m:t>𝚫</m:t>
                    </m:r>
                    <m:r>
                      <a:rPr lang="en-US" b="1" i="1" smtClean="0">
                        <a:solidFill>
                          <a:schemeClr val="accent5">
                            <a:lumMod val="60000"/>
                            <a:lumOff val="40000"/>
                          </a:schemeClr>
                        </a:solidFill>
                        <a:latin typeface="Cambria Math" panose="02040503050406030204" pitchFamily="18" charset="0"/>
                      </a:rPr>
                      <m:t>≥</m:t>
                    </m:r>
                    <m:r>
                      <a:rPr lang="en-US" b="1" i="0" smtClean="0">
                        <a:solidFill>
                          <a:schemeClr val="accent5">
                            <a:lumMod val="60000"/>
                            <a:lumOff val="40000"/>
                          </a:schemeClr>
                        </a:solidFill>
                        <a:latin typeface="Cambria Math" panose="02040503050406030204" pitchFamily="18" charset="0"/>
                      </a:rPr>
                      <m:t>𝛀</m:t>
                    </m:r>
                    <m:d>
                      <m:dPr>
                        <m:ctrlPr>
                          <a:rPr lang="en-US" b="1" i="1" smtClean="0">
                            <a:solidFill>
                              <a:schemeClr val="accent5">
                                <a:lumMod val="60000"/>
                                <a:lumOff val="4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b="1" i="1" smtClean="0">
                                <a:solidFill>
                                  <a:schemeClr val="accent5">
                                    <a:lumMod val="60000"/>
                                    <a:lumOff val="4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1" i="1" smtClean="0">
                                <a:solidFill>
                                  <a:schemeClr val="accent5">
                                    <a:lumMod val="60000"/>
                                    <a:lumOff val="4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𝒅</m:t>
                            </m:r>
                          </m:e>
                          <m:sup>
                            <m:r>
                              <a:rPr lang="en-US" b="1" i="1" smtClean="0">
                                <a:solidFill>
                                  <a:schemeClr val="accent5">
                                    <a:lumMod val="60000"/>
                                    <a:lumOff val="4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𝟏</m:t>
                            </m:r>
                            <m:r>
                              <a:rPr lang="en-US" b="1" i="1" smtClean="0">
                                <a:solidFill>
                                  <a:schemeClr val="accent5">
                                    <a:lumMod val="60000"/>
                                    <a:lumOff val="4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/</m:t>
                            </m:r>
                            <m:r>
                              <a:rPr lang="en-US" b="1" i="1" smtClean="0">
                                <a:solidFill>
                                  <a:schemeClr val="accent5">
                                    <a:lumMod val="60000"/>
                                    <a:lumOff val="4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p>
                        </m:sSup>
                      </m:e>
                    </m:d>
                  </m:oMath>
                </a14:m>
                <a:r>
                  <a:rPr lang="en-US" b="1" dirty="0">
                    <a:solidFill>
                      <a:schemeClr val="accent5">
                        <a:lumMod val="60000"/>
                        <a:lumOff val="40000"/>
                      </a:schemeClr>
                    </a:solidFill>
                  </a:rPr>
                  <a:t> </a:t>
                </a:r>
                <a:r>
                  <a:rPr lang="en-US" b="1" dirty="0">
                    <a:solidFill>
                      <a:schemeClr val="bg1">
                        <a:lumMod val="75000"/>
                      </a:schemeClr>
                    </a:solidFill>
                  </a:rPr>
                  <a:t>[Dasgupta ‘99]</a:t>
                </a: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en-US" b="1" i="1" smtClean="0">
                        <a:solidFill>
                          <a:schemeClr val="accent5">
                            <a:lumMod val="60000"/>
                            <a:lumOff val="40000"/>
                          </a:schemeClr>
                        </a:solidFill>
                        <a:latin typeface="Cambria Math" panose="02040503050406030204" pitchFamily="18" charset="0"/>
                      </a:rPr>
                      <m:t>𝚫</m:t>
                    </m:r>
                    <m:r>
                      <a:rPr lang="en-US" b="1" i="1">
                        <a:solidFill>
                          <a:schemeClr val="accent5">
                            <a:lumMod val="60000"/>
                            <a:lumOff val="40000"/>
                          </a:schemeClr>
                        </a:solidFill>
                        <a:latin typeface="Cambria Math" panose="02040503050406030204" pitchFamily="18" charset="0"/>
                      </a:rPr>
                      <m:t>≥</m:t>
                    </m:r>
                    <m:r>
                      <a:rPr lang="en-US" b="1" i="1">
                        <a:solidFill>
                          <a:schemeClr val="accent5">
                            <a:lumMod val="60000"/>
                            <a:lumOff val="40000"/>
                          </a:schemeClr>
                        </a:solidFill>
                        <a:latin typeface="Cambria Math" panose="02040503050406030204" pitchFamily="18" charset="0"/>
                      </a:rPr>
                      <m:t>𝛀</m:t>
                    </m:r>
                    <m:d>
                      <m:dPr>
                        <m:ctrlPr>
                          <a:rPr lang="en-US" b="1" i="1">
                            <a:solidFill>
                              <a:schemeClr val="accent5">
                                <a:lumMod val="60000"/>
                                <a:lumOff val="4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b="1" i="1" smtClean="0">
                                <a:solidFill>
                                  <a:schemeClr val="accent5">
                                    <a:lumMod val="60000"/>
                                    <a:lumOff val="4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1" i="1" smtClean="0">
                                <a:solidFill>
                                  <a:schemeClr val="accent5">
                                    <a:lumMod val="60000"/>
                                    <a:lumOff val="4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𝒅</m:t>
                            </m:r>
                          </m:e>
                          <m:sup>
                            <m:r>
                              <a:rPr lang="en-US" b="1" i="1" smtClean="0">
                                <a:solidFill>
                                  <a:schemeClr val="accent5">
                                    <a:lumMod val="60000"/>
                                    <a:lumOff val="4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𝟏</m:t>
                            </m:r>
                            <m:r>
                              <a:rPr lang="en-US" b="1" i="1" smtClean="0">
                                <a:solidFill>
                                  <a:schemeClr val="accent5">
                                    <a:lumMod val="60000"/>
                                    <a:lumOff val="4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/</m:t>
                            </m:r>
                            <m:r>
                              <a:rPr lang="en-US" b="1" i="1" smtClean="0">
                                <a:solidFill>
                                  <a:schemeClr val="accent5">
                                    <a:lumMod val="60000"/>
                                    <a:lumOff val="4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𝟒</m:t>
                            </m:r>
                          </m:sup>
                        </m:sSup>
                      </m:e>
                    </m:d>
                  </m:oMath>
                </a14:m>
                <a:r>
                  <a:rPr lang="en-US" b="1" dirty="0">
                    <a:solidFill>
                      <a:schemeClr val="accent5">
                        <a:lumMod val="60000"/>
                        <a:lumOff val="40000"/>
                      </a:schemeClr>
                    </a:solidFill>
                  </a:rPr>
                  <a:t> </a:t>
                </a:r>
                <a:r>
                  <a:rPr lang="en-US" b="1" dirty="0">
                    <a:solidFill>
                      <a:schemeClr val="bg1">
                        <a:lumMod val="75000"/>
                      </a:schemeClr>
                    </a:solidFill>
                  </a:rPr>
                  <a:t>[Arora-Kannan ‘05]</a:t>
                </a:r>
              </a:p>
              <a:p>
                <a:pPr marL="0" indent="0">
                  <a:buNone/>
                </a:pPr>
                <a:endParaRPr lang="en-US" b="1" dirty="0">
                  <a:solidFill>
                    <a:schemeClr val="accent5">
                      <a:lumMod val="60000"/>
                      <a:lumOff val="40000"/>
                    </a:schemeClr>
                  </a:solidFill>
                </a:endParaRPr>
              </a:p>
              <a:p>
                <a:pPr marL="0" indent="0">
                  <a:buNone/>
                </a:pPr>
                <a:endParaRPr lang="en-US" b="1" dirty="0">
                  <a:solidFill>
                    <a:schemeClr val="accent5">
                      <a:lumMod val="60000"/>
                      <a:lumOff val="40000"/>
                    </a:schemeClr>
                  </a:solidFill>
                </a:endParaRPr>
              </a:p>
              <a:p>
                <a:pPr marL="0" indent="0">
                  <a:buNone/>
                </a:pPr>
                <a:r>
                  <a:rPr lang="en-US" b="1" dirty="0">
                    <a:solidFill>
                      <a:schemeClr val="accent6"/>
                    </a:solidFill>
                  </a:rPr>
                  <a:t>For </a:t>
                </a:r>
                <a14:m>
                  <m:oMath xmlns:m="http://schemas.openxmlformats.org/officeDocument/2006/math">
                    <m:r>
                      <a:rPr lang="en-US" b="1" i="0" smtClean="0">
                        <a:solidFill>
                          <a:schemeClr val="accent6"/>
                        </a:solidFill>
                        <a:latin typeface="Cambria Math" panose="02040503050406030204" pitchFamily="18" charset="0"/>
                      </a:rPr>
                      <m:t>𝚫</m:t>
                    </m:r>
                    <m:r>
                      <a:rPr lang="en-US" b="1" i="1" smtClean="0">
                        <a:solidFill>
                          <a:schemeClr val="accent6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1" i="1" smtClean="0">
                        <a:solidFill>
                          <a:schemeClr val="accent6"/>
                        </a:solidFill>
                        <a:latin typeface="Cambria Math" panose="02040503050406030204" pitchFamily="18" charset="0"/>
                      </a:rPr>
                      <m:t>𝒐</m:t>
                    </m:r>
                    <m:d>
                      <m:dPr>
                        <m:ctrlPr>
                          <a:rPr lang="en-US" b="1" i="1" smtClean="0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ad>
                          <m:radPr>
                            <m:degHide m:val="on"/>
                            <m:ctrlPr>
                              <a:rPr lang="en-US" b="1" i="1" smtClean="0">
                                <a:solidFill>
                                  <a:schemeClr val="accent6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b="1" i="0" smtClean="0">
                                <a:solidFill>
                                  <a:schemeClr val="accent6"/>
                                </a:solidFill>
                                <a:latin typeface="Cambria Math" panose="02040503050406030204" pitchFamily="18" charset="0"/>
                              </a:rPr>
                              <m:t>𝐥𝐨𝐠</m:t>
                            </m:r>
                            <m:r>
                              <a:rPr lang="en-US" b="1" i="0" smtClean="0">
                                <a:solidFill>
                                  <a:schemeClr val="accent6"/>
                                </a:solidFill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n-US" b="1" i="1" smtClean="0">
                                <a:solidFill>
                                  <a:schemeClr val="accent6"/>
                                </a:solidFill>
                                <a:latin typeface="Cambria Math" panose="02040503050406030204" pitchFamily="18" charset="0"/>
                              </a:rPr>
                              <m:t>𝒌</m:t>
                            </m:r>
                          </m:e>
                        </m:rad>
                      </m:e>
                    </m:d>
                  </m:oMath>
                </a14:m>
                <a:r>
                  <a:rPr lang="en-US" b="1" dirty="0">
                    <a:solidFill>
                      <a:schemeClr val="accent6"/>
                    </a:solidFill>
                  </a:rPr>
                  <a:t>, it is information-theoretically impossible to recover the parameters </a:t>
                </a:r>
                <a:r>
                  <a:rPr lang="en-US" b="1" dirty="0">
                    <a:solidFill>
                      <a:schemeClr val="bg1">
                        <a:lumMod val="75000"/>
                      </a:schemeClr>
                    </a:solidFill>
                  </a:rPr>
                  <a:t>[Regev-</a:t>
                </a:r>
                <a:r>
                  <a:rPr lang="en-US" b="1" dirty="0" err="1">
                    <a:solidFill>
                      <a:schemeClr val="bg1">
                        <a:lumMod val="75000"/>
                      </a:schemeClr>
                    </a:solidFill>
                  </a:rPr>
                  <a:t>Vijayaraghavan</a:t>
                </a:r>
                <a:r>
                  <a:rPr lang="en-US" b="1" dirty="0">
                    <a:solidFill>
                      <a:schemeClr val="bg1">
                        <a:lumMod val="75000"/>
                      </a:schemeClr>
                    </a:solidFill>
                  </a:rPr>
                  <a:t> ‘17]</a:t>
                </a:r>
              </a:p>
              <a:p>
                <a:pPr marL="0" indent="0">
                  <a:buNone/>
                </a:pPr>
                <a:endParaRPr lang="en-US" sz="900" b="1" dirty="0">
                  <a:solidFill>
                    <a:schemeClr val="accent5">
                      <a:lumMod val="60000"/>
                      <a:lumOff val="40000"/>
                    </a:schemeClr>
                  </a:solidFill>
                </a:endParaRPr>
              </a:p>
              <a:p>
                <a:pPr marL="0" indent="0">
                  <a:buNone/>
                </a:pPr>
                <a:r>
                  <a:rPr lang="en-US" b="1" dirty="0">
                    <a:solidFill>
                      <a:schemeClr val="accent5">
                        <a:lumMod val="60000"/>
                        <a:lumOff val="40000"/>
                      </a:schemeClr>
                    </a:solidFill>
                  </a:rPr>
                  <a:t>Q: </a:t>
                </a:r>
                <a:r>
                  <a:rPr lang="en-US" dirty="0"/>
                  <a:t>Is the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Θ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ad>
                          <m:radPr>
                            <m:degHide m:val="on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func>
                              <m:func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funcPr>
                              <m:fName>
                                <m:r>
                                  <m:rPr>
                                    <m:sty m:val="p"/>
                                  </m:rPr>
                                  <a:rPr lang="en-US" b="0" i="0" smtClean="0">
                                    <a:latin typeface="Cambria Math" panose="02040503050406030204" pitchFamily="18" charset="0"/>
                                  </a:rPr>
                                  <m:t>log</m:t>
                                </m:r>
                              </m:fNam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𝑘</m:t>
                                </m:r>
                              </m:e>
                            </m:func>
                          </m:e>
                        </m:rad>
                      </m:e>
                    </m:d>
                  </m:oMath>
                </a14:m>
                <a:r>
                  <a:rPr lang="en-US" dirty="0"/>
                  <a:t> threshold tight? i.e. is there an algorithm that works as long as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Δ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≥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Ω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ad>
                          <m:radPr>
                            <m:degHide m:val="on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func>
                              <m:func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funcPr>
                              <m:fName>
                                <m:r>
                                  <m:rPr>
                                    <m:sty m:val="p"/>
                                  </m:rPr>
                                  <a:rPr lang="en-US" b="0" i="0" smtClean="0">
                                    <a:latin typeface="Cambria Math" panose="02040503050406030204" pitchFamily="18" charset="0"/>
                                  </a:rPr>
                                  <m:t>log</m:t>
                                </m:r>
                              </m:fNam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𝑘</m:t>
                                </m:r>
                              </m:e>
                            </m:func>
                          </m:e>
                        </m:rad>
                      </m:e>
                    </m:d>
                  </m:oMath>
                </a14:m>
                <a:r>
                  <a:rPr lang="en-US" dirty="0"/>
                  <a:t>?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47D0808-E1D3-F4AD-D7B4-78407DEF257F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4"/>
                <a:stretch>
                  <a:fillRect l="-1518" t="-191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9C4E186B-57CA-9BF5-19B6-A5138AB14B34}"/>
                  </a:ext>
                </a:extLst>
              </p:cNvPr>
              <p:cNvSpPr txBox="1"/>
              <p:nvPr/>
            </p:nvSpPr>
            <p:spPr>
              <a:xfrm>
                <a:off x="2575249" y="2500604"/>
                <a:ext cx="638316" cy="110799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6600" b="0" i="1" smtClean="0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effectLst>
                            <a:outerShdw blurRad="50800" dist="38100" dir="2700000" algn="tl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Cambria Math" panose="02040503050406030204" pitchFamily="18" charset="0"/>
                        </a:rPr>
                        <m:t>⋮</m:t>
                      </m:r>
                    </m:oMath>
                  </m:oMathPara>
                </a14:m>
                <a:endParaRPr lang="en-US" sz="6600" dirty="0">
                  <a:solidFill>
                    <a:schemeClr val="accent5">
                      <a:lumMod val="60000"/>
                      <a:lumOff val="40000"/>
                    </a:schemeClr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9C4E186B-57CA-9BF5-19B6-A5138AB14B3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75249" y="2500604"/>
                <a:ext cx="638316" cy="1107996"/>
              </a:xfrm>
              <a:prstGeom prst="rect">
                <a:avLst/>
              </a:prstGeom>
              <a:blipFill>
                <a:blip r:embed="rId5"/>
                <a:stretch>
                  <a:fillRect l="-17647" r="-25490" b="-674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7738197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8" name="Content Placeholder 2">
                <a:extLst>
                  <a:ext uri="{FF2B5EF4-FFF2-40B4-BE49-F238E27FC236}">
                    <a16:creationId xmlns:a16="http://schemas.microsoft.com/office/drawing/2014/main" id="{6EF23372-39A9-CCA6-D249-4AD4920C21FC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243840" y="3937518"/>
                <a:ext cx="11704320" cy="2637164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dirty="0"/>
                  <a:t>i.e. </a:t>
                </a:r>
                <a:r>
                  <a:rPr lang="en-US" b="1" dirty="0">
                    <a:solidFill>
                      <a:schemeClr val="accent5">
                        <a:lumMod val="60000"/>
                        <a:lumOff val="40000"/>
                      </a:schemeClr>
                    </a:solidFill>
                  </a:rPr>
                  <a:t>if </a:t>
                </a:r>
                <a14:m>
                  <m:oMath xmlns:m="http://schemas.openxmlformats.org/officeDocument/2006/math">
                    <m:r>
                      <a:rPr lang="en-US" b="1" i="0" smtClean="0">
                        <a:solidFill>
                          <a:schemeClr val="accent5">
                            <a:lumMod val="60000"/>
                            <a:lumOff val="40000"/>
                          </a:schemeClr>
                        </a:solidFill>
                        <a:latin typeface="Cambria Math" panose="02040503050406030204" pitchFamily="18" charset="0"/>
                      </a:rPr>
                      <m:t>𝚫</m:t>
                    </m:r>
                    <m:r>
                      <a:rPr lang="en-US" b="1" i="1" smtClean="0">
                        <a:solidFill>
                          <a:schemeClr val="accent5">
                            <a:lumMod val="60000"/>
                            <a:lumOff val="40000"/>
                          </a:schemeClr>
                        </a:solidFill>
                        <a:latin typeface="Cambria Math" panose="02040503050406030204" pitchFamily="18" charset="0"/>
                      </a:rPr>
                      <m:t>≥</m:t>
                    </m:r>
                    <m:sSup>
                      <m:sSupPr>
                        <m:ctrlPr>
                          <a:rPr lang="en-US" b="1" i="1" smtClean="0">
                            <a:solidFill>
                              <a:schemeClr val="accent5">
                                <a:lumMod val="60000"/>
                                <a:lumOff val="4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1" i="1" smtClean="0">
                            <a:solidFill>
                              <a:schemeClr val="accent5">
                                <a:lumMod val="60000"/>
                                <a:lumOff val="4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𝒌</m:t>
                        </m:r>
                      </m:e>
                      <m:sup>
                        <m:r>
                          <a:rPr lang="en-US" b="1" i="1" smtClean="0">
                            <a:solidFill>
                              <a:schemeClr val="accent5">
                                <a:lumMod val="60000"/>
                                <a:lumOff val="4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𝟎</m:t>
                        </m:r>
                        <m:r>
                          <a:rPr lang="en-US" b="1" i="1" smtClean="0">
                            <a:solidFill>
                              <a:schemeClr val="accent5">
                                <a:lumMod val="60000"/>
                                <a:lumOff val="4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.</m:t>
                        </m:r>
                        <m:r>
                          <a:rPr lang="en-US" b="1" i="1" smtClean="0">
                            <a:solidFill>
                              <a:schemeClr val="accent5">
                                <a:lumMod val="60000"/>
                                <a:lumOff val="4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𝟎𝟎𝟏</m:t>
                        </m:r>
                      </m:sup>
                    </m:sSup>
                  </m:oMath>
                </a14:m>
                <a:r>
                  <a:rPr lang="en-US" dirty="0"/>
                  <a:t>, time and sample complexity are </a:t>
                </a:r>
                <a:r>
                  <a:rPr lang="en-US" b="1" dirty="0">
                    <a:solidFill>
                      <a:schemeClr val="accent5">
                        <a:lumMod val="60000"/>
                        <a:lumOff val="40000"/>
                      </a:schemeClr>
                    </a:solidFill>
                  </a:rPr>
                  <a:t>polynomial</a:t>
                </a:r>
                <a:r>
                  <a:rPr lang="en-US" dirty="0"/>
                  <a:t> </a:t>
                </a:r>
              </a:p>
              <a:p>
                <a:pPr marL="0" indent="0">
                  <a:buNone/>
                </a:pPr>
                <a:r>
                  <a:rPr lang="en-US" dirty="0"/>
                  <a:t>By taking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func>
                      <m:func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log</m:t>
                        </m:r>
                      </m:fName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</m:func>
                  </m:oMath>
                </a14:m>
                <a:r>
                  <a:rPr lang="en-US" dirty="0"/>
                  <a:t>, we get a </a:t>
                </a:r>
                <a:r>
                  <a:rPr lang="en-US" b="1" dirty="0" err="1">
                    <a:solidFill>
                      <a:schemeClr val="accent5">
                        <a:lumMod val="60000"/>
                        <a:lumOff val="40000"/>
                      </a:schemeClr>
                    </a:solidFill>
                  </a:rPr>
                  <a:t>quasipolynomial</a:t>
                </a:r>
                <a:r>
                  <a:rPr lang="en-US" b="1" dirty="0">
                    <a:solidFill>
                      <a:schemeClr val="accent5">
                        <a:lumMod val="60000"/>
                        <a:lumOff val="40000"/>
                      </a:schemeClr>
                    </a:solidFill>
                  </a:rPr>
                  <a:t>-time</a:t>
                </a:r>
                <a:r>
                  <a:rPr lang="en-US" b="1" dirty="0"/>
                  <a:t> </a:t>
                </a:r>
                <a:r>
                  <a:rPr lang="en-US" dirty="0"/>
                  <a:t>algorithm that achieves the threshold </a:t>
                </a:r>
                <a14:m>
                  <m:oMath xmlns:m="http://schemas.openxmlformats.org/officeDocument/2006/math">
                    <m:r>
                      <a:rPr lang="en-US" b="1" i="0" smtClean="0">
                        <a:solidFill>
                          <a:schemeClr val="accent5">
                            <a:lumMod val="60000"/>
                            <a:lumOff val="40000"/>
                          </a:schemeClr>
                        </a:solidFill>
                        <a:latin typeface="Cambria Math" panose="02040503050406030204" pitchFamily="18" charset="0"/>
                      </a:rPr>
                      <m:t>𝚫</m:t>
                    </m:r>
                    <m:r>
                      <a:rPr lang="en-US" b="1" i="1" smtClean="0">
                        <a:solidFill>
                          <a:schemeClr val="accent5">
                            <a:lumMod val="60000"/>
                            <a:lumOff val="40000"/>
                          </a:schemeClr>
                        </a:solidFill>
                        <a:latin typeface="Cambria Math" panose="02040503050406030204" pitchFamily="18" charset="0"/>
                      </a:rPr>
                      <m:t>≍</m:t>
                    </m:r>
                    <m:rad>
                      <m:radPr>
                        <m:degHide m:val="on"/>
                        <m:ctrlPr>
                          <a:rPr lang="en-US" b="1" i="1" smtClean="0">
                            <a:solidFill>
                              <a:schemeClr val="accent5">
                                <a:lumMod val="60000"/>
                                <a:lumOff val="4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b="1" i="0" smtClean="0">
                            <a:solidFill>
                              <a:schemeClr val="accent5">
                                <a:lumMod val="60000"/>
                                <a:lumOff val="4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𝐥𝐨𝐠</m:t>
                        </m:r>
                        <m:r>
                          <a:rPr lang="en-US" b="1" i="1" smtClean="0">
                            <a:solidFill>
                              <a:schemeClr val="accent5">
                                <a:lumMod val="60000"/>
                                <a:lumOff val="4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b="1" i="1" smtClean="0">
                            <a:solidFill>
                              <a:schemeClr val="accent5">
                                <a:lumMod val="60000"/>
                                <a:lumOff val="4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𝒌</m:t>
                        </m:r>
                      </m:e>
                    </m:rad>
                  </m:oMath>
                </a14:m>
                <a:endParaRPr lang="en-US" b="1" dirty="0"/>
              </a:p>
              <a:p>
                <a:pPr marL="0" indent="0">
                  <a:buNone/>
                </a:pPr>
                <a:r>
                  <a:rPr lang="en-US" dirty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rPr>
                  <a:t>Algorithm based on running degree-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accent1">
                            <a:lumMod val="40000"/>
                            <a:lumOff val="60000"/>
                          </a:schemeClr>
                        </a:solidFill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r>
                  <a:rPr lang="en-US" dirty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rPr>
                  <a:t> SoS relaxation (see board)</a:t>
                </a:r>
              </a:p>
            </p:txBody>
          </p:sp>
        </mc:Choice>
        <mc:Fallback xmlns="">
          <p:sp>
            <p:nvSpPr>
              <p:cNvPr id="8" name="Content Placeholder 2">
                <a:extLst>
                  <a:ext uri="{FF2B5EF4-FFF2-40B4-BE49-F238E27FC236}">
                    <a16:creationId xmlns:a16="http://schemas.microsoft.com/office/drawing/2014/main" id="{6EF23372-39A9-CCA6-D249-4AD4920C21FC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43840" y="3937518"/>
                <a:ext cx="11704320" cy="2637164"/>
              </a:xfrm>
              <a:blipFill>
                <a:blip r:embed="rId3"/>
                <a:stretch>
                  <a:fillRect l="-1518" t="-48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27A9D12A-E0DB-3D0E-EF2A-B1A6959833B9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dirty="0"/>
                  <a:t>MIXTURES OF GAUSSIANS – THRESHOLD FOR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Δ</m:t>
                    </m:r>
                  </m:oMath>
                </a14:m>
                <a:endParaRPr lang="en-US" b="0" dirty="0"/>
              </a:p>
            </p:txBody>
          </p:sp>
        </mc:Choice>
        <mc:Fallback xmlns="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27A9D12A-E0DB-3D0E-EF2A-B1A6959833B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4"/>
                <a:stretch>
                  <a:fillRect l="-2278" t="-5000" b="-2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Rounded Rectangle 6">
                <a:extLst>
                  <a:ext uri="{FF2B5EF4-FFF2-40B4-BE49-F238E27FC236}">
                    <a16:creationId xmlns:a16="http://schemas.microsoft.com/office/drawing/2014/main" id="{00A87627-3C04-2DF4-E688-12E4B8CDEA87}"/>
                  </a:ext>
                </a:extLst>
              </p:cNvPr>
              <p:cNvSpPr>
                <a:spLocks/>
              </p:cNvSpPr>
              <p:nvPr/>
            </p:nvSpPr>
            <p:spPr>
              <a:xfrm>
                <a:off x="243840" y="1294411"/>
                <a:ext cx="11704320" cy="2314371"/>
              </a:xfrm>
              <a:prstGeom prst="roundRect">
                <a:avLst>
                  <a:gd name="adj" fmla="val 6119"/>
                </a:avLst>
              </a:prstGeom>
              <a:solidFill>
                <a:schemeClr val="accent2">
                  <a:lumMod val="75000"/>
                  <a:alpha val="70000"/>
                </a:schemeClr>
              </a:solidFill>
              <a:ln w="12700">
                <a:solidFill>
                  <a:schemeClr val="accent2">
                    <a:lumMod val="20000"/>
                    <a:lumOff val="80000"/>
                  </a:schemeClr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tIns="91440" bIns="91440" rtlCol="0" anchor="t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32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A6B727">
                        <a:lumMod val="60000"/>
                        <a:lumOff val="40000"/>
                      </a:srgbClr>
                    </a:solidFill>
                    <a:effectLst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Theorem </a:t>
                </a:r>
                <a:r>
                  <a:rPr kumimoji="0" 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>
                        <a:lumMod val="85000"/>
                      </a:prstClr>
                    </a:solidFill>
                    <a:effectLst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[Hopkins-Li</a:t>
                </a:r>
                <a:r>
                  <a:rPr lang="en-US" sz="3200" dirty="0">
                    <a:solidFill>
                      <a:srgbClr val="FFFFFF">
                        <a:lumMod val="85000"/>
                      </a:srgbClr>
                    </a:solidFill>
                    <a:effectLst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  <a:latin typeface="Calibri" panose="020F0502020204030204"/>
                  </a:rPr>
                  <a:t> ’17, </a:t>
                </a:r>
                <a:r>
                  <a:rPr lang="en-US" sz="3200" dirty="0" err="1">
                    <a:solidFill>
                      <a:srgbClr val="FFFFFF">
                        <a:lumMod val="85000"/>
                      </a:srgbClr>
                    </a:solidFill>
                    <a:effectLst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  <a:latin typeface="Calibri" panose="020F0502020204030204"/>
                  </a:rPr>
                  <a:t>Diakonikolas</a:t>
                </a:r>
                <a:r>
                  <a:rPr lang="en-US" sz="3200" dirty="0">
                    <a:solidFill>
                      <a:srgbClr val="FFFFFF">
                        <a:lumMod val="85000"/>
                      </a:srgbClr>
                    </a:solidFill>
                    <a:effectLst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  <a:latin typeface="Calibri" panose="020F0502020204030204"/>
                  </a:rPr>
                  <a:t>-Kane-Stewart ‘17, Kothari-Steinhardt-</a:t>
                </a:r>
                <a:r>
                  <a:rPr lang="en-US" sz="3200" dirty="0" err="1">
                    <a:solidFill>
                      <a:srgbClr val="FFFFFF">
                        <a:lumMod val="85000"/>
                      </a:srgbClr>
                    </a:solidFill>
                    <a:effectLst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  <a:latin typeface="Calibri" panose="020F0502020204030204"/>
                  </a:rPr>
                  <a:t>Steurer</a:t>
                </a:r>
                <a:r>
                  <a:rPr lang="en-US" sz="3200" dirty="0">
                    <a:solidFill>
                      <a:srgbClr val="FFFFFF">
                        <a:lumMod val="85000"/>
                      </a:srgbClr>
                    </a:solidFill>
                    <a:effectLst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  <a:latin typeface="Calibri" panose="020F0502020204030204"/>
                  </a:rPr>
                  <a:t> ‘17</a:t>
                </a:r>
                <a:r>
                  <a:rPr kumimoji="0" 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>
                        <a:lumMod val="85000"/>
                      </a:prstClr>
                    </a:solidFill>
                    <a:effectLst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]:</a:t>
                </a:r>
                <a:r>
                  <a:rPr kumimoji="0" lang="en-US" sz="3200" b="0" i="0" u="none" strike="noStrike" kern="1200" cap="none" spc="0" normalizeH="0" noProof="0" dirty="0">
                    <a:ln>
                      <a:noFill/>
                    </a:ln>
                    <a:solidFill>
                      <a:prstClr val="white">
                        <a:lumMod val="85000"/>
                      </a:prstClr>
                    </a:solidFill>
                    <a:effectLst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 </a:t>
                </a:r>
                <a:r>
                  <a:rPr kumimoji="0" lang="en-US" sz="3200" b="0" i="0" u="none" strike="noStrike" kern="1200" cap="none" spc="0" normalizeH="0" noProof="0" dirty="0">
                    <a:ln>
                      <a:noFill/>
                    </a:ln>
                    <a:solidFill>
                      <a:schemeClr val="accent2">
                        <a:lumMod val="40000"/>
                        <a:lumOff val="60000"/>
                      </a:schemeClr>
                    </a:solidFill>
                    <a:effectLst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For any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kumimoji="0" lang="en-US" sz="3200" b="0" i="0" u="none" strike="noStrike" kern="1200" cap="none" spc="0" normalizeH="0" noProof="0" smtClean="0">
                        <a:ln>
                          <a:noFill/>
                        </a:ln>
                        <a:solidFill>
                          <a:schemeClr val="accent2">
                            <a:lumMod val="40000"/>
                            <a:lumOff val="60000"/>
                          </a:schemeClr>
                        </a:solidFill>
                        <a:effectLst>
                          <a:outerShdw blurRad="50800" dist="38100" dir="2700000" algn="tl" rotWithShape="0">
                            <a:prstClr val="black">
                              <a:alpha val="40000"/>
                            </a:prstClr>
                          </a:outerShdw>
                        </a:effectLst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t</m:t>
                    </m:r>
                    <m:r>
                      <a:rPr kumimoji="0" lang="en-US" sz="3200" b="0" i="1" u="none" strike="noStrike" kern="1200" cap="none" spc="0" normalizeH="0" noProof="0" smtClean="0">
                        <a:ln>
                          <a:noFill/>
                        </a:ln>
                        <a:solidFill>
                          <a:schemeClr val="accent2">
                            <a:lumMod val="40000"/>
                            <a:lumOff val="60000"/>
                          </a:schemeClr>
                        </a:solidFill>
                        <a:effectLst>
                          <a:outerShdw blurRad="50800" dist="38100" dir="2700000" algn="tl" rotWithShape="0">
                            <a:prstClr val="black">
                              <a:alpha val="40000"/>
                            </a:prstClr>
                          </a:outerShdw>
                        </a:effectLst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&gt;0</m:t>
                    </m:r>
                  </m:oMath>
                </a14:m>
                <a:r>
                  <a:rPr kumimoji="0" lang="en-US" sz="3200" b="0" i="0" u="none" strike="noStrike" kern="1200" cap="none" spc="0" normalizeH="0" noProof="0" dirty="0">
                    <a:ln>
                      <a:noFill/>
                    </a:ln>
                    <a:solidFill>
                      <a:schemeClr val="accent2">
                        <a:lumMod val="40000"/>
                        <a:lumOff val="60000"/>
                      </a:schemeClr>
                    </a:solidFill>
                    <a:effectLst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, if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kumimoji="0" lang="en-US" sz="3200" b="0" i="0" u="none" strike="noStrike" kern="1200" cap="none" spc="0" normalizeH="0" noProof="0" smtClean="0">
                        <a:ln>
                          <a:noFill/>
                        </a:ln>
                        <a:solidFill>
                          <a:schemeClr val="accent2">
                            <a:lumMod val="40000"/>
                            <a:lumOff val="60000"/>
                          </a:schemeClr>
                        </a:solidFill>
                        <a:effectLst>
                          <a:outerShdw blurRad="50800" dist="38100" dir="2700000" algn="tl" rotWithShape="0">
                            <a:prstClr val="black">
                              <a:alpha val="40000"/>
                            </a:prstClr>
                          </a:outerShdw>
                        </a:effectLst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Δ</m:t>
                    </m:r>
                    <m:r>
                      <a:rPr kumimoji="0" lang="en-US" sz="3200" b="0" i="1" u="none" strike="noStrike" kern="1200" cap="none" spc="0" normalizeH="0" noProof="0" smtClean="0">
                        <a:ln>
                          <a:noFill/>
                        </a:ln>
                        <a:solidFill>
                          <a:schemeClr val="accent2">
                            <a:lumMod val="40000"/>
                            <a:lumOff val="60000"/>
                          </a:schemeClr>
                        </a:solidFill>
                        <a:effectLst>
                          <a:outerShdw blurRad="50800" dist="38100" dir="2700000" algn="tl" rotWithShape="0">
                            <a:prstClr val="black">
                              <a:alpha val="40000"/>
                            </a:prstClr>
                          </a:outerShdw>
                        </a:effectLst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≥</m:t>
                    </m:r>
                    <m:r>
                      <m:rPr>
                        <m:sty m:val="p"/>
                      </m:rPr>
                      <a:rPr kumimoji="0" lang="en-US" sz="3200" b="0" i="0" u="none" strike="noStrike" kern="1200" cap="none" spc="0" normalizeH="0" noProof="0" smtClean="0">
                        <a:ln>
                          <a:noFill/>
                        </a:ln>
                        <a:solidFill>
                          <a:schemeClr val="accent2">
                            <a:lumMod val="40000"/>
                            <a:lumOff val="60000"/>
                          </a:schemeClr>
                        </a:solidFill>
                        <a:effectLst>
                          <a:outerShdw blurRad="50800" dist="38100" dir="2700000" algn="tl" rotWithShape="0">
                            <a:prstClr val="black">
                              <a:alpha val="40000"/>
                            </a:prstClr>
                          </a:outerShdw>
                        </a:effectLst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Ω</m:t>
                    </m:r>
                    <m:d>
                      <m:dPr>
                        <m:ctrlPr>
                          <a:rPr kumimoji="0" lang="en-US" sz="3200" b="0" i="1" u="none" strike="noStrike" kern="1200" cap="none" spc="0" normalizeH="0" noProof="0" smtClean="0">
                            <a:ln>
                              <a:noFill/>
                            </a:ln>
                            <a:solidFill>
                              <a:schemeClr val="accent2">
                                <a:lumMod val="40000"/>
                                <a:lumOff val="60000"/>
                              </a:schemeClr>
                            </a:solidFill>
                            <a:effectLst>
                              <a:outerShdw blurRad="50800" dist="38100" dir="2700000" algn="tl" rotWithShape="0">
                                <a:prstClr val="black">
                                  <a:alpha val="40000"/>
                                </a:prstClr>
                              </a:outerShdw>
                            </a:effectLst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kumimoji="0" lang="en-US" sz="3200" b="0" i="1" u="none" strike="noStrike" kern="1200" cap="none" spc="0" normalizeH="0" noProof="0" smtClean="0">
                                <a:ln>
                                  <a:noFill/>
                                </a:ln>
                                <a:solidFill>
                                  <a:schemeClr val="accent2">
                                    <a:lumMod val="40000"/>
                                    <a:lumOff val="60000"/>
                                  </a:schemeClr>
                                </a:solidFill>
                                <a:effectLst>
                                  <a:outerShdw blurRad="50800" dist="38100" dir="2700000" algn="tl" rotWithShape="0">
                                    <a:prstClr val="black">
                                      <a:alpha val="40000"/>
                                    </a:prstClr>
                                  </a:outerShdw>
                                </a:effectLst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</m:ctrlPr>
                          </m:sSupPr>
                          <m:e>
                            <m:r>
                              <a:rPr kumimoji="0" lang="en-US" sz="3200" b="0" i="1" u="none" strike="noStrike" kern="1200" cap="none" spc="0" normalizeH="0" noProof="0" smtClean="0">
                                <a:ln>
                                  <a:noFill/>
                                </a:ln>
                                <a:solidFill>
                                  <a:schemeClr val="accent2">
                                    <a:lumMod val="40000"/>
                                    <a:lumOff val="60000"/>
                                  </a:schemeClr>
                                </a:solidFill>
                                <a:effectLst>
                                  <a:outerShdw blurRad="50800" dist="38100" dir="2700000" algn="tl" rotWithShape="0">
                                    <a:prstClr val="black">
                                      <a:alpha val="40000"/>
                                    </a:prstClr>
                                  </a:outerShdw>
                                </a:effectLst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𝑘</m:t>
                            </m:r>
                          </m:e>
                          <m:sup>
                            <m:r>
                              <a:rPr kumimoji="0" lang="en-US" sz="3200" b="0" i="1" u="none" strike="noStrike" kern="1200" cap="none" spc="0" normalizeH="0" noProof="0" smtClean="0">
                                <a:ln>
                                  <a:noFill/>
                                </a:ln>
                                <a:solidFill>
                                  <a:schemeClr val="accent2">
                                    <a:lumMod val="40000"/>
                                    <a:lumOff val="60000"/>
                                  </a:schemeClr>
                                </a:solidFill>
                                <a:effectLst>
                                  <a:outerShdw blurRad="50800" dist="38100" dir="2700000" algn="tl" rotWithShape="0">
                                    <a:prstClr val="black">
                                      <a:alpha val="40000"/>
                                    </a:prstClr>
                                  </a:outerShdw>
                                </a:effectLst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1/</m:t>
                            </m:r>
                            <m:r>
                              <a:rPr kumimoji="0" lang="en-US" sz="3200" b="0" i="1" u="none" strike="noStrike" kern="1200" cap="none" spc="0" normalizeH="0" noProof="0" smtClean="0">
                                <a:ln>
                                  <a:noFill/>
                                </a:ln>
                                <a:solidFill>
                                  <a:schemeClr val="accent2">
                                    <a:lumMod val="40000"/>
                                    <a:lumOff val="60000"/>
                                  </a:schemeClr>
                                </a:solidFill>
                                <a:effectLst>
                                  <a:outerShdw blurRad="50800" dist="38100" dir="2700000" algn="tl" rotWithShape="0">
                                    <a:prstClr val="black">
                                      <a:alpha val="40000"/>
                                    </a:prstClr>
                                  </a:outerShdw>
                                </a:effectLst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𝑡</m:t>
                            </m:r>
                          </m:sup>
                        </m:sSup>
                      </m:e>
                    </m:d>
                  </m:oMath>
                </a14:m>
                <a:r>
                  <a:rPr kumimoji="0" lang="en-US" sz="3200" b="0" i="0" u="none" strike="noStrike" kern="1200" cap="none" spc="0" normalizeH="0" noProof="0" dirty="0">
                    <a:ln>
                      <a:noFill/>
                    </a:ln>
                    <a:solidFill>
                      <a:schemeClr val="accent2">
                        <a:lumMod val="40000"/>
                        <a:lumOff val="60000"/>
                      </a:schemeClr>
                    </a:solidFill>
                    <a:effectLst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, there is an algorithm with time and sample complexity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kumimoji="0" lang="en-US" sz="3200" b="0" i="1" u="none" strike="noStrike" kern="1200" cap="none" spc="0" normalizeH="0" noProof="0" smtClean="0">
                            <a:ln>
                              <a:noFill/>
                            </a:ln>
                            <a:solidFill>
                              <a:schemeClr val="accent2">
                                <a:lumMod val="40000"/>
                                <a:lumOff val="60000"/>
                              </a:schemeClr>
                            </a:solidFill>
                            <a:effectLst>
                              <a:outerShdw blurRad="50800" dist="38100" dir="2700000" algn="tl" rotWithShape="0">
                                <a:prstClr val="black">
                                  <a:alpha val="40000"/>
                                </a:prstClr>
                              </a:outerShdw>
                            </a:effectLst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sSupPr>
                      <m:e>
                        <m:r>
                          <a:rPr kumimoji="0" lang="en-US" sz="3200" b="0" i="1" u="none" strike="noStrike" kern="1200" cap="none" spc="0" normalizeH="0" noProof="0" smtClean="0">
                            <a:ln>
                              <a:noFill/>
                            </a:ln>
                            <a:solidFill>
                              <a:schemeClr val="accent2">
                                <a:lumMod val="40000"/>
                                <a:lumOff val="60000"/>
                              </a:schemeClr>
                            </a:solidFill>
                            <a:effectLst>
                              <a:outerShdw blurRad="50800" dist="38100" dir="2700000" algn="tl" rotWithShape="0">
                                <a:prstClr val="black">
                                  <a:alpha val="40000"/>
                                </a:prstClr>
                              </a:outerShdw>
                            </a:effectLst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𝑑</m:t>
                        </m:r>
                      </m:e>
                      <m:sup>
                        <m:r>
                          <a:rPr kumimoji="0" lang="en-US" sz="3200" b="0" i="1" u="none" strike="noStrike" kern="1200" cap="none" spc="0" normalizeH="0" noProof="0" smtClean="0">
                            <a:ln>
                              <a:noFill/>
                            </a:ln>
                            <a:solidFill>
                              <a:schemeClr val="accent2">
                                <a:lumMod val="40000"/>
                                <a:lumOff val="60000"/>
                              </a:schemeClr>
                            </a:solidFill>
                            <a:effectLst>
                              <a:outerShdw blurRad="50800" dist="38100" dir="2700000" algn="tl" rotWithShape="0">
                                <a:prstClr val="black">
                                  <a:alpha val="40000"/>
                                </a:prstClr>
                              </a:outerShdw>
                            </a:effectLst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𝑂</m:t>
                        </m:r>
                        <m:d>
                          <m:dPr>
                            <m:ctrlPr>
                              <a:rPr kumimoji="0" lang="en-US" sz="3200" b="0" i="1" u="none" strike="noStrike" kern="1200" cap="none" spc="0" normalizeH="0" noProof="0" smtClean="0">
                                <a:ln>
                                  <a:noFill/>
                                </a:ln>
                                <a:solidFill>
                                  <a:schemeClr val="accent2">
                                    <a:lumMod val="40000"/>
                                    <a:lumOff val="60000"/>
                                  </a:schemeClr>
                                </a:solidFill>
                                <a:effectLst>
                                  <a:outerShdw blurRad="50800" dist="38100" dir="2700000" algn="tl" rotWithShape="0">
                                    <a:prstClr val="black">
                                      <a:alpha val="40000"/>
                                    </a:prstClr>
                                  </a:outerShdw>
                                </a:effectLst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</m:ctrlPr>
                          </m:dPr>
                          <m:e>
                            <m:r>
                              <a:rPr kumimoji="0" lang="en-US" sz="3200" b="0" i="1" u="none" strike="noStrike" kern="1200" cap="none" spc="0" normalizeH="0" noProof="0" smtClean="0">
                                <a:ln>
                                  <a:noFill/>
                                </a:ln>
                                <a:solidFill>
                                  <a:schemeClr val="accent2">
                                    <a:lumMod val="40000"/>
                                    <a:lumOff val="60000"/>
                                  </a:schemeClr>
                                </a:solidFill>
                                <a:effectLst>
                                  <a:outerShdw blurRad="50800" dist="38100" dir="2700000" algn="tl" rotWithShape="0">
                                    <a:prstClr val="black">
                                      <a:alpha val="40000"/>
                                    </a:prstClr>
                                  </a:outerShdw>
                                </a:effectLst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𝑡</m:t>
                            </m:r>
                          </m:e>
                        </m:d>
                      </m:sup>
                    </m:sSup>
                    <m:r>
                      <a:rPr kumimoji="0" lang="en-US" sz="3200" b="0" i="1" u="none" strike="noStrike" kern="1200" cap="none" spc="0" normalizeH="0" noProof="0" smtClean="0">
                        <a:ln>
                          <a:noFill/>
                        </a:ln>
                        <a:solidFill>
                          <a:schemeClr val="accent2">
                            <a:lumMod val="40000"/>
                            <a:lumOff val="60000"/>
                          </a:schemeClr>
                        </a:solidFill>
                        <a:effectLst>
                          <a:outerShdw blurRad="50800" dist="38100" dir="2700000" algn="tl" rotWithShape="0">
                            <a:prstClr val="black">
                              <a:alpha val="40000"/>
                            </a:prstClr>
                          </a:outerShdw>
                        </a:effectLst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⋅</m:t>
                    </m:r>
                    <m:r>
                      <m:rPr>
                        <m:sty m:val="p"/>
                      </m:rPr>
                      <a:rPr kumimoji="0" lang="en-US" sz="3200" b="0" i="0" u="none" strike="noStrike" kern="1200" cap="none" spc="0" normalizeH="0" noProof="0" smtClean="0">
                        <a:ln>
                          <a:noFill/>
                        </a:ln>
                        <a:solidFill>
                          <a:schemeClr val="accent2">
                            <a:lumMod val="40000"/>
                            <a:lumOff val="60000"/>
                          </a:schemeClr>
                        </a:solidFill>
                        <a:effectLst>
                          <a:outerShdw blurRad="50800" dist="38100" dir="2700000" algn="tl" rotWithShape="0">
                            <a:prstClr val="black">
                              <a:alpha val="40000"/>
                            </a:prstClr>
                          </a:outerShdw>
                        </a:effectLst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poly</m:t>
                    </m:r>
                    <m:d>
                      <m:dPr>
                        <m:ctrlPr>
                          <a:rPr kumimoji="0" lang="en-US" sz="3200" b="0" i="1" u="none" strike="noStrike" kern="1200" cap="none" spc="0" normalizeH="0" noProof="0" smtClean="0">
                            <a:ln>
                              <a:noFill/>
                            </a:ln>
                            <a:solidFill>
                              <a:schemeClr val="accent2">
                                <a:lumMod val="40000"/>
                                <a:lumOff val="60000"/>
                              </a:schemeClr>
                            </a:solidFill>
                            <a:effectLst>
                              <a:outerShdw blurRad="50800" dist="38100" dir="2700000" algn="tl" rotWithShape="0">
                                <a:prstClr val="black">
                                  <a:alpha val="40000"/>
                                </a:prstClr>
                              </a:outerShdw>
                            </a:effectLst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dPr>
                      <m:e>
                        <m:r>
                          <a:rPr kumimoji="0" lang="en-US" sz="3200" b="0" i="1" u="none" strike="noStrike" kern="1200" cap="none" spc="0" normalizeH="0" noProof="0" smtClean="0">
                            <a:ln>
                              <a:noFill/>
                            </a:ln>
                            <a:solidFill>
                              <a:schemeClr val="accent2">
                                <a:lumMod val="40000"/>
                                <a:lumOff val="60000"/>
                              </a:schemeClr>
                            </a:solidFill>
                            <a:effectLst>
                              <a:outerShdw blurRad="50800" dist="38100" dir="2700000" algn="tl" rotWithShape="0">
                                <a:prstClr val="black">
                                  <a:alpha val="40000"/>
                                </a:prstClr>
                              </a:outerShdw>
                            </a:effectLst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𝑘</m:t>
                        </m:r>
                      </m:e>
                    </m:d>
                  </m:oMath>
                </a14:m>
                <a:r>
                  <a:rPr kumimoji="0" lang="en-US" sz="3200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accent2">
                        <a:lumMod val="40000"/>
                        <a:lumOff val="60000"/>
                      </a:schemeClr>
                    </a:solidFill>
                    <a:effectLst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-time</a:t>
                </a:r>
                <a:r>
                  <a:rPr kumimoji="0" lang="en-US" sz="3200" i="0" u="none" strike="noStrike" kern="1200" cap="none" spc="0" normalizeH="0" noProof="0" dirty="0">
                    <a:ln>
                      <a:noFill/>
                    </a:ln>
                    <a:solidFill>
                      <a:schemeClr val="accent2">
                        <a:lumMod val="40000"/>
                        <a:lumOff val="60000"/>
                      </a:schemeClr>
                    </a:solidFill>
                    <a:effectLst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 which recovers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0" lang="en-US" sz="3200" b="0" i="1" u="none" strike="noStrike" kern="1200" cap="none" spc="0" normalizeH="0" noProof="0" smtClean="0">
                            <a:ln>
                              <a:noFill/>
                            </a:ln>
                            <a:solidFill>
                              <a:schemeClr val="accent2">
                                <a:lumMod val="40000"/>
                                <a:lumOff val="60000"/>
                              </a:schemeClr>
                            </a:solidFill>
                            <a:effectLst>
                              <a:outerShdw blurRad="50800" dist="38100" dir="2700000" algn="tl" rotWithShape="0">
                                <a:prstClr val="black">
                                  <a:alpha val="40000"/>
                                </a:prstClr>
                              </a:outerShdw>
                            </a:effectLst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sSubPr>
                      <m:e>
                        <m:r>
                          <a:rPr kumimoji="0" lang="en-US" sz="3200" b="0" i="1" u="none" strike="noStrike" kern="1200" cap="none" spc="0" normalizeH="0" noProof="0" smtClean="0">
                            <a:ln>
                              <a:noFill/>
                            </a:ln>
                            <a:solidFill>
                              <a:schemeClr val="accent2">
                                <a:lumMod val="40000"/>
                                <a:lumOff val="60000"/>
                              </a:schemeClr>
                            </a:solidFill>
                            <a:effectLst>
                              <a:outerShdw blurRad="50800" dist="38100" dir="2700000" algn="tl" rotWithShape="0">
                                <a:prstClr val="black">
                                  <a:alpha val="40000"/>
                                </a:prstClr>
                              </a:outerShdw>
                            </a:effectLst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𝜇</m:t>
                        </m:r>
                      </m:e>
                      <m:sub>
                        <m:r>
                          <a:rPr kumimoji="0" lang="en-US" sz="3200" b="0" i="1" u="none" strike="noStrike" kern="1200" cap="none" spc="0" normalizeH="0" noProof="0" smtClean="0">
                            <a:ln>
                              <a:noFill/>
                            </a:ln>
                            <a:solidFill>
                              <a:schemeClr val="accent2">
                                <a:lumMod val="40000"/>
                                <a:lumOff val="60000"/>
                              </a:schemeClr>
                            </a:solidFill>
                            <a:effectLst>
                              <a:outerShdw blurRad="50800" dist="38100" dir="2700000" algn="tl" rotWithShape="0">
                                <a:prstClr val="black">
                                  <a:alpha val="40000"/>
                                </a:prstClr>
                              </a:outerShdw>
                            </a:effectLst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1</m:t>
                        </m:r>
                      </m:sub>
                    </m:sSub>
                    <m:r>
                      <a:rPr kumimoji="0" lang="en-US" sz="3200" b="0" i="1" u="none" strike="noStrike" kern="1200" cap="none" spc="0" normalizeH="0" noProof="0" smtClean="0">
                        <a:ln>
                          <a:noFill/>
                        </a:ln>
                        <a:solidFill>
                          <a:schemeClr val="accent2">
                            <a:lumMod val="40000"/>
                            <a:lumOff val="60000"/>
                          </a:schemeClr>
                        </a:solidFill>
                        <a:effectLst>
                          <a:outerShdw blurRad="50800" dist="38100" dir="2700000" algn="tl" rotWithShape="0">
                            <a:prstClr val="black">
                              <a:alpha val="40000"/>
                            </a:prstClr>
                          </a:outerShdw>
                        </a:effectLst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,…,</m:t>
                    </m:r>
                    <m:sSub>
                      <m:sSubPr>
                        <m:ctrlPr>
                          <a:rPr kumimoji="0" lang="en-US" sz="3200" b="0" i="1" u="none" strike="noStrike" kern="1200" cap="none" spc="0" normalizeH="0" noProof="0" smtClean="0">
                            <a:ln>
                              <a:noFill/>
                            </a:ln>
                            <a:solidFill>
                              <a:schemeClr val="accent2">
                                <a:lumMod val="40000"/>
                                <a:lumOff val="60000"/>
                              </a:schemeClr>
                            </a:solidFill>
                            <a:effectLst>
                              <a:outerShdw blurRad="50800" dist="38100" dir="2700000" algn="tl" rotWithShape="0">
                                <a:prstClr val="black">
                                  <a:alpha val="40000"/>
                                </a:prstClr>
                              </a:outerShdw>
                            </a:effectLst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sSubPr>
                      <m:e>
                        <m:r>
                          <a:rPr kumimoji="0" lang="en-US" sz="3200" b="0" i="1" u="none" strike="noStrike" kern="1200" cap="none" spc="0" normalizeH="0" noProof="0" smtClean="0">
                            <a:ln>
                              <a:noFill/>
                            </a:ln>
                            <a:solidFill>
                              <a:schemeClr val="accent2">
                                <a:lumMod val="40000"/>
                                <a:lumOff val="60000"/>
                              </a:schemeClr>
                            </a:solidFill>
                            <a:effectLst>
                              <a:outerShdw blurRad="50800" dist="38100" dir="2700000" algn="tl" rotWithShape="0">
                                <a:prstClr val="black">
                                  <a:alpha val="40000"/>
                                </a:prstClr>
                              </a:outerShdw>
                            </a:effectLst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𝜇</m:t>
                        </m:r>
                      </m:e>
                      <m:sub>
                        <m:r>
                          <a:rPr kumimoji="0" lang="en-US" sz="3200" b="0" i="1" u="none" strike="noStrike" kern="1200" cap="none" spc="0" normalizeH="0" noProof="0" smtClean="0">
                            <a:ln>
                              <a:noFill/>
                            </a:ln>
                            <a:solidFill>
                              <a:schemeClr val="accent2">
                                <a:lumMod val="40000"/>
                                <a:lumOff val="60000"/>
                              </a:schemeClr>
                            </a:solidFill>
                            <a:effectLst>
                              <a:outerShdw blurRad="50800" dist="38100" dir="2700000" algn="tl" rotWithShape="0">
                                <a:prstClr val="black">
                                  <a:alpha val="40000"/>
                                </a:prstClr>
                              </a:outerShdw>
                            </a:effectLst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𝑘</m:t>
                        </m:r>
                      </m:sub>
                    </m:sSub>
                  </m:oMath>
                </a14:m>
                <a:r>
                  <a:rPr kumimoji="0" lang="en-US" sz="3200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accent2">
                        <a:lumMod val="40000"/>
                        <a:lumOff val="60000"/>
                      </a:schemeClr>
                    </a:solidFill>
                    <a:effectLst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 to error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kumimoji="0" lang="en-US" sz="32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chemeClr val="accent2">
                                <a:lumMod val="40000"/>
                                <a:lumOff val="60000"/>
                              </a:schemeClr>
                            </a:solidFill>
                            <a:effectLst>
                              <a:outerShdw blurRad="50800" dist="38100" dir="2700000" algn="tl" rotWithShape="0">
                                <a:prstClr val="black">
                                  <a:alpha val="40000"/>
                                </a:prstClr>
                              </a:outerShdw>
                            </a:effectLst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sSupPr>
                      <m:e>
                        <m:r>
                          <a:rPr kumimoji="0" lang="en-US" sz="32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chemeClr val="accent2">
                                <a:lumMod val="40000"/>
                                <a:lumOff val="60000"/>
                              </a:schemeClr>
                            </a:solidFill>
                            <a:effectLst>
                              <a:outerShdw blurRad="50800" dist="38100" dir="2700000" algn="tl" rotWithShape="0">
                                <a:prstClr val="black">
                                  <a:alpha val="40000"/>
                                </a:prstClr>
                              </a:outerShdw>
                            </a:effectLst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𝑡</m:t>
                        </m:r>
                      </m:e>
                      <m:sup>
                        <m:r>
                          <a:rPr kumimoji="0" lang="en-US" sz="32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chemeClr val="accent2">
                                <a:lumMod val="40000"/>
                                <a:lumOff val="60000"/>
                              </a:schemeClr>
                            </a:solidFill>
                            <a:effectLst>
                              <a:outerShdw blurRad="50800" dist="38100" dir="2700000" algn="tl" rotWithShape="0">
                                <a:prstClr val="black">
                                  <a:alpha val="40000"/>
                                </a:prstClr>
                              </a:outerShdw>
                            </a:effectLst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𝑡</m:t>
                        </m:r>
                        <m:r>
                          <a:rPr kumimoji="0" lang="en-US" sz="32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chemeClr val="accent2">
                                <a:lumMod val="40000"/>
                                <a:lumOff val="60000"/>
                              </a:schemeClr>
                            </a:solidFill>
                            <a:effectLst>
                              <a:outerShdw blurRad="50800" dist="38100" dir="2700000" algn="tl" rotWithShape="0">
                                <a:prstClr val="black">
                                  <a:alpha val="40000"/>
                                </a:prstClr>
                              </a:outerShdw>
                            </a:effectLst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/2</m:t>
                        </m:r>
                      </m:sup>
                    </m:sSup>
                    <m:r>
                      <a:rPr kumimoji="0" lang="en-US" sz="32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chemeClr val="accent2">
                            <a:lumMod val="40000"/>
                            <a:lumOff val="60000"/>
                          </a:schemeClr>
                        </a:solidFill>
                        <a:effectLst>
                          <a:outerShdw blurRad="50800" dist="38100" dir="2700000" algn="tl" rotWithShape="0">
                            <a:prstClr val="black">
                              <a:alpha val="40000"/>
                            </a:prstClr>
                          </a:outerShdw>
                        </a:effectLst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/</m:t>
                    </m:r>
                    <m:r>
                      <m:rPr>
                        <m:sty m:val="p"/>
                      </m:rPr>
                      <a:rPr kumimoji="0" lang="en-US" sz="3200" b="0" i="0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chemeClr val="accent2">
                            <a:lumMod val="40000"/>
                            <a:lumOff val="60000"/>
                          </a:schemeClr>
                        </a:solidFill>
                        <a:effectLst>
                          <a:outerShdw blurRad="50800" dist="38100" dir="2700000" algn="tl" rotWithShape="0">
                            <a:prstClr val="black">
                              <a:alpha val="40000"/>
                            </a:prstClr>
                          </a:outerShdw>
                        </a:effectLst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poly</m:t>
                    </m:r>
                    <m:r>
                      <a:rPr kumimoji="0" lang="en-US" sz="32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chemeClr val="accent2">
                            <a:lumMod val="40000"/>
                            <a:lumOff val="60000"/>
                          </a:schemeClr>
                        </a:solidFill>
                        <a:effectLst>
                          <a:outerShdw blurRad="50800" dist="38100" dir="2700000" algn="tl" rotWithShape="0">
                            <a:prstClr val="black">
                              <a:alpha val="40000"/>
                            </a:prstClr>
                          </a:outerShdw>
                        </a:effectLst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(</m:t>
                    </m:r>
                    <m:r>
                      <a:rPr kumimoji="0" lang="en-US" sz="32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chemeClr val="accent2">
                            <a:lumMod val="40000"/>
                            <a:lumOff val="60000"/>
                          </a:schemeClr>
                        </a:solidFill>
                        <a:effectLst>
                          <a:outerShdw blurRad="50800" dist="38100" dir="2700000" algn="tl" rotWithShape="0">
                            <a:prstClr val="black">
                              <a:alpha val="40000"/>
                            </a:prstClr>
                          </a:outerShdw>
                        </a:effectLst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𝑘</m:t>
                    </m:r>
                    <m:r>
                      <a:rPr kumimoji="0" lang="en-US" sz="32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chemeClr val="accent2">
                            <a:lumMod val="40000"/>
                            <a:lumOff val="60000"/>
                          </a:schemeClr>
                        </a:solidFill>
                        <a:effectLst>
                          <a:outerShdw blurRad="50800" dist="38100" dir="2700000" algn="tl" rotWithShape="0">
                            <a:prstClr val="black">
                              <a:alpha val="40000"/>
                            </a:prstClr>
                          </a:outerShdw>
                        </a:effectLst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,</m:t>
                    </m:r>
                    <m:r>
                      <a:rPr kumimoji="0" lang="en-US" sz="32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chemeClr val="accent2">
                            <a:lumMod val="40000"/>
                            <a:lumOff val="60000"/>
                          </a:schemeClr>
                        </a:solidFill>
                        <a:effectLst>
                          <a:outerShdw blurRad="50800" dist="38100" dir="2700000" algn="tl" rotWithShape="0">
                            <a:prstClr val="black">
                              <a:alpha val="40000"/>
                            </a:prstClr>
                          </a:outerShdw>
                        </a:effectLst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𝑑</m:t>
                    </m:r>
                    <m:r>
                      <a:rPr kumimoji="0" lang="en-US" sz="32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chemeClr val="accent2">
                            <a:lumMod val="40000"/>
                            <a:lumOff val="60000"/>
                          </a:schemeClr>
                        </a:solidFill>
                        <a:effectLst>
                          <a:outerShdw blurRad="50800" dist="38100" dir="2700000" algn="tl" rotWithShape="0">
                            <a:prstClr val="black">
                              <a:alpha val="40000"/>
                            </a:prstClr>
                          </a:outerShdw>
                        </a:effectLst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)</m:t>
                    </m:r>
                  </m:oMath>
                </a14:m>
                <a:r>
                  <a:rPr kumimoji="0" lang="en-US" sz="3200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accent2">
                        <a:lumMod val="40000"/>
                        <a:lumOff val="60000"/>
                      </a:schemeClr>
                    </a:solidFill>
                    <a:effectLst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.</a:t>
                </a:r>
              </a:p>
            </p:txBody>
          </p:sp>
        </mc:Choice>
        <mc:Fallback xmlns="">
          <p:sp>
            <p:nvSpPr>
              <p:cNvPr id="7" name="Rounded Rectangle 6">
                <a:extLst>
                  <a:ext uri="{FF2B5EF4-FFF2-40B4-BE49-F238E27FC236}">
                    <a16:creationId xmlns:a16="http://schemas.microsoft.com/office/drawing/2014/main" id="{00A87627-3C04-2DF4-E688-12E4B8CDEA8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3840" y="1294411"/>
                <a:ext cx="11704320" cy="2314371"/>
              </a:xfrm>
              <a:prstGeom prst="roundRect">
                <a:avLst>
                  <a:gd name="adj" fmla="val 6119"/>
                </a:avLst>
              </a:prstGeom>
              <a:blipFill>
                <a:blip r:embed="rId5"/>
                <a:stretch>
                  <a:fillRect/>
                </a:stretch>
              </a:blipFill>
              <a:ln w="12700">
                <a:solidFill>
                  <a:schemeClr val="accent2">
                    <a:lumMod val="20000"/>
                    <a:lumOff val="80000"/>
                  </a:schemeClr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6886720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8" name="Content Placeholder 2">
                <a:extLst>
                  <a:ext uri="{FF2B5EF4-FFF2-40B4-BE49-F238E27FC236}">
                    <a16:creationId xmlns:a16="http://schemas.microsoft.com/office/drawing/2014/main" id="{6EF23372-39A9-CCA6-D249-4AD4920C21FC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243840" y="1294411"/>
                <a:ext cx="11948160" cy="5280271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dirty="0"/>
                  <a:t>Recall:</a:t>
                </a:r>
              </a:p>
              <a:p>
                <a:pPr marL="0" indent="0">
                  <a:buNone/>
                </a:pPr>
                <a:endParaRPr lang="en-US" dirty="0">
                  <a:solidFill>
                    <a:schemeClr val="accent1">
                      <a:lumMod val="40000"/>
                      <a:lumOff val="60000"/>
                    </a:schemeClr>
                  </a:solidFill>
                </a:endParaRPr>
              </a:p>
              <a:p>
                <a:pPr marL="0" indent="0">
                  <a:buNone/>
                </a:pPr>
                <a:endParaRPr lang="en-US" dirty="0">
                  <a:solidFill>
                    <a:schemeClr val="accent1">
                      <a:lumMod val="40000"/>
                      <a:lumOff val="60000"/>
                    </a:schemeClr>
                  </a:solidFill>
                </a:endParaRPr>
              </a:p>
              <a:p>
                <a:pPr marL="0" indent="0">
                  <a:buNone/>
                </a:pPr>
                <a:r>
                  <a:rPr lang="en-US" b="1" dirty="0">
                    <a:solidFill>
                      <a:schemeClr val="accent5">
                        <a:lumMod val="60000"/>
                        <a:lumOff val="40000"/>
                      </a:schemeClr>
                    </a:solidFill>
                  </a:rPr>
                  <a:t>Given</a:t>
                </a:r>
                <a:r>
                  <a:rPr lang="en-US" dirty="0">
                    <a:solidFill>
                      <a:schemeClr val="accent5">
                        <a:lumMod val="60000"/>
                        <a:lumOff val="40000"/>
                      </a:schemeClr>
                    </a:solidFill>
                  </a:rPr>
                  <a:t>: </a:t>
                </a:r>
                <a:r>
                  <a:rPr lang="en-US" dirty="0">
                    <a:solidFill>
                      <a:schemeClr val="accent5">
                        <a:lumMod val="20000"/>
                        <a:lumOff val="80000"/>
                      </a:schemeClr>
                    </a:solidFill>
                  </a:rPr>
                  <a:t>dataset of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accent5">
                            <a:lumMod val="20000"/>
                            <a:lumOff val="80000"/>
                          </a:schemeClr>
                        </a:solidFill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dirty="0">
                    <a:solidFill>
                      <a:schemeClr val="accent5">
                        <a:lumMod val="20000"/>
                        <a:lumOff val="80000"/>
                      </a:schemeClr>
                    </a:solidFill>
                  </a:rPr>
                  <a:t> </a:t>
                </a:r>
                <a:r>
                  <a:rPr lang="en-US" dirty="0" err="1">
                    <a:solidFill>
                      <a:schemeClr val="accent5">
                        <a:lumMod val="20000"/>
                        <a:lumOff val="80000"/>
                      </a:schemeClr>
                    </a:solidFill>
                  </a:rPr>
                  <a:t>i.i.d</a:t>
                </a:r>
                <a:r>
                  <a:rPr lang="en-US" dirty="0" err="1"/>
                  <a:t>.</a:t>
                </a:r>
                <a:r>
                  <a:rPr lang="en-US" dirty="0"/>
                  <a:t> draws from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𝑞</m:t>
                    </m:r>
                  </m:oMath>
                </a14:m>
                <a:endParaRPr lang="en-US" dirty="0">
                  <a:solidFill>
                    <a:schemeClr val="accent5">
                      <a:lumMod val="60000"/>
                      <a:lumOff val="40000"/>
                    </a:schemeClr>
                  </a:solidFill>
                </a:endParaRPr>
              </a:p>
              <a:p>
                <a:pPr marL="0" indent="0">
                  <a:buNone/>
                </a:pPr>
                <a:r>
                  <a:rPr lang="en-US" b="1" dirty="0">
                    <a:solidFill>
                      <a:schemeClr val="accent5">
                        <a:lumMod val="60000"/>
                        <a:lumOff val="40000"/>
                      </a:schemeClr>
                    </a:solidFill>
                  </a:rPr>
                  <a:t>Inefficient algorithm</a:t>
                </a:r>
                <a:r>
                  <a:rPr lang="en-US" dirty="0">
                    <a:solidFill>
                      <a:schemeClr val="accent5">
                        <a:lumMod val="60000"/>
                        <a:lumOff val="40000"/>
                      </a:schemeClr>
                    </a:solidFill>
                  </a:rPr>
                  <a:t>: </a:t>
                </a:r>
                <a:r>
                  <a:rPr lang="en-US" dirty="0"/>
                  <a:t>brute-force search over subsets of size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𝑁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/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dirty="0"/>
                  <a:t> to find a subset that “looks like it came from a single Gaussian”</a:t>
                </a:r>
              </a:p>
              <a:p>
                <a:pPr marL="0" indent="0" algn="ctr">
                  <a:buNone/>
                </a:pPr>
                <a:endParaRPr lang="en-US" sz="1200" dirty="0"/>
              </a:p>
              <a:p>
                <a:pPr marL="0" indent="0">
                  <a:buNone/>
                </a:pPr>
                <a:r>
                  <a:rPr lang="en-US" dirty="0"/>
                  <a:t>Distinctive feature of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𝑁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𝜇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b="0" i="0" dirty="0" smtClean="0">
                        <a:latin typeface="Cambria Math" panose="02040503050406030204" pitchFamily="18" charset="0"/>
                      </a:rPr>
                      <m:t>Id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: </a:t>
                </a:r>
                <a:r>
                  <a:rPr lang="en-US" b="1" dirty="0">
                    <a:solidFill>
                      <a:schemeClr val="accent5">
                        <a:lumMod val="60000"/>
                        <a:lumOff val="40000"/>
                      </a:schemeClr>
                    </a:solidFill>
                  </a:rPr>
                  <a:t>moment bounds. </a:t>
                </a:r>
                <a:r>
                  <a:rPr lang="en-US" dirty="0"/>
                  <a:t>For any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𝑢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∈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𝕊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𝑑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−1</m:t>
                        </m:r>
                      </m:sup>
                    </m:sSup>
                  </m:oMath>
                </a14:m>
                <a:r>
                  <a:rPr lang="en-US" dirty="0"/>
                  <a:t>,</a:t>
                </a:r>
              </a:p>
              <a:p>
                <a:pPr marL="0" indent="0">
                  <a:buNone/>
                </a:pPr>
                <a:endParaRPr lang="en-US" sz="500" dirty="0"/>
              </a:p>
              <a:p>
                <a:pPr marL="0" indent="0" algn="ctr"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solidFill>
                              <a:schemeClr val="accent1">
                                <a:lumMod val="40000"/>
                                <a:lumOff val="60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smtClean="0">
                            <a:solidFill>
                              <a:schemeClr val="accent1">
                                <a:lumMod val="40000"/>
                                <a:lumOff val="60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𝔼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accent1">
                                <a:lumMod val="40000"/>
                                <a:lumOff val="60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sub>
                    </m:sSub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solidFill>
                              <a:schemeClr val="accent1">
                                <a:lumMod val="40000"/>
                                <a:lumOff val="60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b="0" i="1" smtClean="0">
                                <a:solidFill>
                                  <a:schemeClr val="accent1">
                                    <a:lumMod val="40000"/>
                                    <a:lumOff val="60000"/>
                                  </a:schemeClr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begChr m:val="⟨"/>
                                <m:endChr m:val="⟩"/>
                                <m:ctrlPr>
                                  <a:rPr lang="en-US" b="0" i="1" smtClean="0">
                                    <a:solidFill>
                                      <a:schemeClr val="accent1">
                                        <a:lumMod val="40000"/>
                                        <a:lumOff val="60000"/>
                                      </a:schemeClr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b="0" i="1" smtClean="0">
                                    <a:solidFill>
                                      <a:schemeClr val="accent1">
                                        <a:lumMod val="40000"/>
                                        <a:lumOff val="60000"/>
                                      </a:schemeClr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𝑢</m:t>
                                </m:r>
                                <m:r>
                                  <a:rPr lang="en-US" b="0" i="1" smtClean="0">
                                    <a:solidFill>
                                      <a:schemeClr val="accent1">
                                        <a:lumMod val="40000"/>
                                        <a:lumOff val="60000"/>
                                      </a:schemeClr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,</m:t>
                                </m:r>
                                <m:r>
                                  <a:rPr lang="en-US" b="0" i="1" smtClean="0">
                                    <a:solidFill>
                                      <a:schemeClr val="accent1">
                                        <a:lumMod val="40000"/>
                                        <a:lumOff val="60000"/>
                                      </a:schemeClr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𝑥</m:t>
                                </m:r>
                                <m:r>
                                  <a:rPr lang="en-US" b="0" i="1" smtClean="0">
                                    <a:solidFill>
                                      <a:schemeClr val="accent1">
                                        <a:lumMod val="40000"/>
                                        <a:lumOff val="60000"/>
                                      </a:schemeClr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US" b="0" i="1" smtClean="0">
                                    <a:solidFill>
                                      <a:schemeClr val="accent1">
                                        <a:lumMod val="40000"/>
                                        <a:lumOff val="60000"/>
                                      </a:schemeClr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𝜇</m:t>
                                </m:r>
                              </m:e>
                            </m:d>
                          </m:e>
                          <m:sup>
                            <m:r>
                              <a:rPr lang="en-US" b="0" i="1" smtClean="0">
                                <a:solidFill>
                                  <a:schemeClr val="accent1">
                                    <a:lumMod val="40000"/>
                                    <a:lumOff val="60000"/>
                                  </a:schemeClr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𝑠</m:t>
                            </m:r>
                          </m:sup>
                        </m:sSup>
                      </m:e>
                    </m:d>
                    <m:r>
                      <a:rPr lang="en-US" b="0" i="1" smtClean="0">
                        <a:solidFill>
                          <a:schemeClr val="accent1">
                            <a:lumMod val="40000"/>
                            <a:lumOff val="60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b="0" i="1" smtClean="0">
                            <a:solidFill>
                              <a:schemeClr val="accent1">
                                <a:lumMod val="40000"/>
                                <a:lumOff val="60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chemeClr val="accent1">
                                <a:lumMod val="40000"/>
                                <a:lumOff val="60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𝑠</m:t>
                        </m:r>
                        <m:r>
                          <a:rPr lang="en-US" b="0" i="1" smtClean="0">
                            <a:solidFill>
                              <a:schemeClr val="accent1">
                                <a:lumMod val="40000"/>
                                <a:lumOff val="60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−1</m:t>
                        </m:r>
                      </m:e>
                    </m:d>
                    <m:r>
                      <a:rPr lang="en-US" b="0" i="1" smtClean="0">
                        <a:solidFill>
                          <a:schemeClr val="accent1">
                            <a:lumMod val="40000"/>
                            <a:lumOff val="60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‼</m:t>
                    </m:r>
                  </m:oMath>
                </a14:m>
                <a:r>
                  <a:rPr lang="en-US" dirty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rPr>
                  <a:t> for all even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accent1">
                            <a:lumMod val="40000"/>
                            <a:lumOff val="60000"/>
                          </a:schemeClr>
                        </a:solidFill>
                        <a:latin typeface="Cambria Math" panose="02040503050406030204" pitchFamily="18" charset="0"/>
                      </a:rPr>
                      <m:t>𝑠</m:t>
                    </m:r>
                  </m:oMath>
                </a14:m>
                <a:endParaRPr lang="en-US" dirty="0">
                  <a:solidFill>
                    <a:schemeClr val="accent1">
                      <a:lumMod val="40000"/>
                      <a:lumOff val="6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8" name="Content Placeholder 2">
                <a:extLst>
                  <a:ext uri="{FF2B5EF4-FFF2-40B4-BE49-F238E27FC236}">
                    <a16:creationId xmlns:a16="http://schemas.microsoft.com/office/drawing/2014/main" id="{6EF23372-39A9-CCA6-D249-4AD4920C21FC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43840" y="1294411"/>
                <a:ext cx="11948160" cy="5280271"/>
              </a:xfrm>
              <a:blipFill>
                <a:blip r:embed="rId3"/>
                <a:stretch>
                  <a:fillRect l="-1380" t="-26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Title 1">
            <a:extLst>
              <a:ext uri="{FF2B5EF4-FFF2-40B4-BE49-F238E27FC236}">
                <a16:creationId xmlns:a16="http://schemas.microsoft.com/office/drawing/2014/main" id="{27A9D12A-E0DB-3D0E-EF2A-B1A6959833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LOW-DEGREE IDENTIFIABILITY</a:t>
            </a:r>
            <a:endParaRPr lang="en-US" b="0" dirty="0"/>
          </a:p>
        </p:txBody>
      </p:sp>
      <p:sp>
        <p:nvSpPr>
          <p:cNvPr id="3" name="Rounded Rectangle 2">
            <a:extLst>
              <a:ext uri="{FF2B5EF4-FFF2-40B4-BE49-F238E27FC236}">
                <a16:creationId xmlns:a16="http://schemas.microsoft.com/office/drawing/2014/main" id="{37C8970A-083B-BB30-AE64-C1356CA198D7}"/>
              </a:ext>
            </a:extLst>
          </p:cNvPr>
          <p:cNvSpPr/>
          <p:nvPr/>
        </p:nvSpPr>
        <p:spPr>
          <a:xfrm>
            <a:off x="1794278" y="1294411"/>
            <a:ext cx="3479074" cy="1420288"/>
          </a:xfrm>
          <a:prstGeom prst="roundRect">
            <a:avLst>
              <a:gd name="adj" fmla="val 12540"/>
            </a:avLst>
          </a:prstGeom>
          <a:solidFill>
            <a:schemeClr val="accent5">
              <a:alpha val="70000"/>
            </a:schemeClr>
          </a:solidFill>
          <a:ln>
            <a:solidFill>
              <a:schemeClr val="accent5">
                <a:lumMod val="20000"/>
                <a:lumOff val="8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EC306">
                    <a:lumMod val="60000"/>
                    <a:lumOff val="40000"/>
                  </a:srgb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Inefficient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EC306">
                    <a:lumMod val="20000"/>
                    <a:lumOff val="80000"/>
                  </a:srgb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 algorithm with a 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A6B727">
                    <a:lumMod val="60000"/>
                    <a:lumOff val="40000"/>
                  </a:srgb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“simple” 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EC306">
                    <a:lumMod val="20000"/>
                    <a:lumOff val="80000"/>
                  </a:srgb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proof of correctness</a:t>
            </a:r>
          </a:p>
        </p:txBody>
      </p:sp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1D9B5DDA-14CD-F264-0177-76851C11A865}"/>
              </a:ext>
            </a:extLst>
          </p:cNvPr>
          <p:cNvSpPr/>
          <p:nvPr/>
        </p:nvSpPr>
        <p:spPr>
          <a:xfrm>
            <a:off x="7254552" y="1294411"/>
            <a:ext cx="2971799" cy="1420288"/>
          </a:xfrm>
          <a:prstGeom prst="roundRect">
            <a:avLst>
              <a:gd name="adj" fmla="val 12540"/>
            </a:avLst>
          </a:prstGeom>
          <a:solidFill>
            <a:schemeClr val="accent2">
              <a:alpha val="70000"/>
            </a:schemeClr>
          </a:solidFill>
          <a:ln>
            <a:solidFill>
              <a:schemeClr val="accent2">
                <a:lumMod val="20000"/>
                <a:lumOff val="8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A6B727">
                    <a:lumMod val="60000"/>
                    <a:lumOff val="40000"/>
                  </a:srgb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Efficient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A6B727">
                    <a:lumMod val="20000"/>
                    <a:lumOff val="80000"/>
                  </a:srgb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 algorithm with the same guarantees</a:t>
            </a:r>
          </a:p>
        </p:txBody>
      </p:sp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AA982F0B-4A28-DDD6-3EF5-8114A197862D}"/>
              </a:ext>
            </a:extLst>
          </p:cNvPr>
          <p:cNvCxnSpPr>
            <a:cxnSpLocks/>
          </p:cNvCxnSpPr>
          <p:nvPr/>
        </p:nvCxnSpPr>
        <p:spPr>
          <a:xfrm>
            <a:off x="5463850" y="2004555"/>
            <a:ext cx="1600201" cy="0"/>
          </a:xfrm>
          <a:prstGeom prst="straightConnector1">
            <a:avLst/>
          </a:prstGeom>
          <a:ln w="76200"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18953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8" name="Content Placeholder 2">
                <a:extLst>
                  <a:ext uri="{FF2B5EF4-FFF2-40B4-BE49-F238E27FC236}">
                    <a16:creationId xmlns:a16="http://schemas.microsoft.com/office/drawing/2014/main" id="{6EF23372-39A9-CCA6-D249-4AD4920C21FC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243840" y="1294411"/>
                <a:ext cx="11948160" cy="5280271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dirty="0"/>
                  <a:t>Recall:</a:t>
                </a:r>
              </a:p>
              <a:p>
                <a:pPr marL="0" indent="0">
                  <a:buNone/>
                </a:pPr>
                <a:endParaRPr lang="en-US" dirty="0">
                  <a:solidFill>
                    <a:schemeClr val="accent1">
                      <a:lumMod val="40000"/>
                      <a:lumOff val="60000"/>
                    </a:schemeClr>
                  </a:solidFill>
                </a:endParaRPr>
              </a:p>
              <a:p>
                <a:pPr marL="0" indent="0">
                  <a:buNone/>
                </a:pPr>
                <a:endParaRPr lang="en-US" dirty="0">
                  <a:solidFill>
                    <a:schemeClr val="accent1">
                      <a:lumMod val="40000"/>
                      <a:lumOff val="60000"/>
                    </a:schemeClr>
                  </a:solidFill>
                </a:endParaRPr>
              </a:p>
              <a:p>
                <a:pPr marL="0" indent="0">
                  <a:buNone/>
                </a:pPr>
                <a:r>
                  <a:rPr lang="en-US" b="1" dirty="0">
                    <a:solidFill>
                      <a:schemeClr val="accent5">
                        <a:lumMod val="60000"/>
                        <a:lumOff val="40000"/>
                      </a:schemeClr>
                    </a:solidFill>
                  </a:rPr>
                  <a:t>Given</a:t>
                </a:r>
                <a:r>
                  <a:rPr lang="en-US" dirty="0">
                    <a:solidFill>
                      <a:schemeClr val="accent5">
                        <a:lumMod val="60000"/>
                        <a:lumOff val="40000"/>
                      </a:schemeClr>
                    </a:solidFill>
                  </a:rPr>
                  <a:t>: </a:t>
                </a:r>
                <a:r>
                  <a:rPr lang="en-US" dirty="0">
                    <a:solidFill>
                      <a:schemeClr val="accent5">
                        <a:lumMod val="20000"/>
                        <a:lumOff val="80000"/>
                      </a:schemeClr>
                    </a:solidFill>
                  </a:rPr>
                  <a:t>dataset of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accent5">
                            <a:lumMod val="20000"/>
                            <a:lumOff val="80000"/>
                          </a:schemeClr>
                        </a:solidFill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dirty="0">
                    <a:solidFill>
                      <a:schemeClr val="accent5">
                        <a:lumMod val="20000"/>
                        <a:lumOff val="80000"/>
                      </a:schemeClr>
                    </a:solidFill>
                  </a:rPr>
                  <a:t> </a:t>
                </a:r>
                <a:r>
                  <a:rPr lang="en-US" dirty="0" err="1">
                    <a:solidFill>
                      <a:schemeClr val="accent5">
                        <a:lumMod val="20000"/>
                        <a:lumOff val="80000"/>
                      </a:schemeClr>
                    </a:solidFill>
                  </a:rPr>
                  <a:t>i.i.d</a:t>
                </a:r>
                <a:r>
                  <a:rPr lang="en-US" dirty="0" err="1"/>
                  <a:t>.</a:t>
                </a:r>
                <a:r>
                  <a:rPr lang="en-US" dirty="0"/>
                  <a:t> draws from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𝑞</m:t>
                    </m:r>
                  </m:oMath>
                </a14:m>
                <a:endParaRPr lang="en-US" dirty="0">
                  <a:solidFill>
                    <a:schemeClr val="accent5">
                      <a:lumMod val="60000"/>
                      <a:lumOff val="40000"/>
                    </a:schemeClr>
                  </a:solidFill>
                </a:endParaRPr>
              </a:p>
              <a:p>
                <a:pPr marL="0" indent="0">
                  <a:buNone/>
                </a:pPr>
                <a:r>
                  <a:rPr lang="en-US" b="1" dirty="0">
                    <a:solidFill>
                      <a:schemeClr val="accent5">
                        <a:lumMod val="60000"/>
                        <a:lumOff val="40000"/>
                      </a:schemeClr>
                    </a:solidFill>
                  </a:rPr>
                  <a:t>Inefficient algorithm</a:t>
                </a:r>
                <a:r>
                  <a:rPr lang="en-US" dirty="0">
                    <a:solidFill>
                      <a:schemeClr val="accent5">
                        <a:lumMod val="60000"/>
                        <a:lumOff val="40000"/>
                      </a:schemeClr>
                    </a:solidFill>
                  </a:rPr>
                  <a:t>: </a:t>
                </a:r>
                <a:r>
                  <a:rPr lang="en-US" dirty="0"/>
                  <a:t>brute-force search over subsets of size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𝑁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/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dirty="0"/>
                  <a:t> to find a subset that “looks like it came from a single Gaussian”</a:t>
                </a:r>
              </a:p>
              <a:p>
                <a:pPr marL="0" indent="0" algn="ctr">
                  <a:buNone/>
                </a:pPr>
                <a:endParaRPr lang="en-US" sz="1200" dirty="0"/>
              </a:p>
              <a:p>
                <a:pPr marL="0" indent="0">
                  <a:buNone/>
                </a:pPr>
                <a:r>
                  <a:rPr lang="en-US" dirty="0"/>
                  <a:t>Distinctive feature of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𝑁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𝜇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0" dirty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b="0" i="0" dirty="0" smtClean="0">
                        <a:latin typeface="Cambria Math" panose="02040503050406030204" pitchFamily="18" charset="0"/>
                      </a:rPr>
                      <m:t>Id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: </a:t>
                </a:r>
                <a:r>
                  <a:rPr lang="en-US" b="1" dirty="0">
                    <a:solidFill>
                      <a:schemeClr val="accent5">
                        <a:lumMod val="60000"/>
                        <a:lumOff val="40000"/>
                      </a:schemeClr>
                    </a:solidFill>
                  </a:rPr>
                  <a:t>moment bounds. </a:t>
                </a:r>
                <a:r>
                  <a:rPr lang="en-US" dirty="0"/>
                  <a:t>For any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𝑢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∈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𝕊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𝑑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−1</m:t>
                        </m:r>
                      </m:sup>
                    </m:sSup>
                  </m:oMath>
                </a14:m>
                <a:r>
                  <a:rPr lang="en-US" dirty="0"/>
                  <a:t>,</a:t>
                </a:r>
              </a:p>
              <a:p>
                <a:pPr marL="0" indent="0">
                  <a:buNone/>
                </a:pPr>
                <a:endParaRPr lang="en-US" sz="500" dirty="0"/>
              </a:p>
              <a:p>
                <a:pPr marL="0" indent="0" algn="ctr"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solidFill>
                              <a:schemeClr val="accent1">
                                <a:lumMod val="40000"/>
                                <a:lumOff val="60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smtClean="0">
                            <a:solidFill>
                              <a:schemeClr val="accent1">
                                <a:lumMod val="40000"/>
                                <a:lumOff val="60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𝔼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accent1">
                                <a:lumMod val="40000"/>
                                <a:lumOff val="60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sub>
                    </m:sSub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solidFill>
                              <a:schemeClr val="accent1">
                                <a:lumMod val="40000"/>
                                <a:lumOff val="60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b="0" i="1" smtClean="0">
                                <a:solidFill>
                                  <a:schemeClr val="accent1">
                                    <a:lumMod val="40000"/>
                                    <a:lumOff val="60000"/>
                                  </a:schemeClr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begChr m:val="⟨"/>
                                <m:endChr m:val="⟩"/>
                                <m:ctrlPr>
                                  <a:rPr lang="en-US" b="0" i="1" smtClean="0">
                                    <a:solidFill>
                                      <a:schemeClr val="accent1">
                                        <a:lumMod val="40000"/>
                                        <a:lumOff val="60000"/>
                                      </a:schemeClr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b="0" i="1" smtClean="0">
                                    <a:solidFill>
                                      <a:schemeClr val="accent1">
                                        <a:lumMod val="40000"/>
                                        <a:lumOff val="60000"/>
                                      </a:schemeClr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𝑢</m:t>
                                </m:r>
                                <m:r>
                                  <a:rPr lang="en-US" b="0" i="1" smtClean="0">
                                    <a:solidFill>
                                      <a:schemeClr val="accent1">
                                        <a:lumMod val="40000"/>
                                        <a:lumOff val="60000"/>
                                      </a:schemeClr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,</m:t>
                                </m:r>
                                <m:r>
                                  <a:rPr lang="en-US" b="0" i="1" smtClean="0">
                                    <a:solidFill>
                                      <a:schemeClr val="accent1">
                                        <a:lumMod val="40000"/>
                                        <a:lumOff val="60000"/>
                                      </a:schemeClr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𝑥</m:t>
                                </m:r>
                                <m:r>
                                  <a:rPr lang="en-US" b="0" i="1" smtClean="0">
                                    <a:solidFill>
                                      <a:schemeClr val="accent1">
                                        <a:lumMod val="40000"/>
                                        <a:lumOff val="60000"/>
                                      </a:schemeClr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US" b="0" i="1" smtClean="0">
                                    <a:solidFill>
                                      <a:schemeClr val="accent1">
                                        <a:lumMod val="40000"/>
                                        <a:lumOff val="60000"/>
                                      </a:schemeClr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𝜇</m:t>
                                </m:r>
                              </m:e>
                            </m:d>
                          </m:e>
                          <m:sup>
                            <m:r>
                              <a:rPr lang="en-US" b="0" i="1" smtClean="0">
                                <a:solidFill>
                                  <a:schemeClr val="accent1">
                                    <a:lumMod val="40000"/>
                                    <a:lumOff val="60000"/>
                                  </a:schemeClr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𝑠</m:t>
                            </m:r>
                          </m:sup>
                        </m:sSup>
                      </m:e>
                    </m:d>
                    <m:r>
                      <a:rPr lang="en-US" b="0" i="1" smtClean="0">
                        <a:solidFill>
                          <a:schemeClr val="accent1">
                            <a:lumMod val="40000"/>
                            <a:lumOff val="60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</m:t>
                    </m:r>
                    <m:sSup>
                      <m:sSupPr>
                        <m:ctrlPr>
                          <a:rPr lang="en-US" b="0" i="1" smtClean="0">
                            <a:solidFill>
                              <a:schemeClr val="accent1">
                                <a:lumMod val="40000"/>
                                <a:lumOff val="60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solidFill>
                              <a:schemeClr val="accent1">
                                <a:lumMod val="40000"/>
                                <a:lumOff val="60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𝑠</m:t>
                        </m:r>
                      </m:e>
                      <m:sup>
                        <m:r>
                          <a:rPr lang="en-US" b="0" i="1" smtClean="0">
                            <a:solidFill>
                              <a:schemeClr val="accent1">
                                <a:lumMod val="40000"/>
                                <a:lumOff val="60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𝑠</m:t>
                        </m:r>
                        <m:r>
                          <a:rPr lang="en-US" b="0" i="1" smtClean="0">
                            <a:solidFill>
                              <a:schemeClr val="accent1">
                                <a:lumMod val="40000"/>
                                <a:lumOff val="60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/2</m:t>
                        </m:r>
                      </m:sup>
                    </m:sSup>
                  </m:oMath>
                </a14:m>
                <a:r>
                  <a:rPr lang="en-US" dirty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rPr>
                  <a:t> for all even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accent1">
                            <a:lumMod val="40000"/>
                            <a:lumOff val="60000"/>
                          </a:schemeClr>
                        </a:solidFill>
                        <a:latin typeface="Cambria Math" panose="02040503050406030204" pitchFamily="18" charset="0"/>
                      </a:rPr>
                      <m:t>𝑠</m:t>
                    </m:r>
                  </m:oMath>
                </a14:m>
                <a:endParaRPr lang="en-US" dirty="0">
                  <a:solidFill>
                    <a:schemeClr val="accent1">
                      <a:lumMod val="40000"/>
                      <a:lumOff val="6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8" name="Content Placeholder 2">
                <a:extLst>
                  <a:ext uri="{FF2B5EF4-FFF2-40B4-BE49-F238E27FC236}">
                    <a16:creationId xmlns:a16="http://schemas.microsoft.com/office/drawing/2014/main" id="{6EF23372-39A9-CCA6-D249-4AD4920C21FC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43840" y="1294411"/>
                <a:ext cx="11948160" cy="5280271"/>
              </a:xfrm>
              <a:blipFill>
                <a:blip r:embed="rId3"/>
                <a:stretch>
                  <a:fillRect l="-1380" t="-26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Title 1">
            <a:extLst>
              <a:ext uri="{FF2B5EF4-FFF2-40B4-BE49-F238E27FC236}">
                <a16:creationId xmlns:a16="http://schemas.microsoft.com/office/drawing/2014/main" id="{27A9D12A-E0DB-3D0E-EF2A-B1A6959833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LOW-DEGREE IDENTIFIABILITY</a:t>
            </a:r>
            <a:endParaRPr lang="en-US" b="0" dirty="0"/>
          </a:p>
        </p:txBody>
      </p:sp>
      <p:sp>
        <p:nvSpPr>
          <p:cNvPr id="3" name="Rounded Rectangle 2">
            <a:extLst>
              <a:ext uri="{FF2B5EF4-FFF2-40B4-BE49-F238E27FC236}">
                <a16:creationId xmlns:a16="http://schemas.microsoft.com/office/drawing/2014/main" id="{37C8970A-083B-BB30-AE64-C1356CA198D7}"/>
              </a:ext>
            </a:extLst>
          </p:cNvPr>
          <p:cNvSpPr/>
          <p:nvPr/>
        </p:nvSpPr>
        <p:spPr>
          <a:xfrm>
            <a:off x="1794278" y="1294411"/>
            <a:ext cx="3479074" cy="1420288"/>
          </a:xfrm>
          <a:prstGeom prst="roundRect">
            <a:avLst>
              <a:gd name="adj" fmla="val 12540"/>
            </a:avLst>
          </a:prstGeom>
          <a:solidFill>
            <a:schemeClr val="accent5">
              <a:alpha val="70000"/>
            </a:schemeClr>
          </a:solidFill>
          <a:ln>
            <a:solidFill>
              <a:schemeClr val="accent5">
                <a:lumMod val="20000"/>
                <a:lumOff val="8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EC306">
                    <a:lumMod val="60000"/>
                    <a:lumOff val="40000"/>
                  </a:srgb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Inefficient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EC306">
                    <a:lumMod val="20000"/>
                    <a:lumOff val="80000"/>
                  </a:srgb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 algorithm with a 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A6B727">
                    <a:lumMod val="60000"/>
                    <a:lumOff val="40000"/>
                  </a:srgb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“simple” 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EC306">
                    <a:lumMod val="20000"/>
                    <a:lumOff val="80000"/>
                  </a:srgb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proof of correctness</a:t>
            </a:r>
          </a:p>
        </p:txBody>
      </p:sp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1D9B5DDA-14CD-F264-0177-76851C11A865}"/>
              </a:ext>
            </a:extLst>
          </p:cNvPr>
          <p:cNvSpPr/>
          <p:nvPr/>
        </p:nvSpPr>
        <p:spPr>
          <a:xfrm>
            <a:off x="7254552" y="1294411"/>
            <a:ext cx="2971799" cy="1420288"/>
          </a:xfrm>
          <a:prstGeom prst="roundRect">
            <a:avLst>
              <a:gd name="adj" fmla="val 12540"/>
            </a:avLst>
          </a:prstGeom>
          <a:solidFill>
            <a:schemeClr val="accent2">
              <a:alpha val="70000"/>
            </a:schemeClr>
          </a:solidFill>
          <a:ln>
            <a:solidFill>
              <a:schemeClr val="accent2">
                <a:lumMod val="20000"/>
                <a:lumOff val="8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A6B727">
                    <a:lumMod val="60000"/>
                    <a:lumOff val="40000"/>
                  </a:srgb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Efficient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A6B727">
                    <a:lumMod val="20000"/>
                    <a:lumOff val="80000"/>
                  </a:srgb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 algorithm with the same guarantees</a:t>
            </a:r>
          </a:p>
        </p:txBody>
      </p:sp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AA982F0B-4A28-DDD6-3EF5-8114A197862D}"/>
              </a:ext>
            </a:extLst>
          </p:cNvPr>
          <p:cNvCxnSpPr>
            <a:cxnSpLocks/>
          </p:cNvCxnSpPr>
          <p:nvPr/>
        </p:nvCxnSpPr>
        <p:spPr>
          <a:xfrm>
            <a:off x="5463850" y="2004555"/>
            <a:ext cx="1600201" cy="0"/>
          </a:xfrm>
          <a:prstGeom prst="straightConnector1">
            <a:avLst/>
          </a:prstGeom>
          <a:ln w="76200"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6165611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8" name="Content Placeholder 2">
                <a:extLst>
                  <a:ext uri="{FF2B5EF4-FFF2-40B4-BE49-F238E27FC236}">
                    <a16:creationId xmlns:a16="http://schemas.microsoft.com/office/drawing/2014/main" id="{6EF23372-39A9-CCA6-D249-4AD4920C21FC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243840" y="1294411"/>
                <a:ext cx="11948160" cy="5563589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dirty="0"/>
                  <a:t>Recall:</a:t>
                </a:r>
              </a:p>
              <a:p>
                <a:pPr marL="0" indent="0">
                  <a:buNone/>
                </a:pPr>
                <a:endParaRPr lang="en-US" dirty="0">
                  <a:solidFill>
                    <a:schemeClr val="accent1">
                      <a:lumMod val="40000"/>
                      <a:lumOff val="60000"/>
                    </a:schemeClr>
                  </a:solidFill>
                </a:endParaRPr>
              </a:p>
              <a:p>
                <a:pPr marL="0" indent="0">
                  <a:buNone/>
                </a:pPr>
                <a:endParaRPr lang="en-US" dirty="0">
                  <a:solidFill>
                    <a:schemeClr val="accent1">
                      <a:lumMod val="40000"/>
                      <a:lumOff val="60000"/>
                    </a:schemeClr>
                  </a:solidFill>
                </a:endParaRPr>
              </a:p>
              <a:p>
                <a:pPr marL="0" indent="0">
                  <a:buNone/>
                </a:pPr>
                <a:r>
                  <a:rPr lang="en-US" b="1" dirty="0">
                    <a:solidFill>
                      <a:schemeClr val="accent5">
                        <a:lumMod val="60000"/>
                        <a:lumOff val="40000"/>
                      </a:schemeClr>
                    </a:solidFill>
                  </a:rPr>
                  <a:t>Given</a:t>
                </a:r>
                <a:r>
                  <a:rPr lang="en-US" dirty="0">
                    <a:solidFill>
                      <a:schemeClr val="accent5">
                        <a:lumMod val="60000"/>
                        <a:lumOff val="40000"/>
                      </a:schemeClr>
                    </a:solidFill>
                  </a:rPr>
                  <a:t>: </a:t>
                </a:r>
                <a:r>
                  <a:rPr lang="en-US" dirty="0">
                    <a:solidFill>
                      <a:schemeClr val="accent5">
                        <a:lumMod val="20000"/>
                        <a:lumOff val="80000"/>
                      </a:schemeClr>
                    </a:solidFill>
                  </a:rPr>
                  <a:t>dataset of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accent5">
                            <a:lumMod val="20000"/>
                            <a:lumOff val="80000"/>
                          </a:schemeClr>
                        </a:solidFill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dirty="0">
                    <a:solidFill>
                      <a:schemeClr val="accent5">
                        <a:lumMod val="20000"/>
                        <a:lumOff val="80000"/>
                      </a:schemeClr>
                    </a:solidFill>
                  </a:rPr>
                  <a:t> </a:t>
                </a:r>
                <a:r>
                  <a:rPr lang="en-US" dirty="0" err="1">
                    <a:solidFill>
                      <a:schemeClr val="accent5">
                        <a:lumMod val="20000"/>
                        <a:lumOff val="80000"/>
                      </a:schemeClr>
                    </a:solidFill>
                  </a:rPr>
                  <a:t>i.i.d</a:t>
                </a:r>
                <a:r>
                  <a:rPr lang="en-US" dirty="0" err="1"/>
                  <a:t>.</a:t>
                </a:r>
                <a:r>
                  <a:rPr lang="en-US" dirty="0"/>
                  <a:t> draws from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𝑞</m:t>
                    </m:r>
                  </m:oMath>
                </a14:m>
                <a:endParaRPr lang="en-US" dirty="0">
                  <a:solidFill>
                    <a:schemeClr val="accent5">
                      <a:lumMod val="60000"/>
                      <a:lumOff val="40000"/>
                    </a:schemeClr>
                  </a:solidFill>
                </a:endParaRPr>
              </a:p>
              <a:p>
                <a:pPr marL="0" indent="0">
                  <a:buNone/>
                </a:pPr>
                <a:r>
                  <a:rPr lang="en-US" b="1" dirty="0">
                    <a:solidFill>
                      <a:schemeClr val="accent5">
                        <a:lumMod val="60000"/>
                        <a:lumOff val="40000"/>
                      </a:schemeClr>
                    </a:solidFill>
                  </a:rPr>
                  <a:t>Inefficient algorithm</a:t>
                </a:r>
                <a:r>
                  <a:rPr lang="en-US" dirty="0">
                    <a:solidFill>
                      <a:schemeClr val="accent5">
                        <a:lumMod val="60000"/>
                        <a:lumOff val="40000"/>
                      </a:schemeClr>
                    </a:solidFill>
                  </a:rPr>
                  <a:t>: </a:t>
                </a:r>
                <a:r>
                  <a:rPr lang="en-US" dirty="0"/>
                  <a:t>brute-force search over subsets of size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𝑁</m:t>
                    </m:r>
                    <m:r>
                      <a:rPr lang="en-US" b="0" i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/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dirty="0"/>
                  <a:t> to find a subset that “looks like it came from a single Gaussian”</a:t>
                </a:r>
              </a:p>
              <a:p>
                <a:pPr marL="0" indent="0" algn="ctr">
                  <a:buNone/>
                </a:pPr>
                <a:endParaRPr lang="en-US" sz="1200" dirty="0"/>
              </a:p>
              <a:p>
                <a:pPr marL="0" indent="0">
                  <a:buNone/>
                </a:pPr>
                <a:r>
                  <a:rPr lang="en-US" dirty="0"/>
                  <a:t>Distinctive feature of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𝑁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𝜇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0" dirty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b="0" i="0" dirty="0" smtClean="0">
                        <a:latin typeface="Cambria Math" panose="02040503050406030204" pitchFamily="18" charset="0"/>
                      </a:rPr>
                      <m:t>Id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: </a:t>
                </a:r>
                <a:r>
                  <a:rPr lang="en-US" b="1" dirty="0">
                    <a:solidFill>
                      <a:schemeClr val="accent5">
                        <a:lumMod val="60000"/>
                        <a:lumOff val="40000"/>
                      </a:schemeClr>
                    </a:solidFill>
                  </a:rPr>
                  <a:t>moment bounds. </a:t>
                </a:r>
                <a:r>
                  <a:rPr lang="en-US" dirty="0"/>
                  <a:t>For any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𝑢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∈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𝕊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𝑑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−1</m:t>
                        </m:r>
                      </m:sup>
                    </m:sSup>
                  </m:oMath>
                </a14:m>
                <a:r>
                  <a:rPr lang="en-US" dirty="0"/>
                  <a:t>,</a:t>
                </a:r>
              </a:p>
              <a:p>
                <a:pPr marL="0" indent="0">
                  <a:buNone/>
                </a:pPr>
                <a:endParaRPr lang="en-US" sz="500" dirty="0"/>
              </a:p>
              <a:p>
                <a:pPr marL="0" indent="0" algn="ctr">
                  <a:buNone/>
                </a:pPr>
                <a:endParaRPr lang="en-US" dirty="0">
                  <a:solidFill>
                    <a:schemeClr val="accent1">
                      <a:lumMod val="40000"/>
                      <a:lumOff val="6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8" name="Content Placeholder 2">
                <a:extLst>
                  <a:ext uri="{FF2B5EF4-FFF2-40B4-BE49-F238E27FC236}">
                    <a16:creationId xmlns:a16="http://schemas.microsoft.com/office/drawing/2014/main" id="{6EF23372-39A9-CCA6-D249-4AD4920C21FC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43840" y="1294411"/>
                <a:ext cx="11948160" cy="5563589"/>
              </a:xfrm>
              <a:blipFill>
                <a:blip r:embed="rId3"/>
                <a:stretch>
                  <a:fillRect l="-1380" t="-250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Title 1">
            <a:extLst>
              <a:ext uri="{FF2B5EF4-FFF2-40B4-BE49-F238E27FC236}">
                <a16:creationId xmlns:a16="http://schemas.microsoft.com/office/drawing/2014/main" id="{27A9D12A-E0DB-3D0E-EF2A-B1A6959833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LOW-DEGREE IDENTIFIABILITY</a:t>
            </a:r>
            <a:endParaRPr lang="en-US" b="0" dirty="0"/>
          </a:p>
        </p:txBody>
      </p:sp>
      <p:sp>
        <p:nvSpPr>
          <p:cNvPr id="3" name="Rounded Rectangle 2">
            <a:extLst>
              <a:ext uri="{FF2B5EF4-FFF2-40B4-BE49-F238E27FC236}">
                <a16:creationId xmlns:a16="http://schemas.microsoft.com/office/drawing/2014/main" id="{37C8970A-083B-BB30-AE64-C1356CA198D7}"/>
              </a:ext>
            </a:extLst>
          </p:cNvPr>
          <p:cNvSpPr/>
          <p:nvPr/>
        </p:nvSpPr>
        <p:spPr>
          <a:xfrm>
            <a:off x="1794278" y="1294411"/>
            <a:ext cx="3479074" cy="1420288"/>
          </a:xfrm>
          <a:prstGeom prst="roundRect">
            <a:avLst>
              <a:gd name="adj" fmla="val 12540"/>
            </a:avLst>
          </a:prstGeom>
          <a:solidFill>
            <a:schemeClr val="accent5">
              <a:alpha val="70000"/>
            </a:schemeClr>
          </a:solidFill>
          <a:ln>
            <a:solidFill>
              <a:schemeClr val="accent5">
                <a:lumMod val="20000"/>
                <a:lumOff val="8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EC306">
                    <a:lumMod val="60000"/>
                    <a:lumOff val="40000"/>
                  </a:srgb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Inefficient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EC306">
                    <a:lumMod val="20000"/>
                    <a:lumOff val="80000"/>
                  </a:srgb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 algorithm with a 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A6B727">
                    <a:lumMod val="60000"/>
                    <a:lumOff val="40000"/>
                  </a:srgb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“simple” 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EC306">
                    <a:lumMod val="20000"/>
                    <a:lumOff val="80000"/>
                  </a:srgb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proof of correctness</a:t>
            </a:r>
          </a:p>
        </p:txBody>
      </p:sp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1D9B5DDA-14CD-F264-0177-76851C11A865}"/>
              </a:ext>
            </a:extLst>
          </p:cNvPr>
          <p:cNvSpPr/>
          <p:nvPr/>
        </p:nvSpPr>
        <p:spPr>
          <a:xfrm>
            <a:off x="7254552" y="1294411"/>
            <a:ext cx="2971799" cy="1420288"/>
          </a:xfrm>
          <a:prstGeom prst="roundRect">
            <a:avLst>
              <a:gd name="adj" fmla="val 12540"/>
            </a:avLst>
          </a:prstGeom>
          <a:solidFill>
            <a:schemeClr val="accent2">
              <a:alpha val="70000"/>
            </a:schemeClr>
          </a:solidFill>
          <a:ln>
            <a:solidFill>
              <a:schemeClr val="accent2">
                <a:lumMod val="20000"/>
                <a:lumOff val="8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A6B727">
                    <a:lumMod val="60000"/>
                    <a:lumOff val="40000"/>
                  </a:srgb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Efficient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A6B727">
                    <a:lumMod val="20000"/>
                    <a:lumOff val="80000"/>
                  </a:srgb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 algorithm with the same guarantees</a:t>
            </a:r>
          </a:p>
        </p:txBody>
      </p:sp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AA982F0B-4A28-DDD6-3EF5-8114A197862D}"/>
              </a:ext>
            </a:extLst>
          </p:cNvPr>
          <p:cNvCxnSpPr>
            <a:cxnSpLocks/>
          </p:cNvCxnSpPr>
          <p:nvPr/>
        </p:nvCxnSpPr>
        <p:spPr>
          <a:xfrm>
            <a:off x="5463850" y="2004555"/>
            <a:ext cx="1600201" cy="0"/>
          </a:xfrm>
          <a:prstGeom prst="straightConnector1">
            <a:avLst/>
          </a:prstGeom>
          <a:ln w="76200"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3B8BDFC6-E2A1-72C5-3DDD-296CD8186580}"/>
                  </a:ext>
                </a:extLst>
              </p:cNvPr>
              <p:cNvSpPr txBox="1"/>
              <p:nvPr/>
            </p:nvSpPr>
            <p:spPr>
              <a:xfrm>
                <a:off x="1922884" y="5436616"/>
                <a:ext cx="8346232" cy="116782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lvl="0" algn="ctr">
                  <a:lnSpc>
                    <a:spcPct val="90000"/>
                  </a:lnSpc>
                  <a:spcBef>
                    <a:spcPts val="100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3200" i="1" smtClean="0">
                              <a:solidFill>
                                <a:srgbClr val="418AB3">
                                  <a:lumMod val="40000"/>
                                  <a:lumOff val="60000"/>
                                </a:srgbClr>
                              </a:solidFill>
                              <a:effectLst>
                                <a:outerShdw blurRad="50800" dist="38100" dir="2700000" algn="tl" rotWithShape="0">
                                  <a:prstClr val="black">
                                    <a:alpha val="40000"/>
                                  </a:prstClr>
                                </a:outerShdw>
                              </a:effectLst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200" i="1">
                              <a:solidFill>
                                <a:srgbClr val="418AB3">
                                  <a:lumMod val="40000"/>
                                  <a:lumOff val="60000"/>
                                </a:srgbClr>
                              </a:solidFill>
                              <a:effectLst>
                                <a:outerShdw blurRad="50800" dist="38100" dir="2700000" algn="tl" rotWithShape="0">
                                  <a:prstClr val="black">
                                    <a:alpha val="40000"/>
                                  </a:prstClr>
                                </a:outerShdw>
                              </a:effectLst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3200" b="0" i="1" smtClean="0">
                              <a:solidFill>
                                <a:srgbClr val="418AB3">
                                  <a:lumMod val="40000"/>
                                  <a:lumOff val="60000"/>
                                </a:srgbClr>
                              </a:solidFill>
                              <a:effectLst>
                                <a:outerShdw blurRad="50800" dist="38100" dir="2700000" algn="tl" rotWithShape="0">
                                  <a:prstClr val="black">
                                    <a:alpha val="40000"/>
                                  </a:prstClr>
                                </a:outerShdw>
                              </a:effectLst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𝑁</m:t>
                          </m:r>
                        </m:den>
                      </m:f>
                      <m:nary>
                        <m:naryPr>
                          <m:chr m:val="∑"/>
                          <m:supHide m:val="on"/>
                          <m:ctrlPr>
                            <a:rPr lang="en-US" sz="3200" i="1">
                              <a:solidFill>
                                <a:srgbClr val="418AB3">
                                  <a:lumMod val="40000"/>
                                  <a:lumOff val="60000"/>
                                </a:srgbClr>
                              </a:solidFill>
                              <a:effectLst>
                                <a:outerShdw blurRad="50800" dist="38100" dir="2700000" algn="tl" rotWithShape="0">
                                  <a:prstClr val="black">
                                    <a:alpha val="40000"/>
                                  </a:prstClr>
                                </a:outerShdw>
                              </a:effectLst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sz="3200" i="1">
                              <a:solidFill>
                                <a:srgbClr val="418AB3">
                                  <a:lumMod val="40000"/>
                                  <a:lumOff val="60000"/>
                                </a:srgbClr>
                              </a:solidFill>
                              <a:effectLst>
                                <a:outerShdw blurRad="50800" dist="38100" dir="2700000" algn="tl" rotWithShape="0">
                                  <a:prstClr val="black">
                                    <a:alpha val="40000"/>
                                  </a:prstClr>
                                </a:outerShdw>
                              </a:effectLst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𝑖</m:t>
                          </m:r>
                        </m:sub>
                        <m:sup/>
                        <m:e>
                          <m:sSup>
                            <m:sSupPr>
                              <m:ctrlPr>
                                <a:rPr lang="en-US" sz="3200" i="1">
                                  <a:solidFill>
                                    <a:srgbClr val="418AB3">
                                      <a:lumMod val="40000"/>
                                      <a:lumOff val="60000"/>
                                    </a:srgbClr>
                                  </a:solidFill>
                                  <a:effectLst>
                                    <a:outerShdw blurRad="50800" dist="38100" dir="2700000" algn="tl" rotWithShape="0">
                                      <a:prstClr val="black">
                                        <a:alpha val="40000"/>
                                      </a:prstClr>
                                    </a:outerShdw>
                                  </a:effectLst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begChr m:val="⟨"/>
                                  <m:endChr m:val="⟩"/>
                                  <m:ctrlPr>
                                    <a:rPr lang="en-US" sz="3200" i="1">
                                      <a:solidFill>
                                        <a:srgbClr val="418AB3">
                                          <a:lumMod val="40000"/>
                                          <a:lumOff val="60000"/>
                                        </a:srgbClr>
                                      </a:solidFill>
                                      <a:effectLst>
                                        <a:outerShdw blurRad="50800" dist="38100" dir="2700000" algn="tl" rotWithShape="0">
                                          <a:prstClr val="black">
                                            <a:alpha val="40000"/>
                                          </a:prstClr>
                                        </a:outerShdw>
                                      </a:effectLst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3200" i="1">
                                      <a:solidFill>
                                        <a:srgbClr val="418AB3">
                                          <a:lumMod val="40000"/>
                                          <a:lumOff val="60000"/>
                                        </a:srgbClr>
                                      </a:solidFill>
                                      <a:effectLst>
                                        <a:outerShdw blurRad="50800" dist="38100" dir="2700000" algn="tl" rotWithShape="0">
                                          <a:prstClr val="black">
                                            <a:alpha val="40000"/>
                                          </a:prstClr>
                                        </a:outerShdw>
                                      </a:effectLst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𝑢</m:t>
                                  </m:r>
                                  <m:r>
                                    <a:rPr lang="en-US" sz="3200" i="1">
                                      <a:solidFill>
                                        <a:srgbClr val="418AB3">
                                          <a:lumMod val="40000"/>
                                          <a:lumOff val="60000"/>
                                        </a:srgbClr>
                                      </a:solidFill>
                                      <a:effectLst>
                                        <a:outerShdw blurRad="50800" dist="38100" dir="2700000" algn="tl" rotWithShape="0">
                                          <a:prstClr val="black">
                                            <a:alpha val="40000"/>
                                          </a:prstClr>
                                        </a:outerShdw>
                                      </a:effectLst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,</m:t>
                                  </m:r>
                                  <m:sSub>
                                    <m:sSubPr>
                                      <m:ctrlPr>
                                        <a:rPr lang="en-US" sz="3200" i="1">
                                          <a:solidFill>
                                            <a:srgbClr val="418AB3">
                                              <a:lumMod val="40000"/>
                                              <a:lumOff val="60000"/>
                                            </a:srgbClr>
                                          </a:solidFill>
                                          <a:effectLst>
                                            <a:outerShdw blurRad="50800" dist="38100" dir="2700000" algn="tl" rotWithShape="0">
                                              <a:prstClr val="black">
                                                <a:alpha val="40000"/>
                                              </a:prstClr>
                                            </a:outerShdw>
                                          </a:effectLst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3200" i="1">
                                          <a:solidFill>
                                            <a:srgbClr val="418AB3">
                                              <a:lumMod val="40000"/>
                                              <a:lumOff val="60000"/>
                                            </a:srgbClr>
                                          </a:solidFill>
                                          <a:effectLst>
                                            <a:outerShdw blurRad="50800" dist="38100" dir="2700000" algn="tl" rotWithShape="0">
                                              <a:prstClr val="black">
                                                <a:alpha val="40000"/>
                                              </a:prstClr>
                                            </a:outerShdw>
                                          </a:effectLst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  <m:sub>
                                      <m:r>
                                        <a:rPr lang="en-US" sz="3200" i="1">
                                          <a:solidFill>
                                            <a:srgbClr val="418AB3">
                                              <a:lumMod val="40000"/>
                                              <a:lumOff val="60000"/>
                                            </a:srgbClr>
                                          </a:solidFill>
                                          <a:effectLst>
                                            <a:outerShdw blurRad="50800" dist="38100" dir="2700000" algn="tl" rotWithShape="0">
                                              <a:prstClr val="black">
                                                <a:alpha val="40000"/>
                                              </a:prstClr>
                                            </a:outerShdw>
                                          </a:effectLst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𝑖</m:t>
                                      </m:r>
                                    </m:sub>
                                  </m:sSub>
                                  <m:r>
                                    <a:rPr lang="en-US" sz="3200" i="1">
                                      <a:solidFill>
                                        <a:srgbClr val="418AB3">
                                          <a:lumMod val="40000"/>
                                          <a:lumOff val="60000"/>
                                        </a:srgbClr>
                                      </a:solidFill>
                                      <a:effectLst>
                                        <a:outerShdw blurRad="50800" dist="38100" dir="2700000" algn="tl" rotWithShape="0">
                                          <a:prstClr val="black">
                                            <a:alpha val="40000"/>
                                          </a:prstClr>
                                        </a:outerShdw>
                                      </a:effectLst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en-US" sz="3200" i="1">
                                      <a:solidFill>
                                        <a:srgbClr val="418AB3">
                                          <a:lumMod val="40000"/>
                                          <a:lumOff val="60000"/>
                                        </a:srgbClr>
                                      </a:solidFill>
                                      <a:effectLst>
                                        <a:outerShdw blurRad="50800" dist="38100" dir="2700000" algn="tl" rotWithShape="0">
                                          <a:prstClr val="black">
                                            <a:alpha val="40000"/>
                                          </a:prstClr>
                                        </a:outerShdw>
                                      </a:effectLst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𝜇</m:t>
                                  </m:r>
                                </m:e>
                              </m:d>
                            </m:e>
                            <m:sup>
                              <m:r>
                                <a:rPr lang="en-US" sz="3200" i="1">
                                  <a:solidFill>
                                    <a:srgbClr val="418AB3">
                                      <a:lumMod val="40000"/>
                                      <a:lumOff val="60000"/>
                                    </a:srgbClr>
                                  </a:solidFill>
                                  <a:effectLst>
                                    <a:outerShdw blurRad="50800" dist="38100" dir="2700000" algn="tl" rotWithShape="0">
                                      <a:prstClr val="black">
                                        <a:alpha val="40000"/>
                                      </a:prstClr>
                                    </a:outerShdw>
                                  </a:effectLst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𝑠</m:t>
                              </m:r>
                            </m:sup>
                          </m:sSup>
                        </m:e>
                      </m:nary>
                      <m:r>
                        <a:rPr lang="en-US" sz="3200" i="1">
                          <a:solidFill>
                            <a:srgbClr val="418AB3">
                              <a:lumMod val="40000"/>
                              <a:lumOff val="60000"/>
                            </a:srgbClr>
                          </a:solidFill>
                          <a:effectLst>
                            <a:outerShdw blurRad="50800" dist="38100" dir="2700000" algn="tl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≤</m:t>
                      </m:r>
                      <m:r>
                        <a:rPr lang="en-US" sz="3200" b="0" i="1" smtClean="0">
                          <a:solidFill>
                            <a:srgbClr val="418AB3">
                              <a:lumMod val="40000"/>
                              <a:lumOff val="60000"/>
                            </a:srgbClr>
                          </a:solidFill>
                          <a:effectLst>
                            <a:outerShdw blurRad="50800" dist="38100" dir="2700000" algn="tl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2</m:t>
                      </m:r>
                      <m:sSup>
                        <m:sSupPr>
                          <m:ctrlPr>
                            <a:rPr lang="en-US" sz="3200" i="1">
                              <a:solidFill>
                                <a:srgbClr val="418AB3">
                                  <a:lumMod val="40000"/>
                                  <a:lumOff val="60000"/>
                                </a:srgbClr>
                              </a:solidFill>
                              <a:effectLst>
                                <a:outerShdw blurRad="50800" dist="38100" dir="2700000" algn="tl" rotWithShape="0">
                                  <a:prstClr val="black">
                                    <a:alpha val="40000"/>
                                  </a:prstClr>
                                </a:outerShdw>
                              </a:effectLst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3200" i="1">
                              <a:solidFill>
                                <a:srgbClr val="418AB3">
                                  <a:lumMod val="40000"/>
                                  <a:lumOff val="60000"/>
                                </a:srgbClr>
                              </a:solidFill>
                              <a:effectLst>
                                <a:outerShdw blurRad="50800" dist="38100" dir="2700000" algn="tl" rotWithShape="0">
                                  <a:prstClr val="black">
                                    <a:alpha val="40000"/>
                                  </a:prstClr>
                                </a:outerShdw>
                              </a:effectLst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𝑠</m:t>
                          </m:r>
                        </m:e>
                        <m:sup>
                          <m:r>
                            <a:rPr lang="en-US" sz="3200" i="1">
                              <a:solidFill>
                                <a:srgbClr val="418AB3">
                                  <a:lumMod val="40000"/>
                                  <a:lumOff val="60000"/>
                                </a:srgbClr>
                              </a:solidFill>
                              <a:effectLst>
                                <a:outerShdw blurRad="50800" dist="38100" dir="2700000" algn="tl" rotWithShape="0">
                                  <a:prstClr val="black">
                                    <a:alpha val="40000"/>
                                  </a:prstClr>
                                </a:outerShdw>
                              </a:effectLst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𝑠</m:t>
                          </m:r>
                          <m:r>
                            <a:rPr lang="en-US" sz="3200" i="1">
                              <a:solidFill>
                                <a:srgbClr val="418AB3">
                                  <a:lumMod val="40000"/>
                                  <a:lumOff val="60000"/>
                                </a:srgbClr>
                              </a:solidFill>
                              <a:effectLst>
                                <a:outerShdw blurRad="50800" dist="38100" dir="2700000" algn="tl" rotWithShape="0">
                                  <a:prstClr val="black">
                                    <a:alpha val="40000"/>
                                  </a:prstClr>
                                </a:outerShdw>
                              </a:effectLst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/2</m:t>
                          </m:r>
                        </m:sup>
                      </m:sSup>
                      <m:r>
                        <m:rPr>
                          <m:nor/>
                        </m:rPr>
                        <a:rPr lang="en-US" sz="3200" dirty="0">
                          <a:solidFill>
                            <a:srgbClr val="418AB3">
                              <a:lumMod val="40000"/>
                              <a:lumOff val="60000"/>
                            </a:srgbClr>
                          </a:solidFill>
                          <a:effectLst>
                            <a:outerShdw blurRad="50800" dist="38100" dir="2700000" algn="tl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</a:rPr>
                        <m:t> </m:t>
                      </m:r>
                      <m:r>
                        <m:rPr>
                          <m:nor/>
                        </m:rPr>
                        <a:rPr lang="en-US" sz="3200" dirty="0">
                          <a:solidFill>
                            <a:srgbClr val="418AB3">
                              <a:lumMod val="40000"/>
                              <a:lumOff val="60000"/>
                            </a:srgbClr>
                          </a:solidFill>
                          <a:effectLst>
                            <a:outerShdw blurRad="50800" dist="38100" dir="2700000" algn="tl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</a:rPr>
                        <m:t>for</m:t>
                      </m:r>
                      <m:r>
                        <m:rPr>
                          <m:nor/>
                        </m:rPr>
                        <a:rPr lang="en-US" sz="3200" dirty="0">
                          <a:solidFill>
                            <a:srgbClr val="418AB3">
                              <a:lumMod val="40000"/>
                              <a:lumOff val="60000"/>
                            </a:srgbClr>
                          </a:solidFill>
                          <a:effectLst>
                            <a:outerShdw blurRad="50800" dist="38100" dir="2700000" algn="tl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</a:rPr>
                        <m:t> </m:t>
                      </m:r>
                      <m:r>
                        <m:rPr>
                          <m:nor/>
                        </m:rPr>
                        <a:rPr lang="en-US" sz="3200" dirty="0">
                          <a:solidFill>
                            <a:srgbClr val="418AB3">
                              <a:lumMod val="40000"/>
                              <a:lumOff val="60000"/>
                            </a:srgbClr>
                          </a:solidFill>
                          <a:effectLst>
                            <a:outerShdw blurRad="50800" dist="38100" dir="2700000" algn="tl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</a:rPr>
                        <m:t>all</m:t>
                      </m:r>
                      <m:r>
                        <m:rPr>
                          <m:nor/>
                        </m:rPr>
                        <a:rPr lang="en-US" sz="3200" dirty="0">
                          <a:solidFill>
                            <a:srgbClr val="418AB3">
                              <a:lumMod val="40000"/>
                              <a:lumOff val="60000"/>
                            </a:srgbClr>
                          </a:solidFill>
                          <a:effectLst>
                            <a:outerShdw blurRad="50800" dist="38100" dir="2700000" algn="tl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</a:rPr>
                        <m:t> </m:t>
                      </m:r>
                      <m:r>
                        <m:rPr>
                          <m:nor/>
                        </m:rPr>
                        <a:rPr lang="en-US" sz="3200" dirty="0">
                          <a:solidFill>
                            <a:srgbClr val="418AB3">
                              <a:lumMod val="40000"/>
                              <a:lumOff val="60000"/>
                            </a:srgbClr>
                          </a:solidFill>
                          <a:effectLst>
                            <a:outerShdw blurRad="50800" dist="38100" dir="2700000" algn="tl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</a:rPr>
                        <m:t>even</m:t>
                      </m:r>
                      <m:r>
                        <m:rPr>
                          <m:nor/>
                        </m:rPr>
                        <a:rPr lang="en-US" sz="3200" dirty="0">
                          <a:solidFill>
                            <a:srgbClr val="418AB3">
                              <a:lumMod val="40000"/>
                              <a:lumOff val="60000"/>
                            </a:srgbClr>
                          </a:solidFill>
                          <a:effectLst>
                            <a:outerShdw blurRad="50800" dist="38100" dir="2700000" algn="tl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</a:rPr>
                        <m:t> </m:t>
                      </m:r>
                      <m:r>
                        <a:rPr lang="en-US" sz="3200" i="1">
                          <a:solidFill>
                            <a:srgbClr val="418AB3">
                              <a:lumMod val="40000"/>
                              <a:lumOff val="60000"/>
                            </a:srgbClr>
                          </a:solidFill>
                          <a:effectLst>
                            <a:outerShdw blurRad="50800" dist="38100" dir="2700000" algn="tl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Cambria Math" panose="02040503050406030204" pitchFamily="18" charset="0"/>
                        </a:rPr>
                        <m:t>𝑠</m:t>
                      </m:r>
                    </m:oMath>
                  </m:oMathPara>
                </a14:m>
                <a:endParaRPr lang="en-US" sz="3200" dirty="0">
                  <a:solidFill>
                    <a:srgbClr val="418AB3">
                      <a:lumMod val="40000"/>
                      <a:lumOff val="60000"/>
                    </a:srgbClr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3B8BDFC6-E2A1-72C5-3DDD-296CD818658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22884" y="5436616"/>
                <a:ext cx="8346232" cy="1167820"/>
              </a:xfrm>
              <a:prstGeom prst="rect">
                <a:avLst/>
              </a:prstGeom>
              <a:blipFill>
                <a:blip r:embed="rId4"/>
                <a:stretch>
                  <a:fillRect l="-3951" t="-158696" b="-21630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67769815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8" name="Content Placeholder 2">
                <a:extLst>
                  <a:ext uri="{FF2B5EF4-FFF2-40B4-BE49-F238E27FC236}">
                    <a16:creationId xmlns:a16="http://schemas.microsoft.com/office/drawing/2014/main" id="{6EF23372-39A9-CCA6-D249-4AD4920C21FC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243840" y="1294411"/>
                <a:ext cx="11948160" cy="6151418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dirty="0"/>
                  <a:t>Recall:</a:t>
                </a:r>
              </a:p>
              <a:p>
                <a:pPr marL="0" indent="0">
                  <a:buNone/>
                </a:pPr>
                <a:endParaRPr lang="en-US" dirty="0">
                  <a:solidFill>
                    <a:schemeClr val="accent1">
                      <a:lumMod val="40000"/>
                      <a:lumOff val="60000"/>
                    </a:schemeClr>
                  </a:solidFill>
                </a:endParaRPr>
              </a:p>
              <a:p>
                <a:pPr marL="0" indent="0">
                  <a:buNone/>
                </a:pPr>
                <a:endParaRPr lang="en-US" dirty="0">
                  <a:solidFill>
                    <a:schemeClr val="accent1">
                      <a:lumMod val="40000"/>
                      <a:lumOff val="60000"/>
                    </a:schemeClr>
                  </a:solidFill>
                </a:endParaRPr>
              </a:p>
              <a:p>
                <a:pPr marL="0" indent="0">
                  <a:buNone/>
                </a:pPr>
                <a:r>
                  <a:rPr lang="en-US" b="1" dirty="0">
                    <a:solidFill>
                      <a:schemeClr val="accent5">
                        <a:lumMod val="60000"/>
                        <a:lumOff val="40000"/>
                      </a:schemeClr>
                    </a:solidFill>
                  </a:rPr>
                  <a:t>Given</a:t>
                </a:r>
                <a:r>
                  <a:rPr lang="en-US" dirty="0">
                    <a:solidFill>
                      <a:schemeClr val="accent5">
                        <a:lumMod val="60000"/>
                        <a:lumOff val="40000"/>
                      </a:schemeClr>
                    </a:solidFill>
                  </a:rPr>
                  <a:t>: </a:t>
                </a:r>
                <a:r>
                  <a:rPr lang="en-US" dirty="0">
                    <a:solidFill>
                      <a:schemeClr val="accent5">
                        <a:lumMod val="20000"/>
                        <a:lumOff val="80000"/>
                      </a:schemeClr>
                    </a:solidFill>
                  </a:rPr>
                  <a:t>dataset of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accent5">
                            <a:lumMod val="20000"/>
                            <a:lumOff val="80000"/>
                          </a:schemeClr>
                        </a:solidFill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dirty="0">
                    <a:solidFill>
                      <a:schemeClr val="accent5">
                        <a:lumMod val="20000"/>
                        <a:lumOff val="80000"/>
                      </a:schemeClr>
                    </a:solidFill>
                  </a:rPr>
                  <a:t> </a:t>
                </a:r>
                <a:r>
                  <a:rPr lang="en-US" dirty="0" err="1">
                    <a:solidFill>
                      <a:schemeClr val="accent5">
                        <a:lumMod val="20000"/>
                        <a:lumOff val="80000"/>
                      </a:schemeClr>
                    </a:solidFill>
                  </a:rPr>
                  <a:t>i.i.d</a:t>
                </a:r>
                <a:r>
                  <a:rPr lang="en-US" dirty="0" err="1"/>
                  <a:t>.</a:t>
                </a:r>
                <a:r>
                  <a:rPr lang="en-US" dirty="0"/>
                  <a:t> draws from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𝑞</m:t>
                    </m:r>
                  </m:oMath>
                </a14:m>
                <a:endParaRPr lang="en-US" dirty="0">
                  <a:solidFill>
                    <a:schemeClr val="accent5">
                      <a:lumMod val="60000"/>
                      <a:lumOff val="40000"/>
                    </a:schemeClr>
                  </a:solidFill>
                </a:endParaRPr>
              </a:p>
              <a:p>
                <a:pPr marL="0" indent="0">
                  <a:buNone/>
                </a:pPr>
                <a:r>
                  <a:rPr lang="en-US" b="1" dirty="0">
                    <a:solidFill>
                      <a:schemeClr val="accent2">
                        <a:lumMod val="60000"/>
                        <a:lumOff val="40000"/>
                      </a:schemeClr>
                    </a:solidFill>
                  </a:rPr>
                  <a:t>Inefficient algorithm</a:t>
                </a:r>
                <a:r>
                  <a:rPr lang="en-US" dirty="0">
                    <a:solidFill>
                      <a:schemeClr val="accent2">
                        <a:lumMod val="60000"/>
                        <a:lumOff val="40000"/>
                      </a:schemeClr>
                    </a:solidFill>
                  </a:rPr>
                  <a:t>: brute-force search over subsets of size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accent2">
                            <a:lumMod val="60000"/>
                            <a:lumOff val="40000"/>
                          </a:schemeClr>
                        </a:solidFill>
                        <a:latin typeface="Cambria Math" panose="02040503050406030204" pitchFamily="18" charset="0"/>
                      </a:rPr>
                      <m:t>𝑁</m:t>
                    </m:r>
                    <m:r>
                      <a:rPr lang="en-US" b="0" i="0" smtClean="0">
                        <a:solidFill>
                          <a:schemeClr val="accent2">
                            <a:lumMod val="60000"/>
                            <a:lumOff val="40000"/>
                          </a:schemeClr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solidFill>
                          <a:schemeClr val="accent2">
                            <a:lumMod val="60000"/>
                            <a:lumOff val="40000"/>
                          </a:schemeClr>
                        </a:solidFill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solidFill>
                          <a:schemeClr val="accent2">
                            <a:lumMod val="60000"/>
                            <a:lumOff val="40000"/>
                          </a:schemeClr>
                        </a:solidFill>
                        <a:latin typeface="Cambria Math" panose="02040503050406030204" pitchFamily="18" charset="0"/>
                      </a:rPr>
                      <m:t>/</m:t>
                    </m:r>
                    <m:r>
                      <a:rPr lang="en-US" b="0" i="1" smtClean="0">
                        <a:solidFill>
                          <a:schemeClr val="accent2">
                            <a:lumMod val="60000"/>
                            <a:lumOff val="40000"/>
                          </a:schemeClr>
                        </a:solidFill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dirty="0">
                    <a:solidFill>
                      <a:schemeClr val="accent2">
                        <a:lumMod val="60000"/>
                        <a:lumOff val="40000"/>
                      </a:schemeClr>
                    </a:solidFill>
                  </a:rPr>
                  <a:t> to find a subset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}"/>
                        <m:ctrlPr>
                          <a:rPr lang="en-US" b="0" i="1" smtClean="0">
                            <a:solidFill>
                              <a:schemeClr val="accent2">
                                <a:lumMod val="60000"/>
                                <a:lumOff val="4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solidFill>
                                  <a:schemeClr val="accent2">
                                    <a:lumMod val="60000"/>
                                    <a:lumOff val="4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solidFill>
                                  <a:schemeClr val="accent2">
                                    <a:lumMod val="60000"/>
                                    <a:lumOff val="4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chemeClr val="accent2">
                                    <a:lumMod val="60000"/>
                                    <a:lumOff val="4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dirty="0">
                    <a:solidFill>
                      <a:schemeClr val="accent2">
                        <a:lumMod val="60000"/>
                        <a:lumOff val="40000"/>
                      </a:schemeClr>
                    </a:solidFill>
                  </a:rPr>
                  <a:t> of the samples that satisfies, for all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chemeClr val="accent2">
                            <a:lumMod val="60000"/>
                            <a:lumOff val="40000"/>
                          </a:schemeClr>
                        </a:solidFill>
                        <a:latin typeface="Cambria Math" panose="02040503050406030204" pitchFamily="18" charset="0"/>
                      </a:rPr>
                      <m:t>𝑢</m:t>
                    </m:r>
                    <m:r>
                      <a:rPr lang="en-US" i="1">
                        <a:solidFill>
                          <a:schemeClr val="accent2">
                            <a:lumMod val="60000"/>
                            <a:lumOff val="40000"/>
                          </a:schemeClr>
                        </a:solidFill>
                        <a:latin typeface="Cambria Math" panose="02040503050406030204" pitchFamily="18" charset="0"/>
                      </a:rPr>
                      <m:t>∈</m:t>
                    </m:r>
                    <m:sSup>
                      <m:sSupPr>
                        <m:ctrlPr>
                          <a:rPr lang="en-US" i="1">
                            <a:solidFill>
                              <a:schemeClr val="accent2">
                                <a:lumMod val="60000"/>
                                <a:lumOff val="40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solidFill>
                              <a:schemeClr val="accent2">
                                <a:lumMod val="60000"/>
                                <a:lumOff val="40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𝕊</m:t>
                        </m:r>
                      </m:e>
                      <m:sup>
                        <m:r>
                          <a:rPr lang="en-US" i="1">
                            <a:solidFill>
                              <a:schemeClr val="accent2">
                                <a:lumMod val="60000"/>
                                <a:lumOff val="40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𝑑</m:t>
                        </m:r>
                        <m:r>
                          <a:rPr lang="en-US" i="1">
                            <a:solidFill>
                              <a:schemeClr val="accent2">
                                <a:lumMod val="60000"/>
                                <a:lumOff val="40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−1</m:t>
                        </m:r>
                      </m:sup>
                    </m:sSup>
                  </m:oMath>
                </a14:m>
                <a:r>
                  <a:rPr lang="en-US" dirty="0">
                    <a:solidFill>
                      <a:schemeClr val="accent2">
                        <a:lumMod val="60000"/>
                        <a:lumOff val="40000"/>
                      </a:schemeClr>
                    </a:solidFill>
                  </a:rPr>
                  <a:t>,</a:t>
                </a:r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endParaRPr lang="en-US" sz="2400" dirty="0"/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endParaRPr lang="en-US" sz="1050" dirty="0"/>
              </a:p>
              <a:p>
                <a:pPr marL="0" indent="0">
                  <a:buNone/>
                </a:pPr>
                <a:endParaRPr lang="en-US" sz="500" dirty="0"/>
              </a:p>
              <a:p>
                <a:pPr marL="0" indent="0" algn="ctr">
                  <a:buNone/>
                </a:pPr>
                <a:endParaRPr lang="en-US" dirty="0">
                  <a:solidFill>
                    <a:schemeClr val="accent1">
                      <a:lumMod val="40000"/>
                      <a:lumOff val="6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8" name="Content Placeholder 2">
                <a:extLst>
                  <a:ext uri="{FF2B5EF4-FFF2-40B4-BE49-F238E27FC236}">
                    <a16:creationId xmlns:a16="http://schemas.microsoft.com/office/drawing/2014/main" id="{6EF23372-39A9-CCA6-D249-4AD4920C21FC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43840" y="1294411"/>
                <a:ext cx="11948160" cy="6151418"/>
              </a:xfrm>
              <a:blipFill>
                <a:blip r:embed="rId3"/>
                <a:stretch>
                  <a:fillRect l="-1380" t="-226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Title 1">
            <a:extLst>
              <a:ext uri="{FF2B5EF4-FFF2-40B4-BE49-F238E27FC236}">
                <a16:creationId xmlns:a16="http://schemas.microsoft.com/office/drawing/2014/main" id="{27A9D12A-E0DB-3D0E-EF2A-B1A6959833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LOW-DEGREE IDENTIFIABILITY</a:t>
            </a:r>
            <a:endParaRPr lang="en-US" b="0" dirty="0"/>
          </a:p>
        </p:txBody>
      </p:sp>
      <p:sp>
        <p:nvSpPr>
          <p:cNvPr id="3" name="Rounded Rectangle 2">
            <a:extLst>
              <a:ext uri="{FF2B5EF4-FFF2-40B4-BE49-F238E27FC236}">
                <a16:creationId xmlns:a16="http://schemas.microsoft.com/office/drawing/2014/main" id="{37C8970A-083B-BB30-AE64-C1356CA198D7}"/>
              </a:ext>
            </a:extLst>
          </p:cNvPr>
          <p:cNvSpPr/>
          <p:nvPr/>
        </p:nvSpPr>
        <p:spPr>
          <a:xfrm>
            <a:off x="1794278" y="1294411"/>
            <a:ext cx="3479074" cy="1420288"/>
          </a:xfrm>
          <a:prstGeom prst="roundRect">
            <a:avLst>
              <a:gd name="adj" fmla="val 12540"/>
            </a:avLst>
          </a:prstGeom>
          <a:solidFill>
            <a:schemeClr val="accent5">
              <a:alpha val="70000"/>
            </a:schemeClr>
          </a:solidFill>
          <a:ln>
            <a:solidFill>
              <a:schemeClr val="accent5">
                <a:lumMod val="20000"/>
                <a:lumOff val="8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EC306">
                    <a:lumMod val="60000"/>
                    <a:lumOff val="40000"/>
                  </a:srgb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Inefficient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EC306">
                    <a:lumMod val="20000"/>
                    <a:lumOff val="80000"/>
                  </a:srgb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 algorithm with a 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A6B727">
                    <a:lumMod val="60000"/>
                    <a:lumOff val="40000"/>
                  </a:srgb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“simple” 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EC306">
                    <a:lumMod val="20000"/>
                    <a:lumOff val="80000"/>
                  </a:srgb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proof of correctness</a:t>
            </a:r>
          </a:p>
        </p:txBody>
      </p:sp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1D9B5DDA-14CD-F264-0177-76851C11A865}"/>
              </a:ext>
            </a:extLst>
          </p:cNvPr>
          <p:cNvSpPr/>
          <p:nvPr/>
        </p:nvSpPr>
        <p:spPr>
          <a:xfrm>
            <a:off x="7254552" y="1294411"/>
            <a:ext cx="2971799" cy="1420288"/>
          </a:xfrm>
          <a:prstGeom prst="roundRect">
            <a:avLst>
              <a:gd name="adj" fmla="val 12540"/>
            </a:avLst>
          </a:prstGeom>
          <a:solidFill>
            <a:schemeClr val="accent2">
              <a:alpha val="70000"/>
            </a:schemeClr>
          </a:solidFill>
          <a:ln>
            <a:solidFill>
              <a:schemeClr val="accent2">
                <a:lumMod val="20000"/>
                <a:lumOff val="8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A6B727">
                    <a:lumMod val="60000"/>
                    <a:lumOff val="40000"/>
                  </a:srgb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Efficient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A6B727">
                    <a:lumMod val="20000"/>
                    <a:lumOff val="80000"/>
                  </a:srgb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 algorithm with the same guarantees</a:t>
            </a:r>
          </a:p>
        </p:txBody>
      </p:sp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AA982F0B-4A28-DDD6-3EF5-8114A197862D}"/>
              </a:ext>
            </a:extLst>
          </p:cNvPr>
          <p:cNvCxnSpPr>
            <a:cxnSpLocks/>
          </p:cNvCxnSpPr>
          <p:nvPr/>
        </p:nvCxnSpPr>
        <p:spPr>
          <a:xfrm>
            <a:off x="5463850" y="2004555"/>
            <a:ext cx="1600201" cy="0"/>
          </a:xfrm>
          <a:prstGeom prst="straightConnector1">
            <a:avLst/>
          </a:prstGeom>
          <a:ln w="76200"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D26E0F45-5DA5-F9F2-7409-DD4BFABBA043}"/>
                  </a:ext>
                </a:extLst>
              </p:cNvPr>
              <p:cNvSpPr txBox="1"/>
              <p:nvPr/>
            </p:nvSpPr>
            <p:spPr>
              <a:xfrm>
                <a:off x="1922884" y="4688138"/>
                <a:ext cx="8346232" cy="116782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lvl="0" algn="ctr">
                  <a:lnSpc>
                    <a:spcPct val="90000"/>
                  </a:lnSpc>
                  <a:spcBef>
                    <a:spcPts val="100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3200" i="1" smtClean="0">
                              <a:solidFill>
                                <a:srgbClr val="418AB3">
                                  <a:lumMod val="40000"/>
                                  <a:lumOff val="60000"/>
                                </a:srgbClr>
                              </a:solidFill>
                              <a:effectLst>
                                <a:outerShdw blurRad="50800" dist="38100" dir="2700000" algn="tl" rotWithShape="0">
                                  <a:prstClr val="black">
                                    <a:alpha val="40000"/>
                                  </a:prstClr>
                                </a:outerShdw>
                              </a:effectLst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200" i="1">
                              <a:solidFill>
                                <a:srgbClr val="418AB3">
                                  <a:lumMod val="40000"/>
                                  <a:lumOff val="60000"/>
                                </a:srgbClr>
                              </a:solidFill>
                              <a:effectLst>
                                <a:outerShdw blurRad="50800" dist="38100" dir="2700000" algn="tl" rotWithShape="0">
                                  <a:prstClr val="black">
                                    <a:alpha val="40000"/>
                                  </a:prstClr>
                                </a:outerShdw>
                              </a:effectLst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3200" b="0" i="1" smtClean="0">
                              <a:solidFill>
                                <a:srgbClr val="418AB3">
                                  <a:lumMod val="40000"/>
                                  <a:lumOff val="60000"/>
                                </a:srgbClr>
                              </a:solidFill>
                              <a:effectLst>
                                <a:outerShdw blurRad="50800" dist="38100" dir="2700000" algn="tl" rotWithShape="0">
                                  <a:prstClr val="black">
                                    <a:alpha val="40000"/>
                                  </a:prstClr>
                                </a:outerShdw>
                              </a:effectLst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𝑁</m:t>
                          </m:r>
                        </m:den>
                      </m:f>
                      <m:nary>
                        <m:naryPr>
                          <m:chr m:val="∑"/>
                          <m:supHide m:val="on"/>
                          <m:ctrlPr>
                            <a:rPr lang="en-US" sz="3200" i="1">
                              <a:solidFill>
                                <a:srgbClr val="418AB3">
                                  <a:lumMod val="40000"/>
                                  <a:lumOff val="60000"/>
                                </a:srgbClr>
                              </a:solidFill>
                              <a:effectLst>
                                <a:outerShdw blurRad="50800" dist="38100" dir="2700000" algn="tl" rotWithShape="0">
                                  <a:prstClr val="black">
                                    <a:alpha val="40000"/>
                                  </a:prstClr>
                                </a:outerShdw>
                              </a:effectLst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sz="3200" i="1">
                              <a:solidFill>
                                <a:srgbClr val="418AB3">
                                  <a:lumMod val="40000"/>
                                  <a:lumOff val="60000"/>
                                </a:srgbClr>
                              </a:solidFill>
                              <a:effectLst>
                                <a:outerShdw blurRad="50800" dist="38100" dir="2700000" algn="tl" rotWithShape="0">
                                  <a:prstClr val="black">
                                    <a:alpha val="40000"/>
                                  </a:prstClr>
                                </a:outerShdw>
                              </a:effectLst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𝑖</m:t>
                          </m:r>
                        </m:sub>
                        <m:sup/>
                        <m:e>
                          <m:sSup>
                            <m:sSupPr>
                              <m:ctrlPr>
                                <a:rPr lang="en-US" sz="3200" i="1">
                                  <a:solidFill>
                                    <a:srgbClr val="418AB3">
                                      <a:lumMod val="40000"/>
                                      <a:lumOff val="60000"/>
                                    </a:srgbClr>
                                  </a:solidFill>
                                  <a:effectLst>
                                    <a:outerShdw blurRad="50800" dist="38100" dir="2700000" algn="tl" rotWithShape="0">
                                      <a:prstClr val="black">
                                        <a:alpha val="40000"/>
                                      </a:prstClr>
                                    </a:outerShdw>
                                  </a:effectLst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begChr m:val="⟨"/>
                                  <m:endChr m:val="⟩"/>
                                  <m:ctrlPr>
                                    <a:rPr lang="en-US" sz="3200" i="1">
                                      <a:solidFill>
                                        <a:srgbClr val="418AB3">
                                          <a:lumMod val="40000"/>
                                          <a:lumOff val="60000"/>
                                        </a:srgbClr>
                                      </a:solidFill>
                                      <a:effectLst>
                                        <a:outerShdw blurRad="50800" dist="38100" dir="2700000" algn="tl" rotWithShape="0">
                                          <a:prstClr val="black">
                                            <a:alpha val="40000"/>
                                          </a:prstClr>
                                        </a:outerShdw>
                                      </a:effectLst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3200" i="1">
                                      <a:solidFill>
                                        <a:srgbClr val="418AB3">
                                          <a:lumMod val="40000"/>
                                          <a:lumOff val="60000"/>
                                        </a:srgbClr>
                                      </a:solidFill>
                                      <a:effectLst>
                                        <a:outerShdw blurRad="50800" dist="38100" dir="2700000" algn="tl" rotWithShape="0">
                                          <a:prstClr val="black">
                                            <a:alpha val="40000"/>
                                          </a:prstClr>
                                        </a:outerShdw>
                                      </a:effectLst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𝑢</m:t>
                                  </m:r>
                                  <m:r>
                                    <a:rPr lang="en-US" sz="3200" i="1">
                                      <a:solidFill>
                                        <a:srgbClr val="418AB3">
                                          <a:lumMod val="40000"/>
                                          <a:lumOff val="60000"/>
                                        </a:srgbClr>
                                      </a:solidFill>
                                      <a:effectLst>
                                        <a:outerShdw blurRad="50800" dist="38100" dir="2700000" algn="tl" rotWithShape="0">
                                          <a:prstClr val="black">
                                            <a:alpha val="40000"/>
                                          </a:prstClr>
                                        </a:outerShdw>
                                      </a:effectLst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,</m:t>
                                  </m:r>
                                  <m:sSub>
                                    <m:sSubPr>
                                      <m:ctrlPr>
                                        <a:rPr lang="en-US" sz="3200" i="1">
                                          <a:solidFill>
                                            <a:srgbClr val="418AB3">
                                              <a:lumMod val="40000"/>
                                              <a:lumOff val="60000"/>
                                            </a:srgbClr>
                                          </a:solidFill>
                                          <a:effectLst>
                                            <a:outerShdw blurRad="50800" dist="38100" dir="2700000" algn="tl" rotWithShape="0">
                                              <a:prstClr val="black">
                                                <a:alpha val="40000"/>
                                              </a:prstClr>
                                            </a:outerShdw>
                                          </a:effectLst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3200" i="1">
                                          <a:solidFill>
                                            <a:srgbClr val="418AB3">
                                              <a:lumMod val="40000"/>
                                              <a:lumOff val="60000"/>
                                            </a:srgbClr>
                                          </a:solidFill>
                                          <a:effectLst>
                                            <a:outerShdw blurRad="50800" dist="38100" dir="2700000" algn="tl" rotWithShape="0">
                                              <a:prstClr val="black">
                                                <a:alpha val="40000"/>
                                              </a:prstClr>
                                            </a:outerShdw>
                                          </a:effectLst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  <m:sub>
                                      <m:r>
                                        <a:rPr lang="en-US" sz="3200" i="1">
                                          <a:solidFill>
                                            <a:srgbClr val="418AB3">
                                              <a:lumMod val="40000"/>
                                              <a:lumOff val="60000"/>
                                            </a:srgbClr>
                                          </a:solidFill>
                                          <a:effectLst>
                                            <a:outerShdw blurRad="50800" dist="38100" dir="2700000" algn="tl" rotWithShape="0">
                                              <a:prstClr val="black">
                                                <a:alpha val="40000"/>
                                              </a:prstClr>
                                            </a:outerShdw>
                                          </a:effectLst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𝑖</m:t>
                                      </m:r>
                                    </m:sub>
                                  </m:sSub>
                                  <m:r>
                                    <a:rPr lang="en-US" sz="3200" i="1">
                                      <a:solidFill>
                                        <a:srgbClr val="418AB3">
                                          <a:lumMod val="40000"/>
                                          <a:lumOff val="60000"/>
                                        </a:srgbClr>
                                      </a:solidFill>
                                      <a:effectLst>
                                        <a:outerShdw blurRad="50800" dist="38100" dir="2700000" algn="tl" rotWithShape="0">
                                          <a:prstClr val="black">
                                            <a:alpha val="40000"/>
                                          </a:prstClr>
                                        </a:outerShdw>
                                      </a:effectLst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en-US" sz="3200" i="1">
                                      <a:solidFill>
                                        <a:srgbClr val="418AB3">
                                          <a:lumMod val="40000"/>
                                          <a:lumOff val="60000"/>
                                        </a:srgbClr>
                                      </a:solidFill>
                                      <a:effectLst>
                                        <a:outerShdw blurRad="50800" dist="38100" dir="2700000" algn="tl" rotWithShape="0">
                                          <a:prstClr val="black">
                                            <a:alpha val="40000"/>
                                          </a:prstClr>
                                        </a:outerShdw>
                                      </a:effectLst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𝜇</m:t>
                                  </m:r>
                                </m:e>
                              </m:d>
                            </m:e>
                            <m:sup>
                              <m:r>
                                <a:rPr lang="en-US" sz="3200" i="1">
                                  <a:solidFill>
                                    <a:srgbClr val="418AB3">
                                      <a:lumMod val="40000"/>
                                      <a:lumOff val="60000"/>
                                    </a:srgbClr>
                                  </a:solidFill>
                                  <a:effectLst>
                                    <a:outerShdw blurRad="50800" dist="38100" dir="2700000" algn="tl" rotWithShape="0">
                                      <a:prstClr val="black">
                                        <a:alpha val="40000"/>
                                      </a:prstClr>
                                    </a:outerShdw>
                                  </a:effectLst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𝑠</m:t>
                              </m:r>
                            </m:sup>
                          </m:sSup>
                        </m:e>
                      </m:nary>
                      <m:r>
                        <a:rPr lang="en-US" sz="3200" i="1">
                          <a:solidFill>
                            <a:srgbClr val="418AB3">
                              <a:lumMod val="40000"/>
                              <a:lumOff val="60000"/>
                            </a:srgbClr>
                          </a:solidFill>
                          <a:effectLst>
                            <a:outerShdw blurRad="50800" dist="38100" dir="2700000" algn="tl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≤</m:t>
                      </m:r>
                      <m:r>
                        <a:rPr lang="en-US" sz="3200" b="0" i="1" smtClean="0">
                          <a:solidFill>
                            <a:srgbClr val="418AB3">
                              <a:lumMod val="40000"/>
                              <a:lumOff val="60000"/>
                            </a:srgbClr>
                          </a:solidFill>
                          <a:effectLst>
                            <a:outerShdw blurRad="50800" dist="38100" dir="2700000" algn="tl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2</m:t>
                      </m:r>
                      <m:sSup>
                        <m:sSupPr>
                          <m:ctrlPr>
                            <a:rPr lang="en-US" sz="3200" i="1">
                              <a:solidFill>
                                <a:srgbClr val="418AB3">
                                  <a:lumMod val="40000"/>
                                  <a:lumOff val="60000"/>
                                </a:srgbClr>
                              </a:solidFill>
                              <a:effectLst>
                                <a:outerShdw blurRad="50800" dist="38100" dir="2700000" algn="tl" rotWithShape="0">
                                  <a:prstClr val="black">
                                    <a:alpha val="40000"/>
                                  </a:prstClr>
                                </a:outerShdw>
                              </a:effectLst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3200" i="1">
                              <a:solidFill>
                                <a:srgbClr val="418AB3">
                                  <a:lumMod val="40000"/>
                                  <a:lumOff val="60000"/>
                                </a:srgbClr>
                              </a:solidFill>
                              <a:effectLst>
                                <a:outerShdw blurRad="50800" dist="38100" dir="2700000" algn="tl" rotWithShape="0">
                                  <a:prstClr val="black">
                                    <a:alpha val="40000"/>
                                  </a:prstClr>
                                </a:outerShdw>
                              </a:effectLst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𝑠</m:t>
                          </m:r>
                        </m:e>
                        <m:sup>
                          <m:r>
                            <a:rPr lang="en-US" sz="3200" i="1">
                              <a:solidFill>
                                <a:srgbClr val="418AB3">
                                  <a:lumMod val="40000"/>
                                  <a:lumOff val="60000"/>
                                </a:srgbClr>
                              </a:solidFill>
                              <a:effectLst>
                                <a:outerShdw blurRad="50800" dist="38100" dir="2700000" algn="tl" rotWithShape="0">
                                  <a:prstClr val="black">
                                    <a:alpha val="40000"/>
                                  </a:prstClr>
                                </a:outerShdw>
                              </a:effectLst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𝑠</m:t>
                          </m:r>
                          <m:r>
                            <a:rPr lang="en-US" sz="3200" i="1">
                              <a:solidFill>
                                <a:srgbClr val="418AB3">
                                  <a:lumMod val="40000"/>
                                  <a:lumOff val="60000"/>
                                </a:srgbClr>
                              </a:solidFill>
                              <a:effectLst>
                                <a:outerShdw blurRad="50800" dist="38100" dir="2700000" algn="tl" rotWithShape="0">
                                  <a:prstClr val="black">
                                    <a:alpha val="40000"/>
                                  </a:prstClr>
                                </a:outerShdw>
                              </a:effectLst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/2</m:t>
                          </m:r>
                        </m:sup>
                      </m:sSup>
                      <m:r>
                        <m:rPr>
                          <m:nor/>
                        </m:rPr>
                        <a:rPr lang="en-US" sz="3200" dirty="0">
                          <a:solidFill>
                            <a:srgbClr val="418AB3">
                              <a:lumMod val="40000"/>
                              <a:lumOff val="60000"/>
                            </a:srgbClr>
                          </a:solidFill>
                          <a:effectLst>
                            <a:outerShdw blurRad="50800" dist="38100" dir="2700000" algn="tl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</a:rPr>
                        <m:t> </m:t>
                      </m:r>
                      <m:r>
                        <m:rPr>
                          <m:nor/>
                        </m:rPr>
                        <a:rPr lang="en-US" sz="3200" dirty="0">
                          <a:solidFill>
                            <a:srgbClr val="418AB3">
                              <a:lumMod val="40000"/>
                              <a:lumOff val="60000"/>
                            </a:srgbClr>
                          </a:solidFill>
                          <a:effectLst>
                            <a:outerShdw blurRad="50800" dist="38100" dir="2700000" algn="tl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</a:rPr>
                        <m:t>for</m:t>
                      </m:r>
                      <m:r>
                        <m:rPr>
                          <m:nor/>
                        </m:rPr>
                        <a:rPr lang="en-US" sz="3200" dirty="0">
                          <a:solidFill>
                            <a:srgbClr val="418AB3">
                              <a:lumMod val="40000"/>
                              <a:lumOff val="60000"/>
                            </a:srgbClr>
                          </a:solidFill>
                          <a:effectLst>
                            <a:outerShdw blurRad="50800" dist="38100" dir="2700000" algn="tl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</a:rPr>
                        <m:t> </m:t>
                      </m:r>
                      <m:r>
                        <m:rPr>
                          <m:nor/>
                        </m:rPr>
                        <a:rPr lang="en-US" sz="3200" dirty="0">
                          <a:solidFill>
                            <a:srgbClr val="418AB3">
                              <a:lumMod val="40000"/>
                              <a:lumOff val="60000"/>
                            </a:srgbClr>
                          </a:solidFill>
                          <a:effectLst>
                            <a:outerShdw blurRad="50800" dist="38100" dir="2700000" algn="tl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</a:rPr>
                        <m:t>all</m:t>
                      </m:r>
                      <m:r>
                        <m:rPr>
                          <m:nor/>
                        </m:rPr>
                        <a:rPr lang="en-US" sz="3200" dirty="0">
                          <a:solidFill>
                            <a:srgbClr val="418AB3">
                              <a:lumMod val="40000"/>
                              <a:lumOff val="60000"/>
                            </a:srgbClr>
                          </a:solidFill>
                          <a:effectLst>
                            <a:outerShdw blurRad="50800" dist="38100" dir="2700000" algn="tl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</a:rPr>
                        <m:t> </m:t>
                      </m:r>
                      <m:r>
                        <m:rPr>
                          <m:nor/>
                        </m:rPr>
                        <a:rPr lang="en-US" sz="3200" dirty="0">
                          <a:solidFill>
                            <a:srgbClr val="418AB3">
                              <a:lumMod val="40000"/>
                              <a:lumOff val="60000"/>
                            </a:srgbClr>
                          </a:solidFill>
                          <a:effectLst>
                            <a:outerShdw blurRad="50800" dist="38100" dir="2700000" algn="tl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</a:rPr>
                        <m:t>even</m:t>
                      </m:r>
                      <m:r>
                        <m:rPr>
                          <m:nor/>
                        </m:rPr>
                        <a:rPr lang="en-US" sz="3200" dirty="0">
                          <a:solidFill>
                            <a:srgbClr val="418AB3">
                              <a:lumMod val="40000"/>
                              <a:lumOff val="60000"/>
                            </a:srgbClr>
                          </a:solidFill>
                          <a:effectLst>
                            <a:outerShdw blurRad="50800" dist="38100" dir="2700000" algn="tl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</a:rPr>
                        <m:t> </m:t>
                      </m:r>
                      <m:r>
                        <a:rPr lang="en-US" sz="3200" i="1">
                          <a:solidFill>
                            <a:srgbClr val="418AB3">
                              <a:lumMod val="40000"/>
                              <a:lumOff val="60000"/>
                            </a:srgbClr>
                          </a:solidFill>
                          <a:effectLst>
                            <a:outerShdw blurRad="50800" dist="38100" dir="2700000" algn="tl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Cambria Math" panose="02040503050406030204" pitchFamily="18" charset="0"/>
                        </a:rPr>
                        <m:t>𝑠</m:t>
                      </m:r>
                    </m:oMath>
                  </m:oMathPara>
                </a14:m>
                <a:endParaRPr lang="en-US" sz="3200" dirty="0">
                  <a:solidFill>
                    <a:srgbClr val="418AB3">
                      <a:lumMod val="40000"/>
                      <a:lumOff val="60000"/>
                    </a:srgbClr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D26E0F45-5DA5-F9F2-7409-DD4BFABBA04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22884" y="4688138"/>
                <a:ext cx="8346232" cy="1167820"/>
              </a:xfrm>
              <a:prstGeom prst="rect">
                <a:avLst/>
              </a:prstGeom>
              <a:blipFill>
                <a:blip r:embed="rId4"/>
                <a:stretch>
                  <a:fillRect l="-3951" t="-156989" b="-21290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39931798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8" name="Content Placeholder 2">
                <a:extLst>
                  <a:ext uri="{FF2B5EF4-FFF2-40B4-BE49-F238E27FC236}">
                    <a16:creationId xmlns:a16="http://schemas.microsoft.com/office/drawing/2014/main" id="{6EF23372-39A9-CCA6-D249-4AD4920C21FC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243840" y="1294411"/>
                <a:ext cx="11948160" cy="6151418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dirty="0"/>
                  <a:t>Recall:</a:t>
                </a:r>
              </a:p>
              <a:p>
                <a:pPr marL="0" indent="0">
                  <a:buNone/>
                </a:pPr>
                <a:endParaRPr lang="en-US" dirty="0">
                  <a:solidFill>
                    <a:schemeClr val="accent1">
                      <a:lumMod val="40000"/>
                      <a:lumOff val="60000"/>
                    </a:schemeClr>
                  </a:solidFill>
                </a:endParaRPr>
              </a:p>
              <a:p>
                <a:pPr marL="0" indent="0">
                  <a:buNone/>
                </a:pPr>
                <a:endParaRPr lang="en-US" dirty="0">
                  <a:solidFill>
                    <a:schemeClr val="accent1">
                      <a:lumMod val="40000"/>
                      <a:lumOff val="60000"/>
                    </a:schemeClr>
                  </a:solidFill>
                </a:endParaRPr>
              </a:p>
              <a:p>
                <a:pPr marL="0" indent="0">
                  <a:buNone/>
                </a:pPr>
                <a:r>
                  <a:rPr lang="en-US" b="1" dirty="0">
                    <a:solidFill>
                      <a:schemeClr val="accent5">
                        <a:lumMod val="60000"/>
                        <a:lumOff val="40000"/>
                      </a:schemeClr>
                    </a:solidFill>
                  </a:rPr>
                  <a:t>Given</a:t>
                </a:r>
                <a:r>
                  <a:rPr lang="en-US" dirty="0">
                    <a:solidFill>
                      <a:schemeClr val="accent5">
                        <a:lumMod val="60000"/>
                        <a:lumOff val="40000"/>
                      </a:schemeClr>
                    </a:solidFill>
                  </a:rPr>
                  <a:t>: </a:t>
                </a:r>
                <a:r>
                  <a:rPr lang="en-US" dirty="0">
                    <a:solidFill>
                      <a:schemeClr val="accent5">
                        <a:lumMod val="20000"/>
                        <a:lumOff val="80000"/>
                      </a:schemeClr>
                    </a:solidFill>
                  </a:rPr>
                  <a:t>dataset of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accent5">
                            <a:lumMod val="20000"/>
                            <a:lumOff val="80000"/>
                          </a:schemeClr>
                        </a:solidFill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dirty="0">
                    <a:solidFill>
                      <a:schemeClr val="accent5">
                        <a:lumMod val="20000"/>
                        <a:lumOff val="80000"/>
                      </a:schemeClr>
                    </a:solidFill>
                  </a:rPr>
                  <a:t> </a:t>
                </a:r>
                <a:r>
                  <a:rPr lang="en-US" dirty="0" err="1">
                    <a:solidFill>
                      <a:schemeClr val="accent5">
                        <a:lumMod val="20000"/>
                        <a:lumOff val="80000"/>
                      </a:schemeClr>
                    </a:solidFill>
                  </a:rPr>
                  <a:t>i.i.d</a:t>
                </a:r>
                <a:r>
                  <a:rPr lang="en-US" dirty="0" err="1"/>
                  <a:t>.</a:t>
                </a:r>
                <a:r>
                  <a:rPr lang="en-US" dirty="0"/>
                  <a:t> draws from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𝑞</m:t>
                    </m:r>
                  </m:oMath>
                </a14:m>
                <a:endParaRPr lang="en-US" dirty="0">
                  <a:solidFill>
                    <a:schemeClr val="accent5">
                      <a:lumMod val="60000"/>
                      <a:lumOff val="40000"/>
                    </a:schemeClr>
                  </a:solidFill>
                </a:endParaRPr>
              </a:p>
              <a:p>
                <a:pPr marL="0" indent="0">
                  <a:buNone/>
                </a:pPr>
                <a:r>
                  <a:rPr lang="en-US" b="1" dirty="0">
                    <a:solidFill>
                      <a:schemeClr val="accent5">
                        <a:lumMod val="60000"/>
                        <a:lumOff val="40000"/>
                      </a:schemeClr>
                    </a:solidFill>
                  </a:rPr>
                  <a:t>Inefficient algorithm</a:t>
                </a:r>
                <a:r>
                  <a:rPr lang="en-US" dirty="0">
                    <a:solidFill>
                      <a:schemeClr val="accent5">
                        <a:lumMod val="60000"/>
                        <a:lumOff val="40000"/>
                      </a:schemeClr>
                    </a:solidFill>
                  </a:rPr>
                  <a:t>: </a:t>
                </a:r>
                <a:r>
                  <a:rPr lang="en-US" dirty="0"/>
                  <a:t>brute-force search over subsets of size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𝑁</m:t>
                    </m:r>
                    <m:r>
                      <a:rPr lang="en-US" b="0" i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/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dirty="0"/>
                  <a:t> to find a subset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}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dirty="0"/>
                  <a:t> of the samples that satisfies, for all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𝑢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∈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𝕊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𝑑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−1</m:t>
                        </m:r>
                      </m:sup>
                    </m:sSup>
                  </m:oMath>
                </a14:m>
                <a:r>
                  <a:rPr lang="en-US" dirty="0"/>
                  <a:t>,</a:t>
                </a:r>
              </a:p>
              <a:p>
                <a:pPr marL="0" indent="0">
                  <a:buNone/>
                </a:pPr>
                <a:endParaRPr lang="en-US" sz="2400" dirty="0"/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endParaRPr lang="en-US" sz="1050" dirty="0"/>
              </a:p>
              <a:p>
                <a:pPr marL="0" indent="0">
                  <a:buNone/>
                </a:pPr>
                <a:r>
                  <a:rPr lang="en-US" b="1" dirty="0">
                    <a:solidFill>
                      <a:schemeClr val="accent5">
                        <a:lumMod val="60000"/>
                        <a:lumOff val="40000"/>
                      </a:schemeClr>
                    </a:solidFill>
                  </a:rPr>
                  <a:t>Want: </a:t>
                </a:r>
                <a:r>
                  <a:rPr lang="en-US" dirty="0"/>
                  <a:t>simple proof any such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}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dirty="0"/>
                  <a:t> has large overlap with a component</a:t>
                </a:r>
              </a:p>
              <a:p>
                <a:pPr marL="0" indent="0">
                  <a:buNone/>
                </a:pPr>
                <a:endParaRPr lang="en-US" sz="500" dirty="0"/>
              </a:p>
              <a:p>
                <a:pPr marL="0" indent="0" algn="ctr">
                  <a:buNone/>
                </a:pPr>
                <a:endParaRPr lang="en-US" dirty="0">
                  <a:solidFill>
                    <a:schemeClr val="accent1">
                      <a:lumMod val="40000"/>
                      <a:lumOff val="6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8" name="Content Placeholder 2">
                <a:extLst>
                  <a:ext uri="{FF2B5EF4-FFF2-40B4-BE49-F238E27FC236}">
                    <a16:creationId xmlns:a16="http://schemas.microsoft.com/office/drawing/2014/main" id="{6EF23372-39A9-CCA6-D249-4AD4920C21FC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43840" y="1294411"/>
                <a:ext cx="11948160" cy="6151418"/>
              </a:xfrm>
              <a:blipFill>
                <a:blip r:embed="rId3"/>
                <a:stretch>
                  <a:fillRect l="-1380" t="-226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Title 1">
            <a:extLst>
              <a:ext uri="{FF2B5EF4-FFF2-40B4-BE49-F238E27FC236}">
                <a16:creationId xmlns:a16="http://schemas.microsoft.com/office/drawing/2014/main" id="{27A9D12A-E0DB-3D0E-EF2A-B1A6959833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LOW-DEGREE IDENTIFIABILITY</a:t>
            </a:r>
            <a:endParaRPr lang="en-US" b="0" dirty="0"/>
          </a:p>
        </p:txBody>
      </p:sp>
      <p:sp>
        <p:nvSpPr>
          <p:cNvPr id="3" name="Rounded Rectangle 2">
            <a:extLst>
              <a:ext uri="{FF2B5EF4-FFF2-40B4-BE49-F238E27FC236}">
                <a16:creationId xmlns:a16="http://schemas.microsoft.com/office/drawing/2014/main" id="{37C8970A-083B-BB30-AE64-C1356CA198D7}"/>
              </a:ext>
            </a:extLst>
          </p:cNvPr>
          <p:cNvSpPr/>
          <p:nvPr/>
        </p:nvSpPr>
        <p:spPr>
          <a:xfrm>
            <a:off x="1794278" y="1294411"/>
            <a:ext cx="3479074" cy="1420288"/>
          </a:xfrm>
          <a:prstGeom prst="roundRect">
            <a:avLst>
              <a:gd name="adj" fmla="val 12540"/>
            </a:avLst>
          </a:prstGeom>
          <a:solidFill>
            <a:schemeClr val="accent5">
              <a:alpha val="70000"/>
            </a:schemeClr>
          </a:solidFill>
          <a:ln>
            <a:solidFill>
              <a:schemeClr val="accent5">
                <a:lumMod val="20000"/>
                <a:lumOff val="8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EC306">
                    <a:lumMod val="60000"/>
                    <a:lumOff val="40000"/>
                  </a:srgb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Inefficient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EC306">
                    <a:lumMod val="20000"/>
                    <a:lumOff val="80000"/>
                  </a:srgb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 algorithm with a 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A6B727">
                    <a:lumMod val="60000"/>
                    <a:lumOff val="40000"/>
                  </a:srgb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“simple” 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EC306">
                    <a:lumMod val="20000"/>
                    <a:lumOff val="80000"/>
                  </a:srgb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proof of correctness</a:t>
            </a:r>
          </a:p>
        </p:txBody>
      </p:sp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1D9B5DDA-14CD-F264-0177-76851C11A865}"/>
              </a:ext>
            </a:extLst>
          </p:cNvPr>
          <p:cNvSpPr/>
          <p:nvPr/>
        </p:nvSpPr>
        <p:spPr>
          <a:xfrm>
            <a:off x="7254552" y="1294411"/>
            <a:ext cx="2971799" cy="1420288"/>
          </a:xfrm>
          <a:prstGeom prst="roundRect">
            <a:avLst>
              <a:gd name="adj" fmla="val 12540"/>
            </a:avLst>
          </a:prstGeom>
          <a:solidFill>
            <a:schemeClr val="accent2">
              <a:alpha val="70000"/>
            </a:schemeClr>
          </a:solidFill>
          <a:ln>
            <a:solidFill>
              <a:schemeClr val="accent2">
                <a:lumMod val="20000"/>
                <a:lumOff val="8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A6B727">
                    <a:lumMod val="60000"/>
                    <a:lumOff val="40000"/>
                  </a:srgb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Efficient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A6B727">
                    <a:lumMod val="20000"/>
                    <a:lumOff val="80000"/>
                  </a:srgb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 algorithm with the same guarantees</a:t>
            </a:r>
          </a:p>
        </p:txBody>
      </p:sp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AA982F0B-4A28-DDD6-3EF5-8114A197862D}"/>
              </a:ext>
            </a:extLst>
          </p:cNvPr>
          <p:cNvCxnSpPr>
            <a:cxnSpLocks/>
          </p:cNvCxnSpPr>
          <p:nvPr/>
        </p:nvCxnSpPr>
        <p:spPr>
          <a:xfrm>
            <a:off x="5463850" y="2004555"/>
            <a:ext cx="1600201" cy="0"/>
          </a:xfrm>
          <a:prstGeom prst="straightConnector1">
            <a:avLst/>
          </a:prstGeom>
          <a:ln w="76200"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6AAE08E9-20E3-59DF-2C5D-4209ADF683FF}"/>
                  </a:ext>
                </a:extLst>
              </p:cNvPr>
              <p:cNvSpPr txBox="1"/>
              <p:nvPr/>
            </p:nvSpPr>
            <p:spPr>
              <a:xfrm>
                <a:off x="1922884" y="4688138"/>
                <a:ext cx="8346232" cy="116782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lvl="0" algn="ctr">
                  <a:lnSpc>
                    <a:spcPct val="90000"/>
                  </a:lnSpc>
                  <a:spcBef>
                    <a:spcPts val="100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3200" i="1" smtClean="0">
                              <a:solidFill>
                                <a:srgbClr val="418AB3">
                                  <a:lumMod val="40000"/>
                                  <a:lumOff val="60000"/>
                                </a:srgbClr>
                              </a:solidFill>
                              <a:effectLst>
                                <a:outerShdw blurRad="50800" dist="38100" dir="2700000" algn="tl" rotWithShape="0">
                                  <a:prstClr val="black">
                                    <a:alpha val="40000"/>
                                  </a:prstClr>
                                </a:outerShdw>
                              </a:effectLst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200" i="1">
                              <a:solidFill>
                                <a:srgbClr val="418AB3">
                                  <a:lumMod val="40000"/>
                                  <a:lumOff val="60000"/>
                                </a:srgbClr>
                              </a:solidFill>
                              <a:effectLst>
                                <a:outerShdw blurRad="50800" dist="38100" dir="2700000" algn="tl" rotWithShape="0">
                                  <a:prstClr val="black">
                                    <a:alpha val="40000"/>
                                  </a:prstClr>
                                </a:outerShdw>
                              </a:effectLst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3200" b="0" i="1" smtClean="0">
                              <a:solidFill>
                                <a:srgbClr val="418AB3">
                                  <a:lumMod val="40000"/>
                                  <a:lumOff val="60000"/>
                                </a:srgbClr>
                              </a:solidFill>
                              <a:effectLst>
                                <a:outerShdw blurRad="50800" dist="38100" dir="2700000" algn="tl" rotWithShape="0">
                                  <a:prstClr val="black">
                                    <a:alpha val="40000"/>
                                  </a:prstClr>
                                </a:outerShdw>
                              </a:effectLst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𝑁</m:t>
                          </m:r>
                        </m:den>
                      </m:f>
                      <m:nary>
                        <m:naryPr>
                          <m:chr m:val="∑"/>
                          <m:supHide m:val="on"/>
                          <m:ctrlPr>
                            <a:rPr lang="en-US" sz="3200" i="1">
                              <a:solidFill>
                                <a:srgbClr val="418AB3">
                                  <a:lumMod val="40000"/>
                                  <a:lumOff val="60000"/>
                                </a:srgbClr>
                              </a:solidFill>
                              <a:effectLst>
                                <a:outerShdw blurRad="50800" dist="38100" dir="2700000" algn="tl" rotWithShape="0">
                                  <a:prstClr val="black">
                                    <a:alpha val="40000"/>
                                  </a:prstClr>
                                </a:outerShdw>
                              </a:effectLst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sz="3200" i="1">
                              <a:solidFill>
                                <a:srgbClr val="418AB3">
                                  <a:lumMod val="40000"/>
                                  <a:lumOff val="60000"/>
                                </a:srgbClr>
                              </a:solidFill>
                              <a:effectLst>
                                <a:outerShdw blurRad="50800" dist="38100" dir="2700000" algn="tl" rotWithShape="0">
                                  <a:prstClr val="black">
                                    <a:alpha val="40000"/>
                                  </a:prstClr>
                                </a:outerShdw>
                              </a:effectLst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𝑖</m:t>
                          </m:r>
                        </m:sub>
                        <m:sup/>
                        <m:e>
                          <m:sSup>
                            <m:sSupPr>
                              <m:ctrlPr>
                                <a:rPr lang="en-US" sz="3200" i="1">
                                  <a:solidFill>
                                    <a:srgbClr val="418AB3">
                                      <a:lumMod val="40000"/>
                                      <a:lumOff val="60000"/>
                                    </a:srgbClr>
                                  </a:solidFill>
                                  <a:effectLst>
                                    <a:outerShdw blurRad="50800" dist="38100" dir="2700000" algn="tl" rotWithShape="0">
                                      <a:prstClr val="black">
                                        <a:alpha val="40000"/>
                                      </a:prstClr>
                                    </a:outerShdw>
                                  </a:effectLst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begChr m:val="⟨"/>
                                  <m:endChr m:val="⟩"/>
                                  <m:ctrlPr>
                                    <a:rPr lang="en-US" sz="3200" i="1">
                                      <a:solidFill>
                                        <a:srgbClr val="418AB3">
                                          <a:lumMod val="40000"/>
                                          <a:lumOff val="60000"/>
                                        </a:srgbClr>
                                      </a:solidFill>
                                      <a:effectLst>
                                        <a:outerShdw blurRad="50800" dist="38100" dir="2700000" algn="tl" rotWithShape="0">
                                          <a:prstClr val="black">
                                            <a:alpha val="40000"/>
                                          </a:prstClr>
                                        </a:outerShdw>
                                      </a:effectLst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3200" i="1">
                                      <a:solidFill>
                                        <a:srgbClr val="418AB3">
                                          <a:lumMod val="40000"/>
                                          <a:lumOff val="60000"/>
                                        </a:srgbClr>
                                      </a:solidFill>
                                      <a:effectLst>
                                        <a:outerShdw blurRad="50800" dist="38100" dir="2700000" algn="tl" rotWithShape="0">
                                          <a:prstClr val="black">
                                            <a:alpha val="40000"/>
                                          </a:prstClr>
                                        </a:outerShdw>
                                      </a:effectLst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𝑢</m:t>
                                  </m:r>
                                  <m:r>
                                    <a:rPr lang="en-US" sz="3200" i="1">
                                      <a:solidFill>
                                        <a:srgbClr val="418AB3">
                                          <a:lumMod val="40000"/>
                                          <a:lumOff val="60000"/>
                                        </a:srgbClr>
                                      </a:solidFill>
                                      <a:effectLst>
                                        <a:outerShdw blurRad="50800" dist="38100" dir="2700000" algn="tl" rotWithShape="0">
                                          <a:prstClr val="black">
                                            <a:alpha val="40000"/>
                                          </a:prstClr>
                                        </a:outerShdw>
                                      </a:effectLst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,</m:t>
                                  </m:r>
                                  <m:sSub>
                                    <m:sSubPr>
                                      <m:ctrlPr>
                                        <a:rPr lang="en-US" sz="3200" i="1">
                                          <a:solidFill>
                                            <a:srgbClr val="418AB3">
                                              <a:lumMod val="40000"/>
                                              <a:lumOff val="60000"/>
                                            </a:srgbClr>
                                          </a:solidFill>
                                          <a:effectLst>
                                            <a:outerShdw blurRad="50800" dist="38100" dir="2700000" algn="tl" rotWithShape="0">
                                              <a:prstClr val="black">
                                                <a:alpha val="40000"/>
                                              </a:prstClr>
                                            </a:outerShdw>
                                          </a:effectLst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3200" i="1">
                                          <a:solidFill>
                                            <a:srgbClr val="418AB3">
                                              <a:lumMod val="40000"/>
                                              <a:lumOff val="60000"/>
                                            </a:srgbClr>
                                          </a:solidFill>
                                          <a:effectLst>
                                            <a:outerShdw blurRad="50800" dist="38100" dir="2700000" algn="tl" rotWithShape="0">
                                              <a:prstClr val="black">
                                                <a:alpha val="40000"/>
                                              </a:prstClr>
                                            </a:outerShdw>
                                          </a:effectLst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  <m:sub>
                                      <m:r>
                                        <a:rPr lang="en-US" sz="3200" i="1">
                                          <a:solidFill>
                                            <a:srgbClr val="418AB3">
                                              <a:lumMod val="40000"/>
                                              <a:lumOff val="60000"/>
                                            </a:srgbClr>
                                          </a:solidFill>
                                          <a:effectLst>
                                            <a:outerShdw blurRad="50800" dist="38100" dir="2700000" algn="tl" rotWithShape="0">
                                              <a:prstClr val="black">
                                                <a:alpha val="40000"/>
                                              </a:prstClr>
                                            </a:outerShdw>
                                          </a:effectLst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𝑖</m:t>
                                      </m:r>
                                    </m:sub>
                                  </m:sSub>
                                  <m:r>
                                    <a:rPr lang="en-US" sz="3200" i="1">
                                      <a:solidFill>
                                        <a:srgbClr val="418AB3">
                                          <a:lumMod val="40000"/>
                                          <a:lumOff val="60000"/>
                                        </a:srgbClr>
                                      </a:solidFill>
                                      <a:effectLst>
                                        <a:outerShdw blurRad="50800" dist="38100" dir="2700000" algn="tl" rotWithShape="0">
                                          <a:prstClr val="black">
                                            <a:alpha val="40000"/>
                                          </a:prstClr>
                                        </a:outerShdw>
                                      </a:effectLst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en-US" sz="3200" i="1">
                                      <a:solidFill>
                                        <a:srgbClr val="418AB3">
                                          <a:lumMod val="40000"/>
                                          <a:lumOff val="60000"/>
                                        </a:srgbClr>
                                      </a:solidFill>
                                      <a:effectLst>
                                        <a:outerShdw blurRad="50800" dist="38100" dir="2700000" algn="tl" rotWithShape="0">
                                          <a:prstClr val="black">
                                            <a:alpha val="40000"/>
                                          </a:prstClr>
                                        </a:outerShdw>
                                      </a:effectLst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𝜇</m:t>
                                  </m:r>
                                </m:e>
                              </m:d>
                            </m:e>
                            <m:sup>
                              <m:r>
                                <a:rPr lang="en-US" sz="3200" b="0" i="1" smtClean="0">
                                  <a:solidFill>
                                    <a:srgbClr val="418AB3">
                                      <a:lumMod val="40000"/>
                                      <a:lumOff val="60000"/>
                                    </a:srgbClr>
                                  </a:solidFill>
                                  <a:effectLst>
                                    <a:outerShdw blurRad="50800" dist="38100" dir="2700000" algn="tl" rotWithShape="0">
                                      <a:prstClr val="black">
                                        <a:alpha val="40000"/>
                                      </a:prstClr>
                                    </a:outerShdw>
                                  </a:effectLst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𝑡</m:t>
                              </m:r>
                            </m:sup>
                          </m:sSup>
                        </m:e>
                      </m:nary>
                      <m:r>
                        <a:rPr lang="en-US" sz="3200" i="1">
                          <a:solidFill>
                            <a:srgbClr val="418AB3">
                              <a:lumMod val="40000"/>
                              <a:lumOff val="60000"/>
                            </a:srgbClr>
                          </a:solidFill>
                          <a:effectLst>
                            <a:outerShdw blurRad="50800" dist="38100" dir="2700000" algn="tl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≤</m:t>
                      </m:r>
                      <m:r>
                        <a:rPr lang="en-US" sz="3200" b="0" i="1" smtClean="0">
                          <a:solidFill>
                            <a:srgbClr val="418AB3">
                              <a:lumMod val="40000"/>
                              <a:lumOff val="60000"/>
                            </a:srgbClr>
                          </a:solidFill>
                          <a:effectLst>
                            <a:outerShdw blurRad="50800" dist="38100" dir="2700000" algn="tl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2</m:t>
                      </m:r>
                      <m:sSup>
                        <m:sSupPr>
                          <m:ctrlPr>
                            <a:rPr lang="en-US" sz="3200" i="1" smtClean="0">
                              <a:solidFill>
                                <a:srgbClr val="418AB3">
                                  <a:lumMod val="40000"/>
                                  <a:lumOff val="60000"/>
                                </a:srgbClr>
                              </a:solidFill>
                              <a:effectLst>
                                <a:outerShdw blurRad="50800" dist="38100" dir="2700000" algn="tl" rotWithShape="0">
                                  <a:prstClr val="black">
                                    <a:alpha val="40000"/>
                                  </a:prstClr>
                                </a:outerShdw>
                              </a:effectLst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3200" b="0" i="1" smtClean="0">
                              <a:solidFill>
                                <a:srgbClr val="418AB3">
                                  <a:lumMod val="40000"/>
                                  <a:lumOff val="60000"/>
                                </a:srgbClr>
                              </a:solidFill>
                              <a:effectLst>
                                <a:outerShdw blurRad="50800" dist="38100" dir="2700000" algn="tl" rotWithShape="0">
                                  <a:prstClr val="black">
                                    <a:alpha val="40000"/>
                                  </a:prstClr>
                                </a:outerShdw>
                              </a:effectLst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𝑡</m:t>
                          </m:r>
                        </m:e>
                        <m:sup>
                          <m:r>
                            <a:rPr lang="en-US" sz="3200" b="0" i="1" smtClean="0">
                              <a:solidFill>
                                <a:srgbClr val="418AB3">
                                  <a:lumMod val="40000"/>
                                  <a:lumOff val="60000"/>
                                </a:srgbClr>
                              </a:solidFill>
                              <a:effectLst>
                                <a:outerShdw blurRad="50800" dist="38100" dir="2700000" algn="tl" rotWithShape="0">
                                  <a:prstClr val="black">
                                    <a:alpha val="40000"/>
                                  </a:prstClr>
                                </a:outerShdw>
                              </a:effectLst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𝑡</m:t>
                          </m:r>
                          <m:r>
                            <a:rPr lang="en-US" sz="3200" b="0" i="1" smtClean="0">
                              <a:solidFill>
                                <a:srgbClr val="418AB3">
                                  <a:lumMod val="40000"/>
                                  <a:lumOff val="60000"/>
                                </a:srgbClr>
                              </a:solidFill>
                              <a:effectLst>
                                <a:outerShdw blurRad="50800" dist="38100" dir="2700000" algn="tl" rotWithShape="0">
                                  <a:prstClr val="black">
                                    <a:alpha val="40000"/>
                                  </a:prstClr>
                                </a:outerShdw>
                              </a:effectLst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/2</m:t>
                          </m:r>
                        </m:sup>
                      </m:sSup>
                      <m:r>
                        <m:rPr>
                          <m:nor/>
                        </m:rPr>
                        <a:rPr lang="en-US" sz="3200" dirty="0">
                          <a:solidFill>
                            <a:srgbClr val="418AB3">
                              <a:lumMod val="40000"/>
                              <a:lumOff val="60000"/>
                            </a:srgbClr>
                          </a:solidFill>
                          <a:effectLst>
                            <a:outerShdw blurRad="50800" dist="38100" dir="2700000" algn="tl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</a:rPr>
                        <m:t> </m:t>
                      </m:r>
                      <m:r>
                        <m:rPr>
                          <m:nor/>
                        </m:rPr>
                        <a:rPr lang="en-US" sz="3200" dirty="0">
                          <a:solidFill>
                            <a:srgbClr val="418AB3">
                              <a:lumMod val="40000"/>
                              <a:lumOff val="60000"/>
                            </a:srgbClr>
                          </a:solidFill>
                          <a:effectLst>
                            <a:outerShdw blurRad="50800" dist="38100" dir="2700000" algn="tl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</a:rPr>
                        <m:t>for</m:t>
                      </m:r>
                      <m:r>
                        <m:rPr>
                          <m:nor/>
                        </m:rPr>
                        <a:rPr lang="en-US" sz="3200" dirty="0">
                          <a:solidFill>
                            <a:srgbClr val="418AB3">
                              <a:lumMod val="40000"/>
                              <a:lumOff val="60000"/>
                            </a:srgbClr>
                          </a:solidFill>
                          <a:effectLst>
                            <a:outerShdw blurRad="50800" dist="38100" dir="2700000" algn="tl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</a:rPr>
                        <m:t> </m:t>
                      </m:r>
                      <m:r>
                        <m:rPr>
                          <m:nor/>
                        </m:rPr>
                        <a:rPr lang="en-US" sz="3200" b="0" i="0" dirty="0" smtClean="0">
                          <a:solidFill>
                            <a:srgbClr val="418AB3">
                              <a:lumMod val="40000"/>
                              <a:lumOff val="60000"/>
                            </a:srgbClr>
                          </a:solidFill>
                          <a:effectLst>
                            <a:outerShdw blurRad="50800" dist="38100" dir="2700000" algn="tl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</a:rPr>
                        <m:t>a</m:t>
                      </m:r>
                      <m:r>
                        <m:rPr>
                          <m:nor/>
                        </m:rPr>
                        <a:rPr lang="en-US" sz="3200" b="0" i="0" dirty="0" smtClean="0">
                          <a:solidFill>
                            <a:srgbClr val="418AB3">
                              <a:lumMod val="40000"/>
                              <a:lumOff val="60000"/>
                            </a:srgbClr>
                          </a:solidFill>
                          <a:effectLst>
                            <a:outerShdw blurRad="50800" dist="38100" dir="2700000" algn="tl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</a:rPr>
                        <m:t> </m:t>
                      </m:r>
                      <m:r>
                        <m:rPr>
                          <m:nor/>
                        </m:rPr>
                        <a:rPr lang="en-US" sz="3200" b="0" i="0" dirty="0" smtClean="0">
                          <a:solidFill>
                            <a:srgbClr val="418AB3">
                              <a:lumMod val="40000"/>
                              <a:lumOff val="60000"/>
                            </a:srgbClr>
                          </a:solidFill>
                          <a:effectLst>
                            <a:outerShdw blurRad="50800" dist="38100" dir="2700000" algn="tl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</a:rPr>
                        <m:t>particular</m:t>
                      </m:r>
                      <m:r>
                        <a:rPr lang="en-US" sz="3200" b="0" i="1" dirty="0" smtClean="0">
                          <a:solidFill>
                            <a:srgbClr val="418AB3">
                              <a:lumMod val="40000"/>
                              <a:lumOff val="60000"/>
                            </a:srgbClr>
                          </a:solidFill>
                          <a:effectLst>
                            <a:outerShdw blurRad="50800" dist="38100" dir="2700000" algn="tl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3200" b="0" i="1" dirty="0" smtClean="0">
                          <a:solidFill>
                            <a:srgbClr val="418AB3">
                              <a:lumMod val="40000"/>
                              <a:lumOff val="60000"/>
                            </a:srgbClr>
                          </a:solidFill>
                          <a:effectLst>
                            <a:outerShdw blurRad="50800" dist="38100" dir="2700000" algn="tl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Cambria Math" panose="02040503050406030204" pitchFamily="18" charset="0"/>
                        </a:rPr>
                        <m:t>𝑡</m:t>
                      </m:r>
                    </m:oMath>
                  </m:oMathPara>
                </a14:m>
                <a:endParaRPr lang="en-US" sz="3200" i="1" dirty="0">
                  <a:solidFill>
                    <a:srgbClr val="418AB3">
                      <a:lumMod val="40000"/>
                      <a:lumOff val="60000"/>
                    </a:srgbClr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6AAE08E9-20E3-59DF-2C5D-4209ADF683F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22884" y="4688138"/>
                <a:ext cx="8346232" cy="1167820"/>
              </a:xfrm>
              <a:prstGeom prst="rect">
                <a:avLst/>
              </a:prstGeom>
              <a:blipFill>
                <a:blip r:embed="rId4"/>
                <a:stretch>
                  <a:fillRect l="-6991" t="-156989" b="-21290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1562951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8" name="Content Placeholder 2">
                <a:extLst>
                  <a:ext uri="{FF2B5EF4-FFF2-40B4-BE49-F238E27FC236}">
                    <a16:creationId xmlns:a16="http://schemas.microsoft.com/office/drawing/2014/main" id="{6EF23372-39A9-CCA6-D249-4AD4920C21FC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243840" y="1294411"/>
                <a:ext cx="11948160" cy="5563589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dirty="0"/>
                  <a:t>Recall:</a:t>
                </a:r>
              </a:p>
              <a:p>
                <a:pPr marL="0" indent="0">
                  <a:buNone/>
                </a:pPr>
                <a:endParaRPr lang="en-US" dirty="0">
                  <a:solidFill>
                    <a:schemeClr val="accent1">
                      <a:lumMod val="40000"/>
                      <a:lumOff val="60000"/>
                    </a:schemeClr>
                  </a:solidFill>
                </a:endParaRPr>
              </a:p>
              <a:p>
                <a:pPr marL="0" indent="0">
                  <a:buNone/>
                </a:pPr>
                <a:endParaRPr lang="en-US" dirty="0">
                  <a:solidFill>
                    <a:schemeClr val="accent1">
                      <a:lumMod val="40000"/>
                      <a:lumOff val="60000"/>
                    </a:schemeClr>
                  </a:solidFill>
                </a:endParaRPr>
              </a:p>
              <a:p>
                <a:pPr marL="0" indent="0">
                  <a:buNone/>
                </a:pPr>
                <a:r>
                  <a:rPr lang="en-US" b="1" dirty="0">
                    <a:solidFill>
                      <a:schemeClr val="accent5">
                        <a:lumMod val="60000"/>
                        <a:lumOff val="40000"/>
                      </a:schemeClr>
                    </a:solidFill>
                  </a:rPr>
                  <a:t>Given</a:t>
                </a:r>
                <a:r>
                  <a:rPr lang="en-US" dirty="0">
                    <a:solidFill>
                      <a:schemeClr val="accent5">
                        <a:lumMod val="60000"/>
                        <a:lumOff val="40000"/>
                      </a:schemeClr>
                    </a:solidFill>
                  </a:rPr>
                  <a:t>: </a:t>
                </a:r>
                <a:r>
                  <a:rPr lang="en-US" dirty="0">
                    <a:solidFill>
                      <a:schemeClr val="accent5">
                        <a:lumMod val="20000"/>
                        <a:lumOff val="80000"/>
                      </a:schemeClr>
                    </a:solidFill>
                  </a:rPr>
                  <a:t>dataset of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accent5">
                            <a:lumMod val="20000"/>
                            <a:lumOff val="80000"/>
                          </a:schemeClr>
                        </a:solidFill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dirty="0">
                    <a:solidFill>
                      <a:schemeClr val="accent5">
                        <a:lumMod val="20000"/>
                        <a:lumOff val="80000"/>
                      </a:schemeClr>
                    </a:solidFill>
                  </a:rPr>
                  <a:t> </a:t>
                </a:r>
                <a:r>
                  <a:rPr lang="en-US" dirty="0" err="1">
                    <a:solidFill>
                      <a:schemeClr val="accent5">
                        <a:lumMod val="20000"/>
                        <a:lumOff val="80000"/>
                      </a:schemeClr>
                    </a:solidFill>
                  </a:rPr>
                  <a:t>i.i.d</a:t>
                </a:r>
                <a:r>
                  <a:rPr lang="en-US" dirty="0" err="1"/>
                  <a:t>.</a:t>
                </a:r>
                <a:r>
                  <a:rPr lang="en-US" dirty="0"/>
                  <a:t> draws from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𝑞</m:t>
                    </m:r>
                  </m:oMath>
                </a14:m>
                <a:endParaRPr lang="en-US" dirty="0">
                  <a:solidFill>
                    <a:schemeClr val="accent5">
                      <a:lumMod val="60000"/>
                      <a:lumOff val="40000"/>
                    </a:schemeClr>
                  </a:solidFill>
                </a:endParaRPr>
              </a:p>
              <a:p>
                <a:pPr marL="0" indent="0">
                  <a:buNone/>
                </a:pPr>
                <a:r>
                  <a:rPr lang="en-US" b="1" dirty="0">
                    <a:solidFill>
                      <a:schemeClr val="accent5">
                        <a:lumMod val="60000"/>
                        <a:lumOff val="40000"/>
                      </a:schemeClr>
                    </a:solidFill>
                  </a:rPr>
                  <a:t>Inefficient algorithm</a:t>
                </a:r>
                <a:r>
                  <a:rPr lang="en-US" dirty="0">
                    <a:solidFill>
                      <a:schemeClr val="accent5">
                        <a:lumMod val="60000"/>
                        <a:lumOff val="40000"/>
                      </a:schemeClr>
                    </a:solidFill>
                  </a:rPr>
                  <a:t>: </a:t>
                </a:r>
                <a:r>
                  <a:rPr lang="en-US" dirty="0"/>
                  <a:t>brute-force search over subsets of size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𝑁</m:t>
                    </m:r>
                    <m:r>
                      <a:rPr lang="en-US" b="0" i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/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dirty="0"/>
                  <a:t> to find a subset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}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dirty="0"/>
                  <a:t> of the samples that satisfies, for all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𝑢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∈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𝕊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𝑑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−1</m:t>
                        </m:r>
                      </m:sup>
                    </m:sSup>
                  </m:oMath>
                </a14:m>
                <a:r>
                  <a:rPr lang="en-US" dirty="0"/>
                  <a:t>,</a:t>
                </a:r>
              </a:p>
              <a:p>
                <a:pPr marL="0" indent="0">
                  <a:buNone/>
                </a:pPr>
                <a:endParaRPr lang="en-US" sz="2400" dirty="0"/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endParaRPr lang="en-US" sz="1050" dirty="0"/>
              </a:p>
              <a:p>
                <a:pPr marL="0" indent="0">
                  <a:buNone/>
                </a:pPr>
                <a:r>
                  <a:rPr lang="en-US" b="1" dirty="0">
                    <a:solidFill>
                      <a:schemeClr val="accent5">
                        <a:lumMod val="60000"/>
                        <a:lumOff val="40000"/>
                      </a:schemeClr>
                    </a:solidFill>
                  </a:rPr>
                  <a:t>Want: </a:t>
                </a:r>
                <a:r>
                  <a:rPr lang="en-US" dirty="0"/>
                  <a:t>simple proof any such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}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dirty="0"/>
                  <a:t> has large overlap with a component</a:t>
                </a:r>
              </a:p>
              <a:p>
                <a:pPr marL="0" indent="0">
                  <a:buNone/>
                </a:pPr>
                <a:endParaRPr lang="en-US" sz="500" dirty="0"/>
              </a:p>
              <a:p>
                <a:pPr marL="0" indent="0" algn="ctr">
                  <a:buNone/>
                </a:pPr>
                <a:endParaRPr lang="en-US" dirty="0">
                  <a:solidFill>
                    <a:schemeClr val="accent1">
                      <a:lumMod val="40000"/>
                      <a:lumOff val="6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8" name="Content Placeholder 2">
                <a:extLst>
                  <a:ext uri="{FF2B5EF4-FFF2-40B4-BE49-F238E27FC236}">
                    <a16:creationId xmlns:a16="http://schemas.microsoft.com/office/drawing/2014/main" id="{6EF23372-39A9-CCA6-D249-4AD4920C21FC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43840" y="1294411"/>
                <a:ext cx="11948160" cy="5563589"/>
              </a:xfrm>
              <a:blipFill>
                <a:blip r:embed="rId3"/>
                <a:stretch>
                  <a:fillRect l="-1380" t="-250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Title 1">
            <a:extLst>
              <a:ext uri="{FF2B5EF4-FFF2-40B4-BE49-F238E27FC236}">
                <a16:creationId xmlns:a16="http://schemas.microsoft.com/office/drawing/2014/main" id="{27A9D12A-E0DB-3D0E-EF2A-B1A6959833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LOW-DEGREE IDENTIFIABILITY</a:t>
            </a:r>
            <a:endParaRPr lang="en-US" b="0" dirty="0"/>
          </a:p>
        </p:txBody>
      </p:sp>
      <p:sp>
        <p:nvSpPr>
          <p:cNvPr id="3" name="Rounded Rectangle 2">
            <a:extLst>
              <a:ext uri="{FF2B5EF4-FFF2-40B4-BE49-F238E27FC236}">
                <a16:creationId xmlns:a16="http://schemas.microsoft.com/office/drawing/2014/main" id="{37C8970A-083B-BB30-AE64-C1356CA198D7}"/>
              </a:ext>
            </a:extLst>
          </p:cNvPr>
          <p:cNvSpPr/>
          <p:nvPr/>
        </p:nvSpPr>
        <p:spPr>
          <a:xfrm>
            <a:off x="1794278" y="1294411"/>
            <a:ext cx="3479074" cy="1420288"/>
          </a:xfrm>
          <a:prstGeom prst="roundRect">
            <a:avLst>
              <a:gd name="adj" fmla="val 12540"/>
            </a:avLst>
          </a:prstGeom>
          <a:solidFill>
            <a:schemeClr val="accent5">
              <a:alpha val="70000"/>
            </a:schemeClr>
          </a:solidFill>
          <a:ln>
            <a:solidFill>
              <a:schemeClr val="accent5">
                <a:lumMod val="20000"/>
                <a:lumOff val="8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EC306">
                    <a:lumMod val="60000"/>
                    <a:lumOff val="40000"/>
                  </a:srgb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Inefficient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EC306">
                    <a:lumMod val="20000"/>
                    <a:lumOff val="80000"/>
                  </a:srgb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 algorithm with a 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A6B727">
                    <a:lumMod val="60000"/>
                    <a:lumOff val="40000"/>
                  </a:srgb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“simple” 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EC306">
                    <a:lumMod val="20000"/>
                    <a:lumOff val="80000"/>
                  </a:srgb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proof of correctness</a:t>
            </a:r>
          </a:p>
        </p:txBody>
      </p:sp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1D9B5DDA-14CD-F264-0177-76851C11A865}"/>
              </a:ext>
            </a:extLst>
          </p:cNvPr>
          <p:cNvSpPr/>
          <p:nvPr/>
        </p:nvSpPr>
        <p:spPr>
          <a:xfrm>
            <a:off x="7254552" y="1294411"/>
            <a:ext cx="2971799" cy="1420288"/>
          </a:xfrm>
          <a:prstGeom prst="roundRect">
            <a:avLst>
              <a:gd name="adj" fmla="val 12540"/>
            </a:avLst>
          </a:prstGeom>
          <a:solidFill>
            <a:schemeClr val="accent2">
              <a:alpha val="70000"/>
            </a:schemeClr>
          </a:solidFill>
          <a:ln>
            <a:solidFill>
              <a:schemeClr val="accent2">
                <a:lumMod val="20000"/>
                <a:lumOff val="8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A6B727">
                    <a:lumMod val="60000"/>
                    <a:lumOff val="40000"/>
                  </a:srgb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Efficient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A6B727">
                    <a:lumMod val="20000"/>
                    <a:lumOff val="80000"/>
                  </a:srgb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 algorithm with the same guarantees</a:t>
            </a:r>
          </a:p>
        </p:txBody>
      </p:sp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AA982F0B-4A28-DDD6-3EF5-8114A197862D}"/>
              </a:ext>
            </a:extLst>
          </p:cNvPr>
          <p:cNvCxnSpPr>
            <a:cxnSpLocks/>
          </p:cNvCxnSpPr>
          <p:nvPr/>
        </p:nvCxnSpPr>
        <p:spPr>
          <a:xfrm>
            <a:off x="5463850" y="2004555"/>
            <a:ext cx="1600201" cy="0"/>
          </a:xfrm>
          <a:prstGeom prst="straightConnector1">
            <a:avLst/>
          </a:prstGeom>
          <a:ln w="76200"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ounded Rectangle 6">
            <a:extLst>
              <a:ext uri="{FF2B5EF4-FFF2-40B4-BE49-F238E27FC236}">
                <a16:creationId xmlns:a16="http://schemas.microsoft.com/office/drawing/2014/main" id="{313D952A-FF77-477D-53B6-84141CFDF4D8}"/>
              </a:ext>
            </a:extLst>
          </p:cNvPr>
          <p:cNvSpPr/>
          <p:nvPr/>
        </p:nvSpPr>
        <p:spPr>
          <a:xfrm>
            <a:off x="243840" y="5781314"/>
            <a:ext cx="11704320" cy="656809"/>
          </a:xfrm>
          <a:prstGeom prst="roundRect">
            <a:avLst/>
          </a:prstGeom>
          <a:noFill/>
          <a:ln w="63500">
            <a:solidFill>
              <a:schemeClr val="accent5">
                <a:lumMod val="60000"/>
                <a:lumOff val="4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ounded Rectangle 8">
            <a:extLst>
              <a:ext uri="{FF2B5EF4-FFF2-40B4-BE49-F238E27FC236}">
                <a16:creationId xmlns:a16="http://schemas.microsoft.com/office/drawing/2014/main" id="{EE65514E-E4CC-DB4A-D7D2-EE94BB185455}"/>
              </a:ext>
            </a:extLst>
          </p:cNvPr>
          <p:cNvSpPr/>
          <p:nvPr/>
        </p:nvSpPr>
        <p:spPr>
          <a:xfrm>
            <a:off x="243840" y="419419"/>
            <a:ext cx="7201989" cy="656809"/>
          </a:xfrm>
          <a:prstGeom prst="roundRect">
            <a:avLst/>
          </a:prstGeom>
          <a:noFill/>
          <a:ln w="63500">
            <a:solidFill>
              <a:schemeClr val="accent5">
                <a:lumMod val="60000"/>
                <a:lumOff val="4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EF5AB2FB-E2CE-1AC0-51BC-986DA1BC59FE}"/>
              </a:ext>
            </a:extLst>
          </p:cNvPr>
          <p:cNvCxnSpPr>
            <a:cxnSpLocks/>
            <a:endCxn id="9" idx="3"/>
          </p:cNvCxnSpPr>
          <p:nvPr/>
        </p:nvCxnSpPr>
        <p:spPr>
          <a:xfrm flipH="1" flipV="1">
            <a:off x="7445829" y="747824"/>
            <a:ext cx="4502331" cy="5108134"/>
          </a:xfrm>
          <a:prstGeom prst="line">
            <a:avLst/>
          </a:prstGeom>
          <a:ln w="63500">
            <a:solidFill>
              <a:schemeClr val="accent5">
                <a:lumMod val="60000"/>
                <a:lumOff val="4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16FE743B-91E6-914D-6617-82A1E4D6E407}"/>
                  </a:ext>
                </a:extLst>
              </p:cNvPr>
              <p:cNvSpPr txBox="1"/>
              <p:nvPr/>
            </p:nvSpPr>
            <p:spPr>
              <a:xfrm>
                <a:off x="1922884" y="4688138"/>
                <a:ext cx="8346232" cy="116782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lvl="0" algn="ctr">
                  <a:lnSpc>
                    <a:spcPct val="90000"/>
                  </a:lnSpc>
                  <a:spcBef>
                    <a:spcPts val="100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3200" i="1" smtClean="0">
                              <a:solidFill>
                                <a:srgbClr val="418AB3">
                                  <a:lumMod val="40000"/>
                                  <a:lumOff val="60000"/>
                                </a:srgbClr>
                              </a:solidFill>
                              <a:effectLst>
                                <a:outerShdw blurRad="50800" dist="38100" dir="2700000" algn="tl" rotWithShape="0">
                                  <a:prstClr val="black">
                                    <a:alpha val="40000"/>
                                  </a:prstClr>
                                </a:outerShdw>
                              </a:effectLst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200" i="1">
                              <a:solidFill>
                                <a:srgbClr val="418AB3">
                                  <a:lumMod val="40000"/>
                                  <a:lumOff val="60000"/>
                                </a:srgbClr>
                              </a:solidFill>
                              <a:effectLst>
                                <a:outerShdw blurRad="50800" dist="38100" dir="2700000" algn="tl" rotWithShape="0">
                                  <a:prstClr val="black">
                                    <a:alpha val="40000"/>
                                  </a:prstClr>
                                </a:outerShdw>
                              </a:effectLst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3200" b="0" i="1" smtClean="0">
                              <a:solidFill>
                                <a:srgbClr val="418AB3">
                                  <a:lumMod val="40000"/>
                                  <a:lumOff val="60000"/>
                                </a:srgbClr>
                              </a:solidFill>
                              <a:effectLst>
                                <a:outerShdw blurRad="50800" dist="38100" dir="2700000" algn="tl" rotWithShape="0">
                                  <a:prstClr val="black">
                                    <a:alpha val="40000"/>
                                  </a:prstClr>
                                </a:outerShdw>
                              </a:effectLst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𝑁</m:t>
                          </m:r>
                        </m:den>
                      </m:f>
                      <m:nary>
                        <m:naryPr>
                          <m:chr m:val="∑"/>
                          <m:supHide m:val="on"/>
                          <m:ctrlPr>
                            <a:rPr lang="en-US" sz="3200" i="1">
                              <a:solidFill>
                                <a:srgbClr val="418AB3">
                                  <a:lumMod val="40000"/>
                                  <a:lumOff val="60000"/>
                                </a:srgbClr>
                              </a:solidFill>
                              <a:effectLst>
                                <a:outerShdw blurRad="50800" dist="38100" dir="2700000" algn="tl" rotWithShape="0">
                                  <a:prstClr val="black">
                                    <a:alpha val="40000"/>
                                  </a:prstClr>
                                </a:outerShdw>
                              </a:effectLst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sz="3200" i="1">
                              <a:solidFill>
                                <a:srgbClr val="418AB3">
                                  <a:lumMod val="40000"/>
                                  <a:lumOff val="60000"/>
                                </a:srgbClr>
                              </a:solidFill>
                              <a:effectLst>
                                <a:outerShdw blurRad="50800" dist="38100" dir="2700000" algn="tl" rotWithShape="0">
                                  <a:prstClr val="black">
                                    <a:alpha val="40000"/>
                                  </a:prstClr>
                                </a:outerShdw>
                              </a:effectLst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𝑖</m:t>
                          </m:r>
                        </m:sub>
                        <m:sup/>
                        <m:e>
                          <m:sSup>
                            <m:sSupPr>
                              <m:ctrlPr>
                                <a:rPr lang="en-US" sz="3200" i="1">
                                  <a:solidFill>
                                    <a:srgbClr val="418AB3">
                                      <a:lumMod val="40000"/>
                                      <a:lumOff val="60000"/>
                                    </a:srgbClr>
                                  </a:solidFill>
                                  <a:effectLst>
                                    <a:outerShdw blurRad="50800" dist="38100" dir="2700000" algn="tl" rotWithShape="0">
                                      <a:prstClr val="black">
                                        <a:alpha val="40000"/>
                                      </a:prstClr>
                                    </a:outerShdw>
                                  </a:effectLst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begChr m:val="⟨"/>
                                  <m:endChr m:val="⟩"/>
                                  <m:ctrlPr>
                                    <a:rPr lang="en-US" sz="3200" i="1">
                                      <a:solidFill>
                                        <a:srgbClr val="418AB3">
                                          <a:lumMod val="40000"/>
                                          <a:lumOff val="60000"/>
                                        </a:srgbClr>
                                      </a:solidFill>
                                      <a:effectLst>
                                        <a:outerShdw blurRad="50800" dist="38100" dir="2700000" algn="tl" rotWithShape="0">
                                          <a:prstClr val="black">
                                            <a:alpha val="40000"/>
                                          </a:prstClr>
                                        </a:outerShdw>
                                      </a:effectLst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3200" i="1">
                                      <a:solidFill>
                                        <a:srgbClr val="418AB3">
                                          <a:lumMod val="40000"/>
                                          <a:lumOff val="60000"/>
                                        </a:srgbClr>
                                      </a:solidFill>
                                      <a:effectLst>
                                        <a:outerShdw blurRad="50800" dist="38100" dir="2700000" algn="tl" rotWithShape="0">
                                          <a:prstClr val="black">
                                            <a:alpha val="40000"/>
                                          </a:prstClr>
                                        </a:outerShdw>
                                      </a:effectLst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𝑢</m:t>
                                  </m:r>
                                  <m:r>
                                    <a:rPr lang="en-US" sz="3200" i="1">
                                      <a:solidFill>
                                        <a:srgbClr val="418AB3">
                                          <a:lumMod val="40000"/>
                                          <a:lumOff val="60000"/>
                                        </a:srgbClr>
                                      </a:solidFill>
                                      <a:effectLst>
                                        <a:outerShdw blurRad="50800" dist="38100" dir="2700000" algn="tl" rotWithShape="0">
                                          <a:prstClr val="black">
                                            <a:alpha val="40000"/>
                                          </a:prstClr>
                                        </a:outerShdw>
                                      </a:effectLst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,</m:t>
                                  </m:r>
                                  <m:sSub>
                                    <m:sSubPr>
                                      <m:ctrlPr>
                                        <a:rPr lang="en-US" sz="3200" i="1">
                                          <a:solidFill>
                                            <a:srgbClr val="418AB3">
                                              <a:lumMod val="40000"/>
                                              <a:lumOff val="60000"/>
                                            </a:srgbClr>
                                          </a:solidFill>
                                          <a:effectLst>
                                            <a:outerShdw blurRad="50800" dist="38100" dir="2700000" algn="tl" rotWithShape="0">
                                              <a:prstClr val="black">
                                                <a:alpha val="40000"/>
                                              </a:prstClr>
                                            </a:outerShdw>
                                          </a:effectLst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3200" i="1">
                                          <a:solidFill>
                                            <a:srgbClr val="418AB3">
                                              <a:lumMod val="40000"/>
                                              <a:lumOff val="60000"/>
                                            </a:srgbClr>
                                          </a:solidFill>
                                          <a:effectLst>
                                            <a:outerShdw blurRad="50800" dist="38100" dir="2700000" algn="tl" rotWithShape="0">
                                              <a:prstClr val="black">
                                                <a:alpha val="40000"/>
                                              </a:prstClr>
                                            </a:outerShdw>
                                          </a:effectLst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  <m:sub>
                                      <m:r>
                                        <a:rPr lang="en-US" sz="3200" i="1">
                                          <a:solidFill>
                                            <a:srgbClr val="418AB3">
                                              <a:lumMod val="40000"/>
                                              <a:lumOff val="60000"/>
                                            </a:srgbClr>
                                          </a:solidFill>
                                          <a:effectLst>
                                            <a:outerShdw blurRad="50800" dist="38100" dir="2700000" algn="tl" rotWithShape="0">
                                              <a:prstClr val="black">
                                                <a:alpha val="40000"/>
                                              </a:prstClr>
                                            </a:outerShdw>
                                          </a:effectLst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𝑖</m:t>
                                      </m:r>
                                    </m:sub>
                                  </m:sSub>
                                  <m:r>
                                    <a:rPr lang="en-US" sz="3200" i="1">
                                      <a:solidFill>
                                        <a:srgbClr val="418AB3">
                                          <a:lumMod val="40000"/>
                                          <a:lumOff val="60000"/>
                                        </a:srgbClr>
                                      </a:solidFill>
                                      <a:effectLst>
                                        <a:outerShdw blurRad="50800" dist="38100" dir="2700000" algn="tl" rotWithShape="0">
                                          <a:prstClr val="black">
                                            <a:alpha val="40000"/>
                                          </a:prstClr>
                                        </a:outerShdw>
                                      </a:effectLst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en-US" sz="3200" i="1">
                                      <a:solidFill>
                                        <a:srgbClr val="418AB3">
                                          <a:lumMod val="40000"/>
                                          <a:lumOff val="60000"/>
                                        </a:srgbClr>
                                      </a:solidFill>
                                      <a:effectLst>
                                        <a:outerShdw blurRad="50800" dist="38100" dir="2700000" algn="tl" rotWithShape="0">
                                          <a:prstClr val="black">
                                            <a:alpha val="40000"/>
                                          </a:prstClr>
                                        </a:outerShdw>
                                      </a:effectLst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𝜇</m:t>
                                  </m:r>
                                </m:e>
                              </m:d>
                            </m:e>
                            <m:sup>
                              <m:r>
                                <a:rPr lang="en-US" sz="3200" b="0" i="1" smtClean="0">
                                  <a:solidFill>
                                    <a:srgbClr val="418AB3">
                                      <a:lumMod val="40000"/>
                                      <a:lumOff val="60000"/>
                                    </a:srgbClr>
                                  </a:solidFill>
                                  <a:effectLst>
                                    <a:outerShdw blurRad="50800" dist="38100" dir="2700000" algn="tl" rotWithShape="0">
                                      <a:prstClr val="black">
                                        <a:alpha val="40000"/>
                                      </a:prstClr>
                                    </a:outerShdw>
                                  </a:effectLst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𝑡</m:t>
                              </m:r>
                            </m:sup>
                          </m:sSup>
                        </m:e>
                      </m:nary>
                      <m:r>
                        <a:rPr lang="en-US" sz="3200" i="1">
                          <a:solidFill>
                            <a:srgbClr val="418AB3">
                              <a:lumMod val="40000"/>
                              <a:lumOff val="60000"/>
                            </a:srgbClr>
                          </a:solidFill>
                          <a:effectLst>
                            <a:outerShdw blurRad="50800" dist="38100" dir="2700000" algn="tl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≤</m:t>
                      </m:r>
                      <m:r>
                        <a:rPr lang="en-US" sz="3200" b="0" i="1" smtClean="0">
                          <a:solidFill>
                            <a:srgbClr val="418AB3">
                              <a:lumMod val="40000"/>
                              <a:lumOff val="60000"/>
                            </a:srgbClr>
                          </a:solidFill>
                          <a:effectLst>
                            <a:outerShdw blurRad="50800" dist="38100" dir="2700000" algn="tl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2</m:t>
                      </m:r>
                      <m:sSup>
                        <m:sSupPr>
                          <m:ctrlPr>
                            <a:rPr lang="en-US" sz="3200" i="1" smtClean="0">
                              <a:solidFill>
                                <a:srgbClr val="418AB3">
                                  <a:lumMod val="40000"/>
                                  <a:lumOff val="60000"/>
                                </a:srgbClr>
                              </a:solidFill>
                              <a:effectLst>
                                <a:outerShdw blurRad="50800" dist="38100" dir="2700000" algn="tl" rotWithShape="0">
                                  <a:prstClr val="black">
                                    <a:alpha val="40000"/>
                                  </a:prstClr>
                                </a:outerShdw>
                              </a:effectLst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3200" b="0" i="1" smtClean="0">
                              <a:solidFill>
                                <a:srgbClr val="418AB3">
                                  <a:lumMod val="40000"/>
                                  <a:lumOff val="60000"/>
                                </a:srgbClr>
                              </a:solidFill>
                              <a:effectLst>
                                <a:outerShdw blurRad="50800" dist="38100" dir="2700000" algn="tl" rotWithShape="0">
                                  <a:prstClr val="black">
                                    <a:alpha val="40000"/>
                                  </a:prstClr>
                                </a:outerShdw>
                              </a:effectLst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𝑡</m:t>
                          </m:r>
                        </m:e>
                        <m:sup>
                          <m:r>
                            <a:rPr lang="en-US" sz="3200" b="0" i="1" smtClean="0">
                              <a:solidFill>
                                <a:srgbClr val="418AB3">
                                  <a:lumMod val="40000"/>
                                  <a:lumOff val="60000"/>
                                </a:srgbClr>
                              </a:solidFill>
                              <a:effectLst>
                                <a:outerShdw blurRad="50800" dist="38100" dir="2700000" algn="tl" rotWithShape="0">
                                  <a:prstClr val="black">
                                    <a:alpha val="40000"/>
                                  </a:prstClr>
                                </a:outerShdw>
                              </a:effectLst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𝑡</m:t>
                          </m:r>
                          <m:r>
                            <a:rPr lang="en-US" sz="3200" b="0" i="1" smtClean="0">
                              <a:solidFill>
                                <a:srgbClr val="418AB3">
                                  <a:lumMod val="40000"/>
                                  <a:lumOff val="60000"/>
                                </a:srgbClr>
                              </a:solidFill>
                              <a:effectLst>
                                <a:outerShdw blurRad="50800" dist="38100" dir="2700000" algn="tl" rotWithShape="0">
                                  <a:prstClr val="black">
                                    <a:alpha val="40000"/>
                                  </a:prstClr>
                                </a:outerShdw>
                              </a:effectLst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/2</m:t>
                          </m:r>
                        </m:sup>
                      </m:sSup>
                      <m:r>
                        <m:rPr>
                          <m:nor/>
                        </m:rPr>
                        <a:rPr lang="en-US" sz="3200" dirty="0">
                          <a:solidFill>
                            <a:srgbClr val="418AB3">
                              <a:lumMod val="40000"/>
                              <a:lumOff val="60000"/>
                            </a:srgbClr>
                          </a:solidFill>
                          <a:effectLst>
                            <a:outerShdw blurRad="50800" dist="38100" dir="2700000" algn="tl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</a:rPr>
                        <m:t> </m:t>
                      </m:r>
                      <m:r>
                        <m:rPr>
                          <m:nor/>
                        </m:rPr>
                        <a:rPr lang="en-US" sz="3200" dirty="0">
                          <a:solidFill>
                            <a:srgbClr val="418AB3">
                              <a:lumMod val="40000"/>
                              <a:lumOff val="60000"/>
                            </a:srgbClr>
                          </a:solidFill>
                          <a:effectLst>
                            <a:outerShdw blurRad="50800" dist="38100" dir="2700000" algn="tl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</a:rPr>
                        <m:t>for</m:t>
                      </m:r>
                      <m:r>
                        <m:rPr>
                          <m:nor/>
                        </m:rPr>
                        <a:rPr lang="en-US" sz="3200" dirty="0">
                          <a:solidFill>
                            <a:srgbClr val="418AB3">
                              <a:lumMod val="40000"/>
                              <a:lumOff val="60000"/>
                            </a:srgbClr>
                          </a:solidFill>
                          <a:effectLst>
                            <a:outerShdw blurRad="50800" dist="38100" dir="2700000" algn="tl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</a:rPr>
                        <m:t> </m:t>
                      </m:r>
                      <m:r>
                        <m:rPr>
                          <m:nor/>
                        </m:rPr>
                        <a:rPr lang="en-US" sz="3200" b="0" i="0" dirty="0" smtClean="0">
                          <a:solidFill>
                            <a:srgbClr val="418AB3">
                              <a:lumMod val="40000"/>
                              <a:lumOff val="60000"/>
                            </a:srgbClr>
                          </a:solidFill>
                          <a:effectLst>
                            <a:outerShdw blurRad="50800" dist="38100" dir="2700000" algn="tl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</a:rPr>
                        <m:t>a</m:t>
                      </m:r>
                      <m:r>
                        <m:rPr>
                          <m:nor/>
                        </m:rPr>
                        <a:rPr lang="en-US" sz="3200" b="0" i="0" dirty="0" smtClean="0">
                          <a:solidFill>
                            <a:srgbClr val="418AB3">
                              <a:lumMod val="40000"/>
                              <a:lumOff val="60000"/>
                            </a:srgbClr>
                          </a:solidFill>
                          <a:effectLst>
                            <a:outerShdw blurRad="50800" dist="38100" dir="2700000" algn="tl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</a:rPr>
                        <m:t> </m:t>
                      </m:r>
                      <m:r>
                        <m:rPr>
                          <m:nor/>
                        </m:rPr>
                        <a:rPr lang="en-US" sz="3200" b="0" i="0" dirty="0" smtClean="0">
                          <a:solidFill>
                            <a:srgbClr val="418AB3">
                              <a:lumMod val="40000"/>
                              <a:lumOff val="60000"/>
                            </a:srgbClr>
                          </a:solidFill>
                          <a:effectLst>
                            <a:outerShdw blurRad="50800" dist="38100" dir="2700000" algn="tl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</a:rPr>
                        <m:t>particular</m:t>
                      </m:r>
                      <m:r>
                        <a:rPr lang="en-US" sz="3200" b="0" i="1" dirty="0" smtClean="0">
                          <a:solidFill>
                            <a:srgbClr val="418AB3">
                              <a:lumMod val="40000"/>
                              <a:lumOff val="60000"/>
                            </a:srgbClr>
                          </a:solidFill>
                          <a:effectLst>
                            <a:outerShdw blurRad="50800" dist="38100" dir="2700000" algn="tl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3200" b="0" i="1" dirty="0" smtClean="0">
                          <a:solidFill>
                            <a:srgbClr val="418AB3">
                              <a:lumMod val="40000"/>
                              <a:lumOff val="60000"/>
                            </a:srgbClr>
                          </a:solidFill>
                          <a:effectLst>
                            <a:outerShdw blurRad="50800" dist="38100" dir="2700000" algn="tl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Cambria Math" panose="02040503050406030204" pitchFamily="18" charset="0"/>
                        </a:rPr>
                        <m:t>𝑡</m:t>
                      </m:r>
                    </m:oMath>
                  </m:oMathPara>
                </a14:m>
                <a:endParaRPr lang="en-US" sz="3200" i="1" dirty="0">
                  <a:solidFill>
                    <a:srgbClr val="418AB3">
                      <a:lumMod val="40000"/>
                      <a:lumOff val="60000"/>
                    </a:srgbClr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16FE743B-91E6-914D-6617-82A1E4D6E40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22884" y="4688138"/>
                <a:ext cx="8346232" cy="1167820"/>
              </a:xfrm>
              <a:prstGeom prst="rect">
                <a:avLst/>
              </a:prstGeom>
              <a:blipFill>
                <a:blip r:embed="rId4"/>
                <a:stretch>
                  <a:fillRect l="-6991" t="-156989" b="-21290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21713791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8" name="Content Placeholder 2">
                <a:extLst>
                  <a:ext uri="{FF2B5EF4-FFF2-40B4-BE49-F238E27FC236}">
                    <a16:creationId xmlns:a16="http://schemas.microsoft.com/office/drawing/2014/main" id="{851ED806-64E0-A049-949B-9542ADB7EC05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243839" y="1919681"/>
                <a:ext cx="11704319" cy="5134262"/>
              </a:xfrm>
              <a:prstGeom prst="rect">
                <a:avLst/>
              </a:prstGeom>
              <a:effectLst/>
            </p:spPr>
            <p:txBody>
              <a:bodyPr vert="horz" lIns="91440" tIns="45720" rIns="91440" bIns="45720" rtlCol="0">
                <a:norm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200" kern="1200">
                    <a:solidFill>
                      <a:schemeClr val="accent5">
                        <a:lumMod val="20000"/>
                        <a:lumOff val="80000"/>
                      </a:schemeClr>
                    </a:solidFill>
                    <a:effectLst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accent5">
                        <a:lumMod val="20000"/>
                        <a:lumOff val="80000"/>
                      </a:schemeClr>
                    </a:solidFill>
                    <a:effectLst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accent5">
                        <a:lumMod val="20000"/>
                        <a:lumOff val="80000"/>
                      </a:schemeClr>
                    </a:solidFill>
                    <a:effectLst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accent5">
                        <a:lumMod val="20000"/>
                        <a:lumOff val="80000"/>
                      </a:schemeClr>
                    </a:solidFill>
                    <a:effectLst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accent5">
                        <a:lumMod val="20000"/>
                        <a:lumOff val="80000"/>
                      </a:schemeClr>
                    </a:solidFill>
                    <a:effectLst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90000"/>
                  </a:lnSpc>
                  <a:spcBef>
                    <a:spcPts val="1000"/>
                  </a:spcBef>
                  <a:spcAft>
                    <a:spcPts val="0"/>
                  </a:spcAft>
                  <a:buClrTx/>
                  <a:buSzTx/>
                  <a:buFont typeface="Arial" panose="020B0604020202020204" pitchFamily="34" charset="0"/>
                  <a:buNone/>
                  <a:tabLst/>
                  <a:defRPr/>
                </a:pPr>
                <a:r>
                  <a:rPr kumimoji="0" lang="en-US" sz="2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EC306">
                        <a:lumMod val="60000"/>
                        <a:lumOff val="40000"/>
                      </a:srgbClr>
                    </a:solidFill>
                    <a:effectLst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Variables: </a:t>
                </a:r>
                <a:endPara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FEC306">
                      <a:lumMod val="20000"/>
                      <a:lumOff val="80000"/>
                    </a:srgbClr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  <a:p>
                <a:pPr marL="457200" marR="0" lvl="0" indent="0" algn="l" defTabSz="914400" rtl="0" eaLnBrk="1" fontAlgn="auto" latinLnBrk="0" hangingPunct="1">
                  <a:lnSpc>
                    <a:spcPct val="90000"/>
                  </a:lnSpc>
                  <a:spcBef>
                    <a:spcPts val="1000"/>
                  </a:spcBef>
                  <a:spcAft>
                    <a:spcPts val="0"/>
                  </a:spcAft>
                  <a:buClrTx/>
                  <a:buSzTx/>
                  <a:buFont typeface="Arial" panose="020B0604020202020204" pitchFamily="34" charset="0"/>
                  <a:buNone/>
                  <a:tabLst/>
                  <a:defRPr/>
                </a:pPr>
                <a14:m>
                  <m:oMath xmlns:m="http://schemas.openxmlformats.org/officeDocument/2006/math">
                    <m:r>
                      <a:rPr kumimoji="0" lang="en-US" sz="2800" b="1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A6B727"/>
                        </a:solidFill>
                        <a:effectLst>
                          <a:outerShdw blurRad="50800" dist="38100" dir="2700000" algn="tl" rotWithShape="0">
                            <a:prstClr val="black">
                              <a:alpha val="40000"/>
                            </a:prstClr>
                          </a:outerShdw>
                        </a:effectLst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𝝁</m:t>
                    </m:r>
                  </m:oMath>
                </a14:m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EC306">
                        <a:lumMod val="20000"/>
                        <a:lumOff val="80000"/>
                      </a:srgbClr>
                    </a:solidFill>
                    <a:effectLst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 (vector): our estimate for a center</a:t>
                </a:r>
              </a:p>
              <a:p>
                <a:pPr marL="457200" marR="0" lvl="0" indent="0" algn="l" defTabSz="914400" rtl="0" eaLnBrk="1" fontAlgn="auto" latinLnBrk="0" hangingPunct="1">
                  <a:lnSpc>
                    <a:spcPct val="90000"/>
                  </a:lnSpc>
                  <a:spcBef>
                    <a:spcPts val="1000"/>
                  </a:spcBef>
                  <a:spcAft>
                    <a:spcPts val="0"/>
                  </a:spcAft>
                  <a:buClrTx/>
                  <a:buSzTx/>
                  <a:buFont typeface="Arial" panose="020B0604020202020204" pitchFamily="34" charset="0"/>
                  <a:buNone/>
                  <a:tabLst/>
                  <a:defRPr/>
                </a:pPr>
                <a14:m>
                  <m:oMath xmlns:m="http://schemas.openxmlformats.org/officeDocument/2006/math">
                    <m:sSub>
                      <m:sSubPr>
                        <m:ctrlPr>
                          <a:rPr kumimoji="0" lang="en-US" sz="28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A6B727"/>
                            </a:solidFill>
                            <a:effectLst>
                              <a:outerShdw blurRad="50800" dist="38100" dir="2700000" algn="tl" rotWithShape="0">
                                <a:prstClr val="black">
                                  <a:alpha val="40000"/>
                                </a:prstClr>
                              </a:outerShdw>
                            </a:effectLst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sSubPr>
                      <m:e>
                        <m:r>
                          <a:rPr kumimoji="0" lang="en-US" sz="28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A6B727"/>
                            </a:solidFill>
                            <a:effectLst>
                              <a:outerShdw blurRad="50800" dist="38100" dir="2700000" algn="tl" rotWithShape="0">
                                <a:prstClr val="black">
                                  <a:alpha val="40000"/>
                                </a:prstClr>
                              </a:outerShdw>
                            </a:effectLst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𝒂</m:t>
                        </m:r>
                      </m:e>
                      <m:sub>
                        <m:r>
                          <a:rPr kumimoji="0" lang="en-US" sz="28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A6B727"/>
                            </a:solidFill>
                            <a:effectLst>
                              <a:outerShdw blurRad="50800" dist="38100" dir="2700000" algn="tl" rotWithShape="0">
                                <a:prstClr val="black">
                                  <a:alpha val="40000"/>
                                </a:prstClr>
                              </a:outerShdw>
                            </a:effectLst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𝟏</m:t>
                        </m:r>
                      </m:sub>
                    </m:sSub>
                    <m:r>
                      <a:rPr kumimoji="0" lang="en-US" sz="2800" b="1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A6B727"/>
                        </a:solidFill>
                        <a:effectLst>
                          <a:outerShdw blurRad="50800" dist="38100" dir="2700000" algn="tl" rotWithShape="0">
                            <a:prstClr val="black">
                              <a:alpha val="40000"/>
                            </a:prstClr>
                          </a:outerShdw>
                        </a:effectLst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,…,</m:t>
                    </m:r>
                    <m:sSub>
                      <m:sSubPr>
                        <m:ctrlPr>
                          <a:rPr kumimoji="0" lang="en-US" sz="28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A6B727"/>
                            </a:solidFill>
                            <a:effectLst>
                              <a:outerShdw blurRad="50800" dist="38100" dir="2700000" algn="tl" rotWithShape="0">
                                <a:prstClr val="black">
                                  <a:alpha val="40000"/>
                                </a:prstClr>
                              </a:outerShdw>
                            </a:effectLst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sSubPr>
                      <m:e>
                        <m:r>
                          <a:rPr kumimoji="0" lang="en-US" sz="28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A6B727"/>
                            </a:solidFill>
                            <a:effectLst>
                              <a:outerShdw blurRad="50800" dist="38100" dir="2700000" algn="tl" rotWithShape="0">
                                <a:prstClr val="black">
                                  <a:alpha val="40000"/>
                                </a:prstClr>
                              </a:outerShdw>
                            </a:effectLst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𝒂</m:t>
                        </m:r>
                      </m:e>
                      <m:sub>
                        <m:r>
                          <a:rPr kumimoji="0" lang="en-US" sz="28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A6B727"/>
                            </a:solidFill>
                            <a:effectLst>
                              <a:outerShdw blurRad="50800" dist="38100" dir="2700000" algn="tl" rotWithShape="0">
                                <a:prstClr val="black">
                                  <a:alpha val="40000"/>
                                </a:prstClr>
                              </a:outerShdw>
                            </a:effectLst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𝒏</m:t>
                        </m:r>
                      </m:sub>
                    </m:sSub>
                  </m:oMath>
                </a14:m>
                <a:r>
                  <a:rPr kumimoji="0" lang="en-US" sz="2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A6B727"/>
                    </a:solidFill>
                    <a:effectLst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 </a:t>
                </a:r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EC306">
                        <a:lumMod val="20000"/>
                        <a:lumOff val="80000"/>
                      </a:srgbClr>
                    </a:solidFill>
                    <a:effectLst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(scalar): indicators for points that </a:t>
                </a:r>
                <a:r>
                  <a:rPr kumimoji="0" lang="en-US" sz="2800" b="0" i="0" u="none" strike="noStrike" kern="1200" cap="none" spc="0" normalizeH="0" noProof="0" dirty="0">
                    <a:ln>
                      <a:noFill/>
                    </a:ln>
                    <a:solidFill>
                      <a:srgbClr val="FEC306">
                        <a:lumMod val="20000"/>
                        <a:lumOff val="80000"/>
                      </a:srgbClr>
                    </a:solidFill>
                    <a:effectLst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we think comprise a component</a:t>
                </a:r>
                <a:endPara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FEC306">
                      <a:lumMod val="20000"/>
                      <a:lumOff val="80000"/>
                    </a:srgbClr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  <a:p>
                <a:pPr marL="0" marR="0" lvl="0" indent="0" algn="l" defTabSz="914400" rtl="0" eaLnBrk="1" fontAlgn="auto" latinLnBrk="0" hangingPunct="1">
                  <a:lnSpc>
                    <a:spcPct val="90000"/>
                  </a:lnSpc>
                  <a:spcBef>
                    <a:spcPts val="1000"/>
                  </a:spcBef>
                  <a:spcAft>
                    <a:spcPts val="0"/>
                  </a:spcAft>
                  <a:buClrTx/>
                  <a:buSzTx/>
                  <a:buFont typeface="Arial" panose="020B0604020202020204" pitchFamily="34" charset="0"/>
                  <a:buNone/>
                  <a:tabLst/>
                  <a:defRPr/>
                </a:pPr>
                <a:r>
                  <a:rPr kumimoji="0" lang="en-US" sz="2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EC306">
                        <a:lumMod val="60000"/>
                        <a:lumOff val="40000"/>
                      </a:srgbClr>
                    </a:solidFill>
                    <a:effectLst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Constraints: </a:t>
                </a:r>
                <a:endPara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FEC306">
                      <a:lumMod val="20000"/>
                      <a:lumOff val="80000"/>
                    </a:srgbClr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  <a:p>
                <a:pPr marL="457200" marR="0" lvl="0" indent="0" algn="l" defTabSz="914400" rtl="0" eaLnBrk="1" fontAlgn="auto" latinLnBrk="0" hangingPunct="1">
                  <a:lnSpc>
                    <a:spcPct val="90000"/>
                  </a:lnSpc>
                  <a:spcBef>
                    <a:spcPts val="1000"/>
                  </a:spcBef>
                  <a:spcAft>
                    <a:spcPts val="0"/>
                  </a:spcAft>
                  <a:buClrTx/>
                  <a:buSzTx/>
                  <a:buFont typeface="Arial" panose="020B0604020202020204" pitchFamily="34" charset="0"/>
                  <a:buNone/>
                  <a:tabLst/>
                  <a:defRPr/>
                </a:pPr>
                <a14:m>
                  <m:oMath xmlns:m="http://schemas.openxmlformats.org/officeDocument/2006/math">
                    <m:sSubSup>
                      <m:sSubSupPr>
                        <m:ctrlPr>
                          <a:rPr kumimoji="0" lang="en-US" sz="2800" b="1" i="1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srgbClr val="F69200"/>
                            </a:solidFill>
                            <a:effectLst>
                              <a:outerShdw blurRad="50800" dist="38100" dir="2700000" algn="tl" rotWithShape="0">
                                <a:prstClr val="black">
                                  <a:alpha val="40000"/>
                                </a:prstClr>
                              </a:outerShdw>
                            </a:effectLst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sSubSupPr>
                      <m:e>
                        <m:r>
                          <a:rPr kumimoji="0" lang="en-US" sz="2800" b="1" i="1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srgbClr val="F69200"/>
                            </a:solidFill>
                            <a:effectLst>
                              <a:outerShdw blurRad="50800" dist="38100" dir="2700000" algn="tl" rotWithShape="0">
                                <a:prstClr val="black">
                                  <a:alpha val="40000"/>
                                </a:prstClr>
                              </a:outerShdw>
                            </a:effectLst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𝒂</m:t>
                        </m:r>
                      </m:e>
                      <m:sub>
                        <m:r>
                          <a:rPr kumimoji="0" lang="en-US" sz="2800" b="1" i="1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srgbClr val="F69200"/>
                            </a:solidFill>
                            <a:effectLst>
                              <a:outerShdw blurRad="50800" dist="38100" dir="2700000" algn="tl" rotWithShape="0">
                                <a:prstClr val="black">
                                  <a:alpha val="40000"/>
                                </a:prstClr>
                              </a:outerShdw>
                            </a:effectLst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𝒊</m:t>
                        </m:r>
                      </m:sub>
                      <m:sup>
                        <m:r>
                          <a:rPr kumimoji="0" lang="en-US" sz="2800" b="1" i="1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srgbClr val="F69200"/>
                            </a:solidFill>
                            <a:effectLst>
                              <a:outerShdw blurRad="50800" dist="38100" dir="2700000" algn="tl" rotWithShape="0">
                                <a:prstClr val="black">
                                  <a:alpha val="40000"/>
                                </a:prstClr>
                              </a:outerShdw>
                            </a:effectLst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𝟐</m:t>
                        </m:r>
                      </m:sup>
                    </m:sSubSup>
                    <m:r>
                      <a:rPr kumimoji="0" lang="en-US" sz="2800" b="1" i="1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F69200"/>
                        </a:solidFill>
                        <a:effectLst>
                          <a:outerShdw blurRad="50800" dist="38100" dir="2700000" algn="tl" rotWithShape="0">
                            <a:prstClr val="black">
                              <a:alpha val="40000"/>
                            </a:prstClr>
                          </a:outerShdw>
                        </a:effectLst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=</m:t>
                    </m:r>
                    <m:sSub>
                      <m:sSubPr>
                        <m:ctrlPr>
                          <a:rPr kumimoji="0" lang="en-US" sz="2800" b="1" i="1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srgbClr val="F69200"/>
                            </a:solidFill>
                            <a:effectLst>
                              <a:outerShdw blurRad="50800" dist="38100" dir="2700000" algn="tl" rotWithShape="0">
                                <a:prstClr val="black">
                                  <a:alpha val="40000"/>
                                </a:prstClr>
                              </a:outerShdw>
                            </a:effectLst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sSubPr>
                      <m:e>
                        <m:r>
                          <a:rPr kumimoji="0" lang="en-US" sz="2800" b="1" i="1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srgbClr val="F69200"/>
                            </a:solidFill>
                            <a:effectLst>
                              <a:outerShdw blurRad="50800" dist="38100" dir="2700000" algn="tl" rotWithShape="0">
                                <a:prstClr val="black">
                                  <a:alpha val="40000"/>
                                </a:prstClr>
                              </a:outerShdw>
                            </a:effectLst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𝒂</m:t>
                        </m:r>
                      </m:e>
                      <m:sub>
                        <m:r>
                          <a:rPr kumimoji="0" lang="en-US" sz="2800" b="1" i="1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srgbClr val="F69200"/>
                            </a:solidFill>
                            <a:effectLst>
                              <a:outerShdw blurRad="50800" dist="38100" dir="2700000" algn="tl" rotWithShape="0">
                                <a:prstClr val="black">
                                  <a:alpha val="40000"/>
                                </a:prstClr>
                              </a:outerShdw>
                            </a:effectLst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𝒊</m:t>
                        </m:r>
                      </m:sub>
                    </m:sSub>
                    <m:r>
                      <a:rPr kumimoji="0" lang="en-US" sz="2800" b="1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F69200"/>
                        </a:solidFill>
                        <a:effectLst>
                          <a:outerShdw blurRad="50800" dist="38100" dir="2700000" algn="tl" rotWithShape="0">
                            <a:prstClr val="black">
                              <a:alpha val="40000"/>
                            </a:prstClr>
                          </a:outerShdw>
                        </a:effectLst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 ∀ </m:t>
                    </m:r>
                    <m:r>
                      <a:rPr kumimoji="0" lang="en-US" sz="2800" b="1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F69200"/>
                        </a:solidFill>
                        <a:effectLst>
                          <a:outerShdw blurRad="50800" dist="38100" dir="2700000" algn="tl" rotWithShape="0">
                            <a:prstClr val="black">
                              <a:alpha val="40000"/>
                            </a:prstClr>
                          </a:outerShdw>
                        </a:effectLst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𝒊</m:t>
                    </m:r>
                    <m:r>
                      <a:rPr kumimoji="0" lang="en-US" sz="2800" b="1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F69200"/>
                        </a:solidFill>
                        <a:effectLst>
                          <a:outerShdw blurRad="50800" dist="38100" dir="2700000" algn="tl" rotWithShape="0">
                            <a:prstClr val="black">
                              <a:alpha val="40000"/>
                            </a:prstClr>
                          </a:outerShdw>
                        </a:effectLst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=</m:t>
                    </m:r>
                    <m:r>
                      <a:rPr kumimoji="0" lang="en-US" sz="2800" b="1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F69200"/>
                        </a:solidFill>
                        <a:effectLst>
                          <a:outerShdw blurRad="50800" dist="38100" dir="2700000" algn="tl" rotWithShape="0">
                            <a:prstClr val="black">
                              <a:alpha val="40000"/>
                            </a:prstClr>
                          </a:outerShdw>
                        </a:effectLst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𝟏</m:t>
                    </m:r>
                    <m:r>
                      <a:rPr kumimoji="0" lang="en-US" sz="2800" b="1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F69200"/>
                        </a:solidFill>
                        <a:effectLst>
                          <a:outerShdw blurRad="50800" dist="38100" dir="2700000" algn="tl" rotWithShape="0">
                            <a:prstClr val="black">
                              <a:alpha val="40000"/>
                            </a:prstClr>
                          </a:outerShdw>
                        </a:effectLst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,…,</m:t>
                    </m:r>
                    <m:r>
                      <a:rPr kumimoji="0" lang="en-US" sz="2800" b="1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F69200"/>
                        </a:solidFill>
                        <a:effectLst>
                          <a:outerShdw blurRad="50800" dist="38100" dir="2700000" algn="tl" rotWithShape="0">
                            <a:prstClr val="black">
                              <a:alpha val="40000"/>
                            </a:prstClr>
                          </a:outerShdw>
                        </a:effectLst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𝒏</m:t>
                    </m:r>
                  </m:oMath>
                </a14:m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EC306">
                        <a:lumMod val="20000"/>
                        <a:lumOff val="80000"/>
                      </a:srgbClr>
                    </a:solidFill>
                    <a:effectLst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 (indicators Boolean)</a:t>
                </a:r>
              </a:p>
              <a:p>
                <a:pPr marL="457200" marR="0" lvl="0" indent="0" algn="l" defTabSz="914400" rtl="0" eaLnBrk="1" fontAlgn="auto" latinLnBrk="0" hangingPunct="1">
                  <a:lnSpc>
                    <a:spcPct val="90000"/>
                  </a:lnSpc>
                  <a:spcBef>
                    <a:spcPts val="1000"/>
                  </a:spcBef>
                  <a:spcAft>
                    <a:spcPts val="0"/>
                  </a:spcAft>
                  <a:buClrTx/>
                  <a:buSzTx/>
                  <a:buFont typeface="Arial" panose="020B0604020202020204" pitchFamily="34" charset="0"/>
                  <a:buNone/>
                  <a:tabLst/>
                  <a:defRPr/>
                </a:pPr>
                <a14:m>
                  <m:oMath xmlns:m="http://schemas.openxmlformats.org/officeDocument/2006/math">
                    <m:nary>
                      <m:naryPr>
                        <m:chr m:val="∑"/>
                        <m:supHide m:val="on"/>
                        <m:ctrlPr>
                          <a:rPr kumimoji="0" lang="en-US" sz="2800" b="1" i="1" u="none" strike="noStrike" kern="1200" cap="none" spc="0" normalizeH="0" baseline="0" noProof="0" dirty="0" smtClean="0">
                            <a:ln>
                              <a:noFill/>
                            </a:ln>
                            <a:solidFill>
                              <a:srgbClr val="F69200"/>
                            </a:solidFill>
                            <a:effectLst>
                              <a:outerShdw blurRad="50800" dist="38100" dir="2700000" algn="tl" rotWithShape="0">
                                <a:prstClr val="black">
                                  <a:alpha val="40000"/>
                                </a:prstClr>
                              </a:outerShdw>
                            </a:effectLst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naryPr>
                      <m:sub>
                        <m:r>
                          <a:rPr kumimoji="0" lang="en-US" sz="2800" b="1" i="1" u="none" strike="noStrike" kern="1200" cap="none" spc="0" normalizeH="0" baseline="0" noProof="0" dirty="0" smtClean="0">
                            <a:ln>
                              <a:noFill/>
                            </a:ln>
                            <a:solidFill>
                              <a:srgbClr val="F69200"/>
                            </a:solidFill>
                            <a:effectLst>
                              <a:outerShdw blurRad="50800" dist="38100" dir="2700000" algn="tl" rotWithShape="0">
                                <a:prstClr val="black">
                                  <a:alpha val="40000"/>
                                </a:prstClr>
                              </a:outerShdw>
                            </a:effectLst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𝒊</m:t>
                        </m:r>
                      </m:sub>
                      <m:sup/>
                      <m:e>
                        <m:sSub>
                          <m:sSubPr>
                            <m:ctrlPr>
                              <a:rPr kumimoji="0" lang="en-US" sz="2800" b="1" i="1" u="none" strike="noStrike" kern="1200" cap="none" spc="0" normalizeH="0" baseline="0" noProof="0" dirty="0" smtClean="0">
                                <a:ln>
                                  <a:noFill/>
                                </a:ln>
                                <a:solidFill>
                                  <a:srgbClr val="F69200"/>
                                </a:solidFill>
                                <a:effectLst>
                                  <a:outerShdw blurRad="50800" dist="38100" dir="2700000" algn="tl" rotWithShape="0">
                                    <a:prstClr val="black">
                                      <a:alpha val="40000"/>
                                    </a:prstClr>
                                  </a:outerShdw>
                                </a:effectLst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</m:ctrlPr>
                          </m:sSubPr>
                          <m:e>
                            <m:r>
                              <a:rPr kumimoji="0" lang="en-US" sz="2800" b="1" i="1" u="none" strike="noStrike" kern="1200" cap="none" spc="0" normalizeH="0" baseline="0" noProof="0" dirty="0" smtClean="0">
                                <a:ln>
                                  <a:noFill/>
                                </a:ln>
                                <a:solidFill>
                                  <a:srgbClr val="F69200"/>
                                </a:solidFill>
                                <a:effectLst>
                                  <a:outerShdw blurRad="50800" dist="38100" dir="2700000" algn="tl" rotWithShape="0">
                                    <a:prstClr val="black">
                                      <a:alpha val="40000"/>
                                    </a:prstClr>
                                  </a:outerShdw>
                                </a:effectLst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𝒂</m:t>
                            </m:r>
                          </m:e>
                          <m:sub>
                            <m:r>
                              <a:rPr kumimoji="0" lang="en-US" sz="2800" b="1" i="1" u="none" strike="noStrike" kern="1200" cap="none" spc="0" normalizeH="0" baseline="0" noProof="0" dirty="0" smtClean="0">
                                <a:ln>
                                  <a:noFill/>
                                </a:ln>
                                <a:solidFill>
                                  <a:srgbClr val="F69200"/>
                                </a:solidFill>
                                <a:effectLst>
                                  <a:outerShdw blurRad="50800" dist="38100" dir="2700000" algn="tl" rotWithShape="0">
                                    <a:prstClr val="black">
                                      <a:alpha val="40000"/>
                                    </a:prstClr>
                                  </a:outerShdw>
                                </a:effectLst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𝒊</m:t>
                            </m:r>
                          </m:sub>
                        </m:sSub>
                      </m:e>
                    </m:nary>
                    <m:r>
                      <a:rPr kumimoji="0" lang="en-US" sz="2800" b="1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F69200"/>
                        </a:solidFill>
                        <a:effectLst>
                          <a:outerShdw blurRad="50800" dist="38100" dir="2700000" algn="tl" rotWithShape="0">
                            <a:prstClr val="black">
                              <a:alpha val="40000"/>
                            </a:prstClr>
                          </a:outerShdw>
                        </a:effectLst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=</m:t>
                    </m:r>
                    <m:r>
                      <a:rPr kumimoji="0" lang="en-US" sz="2800" b="1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F69200"/>
                        </a:solidFill>
                        <a:effectLst>
                          <a:outerShdw blurRad="50800" dist="38100" dir="2700000" algn="tl" rotWithShape="0">
                            <a:prstClr val="black">
                              <a:alpha val="40000"/>
                            </a:prstClr>
                          </a:outerShdw>
                        </a:effectLst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𝒏</m:t>
                    </m:r>
                    <m:r>
                      <a:rPr kumimoji="0" lang="en-US" sz="2800" b="1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F69200"/>
                        </a:solidFill>
                        <a:effectLst>
                          <a:outerShdw blurRad="50800" dist="38100" dir="2700000" algn="tl" rotWithShape="0">
                            <a:prstClr val="black">
                              <a:alpha val="40000"/>
                            </a:prstClr>
                          </a:outerShdw>
                        </a:effectLst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/</m:t>
                    </m:r>
                    <m:r>
                      <a:rPr kumimoji="0" lang="en-US" sz="2800" b="1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F69200"/>
                        </a:solidFill>
                        <a:effectLst>
                          <a:outerShdw blurRad="50800" dist="38100" dir="2700000" algn="tl" rotWithShape="0">
                            <a:prstClr val="black">
                              <a:alpha val="40000"/>
                            </a:prstClr>
                          </a:outerShdw>
                        </a:effectLst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𝒌</m:t>
                    </m:r>
                  </m:oMath>
                </a14:m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EC306">
                        <a:lumMod val="20000"/>
                        <a:lumOff val="80000"/>
                      </a:srgbClr>
                    </a:solidFill>
                    <a:effectLst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 (component makes up </a:t>
                </a:r>
                <a14:m>
                  <m:oMath xmlns:m="http://schemas.openxmlformats.org/officeDocument/2006/math">
                    <m:r>
                      <a:rPr kumimoji="0" lang="en-US" sz="2800" b="0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FEC306">
                            <a:lumMod val="20000"/>
                            <a:lumOff val="80000"/>
                          </a:srgbClr>
                        </a:solidFill>
                        <a:effectLst>
                          <a:outerShdw blurRad="50800" dist="38100" dir="2700000" algn="tl" rotWithShape="0">
                            <a:prstClr val="black">
                              <a:alpha val="40000"/>
                            </a:prstClr>
                          </a:outerShdw>
                        </a:effectLst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1/</m:t>
                    </m:r>
                    <m:r>
                      <a:rPr kumimoji="0" lang="en-US" sz="2800" b="0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FEC306">
                            <a:lumMod val="20000"/>
                            <a:lumOff val="80000"/>
                          </a:srgbClr>
                        </a:solidFill>
                        <a:effectLst>
                          <a:outerShdw blurRad="50800" dist="38100" dir="2700000" algn="tl" rotWithShape="0">
                            <a:prstClr val="black">
                              <a:alpha val="40000"/>
                            </a:prstClr>
                          </a:outerShdw>
                        </a:effectLst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𝑘</m:t>
                    </m:r>
                  </m:oMath>
                </a14:m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EC306">
                        <a:lumMod val="20000"/>
                        <a:lumOff val="80000"/>
                      </a:srgbClr>
                    </a:solidFill>
                    <a:effectLst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 of data)</a:t>
                </a:r>
              </a:p>
              <a:p>
                <a:pPr marL="457200" indent="0">
                  <a:buNone/>
                  <a:defRPr/>
                </a:pPr>
                <a14:m>
                  <m:oMath xmlns:m="http://schemas.openxmlformats.org/officeDocument/2006/math">
                    <m:f>
                      <m:fPr>
                        <m:ctrlPr>
                          <a:rPr lang="en-US" sz="2800" b="1" i="1" dirty="0">
                            <a:solidFill>
                              <a:srgbClr val="F692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b="1" i="1" dirty="0">
                            <a:solidFill>
                              <a:srgbClr val="F69200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sz="2800" b="1" i="1" dirty="0">
                            <a:solidFill>
                              <a:srgbClr val="F69200"/>
                            </a:solidFill>
                            <a:latin typeface="Cambria Math" panose="02040503050406030204" pitchFamily="18" charset="0"/>
                          </a:rPr>
                          <m:t>𝒏</m:t>
                        </m:r>
                        <m:r>
                          <a:rPr lang="en-US" sz="2800" b="1" i="1" dirty="0" smtClean="0">
                            <a:solidFill>
                              <a:srgbClr val="F69200"/>
                            </a:solidFill>
                            <a:latin typeface="Cambria Math" panose="02040503050406030204" pitchFamily="18" charset="0"/>
                          </a:rPr>
                          <m:t>/</m:t>
                        </m:r>
                        <m:r>
                          <a:rPr lang="en-US" sz="2800" b="1" i="1" dirty="0" smtClean="0">
                            <a:solidFill>
                              <a:srgbClr val="F69200"/>
                            </a:solidFill>
                            <a:latin typeface="Cambria Math" panose="02040503050406030204" pitchFamily="18" charset="0"/>
                          </a:rPr>
                          <m:t>𝒌</m:t>
                        </m:r>
                      </m:den>
                    </m:f>
                    <m:nary>
                      <m:naryPr>
                        <m:chr m:val="∑"/>
                        <m:supHide m:val="on"/>
                        <m:ctrlPr>
                          <a:rPr lang="en-US" sz="2800" b="1" i="1" dirty="0">
                            <a:solidFill>
                              <a:srgbClr val="F69200"/>
                            </a:solidFill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sz="2800" b="1" i="1" dirty="0">
                            <a:solidFill>
                              <a:srgbClr val="F69200"/>
                            </a:solidFill>
                            <a:latin typeface="Cambria Math" panose="02040503050406030204" pitchFamily="18" charset="0"/>
                          </a:rPr>
                          <m:t>𝒊</m:t>
                        </m:r>
                      </m:sub>
                      <m:sup/>
                      <m:e>
                        <m:sSub>
                          <m:sSubPr>
                            <m:ctrlPr>
                              <a:rPr lang="en-US" sz="2800" b="1" i="1" dirty="0">
                                <a:solidFill>
                                  <a:srgbClr val="F692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b="1" i="1" dirty="0">
                                <a:solidFill>
                                  <a:srgbClr val="F69200"/>
                                </a:solidFill>
                                <a:latin typeface="Cambria Math" panose="02040503050406030204" pitchFamily="18" charset="0"/>
                              </a:rPr>
                              <m:t>𝒂</m:t>
                            </m:r>
                          </m:e>
                          <m:sub>
                            <m:r>
                              <a:rPr lang="en-US" sz="2800" b="1" i="1" dirty="0">
                                <a:solidFill>
                                  <a:srgbClr val="F69200"/>
                                </a:solidFill>
                                <a:latin typeface="Cambria Math" panose="02040503050406030204" pitchFamily="18" charset="0"/>
                              </a:rPr>
                              <m:t>𝒊</m:t>
                            </m:r>
                          </m:sub>
                        </m:sSub>
                        <m:sSub>
                          <m:sSubPr>
                            <m:ctrlPr>
                              <a:rPr lang="en-US" sz="2800" b="1" i="1" dirty="0" smtClean="0">
                                <a:solidFill>
                                  <a:srgbClr val="F692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b="1" i="1" dirty="0" smtClean="0">
                                <a:solidFill>
                                  <a:srgbClr val="F69200"/>
                                </a:solidFill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  <m:sub>
                            <m:r>
                              <a:rPr lang="en-US" sz="2800" b="1" i="1" dirty="0" smtClean="0">
                                <a:solidFill>
                                  <a:srgbClr val="F69200"/>
                                </a:solidFill>
                                <a:latin typeface="Cambria Math" panose="02040503050406030204" pitchFamily="18" charset="0"/>
                              </a:rPr>
                              <m:t>𝒊</m:t>
                            </m:r>
                          </m:sub>
                        </m:sSub>
                      </m:e>
                    </m:nary>
                    <m:r>
                      <a:rPr lang="en-US" sz="2800" b="1" i="1" dirty="0">
                        <a:solidFill>
                          <a:srgbClr val="F6920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800" b="1" i="1" dirty="0" smtClean="0">
                        <a:solidFill>
                          <a:srgbClr val="F69200"/>
                        </a:solidFill>
                        <a:latin typeface="Cambria Math" panose="02040503050406030204" pitchFamily="18" charset="0"/>
                      </a:rPr>
                      <m:t>𝝁</m:t>
                    </m:r>
                  </m:oMath>
                </a14:m>
                <a:r>
                  <a:rPr lang="en-US" sz="2800" dirty="0">
                    <a:solidFill>
                      <a:srgbClr val="FEC306">
                        <a:lumMod val="20000"/>
                        <a:lumOff val="80000"/>
                      </a:srgbClr>
                    </a:solidFill>
                  </a:rPr>
                  <a:t> (</a:t>
                </a:r>
                <a14:m>
                  <m:oMath xmlns:m="http://schemas.openxmlformats.org/officeDocument/2006/math">
                    <m:r>
                      <a:rPr lang="en-US" sz="2800" b="0" i="1" dirty="0" smtClean="0">
                        <a:solidFill>
                          <a:srgbClr val="FEC306">
                            <a:lumMod val="20000"/>
                            <a:lumOff val="80000"/>
                          </a:srgbClr>
                        </a:solidFill>
                        <a:latin typeface="Cambria Math" panose="02040503050406030204" pitchFamily="18" charset="0"/>
                      </a:rPr>
                      <m:t>𝜇</m:t>
                    </m:r>
                  </m:oMath>
                </a14:m>
                <a:r>
                  <a:rPr lang="en-US" sz="2800" dirty="0">
                    <a:solidFill>
                      <a:srgbClr val="FEC306">
                        <a:lumMod val="20000"/>
                        <a:lumOff val="80000"/>
                      </a:srgbClr>
                    </a:solidFill>
                  </a:rPr>
                  <a:t> is the empirical mean of selected points)</a:t>
                </a:r>
              </a:p>
              <a:p>
                <a:pPr marL="457200" marR="0" lvl="0" indent="0" algn="l" defTabSz="914400" rtl="0" eaLnBrk="1" fontAlgn="auto" latinLnBrk="0" hangingPunct="1">
                  <a:lnSpc>
                    <a:spcPct val="90000"/>
                  </a:lnSpc>
                  <a:spcBef>
                    <a:spcPts val="1000"/>
                  </a:spcBef>
                  <a:spcAft>
                    <a:spcPts val="0"/>
                  </a:spcAft>
                  <a:buClrTx/>
                  <a:buSzTx/>
                  <a:buFont typeface="Arial" panose="020B0604020202020204" pitchFamily="34" charset="0"/>
                  <a:buNone/>
                  <a:tabLst/>
                  <a:defRPr/>
                </a:pPr>
                <a:endPara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FEC306">
                      <a:lumMod val="20000"/>
                      <a:lumOff val="80000"/>
                    </a:srgbClr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8" name="Content Placeholder 2">
                <a:extLst>
                  <a:ext uri="{FF2B5EF4-FFF2-40B4-BE49-F238E27FC236}">
                    <a16:creationId xmlns:a16="http://schemas.microsoft.com/office/drawing/2014/main" id="{851ED806-64E0-A049-949B-9542ADB7EC0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3839" y="1919681"/>
                <a:ext cx="11704319" cy="5134262"/>
              </a:xfrm>
              <a:prstGeom prst="rect">
                <a:avLst/>
              </a:prstGeom>
              <a:blipFill>
                <a:blip r:embed="rId2"/>
                <a:stretch>
                  <a:fillRect l="-1193" t="-2222" r="-759"/>
                </a:stretch>
              </a:blipFill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Title 1">
            <a:extLst>
              <a:ext uri="{FF2B5EF4-FFF2-40B4-BE49-F238E27FC236}">
                <a16:creationId xmlns:a16="http://schemas.microsoft.com/office/drawing/2014/main" id="{28D68C2E-2657-4243-9266-ACEB710623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SOS PROGRAM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D9B6912-EB0F-714E-ADDB-B0B44752050A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243840" y="1294412"/>
                <a:ext cx="8836660" cy="624279"/>
              </a:xfrm>
            </p:spPr>
            <p:txBody>
              <a:bodyPr>
                <a:normAutofit lnSpcReduction="10000"/>
              </a:bodyPr>
              <a:lstStyle/>
              <a:p>
                <a:pPr marL="0" indent="0">
                  <a:buNone/>
                </a:pPr>
                <a:r>
                  <a:rPr lang="en-US" sz="2800" b="1" dirty="0">
                    <a:solidFill>
                      <a:schemeClr val="accent5">
                        <a:lumMod val="60000"/>
                        <a:lumOff val="40000"/>
                      </a:schemeClr>
                    </a:solidFill>
                  </a:rPr>
                  <a:t>Input:</a:t>
                </a:r>
                <a:r>
                  <a:rPr lang="en-US" sz="2800" dirty="0"/>
                  <a:t>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d>
                          <m:dPr>
                            <m:begChr m:val="{"/>
                            <m:endChr m:val="}"/>
                            <m:ctrlP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d>
                              <m:dPr>
                                <m:ctrlP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en-US" sz="28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800" b="0" i="1" smtClean="0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en-US" sz="2800" b="0" i="1" smtClean="0"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</m:sub>
                                </m:sSub>
                              </m:e>
                            </m:d>
                          </m:e>
                        </m:d>
                      </m:e>
                      <m:sub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=1</m:t>
                        </m:r>
                      </m:sub>
                      <m:sup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bSup>
                  </m:oMath>
                </a14:m>
                <a:r>
                  <a:rPr lang="en-US" sz="2800" dirty="0"/>
                  <a:t> sampled </a:t>
                </a:r>
                <a:r>
                  <a:rPr lang="en-US" sz="2800" dirty="0" err="1"/>
                  <a:t>i.i.d.</a:t>
                </a:r>
                <a:r>
                  <a:rPr lang="en-US" sz="2800" dirty="0"/>
                  <a:t> from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den>
                    </m:f>
                    <m:nary>
                      <m:naryPr>
                        <m:chr m:val="∑"/>
                        <m:supHide m:val="on"/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  <m:sup/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𝑁</m:t>
                        </m:r>
                        <m:d>
                          <m:dPr>
                            <m:ctrlP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  <m:t>𝜇</m:t>
                                </m:r>
                              </m:e>
                              <m:sub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  <m:t>𝑗</m:t>
                                </m:r>
                              </m:sub>
                            </m:sSub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m:rPr>
                                <m:sty m:val="p"/>
                              </m:rPr>
                              <a:rPr lang="en-US" sz="2800" b="0" i="0" smtClean="0">
                                <a:latin typeface="Cambria Math" panose="02040503050406030204" pitchFamily="18" charset="0"/>
                              </a:rPr>
                              <m:t>Id</m:t>
                            </m:r>
                          </m:e>
                        </m:d>
                      </m:e>
                    </m:nary>
                  </m:oMath>
                </a14:m>
                <a:endParaRPr lang="en-US" sz="2800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D9B6912-EB0F-714E-ADDB-B0B44752050A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43840" y="1294412"/>
                <a:ext cx="8836660" cy="624279"/>
              </a:xfrm>
              <a:blipFill>
                <a:blip r:embed="rId3"/>
                <a:stretch>
                  <a:fillRect l="-1578" t="-105882" b="-14902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2030987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FD60A2-4F1A-666B-F54B-3755A1287C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ANNOUNCEMENTS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DA7C6A7-00F2-E57E-2ABB-7438D16F3A5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Calibri" panose="020B0604020202020204" pitchFamily="34" charset="0"/>
              <a:buChar char="-"/>
            </a:pPr>
            <a:r>
              <a:rPr lang="en-US" dirty="0" err="1">
                <a:cs typeface="Calibri"/>
              </a:rPr>
              <a:t>Pset</a:t>
            </a:r>
            <a:r>
              <a:rPr lang="en-US" dirty="0">
                <a:cs typeface="Calibri"/>
              </a:rPr>
              <a:t> 2 will be released tonight, due </a:t>
            </a:r>
            <a:r>
              <a:rPr lang="en-US" b="1" u="sng" dirty="0">
                <a:solidFill>
                  <a:schemeClr val="accent5">
                    <a:lumMod val="60000"/>
                    <a:lumOff val="40000"/>
                  </a:schemeClr>
                </a:solidFill>
                <a:cs typeface="Calibri"/>
              </a:rPr>
              <a:t>Monday</a:t>
            </a:r>
            <a:r>
              <a:rPr lang="en-US" b="1" dirty="0">
                <a:solidFill>
                  <a:schemeClr val="accent5">
                    <a:lumMod val="60000"/>
                    <a:lumOff val="40000"/>
                  </a:schemeClr>
                </a:solidFill>
                <a:cs typeface="Calibri"/>
              </a:rPr>
              <a:t> Oct 9</a:t>
            </a:r>
          </a:p>
          <a:p>
            <a:pPr marL="0" indent="0">
              <a:buNone/>
            </a:pPr>
            <a:r>
              <a:rPr lang="en-US" dirty="0">
                <a:cs typeface="Calibri"/>
              </a:rPr>
              <a:t>	2 questions + 1 ungraded question</a:t>
            </a:r>
          </a:p>
        </p:txBody>
      </p:sp>
    </p:spTree>
    <p:extLst>
      <p:ext uri="{BB962C8B-B14F-4D97-AF65-F5344CB8AC3E}">
        <p14:creationId xmlns:p14="http://schemas.microsoft.com/office/powerpoint/2010/main" val="253343468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8" name="Content Placeholder 2">
                <a:extLst>
                  <a:ext uri="{FF2B5EF4-FFF2-40B4-BE49-F238E27FC236}">
                    <a16:creationId xmlns:a16="http://schemas.microsoft.com/office/drawing/2014/main" id="{851ED806-64E0-A049-949B-9542ADB7EC05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243839" y="1919681"/>
                <a:ext cx="11704319" cy="5134262"/>
              </a:xfrm>
              <a:prstGeom prst="rect">
                <a:avLst/>
              </a:prstGeom>
              <a:effectLst/>
            </p:spPr>
            <p:txBody>
              <a:bodyPr vert="horz" lIns="91440" tIns="45720" rIns="91440" bIns="45720" rtlCol="0">
                <a:norm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200" kern="1200">
                    <a:solidFill>
                      <a:schemeClr val="accent5">
                        <a:lumMod val="20000"/>
                        <a:lumOff val="80000"/>
                      </a:schemeClr>
                    </a:solidFill>
                    <a:effectLst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accent5">
                        <a:lumMod val="20000"/>
                        <a:lumOff val="80000"/>
                      </a:schemeClr>
                    </a:solidFill>
                    <a:effectLst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accent5">
                        <a:lumMod val="20000"/>
                        <a:lumOff val="80000"/>
                      </a:schemeClr>
                    </a:solidFill>
                    <a:effectLst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accent5">
                        <a:lumMod val="20000"/>
                        <a:lumOff val="80000"/>
                      </a:schemeClr>
                    </a:solidFill>
                    <a:effectLst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accent5">
                        <a:lumMod val="20000"/>
                        <a:lumOff val="80000"/>
                      </a:schemeClr>
                    </a:solidFill>
                    <a:effectLst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90000"/>
                  </a:lnSpc>
                  <a:spcBef>
                    <a:spcPts val="1000"/>
                  </a:spcBef>
                  <a:spcAft>
                    <a:spcPts val="0"/>
                  </a:spcAft>
                  <a:buClrTx/>
                  <a:buSzTx/>
                  <a:buFont typeface="Arial" panose="020B0604020202020204" pitchFamily="34" charset="0"/>
                  <a:buNone/>
                  <a:tabLst/>
                  <a:defRPr/>
                </a:pPr>
                <a:r>
                  <a:rPr kumimoji="0" lang="en-US" sz="2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EC306">
                        <a:lumMod val="60000"/>
                        <a:lumOff val="40000"/>
                      </a:srgbClr>
                    </a:solidFill>
                    <a:effectLst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Variables: </a:t>
                </a:r>
                <a:endPara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FEC306">
                      <a:lumMod val="20000"/>
                      <a:lumOff val="80000"/>
                    </a:srgbClr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  <a:p>
                <a:pPr marL="457200" marR="0" lvl="0" indent="0" algn="l" defTabSz="914400" rtl="0" eaLnBrk="1" fontAlgn="auto" latinLnBrk="0" hangingPunct="1">
                  <a:lnSpc>
                    <a:spcPct val="90000"/>
                  </a:lnSpc>
                  <a:spcBef>
                    <a:spcPts val="1000"/>
                  </a:spcBef>
                  <a:spcAft>
                    <a:spcPts val="0"/>
                  </a:spcAft>
                  <a:buClrTx/>
                  <a:buSzTx/>
                  <a:buFont typeface="Arial" panose="020B0604020202020204" pitchFamily="34" charset="0"/>
                  <a:buNone/>
                  <a:tabLst/>
                  <a:defRPr/>
                </a:pPr>
                <a14:m>
                  <m:oMath xmlns:m="http://schemas.openxmlformats.org/officeDocument/2006/math">
                    <m:r>
                      <a:rPr kumimoji="0" lang="en-US" sz="2800" b="1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A6B727"/>
                        </a:solidFill>
                        <a:effectLst>
                          <a:outerShdw blurRad="50800" dist="38100" dir="2700000" algn="tl" rotWithShape="0">
                            <a:prstClr val="black">
                              <a:alpha val="40000"/>
                            </a:prstClr>
                          </a:outerShdw>
                        </a:effectLst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𝝁</m:t>
                    </m:r>
                  </m:oMath>
                </a14:m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EC306">
                        <a:lumMod val="20000"/>
                        <a:lumOff val="80000"/>
                      </a:srgbClr>
                    </a:solidFill>
                    <a:effectLst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 (vector): our estimate for a center</a:t>
                </a:r>
              </a:p>
              <a:p>
                <a:pPr marL="457200" marR="0" lvl="0" indent="0" algn="l" defTabSz="914400" rtl="0" eaLnBrk="1" fontAlgn="auto" latinLnBrk="0" hangingPunct="1">
                  <a:lnSpc>
                    <a:spcPct val="90000"/>
                  </a:lnSpc>
                  <a:spcBef>
                    <a:spcPts val="1000"/>
                  </a:spcBef>
                  <a:spcAft>
                    <a:spcPts val="0"/>
                  </a:spcAft>
                  <a:buClrTx/>
                  <a:buSzTx/>
                  <a:buFont typeface="Arial" panose="020B0604020202020204" pitchFamily="34" charset="0"/>
                  <a:buNone/>
                  <a:tabLst/>
                  <a:defRPr/>
                </a:pPr>
                <a14:m>
                  <m:oMath xmlns:m="http://schemas.openxmlformats.org/officeDocument/2006/math">
                    <m:sSub>
                      <m:sSubPr>
                        <m:ctrlPr>
                          <a:rPr kumimoji="0" lang="en-US" sz="28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A6B727"/>
                            </a:solidFill>
                            <a:effectLst>
                              <a:outerShdw blurRad="50800" dist="38100" dir="2700000" algn="tl" rotWithShape="0">
                                <a:prstClr val="black">
                                  <a:alpha val="40000"/>
                                </a:prstClr>
                              </a:outerShdw>
                            </a:effectLst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sSubPr>
                      <m:e>
                        <m:r>
                          <a:rPr kumimoji="0" lang="en-US" sz="28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A6B727"/>
                            </a:solidFill>
                            <a:effectLst>
                              <a:outerShdw blurRad="50800" dist="38100" dir="2700000" algn="tl" rotWithShape="0">
                                <a:prstClr val="black">
                                  <a:alpha val="40000"/>
                                </a:prstClr>
                              </a:outerShdw>
                            </a:effectLst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𝒂</m:t>
                        </m:r>
                      </m:e>
                      <m:sub>
                        <m:r>
                          <a:rPr kumimoji="0" lang="en-US" sz="28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A6B727"/>
                            </a:solidFill>
                            <a:effectLst>
                              <a:outerShdw blurRad="50800" dist="38100" dir="2700000" algn="tl" rotWithShape="0">
                                <a:prstClr val="black">
                                  <a:alpha val="40000"/>
                                </a:prstClr>
                              </a:outerShdw>
                            </a:effectLst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𝟏</m:t>
                        </m:r>
                      </m:sub>
                    </m:sSub>
                    <m:r>
                      <a:rPr kumimoji="0" lang="en-US" sz="2800" b="1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A6B727"/>
                        </a:solidFill>
                        <a:effectLst>
                          <a:outerShdw blurRad="50800" dist="38100" dir="2700000" algn="tl" rotWithShape="0">
                            <a:prstClr val="black">
                              <a:alpha val="40000"/>
                            </a:prstClr>
                          </a:outerShdw>
                        </a:effectLst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,…,</m:t>
                    </m:r>
                    <m:sSub>
                      <m:sSubPr>
                        <m:ctrlPr>
                          <a:rPr kumimoji="0" lang="en-US" sz="28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A6B727"/>
                            </a:solidFill>
                            <a:effectLst>
                              <a:outerShdw blurRad="50800" dist="38100" dir="2700000" algn="tl" rotWithShape="0">
                                <a:prstClr val="black">
                                  <a:alpha val="40000"/>
                                </a:prstClr>
                              </a:outerShdw>
                            </a:effectLst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sSubPr>
                      <m:e>
                        <m:r>
                          <a:rPr kumimoji="0" lang="en-US" sz="28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A6B727"/>
                            </a:solidFill>
                            <a:effectLst>
                              <a:outerShdw blurRad="50800" dist="38100" dir="2700000" algn="tl" rotWithShape="0">
                                <a:prstClr val="black">
                                  <a:alpha val="40000"/>
                                </a:prstClr>
                              </a:outerShdw>
                            </a:effectLst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𝒂</m:t>
                        </m:r>
                      </m:e>
                      <m:sub>
                        <m:r>
                          <a:rPr kumimoji="0" lang="en-US" sz="28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A6B727"/>
                            </a:solidFill>
                            <a:effectLst>
                              <a:outerShdw blurRad="50800" dist="38100" dir="2700000" algn="tl" rotWithShape="0">
                                <a:prstClr val="black">
                                  <a:alpha val="40000"/>
                                </a:prstClr>
                              </a:outerShdw>
                            </a:effectLst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𝒏</m:t>
                        </m:r>
                      </m:sub>
                    </m:sSub>
                  </m:oMath>
                </a14:m>
                <a:r>
                  <a:rPr kumimoji="0" lang="en-US" sz="2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A6B727"/>
                    </a:solidFill>
                    <a:effectLst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 </a:t>
                </a:r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EC306">
                        <a:lumMod val="20000"/>
                        <a:lumOff val="80000"/>
                      </a:srgbClr>
                    </a:solidFill>
                    <a:effectLst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(scalar): indicators for points that </a:t>
                </a:r>
                <a:r>
                  <a:rPr kumimoji="0" lang="en-US" sz="2800" b="0" i="0" u="none" strike="noStrike" kern="1200" cap="none" spc="0" normalizeH="0" noProof="0" dirty="0">
                    <a:ln>
                      <a:noFill/>
                    </a:ln>
                    <a:solidFill>
                      <a:srgbClr val="FEC306">
                        <a:lumMod val="20000"/>
                        <a:lumOff val="80000"/>
                      </a:srgbClr>
                    </a:solidFill>
                    <a:effectLst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we think comprise a component</a:t>
                </a:r>
                <a:endPara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FEC306">
                      <a:lumMod val="20000"/>
                      <a:lumOff val="80000"/>
                    </a:srgbClr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  <a:p>
                <a:pPr marL="0" marR="0" lvl="0" indent="0" algn="l" defTabSz="914400" rtl="0" eaLnBrk="1" fontAlgn="auto" latinLnBrk="0" hangingPunct="1">
                  <a:lnSpc>
                    <a:spcPct val="90000"/>
                  </a:lnSpc>
                  <a:spcBef>
                    <a:spcPts val="1000"/>
                  </a:spcBef>
                  <a:spcAft>
                    <a:spcPts val="0"/>
                  </a:spcAft>
                  <a:buClrTx/>
                  <a:buSzTx/>
                  <a:buFont typeface="Arial" panose="020B0604020202020204" pitchFamily="34" charset="0"/>
                  <a:buNone/>
                  <a:tabLst/>
                  <a:defRPr/>
                </a:pPr>
                <a:r>
                  <a:rPr kumimoji="0" lang="en-US" sz="2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EC306">
                        <a:lumMod val="60000"/>
                        <a:lumOff val="40000"/>
                      </a:srgbClr>
                    </a:solidFill>
                    <a:effectLst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Constraints: </a:t>
                </a:r>
                <a:endPara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FEC306">
                      <a:lumMod val="20000"/>
                      <a:lumOff val="80000"/>
                    </a:srgbClr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  <a:p>
                <a:pPr marL="457200" marR="0" lvl="0" indent="0" algn="l" defTabSz="914400" rtl="0" eaLnBrk="1" fontAlgn="auto" latinLnBrk="0" hangingPunct="1">
                  <a:lnSpc>
                    <a:spcPct val="90000"/>
                  </a:lnSpc>
                  <a:spcBef>
                    <a:spcPts val="1000"/>
                  </a:spcBef>
                  <a:spcAft>
                    <a:spcPts val="0"/>
                  </a:spcAft>
                  <a:buClrTx/>
                  <a:buSzTx/>
                  <a:buFont typeface="Arial" panose="020B0604020202020204" pitchFamily="34" charset="0"/>
                  <a:buNone/>
                  <a:tabLst/>
                  <a:defRPr/>
                </a:pPr>
                <a14:m>
                  <m:oMath xmlns:m="http://schemas.openxmlformats.org/officeDocument/2006/math">
                    <m:sSubSup>
                      <m:sSubSupPr>
                        <m:ctrlPr>
                          <a:rPr kumimoji="0" lang="en-US" sz="2800" b="1" i="1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srgbClr val="F69200"/>
                            </a:solidFill>
                            <a:effectLst>
                              <a:outerShdw blurRad="50800" dist="38100" dir="2700000" algn="tl" rotWithShape="0">
                                <a:prstClr val="black">
                                  <a:alpha val="40000"/>
                                </a:prstClr>
                              </a:outerShdw>
                            </a:effectLst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sSubSupPr>
                      <m:e>
                        <m:r>
                          <a:rPr kumimoji="0" lang="en-US" sz="2800" b="1" i="1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srgbClr val="F69200"/>
                            </a:solidFill>
                            <a:effectLst>
                              <a:outerShdw blurRad="50800" dist="38100" dir="2700000" algn="tl" rotWithShape="0">
                                <a:prstClr val="black">
                                  <a:alpha val="40000"/>
                                </a:prstClr>
                              </a:outerShdw>
                            </a:effectLst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𝒂</m:t>
                        </m:r>
                      </m:e>
                      <m:sub>
                        <m:r>
                          <a:rPr kumimoji="0" lang="en-US" sz="2800" b="1" i="1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srgbClr val="F69200"/>
                            </a:solidFill>
                            <a:effectLst>
                              <a:outerShdw blurRad="50800" dist="38100" dir="2700000" algn="tl" rotWithShape="0">
                                <a:prstClr val="black">
                                  <a:alpha val="40000"/>
                                </a:prstClr>
                              </a:outerShdw>
                            </a:effectLst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𝒊</m:t>
                        </m:r>
                      </m:sub>
                      <m:sup>
                        <m:r>
                          <a:rPr kumimoji="0" lang="en-US" sz="2800" b="1" i="1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srgbClr val="F69200"/>
                            </a:solidFill>
                            <a:effectLst>
                              <a:outerShdw blurRad="50800" dist="38100" dir="2700000" algn="tl" rotWithShape="0">
                                <a:prstClr val="black">
                                  <a:alpha val="40000"/>
                                </a:prstClr>
                              </a:outerShdw>
                            </a:effectLst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𝟐</m:t>
                        </m:r>
                      </m:sup>
                    </m:sSubSup>
                    <m:r>
                      <a:rPr kumimoji="0" lang="en-US" sz="2800" b="1" i="1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F69200"/>
                        </a:solidFill>
                        <a:effectLst>
                          <a:outerShdw blurRad="50800" dist="38100" dir="2700000" algn="tl" rotWithShape="0">
                            <a:prstClr val="black">
                              <a:alpha val="40000"/>
                            </a:prstClr>
                          </a:outerShdw>
                        </a:effectLst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=</m:t>
                    </m:r>
                    <m:sSub>
                      <m:sSubPr>
                        <m:ctrlPr>
                          <a:rPr kumimoji="0" lang="en-US" sz="2800" b="1" i="1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srgbClr val="F69200"/>
                            </a:solidFill>
                            <a:effectLst>
                              <a:outerShdw blurRad="50800" dist="38100" dir="2700000" algn="tl" rotWithShape="0">
                                <a:prstClr val="black">
                                  <a:alpha val="40000"/>
                                </a:prstClr>
                              </a:outerShdw>
                            </a:effectLst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sSubPr>
                      <m:e>
                        <m:r>
                          <a:rPr kumimoji="0" lang="en-US" sz="2800" b="1" i="1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srgbClr val="F69200"/>
                            </a:solidFill>
                            <a:effectLst>
                              <a:outerShdw blurRad="50800" dist="38100" dir="2700000" algn="tl" rotWithShape="0">
                                <a:prstClr val="black">
                                  <a:alpha val="40000"/>
                                </a:prstClr>
                              </a:outerShdw>
                            </a:effectLst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𝒂</m:t>
                        </m:r>
                      </m:e>
                      <m:sub>
                        <m:r>
                          <a:rPr kumimoji="0" lang="en-US" sz="2800" b="1" i="1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srgbClr val="F69200"/>
                            </a:solidFill>
                            <a:effectLst>
                              <a:outerShdw blurRad="50800" dist="38100" dir="2700000" algn="tl" rotWithShape="0">
                                <a:prstClr val="black">
                                  <a:alpha val="40000"/>
                                </a:prstClr>
                              </a:outerShdw>
                            </a:effectLst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𝒊</m:t>
                        </m:r>
                      </m:sub>
                    </m:sSub>
                    <m:r>
                      <a:rPr kumimoji="0" lang="en-US" sz="2800" b="1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F69200"/>
                        </a:solidFill>
                        <a:effectLst>
                          <a:outerShdw blurRad="50800" dist="38100" dir="2700000" algn="tl" rotWithShape="0">
                            <a:prstClr val="black">
                              <a:alpha val="40000"/>
                            </a:prstClr>
                          </a:outerShdw>
                        </a:effectLst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 ∀ </m:t>
                    </m:r>
                    <m:r>
                      <a:rPr kumimoji="0" lang="en-US" sz="2800" b="1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F69200"/>
                        </a:solidFill>
                        <a:effectLst>
                          <a:outerShdw blurRad="50800" dist="38100" dir="2700000" algn="tl" rotWithShape="0">
                            <a:prstClr val="black">
                              <a:alpha val="40000"/>
                            </a:prstClr>
                          </a:outerShdw>
                        </a:effectLst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𝒊</m:t>
                    </m:r>
                    <m:r>
                      <a:rPr kumimoji="0" lang="en-US" sz="2800" b="1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F69200"/>
                        </a:solidFill>
                        <a:effectLst>
                          <a:outerShdw blurRad="50800" dist="38100" dir="2700000" algn="tl" rotWithShape="0">
                            <a:prstClr val="black">
                              <a:alpha val="40000"/>
                            </a:prstClr>
                          </a:outerShdw>
                        </a:effectLst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=</m:t>
                    </m:r>
                    <m:r>
                      <a:rPr kumimoji="0" lang="en-US" sz="2800" b="1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F69200"/>
                        </a:solidFill>
                        <a:effectLst>
                          <a:outerShdw blurRad="50800" dist="38100" dir="2700000" algn="tl" rotWithShape="0">
                            <a:prstClr val="black">
                              <a:alpha val="40000"/>
                            </a:prstClr>
                          </a:outerShdw>
                        </a:effectLst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𝟏</m:t>
                    </m:r>
                    <m:r>
                      <a:rPr kumimoji="0" lang="en-US" sz="2800" b="1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F69200"/>
                        </a:solidFill>
                        <a:effectLst>
                          <a:outerShdw blurRad="50800" dist="38100" dir="2700000" algn="tl" rotWithShape="0">
                            <a:prstClr val="black">
                              <a:alpha val="40000"/>
                            </a:prstClr>
                          </a:outerShdw>
                        </a:effectLst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,…,</m:t>
                    </m:r>
                    <m:r>
                      <a:rPr kumimoji="0" lang="en-US" sz="2800" b="1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F69200"/>
                        </a:solidFill>
                        <a:effectLst>
                          <a:outerShdw blurRad="50800" dist="38100" dir="2700000" algn="tl" rotWithShape="0">
                            <a:prstClr val="black">
                              <a:alpha val="40000"/>
                            </a:prstClr>
                          </a:outerShdw>
                        </a:effectLst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𝒏</m:t>
                    </m:r>
                  </m:oMath>
                </a14:m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EC306">
                        <a:lumMod val="20000"/>
                        <a:lumOff val="80000"/>
                      </a:srgbClr>
                    </a:solidFill>
                    <a:effectLst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 (indicators Boolean)</a:t>
                </a:r>
              </a:p>
              <a:p>
                <a:pPr marL="457200" marR="0" lvl="0" indent="0" algn="l" defTabSz="914400" rtl="0" eaLnBrk="1" fontAlgn="auto" latinLnBrk="0" hangingPunct="1">
                  <a:lnSpc>
                    <a:spcPct val="90000"/>
                  </a:lnSpc>
                  <a:spcBef>
                    <a:spcPts val="1000"/>
                  </a:spcBef>
                  <a:spcAft>
                    <a:spcPts val="0"/>
                  </a:spcAft>
                  <a:buClrTx/>
                  <a:buSzTx/>
                  <a:buFont typeface="Arial" panose="020B0604020202020204" pitchFamily="34" charset="0"/>
                  <a:buNone/>
                  <a:tabLst/>
                  <a:defRPr/>
                </a:pPr>
                <a14:m>
                  <m:oMath xmlns:m="http://schemas.openxmlformats.org/officeDocument/2006/math">
                    <m:nary>
                      <m:naryPr>
                        <m:chr m:val="∑"/>
                        <m:supHide m:val="on"/>
                        <m:ctrlPr>
                          <a:rPr kumimoji="0" lang="en-US" sz="2800" b="1" i="1" u="none" strike="noStrike" kern="1200" cap="none" spc="0" normalizeH="0" baseline="0" noProof="0" dirty="0" smtClean="0">
                            <a:ln>
                              <a:noFill/>
                            </a:ln>
                            <a:solidFill>
                              <a:srgbClr val="F69200"/>
                            </a:solidFill>
                            <a:effectLst>
                              <a:outerShdw blurRad="50800" dist="38100" dir="2700000" algn="tl" rotWithShape="0">
                                <a:prstClr val="black">
                                  <a:alpha val="40000"/>
                                </a:prstClr>
                              </a:outerShdw>
                            </a:effectLst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naryPr>
                      <m:sub>
                        <m:r>
                          <a:rPr kumimoji="0" lang="en-US" sz="2800" b="1" i="1" u="none" strike="noStrike" kern="1200" cap="none" spc="0" normalizeH="0" baseline="0" noProof="0" dirty="0" smtClean="0">
                            <a:ln>
                              <a:noFill/>
                            </a:ln>
                            <a:solidFill>
                              <a:srgbClr val="F69200"/>
                            </a:solidFill>
                            <a:effectLst>
                              <a:outerShdw blurRad="50800" dist="38100" dir="2700000" algn="tl" rotWithShape="0">
                                <a:prstClr val="black">
                                  <a:alpha val="40000"/>
                                </a:prstClr>
                              </a:outerShdw>
                            </a:effectLst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𝒊</m:t>
                        </m:r>
                      </m:sub>
                      <m:sup/>
                      <m:e>
                        <m:sSub>
                          <m:sSubPr>
                            <m:ctrlPr>
                              <a:rPr kumimoji="0" lang="en-US" sz="2800" b="1" i="1" u="none" strike="noStrike" kern="1200" cap="none" spc="0" normalizeH="0" baseline="0" noProof="0" dirty="0" smtClean="0">
                                <a:ln>
                                  <a:noFill/>
                                </a:ln>
                                <a:solidFill>
                                  <a:srgbClr val="F69200"/>
                                </a:solidFill>
                                <a:effectLst>
                                  <a:outerShdw blurRad="50800" dist="38100" dir="2700000" algn="tl" rotWithShape="0">
                                    <a:prstClr val="black">
                                      <a:alpha val="40000"/>
                                    </a:prstClr>
                                  </a:outerShdw>
                                </a:effectLst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</m:ctrlPr>
                          </m:sSubPr>
                          <m:e>
                            <m:r>
                              <a:rPr kumimoji="0" lang="en-US" sz="2800" b="1" i="1" u="none" strike="noStrike" kern="1200" cap="none" spc="0" normalizeH="0" baseline="0" noProof="0" dirty="0" smtClean="0">
                                <a:ln>
                                  <a:noFill/>
                                </a:ln>
                                <a:solidFill>
                                  <a:srgbClr val="F69200"/>
                                </a:solidFill>
                                <a:effectLst>
                                  <a:outerShdw blurRad="50800" dist="38100" dir="2700000" algn="tl" rotWithShape="0">
                                    <a:prstClr val="black">
                                      <a:alpha val="40000"/>
                                    </a:prstClr>
                                  </a:outerShdw>
                                </a:effectLst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𝒂</m:t>
                            </m:r>
                          </m:e>
                          <m:sub>
                            <m:r>
                              <a:rPr kumimoji="0" lang="en-US" sz="2800" b="1" i="1" u="none" strike="noStrike" kern="1200" cap="none" spc="0" normalizeH="0" baseline="0" noProof="0" dirty="0" smtClean="0">
                                <a:ln>
                                  <a:noFill/>
                                </a:ln>
                                <a:solidFill>
                                  <a:srgbClr val="F69200"/>
                                </a:solidFill>
                                <a:effectLst>
                                  <a:outerShdw blurRad="50800" dist="38100" dir="2700000" algn="tl" rotWithShape="0">
                                    <a:prstClr val="black">
                                      <a:alpha val="40000"/>
                                    </a:prstClr>
                                  </a:outerShdw>
                                </a:effectLst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𝒊</m:t>
                            </m:r>
                          </m:sub>
                        </m:sSub>
                      </m:e>
                    </m:nary>
                    <m:r>
                      <a:rPr kumimoji="0" lang="en-US" sz="2800" b="1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F69200"/>
                        </a:solidFill>
                        <a:effectLst>
                          <a:outerShdw blurRad="50800" dist="38100" dir="2700000" algn="tl" rotWithShape="0">
                            <a:prstClr val="black">
                              <a:alpha val="40000"/>
                            </a:prstClr>
                          </a:outerShdw>
                        </a:effectLst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=</m:t>
                    </m:r>
                    <m:r>
                      <a:rPr kumimoji="0" lang="en-US" sz="2800" b="1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F69200"/>
                        </a:solidFill>
                        <a:effectLst>
                          <a:outerShdw blurRad="50800" dist="38100" dir="2700000" algn="tl" rotWithShape="0">
                            <a:prstClr val="black">
                              <a:alpha val="40000"/>
                            </a:prstClr>
                          </a:outerShdw>
                        </a:effectLst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𝒏</m:t>
                    </m:r>
                    <m:r>
                      <a:rPr kumimoji="0" lang="en-US" sz="2800" b="1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F69200"/>
                        </a:solidFill>
                        <a:effectLst>
                          <a:outerShdw blurRad="50800" dist="38100" dir="2700000" algn="tl" rotWithShape="0">
                            <a:prstClr val="black">
                              <a:alpha val="40000"/>
                            </a:prstClr>
                          </a:outerShdw>
                        </a:effectLst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/</m:t>
                    </m:r>
                    <m:r>
                      <a:rPr kumimoji="0" lang="en-US" sz="2800" b="1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F69200"/>
                        </a:solidFill>
                        <a:effectLst>
                          <a:outerShdw blurRad="50800" dist="38100" dir="2700000" algn="tl" rotWithShape="0">
                            <a:prstClr val="black">
                              <a:alpha val="40000"/>
                            </a:prstClr>
                          </a:outerShdw>
                        </a:effectLst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𝒌</m:t>
                    </m:r>
                  </m:oMath>
                </a14:m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EC306">
                        <a:lumMod val="20000"/>
                        <a:lumOff val="80000"/>
                      </a:srgbClr>
                    </a:solidFill>
                    <a:effectLst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 (component makes up </a:t>
                </a:r>
                <a14:m>
                  <m:oMath xmlns:m="http://schemas.openxmlformats.org/officeDocument/2006/math">
                    <m:r>
                      <a:rPr kumimoji="0" lang="en-US" sz="2800" b="0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FEC306">
                            <a:lumMod val="20000"/>
                            <a:lumOff val="80000"/>
                          </a:srgbClr>
                        </a:solidFill>
                        <a:effectLst>
                          <a:outerShdw blurRad="50800" dist="38100" dir="2700000" algn="tl" rotWithShape="0">
                            <a:prstClr val="black">
                              <a:alpha val="40000"/>
                            </a:prstClr>
                          </a:outerShdw>
                        </a:effectLst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1/</m:t>
                    </m:r>
                    <m:r>
                      <a:rPr kumimoji="0" lang="en-US" sz="2800" b="0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FEC306">
                            <a:lumMod val="20000"/>
                            <a:lumOff val="80000"/>
                          </a:srgbClr>
                        </a:solidFill>
                        <a:effectLst>
                          <a:outerShdw blurRad="50800" dist="38100" dir="2700000" algn="tl" rotWithShape="0">
                            <a:prstClr val="black">
                              <a:alpha val="40000"/>
                            </a:prstClr>
                          </a:outerShdw>
                        </a:effectLst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𝑘</m:t>
                    </m:r>
                  </m:oMath>
                </a14:m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EC306">
                        <a:lumMod val="20000"/>
                        <a:lumOff val="80000"/>
                      </a:srgbClr>
                    </a:solidFill>
                    <a:effectLst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 of data)</a:t>
                </a:r>
              </a:p>
              <a:p>
                <a:pPr marL="457200" indent="0">
                  <a:buNone/>
                  <a:defRPr/>
                </a:pPr>
                <a14:m>
                  <m:oMath xmlns:m="http://schemas.openxmlformats.org/officeDocument/2006/math">
                    <m:f>
                      <m:fPr>
                        <m:ctrlPr>
                          <a:rPr lang="en-US" sz="2800" b="1" i="1" dirty="0">
                            <a:solidFill>
                              <a:srgbClr val="F692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b="1" i="1" dirty="0">
                            <a:solidFill>
                              <a:srgbClr val="F69200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sz="2800" b="1" i="1" dirty="0">
                            <a:solidFill>
                              <a:srgbClr val="F69200"/>
                            </a:solidFill>
                            <a:latin typeface="Cambria Math" panose="02040503050406030204" pitchFamily="18" charset="0"/>
                          </a:rPr>
                          <m:t>𝒏</m:t>
                        </m:r>
                        <m:r>
                          <a:rPr lang="en-US" sz="2800" b="1" i="1" dirty="0" smtClean="0">
                            <a:solidFill>
                              <a:srgbClr val="F69200"/>
                            </a:solidFill>
                            <a:latin typeface="Cambria Math" panose="02040503050406030204" pitchFamily="18" charset="0"/>
                          </a:rPr>
                          <m:t>/</m:t>
                        </m:r>
                        <m:r>
                          <a:rPr lang="en-US" sz="2800" b="1" i="1" dirty="0" smtClean="0">
                            <a:solidFill>
                              <a:srgbClr val="F69200"/>
                            </a:solidFill>
                            <a:latin typeface="Cambria Math" panose="02040503050406030204" pitchFamily="18" charset="0"/>
                          </a:rPr>
                          <m:t>𝒌</m:t>
                        </m:r>
                      </m:den>
                    </m:f>
                    <m:nary>
                      <m:naryPr>
                        <m:chr m:val="∑"/>
                        <m:supHide m:val="on"/>
                        <m:ctrlPr>
                          <a:rPr lang="en-US" sz="2800" b="1" i="1" dirty="0">
                            <a:solidFill>
                              <a:srgbClr val="F69200"/>
                            </a:solidFill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sz="2800" b="1" i="1" dirty="0">
                            <a:solidFill>
                              <a:srgbClr val="F69200"/>
                            </a:solidFill>
                            <a:latin typeface="Cambria Math" panose="02040503050406030204" pitchFamily="18" charset="0"/>
                          </a:rPr>
                          <m:t>𝒊</m:t>
                        </m:r>
                      </m:sub>
                      <m:sup/>
                      <m:e>
                        <m:sSub>
                          <m:sSubPr>
                            <m:ctrlPr>
                              <a:rPr lang="en-US" sz="2800" b="1" i="1" dirty="0">
                                <a:solidFill>
                                  <a:srgbClr val="F692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b="1" i="1" dirty="0">
                                <a:solidFill>
                                  <a:srgbClr val="F69200"/>
                                </a:solidFill>
                                <a:latin typeface="Cambria Math" panose="02040503050406030204" pitchFamily="18" charset="0"/>
                              </a:rPr>
                              <m:t>𝒂</m:t>
                            </m:r>
                          </m:e>
                          <m:sub>
                            <m:r>
                              <a:rPr lang="en-US" sz="2800" b="1" i="1" dirty="0">
                                <a:solidFill>
                                  <a:srgbClr val="F69200"/>
                                </a:solidFill>
                                <a:latin typeface="Cambria Math" panose="02040503050406030204" pitchFamily="18" charset="0"/>
                              </a:rPr>
                              <m:t>𝒊</m:t>
                            </m:r>
                          </m:sub>
                        </m:sSub>
                        <m:sSub>
                          <m:sSubPr>
                            <m:ctrlPr>
                              <a:rPr lang="en-US" sz="2800" b="1" i="1" dirty="0" smtClean="0">
                                <a:solidFill>
                                  <a:srgbClr val="F692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b="1" i="1" dirty="0" smtClean="0">
                                <a:solidFill>
                                  <a:srgbClr val="F69200"/>
                                </a:solidFill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  <m:sub>
                            <m:r>
                              <a:rPr lang="en-US" sz="2800" b="1" i="1" dirty="0" smtClean="0">
                                <a:solidFill>
                                  <a:srgbClr val="F69200"/>
                                </a:solidFill>
                                <a:latin typeface="Cambria Math" panose="02040503050406030204" pitchFamily="18" charset="0"/>
                              </a:rPr>
                              <m:t>𝒊</m:t>
                            </m:r>
                          </m:sub>
                        </m:sSub>
                      </m:e>
                    </m:nary>
                    <m:r>
                      <a:rPr lang="en-US" sz="2800" b="1" i="1" dirty="0">
                        <a:solidFill>
                          <a:srgbClr val="F6920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800" b="1" i="1" dirty="0" smtClean="0">
                        <a:solidFill>
                          <a:srgbClr val="F69200"/>
                        </a:solidFill>
                        <a:latin typeface="Cambria Math" panose="02040503050406030204" pitchFamily="18" charset="0"/>
                      </a:rPr>
                      <m:t>𝝁</m:t>
                    </m:r>
                  </m:oMath>
                </a14:m>
                <a:r>
                  <a:rPr lang="en-US" sz="2800" dirty="0">
                    <a:solidFill>
                      <a:srgbClr val="FEC306">
                        <a:lumMod val="20000"/>
                        <a:lumOff val="80000"/>
                      </a:srgbClr>
                    </a:solidFill>
                  </a:rPr>
                  <a:t> (</a:t>
                </a:r>
                <a14:m>
                  <m:oMath xmlns:m="http://schemas.openxmlformats.org/officeDocument/2006/math">
                    <m:r>
                      <a:rPr lang="en-US" sz="2800" b="0" i="1" dirty="0" smtClean="0">
                        <a:solidFill>
                          <a:srgbClr val="FEC306">
                            <a:lumMod val="20000"/>
                            <a:lumOff val="80000"/>
                          </a:srgbClr>
                        </a:solidFill>
                        <a:latin typeface="Cambria Math" panose="02040503050406030204" pitchFamily="18" charset="0"/>
                      </a:rPr>
                      <m:t>𝜇</m:t>
                    </m:r>
                  </m:oMath>
                </a14:m>
                <a:r>
                  <a:rPr lang="en-US" sz="2800" dirty="0">
                    <a:solidFill>
                      <a:srgbClr val="FEC306">
                        <a:lumMod val="20000"/>
                        <a:lumOff val="80000"/>
                      </a:srgbClr>
                    </a:solidFill>
                  </a:rPr>
                  <a:t> is the empirical mean of selected points)</a:t>
                </a:r>
              </a:p>
              <a:p>
                <a:pPr marL="457200" indent="0">
                  <a:buNone/>
                  <a:defRPr/>
                </a:pPr>
                <a14:m>
                  <m:oMath xmlns:m="http://schemas.openxmlformats.org/officeDocument/2006/math">
                    <m:f>
                      <m:fPr>
                        <m:ctrlPr>
                          <a:rPr lang="en-US" sz="2800" b="1" i="1" dirty="0" smtClean="0">
                            <a:solidFill>
                              <a:srgbClr val="D883FF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b="1" i="1" dirty="0">
                            <a:solidFill>
                              <a:srgbClr val="D883FF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sz="2800" b="1" i="1" dirty="0">
                            <a:solidFill>
                              <a:srgbClr val="D883FF"/>
                            </a:solidFill>
                            <a:latin typeface="Cambria Math" panose="02040503050406030204" pitchFamily="18" charset="0"/>
                          </a:rPr>
                          <m:t>𝒏</m:t>
                        </m:r>
                        <m:r>
                          <a:rPr lang="en-US" sz="2800" b="1" i="1" dirty="0" smtClean="0">
                            <a:solidFill>
                              <a:srgbClr val="D883FF"/>
                            </a:solidFill>
                            <a:latin typeface="Cambria Math" panose="02040503050406030204" pitchFamily="18" charset="0"/>
                          </a:rPr>
                          <m:t>/</m:t>
                        </m:r>
                        <m:r>
                          <a:rPr lang="en-US" sz="2800" b="1" i="1" dirty="0" smtClean="0">
                            <a:solidFill>
                              <a:srgbClr val="D883FF"/>
                            </a:solidFill>
                            <a:latin typeface="Cambria Math" panose="02040503050406030204" pitchFamily="18" charset="0"/>
                          </a:rPr>
                          <m:t>𝒌</m:t>
                        </m:r>
                      </m:den>
                    </m:f>
                    <m:nary>
                      <m:naryPr>
                        <m:chr m:val="∑"/>
                        <m:supHide m:val="on"/>
                        <m:ctrlPr>
                          <a:rPr lang="en-US" sz="2800" b="1" i="1" dirty="0">
                            <a:solidFill>
                              <a:srgbClr val="D883FF"/>
                            </a:solidFill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sz="2800" b="1" i="1" dirty="0">
                            <a:solidFill>
                              <a:srgbClr val="D883FF"/>
                            </a:solidFill>
                            <a:latin typeface="Cambria Math" panose="02040503050406030204" pitchFamily="18" charset="0"/>
                          </a:rPr>
                          <m:t>𝒊</m:t>
                        </m:r>
                      </m:sub>
                      <m:sup/>
                      <m:e>
                        <m:sSub>
                          <m:sSubPr>
                            <m:ctrlPr>
                              <a:rPr lang="en-US" sz="2800" b="1" i="1" dirty="0">
                                <a:solidFill>
                                  <a:srgbClr val="D883FF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b="1" i="1" dirty="0">
                                <a:solidFill>
                                  <a:srgbClr val="D883FF"/>
                                </a:solidFill>
                                <a:latin typeface="Cambria Math" panose="02040503050406030204" pitchFamily="18" charset="0"/>
                              </a:rPr>
                              <m:t>𝒂</m:t>
                            </m:r>
                          </m:e>
                          <m:sub>
                            <m:r>
                              <a:rPr lang="en-US" sz="2800" b="1" i="1" dirty="0">
                                <a:solidFill>
                                  <a:srgbClr val="D883FF"/>
                                </a:solidFill>
                                <a:latin typeface="Cambria Math" panose="02040503050406030204" pitchFamily="18" charset="0"/>
                              </a:rPr>
                              <m:t>𝒊</m:t>
                            </m:r>
                          </m:sub>
                        </m:sSub>
                        <m:sSup>
                          <m:sSupPr>
                            <m:ctrlPr>
                              <a:rPr lang="en-US" sz="2800" b="1" i="1" dirty="0" smtClean="0">
                                <a:solidFill>
                                  <a:srgbClr val="D883FF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begChr m:val="⟨"/>
                                <m:endChr m:val="⟩"/>
                                <m:ctrlPr>
                                  <a:rPr lang="en-US" sz="2800" b="1" i="1" dirty="0" smtClean="0">
                                    <a:solidFill>
                                      <a:srgbClr val="D883FF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en-US" sz="2800" b="1" i="1" dirty="0" smtClean="0">
                                        <a:solidFill>
                                          <a:srgbClr val="D883FF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800" b="1" i="1" dirty="0" smtClean="0">
                                        <a:solidFill>
                                          <a:srgbClr val="D883FF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𝒙</m:t>
                                    </m:r>
                                  </m:e>
                                  <m:sub>
                                    <m:r>
                                      <a:rPr lang="en-US" sz="2800" b="1" i="1" dirty="0" smtClean="0">
                                        <a:solidFill>
                                          <a:srgbClr val="D883FF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𝒊</m:t>
                                    </m:r>
                                  </m:sub>
                                </m:sSub>
                                <m:r>
                                  <a:rPr lang="en-US" sz="2800" b="1" i="1" dirty="0" smtClean="0">
                                    <a:solidFill>
                                      <a:srgbClr val="D883FF"/>
                                    </a:solidFill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US" sz="2800" b="1" i="1" dirty="0" smtClean="0">
                                    <a:solidFill>
                                      <a:srgbClr val="D883FF"/>
                                    </a:solidFill>
                                    <a:latin typeface="Cambria Math" panose="02040503050406030204" pitchFamily="18" charset="0"/>
                                  </a:rPr>
                                  <m:t>𝝁</m:t>
                                </m:r>
                                <m:r>
                                  <a:rPr lang="en-US" sz="2800" b="1" i="1" dirty="0" smtClean="0">
                                    <a:solidFill>
                                      <a:srgbClr val="D883FF"/>
                                    </a:solidFill>
                                    <a:latin typeface="Cambria Math" panose="02040503050406030204" pitchFamily="18" charset="0"/>
                                  </a:rPr>
                                  <m:t>,</m:t>
                                </m:r>
                                <m:r>
                                  <a:rPr lang="en-US" sz="2800" b="1" i="1" dirty="0" smtClean="0">
                                    <a:solidFill>
                                      <a:srgbClr val="D883FF"/>
                                    </a:solidFill>
                                    <a:latin typeface="Cambria Math" panose="02040503050406030204" pitchFamily="18" charset="0"/>
                                  </a:rPr>
                                  <m:t>𝒖</m:t>
                                </m:r>
                              </m:e>
                            </m:d>
                          </m:e>
                          <m:sup>
                            <m:r>
                              <a:rPr lang="en-US" sz="2800" b="1" i="1" dirty="0" smtClean="0">
                                <a:solidFill>
                                  <a:srgbClr val="D883FF"/>
                                </a:solidFill>
                                <a:latin typeface="Cambria Math" panose="02040503050406030204" pitchFamily="18" charset="0"/>
                              </a:rPr>
                              <m:t>𝒕</m:t>
                            </m:r>
                          </m:sup>
                        </m:sSup>
                      </m:e>
                    </m:nary>
                    <m:r>
                      <a:rPr lang="en-US" sz="2800" b="1" i="1" dirty="0" smtClean="0">
                        <a:solidFill>
                          <a:srgbClr val="D883FF"/>
                        </a:solidFill>
                        <a:latin typeface="Cambria Math" panose="02040503050406030204" pitchFamily="18" charset="0"/>
                      </a:rPr>
                      <m:t>≤</m:t>
                    </m:r>
                    <m:r>
                      <a:rPr lang="en-US" sz="2800" b="1" i="1" dirty="0" smtClean="0">
                        <a:solidFill>
                          <a:srgbClr val="D883FF"/>
                        </a:solidFill>
                        <a:latin typeface="Cambria Math" panose="02040503050406030204" pitchFamily="18" charset="0"/>
                      </a:rPr>
                      <m:t>𝟐</m:t>
                    </m:r>
                    <m:sSup>
                      <m:sSupPr>
                        <m:ctrlPr>
                          <a:rPr lang="en-US" sz="2800" b="1" i="1" dirty="0" smtClean="0">
                            <a:solidFill>
                              <a:srgbClr val="D883FF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b="1" i="1" dirty="0" smtClean="0">
                            <a:solidFill>
                              <a:srgbClr val="D883FF"/>
                            </a:solidFill>
                            <a:latin typeface="Cambria Math" panose="02040503050406030204" pitchFamily="18" charset="0"/>
                          </a:rPr>
                          <m:t>𝒕</m:t>
                        </m:r>
                      </m:e>
                      <m:sup>
                        <m:r>
                          <a:rPr lang="en-US" sz="2800" b="1" i="1" dirty="0" smtClean="0">
                            <a:solidFill>
                              <a:srgbClr val="D883FF"/>
                            </a:solidFill>
                            <a:latin typeface="Cambria Math" panose="02040503050406030204" pitchFamily="18" charset="0"/>
                          </a:rPr>
                          <m:t>𝒕</m:t>
                        </m:r>
                        <m:r>
                          <a:rPr lang="en-US" sz="2800" b="1" i="1" dirty="0" smtClean="0">
                            <a:solidFill>
                              <a:srgbClr val="D883FF"/>
                            </a:solidFill>
                            <a:latin typeface="Cambria Math" panose="02040503050406030204" pitchFamily="18" charset="0"/>
                          </a:rPr>
                          <m:t>/</m:t>
                        </m:r>
                        <m:r>
                          <a:rPr lang="en-US" sz="2800" b="1" i="1" dirty="0" smtClean="0">
                            <a:solidFill>
                              <a:srgbClr val="D883FF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  <m:sSup>
                      <m:sSupPr>
                        <m:ctrlPr>
                          <a:rPr lang="en-US" sz="2800" b="1" i="1" dirty="0" smtClean="0">
                            <a:solidFill>
                              <a:srgbClr val="D883FF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‖"/>
                            <m:endChr m:val="‖"/>
                            <m:ctrlPr>
                              <a:rPr lang="en-US" sz="2800" b="1" i="1" dirty="0" smtClean="0">
                                <a:solidFill>
                                  <a:srgbClr val="D883FF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800" b="1" i="1" dirty="0" smtClean="0">
                                <a:solidFill>
                                  <a:srgbClr val="D883FF"/>
                                </a:solidFill>
                                <a:latin typeface="Cambria Math" panose="02040503050406030204" pitchFamily="18" charset="0"/>
                              </a:rPr>
                              <m:t>𝒖</m:t>
                            </m:r>
                          </m:e>
                        </m:d>
                      </m:e>
                      <m:sup>
                        <m:r>
                          <a:rPr lang="en-US" sz="2800" b="1" i="1" dirty="0" smtClean="0">
                            <a:solidFill>
                              <a:srgbClr val="D883FF"/>
                            </a:solidFill>
                            <a:latin typeface="Cambria Math" panose="02040503050406030204" pitchFamily="18" charset="0"/>
                          </a:rPr>
                          <m:t>𝒕</m:t>
                        </m:r>
                      </m:sup>
                    </m:sSup>
                  </m:oMath>
                </a14:m>
                <a:r>
                  <a:rPr lang="en-US" sz="2800" dirty="0">
                    <a:solidFill>
                      <a:srgbClr val="FEC306">
                        <a:lumMod val="20000"/>
                        <a:lumOff val="80000"/>
                      </a:srgbClr>
                    </a:solidFill>
                  </a:rPr>
                  <a:t> (empirical moments </a:t>
                </a:r>
                <a14:m>
                  <m:oMath xmlns:m="http://schemas.openxmlformats.org/officeDocument/2006/math">
                    <m:r>
                      <a:rPr lang="en-US" sz="2800" b="0" i="1" dirty="0" smtClean="0">
                        <a:solidFill>
                          <a:srgbClr val="FEC306">
                            <a:lumMod val="20000"/>
                            <a:lumOff val="80000"/>
                          </a:srgbClr>
                        </a:solidFill>
                        <a:latin typeface="Cambria Math" panose="02040503050406030204" pitchFamily="18" charset="0"/>
                      </a:rPr>
                      <m:t>≈</m:t>
                    </m:r>
                  </m:oMath>
                </a14:m>
                <a:r>
                  <a:rPr lang="en-US" sz="2800" dirty="0">
                    <a:solidFill>
                      <a:srgbClr val="FEC306">
                        <a:lumMod val="20000"/>
                        <a:lumOff val="80000"/>
                      </a:srgbClr>
                    </a:solidFill>
                  </a:rPr>
                  <a:t> Gaussian)</a:t>
                </a:r>
              </a:p>
            </p:txBody>
          </p:sp>
        </mc:Choice>
        <mc:Fallback xmlns="">
          <p:sp>
            <p:nvSpPr>
              <p:cNvPr id="8" name="Content Placeholder 2">
                <a:extLst>
                  <a:ext uri="{FF2B5EF4-FFF2-40B4-BE49-F238E27FC236}">
                    <a16:creationId xmlns:a16="http://schemas.microsoft.com/office/drawing/2014/main" id="{851ED806-64E0-A049-949B-9542ADB7EC0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3839" y="1919681"/>
                <a:ext cx="11704319" cy="5134262"/>
              </a:xfrm>
              <a:prstGeom prst="rect">
                <a:avLst/>
              </a:prstGeom>
              <a:blipFill>
                <a:blip r:embed="rId2"/>
                <a:stretch>
                  <a:fillRect l="-1193" t="-2222" r="-759" b="-6420"/>
                </a:stretch>
              </a:blipFill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Title 1">
            <a:extLst>
              <a:ext uri="{FF2B5EF4-FFF2-40B4-BE49-F238E27FC236}">
                <a16:creationId xmlns:a16="http://schemas.microsoft.com/office/drawing/2014/main" id="{28D68C2E-2657-4243-9266-ACEB710623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SOS PROGRAM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D9B6912-EB0F-714E-ADDB-B0B44752050A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243840" y="1294412"/>
                <a:ext cx="8836660" cy="624279"/>
              </a:xfrm>
            </p:spPr>
            <p:txBody>
              <a:bodyPr>
                <a:normAutofit lnSpcReduction="10000"/>
              </a:bodyPr>
              <a:lstStyle/>
              <a:p>
                <a:pPr marL="0" indent="0">
                  <a:buNone/>
                </a:pPr>
                <a:r>
                  <a:rPr lang="en-US" sz="2800" b="1" dirty="0">
                    <a:solidFill>
                      <a:schemeClr val="accent5">
                        <a:lumMod val="60000"/>
                        <a:lumOff val="40000"/>
                      </a:schemeClr>
                    </a:solidFill>
                  </a:rPr>
                  <a:t>Input:</a:t>
                </a:r>
                <a:r>
                  <a:rPr lang="en-US" sz="2800" dirty="0"/>
                  <a:t>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d>
                          <m:dPr>
                            <m:begChr m:val="{"/>
                            <m:endChr m:val="}"/>
                            <m:ctrlP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d>
                              <m:dPr>
                                <m:ctrlP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en-US" sz="28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800" b="0" i="1" smtClean="0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en-US" sz="2800" b="0" i="1" smtClean="0"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</m:sub>
                                </m:sSub>
                              </m:e>
                            </m:d>
                          </m:e>
                        </m:d>
                      </m:e>
                      <m:sub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=1</m:t>
                        </m:r>
                      </m:sub>
                      <m:sup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bSup>
                  </m:oMath>
                </a14:m>
                <a:r>
                  <a:rPr lang="en-US" sz="2800" dirty="0"/>
                  <a:t> sampled </a:t>
                </a:r>
                <a:r>
                  <a:rPr lang="en-US" sz="2800" dirty="0" err="1"/>
                  <a:t>i.i.d.</a:t>
                </a:r>
                <a:r>
                  <a:rPr lang="en-US" sz="2800" dirty="0"/>
                  <a:t> from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den>
                    </m:f>
                    <m:nary>
                      <m:naryPr>
                        <m:chr m:val="∑"/>
                        <m:supHide m:val="on"/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  <m:sup/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𝑁</m:t>
                        </m:r>
                        <m:d>
                          <m:dPr>
                            <m:ctrlP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  <m:t>𝜇</m:t>
                                </m:r>
                              </m:e>
                              <m:sub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  <m:t>𝑗</m:t>
                                </m:r>
                              </m:sub>
                            </m:sSub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m:rPr>
                                <m:sty m:val="p"/>
                              </m:rPr>
                              <a:rPr lang="en-US" sz="2800" b="0" i="0" smtClean="0">
                                <a:latin typeface="Cambria Math" panose="02040503050406030204" pitchFamily="18" charset="0"/>
                              </a:rPr>
                              <m:t>Id</m:t>
                            </m:r>
                          </m:e>
                        </m:d>
                      </m:e>
                    </m:nary>
                  </m:oMath>
                </a14:m>
                <a:endParaRPr lang="en-US" sz="2800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D9B6912-EB0F-714E-ADDB-B0B44752050A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43840" y="1294412"/>
                <a:ext cx="8836660" cy="624279"/>
              </a:xfrm>
              <a:blipFill>
                <a:blip r:embed="rId3"/>
                <a:stretch>
                  <a:fillRect l="-1578" t="-105882" b="-14902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81BB729E-0E6F-CCFB-9DF8-158EB558B2C3}"/>
                  </a:ext>
                </a:extLst>
              </p:cNvPr>
              <p:cNvSpPr txBox="1"/>
              <p:nvPr/>
            </p:nvSpPr>
            <p:spPr>
              <a:xfrm>
                <a:off x="2665414" y="6277465"/>
                <a:ext cx="6415086" cy="48013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457200" lvl="0">
                  <a:lnSpc>
                    <a:spcPct val="90000"/>
                  </a:lnSpc>
                  <a:spcBef>
                    <a:spcPts val="1000"/>
                  </a:spcBef>
                  <a:defRPr/>
                </a:pPr>
                <a:r>
                  <a:rPr lang="en-US" sz="2800" dirty="0">
                    <a:solidFill>
                      <a:srgbClr val="D883FF"/>
                    </a:solidFill>
                    <a:effectLst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</a:rPr>
                  <a:t>for all vectors </a:t>
                </a:r>
                <a14:m>
                  <m:oMath xmlns:m="http://schemas.openxmlformats.org/officeDocument/2006/math">
                    <m:r>
                      <a:rPr lang="en-US" sz="2800" i="1" dirty="0">
                        <a:solidFill>
                          <a:srgbClr val="D883FF"/>
                        </a:solidFill>
                        <a:effectLst>
                          <a:outerShdw blurRad="50800" dist="38100" dir="2700000" algn="tl" rotWithShape="0">
                            <a:prstClr val="black">
                              <a:alpha val="40000"/>
                            </a:prstClr>
                          </a:outerShdw>
                        </a:effectLst>
                        <a:latin typeface="Cambria Math" panose="02040503050406030204" pitchFamily="18" charset="0"/>
                      </a:rPr>
                      <m:t>𝑢</m:t>
                    </m:r>
                  </m:oMath>
                </a14:m>
                <a:endParaRPr lang="en-US" sz="2800" dirty="0">
                  <a:solidFill>
                    <a:srgbClr val="D883FF"/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81BB729E-0E6F-CCFB-9DF8-158EB558B2C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65414" y="6277465"/>
                <a:ext cx="6415086" cy="480131"/>
              </a:xfrm>
              <a:prstGeom prst="rect">
                <a:avLst/>
              </a:prstGeom>
              <a:blipFill>
                <a:blip r:embed="rId4"/>
                <a:stretch>
                  <a:fillRect t="-23077" b="-4102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6483624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D68C2E-2657-4243-9266-ACEB710623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SOS PROGRAM </a:t>
            </a:r>
          </a:p>
        </p:txBody>
      </p:sp>
      <p:pic>
        <p:nvPicPr>
          <p:cNvPr id="11" name="Picture 10" descr="A blue screen with white text&#10;&#10;Description automatically generated">
            <a:extLst>
              <a:ext uri="{FF2B5EF4-FFF2-40B4-BE49-F238E27FC236}">
                <a16:creationId xmlns:a16="http://schemas.microsoft.com/office/drawing/2014/main" id="{69FEF42A-F01A-4139-1705-233032F22FE7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260984" y="1321997"/>
            <a:ext cx="11602758" cy="5134262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4F6DF14E-B103-909C-88F8-EE465BBE9227}"/>
                  </a:ext>
                </a:extLst>
              </p:cNvPr>
              <p:cNvSpPr txBox="1"/>
              <p:nvPr/>
            </p:nvSpPr>
            <p:spPr>
              <a:xfrm>
                <a:off x="2665414" y="6277465"/>
                <a:ext cx="6415086" cy="48013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457200" lvl="0">
                  <a:lnSpc>
                    <a:spcPct val="90000"/>
                  </a:lnSpc>
                  <a:spcBef>
                    <a:spcPts val="1000"/>
                  </a:spcBef>
                  <a:defRPr/>
                </a:pPr>
                <a:r>
                  <a:rPr lang="en-US" sz="2800" dirty="0">
                    <a:solidFill>
                      <a:srgbClr val="D883FF"/>
                    </a:solidFill>
                    <a:effectLst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</a:rPr>
                  <a:t>for all vectors </a:t>
                </a:r>
                <a14:m>
                  <m:oMath xmlns:m="http://schemas.openxmlformats.org/officeDocument/2006/math">
                    <m:r>
                      <a:rPr lang="en-US" sz="2800" i="1" dirty="0">
                        <a:solidFill>
                          <a:srgbClr val="D883FF"/>
                        </a:solidFill>
                        <a:effectLst>
                          <a:outerShdw blurRad="50800" dist="38100" dir="2700000" algn="tl" rotWithShape="0">
                            <a:prstClr val="black">
                              <a:alpha val="40000"/>
                            </a:prstClr>
                          </a:outerShdw>
                        </a:effectLst>
                        <a:latin typeface="Cambria Math" panose="02040503050406030204" pitchFamily="18" charset="0"/>
                      </a:rPr>
                      <m:t>𝑢</m:t>
                    </m:r>
                  </m:oMath>
                </a14:m>
                <a:endParaRPr lang="en-US" sz="2800" dirty="0">
                  <a:solidFill>
                    <a:srgbClr val="D883FF"/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4F6DF14E-B103-909C-88F8-EE465BBE922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65414" y="6277465"/>
                <a:ext cx="6415086" cy="480131"/>
              </a:xfrm>
              <a:prstGeom prst="rect">
                <a:avLst/>
              </a:prstGeom>
              <a:blipFill>
                <a:blip r:embed="rId3"/>
                <a:stretch>
                  <a:fillRect t="-23077" b="-4102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059768856"/>
      </p:ext>
    </p:extLst>
  </p:cSld>
  <p:clrMapOvr>
    <a:masterClrMapping/>
  </p:clrMapOvr>
  <p:transition spd="med"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A blue screen with white text&#10;&#10;Description automatically generated">
            <a:extLst>
              <a:ext uri="{FF2B5EF4-FFF2-40B4-BE49-F238E27FC236}">
                <a16:creationId xmlns:a16="http://schemas.microsoft.com/office/drawing/2014/main" id="{F7F6C414-2572-55F6-8415-95251A01CCC0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260984" y="1321997"/>
            <a:ext cx="7336032" cy="324622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28D68C2E-2657-4243-9266-ACEB710623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SUBTLETIES AHEAD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Content Placeholder 5">
                <a:extLst>
                  <a:ext uri="{FF2B5EF4-FFF2-40B4-BE49-F238E27FC236}">
                    <a16:creationId xmlns:a16="http://schemas.microsoft.com/office/drawing/2014/main" id="{4FB9DA8F-B7A9-837E-6B2B-D77F09074D0C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243840" y="4514850"/>
                <a:ext cx="11704320" cy="2059832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endParaRPr lang="en-US" sz="500" dirty="0"/>
              </a:p>
              <a:p>
                <a:pPr marL="0" indent="0">
                  <a:buNone/>
                </a:pPr>
                <a:r>
                  <a:rPr lang="en-US" dirty="0"/>
                  <a:t>Will need to pick a special objective that forces the pseudo-distribution to look like the </a:t>
                </a:r>
                <a:r>
                  <a:rPr lang="en-US" b="1" dirty="0">
                    <a:solidFill>
                      <a:schemeClr val="accent5">
                        <a:lumMod val="60000"/>
                        <a:lumOff val="40000"/>
                      </a:schemeClr>
                    </a:solidFill>
                  </a:rPr>
                  <a:t>uniform distribution </a:t>
                </a:r>
                <a:r>
                  <a:rPr lang="en-US" dirty="0"/>
                  <a:t>over components</a:t>
                </a:r>
              </a:p>
              <a:p>
                <a:pPr marL="0" indent="0">
                  <a:buNone/>
                </a:pPr>
                <a:endParaRPr lang="en-US" sz="900" dirty="0"/>
              </a:p>
              <a:p>
                <a:pPr marL="0" indent="0">
                  <a:buNone/>
                </a:pPr>
                <a:r>
                  <a:rPr lang="en-US" b="1" dirty="0">
                    <a:solidFill>
                      <a:schemeClr val="accent6"/>
                    </a:solidFill>
                  </a:rPr>
                  <a:t>Cannot afford to just output </a:t>
                </a:r>
                <a14:m>
                  <m:oMath xmlns:m="http://schemas.openxmlformats.org/officeDocument/2006/math">
                    <m:acc>
                      <m:accPr>
                        <m:chr m:val="̃"/>
                        <m:ctrlPr>
                          <a:rPr lang="en-US" b="1" i="1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1" i="1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𝔼</m:t>
                        </m:r>
                      </m:e>
                    </m:acc>
                    <m:d>
                      <m:dPr>
                        <m:begChr m:val="["/>
                        <m:endChr m:val="]"/>
                        <m:ctrlPr>
                          <a:rPr lang="en-US" b="1" i="1" dirty="0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1" i="1" dirty="0" smtClean="0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</a:rPr>
                          <m:t>𝝁</m:t>
                        </m:r>
                      </m:e>
                    </m:d>
                  </m:oMath>
                </a14:m>
                <a:r>
                  <a:rPr lang="en-US" dirty="0"/>
                  <a:t>, need fancier “rounding algorithm”</a:t>
                </a:r>
              </a:p>
            </p:txBody>
          </p:sp>
        </mc:Choice>
        <mc:Fallback xmlns="">
          <p:sp>
            <p:nvSpPr>
              <p:cNvPr id="6" name="Content Placeholder 5">
                <a:extLst>
                  <a:ext uri="{FF2B5EF4-FFF2-40B4-BE49-F238E27FC236}">
                    <a16:creationId xmlns:a16="http://schemas.microsoft.com/office/drawing/2014/main" id="{4FB9DA8F-B7A9-837E-6B2B-D77F09074D0C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43840" y="4514850"/>
                <a:ext cx="11704320" cy="2059832"/>
              </a:xfrm>
              <a:blipFill>
                <a:blip r:embed="rId3"/>
                <a:stretch>
                  <a:fillRect l="-1410" r="-1518" b="-858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450CC6F2-4E29-A2FD-5CF3-6DF5DB4094B9}"/>
                  </a:ext>
                </a:extLst>
              </p:cNvPr>
              <p:cNvSpPr txBox="1"/>
              <p:nvPr/>
            </p:nvSpPr>
            <p:spPr>
              <a:xfrm>
                <a:off x="7886700" y="1294411"/>
                <a:ext cx="4136688" cy="298543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indent="0">
                  <a:buNone/>
                </a:pPr>
                <a:r>
                  <a:rPr lang="en-US" sz="2800" dirty="0">
                    <a:solidFill>
                      <a:schemeClr val="accent6"/>
                    </a:solidFill>
                    <a:effectLst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</a:rPr>
                  <a:t>Unlike in robust regression, there are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chemeClr val="accent6"/>
                        </a:solidFill>
                        <a:effectLst>
                          <a:outerShdw blurRad="50800" dist="38100" dir="2700000" algn="tl" rotWithShape="0">
                            <a:prstClr val="black">
                              <a:alpha val="40000"/>
                            </a:prstClr>
                          </a:outerShdw>
                        </a:effectLst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sz="2800" dirty="0">
                    <a:solidFill>
                      <a:schemeClr val="accent6"/>
                    </a:solidFill>
                    <a:effectLst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</a:rPr>
                  <a:t> “ground truths”, instead of just 1! </a:t>
                </a:r>
              </a:p>
              <a:p>
                <a:pPr marL="0" indent="0">
                  <a:buNone/>
                </a:pPr>
                <a:endParaRPr lang="en-US" sz="1600" dirty="0">
                  <a:solidFill>
                    <a:schemeClr val="accent6"/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</a:endParaRPr>
              </a:p>
              <a:p>
                <a:pPr marL="0" indent="0">
                  <a:buNone/>
                </a:pPr>
                <a:r>
                  <a:rPr lang="en-US" sz="2800" dirty="0">
                    <a:solidFill>
                      <a:schemeClr val="accent6"/>
                    </a:solidFill>
                    <a:effectLst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</a:rPr>
                  <a:t>In fact, any distribution over components yields a valid pseudo-distribution...</a:t>
                </a:r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450CC6F2-4E29-A2FD-5CF3-6DF5DB4094B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86700" y="1294411"/>
                <a:ext cx="4136688" cy="2985433"/>
              </a:xfrm>
              <a:prstGeom prst="rect">
                <a:avLst/>
              </a:prstGeom>
              <a:blipFill>
                <a:blip r:embed="rId4"/>
                <a:stretch>
                  <a:fillRect l="-3374" t="-2119" r="-5521" b="-423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00821221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med">
        <p159:morph option="byObject"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D68C2E-2657-4243-9266-ACEB710623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SOS PROGRAM 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1BE4C72A-94DB-1357-C22E-30380C617E03}"/>
              </a:ext>
            </a:extLst>
          </p:cNvPr>
          <p:cNvGrpSpPr/>
          <p:nvPr/>
        </p:nvGrpSpPr>
        <p:grpSpPr>
          <a:xfrm>
            <a:off x="1633710" y="1294411"/>
            <a:ext cx="7981345" cy="762041"/>
            <a:chOff x="1758401" y="1294411"/>
            <a:chExt cx="7981345" cy="762041"/>
          </a:xfrm>
        </p:grpSpPr>
        <p:pic>
          <p:nvPicPr>
            <p:cNvPr id="11" name="Picture 10" descr="A blue screen with white text&#10;&#10;Description automatically generated">
              <a:extLst>
                <a:ext uri="{FF2B5EF4-FFF2-40B4-BE49-F238E27FC236}">
                  <a16:creationId xmlns:a16="http://schemas.microsoft.com/office/drawing/2014/main" id="{69FEF42A-F01A-4139-1705-233032F22FE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alphaModFix/>
            </a:blip>
            <a:srcRect t="85158" r="52457"/>
            <a:stretch/>
          </p:blipFill>
          <p:spPr>
            <a:xfrm>
              <a:off x="1758401" y="1294411"/>
              <a:ext cx="5516361" cy="762041"/>
            </a:xfrm>
            <a:prstGeom prst="rect">
              <a:avLst/>
            </a:prstGeom>
          </p:spPr>
        </p:pic>
        <mc:AlternateContent xmlns:mc="http://schemas.openxmlformats.org/markup-compatibility/2006">
          <mc:Choice xmlns:a14="http://schemas.microsoft.com/office/drawing/2010/main" Requires="a14">
            <p:sp>
              <p:nvSpPr>
                <p:cNvPr id="12" name="TextBox 11">
                  <a:extLst>
                    <a:ext uri="{FF2B5EF4-FFF2-40B4-BE49-F238E27FC236}">
                      <a16:creationId xmlns:a16="http://schemas.microsoft.com/office/drawing/2014/main" id="{4F6DF14E-B103-909C-88F8-EE465BBE9227}"/>
                    </a:ext>
                  </a:extLst>
                </p:cNvPr>
                <p:cNvSpPr txBox="1"/>
                <p:nvPr/>
              </p:nvSpPr>
              <p:spPr>
                <a:xfrm>
                  <a:off x="6835634" y="1421510"/>
                  <a:ext cx="2904112" cy="480131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 marL="457200" lvl="0">
                    <a:lnSpc>
                      <a:spcPct val="90000"/>
                    </a:lnSpc>
                    <a:spcBef>
                      <a:spcPts val="1000"/>
                    </a:spcBef>
                    <a:defRPr/>
                  </a:pPr>
                  <a:r>
                    <a:rPr lang="en-US" sz="2800" dirty="0">
                      <a:solidFill>
                        <a:srgbClr val="D883FF"/>
                      </a:solidFill>
                      <a:effectLst>
                        <a:outerShdw blurRad="50800" dist="38100" dir="2700000" algn="tl" rotWithShape="0">
                          <a:prstClr val="black">
                            <a:alpha val="40000"/>
                          </a:prstClr>
                        </a:outerShdw>
                      </a:effectLst>
                    </a:rPr>
                    <a:t>for all vectors </a:t>
                  </a:r>
                  <a14:m>
                    <m:oMath xmlns:m="http://schemas.openxmlformats.org/officeDocument/2006/math">
                      <m:r>
                        <a:rPr lang="en-US" sz="2800" i="1" dirty="0">
                          <a:solidFill>
                            <a:srgbClr val="D883FF"/>
                          </a:solidFill>
                          <a:effectLst>
                            <a:outerShdw blurRad="50800" dist="38100" dir="2700000" algn="tl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Cambria Math" panose="02040503050406030204" pitchFamily="18" charset="0"/>
                        </a:rPr>
                        <m:t>𝑢</m:t>
                      </m:r>
                    </m:oMath>
                  </a14:m>
                  <a:endParaRPr lang="en-US" sz="2800" dirty="0">
                    <a:solidFill>
                      <a:srgbClr val="D883FF"/>
                    </a:solidFill>
                    <a:effectLst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</a:endParaRPr>
                </a:p>
              </p:txBody>
            </p:sp>
          </mc:Choice>
          <mc:Fallback>
            <p:sp>
              <p:nvSpPr>
                <p:cNvPr id="12" name="TextBox 11">
                  <a:extLst>
                    <a:ext uri="{FF2B5EF4-FFF2-40B4-BE49-F238E27FC236}">
                      <a16:creationId xmlns:a16="http://schemas.microsoft.com/office/drawing/2014/main" id="{4F6DF14E-B103-909C-88F8-EE465BBE9227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835634" y="1421510"/>
                  <a:ext cx="2904112" cy="480131"/>
                </a:xfrm>
                <a:prstGeom prst="rect">
                  <a:avLst/>
                </a:prstGeom>
                <a:blipFill>
                  <a:blip r:embed="rId3"/>
                  <a:stretch>
                    <a:fillRect t="-23077" r="-437" b="-4359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4" name="Content Placeholder 5">
                <a:extLst>
                  <a:ext uri="{FF2B5EF4-FFF2-40B4-BE49-F238E27FC236}">
                    <a16:creationId xmlns:a16="http://schemas.microsoft.com/office/drawing/2014/main" id="{1D7E24CA-BFE3-9987-5250-1A9524DCA6F7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243840" y="2305503"/>
                <a:ext cx="11704320" cy="4455516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dirty="0"/>
                  <a:t>How to quantify over all vectors?</a:t>
                </a:r>
                <a:endParaRPr lang="en-US" sz="900" dirty="0"/>
              </a:p>
              <a:p>
                <a:pPr marL="0" indent="0">
                  <a:buNone/>
                </a:pPr>
                <a:r>
                  <a:rPr lang="en-US" b="1" dirty="0">
                    <a:solidFill>
                      <a:schemeClr val="accent5">
                        <a:lumMod val="60000"/>
                        <a:lumOff val="40000"/>
                      </a:schemeClr>
                    </a:solidFill>
                  </a:rPr>
                  <a:t>Idea: </a:t>
                </a:r>
                <a:r>
                  <a:rPr lang="en-US" dirty="0"/>
                  <a:t>We can encode all of this in a big tensor</a:t>
                </a:r>
              </a:p>
              <a:p>
                <a:pPr marL="0" indent="0" algn="ctr">
                  <a:buNone/>
                </a:pPr>
                <a:endParaRPr lang="en-US" sz="800" b="1" dirty="0">
                  <a:solidFill>
                    <a:schemeClr val="accent5">
                      <a:lumMod val="60000"/>
                      <a:lumOff val="40000"/>
                    </a:schemeClr>
                  </a:solidFill>
                </a:endParaRPr>
              </a:p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chemeClr val="accent1">
                              <a:lumMod val="40000"/>
                              <a:lumOff val="60000"/>
                            </a:schemeClr>
                          </a:solidFill>
                          <a:latin typeface="Cambria Math" panose="02040503050406030204" pitchFamily="18" charset="0"/>
                        </a:rPr>
                        <m:t>𝑇</m:t>
                      </m:r>
                      <m:r>
                        <a:rPr lang="en-US" b="0" i="0" smtClean="0">
                          <a:solidFill>
                            <a:schemeClr val="accent1">
                              <a:lumMod val="40000"/>
                              <a:lumOff val="60000"/>
                            </a:schemeClr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i="1" smtClean="0">
                              <a:solidFill>
                                <a:schemeClr val="accent1">
                                  <a:lumMod val="40000"/>
                                  <a:lumOff val="6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solidFill>
                                <a:schemeClr val="accent1">
                                  <a:lumMod val="40000"/>
                                  <a:lumOff val="6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b="0" i="1" smtClean="0">
                              <a:solidFill>
                                <a:schemeClr val="accent1">
                                  <a:lumMod val="40000"/>
                                  <a:lumOff val="6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US" b="0" i="1" smtClean="0">
                              <a:solidFill>
                                <a:schemeClr val="accent1">
                                  <a:lumMod val="40000"/>
                                  <a:lumOff val="6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/</m:t>
                          </m:r>
                          <m:r>
                            <a:rPr lang="en-US" b="0" i="1" smtClean="0">
                              <a:solidFill>
                                <a:schemeClr val="accent1">
                                  <a:lumMod val="40000"/>
                                  <a:lumOff val="6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𝑘</m:t>
                          </m:r>
                        </m:den>
                      </m:f>
                      <m:nary>
                        <m:naryPr>
                          <m:chr m:val="∑"/>
                          <m:supHide m:val="on"/>
                          <m:ctrlPr>
                            <a:rPr lang="en-US" b="0" i="1" smtClean="0">
                              <a:solidFill>
                                <a:schemeClr val="accent1">
                                  <a:lumMod val="40000"/>
                                  <a:lumOff val="6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b="0" i="1" smtClean="0">
                              <a:solidFill>
                                <a:schemeClr val="accent1">
                                  <a:lumMod val="40000"/>
                                  <a:lumOff val="6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  <m:sup/>
                        <m:e>
                          <m:sSub>
                            <m:sSubPr>
                              <m:ctrlPr>
                                <a:rPr lang="en-US" b="0" i="1" smtClean="0">
                                  <a:solidFill>
                                    <a:schemeClr val="accent1">
                                      <a:lumMod val="40000"/>
                                      <a:lumOff val="6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solidFill>
                                    <a:schemeClr val="accent1">
                                      <a:lumMod val="40000"/>
                                      <a:lumOff val="6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en-US" b="0" i="1" smtClean="0">
                                  <a:solidFill>
                                    <a:schemeClr val="accent1">
                                      <a:lumMod val="40000"/>
                                      <a:lumOff val="6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sSup>
                            <m:sSupPr>
                              <m:ctrlPr>
                                <a:rPr lang="en-US" b="0" i="1" smtClean="0">
                                  <a:solidFill>
                                    <a:schemeClr val="accent1">
                                      <a:lumMod val="40000"/>
                                      <a:lumOff val="6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b="0" i="1" smtClean="0">
                                      <a:solidFill>
                                        <a:schemeClr val="accent1">
                                          <a:lumMod val="40000"/>
                                          <a:lumOff val="6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b="0" i="1" smtClean="0">
                                          <a:solidFill>
                                            <a:schemeClr val="accent1">
                                              <a:lumMod val="40000"/>
                                              <a:lumOff val="60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b="0" i="1" smtClean="0">
                                          <a:solidFill>
                                            <a:schemeClr val="accent1">
                                              <a:lumMod val="40000"/>
                                              <a:lumOff val="60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  <m:sub>
                                      <m:r>
                                        <a:rPr lang="en-US" b="0" i="1" smtClean="0">
                                          <a:solidFill>
                                            <a:schemeClr val="accent1">
                                              <a:lumMod val="40000"/>
                                              <a:lumOff val="60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</m:sub>
                                  </m:sSub>
                                  <m:r>
                                    <a:rPr lang="en-US" b="0" i="1" smtClean="0">
                                      <a:solidFill>
                                        <a:schemeClr val="accent1">
                                          <a:lumMod val="40000"/>
                                          <a:lumOff val="6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en-US" b="0" i="1" smtClean="0">
                                      <a:solidFill>
                                        <a:schemeClr val="accent1">
                                          <a:lumMod val="40000"/>
                                          <a:lumOff val="6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𝜇</m:t>
                                  </m:r>
                                </m:e>
                              </m:d>
                            </m:e>
                            <m:sup>
                              <m:r>
                                <a:rPr lang="en-US" b="0" i="1" smtClean="0">
                                  <a:solidFill>
                                    <a:schemeClr val="accent1">
                                      <a:lumMod val="40000"/>
                                      <a:lumOff val="6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⊗</m:t>
                              </m:r>
                              <m:r>
                                <a:rPr lang="en-US" b="0" i="1" smtClean="0">
                                  <a:solidFill>
                                    <a:schemeClr val="accent1">
                                      <a:lumMod val="40000"/>
                                      <a:lumOff val="6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sup>
                          </m:sSup>
                        </m:e>
                      </m:nary>
                    </m:oMath>
                  </m:oMathPara>
                </a14:m>
                <a:endParaRPr lang="en-US" sz="700" b="0" i="0" dirty="0">
                  <a:solidFill>
                    <a:schemeClr val="accent1">
                      <a:lumMod val="40000"/>
                      <a:lumOff val="60000"/>
                    </a:schemeClr>
                  </a:solidFill>
                  <a:latin typeface="Cambria Math" panose="02040503050406030204" pitchFamily="18" charset="0"/>
                </a:endParaRPr>
              </a:p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b="0" i="0" smtClean="0">
                          <a:solidFill>
                            <a:schemeClr val="accent1">
                              <a:lumMod val="40000"/>
                              <a:lumOff val="60000"/>
                            </a:schemeClr>
                          </a:solidFill>
                          <a:latin typeface="Cambria Math" panose="02040503050406030204" pitchFamily="18" charset="0"/>
                        </a:rPr>
                        <m:t>LHS</m:t>
                      </m:r>
                      <m:r>
                        <a:rPr lang="en-US" b="0" i="1" smtClean="0">
                          <a:solidFill>
                            <a:schemeClr val="accent1">
                              <a:lumMod val="40000"/>
                              <a:lumOff val="60000"/>
                            </a:schemeClr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solidFill>
                            <a:schemeClr val="accent1">
                              <a:lumMod val="40000"/>
                              <a:lumOff val="60000"/>
                            </a:schemeClr>
                          </a:solidFill>
                          <a:latin typeface="Cambria Math" panose="02040503050406030204" pitchFamily="18" charset="0"/>
                        </a:rPr>
                        <m:t>𝑇</m:t>
                      </m:r>
                      <m:r>
                        <a:rPr lang="en-US" b="0" i="1" smtClean="0">
                          <a:solidFill>
                            <a:schemeClr val="accent1">
                              <a:lumMod val="40000"/>
                              <a:lumOff val="60000"/>
                            </a:schemeClr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b="0" i="1" smtClean="0">
                          <a:solidFill>
                            <a:schemeClr val="accent1">
                              <a:lumMod val="40000"/>
                              <a:lumOff val="60000"/>
                            </a:schemeClr>
                          </a:solidFill>
                          <a:latin typeface="Cambria Math" panose="02040503050406030204" pitchFamily="18" charset="0"/>
                        </a:rPr>
                        <m:t>𝑢</m:t>
                      </m:r>
                      <m:r>
                        <a:rPr lang="en-US" b="0" i="1" smtClean="0">
                          <a:solidFill>
                            <a:schemeClr val="accent1">
                              <a:lumMod val="40000"/>
                              <a:lumOff val="60000"/>
                            </a:schemeClr>
                          </a:solidFill>
                          <a:latin typeface="Cambria Math" panose="02040503050406030204" pitchFamily="18" charset="0"/>
                        </a:rPr>
                        <m:t>,…,</m:t>
                      </m:r>
                      <m:r>
                        <a:rPr lang="en-US" b="0" i="1" smtClean="0">
                          <a:solidFill>
                            <a:schemeClr val="accent1">
                              <a:lumMod val="40000"/>
                              <a:lumOff val="60000"/>
                            </a:schemeClr>
                          </a:solidFill>
                          <a:latin typeface="Cambria Math" panose="02040503050406030204" pitchFamily="18" charset="0"/>
                        </a:rPr>
                        <m:t>𝑢</m:t>
                      </m:r>
                      <m:r>
                        <a:rPr lang="en-US" b="0" i="1" smtClean="0">
                          <a:solidFill>
                            <a:schemeClr val="accent1">
                              <a:lumMod val="40000"/>
                              <a:lumOff val="60000"/>
                            </a:schemeClr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dirty="0">
                  <a:solidFill>
                    <a:schemeClr val="accent1">
                      <a:lumMod val="40000"/>
                      <a:lumOff val="60000"/>
                    </a:schemeClr>
                  </a:solidFill>
                </a:endParaRPr>
              </a:p>
              <a:p>
                <a:pPr marL="0" indent="0">
                  <a:buNone/>
                </a:pPr>
                <a:r>
                  <a:rPr lang="en-US" dirty="0">
                    <a:solidFill>
                      <a:schemeClr val="accent5">
                        <a:lumMod val="60000"/>
                        <a:lumOff val="40000"/>
                      </a:schemeClr>
                    </a:solidFill>
                  </a:rPr>
                  <a:t>Then could just use the following constraint:</a:t>
                </a:r>
              </a:p>
              <a:p>
                <a:pPr marL="0" indent="0">
                  <a:buNone/>
                </a:pPr>
                <a:endParaRPr lang="en-US" sz="1050" dirty="0">
                  <a:solidFill>
                    <a:schemeClr val="accent1">
                      <a:lumMod val="40000"/>
                      <a:lumOff val="60000"/>
                    </a:schemeClr>
                  </a:solidFill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latin typeface="Cambria Math" panose="02040503050406030204" pitchFamily="18" charset="0"/>
                        </a:rPr>
                        <m:t>𝑻</m:t>
                      </m:r>
                      <m:r>
                        <a:rPr lang="en-US" b="1" i="1" smtClean="0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latin typeface="Cambria Math" panose="02040503050406030204" pitchFamily="18" charset="0"/>
                        </a:rPr>
                        <m:t>≈</m:t>
                      </m:r>
                      <m:sSub>
                        <m:sSubPr>
                          <m:ctrlPr>
                            <a:rPr lang="en-US" b="1" i="1">
                              <a:solidFill>
                                <a:schemeClr val="accent5">
                                  <a:lumMod val="60000"/>
                                  <a:lumOff val="40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1" i="1">
                              <a:solidFill>
                                <a:schemeClr val="accent5">
                                  <a:lumMod val="60000"/>
                                  <a:lumOff val="40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𝔼</m:t>
                          </m:r>
                        </m:e>
                        <m:sub>
                          <m:r>
                            <a:rPr lang="en-US" b="1" i="1">
                              <a:solidFill>
                                <a:schemeClr val="accent5">
                                  <a:lumMod val="60000"/>
                                  <a:lumOff val="40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𝒙</m:t>
                          </m:r>
                          <m:r>
                            <a:rPr lang="en-US" b="1" i="1">
                              <a:solidFill>
                                <a:schemeClr val="accent5">
                                  <a:lumMod val="60000"/>
                                  <a:lumOff val="40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∼</m:t>
                          </m:r>
                          <m:r>
                            <a:rPr lang="en-US" b="1" i="1">
                              <a:solidFill>
                                <a:schemeClr val="accent5">
                                  <a:lumMod val="60000"/>
                                  <a:lumOff val="40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𝑵</m:t>
                          </m:r>
                          <m:d>
                            <m:dPr>
                              <m:ctrlPr>
                                <a:rPr lang="en-US" b="1" i="1">
                                  <a:solidFill>
                                    <a:schemeClr val="accent5">
                                      <a:lumMod val="60000"/>
                                      <a:lumOff val="40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1" i="1">
                                  <a:solidFill>
                                    <a:schemeClr val="accent5">
                                      <a:lumMod val="60000"/>
                                      <a:lumOff val="40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𝟎</m:t>
                              </m:r>
                              <m:r>
                                <a:rPr lang="en-US" b="1" i="1">
                                  <a:solidFill>
                                    <a:schemeClr val="accent5">
                                      <a:lumMod val="60000"/>
                                      <a:lumOff val="40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b="1" i="0">
                                  <a:solidFill>
                                    <a:schemeClr val="accent5">
                                      <a:lumMod val="60000"/>
                                      <a:lumOff val="40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𝐈𝐝</m:t>
                              </m:r>
                            </m:e>
                          </m:d>
                        </m:sub>
                      </m:sSub>
                      <m:d>
                        <m:dPr>
                          <m:begChr m:val="["/>
                          <m:endChr m:val="]"/>
                          <m:ctrlPr>
                            <a:rPr lang="en-US" b="1" i="1">
                              <a:solidFill>
                                <a:schemeClr val="accent5">
                                  <a:lumMod val="60000"/>
                                  <a:lumOff val="40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b="1" i="1">
                                  <a:solidFill>
                                    <a:schemeClr val="accent5">
                                      <a:lumMod val="60000"/>
                                      <a:lumOff val="40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1" i="1">
                                  <a:solidFill>
                                    <a:schemeClr val="accent5">
                                      <a:lumMod val="60000"/>
                                      <a:lumOff val="40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𝒙</m:t>
                              </m:r>
                            </m:e>
                            <m:sup>
                              <m:r>
                                <a:rPr lang="en-US" b="1" i="1">
                                  <a:solidFill>
                                    <a:schemeClr val="accent5">
                                      <a:lumMod val="60000"/>
                                      <a:lumOff val="40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⊗</m:t>
                              </m:r>
                              <m:r>
                                <a:rPr lang="en-US" b="1" i="1">
                                  <a:solidFill>
                                    <a:schemeClr val="accent5">
                                      <a:lumMod val="60000"/>
                                      <a:lumOff val="40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𝒕</m:t>
                              </m:r>
                            </m:sup>
                          </m:sSup>
                        </m:e>
                      </m:d>
                    </m:oMath>
                  </m:oMathPara>
                </a14:m>
                <a:endParaRPr lang="en-US" b="1" dirty="0">
                  <a:solidFill>
                    <a:schemeClr val="accent5">
                      <a:lumMod val="60000"/>
                      <a:lumOff val="40000"/>
                    </a:schemeClr>
                  </a:solidFill>
                </a:endParaRPr>
              </a:p>
            </p:txBody>
          </p:sp>
        </mc:Choice>
        <mc:Fallback>
          <p:sp>
            <p:nvSpPr>
              <p:cNvPr id="4" name="Content Placeholder 5">
                <a:extLst>
                  <a:ext uri="{FF2B5EF4-FFF2-40B4-BE49-F238E27FC236}">
                    <a16:creationId xmlns:a16="http://schemas.microsoft.com/office/drawing/2014/main" id="{1D7E24CA-BFE3-9987-5250-1A9524DCA6F7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43840" y="2305503"/>
                <a:ext cx="11704320" cy="4455516"/>
              </a:xfrm>
              <a:blipFill>
                <a:blip r:embed="rId4"/>
                <a:stretch>
                  <a:fillRect l="-1410" t="-13636" b="-1079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413960121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charRg st="190" end="22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D68C2E-2657-4243-9266-ACEB710623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SOS PROGRAM 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1BE4C72A-94DB-1357-C22E-30380C617E03}"/>
              </a:ext>
            </a:extLst>
          </p:cNvPr>
          <p:cNvGrpSpPr/>
          <p:nvPr/>
        </p:nvGrpSpPr>
        <p:grpSpPr>
          <a:xfrm>
            <a:off x="1633710" y="1294411"/>
            <a:ext cx="7981345" cy="762041"/>
            <a:chOff x="1758401" y="1294411"/>
            <a:chExt cx="7981345" cy="762041"/>
          </a:xfrm>
        </p:grpSpPr>
        <p:pic>
          <p:nvPicPr>
            <p:cNvPr id="11" name="Picture 10" descr="A blue screen with white text&#10;&#10;Description automatically generated">
              <a:extLst>
                <a:ext uri="{FF2B5EF4-FFF2-40B4-BE49-F238E27FC236}">
                  <a16:creationId xmlns:a16="http://schemas.microsoft.com/office/drawing/2014/main" id="{69FEF42A-F01A-4139-1705-233032F22FE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alphaModFix/>
            </a:blip>
            <a:srcRect t="85158" r="52457"/>
            <a:stretch/>
          </p:blipFill>
          <p:spPr>
            <a:xfrm>
              <a:off x="1758401" y="1294411"/>
              <a:ext cx="5516361" cy="762041"/>
            </a:xfrm>
            <a:prstGeom prst="rect">
              <a:avLst/>
            </a:prstGeom>
          </p:spPr>
        </p:pic>
        <mc:AlternateContent xmlns:mc="http://schemas.openxmlformats.org/markup-compatibility/2006">
          <mc:Choice xmlns:a14="http://schemas.microsoft.com/office/drawing/2010/main" Requires="a14">
            <p:sp>
              <p:nvSpPr>
                <p:cNvPr id="12" name="TextBox 11">
                  <a:extLst>
                    <a:ext uri="{FF2B5EF4-FFF2-40B4-BE49-F238E27FC236}">
                      <a16:creationId xmlns:a16="http://schemas.microsoft.com/office/drawing/2014/main" id="{4F6DF14E-B103-909C-88F8-EE465BBE9227}"/>
                    </a:ext>
                  </a:extLst>
                </p:cNvPr>
                <p:cNvSpPr txBox="1"/>
                <p:nvPr/>
              </p:nvSpPr>
              <p:spPr>
                <a:xfrm>
                  <a:off x="6835634" y="1421510"/>
                  <a:ext cx="2904112" cy="480131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 marL="457200" lvl="0">
                    <a:lnSpc>
                      <a:spcPct val="90000"/>
                    </a:lnSpc>
                    <a:spcBef>
                      <a:spcPts val="1000"/>
                    </a:spcBef>
                    <a:defRPr/>
                  </a:pPr>
                  <a:r>
                    <a:rPr lang="en-US" sz="2800" dirty="0">
                      <a:solidFill>
                        <a:srgbClr val="D883FF"/>
                      </a:solidFill>
                      <a:effectLst>
                        <a:outerShdw blurRad="50800" dist="38100" dir="2700000" algn="tl" rotWithShape="0">
                          <a:prstClr val="black">
                            <a:alpha val="40000"/>
                          </a:prstClr>
                        </a:outerShdw>
                      </a:effectLst>
                    </a:rPr>
                    <a:t>for all vectors </a:t>
                  </a:r>
                  <a14:m>
                    <m:oMath xmlns:m="http://schemas.openxmlformats.org/officeDocument/2006/math">
                      <m:r>
                        <a:rPr lang="en-US" sz="2800" i="1" dirty="0">
                          <a:solidFill>
                            <a:srgbClr val="D883FF"/>
                          </a:solidFill>
                          <a:effectLst>
                            <a:outerShdw blurRad="50800" dist="38100" dir="2700000" algn="tl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Cambria Math" panose="02040503050406030204" pitchFamily="18" charset="0"/>
                        </a:rPr>
                        <m:t>𝑢</m:t>
                      </m:r>
                    </m:oMath>
                  </a14:m>
                  <a:endParaRPr lang="en-US" sz="2800" dirty="0">
                    <a:solidFill>
                      <a:srgbClr val="D883FF"/>
                    </a:solidFill>
                    <a:effectLst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</a:endParaRPr>
                </a:p>
              </p:txBody>
            </p:sp>
          </mc:Choice>
          <mc:Fallback>
            <p:sp>
              <p:nvSpPr>
                <p:cNvPr id="12" name="TextBox 11">
                  <a:extLst>
                    <a:ext uri="{FF2B5EF4-FFF2-40B4-BE49-F238E27FC236}">
                      <a16:creationId xmlns:a16="http://schemas.microsoft.com/office/drawing/2014/main" id="{4F6DF14E-B103-909C-88F8-EE465BBE9227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835634" y="1421510"/>
                  <a:ext cx="2904112" cy="480131"/>
                </a:xfrm>
                <a:prstGeom prst="rect">
                  <a:avLst/>
                </a:prstGeom>
                <a:blipFill>
                  <a:blip r:embed="rId3"/>
                  <a:stretch>
                    <a:fillRect t="-23077" r="-437" b="-4359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4" name="Content Placeholder 5">
                <a:extLst>
                  <a:ext uri="{FF2B5EF4-FFF2-40B4-BE49-F238E27FC236}">
                    <a16:creationId xmlns:a16="http://schemas.microsoft.com/office/drawing/2014/main" id="{1D7E24CA-BFE3-9987-5250-1A9524DCA6F7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243840" y="2305503"/>
                <a:ext cx="11704320" cy="4455516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dirty="0"/>
                  <a:t>How to quantify over all vectors?</a:t>
                </a:r>
                <a:endParaRPr lang="en-US" sz="900" dirty="0"/>
              </a:p>
              <a:p>
                <a:pPr marL="0" indent="0">
                  <a:buNone/>
                </a:pPr>
                <a:r>
                  <a:rPr lang="en-US" b="1" dirty="0">
                    <a:solidFill>
                      <a:schemeClr val="accent5">
                        <a:lumMod val="60000"/>
                        <a:lumOff val="40000"/>
                      </a:schemeClr>
                    </a:solidFill>
                  </a:rPr>
                  <a:t>Idea: </a:t>
                </a:r>
                <a:r>
                  <a:rPr lang="en-US" dirty="0"/>
                  <a:t>We can encode all of this in a big tensor</a:t>
                </a:r>
              </a:p>
              <a:p>
                <a:pPr marL="0" indent="0" algn="ctr">
                  <a:buNone/>
                </a:pPr>
                <a:endParaRPr lang="en-US" sz="800" b="1" dirty="0">
                  <a:solidFill>
                    <a:schemeClr val="accent5">
                      <a:lumMod val="60000"/>
                      <a:lumOff val="40000"/>
                    </a:schemeClr>
                  </a:solidFill>
                </a:endParaRPr>
              </a:p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chemeClr val="accent1">
                              <a:lumMod val="40000"/>
                              <a:lumOff val="60000"/>
                            </a:schemeClr>
                          </a:solidFill>
                          <a:latin typeface="Cambria Math" panose="02040503050406030204" pitchFamily="18" charset="0"/>
                        </a:rPr>
                        <m:t>𝑇</m:t>
                      </m:r>
                      <m:r>
                        <a:rPr lang="en-US" b="0" i="0" smtClean="0">
                          <a:solidFill>
                            <a:schemeClr val="accent1">
                              <a:lumMod val="40000"/>
                              <a:lumOff val="60000"/>
                            </a:schemeClr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i="1" smtClean="0">
                              <a:solidFill>
                                <a:schemeClr val="accent1">
                                  <a:lumMod val="40000"/>
                                  <a:lumOff val="6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solidFill>
                                <a:schemeClr val="accent1">
                                  <a:lumMod val="40000"/>
                                  <a:lumOff val="6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b="0" i="1" smtClean="0">
                              <a:solidFill>
                                <a:schemeClr val="accent1">
                                  <a:lumMod val="40000"/>
                                  <a:lumOff val="6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US" b="0" i="1" smtClean="0">
                              <a:solidFill>
                                <a:schemeClr val="accent1">
                                  <a:lumMod val="40000"/>
                                  <a:lumOff val="6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/</m:t>
                          </m:r>
                          <m:r>
                            <a:rPr lang="en-US" b="0" i="1" smtClean="0">
                              <a:solidFill>
                                <a:schemeClr val="accent1">
                                  <a:lumMod val="40000"/>
                                  <a:lumOff val="6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𝑘</m:t>
                          </m:r>
                        </m:den>
                      </m:f>
                      <m:nary>
                        <m:naryPr>
                          <m:chr m:val="∑"/>
                          <m:supHide m:val="on"/>
                          <m:ctrlPr>
                            <a:rPr lang="en-US" b="0" i="1" smtClean="0">
                              <a:solidFill>
                                <a:schemeClr val="accent1">
                                  <a:lumMod val="40000"/>
                                  <a:lumOff val="6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b="0" i="1" smtClean="0">
                              <a:solidFill>
                                <a:schemeClr val="accent1">
                                  <a:lumMod val="40000"/>
                                  <a:lumOff val="6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  <m:sup/>
                        <m:e>
                          <m:sSub>
                            <m:sSubPr>
                              <m:ctrlPr>
                                <a:rPr lang="en-US" b="0" i="1" smtClean="0">
                                  <a:solidFill>
                                    <a:schemeClr val="accent1">
                                      <a:lumMod val="40000"/>
                                      <a:lumOff val="6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solidFill>
                                    <a:schemeClr val="accent1">
                                      <a:lumMod val="40000"/>
                                      <a:lumOff val="6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en-US" b="0" i="1" smtClean="0">
                                  <a:solidFill>
                                    <a:schemeClr val="accent1">
                                      <a:lumMod val="40000"/>
                                      <a:lumOff val="6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sSup>
                            <m:sSupPr>
                              <m:ctrlPr>
                                <a:rPr lang="en-US" b="0" i="1" smtClean="0">
                                  <a:solidFill>
                                    <a:schemeClr val="accent1">
                                      <a:lumMod val="40000"/>
                                      <a:lumOff val="6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b="0" i="1" smtClean="0">
                                      <a:solidFill>
                                        <a:schemeClr val="accent1">
                                          <a:lumMod val="40000"/>
                                          <a:lumOff val="6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b="0" i="1" smtClean="0">
                                          <a:solidFill>
                                            <a:schemeClr val="accent1">
                                              <a:lumMod val="40000"/>
                                              <a:lumOff val="60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b="0" i="1" smtClean="0">
                                          <a:solidFill>
                                            <a:schemeClr val="accent1">
                                              <a:lumMod val="40000"/>
                                              <a:lumOff val="60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  <m:sub>
                                      <m:r>
                                        <a:rPr lang="en-US" b="0" i="1" smtClean="0">
                                          <a:solidFill>
                                            <a:schemeClr val="accent1">
                                              <a:lumMod val="40000"/>
                                              <a:lumOff val="60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</m:sub>
                                  </m:sSub>
                                  <m:r>
                                    <a:rPr lang="en-US" b="0" i="1" smtClean="0">
                                      <a:solidFill>
                                        <a:schemeClr val="accent1">
                                          <a:lumMod val="40000"/>
                                          <a:lumOff val="6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en-US" b="0" i="1" smtClean="0">
                                      <a:solidFill>
                                        <a:schemeClr val="accent1">
                                          <a:lumMod val="40000"/>
                                          <a:lumOff val="6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𝜇</m:t>
                                  </m:r>
                                </m:e>
                              </m:d>
                            </m:e>
                            <m:sup>
                              <m:r>
                                <a:rPr lang="en-US" b="0" i="1" smtClean="0">
                                  <a:solidFill>
                                    <a:schemeClr val="accent1">
                                      <a:lumMod val="40000"/>
                                      <a:lumOff val="6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⊗</m:t>
                              </m:r>
                              <m:r>
                                <a:rPr lang="en-US" b="0" i="1" smtClean="0">
                                  <a:solidFill>
                                    <a:schemeClr val="accent1">
                                      <a:lumMod val="40000"/>
                                      <a:lumOff val="6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sup>
                          </m:sSup>
                        </m:e>
                      </m:nary>
                    </m:oMath>
                  </m:oMathPara>
                </a14:m>
                <a:endParaRPr lang="en-US" sz="700" b="0" i="0" dirty="0">
                  <a:solidFill>
                    <a:schemeClr val="accent1">
                      <a:lumMod val="40000"/>
                      <a:lumOff val="60000"/>
                    </a:schemeClr>
                  </a:solidFill>
                  <a:latin typeface="Cambria Math" panose="02040503050406030204" pitchFamily="18" charset="0"/>
                </a:endParaRPr>
              </a:p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b="0" i="0" smtClean="0">
                          <a:solidFill>
                            <a:schemeClr val="accent1">
                              <a:lumMod val="40000"/>
                              <a:lumOff val="60000"/>
                            </a:schemeClr>
                          </a:solidFill>
                          <a:latin typeface="Cambria Math" panose="02040503050406030204" pitchFamily="18" charset="0"/>
                        </a:rPr>
                        <m:t>LHS</m:t>
                      </m:r>
                      <m:r>
                        <a:rPr lang="en-US" b="0" i="1" smtClean="0">
                          <a:solidFill>
                            <a:schemeClr val="accent1">
                              <a:lumMod val="40000"/>
                              <a:lumOff val="60000"/>
                            </a:schemeClr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solidFill>
                            <a:schemeClr val="accent1">
                              <a:lumMod val="40000"/>
                              <a:lumOff val="60000"/>
                            </a:schemeClr>
                          </a:solidFill>
                          <a:latin typeface="Cambria Math" panose="02040503050406030204" pitchFamily="18" charset="0"/>
                        </a:rPr>
                        <m:t>𝑇</m:t>
                      </m:r>
                      <m:r>
                        <a:rPr lang="en-US" b="0" i="1" smtClean="0">
                          <a:solidFill>
                            <a:schemeClr val="accent1">
                              <a:lumMod val="40000"/>
                              <a:lumOff val="60000"/>
                            </a:schemeClr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b="0" i="1" smtClean="0">
                          <a:solidFill>
                            <a:schemeClr val="accent1">
                              <a:lumMod val="40000"/>
                              <a:lumOff val="60000"/>
                            </a:schemeClr>
                          </a:solidFill>
                          <a:latin typeface="Cambria Math" panose="02040503050406030204" pitchFamily="18" charset="0"/>
                        </a:rPr>
                        <m:t>𝑢</m:t>
                      </m:r>
                      <m:r>
                        <a:rPr lang="en-US" b="0" i="1" smtClean="0">
                          <a:solidFill>
                            <a:schemeClr val="accent1">
                              <a:lumMod val="40000"/>
                              <a:lumOff val="60000"/>
                            </a:schemeClr>
                          </a:solidFill>
                          <a:latin typeface="Cambria Math" panose="02040503050406030204" pitchFamily="18" charset="0"/>
                        </a:rPr>
                        <m:t>,…,</m:t>
                      </m:r>
                      <m:r>
                        <a:rPr lang="en-US" b="0" i="1" smtClean="0">
                          <a:solidFill>
                            <a:schemeClr val="accent1">
                              <a:lumMod val="40000"/>
                              <a:lumOff val="60000"/>
                            </a:schemeClr>
                          </a:solidFill>
                          <a:latin typeface="Cambria Math" panose="02040503050406030204" pitchFamily="18" charset="0"/>
                        </a:rPr>
                        <m:t>𝑢</m:t>
                      </m:r>
                      <m:r>
                        <a:rPr lang="en-US" b="0" i="1" smtClean="0">
                          <a:solidFill>
                            <a:schemeClr val="accent1">
                              <a:lumMod val="40000"/>
                              <a:lumOff val="60000"/>
                            </a:schemeClr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dirty="0">
                  <a:solidFill>
                    <a:schemeClr val="accent1">
                      <a:lumMod val="40000"/>
                      <a:lumOff val="60000"/>
                    </a:schemeClr>
                  </a:solidFill>
                </a:endParaRPr>
              </a:p>
              <a:p>
                <a:pPr marL="0" indent="0">
                  <a:buNone/>
                </a:pPr>
                <a:r>
                  <a:rPr lang="en-US" dirty="0">
                    <a:solidFill>
                      <a:schemeClr val="accent5">
                        <a:lumMod val="60000"/>
                        <a:lumOff val="40000"/>
                      </a:schemeClr>
                    </a:solidFill>
                  </a:rPr>
                  <a:t>Then could just use the following constraint:</a:t>
                </a:r>
              </a:p>
              <a:p>
                <a:pPr marL="0" indent="0">
                  <a:buNone/>
                </a:pPr>
                <a:endParaRPr lang="en-US" sz="1050" dirty="0">
                  <a:solidFill>
                    <a:schemeClr val="accent1">
                      <a:lumMod val="40000"/>
                      <a:lumOff val="60000"/>
                    </a:schemeClr>
                  </a:solidFill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b="1" i="1" smtClean="0">
                              <a:solidFill>
                                <a:schemeClr val="accent5">
                                  <a:lumMod val="60000"/>
                                  <a:lumOff val="40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SupPr>
                        <m:e>
                          <m:d>
                            <m:dPr>
                              <m:begChr m:val="‖"/>
                              <m:endChr m:val="‖"/>
                              <m:ctrlPr>
                                <a:rPr lang="en-US" b="1" i="1" smtClean="0">
                                  <a:solidFill>
                                    <a:schemeClr val="accent5">
                                      <a:lumMod val="60000"/>
                                      <a:lumOff val="4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1" i="1" smtClean="0">
                                  <a:solidFill>
                                    <a:schemeClr val="accent5">
                                      <a:lumMod val="60000"/>
                                      <a:lumOff val="4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𝑻</m:t>
                              </m:r>
                              <m:r>
                                <a:rPr lang="en-US" b="1" i="1" smtClean="0">
                                  <a:solidFill>
                                    <a:schemeClr val="accent5">
                                      <a:lumMod val="60000"/>
                                      <a:lumOff val="4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en-US" b="1" i="1">
                                      <a:solidFill>
                                        <a:schemeClr val="accent5">
                                          <a:lumMod val="60000"/>
                                          <a:lumOff val="4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1" i="1">
                                      <a:solidFill>
                                        <a:schemeClr val="accent5">
                                          <a:lumMod val="60000"/>
                                          <a:lumOff val="4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𝔼</m:t>
                                  </m:r>
                                </m:e>
                                <m:sub>
                                  <m:r>
                                    <a:rPr lang="en-US" b="1" i="1">
                                      <a:solidFill>
                                        <a:schemeClr val="accent5">
                                          <a:lumMod val="60000"/>
                                          <a:lumOff val="4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𝒙</m:t>
                                  </m:r>
                                  <m:r>
                                    <a:rPr lang="en-US" b="1" i="1">
                                      <a:solidFill>
                                        <a:schemeClr val="accent5">
                                          <a:lumMod val="60000"/>
                                          <a:lumOff val="4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∼</m:t>
                                  </m:r>
                                  <m:r>
                                    <a:rPr lang="en-US" b="1" i="1">
                                      <a:solidFill>
                                        <a:schemeClr val="accent5">
                                          <a:lumMod val="60000"/>
                                          <a:lumOff val="4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𝑵</m:t>
                                  </m:r>
                                  <m:d>
                                    <m:dPr>
                                      <m:ctrlPr>
                                        <a:rPr lang="en-US" b="1" i="1">
                                          <a:solidFill>
                                            <a:schemeClr val="accent5">
                                              <a:lumMod val="60000"/>
                                              <a:lumOff val="40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b="1" i="1">
                                          <a:solidFill>
                                            <a:schemeClr val="accent5">
                                              <a:lumMod val="60000"/>
                                              <a:lumOff val="40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𝟎</m:t>
                                      </m:r>
                                      <m:r>
                                        <a:rPr lang="en-US" b="1" i="1">
                                          <a:solidFill>
                                            <a:schemeClr val="accent5">
                                              <a:lumMod val="60000"/>
                                              <a:lumOff val="40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,</m:t>
                                      </m:r>
                                      <m:r>
                                        <a:rPr lang="en-US" b="1" i="0">
                                          <a:solidFill>
                                            <a:schemeClr val="accent5">
                                              <a:lumMod val="60000"/>
                                              <a:lumOff val="40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𝐈𝐝</m:t>
                                      </m:r>
                                    </m:e>
                                  </m:d>
                                </m:sub>
                              </m:sSub>
                              <m:d>
                                <m:dPr>
                                  <m:begChr m:val="["/>
                                  <m:endChr m:val="]"/>
                                  <m:ctrlPr>
                                    <a:rPr lang="en-US" b="1" i="1">
                                      <a:solidFill>
                                        <a:schemeClr val="accent5">
                                          <a:lumMod val="60000"/>
                                          <a:lumOff val="4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p>
                                    <m:sSupPr>
                                      <m:ctrlPr>
                                        <a:rPr lang="en-US" b="1" i="1">
                                          <a:solidFill>
                                            <a:schemeClr val="accent5">
                                              <a:lumMod val="60000"/>
                                              <a:lumOff val="40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b="1" i="1">
                                          <a:solidFill>
                                            <a:schemeClr val="accent5">
                                              <a:lumMod val="60000"/>
                                              <a:lumOff val="40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𝒙</m:t>
                                      </m:r>
                                    </m:e>
                                    <m:sup>
                                      <m:r>
                                        <a:rPr lang="en-US" b="1" i="1">
                                          <a:solidFill>
                                            <a:schemeClr val="accent5">
                                              <a:lumMod val="60000"/>
                                              <a:lumOff val="40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⊗</m:t>
                                      </m:r>
                                      <m:r>
                                        <a:rPr lang="en-US" b="1" i="1">
                                          <a:solidFill>
                                            <a:schemeClr val="accent5">
                                              <a:lumMod val="60000"/>
                                              <a:lumOff val="40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𝒕</m:t>
                                      </m:r>
                                    </m:sup>
                                  </m:sSup>
                                </m:e>
                              </m:d>
                            </m:e>
                          </m:d>
                        </m:e>
                        <m:sub>
                          <m:r>
                            <a:rPr lang="en-US" b="1" i="1" smtClean="0">
                              <a:solidFill>
                                <a:schemeClr val="accent5">
                                  <a:lumMod val="60000"/>
                                  <a:lumOff val="40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𝑭</m:t>
                          </m:r>
                        </m:sub>
                        <m:sup>
                          <m:r>
                            <a:rPr lang="en-US" b="1" i="1" smtClean="0">
                              <a:solidFill>
                                <a:schemeClr val="accent5">
                                  <a:lumMod val="60000"/>
                                  <a:lumOff val="40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𝟐</m:t>
                          </m:r>
                        </m:sup>
                      </m:sSubSup>
                      <m:r>
                        <a:rPr lang="en-US" b="1" i="1" smtClean="0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≤</m:t>
                      </m:r>
                      <m:r>
                        <m:rPr>
                          <m:sty m:val="p"/>
                        </m:rPr>
                        <a:rPr lang="en-US" b="0" i="0" smtClean="0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something</m:t>
                      </m:r>
                      <m:r>
                        <a:rPr lang="en-US" b="0" i="0" smtClean="0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b="0" i="0" smtClean="0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small</m:t>
                      </m:r>
                    </m:oMath>
                  </m:oMathPara>
                </a14:m>
                <a:endParaRPr lang="en-US" dirty="0">
                  <a:solidFill>
                    <a:schemeClr val="accent5">
                      <a:lumMod val="60000"/>
                      <a:lumOff val="40000"/>
                    </a:schemeClr>
                  </a:solidFill>
                </a:endParaRPr>
              </a:p>
            </p:txBody>
          </p:sp>
        </mc:Choice>
        <mc:Fallback>
          <p:sp>
            <p:nvSpPr>
              <p:cNvPr id="4" name="Content Placeholder 5">
                <a:extLst>
                  <a:ext uri="{FF2B5EF4-FFF2-40B4-BE49-F238E27FC236}">
                    <a16:creationId xmlns:a16="http://schemas.microsoft.com/office/drawing/2014/main" id="{1D7E24CA-BFE3-9987-5250-1A9524DCA6F7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43840" y="2305503"/>
                <a:ext cx="11704320" cy="4455516"/>
              </a:xfrm>
              <a:blipFill>
                <a:blip r:embed="rId4"/>
                <a:stretch>
                  <a:fillRect l="-1410" t="-13636" b="-1079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477935435"/>
      </p:ext>
    </p:extLst>
  </p:cSld>
  <p:clrMapOvr>
    <a:masterClrMapping/>
  </p:clrMapOvr>
  <p:transition spd="med"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D68C2E-2657-4243-9266-ACEB710623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SOS PROGRAM 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1BE4C72A-94DB-1357-C22E-30380C617E03}"/>
              </a:ext>
            </a:extLst>
          </p:cNvPr>
          <p:cNvGrpSpPr/>
          <p:nvPr/>
        </p:nvGrpSpPr>
        <p:grpSpPr>
          <a:xfrm>
            <a:off x="1633710" y="1294411"/>
            <a:ext cx="7981345" cy="762041"/>
            <a:chOff x="1758401" y="1294411"/>
            <a:chExt cx="7981345" cy="762041"/>
          </a:xfrm>
        </p:grpSpPr>
        <p:pic>
          <p:nvPicPr>
            <p:cNvPr id="11" name="Picture 10" descr="A blue screen with white text&#10;&#10;Description automatically generated">
              <a:extLst>
                <a:ext uri="{FF2B5EF4-FFF2-40B4-BE49-F238E27FC236}">
                  <a16:creationId xmlns:a16="http://schemas.microsoft.com/office/drawing/2014/main" id="{69FEF42A-F01A-4139-1705-233032F22FE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alphaModFix/>
            </a:blip>
            <a:srcRect t="85158" r="52457"/>
            <a:stretch/>
          </p:blipFill>
          <p:spPr>
            <a:xfrm>
              <a:off x="1758401" y="1294411"/>
              <a:ext cx="5516361" cy="762041"/>
            </a:xfrm>
            <a:prstGeom prst="rect">
              <a:avLst/>
            </a:prstGeom>
          </p:spPr>
        </p:pic>
        <mc:AlternateContent xmlns:mc="http://schemas.openxmlformats.org/markup-compatibility/2006">
          <mc:Choice xmlns:a14="http://schemas.microsoft.com/office/drawing/2010/main" Requires="a14">
            <p:sp>
              <p:nvSpPr>
                <p:cNvPr id="12" name="TextBox 11">
                  <a:extLst>
                    <a:ext uri="{FF2B5EF4-FFF2-40B4-BE49-F238E27FC236}">
                      <a16:creationId xmlns:a16="http://schemas.microsoft.com/office/drawing/2014/main" id="{4F6DF14E-B103-909C-88F8-EE465BBE9227}"/>
                    </a:ext>
                  </a:extLst>
                </p:cNvPr>
                <p:cNvSpPr txBox="1"/>
                <p:nvPr/>
              </p:nvSpPr>
              <p:spPr>
                <a:xfrm>
                  <a:off x="6835634" y="1421510"/>
                  <a:ext cx="2904112" cy="480131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 marL="457200" lvl="0">
                    <a:lnSpc>
                      <a:spcPct val="90000"/>
                    </a:lnSpc>
                    <a:spcBef>
                      <a:spcPts val="1000"/>
                    </a:spcBef>
                    <a:defRPr/>
                  </a:pPr>
                  <a:r>
                    <a:rPr lang="en-US" sz="2800" dirty="0">
                      <a:solidFill>
                        <a:srgbClr val="D883FF"/>
                      </a:solidFill>
                      <a:effectLst>
                        <a:outerShdw blurRad="50800" dist="38100" dir="2700000" algn="tl" rotWithShape="0">
                          <a:prstClr val="black">
                            <a:alpha val="40000"/>
                          </a:prstClr>
                        </a:outerShdw>
                      </a:effectLst>
                    </a:rPr>
                    <a:t>for all vectors </a:t>
                  </a:r>
                  <a14:m>
                    <m:oMath xmlns:m="http://schemas.openxmlformats.org/officeDocument/2006/math">
                      <m:r>
                        <a:rPr lang="en-US" sz="2800" i="1" dirty="0">
                          <a:solidFill>
                            <a:srgbClr val="D883FF"/>
                          </a:solidFill>
                          <a:effectLst>
                            <a:outerShdw blurRad="50800" dist="38100" dir="2700000" algn="tl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Cambria Math" panose="02040503050406030204" pitchFamily="18" charset="0"/>
                        </a:rPr>
                        <m:t>𝑢</m:t>
                      </m:r>
                    </m:oMath>
                  </a14:m>
                  <a:endParaRPr lang="en-US" sz="2800" dirty="0">
                    <a:solidFill>
                      <a:srgbClr val="D883FF"/>
                    </a:solidFill>
                    <a:effectLst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</a:endParaRPr>
                </a:p>
              </p:txBody>
            </p:sp>
          </mc:Choice>
          <mc:Fallback>
            <p:sp>
              <p:nvSpPr>
                <p:cNvPr id="12" name="TextBox 11">
                  <a:extLst>
                    <a:ext uri="{FF2B5EF4-FFF2-40B4-BE49-F238E27FC236}">
                      <a16:creationId xmlns:a16="http://schemas.microsoft.com/office/drawing/2014/main" id="{4F6DF14E-B103-909C-88F8-EE465BBE9227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835634" y="1421510"/>
                  <a:ext cx="2904112" cy="480131"/>
                </a:xfrm>
                <a:prstGeom prst="rect">
                  <a:avLst/>
                </a:prstGeom>
                <a:blipFill>
                  <a:blip r:embed="rId4"/>
                  <a:stretch>
                    <a:fillRect t="-23077" r="-437" b="-4359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4" name="Content Placeholder 5">
                <a:extLst>
                  <a:ext uri="{FF2B5EF4-FFF2-40B4-BE49-F238E27FC236}">
                    <a16:creationId xmlns:a16="http://schemas.microsoft.com/office/drawing/2014/main" id="{1D7E24CA-BFE3-9987-5250-1A9524DCA6F7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243840" y="2305503"/>
                <a:ext cx="11704320" cy="4455516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dirty="0"/>
                  <a:t>How to quantify over all vectors?</a:t>
                </a:r>
                <a:endParaRPr lang="en-US" sz="900" dirty="0"/>
              </a:p>
              <a:p>
                <a:pPr marL="0" indent="0">
                  <a:buNone/>
                </a:pPr>
                <a:r>
                  <a:rPr lang="en-US" b="1" dirty="0">
                    <a:solidFill>
                      <a:schemeClr val="accent5">
                        <a:lumMod val="60000"/>
                        <a:lumOff val="40000"/>
                      </a:schemeClr>
                    </a:solidFill>
                  </a:rPr>
                  <a:t>Idea: </a:t>
                </a:r>
                <a:r>
                  <a:rPr lang="en-US" dirty="0"/>
                  <a:t>We can encode all of this in a big tensor</a:t>
                </a:r>
              </a:p>
              <a:p>
                <a:pPr marL="0" indent="0" algn="ctr">
                  <a:buNone/>
                </a:pPr>
                <a:endParaRPr lang="en-US" sz="800" b="1" dirty="0">
                  <a:solidFill>
                    <a:schemeClr val="accent5">
                      <a:lumMod val="60000"/>
                      <a:lumOff val="40000"/>
                    </a:schemeClr>
                  </a:solidFill>
                </a:endParaRPr>
              </a:p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chemeClr val="accent1">
                              <a:lumMod val="40000"/>
                              <a:lumOff val="60000"/>
                            </a:schemeClr>
                          </a:solidFill>
                          <a:latin typeface="Cambria Math" panose="02040503050406030204" pitchFamily="18" charset="0"/>
                        </a:rPr>
                        <m:t>𝑇</m:t>
                      </m:r>
                      <m:r>
                        <a:rPr lang="en-US" b="0" i="0" smtClean="0">
                          <a:solidFill>
                            <a:schemeClr val="accent1">
                              <a:lumMod val="40000"/>
                              <a:lumOff val="60000"/>
                            </a:schemeClr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i="1" smtClean="0">
                              <a:solidFill>
                                <a:schemeClr val="accent1">
                                  <a:lumMod val="40000"/>
                                  <a:lumOff val="6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solidFill>
                                <a:schemeClr val="accent1">
                                  <a:lumMod val="40000"/>
                                  <a:lumOff val="6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b="0" i="1" smtClean="0">
                              <a:solidFill>
                                <a:schemeClr val="accent1">
                                  <a:lumMod val="40000"/>
                                  <a:lumOff val="6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US" b="0" i="1" smtClean="0">
                              <a:solidFill>
                                <a:schemeClr val="accent1">
                                  <a:lumMod val="40000"/>
                                  <a:lumOff val="6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/</m:t>
                          </m:r>
                          <m:r>
                            <a:rPr lang="en-US" b="0" i="1" smtClean="0">
                              <a:solidFill>
                                <a:schemeClr val="accent1">
                                  <a:lumMod val="40000"/>
                                  <a:lumOff val="6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𝑘</m:t>
                          </m:r>
                        </m:den>
                      </m:f>
                      <m:nary>
                        <m:naryPr>
                          <m:chr m:val="∑"/>
                          <m:supHide m:val="on"/>
                          <m:ctrlPr>
                            <a:rPr lang="en-US" b="0" i="1" smtClean="0">
                              <a:solidFill>
                                <a:schemeClr val="accent1">
                                  <a:lumMod val="40000"/>
                                  <a:lumOff val="6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b="0" i="1" smtClean="0">
                              <a:solidFill>
                                <a:schemeClr val="accent1">
                                  <a:lumMod val="40000"/>
                                  <a:lumOff val="6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  <m:sup/>
                        <m:e>
                          <m:sSub>
                            <m:sSubPr>
                              <m:ctrlPr>
                                <a:rPr lang="en-US" b="0" i="1" smtClean="0">
                                  <a:solidFill>
                                    <a:schemeClr val="accent1">
                                      <a:lumMod val="40000"/>
                                      <a:lumOff val="6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solidFill>
                                    <a:schemeClr val="accent1">
                                      <a:lumMod val="40000"/>
                                      <a:lumOff val="6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en-US" b="0" i="1" smtClean="0">
                                  <a:solidFill>
                                    <a:schemeClr val="accent1">
                                      <a:lumMod val="40000"/>
                                      <a:lumOff val="6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sSup>
                            <m:sSupPr>
                              <m:ctrlPr>
                                <a:rPr lang="en-US" b="0" i="1" smtClean="0">
                                  <a:solidFill>
                                    <a:schemeClr val="accent1">
                                      <a:lumMod val="40000"/>
                                      <a:lumOff val="6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b="0" i="1" smtClean="0">
                                      <a:solidFill>
                                        <a:schemeClr val="accent1">
                                          <a:lumMod val="40000"/>
                                          <a:lumOff val="6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b="0" i="1" smtClean="0">
                                          <a:solidFill>
                                            <a:schemeClr val="accent1">
                                              <a:lumMod val="40000"/>
                                              <a:lumOff val="60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b="0" i="1" smtClean="0">
                                          <a:solidFill>
                                            <a:schemeClr val="accent1">
                                              <a:lumMod val="40000"/>
                                              <a:lumOff val="60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  <m:sub>
                                      <m:r>
                                        <a:rPr lang="en-US" b="0" i="1" smtClean="0">
                                          <a:solidFill>
                                            <a:schemeClr val="accent1">
                                              <a:lumMod val="40000"/>
                                              <a:lumOff val="60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</m:sub>
                                  </m:sSub>
                                  <m:r>
                                    <a:rPr lang="en-US" b="0" i="1" smtClean="0">
                                      <a:solidFill>
                                        <a:schemeClr val="accent1">
                                          <a:lumMod val="40000"/>
                                          <a:lumOff val="6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en-US" b="0" i="1" smtClean="0">
                                      <a:solidFill>
                                        <a:schemeClr val="accent1">
                                          <a:lumMod val="40000"/>
                                          <a:lumOff val="6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𝜇</m:t>
                                  </m:r>
                                </m:e>
                              </m:d>
                            </m:e>
                            <m:sup>
                              <m:r>
                                <a:rPr lang="en-US" b="0" i="1" smtClean="0">
                                  <a:solidFill>
                                    <a:schemeClr val="accent1">
                                      <a:lumMod val="40000"/>
                                      <a:lumOff val="6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⊗</m:t>
                              </m:r>
                              <m:r>
                                <a:rPr lang="en-US" b="0" i="1" smtClean="0">
                                  <a:solidFill>
                                    <a:schemeClr val="accent1">
                                      <a:lumMod val="40000"/>
                                      <a:lumOff val="6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sup>
                          </m:sSup>
                        </m:e>
                      </m:nary>
                    </m:oMath>
                  </m:oMathPara>
                </a14:m>
                <a:endParaRPr lang="en-US" sz="700" b="0" i="0" dirty="0">
                  <a:solidFill>
                    <a:schemeClr val="accent1">
                      <a:lumMod val="40000"/>
                      <a:lumOff val="60000"/>
                    </a:schemeClr>
                  </a:solidFill>
                  <a:latin typeface="Cambria Math" panose="02040503050406030204" pitchFamily="18" charset="0"/>
                </a:endParaRPr>
              </a:p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b="0" i="0" smtClean="0">
                          <a:solidFill>
                            <a:schemeClr val="accent1">
                              <a:lumMod val="40000"/>
                              <a:lumOff val="60000"/>
                            </a:schemeClr>
                          </a:solidFill>
                          <a:latin typeface="Cambria Math" panose="02040503050406030204" pitchFamily="18" charset="0"/>
                        </a:rPr>
                        <m:t>LHS</m:t>
                      </m:r>
                      <m:r>
                        <a:rPr lang="en-US" b="0" i="1" smtClean="0">
                          <a:solidFill>
                            <a:schemeClr val="accent1">
                              <a:lumMod val="40000"/>
                              <a:lumOff val="60000"/>
                            </a:schemeClr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solidFill>
                            <a:schemeClr val="accent1">
                              <a:lumMod val="40000"/>
                              <a:lumOff val="60000"/>
                            </a:schemeClr>
                          </a:solidFill>
                          <a:latin typeface="Cambria Math" panose="02040503050406030204" pitchFamily="18" charset="0"/>
                        </a:rPr>
                        <m:t>𝑇</m:t>
                      </m:r>
                      <m:r>
                        <a:rPr lang="en-US" b="0" i="1" smtClean="0">
                          <a:solidFill>
                            <a:schemeClr val="accent1">
                              <a:lumMod val="40000"/>
                              <a:lumOff val="60000"/>
                            </a:schemeClr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b="0" i="1" smtClean="0">
                          <a:solidFill>
                            <a:schemeClr val="accent1">
                              <a:lumMod val="40000"/>
                              <a:lumOff val="60000"/>
                            </a:schemeClr>
                          </a:solidFill>
                          <a:latin typeface="Cambria Math" panose="02040503050406030204" pitchFamily="18" charset="0"/>
                        </a:rPr>
                        <m:t>𝑢</m:t>
                      </m:r>
                      <m:r>
                        <a:rPr lang="en-US" b="0" i="1" smtClean="0">
                          <a:solidFill>
                            <a:schemeClr val="accent1">
                              <a:lumMod val="40000"/>
                              <a:lumOff val="60000"/>
                            </a:schemeClr>
                          </a:solidFill>
                          <a:latin typeface="Cambria Math" panose="02040503050406030204" pitchFamily="18" charset="0"/>
                        </a:rPr>
                        <m:t>,…,</m:t>
                      </m:r>
                      <m:r>
                        <a:rPr lang="en-US" b="0" i="1" smtClean="0">
                          <a:solidFill>
                            <a:schemeClr val="accent1">
                              <a:lumMod val="40000"/>
                              <a:lumOff val="60000"/>
                            </a:schemeClr>
                          </a:solidFill>
                          <a:latin typeface="Cambria Math" panose="02040503050406030204" pitchFamily="18" charset="0"/>
                        </a:rPr>
                        <m:t>𝑢</m:t>
                      </m:r>
                      <m:r>
                        <a:rPr lang="en-US" b="0" i="1" smtClean="0">
                          <a:solidFill>
                            <a:schemeClr val="accent1">
                              <a:lumMod val="40000"/>
                              <a:lumOff val="60000"/>
                            </a:schemeClr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dirty="0">
                  <a:solidFill>
                    <a:schemeClr val="accent1">
                      <a:lumMod val="40000"/>
                      <a:lumOff val="60000"/>
                    </a:schemeClr>
                  </a:solidFill>
                </a:endParaRPr>
              </a:p>
              <a:p>
                <a:pPr marL="0" indent="0">
                  <a:buNone/>
                </a:pPr>
                <a:r>
                  <a:rPr lang="en-US" dirty="0">
                    <a:solidFill>
                      <a:schemeClr val="accent5">
                        <a:lumMod val="60000"/>
                        <a:lumOff val="40000"/>
                      </a:schemeClr>
                    </a:solidFill>
                  </a:rPr>
                  <a:t>Then could just use the following constraint:</a:t>
                </a:r>
              </a:p>
              <a:p>
                <a:pPr marL="0" indent="0">
                  <a:buNone/>
                </a:pPr>
                <a:endParaRPr lang="en-US" sz="1050" dirty="0">
                  <a:solidFill>
                    <a:schemeClr val="accent1">
                      <a:lumMod val="40000"/>
                      <a:lumOff val="60000"/>
                    </a:schemeClr>
                  </a:solidFill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b="1" i="1" smtClean="0">
                              <a:solidFill>
                                <a:schemeClr val="accent5">
                                  <a:lumMod val="60000"/>
                                  <a:lumOff val="40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SupPr>
                        <m:e>
                          <m:d>
                            <m:dPr>
                              <m:begChr m:val="‖"/>
                              <m:endChr m:val="‖"/>
                              <m:ctrlPr>
                                <a:rPr lang="en-US" b="1" i="1" smtClean="0">
                                  <a:solidFill>
                                    <a:schemeClr val="accent5">
                                      <a:lumMod val="60000"/>
                                      <a:lumOff val="4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1" i="1" smtClean="0">
                                  <a:solidFill>
                                    <a:schemeClr val="accent5">
                                      <a:lumMod val="60000"/>
                                      <a:lumOff val="4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𝑻</m:t>
                              </m:r>
                              <m:r>
                                <a:rPr lang="en-US" b="1" i="1" smtClean="0">
                                  <a:solidFill>
                                    <a:schemeClr val="accent5">
                                      <a:lumMod val="60000"/>
                                      <a:lumOff val="4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en-US" b="1" i="1">
                                      <a:solidFill>
                                        <a:schemeClr val="accent5">
                                          <a:lumMod val="60000"/>
                                          <a:lumOff val="4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1" i="1">
                                      <a:solidFill>
                                        <a:schemeClr val="accent5">
                                          <a:lumMod val="60000"/>
                                          <a:lumOff val="4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𝔼</m:t>
                                  </m:r>
                                </m:e>
                                <m:sub>
                                  <m:r>
                                    <a:rPr lang="en-US" b="1" i="1">
                                      <a:solidFill>
                                        <a:schemeClr val="accent5">
                                          <a:lumMod val="60000"/>
                                          <a:lumOff val="4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𝒙</m:t>
                                  </m:r>
                                  <m:r>
                                    <a:rPr lang="en-US" b="1" i="1">
                                      <a:solidFill>
                                        <a:schemeClr val="accent5">
                                          <a:lumMod val="60000"/>
                                          <a:lumOff val="4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∼</m:t>
                                  </m:r>
                                  <m:r>
                                    <a:rPr lang="en-US" b="1" i="1">
                                      <a:solidFill>
                                        <a:schemeClr val="accent5">
                                          <a:lumMod val="60000"/>
                                          <a:lumOff val="4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𝑵</m:t>
                                  </m:r>
                                  <m:d>
                                    <m:dPr>
                                      <m:ctrlPr>
                                        <a:rPr lang="en-US" b="1" i="1">
                                          <a:solidFill>
                                            <a:schemeClr val="accent5">
                                              <a:lumMod val="60000"/>
                                              <a:lumOff val="40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b="1" i="1">
                                          <a:solidFill>
                                            <a:schemeClr val="accent5">
                                              <a:lumMod val="60000"/>
                                              <a:lumOff val="40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𝟎</m:t>
                                      </m:r>
                                      <m:r>
                                        <a:rPr lang="en-US" b="1" i="1">
                                          <a:solidFill>
                                            <a:schemeClr val="accent5">
                                              <a:lumMod val="60000"/>
                                              <a:lumOff val="40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,</m:t>
                                      </m:r>
                                      <m:r>
                                        <a:rPr lang="en-US" b="1" i="0">
                                          <a:solidFill>
                                            <a:schemeClr val="accent5">
                                              <a:lumMod val="60000"/>
                                              <a:lumOff val="40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𝐈𝐝</m:t>
                                      </m:r>
                                    </m:e>
                                  </m:d>
                                </m:sub>
                              </m:sSub>
                              <m:d>
                                <m:dPr>
                                  <m:begChr m:val="["/>
                                  <m:endChr m:val="]"/>
                                  <m:ctrlPr>
                                    <a:rPr lang="en-US" b="1" i="1">
                                      <a:solidFill>
                                        <a:schemeClr val="accent5">
                                          <a:lumMod val="60000"/>
                                          <a:lumOff val="4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p>
                                    <m:sSupPr>
                                      <m:ctrlPr>
                                        <a:rPr lang="en-US" b="1" i="1">
                                          <a:solidFill>
                                            <a:schemeClr val="accent5">
                                              <a:lumMod val="60000"/>
                                              <a:lumOff val="40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b="1" i="1">
                                          <a:solidFill>
                                            <a:schemeClr val="accent5">
                                              <a:lumMod val="60000"/>
                                              <a:lumOff val="40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𝒙</m:t>
                                      </m:r>
                                    </m:e>
                                    <m:sup>
                                      <m:r>
                                        <a:rPr lang="en-US" b="1" i="1">
                                          <a:solidFill>
                                            <a:schemeClr val="accent5">
                                              <a:lumMod val="60000"/>
                                              <a:lumOff val="40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⊗</m:t>
                                      </m:r>
                                      <m:r>
                                        <a:rPr lang="en-US" b="1" i="1">
                                          <a:solidFill>
                                            <a:schemeClr val="accent5">
                                              <a:lumMod val="60000"/>
                                              <a:lumOff val="40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𝒕</m:t>
                                      </m:r>
                                    </m:sup>
                                  </m:sSup>
                                </m:e>
                              </m:d>
                            </m:e>
                          </m:d>
                        </m:e>
                        <m:sub>
                          <m:r>
                            <a:rPr lang="en-US" b="1" i="1" smtClean="0">
                              <a:solidFill>
                                <a:schemeClr val="accent5">
                                  <a:lumMod val="60000"/>
                                  <a:lumOff val="40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𝑭</m:t>
                          </m:r>
                        </m:sub>
                        <m:sup>
                          <m:r>
                            <a:rPr lang="en-US" b="1" i="1" smtClean="0">
                              <a:solidFill>
                                <a:schemeClr val="accent5">
                                  <a:lumMod val="60000"/>
                                  <a:lumOff val="40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𝟐</m:t>
                          </m:r>
                        </m:sup>
                      </m:sSubSup>
                      <m:r>
                        <a:rPr lang="en-US" b="1" i="1" smtClean="0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≤</m:t>
                      </m:r>
                      <m:r>
                        <a:rPr lang="en-US" b="0" i="0" smtClean="0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1</m:t>
                      </m:r>
                    </m:oMath>
                  </m:oMathPara>
                </a14:m>
                <a:endParaRPr lang="en-US" dirty="0">
                  <a:solidFill>
                    <a:schemeClr val="accent5">
                      <a:lumMod val="60000"/>
                      <a:lumOff val="40000"/>
                    </a:schemeClr>
                  </a:solidFill>
                </a:endParaRPr>
              </a:p>
            </p:txBody>
          </p:sp>
        </mc:Choice>
        <mc:Fallback>
          <p:sp>
            <p:nvSpPr>
              <p:cNvPr id="4" name="Content Placeholder 5">
                <a:extLst>
                  <a:ext uri="{FF2B5EF4-FFF2-40B4-BE49-F238E27FC236}">
                    <a16:creationId xmlns:a16="http://schemas.microsoft.com/office/drawing/2014/main" id="{1D7E24CA-BFE3-9987-5250-1A9524DCA6F7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43840" y="2305503"/>
                <a:ext cx="11704320" cy="4455516"/>
              </a:xfrm>
              <a:blipFill>
                <a:blip r:embed="rId5"/>
                <a:stretch>
                  <a:fillRect l="-1410" t="-13636" b="-1079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864510412"/>
      </p:ext>
    </p:extLst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D96BCD-06AF-39FA-E890-41A2C08441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PLAN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0B48B9D-CB26-60D5-848F-905CBCB7DAC1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b="1" dirty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rPr>
                  <a:t>Last time:</a:t>
                </a:r>
                <a:r>
                  <a:rPr lang="en-US" dirty="0"/>
                  <a:t> SoS basics, application to robust regression</a:t>
                </a:r>
              </a:p>
              <a:p>
                <a:pPr marL="458788" indent="0">
                  <a:buNone/>
                </a:pPr>
                <a:r>
                  <a:rPr lang="en-US" b="1" dirty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rPr>
                  <a:t>Algorithm: </a:t>
                </a:r>
              </a:p>
              <a:p>
                <a:pPr marL="974725" indent="-515938">
                  <a:buAutoNum type="arabicPeriod"/>
                </a:pPr>
                <a:r>
                  <a:rPr lang="en-US" dirty="0"/>
                  <a:t>Set up </a:t>
                </a:r>
                <a:r>
                  <a:rPr lang="en-US" b="1" dirty="0">
                    <a:solidFill>
                      <a:schemeClr val="accent5">
                        <a:lumMod val="60000"/>
                        <a:lumOff val="40000"/>
                      </a:schemeClr>
                    </a:solidFill>
                  </a:rPr>
                  <a:t>system of polynomial inequalities </a:t>
                </a:r>
                <a:r>
                  <a:rPr lang="en-US" dirty="0"/>
                  <a:t>in variables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}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𝑎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</m:e>
                        </m:d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</m:d>
                  </m:oMath>
                </a14:m>
                <a:endParaRPr lang="en-US" dirty="0"/>
              </a:p>
              <a:p>
                <a:pPr marL="974725" indent="-515938">
                  <a:buAutoNum type="arabicPeriod"/>
                </a:pPr>
                <a:r>
                  <a:rPr lang="en-US" dirty="0"/>
                  <a:t>Optimize an objective over </a:t>
                </a:r>
                <a:r>
                  <a:rPr lang="en-US" b="1" dirty="0">
                    <a:solidFill>
                      <a:schemeClr val="accent5">
                        <a:lumMod val="60000"/>
                        <a:lumOff val="40000"/>
                      </a:schemeClr>
                    </a:solidFill>
                  </a:rPr>
                  <a:t>pseudo-distributions over solutions</a:t>
                </a:r>
              </a:p>
              <a:p>
                <a:pPr marL="974725" indent="-515938">
                  <a:buAutoNum type="arabicPeriod"/>
                </a:pPr>
                <a:r>
                  <a:rPr lang="en-US" dirty="0"/>
                  <a:t>Give </a:t>
                </a:r>
                <a:r>
                  <a:rPr lang="en-US" b="1" dirty="0">
                    <a:solidFill>
                      <a:schemeClr val="accent5">
                        <a:lumMod val="60000"/>
                        <a:lumOff val="40000"/>
                      </a:schemeClr>
                    </a:solidFill>
                  </a:rPr>
                  <a:t>“simple proof of identifiability”</a:t>
                </a:r>
                <a:r>
                  <a:rPr lang="en-US" b="1" dirty="0"/>
                  <a:t> </a:t>
                </a:r>
                <a:r>
                  <a:rPr lang="en-US" dirty="0"/>
                  <a:t>that global optimizer has small clean MSE</a:t>
                </a:r>
              </a:p>
              <a:p>
                <a:pPr marL="974725" indent="-515938">
                  <a:buAutoNum type="arabicPeriod"/>
                </a:pPr>
                <a:r>
                  <a:rPr lang="en-US" b="1" dirty="0">
                    <a:solidFill>
                      <a:schemeClr val="accent5">
                        <a:lumMod val="60000"/>
                        <a:lumOff val="40000"/>
                      </a:schemeClr>
                    </a:solidFill>
                  </a:rPr>
                  <a:t>Rounding step: </a:t>
                </a:r>
                <a:r>
                  <a:rPr lang="en-US" dirty="0"/>
                  <a:t>Output </a:t>
                </a:r>
                <a14:m>
                  <m:oMath xmlns:m="http://schemas.openxmlformats.org/officeDocument/2006/math">
                    <m:acc>
                      <m:accPr>
                        <m:chr m:val="̃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𝔼</m:t>
                        </m:r>
                      </m:e>
                    </m:acc>
                    <m:d>
                      <m:dPr>
                        <m:begChr m:val="["/>
                        <m:endChr m:val="]"/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</m:d>
                  </m:oMath>
                </a14:m>
                <a:endParaRPr lang="en-US" dirty="0"/>
              </a:p>
              <a:p>
                <a:pPr marL="0" indent="0">
                  <a:buNone/>
                </a:pPr>
                <a:endParaRPr lang="en-US" sz="1050" dirty="0"/>
              </a:p>
              <a:p>
                <a:pPr marL="0" indent="0">
                  <a:buNone/>
                </a:pPr>
                <a:r>
                  <a:rPr lang="en-US" b="1" dirty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rPr>
                  <a:t>Today:</a:t>
                </a:r>
                <a:r>
                  <a:rPr lang="en-US" dirty="0"/>
                  <a:t> application to learning mixtures of Gaussians</a:t>
                </a:r>
              </a:p>
              <a:p>
                <a:pPr marL="458788" indent="0">
                  <a:buNone/>
                </a:pPr>
                <a:r>
                  <a:rPr lang="en-US" dirty="0">
                    <a:solidFill>
                      <a:schemeClr val="accent6"/>
                    </a:solidFill>
                  </a:rPr>
                  <a:t>System of inequalities and rounding step will be trickier</a:t>
                </a:r>
              </a:p>
              <a:p>
                <a:pPr marL="0" indent="0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0B48B9D-CB26-60D5-848F-905CBCB7DAC1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410" t="-2638" r="-1193" b="-335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04986756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A9D12A-E0DB-3D0E-EF2A-B1A6959833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MIXTURES OF GAUSSIANS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47D0808-E1D3-F4AD-D7B4-78407DEF257F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r>
                  <a:rPr lang="en-US" b="1" dirty="0">
                    <a:solidFill>
                      <a:schemeClr val="accent5">
                        <a:lumMod val="60000"/>
                        <a:lumOff val="40000"/>
                      </a:schemeClr>
                    </a:solidFill>
                  </a:rPr>
                  <a:t>Unknown parameters:</a:t>
                </a:r>
              </a:p>
              <a:p>
                <a:pPr marL="0" indent="0">
                  <a:buNone/>
                </a:pPr>
                <a:r>
                  <a:rPr lang="en-US" b="1" dirty="0">
                    <a:solidFill>
                      <a:schemeClr val="accent5">
                        <a:lumMod val="60000"/>
                        <a:lumOff val="40000"/>
                      </a:schemeClr>
                    </a:solidFill>
                  </a:rPr>
                  <a:t>	Centers:</a:t>
                </a:r>
                <a:r>
                  <a:rPr lang="en-US" b="0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solidFill>
                              <a:schemeClr val="accent1">
                                <a:lumMod val="40000"/>
                                <a:lumOff val="6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chemeClr val="accent1">
                                <a:lumMod val="40000"/>
                                <a:lumOff val="6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𝜇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accent1">
                                <a:lumMod val="40000"/>
                                <a:lumOff val="6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solidFill>
                          <a:schemeClr val="accent1">
                            <a:lumMod val="40000"/>
                            <a:lumOff val="60000"/>
                          </a:schemeClr>
                        </a:solidFill>
                        <a:latin typeface="Cambria Math" panose="02040503050406030204" pitchFamily="18" charset="0"/>
                      </a:rPr>
                      <m:t>,…,</m:t>
                    </m:r>
                    <m:sSub>
                      <m:sSubPr>
                        <m:ctrlPr>
                          <a:rPr lang="en-US" b="0" i="1" smtClean="0">
                            <a:solidFill>
                              <a:schemeClr val="accent1">
                                <a:lumMod val="40000"/>
                                <a:lumOff val="6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chemeClr val="accent1">
                                <a:lumMod val="40000"/>
                                <a:lumOff val="6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𝜇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accent1">
                                <a:lumMod val="40000"/>
                                <a:lumOff val="6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  <m:r>
                      <a:rPr lang="en-US" b="0" i="1" smtClean="0">
                        <a:solidFill>
                          <a:schemeClr val="accent1">
                            <a:lumMod val="40000"/>
                            <a:lumOff val="60000"/>
                          </a:schemeClr>
                        </a:solidFill>
                        <a:latin typeface="Cambria Math" panose="02040503050406030204" pitchFamily="18" charset="0"/>
                      </a:rPr>
                      <m:t>∈</m:t>
                    </m:r>
                    <m:sSup>
                      <m:sSupPr>
                        <m:ctrlPr>
                          <a:rPr lang="en-US" b="0" i="1" smtClean="0">
                            <a:solidFill>
                              <a:schemeClr val="accent1">
                                <a:lumMod val="40000"/>
                                <a:lumOff val="60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solidFill>
                              <a:schemeClr val="accent1">
                                <a:lumMod val="40000"/>
                                <a:lumOff val="60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ℝ</m:t>
                        </m:r>
                      </m:e>
                      <m:sup>
                        <m:r>
                          <a:rPr lang="en-US" b="0" i="1" smtClean="0">
                            <a:solidFill>
                              <a:schemeClr val="accent1">
                                <a:lumMod val="40000"/>
                                <a:lumOff val="60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𝑑</m:t>
                        </m:r>
                      </m:sup>
                    </m:sSup>
                  </m:oMath>
                </a14:m>
                <a:endParaRPr lang="en-US" b="0" dirty="0">
                  <a:solidFill>
                    <a:schemeClr val="accent1">
                      <a:lumMod val="40000"/>
                      <a:lumOff val="60000"/>
                    </a:schemeClr>
                  </a:solidFill>
                  <a:ea typeface="Cambria Math" panose="02040503050406030204" pitchFamily="18" charset="0"/>
                </a:endParaRPr>
              </a:p>
              <a:p>
                <a:pPr marL="0" indent="0">
                  <a:buNone/>
                </a:pPr>
                <a:r>
                  <a:rPr lang="en-US" b="1" dirty="0">
                    <a:solidFill>
                      <a:schemeClr val="accent5">
                        <a:lumMod val="60000"/>
                        <a:lumOff val="40000"/>
                      </a:schemeClr>
                    </a:solidFill>
                  </a:rPr>
                  <a:t>	Mixing weights: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solidFill>
                              <a:schemeClr val="accent1">
                                <a:lumMod val="40000"/>
                                <a:lumOff val="6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chemeClr val="accent1">
                                <a:lumMod val="40000"/>
                                <a:lumOff val="6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𝜆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accent1">
                                <a:lumMod val="40000"/>
                                <a:lumOff val="6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solidFill>
                          <a:schemeClr val="accent1">
                            <a:lumMod val="40000"/>
                            <a:lumOff val="60000"/>
                          </a:schemeClr>
                        </a:solidFill>
                        <a:latin typeface="Cambria Math" panose="02040503050406030204" pitchFamily="18" charset="0"/>
                      </a:rPr>
                      <m:t>,…,</m:t>
                    </m:r>
                    <m:sSub>
                      <m:sSubPr>
                        <m:ctrlPr>
                          <a:rPr lang="en-US" b="0" i="1" smtClean="0">
                            <a:solidFill>
                              <a:schemeClr val="accent1">
                                <a:lumMod val="40000"/>
                                <a:lumOff val="6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chemeClr val="accent1">
                                <a:lumMod val="40000"/>
                                <a:lumOff val="6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𝜆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accent1">
                                <a:lumMod val="40000"/>
                                <a:lumOff val="6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  <m:r>
                      <a:rPr lang="en-US" b="0" i="1" smtClean="0">
                        <a:solidFill>
                          <a:schemeClr val="accent1">
                            <a:lumMod val="40000"/>
                            <a:lumOff val="60000"/>
                          </a:schemeClr>
                        </a:solidFill>
                        <a:latin typeface="Cambria Math" panose="02040503050406030204" pitchFamily="18" charset="0"/>
                      </a:rPr>
                      <m:t>∈</m:t>
                    </m:r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solidFill>
                              <a:schemeClr val="accent1">
                                <a:lumMod val="40000"/>
                                <a:lumOff val="60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chemeClr val="accent1">
                                <a:lumMod val="40000"/>
                                <a:lumOff val="60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0,1</m:t>
                        </m:r>
                      </m:e>
                    </m:d>
                  </m:oMath>
                </a14:m>
                <a:r>
                  <a:rPr lang="en-US" b="0" dirty="0">
                    <a:solidFill>
                      <a:schemeClr val="accent1">
                        <a:lumMod val="40000"/>
                        <a:lumOff val="60000"/>
                      </a:schemeClr>
                    </a:solidFill>
                    <a:ea typeface="Cambria Math" panose="02040503050406030204" pitchFamily="18" charset="0"/>
                  </a:rPr>
                  <a:t> </a:t>
                </a:r>
                <a:r>
                  <a:rPr lang="en-US" b="0" dirty="0" err="1">
                    <a:solidFill>
                      <a:schemeClr val="accent1">
                        <a:lumMod val="40000"/>
                        <a:lumOff val="60000"/>
                      </a:schemeClr>
                    </a:solidFill>
                    <a:ea typeface="Cambria Math" panose="02040503050406030204" pitchFamily="18" charset="0"/>
                  </a:rPr>
                  <a:t>s.t.</a:t>
                </a:r>
                <a:r>
                  <a:rPr lang="en-US" b="0" dirty="0">
                    <a:solidFill>
                      <a:schemeClr val="accent1">
                        <a:lumMod val="40000"/>
                        <a:lumOff val="60000"/>
                      </a:schemeClr>
                    </a:solidFill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supHide m:val="on"/>
                        <m:ctrlPr>
                          <a:rPr lang="en-US" b="0" i="1" smtClean="0">
                            <a:solidFill>
                              <a:schemeClr val="accent1">
                                <a:lumMod val="40000"/>
                                <a:lumOff val="60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b="0" i="1" smtClean="0">
                            <a:solidFill>
                              <a:schemeClr val="accent1">
                                <a:lumMod val="40000"/>
                                <a:lumOff val="60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𝑖</m:t>
                        </m:r>
                      </m:sub>
                      <m:sup/>
                      <m:e>
                        <m:sSub>
                          <m:sSubPr>
                            <m:ctrlPr>
                              <a:rPr lang="en-US" b="0" i="1" smtClean="0">
                                <a:solidFill>
                                  <a:schemeClr val="accent1">
                                    <a:lumMod val="40000"/>
                                    <a:lumOff val="60000"/>
                                  </a:schemeClr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solidFill>
                                  <a:schemeClr val="accent1">
                                    <a:lumMod val="40000"/>
                                    <a:lumOff val="60000"/>
                                  </a:schemeClr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𝜆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chemeClr val="accent1">
                                    <a:lumMod val="40000"/>
                                    <a:lumOff val="60000"/>
                                  </a:schemeClr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nary>
                    <m:r>
                      <a:rPr lang="en-US" b="0" i="1" smtClean="0">
                        <a:solidFill>
                          <a:schemeClr val="accent1">
                            <a:lumMod val="40000"/>
                            <a:lumOff val="60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=1</m:t>
                    </m:r>
                  </m:oMath>
                </a14:m>
                <a:endParaRPr lang="en-US" b="0" dirty="0">
                  <a:solidFill>
                    <a:schemeClr val="accent1">
                      <a:lumMod val="40000"/>
                      <a:lumOff val="60000"/>
                    </a:schemeClr>
                  </a:solidFill>
                  <a:ea typeface="Cambria Math" panose="02040503050406030204" pitchFamily="18" charset="0"/>
                </a:endParaRPr>
              </a:p>
              <a:p>
                <a:pPr marL="0" indent="0">
                  <a:buNone/>
                </a:pPr>
                <a:endParaRPr lang="en-US" sz="1050" dirty="0">
                  <a:solidFill>
                    <a:schemeClr val="accent1">
                      <a:lumMod val="40000"/>
                      <a:lumOff val="60000"/>
                    </a:schemeClr>
                  </a:solidFill>
                  <a:ea typeface="Cambria Math" panose="02040503050406030204" pitchFamily="18" charset="0"/>
                </a:endParaRPr>
              </a:p>
              <a:p>
                <a:pPr marL="0" indent="0">
                  <a:buNone/>
                </a:pPr>
                <a:r>
                  <a:rPr lang="en-US" b="1" dirty="0">
                    <a:solidFill>
                      <a:schemeClr val="accent5">
                        <a:lumMod val="60000"/>
                        <a:lumOff val="40000"/>
                      </a:schemeClr>
                    </a:solidFill>
                    <a:ea typeface="Cambria Math" panose="02040503050406030204" pitchFamily="18" charset="0"/>
                  </a:rPr>
                  <a:t>Given:</a:t>
                </a:r>
                <a:r>
                  <a:rPr lang="en-US" b="0" dirty="0">
                    <a:ea typeface="Cambria Math" panose="02040503050406030204" pitchFamily="18" charset="0"/>
                  </a:rPr>
                  <a:t> </a:t>
                </a:r>
                <a:r>
                  <a:rPr lang="en-US" b="0" dirty="0" err="1">
                    <a:ea typeface="Cambria Math" panose="02040503050406030204" pitchFamily="18" charset="0"/>
                  </a:rPr>
                  <a:t>i.i.d.</a:t>
                </a:r>
                <a:r>
                  <a:rPr lang="en-US" b="0" dirty="0">
                    <a:ea typeface="Cambria Math" panose="02040503050406030204" pitchFamily="18" charset="0"/>
                  </a:rPr>
                  <a:t> samples from</a:t>
                </a:r>
              </a:p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chemeClr val="accent1">
                              <a:lumMod val="40000"/>
                              <a:lumOff val="60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𝑞</m:t>
                      </m:r>
                      <m:r>
                        <a:rPr lang="en-US" b="0" i="1" smtClean="0">
                          <a:solidFill>
                            <a:schemeClr val="accent1">
                              <a:lumMod val="40000"/>
                              <a:lumOff val="60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b="0" i="1" smtClean="0">
                              <a:solidFill>
                                <a:schemeClr val="accent1">
                                  <a:lumMod val="40000"/>
                                  <a:lumOff val="60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b="0" i="1" smtClean="0">
                              <a:solidFill>
                                <a:schemeClr val="accent1">
                                  <a:lumMod val="40000"/>
                                  <a:lumOff val="60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𝑖</m:t>
                          </m:r>
                        </m:sub>
                        <m:sup/>
                        <m:e>
                          <m:sSub>
                            <m:sSubPr>
                              <m:ctrlPr>
                                <a:rPr lang="en-US" b="0" i="1" smtClean="0">
                                  <a:solidFill>
                                    <a:schemeClr val="accent1">
                                      <a:lumMod val="40000"/>
                                      <a:lumOff val="60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solidFill>
                                    <a:schemeClr val="accent1">
                                      <a:lumMod val="40000"/>
                                      <a:lumOff val="60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𝜆</m:t>
                              </m:r>
                            </m:e>
                            <m:sub>
                              <m:r>
                                <a:rPr lang="en-US" b="0" i="1" smtClean="0">
                                  <a:solidFill>
                                    <a:schemeClr val="accent1">
                                      <a:lumMod val="40000"/>
                                      <a:lumOff val="60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e>
                      </m:nary>
                      <m:r>
                        <a:rPr lang="en-US" b="0" i="1" smtClean="0">
                          <a:solidFill>
                            <a:schemeClr val="accent1">
                              <a:lumMod val="40000"/>
                              <a:lumOff val="60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⋅</m:t>
                      </m:r>
                      <m:r>
                        <a:rPr lang="en-US" b="0" i="1" smtClean="0">
                          <a:solidFill>
                            <a:schemeClr val="accent1">
                              <a:lumMod val="40000"/>
                              <a:lumOff val="60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𝑁</m:t>
                      </m:r>
                      <m:d>
                        <m:dPr>
                          <m:ctrlPr>
                            <a:rPr lang="en-US" b="0" i="1" smtClean="0">
                              <a:solidFill>
                                <a:schemeClr val="accent1">
                                  <a:lumMod val="40000"/>
                                  <a:lumOff val="60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b="0" i="1" smtClean="0">
                                  <a:solidFill>
                                    <a:schemeClr val="accent1">
                                      <a:lumMod val="40000"/>
                                      <a:lumOff val="60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solidFill>
                                    <a:schemeClr val="accent1">
                                      <a:lumMod val="40000"/>
                                      <a:lumOff val="60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𝜇</m:t>
                              </m:r>
                            </m:e>
                            <m:sub>
                              <m:r>
                                <a:rPr lang="en-US" b="0" i="1" smtClean="0">
                                  <a:solidFill>
                                    <a:schemeClr val="accent1">
                                      <a:lumMod val="40000"/>
                                      <a:lumOff val="60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r>
                            <a:rPr lang="en-US" b="0" i="1" smtClean="0">
                              <a:solidFill>
                                <a:schemeClr val="accent1">
                                  <a:lumMod val="40000"/>
                                  <a:lumOff val="60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b="0" i="1" smtClean="0">
                                  <a:solidFill>
                                    <a:schemeClr val="accent1">
                                      <a:lumMod val="40000"/>
                                      <a:lumOff val="60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solidFill>
                                    <a:schemeClr val="accent1">
                                      <a:lumMod val="40000"/>
                                      <a:lumOff val="60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Id</m:t>
                              </m:r>
                            </m:e>
                            <m:sub>
                              <m:r>
                                <a:rPr lang="en-US" b="0" i="1" smtClean="0">
                                  <a:solidFill>
                                    <a:schemeClr val="accent1">
                                      <a:lumMod val="40000"/>
                                      <a:lumOff val="60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𝑑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en-US" b="0" dirty="0">
                  <a:ea typeface="Cambria Math" panose="02040503050406030204" pitchFamily="18" charset="0"/>
                </a:endParaRPr>
              </a:p>
              <a:p>
                <a:pPr marL="0" indent="0">
                  <a:buNone/>
                </a:pPr>
                <a:endParaRPr lang="en-US" sz="1050" b="1" dirty="0">
                  <a:solidFill>
                    <a:schemeClr val="accent5">
                      <a:lumMod val="60000"/>
                      <a:lumOff val="40000"/>
                    </a:schemeClr>
                  </a:solidFill>
                </a:endParaRPr>
              </a:p>
              <a:p>
                <a:pPr marL="0" indent="0">
                  <a:buNone/>
                </a:pPr>
                <a:r>
                  <a:rPr lang="en-US" b="1" dirty="0">
                    <a:solidFill>
                      <a:schemeClr val="accent5">
                        <a:lumMod val="60000"/>
                        <a:lumOff val="40000"/>
                      </a:schemeClr>
                    </a:solidFill>
                  </a:rPr>
                  <a:t>Goal:</a:t>
                </a:r>
                <a:r>
                  <a:rPr lang="en-US" dirty="0"/>
                  <a:t> recover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solidFill>
                              <a:schemeClr val="accent1">
                                <a:lumMod val="40000"/>
                                <a:lumOff val="6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d>
                          <m:dPr>
                            <m:begChr m:val="{"/>
                            <m:endChr m:val="}"/>
                            <m:ctrlPr>
                              <a:rPr lang="en-US" b="0" i="1" smtClean="0">
                                <a:solidFill>
                                  <a:schemeClr val="accent1">
                                    <a:lumMod val="40000"/>
                                    <a:lumOff val="6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d>
                              <m:dPr>
                                <m:ctrlPr>
                                  <a:rPr lang="en-US" b="0" i="1" smtClean="0">
                                    <a:solidFill>
                                      <a:schemeClr val="accent1">
                                        <a:lumMod val="40000"/>
                                        <a:lumOff val="60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en-US" b="0" i="1" smtClean="0">
                                        <a:solidFill>
                                          <a:schemeClr val="accent1">
                                            <a:lumMod val="40000"/>
                                            <a:lumOff val="60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solidFill>
                                          <a:schemeClr val="accent1">
                                            <a:lumMod val="40000"/>
                                            <a:lumOff val="60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𝜆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solidFill>
                                          <a:schemeClr val="accent1">
                                            <a:lumMod val="40000"/>
                                            <a:lumOff val="60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</m:sub>
                                </m:sSub>
                                <m:r>
                                  <a:rPr lang="en-US" b="0" i="1" smtClean="0">
                                    <a:solidFill>
                                      <a:schemeClr val="accent1">
                                        <a:lumMod val="40000"/>
                                        <a:lumOff val="60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,</m:t>
                                </m:r>
                                <m:sSub>
                                  <m:sSubPr>
                                    <m:ctrlPr>
                                      <a:rPr lang="en-US" b="0" i="1" smtClean="0">
                                        <a:solidFill>
                                          <a:schemeClr val="accent1">
                                            <a:lumMod val="40000"/>
                                            <a:lumOff val="60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solidFill>
                                          <a:schemeClr val="accent1">
                                            <a:lumMod val="40000"/>
                                            <a:lumOff val="60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𝜇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solidFill>
                                          <a:schemeClr val="accent1">
                                            <a:lumMod val="40000"/>
                                            <a:lumOff val="60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</m:sub>
                                </m:sSub>
                              </m:e>
                            </m:d>
                          </m:e>
                        </m:d>
                      </m:e>
                      <m:sub>
                        <m:r>
                          <a:rPr lang="en-US" b="0" i="1" smtClean="0">
                            <a:solidFill>
                              <a:schemeClr val="accent1">
                                <a:lumMod val="40000"/>
                                <a:lumOff val="6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dirty="0"/>
                  <a:t> up to small additive error</a:t>
                </a:r>
              </a:p>
              <a:p>
                <a:pPr marL="0" indent="0">
                  <a:buNone/>
                </a:pPr>
                <a:r>
                  <a:rPr lang="en-US" dirty="0"/>
                  <a:t>For simplicity, in this lecture we assume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solidFill>
                              <a:schemeClr val="accent1">
                                <a:lumMod val="40000"/>
                                <a:lumOff val="6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chemeClr val="accent1">
                                <a:lumMod val="40000"/>
                                <a:lumOff val="6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𝜆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accent1">
                                <a:lumMod val="40000"/>
                                <a:lumOff val="6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solidFill>
                          <a:schemeClr val="accent1">
                            <a:lumMod val="40000"/>
                            <a:lumOff val="60000"/>
                          </a:schemeClr>
                        </a:solidFill>
                        <a:latin typeface="Cambria Math" panose="02040503050406030204" pitchFamily="18" charset="0"/>
                      </a:rPr>
                      <m:t>=⋯=</m:t>
                    </m:r>
                    <m:sSub>
                      <m:sSubPr>
                        <m:ctrlPr>
                          <a:rPr lang="en-US" b="0" i="1" smtClean="0">
                            <a:solidFill>
                              <a:schemeClr val="accent1">
                                <a:lumMod val="40000"/>
                                <a:lumOff val="6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chemeClr val="accent1">
                                <a:lumMod val="40000"/>
                                <a:lumOff val="6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𝜆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accent1">
                                <a:lumMod val="40000"/>
                                <a:lumOff val="6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  <m:r>
                      <a:rPr lang="en-US" b="0" i="1" smtClean="0">
                        <a:solidFill>
                          <a:schemeClr val="accent1">
                            <a:lumMod val="40000"/>
                            <a:lumOff val="60000"/>
                          </a:schemeClr>
                        </a:solidFill>
                        <a:latin typeface="Cambria Math" panose="02040503050406030204" pitchFamily="18" charset="0"/>
                      </a:rPr>
                      <m:t>=1/</m:t>
                    </m:r>
                    <m:r>
                      <a:rPr lang="en-US" b="0" i="1" smtClean="0">
                        <a:solidFill>
                          <a:schemeClr val="accent1">
                            <a:lumMod val="40000"/>
                            <a:lumOff val="60000"/>
                          </a:schemeClr>
                        </a:solidFill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47D0808-E1D3-F4AD-D7B4-78407DEF257F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1410" t="-2638" b="-1558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99478979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A9D12A-E0DB-3D0E-EF2A-B1A6959833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MIXTURES OF GAUSSIANS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47D0808-E1D3-F4AD-D7B4-78407DEF257F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r>
                  <a:rPr lang="en-US" b="1" dirty="0">
                    <a:solidFill>
                      <a:schemeClr val="accent5">
                        <a:lumMod val="60000"/>
                        <a:lumOff val="40000"/>
                      </a:schemeClr>
                    </a:solidFill>
                  </a:rPr>
                  <a:t>Unknown parameters:</a:t>
                </a:r>
              </a:p>
              <a:p>
                <a:pPr marL="0" indent="0">
                  <a:buNone/>
                </a:pPr>
                <a:r>
                  <a:rPr lang="en-US" b="1" dirty="0">
                    <a:solidFill>
                      <a:schemeClr val="accent5">
                        <a:lumMod val="60000"/>
                        <a:lumOff val="40000"/>
                      </a:schemeClr>
                    </a:solidFill>
                  </a:rPr>
                  <a:t>	Centers:</a:t>
                </a:r>
                <a:r>
                  <a:rPr lang="en-US" b="0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solidFill>
                              <a:schemeClr val="accent1">
                                <a:lumMod val="40000"/>
                                <a:lumOff val="6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chemeClr val="accent1">
                                <a:lumMod val="40000"/>
                                <a:lumOff val="6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𝜇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accent1">
                                <a:lumMod val="40000"/>
                                <a:lumOff val="6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solidFill>
                          <a:schemeClr val="accent1">
                            <a:lumMod val="40000"/>
                            <a:lumOff val="60000"/>
                          </a:schemeClr>
                        </a:solidFill>
                        <a:latin typeface="Cambria Math" panose="02040503050406030204" pitchFamily="18" charset="0"/>
                      </a:rPr>
                      <m:t>,…,</m:t>
                    </m:r>
                    <m:sSub>
                      <m:sSubPr>
                        <m:ctrlPr>
                          <a:rPr lang="en-US" b="0" i="1" smtClean="0">
                            <a:solidFill>
                              <a:schemeClr val="accent1">
                                <a:lumMod val="40000"/>
                                <a:lumOff val="6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chemeClr val="accent1">
                                <a:lumMod val="40000"/>
                                <a:lumOff val="6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𝜇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accent1">
                                <a:lumMod val="40000"/>
                                <a:lumOff val="6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  <m:r>
                      <a:rPr lang="en-US" b="0" i="1" smtClean="0">
                        <a:solidFill>
                          <a:schemeClr val="accent1">
                            <a:lumMod val="40000"/>
                            <a:lumOff val="60000"/>
                          </a:schemeClr>
                        </a:solidFill>
                        <a:latin typeface="Cambria Math" panose="02040503050406030204" pitchFamily="18" charset="0"/>
                      </a:rPr>
                      <m:t>∈</m:t>
                    </m:r>
                    <m:sSup>
                      <m:sSupPr>
                        <m:ctrlPr>
                          <a:rPr lang="en-US" b="0" i="1" smtClean="0">
                            <a:solidFill>
                              <a:schemeClr val="accent1">
                                <a:lumMod val="40000"/>
                                <a:lumOff val="60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solidFill>
                              <a:schemeClr val="accent1">
                                <a:lumMod val="40000"/>
                                <a:lumOff val="60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ℝ</m:t>
                        </m:r>
                      </m:e>
                      <m:sup>
                        <m:r>
                          <a:rPr lang="en-US" b="0" i="1" smtClean="0">
                            <a:solidFill>
                              <a:schemeClr val="accent1">
                                <a:lumMod val="40000"/>
                                <a:lumOff val="60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𝑑</m:t>
                        </m:r>
                      </m:sup>
                    </m:sSup>
                  </m:oMath>
                </a14:m>
                <a:endParaRPr lang="en-US" b="0" dirty="0">
                  <a:solidFill>
                    <a:schemeClr val="accent1">
                      <a:lumMod val="40000"/>
                      <a:lumOff val="60000"/>
                    </a:schemeClr>
                  </a:solidFill>
                  <a:ea typeface="Cambria Math" panose="02040503050406030204" pitchFamily="18" charset="0"/>
                </a:endParaRPr>
              </a:p>
              <a:p>
                <a:pPr marL="0" indent="0">
                  <a:buNone/>
                </a:pPr>
                <a:endParaRPr lang="en-US" b="1" dirty="0">
                  <a:solidFill>
                    <a:schemeClr val="accent5">
                      <a:lumMod val="60000"/>
                      <a:lumOff val="40000"/>
                    </a:schemeClr>
                  </a:solidFill>
                </a:endParaRPr>
              </a:p>
              <a:p>
                <a:pPr marL="0" indent="0">
                  <a:buNone/>
                </a:pPr>
                <a:endParaRPr lang="en-US" sz="1050" dirty="0">
                  <a:solidFill>
                    <a:schemeClr val="accent1">
                      <a:lumMod val="40000"/>
                      <a:lumOff val="60000"/>
                    </a:schemeClr>
                  </a:solidFill>
                  <a:ea typeface="Cambria Math" panose="02040503050406030204" pitchFamily="18" charset="0"/>
                </a:endParaRPr>
              </a:p>
              <a:p>
                <a:pPr marL="0" indent="0">
                  <a:buNone/>
                </a:pPr>
                <a:r>
                  <a:rPr lang="en-US" b="1" dirty="0">
                    <a:solidFill>
                      <a:schemeClr val="accent5">
                        <a:lumMod val="60000"/>
                        <a:lumOff val="40000"/>
                      </a:schemeClr>
                    </a:solidFill>
                    <a:ea typeface="Cambria Math" panose="02040503050406030204" pitchFamily="18" charset="0"/>
                  </a:rPr>
                  <a:t>Given:</a:t>
                </a:r>
                <a:r>
                  <a:rPr lang="en-US" b="0" dirty="0">
                    <a:ea typeface="Cambria Math" panose="02040503050406030204" pitchFamily="18" charset="0"/>
                  </a:rPr>
                  <a:t> </a:t>
                </a:r>
                <a:r>
                  <a:rPr lang="en-US" b="0" dirty="0" err="1">
                    <a:ea typeface="Cambria Math" panose="02040503050406030204" pitchFamily="18" charset="0"/>
                  </a:rPr>
                  <a:t>i.i.d.</a:t>
                </a:r>
                <a:r>
                  <a:rPr lang="en-US" b="0" dirty="0">
                    <a:ea typeface="Cambria Math" panose="02040503050406030204" pitchFamily="18" charset="0"/>
                  </a:rPr>
                  <a:t> samples from</a:t>
                </a:r>
              </a:p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chemeClr val="accent1">
                              <a:lumMod val="40000"/>
                              <a:lumOff val="60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𝑞</m:t>
                      </m:r>
                      <m:r>
                        <a:rPr lang="en-US" b="0" i="1" smtClean="0">
                          <a:solidFill>
                            <a:schemeClr val="accent1">
                              <a:lumMod val="40000"/>
                              <a:lumOff val="60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b="0" i="1" smtClean="0">
                              <a:solidFill>
                                <a:schemeClr val="accent1">
                                  <a:lumMod val="40000"/>
                                  <a:lumOff val="60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b="0" i="1" smtClean="0">
                              <a:solidFill>
                                <a:schemeClr val="accent1">
                                  <a:lumMod val="40000"/>
                                  <a:lumOff val="60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𝑖</m:t>
                          </m:r>
                        </m:sub>
                        <m:sup/>
                        <m:e>
                          <m:f>
                            <m:fPr>
                              <m:ctrlPr>
                                <a:rPr lang="en-US" b="1" i="1" smtClean="0">
                                  <a:solidFill>
                                    <a:schemeClr val="accent3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b="1" i="1" smtClean="0">
                                  <a:solidFill>
                                    <a:schemeClr val="accent3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𝟏</m:t>
                              </m:r>
                            </m:num>
                            <m:den>
                              <m:r>
                                <a:rPr lang="en-US" b="1" i="1" smtClean="0">
                                  <a:solidFill>
                                    <a:schemeClr val="accent3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𝒌</m:t>
                              </m:r>
                            </m:den>
                          </m:f>
                        </m:e>
                      </m:nary>
                      <m:r>
                        <a:rPr lang="en-US" b="0" i="1" smtClean="0">
                          <a:solidFill>
                            <a:schemeClr val="accent1">
                              <a:lumMod val="40000"/>
                              <a:lumOff val="60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⋅</m:t>
                      </m:r>
                      <m:r>
                        <a:rPr lang="en-US" b="0" i="1" smtClean="0">
                          <a:solidFill>
                            <a:schemeClr val="accent1">
                              <a:lumMod val="40000"/>
                              <a:lumOff val="60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𝑁</m:t>
                      </m:r>
                      <m:d>
                        <m:dPr>
                          <m:ctrlPr>
                            <a:rPr lang="en-US" b="0" i="1" smtClean="0">
                              <a:solidFill>
                                <a:schemeClr val="accent1">
                                  <a:lumMod val="40000"/>
                                  <a:lumOff val="60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b="0" i="1" smtClean="0">
                                  <a:solidFill>
                                    <a:schemeClr val="accent1">
                                      <a:lumMod val="40000"/>
                                      <a:lumOff val="60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solidFill>
                                    <a:schemeClr val="accent1">
                                      <a:lumMod val="40000"/>
                                      <a:lumOff val="60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𝜇</m:t>
                              </m:r>
                            </m:e>
                            <m:sub>
                              <m:r>
                                <a:rPr lang="en-US" b="0" i="1" smtClean="0">
                                  <a:solidFill>
                                    <a:schemeClr val="accent1">
                                      <a:lumMod val="40000"/>
                                      <a:lumOff val="60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r>
                            <a:rPr lang="en-US" b="0" i="1" smtClean="0">
                              <a:solidFill>
                                <a:schemeClr val="accent1">
                                  <a:lumMod val="40000"/>
                                  <a:lumOff val="60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b="0" i="1" smtClean="0">
                                  <a:solidFill>
                                    <a:schemeClr val="accent1">
                                      <a:lumMod val="40000"/>
                                      <a:lumOff val="60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solidFill>
                                    <a:schemeClr val="accent1">
                                      <a:lumMod val="40000"/>
                                      <a:lumOff val="60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Id</m:t>
                              </m:r>
                            </m:e>
                            <m:sub>
                              <m:r>
                                <a:rPr lang="en-US" b="0" i="1" smtClean="0">
                                  <a:solidFill>
                                    <a:schemeClr val="accent1">
                                      <a:lumMod val="40000"/>
                                      <a:lumOff val="60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𝑑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en-US" b="0" dirty="0">
                  <a:ea typeface="Cambria Math" panose="02040503050406030204" pitchFamily="18" charset="0"/>
                </a:endParaRPr>
              </a:p>
              <a:p>
                <a:pPr marL="0" indent="0">
                  <a:buNone/>
                </a:pPr>
                <a:endParaRPr lang="en-US" sz="1050" b="1" dirty="0">
                  <a:solidFill>
                    <a:schemeClr val="accent5">
                      <a:lumMod val="60000"/>
                      <a:lumOff val="40000"/>
                    </a:schemeClr>
                  </a:solidFill>
                </a:endParaRPr>
              </a:p>
              <a:p>
                <a:pPr marL="0" indent="0">
                  <a:buNone/>
                </a:pPr>
                <a:r>
                  <a:rPr lang="en-US" b="1" dirty="0">
                    <a:solidFill>
                      <a:schemeClr val="accent5">
                        <a:lumMod val="60000"/>
                        <a:lumOff val="40000"/>
                      </a:schemeClr>
                    </a:solidFill>
                  </a:rPr>
                  <a:t>Goal:</a:t>
                </a:r>
                <a:r>
                  <a:rPr lang="en-US" dirty="0"/>
                  <a:t> recover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solidFill>
                              <a:schemeClr val="accent1">
                                <a:lumMod val="40000"/>
                                <a:lumOff val="6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d>
                          <m:dPr>
                            <m:begChr m:val="{"/>
                            <m:endChr m:val="}"/>
                            <m:ctrlPr>
                              <a:rPr lang="en-US" b="0" i="1" smtClean="0">
                                <a:solidFill>
                                  <a:schemeClr val="accent1">
                                    <a:lumMod val="40000"/>
                                    <a:lumOff val="6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b="0" i="1" smtClean="0">
                                    <a:solidFill>
                                      <a:schemeClr val="accent1">
                                        <a:lumMod val="40000"/>
                                        <a:lumOff val="60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solidFill>
                                      <a:schemeClr val="accent1">
                                        <a:lumMod val="40000"/>
                                        <a:lumOff val="60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𝜇</m:t>
                                </m:r>
                              </m:e>
                              <m:sub>
                                <m:r>
                                  <a:rPr lang="en-US" b="0" i="1" smtClean="0">
                                    <a:solidFill>
                                      <a:schemeClr val="accent1">
                                        <a:lumMod val="40000"/>
                                        <a:lumOff val="60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</m:e>
                        </m:d>
                      </m:e>
                      <m:sub>
                        <m:r>
                          <a:rPr lang="en-US" b="0" i="1" smtClean="0">
                            <a:solidFill>
                              <a:schemeClr val="accent1">
                                <a:lumMod val="40000"/>
                                <a:lumOff val="6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dirty="0"/>
                  <a:t> up to small additive error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47D0808-E1D3-F4AD-D7B4-78407DEF257F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1410" t="-2638" b="-1558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64191104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CB7804-9158-DDFA-6AA0-52B12A9445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REMINDER: TENSOR DECOMPOSITION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5D02826-D13B-5E95-31F9-866F3D5DC82C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Autofit/>
              </a:bodyPr>
              <a:lstStyle/>
              <a:p>
                <a:pPr marL="0" indent="0">
                  <a:buNone/>
                </a:pPr>
                <a:r>
                  <a:rPr lang="en-US" dirty="0"/>
                  <a:t>When the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𝜇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b="0" dirty="0"/>
                  <a:t>’s are robustly linearly independent, can use </a:t>
                </a:r>
                <a:r>
                  <a:rPr lang="en-US" b="0" dirty="0" err="1"/>
                  <a:t>Jennrich’s</a:t>
                </a:r>
                <a:endParaRPr lang="en-US" dirty="0"/>
              </a:p>
              <a:p>
                <a:pPr marL="0" indent="0">
                  <a:buNone/>
                </a:pPr>
                <a:endParaRPr lang="en-US" sz="1100" b="0" dirty="0"/>
              </a:p>
              <a:p>
                <a:pPr marL="0" indent="0">
                  <a:buNone/>
                </a:pPr>
                <a:r>
                  <a:rPr lang="en-US" b="0" dirty="0"/>
                  <a:t>When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≫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𝑑</m:t>
                    </m:r>
                  </m:oMath>
                </a14:m>
                <a:r>
                  <a:rPr lang="en-US" b="0" dirty="0"/>
                  <a:t>, this cannot hold --- </a:t>
                </a:r>
                <a:r>
                  <a:rPr lang="en-US" b="1" dirty="0">
                    <a:solidFill>
                      <a:schemeClr val="accent5">
                        <a:lumMod val="60000"/>
                        <a:lumOff val="40000"/>
                      </a:schemeClr>
                    </a:solidFill>
                  </a:rPr>
                  <a:t>overcomplete regime</a:t>
                </a:r>
              </a:p>
              <a:p>
                <a:pPr marL="0" indent="0">
                  <a:buNone/>
                </a:pPr>
                <a:endParaRPr lang="en-US" sz="1100" dirty="0"/>
              </a:p>
              <a:p>
                <a:pPr marL="0" indent="0">
                  <a:buNone/>
                </a:pPr>
                <a:r>
                  <a:rPr lang="en-US" b="1" dirty="0">
                    <a:solidFill>
                      <a:schemeClr val="accent5">
                        <a:lumMod val="60000"/>
                        <a:lumOff val="40000"/>
                      </a:schemeClr>
                    </a:solidFill>
                  </a:rPr>
                  <a:t>Lecture 3:</a:t>
                </a:r>
                <a:r>
                  <a:rPr lang="en-US" dirty="0"/>
                  <a:t> tensor power method on degree-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ℓ</m:t>
                    </m:r>
                  </m:oMath>
                </a14:m>
                <a:r>
                  <a:rPr lang="en-US" dirty="0"/>
                  <a:t> tensor empirically seems to work when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accent1">
                            <a:lumMod val="40000"/>
                            <a:lumOff val="60000"/>
                          </a:schemeClr>
                        </a:solidFill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b="0" i="1" smtClean="0">
                        <a:solidFill>
                          <a:schemeClr val="accent1">
                            <a:lumMod val="40000"/>
                            <a:lumOff val="60000"/>
                          </a:schemeClr>
                        </a:solidFill>
                        <a:latin typeface="Cambria Math" panose="02040503050406030204" pitchFamily="18" charset="0"/>
                      </a:rPr>
                      <m:t>≪</m:t>
                    </m:r>
                    <m:sSup>
                      <m:sSupPr>
                        <m:ctrlPr>
                          <a:rPr lang="en-US" b="0" i="1" smtClean="0">
                            <a:solidFill>
                              <a:schemeClr val="accent1">
                                <a:lumMod val="40000"/>
                                <a:lumOff val="6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solidFill>
                              <a:schemeClr val="accent1">
                                <a:lumMod val="40000"/>
                                <a:lumOff val="6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𝑑</m:t>
                        </m:r>
                      </m:e>
                      <m:sup>
                        <m:r>
                          <a:rPr lang="en-US" b="0" i="1" smtClean="0">
                            <a:solidFill>
                              <a:schemeClr val="accent1">
                                <a:lumMod val="40000"/>
                                <a:lumOff val="6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ℓ/2</m:t>
                        </m:r>
                      </m:sup>
                    </m:sSup>
                  </m:oMath>
                </a14:m>
                <a:r>
                  <a:rPr lang="en-US" b="0" dirty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rPr>
                  <a:t> </a:t>
                </a:r>
                <a:r>
                  <a:rPr lang="en-US" b="0" dirty="0"/>
                  <a:t>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𝜇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b="0" dirty="0"/>
                  <a:t>’s are </a:t>
                </a:r>
                <a:r>
                  <a:rPr lang="en-US" b="1" dirty="0">
                    <a:solidFill>
                      <a:schemeClr val="accent3"/>
                    </a:solidFill>
                  </a:rPr>
                  <a:t>random</a:t>
                </a:r>
              </a:p>
              <a:p>
                <a:pPr marL="0" indent="0">
                  <a:buNone/>
                </a:pPr>
                <a:endParaRPr lang="en-US" sz="1100" b="1" dirty="0">
                  <a:solidFill>
                    <a:schemeClr val="accent3"/>
                  </a:solidFill>
                </a:endParaRPr>
              </a:p>
              <a:p>
                <a:pPr marL="0" indent="0">
                  <a:buNone/>
                </a:pPr>
                <a:r>
                  <a:rPr lang="en-US" b="1" dirty="0">
                    <a:solidFill>
                      <a:schemeClr val="accent5">
                        <a:lumMod val="60000"/>
                        <a:lumOff val="40000"/>
                      </a:schemeClr>
                    </a:solidFill>
                  </a:rPr>
                  <a:t>Lecture 4:</a:t>
                </a:r>
                <a:r>
                  <a:rPr lang="en-US" dirty="0"/>
                  <a:t> </a:t>
                </a:r>
                <a:r>
                  <a:rPr lang="en-US" dirty="0" err="1"/>
                  <a:t>Jennrich’s</a:t>
                </a:r>
                <a:r>
                  <a:rPr lang="en-US" dirty="0"/>
                  <a:t> on degree-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ℓ</m:t>
                    </m:r>
                  </m:oMath>
                </a14:m>
                <a:r>
                  <a:rPr lang="en-US" b="0" dirty="0"/>
                  <a:t> moment tensor provably works when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accent1">
                            <a:lumMod val="40000"/>
                            <a:lumOff val="60000"/>
                          </a:schemeClr>
                        </a:solidFill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b="0" i="1" smtClean="0">
                        <a:solidFill>
                          <a:schemeClr val="accent1">
                            <a:lumMod val="40000"/>
                            <a:lumOff val="60000"/>
                          </a:schemeClr>
                        </a:solidFill>
                        <a:latin typeface="Cambria Math" panose="02040503050406030204" pitchFamily="18" charset="0"/>
                      </a:rPr>
                      <m:t>≪</m:t>
                    </m:r>
                    <m:sSup>
                      <m:sSupPr>
                        <m:ctrlPr>
                          <a:rPr lang="en-US" b="0" i="1" smtClean="0">
                            <a:solidFill>
                              <a:schemeClr val="accent1">
                                <a:lumMod val="40000"/>
                                <a:lumOff val="6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solidFill>
                              <a:schemeClr val="accent1">
                                <a:lumMod val="40000"/>
                                <a:lumOff val="6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𝑑</m:t>
                        </m:r>
                      </m:e>
                      <m:sup>
                        <m:d>
                          <m:dPr>
                            <m:begChr m:val="⌊"/>
                            <m:endChr m:val="⌋"/>
                            <m:ctrlPr>
                              <a:rPr lang="en-US" b="0" i="1" smtClean="0">
                                <a:solidFill>
                                  <a:schemeClr val="accent1">
                                    <a:lumMod val="40000"/>
                                    <a:lumOff val="6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solidFill>
                                  <a:schemeClr val="accent1">
                                    <a:lumMod val="40000"/>
                                    <a:lumOff val="6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(ℓ−1)/2</m:t>
                            </m:r>
                          </m:e>
                        </m:d>
                      </m:sup>
                    </m:sSup>
                  </m:oMath>
                </a14:m>
                <a:r>
                  <a:rPr lang="en-US" b="0" dirty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rPr>
                  <a:t> </a:t>
                </a:r>
                <a:r>
                  <a:rPr lang="en-US" b="0" dirty="0"/>
                  <a:t>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𝜇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b="0" dirty="0"/>
                  <a:t>’s are </a:t>
                </a:r>
                <a:r>
                  <a:rPr lang="en-US" b="1" dirty="0">
                    <a:solidFill>
                      <a:schemeClr val="accent3"/>
                    </a:solidFill>
                  </a:rPr>
                  <a:t>smoothed</a:t>
                </a:r>
              </a:p>
              <a:p>
                <a:pPr marL="0" indent="0">
                  <a:buNone/>
                </a:pPr>
                <a:endParaRPr lang="en-US" sz="1100" b="1" dirty="0"/>
              </a:p>
              <a:p>
                <a:pPr marL="0" indent="0">
                  <a:buNone/>
                </a:pPr>
                <a:r>
                  <a:rPr lang="en-US" b="1" dirty="0">
                    <a:solidFill>
                      <a:schemeClr val="accent5">
                        <a:lumMod val="60000"/>
                        <a:lumOff val="40000"/>
                      </a:schemeClr>
                    </a:solidFill>
                  </a:rPr>
                  <a:t>Today: </a:t>
                </a:r>
                <a:r>
                  <a:rPr lang="en-US" dirty="0"/>
                  <a:t>Instead of assuming centers are “non-degenerate”, we will just assume they are somewhat well-separated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5D02826-D13B-5E95-31F9-866F3D5DC82C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410" t="-2638" r="-2278" b="-431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1486664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A9D12A-E0DB-3D0E-EF2A-B1A6959833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MIXTURES OF GAUSSIANS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47D0808-E1D3-F4AD-D7B4-78407DEF257F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r>
                  <a:rPr lang="en-US" b="1" dirty="0">
                    <a:solidFill>
                      <a:schemeClr val="accent5">
                        <a:lumMod val="60000"/>
                        <a:lumOff val="40000"/>
                      </a:schemeClr>
                    </a:solidFill>
                  </a:rPr>
                  <a:t>Unknown parameters:</a:t>
                </a:r>
              </a:p>
              <a:p>
                <a:pPr marL="0" indent="0">
                  <a:buNone/>
                </a:pPr>
                <a:r>
                  <a:rPr lang="en-US" b="1" dirty="0">
                    <a:solidFill>
                      <a:schemeClr val="accent5">
                        <a:lumMod val="60000"/>
                        <a:lumOff val="40000"/>
                      </a:schemeClr>
                    </a:solidFill>
                  </a:rPr>
                  <a:t>	Centers:</a:t>
                </a:r>
                <a:r>
                  <a:rPr lang="en-US" b="0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solidFill>
                              <a:schemeClr val="accent1">
                                <a:lumMod val="40000"/>
                                <a:lumOff val="6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chemeClr val="accent1">
                                <a:lumMod val="40000"/>
                                <a:lumOff val="6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𝜇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accent1">
                                <a:lumMod val="40000"/>
                                <a:lumOff val="6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solidFill>
                          <a:schemeClr val="accent1">
                            <a:lumMod val="40000"/>
                            <a:lumOff val="60000"/>
                          </a:schemeClr>
                        </a:solidFill>
                        <a:latin typeface="Cambria Math" panose="02040503050406030204" pitchFamily="18" charset="0"/>
                      </a:rPr>
                      <m:t>,…,</m:t>
                    </m:r>
                    <m:sSub>
                      <m:sSubPr>
                        <m:ctrlPr>
                          <a:rPr lang="en-US" b="0" i="1" smtClean="0">
                            <a:solidFill>
                              <a:schemeClr val="accent1">
                                <a:lumMod val="40000"/>
                                <a:lumOff val="6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chemeClr val="accent1">
                                <a:lumMod val="40000"/>
                                <a:lumOff val="6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𝜇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accent1">
                                <a:lumMod val="40000"/>
                                <a:lumOff val="6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  <m:r>
                      <a:rPr lang="en-US" b="0" i="1" smtClean="0">
                        <a:solidFill>
                          <a:schemeClr val="accent1">
                            <a:lumMod val="40000"/>
                            <a:lumOff val="60000"/>
                          </a:schemeClr>
                        </a:solidFill>
                        <a:latin typeface="Cambria Math" panose="02040503050406030204" pitchFamily="18" charset="0"/>
                      </a:rPr>
                      <m:t>∈</m:t>
                    </m:r>
                    <m:sSup>
                      <m:sSupPr>
                        <m:ctrlPr>
                          <a:rPr lang="en-US" b="0" i="1" smtClean="0">
                            <a:solidFill>
                              <a:schemeClr val="accent1">
                                <a:lumMod val="40000"/>
                                <a:lumOff val="60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solidFill>
                              <a:schemeClr val="accent1">
                                <a:lumMod val="40000"/>
                                <a:lumOff val="60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ℝ</m:t>
                        </m:r>
                      </m:e>
                      <m:sup>
                        <m:r>
                          <a:rPr lang="en-US" b="0" i="1" smtClean="0">
                            <a:solidFill>
                              <a:schemeClr val="accent1">
                                <a:lumMod val="40000"/>
                                <a:lumOff val="60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𝑑</m:t>
                        </m:r>
                      </m:sup>
                    </m:sSup>
                  </m:oMath>
                </a14:m>
                <a:endParaRPr lang="en-US" b="0" dirty="0">
                  <a:solidFill>
                    <a:schemeClr val="accent1">
                      <a:lumMod val="40000"/>
                      <a:lumOff val="60000"/>
                    </a:schemeClr>
                  </a:solidFill>
                  <a:ea typeface="Cambria Math" panose="02040503050406030204" pitchFamily="18" charset="0"/>
                </a:endParaRPr>
              </a:p>
              <a:p>
                <a:pPr marL="0" indent="0">
                  <a:buNone/>
                </a:pPr>
                <a:r>
                  <a:rPr lang="en-US" dirty="0">
                    <a:solidFill>
                      <a:schemeClr val="accent5">
                        <a:lumMod val="60000"/>
                        <a:lumOff val="40000"/>
                      </a:schemeClr>
                    </a:solidFill>
                  </a:rPr>
                  <a:t>	</a:t>
                </a:r>
                <a:r>
                  <a:rPr lang="en-US" dirty="0"/>
                  <a:t>(Minimum separation:</a:t>
                </a:r>
                <a:r>
                  <a:rPr lang="en-US" dirty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solidFill>
                          <a:schemeClr val="accent1">
                            <a:lumMod val="40000"/>
                            <a:lumOff val="60000"/>
                          </a:schemeClr>
                        </a:solidFill>
                        <a:latin typeface="Cambria Math" panose="02040503050406030204" pitchFamily="18" charset="0"/>
                      </a:rPr>
                      <m:t>Δ</m:t>
                    </m:r>
                    <m:r>
                      <a:rPr lang="en-US" b="0" i="1" smtClean="0">
                        <a:solidFill>
                          <a:schemeClr val="accent1">
                            <a:lumMod val="40000"/>
                            <a:lumOff val="60000"/>
                          </a:schemeClr>
                        </a:solidFill>
                        <a:latin typeface="Cambria Math" panose="02040503050406030204" pitchFamily="18" charset="0"/>
                      </a:rPr>
                      <m:t>≝</m:t>
                    </m:r>
                    <m:func>
                      <m:funcPr>
                        <m:ctrlPr>
                          <a:rPr lang="en-US" b="0" i="1" smtClean="0">
                            <a:solidFill>
                              <a:schemeClr val="accent1">
                                <a:lumMod val="40000"/>
                                <a:lumOff val="6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en-US" b="0" i="1" smtClean="0">
                                <a:solidFill>
                                  <a:schemeClr val="accent1">
                                    <a:lumMod val="40000"/>
                                    <a:lumOff val="6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en-US" b="0" i="0" smtClean="0">
                                <a:solidFill>
                                  <a:schemeClr val="accent1">
                                    <a:lumMod val="40000"/>
                                    <a:lumOff val="6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min</m:t>
                            </m:r>
                          </m:e>
                          <m:lim>
                            <m:r>
                              <a:rPr lang="en-US" b="0" i="1" smtClean="0">
                                <a:solidFill>
                                  <a:schemeClr val="accent1">
                                    <a:lumMod val="40000"/>
                                    <a:lumOff val="6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𝑖</m:t>
                            </m:r>
                            <m:r>
                              <a:rPr lang="en-US" b="0" i="1" smtClean="0">
                                <a:solidFill>
                                  <a:schemeClr val="accent1">
                                    <a:lumMod val="40000"/>
                                    <a:lumOff val="6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≠</m:t>
                            </m:r>
                            <m:r>
                              <a:rPr lang="en-US" b="0" i="1" smtClean="0">
                                <a:solidFill>
                                  <a:schemeClr val="accent1">
                                    <a:lumMod val="40000"/>
                                    <a:lumOff val="6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𝑗</m:t>
                            </m:r>
                          </m:lim>
                        </m:limLow>
                      </m:fName>
                      <m:e>
                        <m:sSub>
                          <m:sSubPr>
                            <m:ctrlPr>
                              <a:rPr lang="en-US" b="0" i="1" smtClean="0">
                                <a:solidFill>
                                  <a:schemeClr val="accent1">
                                    <a:lumMod val="40000"/>
                                    <a:lumOff val="6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d>
                              <m:dPr>
                                <m:begChr m:val="‖"/>
                                <m:endChr m:val="‖"/>
                                <m:ctrlPr>
                                  <a:rPr lang="en-US" b="0" i="1" smtClean="0">
                                    <a:solidFill>
                                      <a:schemeClr val="accent1">
                                        <a:lumMod val="40000"/>
                                        <a:lumOff val="60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en-US" b="0" i="1" smtClean="0">
                                        <a:solidFill>
                                          <a:schemeClr val="accent1">
                                            <a:lumMod val="40000"/>
                                            <a:lumOff val="60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solidFill>
                                          <a:schemeClr val="accent1">
                                            <a:lumMod val="40000"/>
                                            <a:lumOff val="60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𝜇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solidFill>
                                          <a:schemeClr val="accent1">
                                            <a:lumMod val="40000"/>
                                            <a:lumOff val="60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</m:sub>
                                </m:sSub>
                                <m:r>
                                  <a:rPr lang="en-US" b="0" i="1" smtClean="0">
                                    <a:solidFill>
                                      <a:schemeClr val="accent1">
                                        <a:lumMod val="40000"/>
                                        <a:lumOff val="60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sSub>
                                  <m:sSubPr>
                                    <m:ctrlPr>
                                      <a:rPr lang="en-US" b="0" i="1" smtClean="0">
                                        <a:solidFill>
                                          <a:schemeClr val="accent1">
                                            <a:lumMod val="40000"/>
                                            <a:lumOff val="60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solidFill>
                                          <a:schemeClr val="accent1">
                                            <a:lumMod val="40000"/>
                                            <a:lumOff val="60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𝜇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solidFill>
                                          <a:schemeClr val="accent1">
                                            <a:lumMod val="40000"/>
                                            <a:lumOff val="60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𝑗</m:t>
                                    </m:r>
                                  </m:sub>
                                </m:sSub>
                              </m:e>
                            </m:d>
                          </m:e>
                          <m:sub>
                            <m:r>
                              <a:rPr lang="en-US" b="0" i="1" smtClean="0">
                                <a:solidFill>
                                  <a:schemeClr val="accent1">
                                    <a:lumMod val="40000"/>
                                    <a:lumOff val="6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e>
                    </m:func>
                  </m:oMath>
                </a14:m>
                <a:r>
                  <a:rPr lang="en-US" dirty="0"/>
                  <a:t>)</a:t>
                </a:r>
              </a:p>
              <a:p>
                <a:pPr marL="0" indent="0">
                  <a:buNone/>
                </a:pPr>
                <a:endParaRPr lang="en-US" sz="200" dirty="0">
                  <a:solidFill>
                    <a:schemeClr val="accent1">
                      <a:lumMod val="40000"/>
                      <a:lumOff val="60000"/>
                    </a:schemeClr>
                  </a:solidFill>
                  <a:ea typeface="Cambria Math" panose="02040503050406030204" pitchFamily="18" charset="0"/>
                </a:endParaRPr>
              </a:p>
              <a:p>
                <a:pPr marL="0" indent="0">
                  <a:buNone/>
                </a:pPr>
                <a:r>
                  <a:rPr lang="en-US" b="1" dirty="0">
                    <a:solidFill>
                      <a:schemeClr val="accent5">
                        <a:lumMod val="60000"/>
                        <a:lumOff val="40000"/>
                      </a:schemeClr>
                    </a:solidFill>
                    <a:ea typeface="Cambria Math" panose="02040503050406030204" pitchFamily="18" charset="0"/>
                  </a:rPr>
                  <a:t>Given:</a:t>
                </a:r>
                <a:r>
                  <a:rPr lang="en-US" b="0" dirty="0">
                    <a:ea typeface="Cambria Math" panose="02040503050406030204" pitchFamily="18" charset="0"/>
                  </a:rPr>
                  <a:t> </a:t>
                </a:r>
                <a:r>
                  <a:rPr lang="en-US" b="0" dirty="0" err="1">
                    <a:ea typeface="Cambria Math" panose="02040503050406030204" pitchFamily="18" charset="0"/>
                  </a:rPr>
                  <a:t>i.i.d.</a:t>
                </a:r>
                <a:r>
                  <a:rPr lang="en-US" b="0" dirty="0">
                    <a:ea typeface="Cambria Math" panose="02040503050406030204" pitchFamily="18" charset="0"/>
                  </a:rPr>
                  <a:t> samples from</a:t>
                </a:r>
              </a:p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chemeClr val="accent1">
                              <a:lumMod val="40000"/>
                              <a:lumOff val="60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𝑞</m:t>
                      </m:r>
                      <m:r>
                        <a:rPr lang="en-US" b="0" i="1" smtClean="0">
                          <a:solidFill>
                            <a:schemeClr val="accent1">
                              <a:lumMod val="40000"/>
                              <a:lumOff val="60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b="0" i="1" smtClean="0">
                              <a:solidFill>
                                <a:schemeClr val="accent1">
                                  <a:lumMod val="40000"/>
                                  <a:lumOff val="60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b="0" i="1" smtClean="0">
                              <a:solidFill>
                                <a:schemeClr val="accent1">
                                  <a:lumMod val="40000"/>
                                  <a:lumOff val="60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𝑖</m:t>
                          </m:r>
                        </m:sub>
                        <m:sup/>
                        <m:e>
                          <m:f>
                            <m:fPr>
                              <m:ctrlPr>
                                <a:rPr lang="en-US" b="1" i="1" smtClean="0">
                                  <a:solidFill>
                                    <a:schemeClr val="accent3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b="1" i="1" smtClean="0">
                                  <a:solidFill>
                                    <a:schemeClr val="accent3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𝟏</m:t>
                              </m:r>
                            </m:num>
                            <m:den>
                              <m:r>
                                <a:rPr lang="en-US" b="1" i="1" smtClean="0">
                                  <a:solidFill>
                                    <a:schemeClr val="accent3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𝒌</m:t>
                              </m:r>
                            </m:den>
                          </m:f>
                        </m:e>
                      </m:nary>
                      <m:r>
                        <a:rPr lang="en-US" b="0" i="1" smtClean="0">
                          <a:solidFill>
                            <a:schemeClr val="accent1">
                              <a:lumMod val="40000"/>
                              <a:lumOff val="60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⋅</m:t>
                      </m:r>
                      <m:r>
                        <a:rPr lang="en-US" b="0" i="1" smtClean="0">
                          <a:solidFill>
                            <a:schemeClr val="accent1">
                              <a:lumMod val="40000"/>
                              <a:lumOff val="60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𝑁</m:t>
                      </m:r>
                      <m:d>
                        <m:dPr>
                          <m:ctrlPr>
                            <a:rPr lang="en-US" b="0" i="1" smtClean="0">
                              <a:solidFill>
                                <a:schemeClr val="accent1">
                                  <a:lumMod val="40000"/>
                                  <a:lumOff val="60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b="0" i="1" smtClean="0">
                                  <a:solidFill>
                                    <a:schemeClr val="accent1">
                                      <a:lumMod val="40000"/>
                                      <a:lumOff val="60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solidFill>
                                    <a:schemeClr val="accent1">
                                      <a:lumMod val="40000"/>
                                      <a:lumOff val="60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𝜇</m:t>
                              </m:r>
                            </m:e>
                            <m:sub>
                              <m:r>
                                <a:rPr lang="en-US" b="0" i="1" smtClean="0">
                                  <a:solidFill>
                                    <a:schemeClr val="accent1">
                                      <a:lumMod val="40000"/>
                                      <a:lumOff val="60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r>
                            <a:rPr lang="en-US" b="0" i="1" smtClean="0">
                              <a:solidFill>
                                <a:schemeClr val="accent1">
                                  <a:lumMod val="40000"/>
                                  <a:lumOff val="60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b="0" i="1" smtClean="0">
                                  <a:solidFill>
                                    <a:schemeClr val="accent1">
                                      <a:lumMod val="40000"/>
                                      <a:lumOff val="60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solidFill>
                                    <a:schemeClr val="accent1">
                                      <a:lumMod val="40000"/>
                                      <a:lumOff val="60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Id</m:t>
                              </m:r>
                            </m:e>
                            <m:sub>
                              <m:r>
                                <a:rPr lang="en-US" b="0" i="1" smtClean="0">
                                  <a:solidFill>
                                    <a:schemeClr val="accent1">
                                      <a:lumMod val="40000"/>
                                      <a:lumOff val="60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𝑑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en-US" b="0" dirty="0">
                  <a:ea typeface="Cambria Math" panose="02040503050406030204" pitchFamily="18" charset="0"/>
                </a:endParaRPr>
              </a:p>
              <a:p>
                <a:pPr marL="0" indent="0">
                  <a:buNone/>
                </a:pPr>
                <a:endParaRPr lang="en-US" sz="1050" b="1" dirty="0">
                  <a:solidFill>
                    <a:schemeClr val="accent5">
                      <a:lumMod val="60000"/>
                      <a:lumOff val="40000"/>
                    </a:schemeClr>
                  </a:solidFill>
                </a:endParaRPr>
              </a:p>
              <a:p>
                <a:pPr marL="0" indent="0">
                  <a:buNone/>
                </a:pPr>
                <a:r>
                  <a:rPr lang="en-US" b="1" dirty="0">
                    <a:solidFill>
                      <a:schemeClr val="accent5">
                        <a:lumMod val="60000"/>
                        <a:lumOff val="40000"/>
                      </a:schemeClr>
                    </a:solidFill>
                  </a:rPr>
                  <a:t>Goal:</a:t>
                </a:r>
                <a:r>
                  <a:rPr lang="en-US" dirty="0"/>
                  <a:t> recover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solidFill>
                              <a:schemeClr val="accent1">
                                <a:lumMod val="40000"/>
                                <a:lumOff val="6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d>
                          <m:dPr>
                            <m:begChr m:val="{"/>
                            <m:endChr m:val="}"/>
                            <m:ctrlPr>
                              <a:rPr lang="en-US" b="0" i="1" smtClean="0">
                                <a:solidFill>
                                  <a:schemeClr val="accent1">
                                    <a:lumMod val="40000"/>
                                    <a:lumOff val="6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b="0" i="1" smtClean="0">
                                    <a:solidFill>
                                      <a:schemeClr val="accent1">
                                        <a:lumMod val="40000"/>
                                        <a:lumOff val="60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solidFill>
                                      <a:schemeClr val="accent1">
                                        <a:lumMod val="40000"/>
                                        <a:lumOff val="60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𝜇</m:t>
                                </m:r>
                              </m:e>
                              <m:sub>
                                <m:r>
                                  <a:rPr lang="en-US" b="0" i="1" smtClean="0">
                                    <a:solidFill>
                                      <a:schemeClr val="accent1">
                                        <a:lumMod val="40000"/>
                                        <a:lumOff val="60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</m:e>
                        </m:d>
                      </m:e>
                      <m:sub>
                        <m:r>
                          <a:rPr lang="en-US" b="0" i="1" smtClean="0">
                            <a:solidFill>
                              <a:schemeClr val="accent1">
                                <a:lumMod val="40000"/>
                                <a:lumOff val="6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dirty="0"/>
                  <a:t> up to small additive error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47D0808-E1D3-F4AD-D7B4-78407DEF257F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1410" t="-2638" b="-1582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442180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27A9D12A-E0DB-3D0E-EF2A-B1A6959833B9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dirty="0"/>
                  <a:t>MIXTURES OF GAUSSIANS – THRESHOLD FOR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Δ</m:t>
                    </m:r>
                  </m:oMath>
                </a14:m>
                <a:endParaRPr lang="en-US" b="0" dirty="0"/>
              </a:p>
            </p:txBody>
          </p:sp>
        </mc:Choice>
        <mc:Fallback xmlns="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27A9D12A-E0DB-3D0E-EF2A-B1A6959833B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3"/>
                <a:stretch>
                  <a:fillRect l="-2278" t="-5000" b="-2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47D0808-E1D3-F4AD-D7B4-78407DEF257F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b="1" i="0" dirty="0">
                    <a:solidFill>
                      <a:schemeClr val="accent5">
                        <a:lumMod val="60000"/>
                        <a:lumOff val="40000"/>
                      </a:schemeClr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Note:</a:t>
                </a:r>
                <a:r>
                  <a:rPr lang="en-US" b="0" i="0" dirty="0">
                    <a:latin typeface="Calibri" panose="020F0502020204030204" pitchFamily="34" charset="0"/>
                    <a:cs typeface="Calibri" panose="020F0502020204030204" pitchFamily="34" charset="0"/>
                  </a:rPr>
                  <a:t> can assume WLOG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accent1">
                            <a:lumMod val="40000"/>
                            <a:lumOff val="60000"/>
                          </a:schemeClr>
                        </a:solidFill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𝑑</m:t>
                    </m:r>
                    <m:r>
                      <a:rPr lang="en-US" b="0" i="1" smtClean="0">
                        <a:solidFill>
                          <a:schemeClr val="accent1">
                            <a:lumMod val="40000"/>
                            <a:lumOff val="60000"/>
                          </a:schemeClr>
                        </a:solidFill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≤</m:t>
                    </m:r>
                    <m:r>
                      <a:rPr lang="en-US" b="0" i="1" smtClean="0">
                        <a:solidFill>
                          <a:schemeClr val="accent1">
                            <a:lumMod val="40000"/>
                            <a:lumOff val="60000"/>
                          </a:schemeClr>
                        </a:solidFill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𝑘</m:t>
                    </m:r>
                  </m:oMath>
                </a14:m>
                <a:r>
                  <a:rPr lang="en-US" b="0" i="0" dirty="0">
                    <a:latin typeface="Calibri" panose="020F0502020204030204" pitchFamily="34" charset="0"/>
                    <a:cs typeface="Calibri" panose="020F0502020204030204" pitchFamily="34" charset="0"/>
                  </a:rPr>
                  <a:t>:</a:t>
                </a:r>
              </a:p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chemeClr val="accent1">
                              <a:lumMod val="40000"/>
                              <a:lumOff val="60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Calibri" panose="020F0502020204030204" pitchFamily="34" charset="0"/>
                        </a:rPr>
                        <m:t>𝑀</m:t>
                      </m:r>
                      <m:r>
                        <a:rPr lang="en-US" b="0" i="1" smtClean="0">
                          <a:solidFill>
                            <a:schemeClr val="accent1">
                              <a:lumMod val="40000"/>
                              <a:lumOff val="60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Calibri" panose="020F0502020204030204" pitchFamily="34" charset="0"/>
                        </a:rPr>
                        <m:t>≝</m:t>
                      </m:r>
                      <m:r>
                        <a:rPr lang="en-US" b="0" i="1" smtClean="0">
                          <a:solidFill>
                            <a:schemeClr val="accent1">
                              <a:lumMod val="40000"/>
                              <a:lumOff val="60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Calibri" panose="020F0502020204030204" pitchFamily="34" charset="0"/>
                        </a:rPr>
                        <m:t>𝔼</m:t>
                      </m:r>
                      <m:d>
                        <m:dPr>
                          <m:begChr m:val="["/>
                          <m:endChr m:val="]"/>
                          <m:ctrlPr>
                            <a:rPr lang="en-US" b="0" i="1" smtClean="0">
                              <a:solidFill>
                                <a:schemeClr val="accent1">
                                  <a:lumMod val="40000"/>
                                  <a:lumOff val="60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solidFill>
                                <a:schemeClr val="accent1">
                                  <a:lumMod val="40000"/>
                                  <a:lumOff val="60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libri" panose="020F0502020204030204" pitchFamily="34" charset="0"/>
                            </a:rPr>
                            <m:t>𝑥</m:t>
                          </m:r>
                          <m:sSup>
                            <m:sSupPr>
                              <m:ctrlPr>
                                <a:rPr lang="en-US" b="0" i="1" smtClean="0">
                                  <a:solidFill>
                                    <a:schemeClr val="accent1">
                                      <a:lumMod val="40000"/>
                                      <a:lumOff val="60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Calibri" panose="020F0502020204030204" pitchFamily="34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solidFill>
                                    <a:schemeClr val="accent1">
                                      <a:lumMod val="40000"/>
                                      <a:lumOff val="60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US" b="0" i="1" smtClean="0">
                                  <a:solidFill>
                                    <a:schemeClr val="accent1">
                                      <a:lumMod val="40000"/>
                                      <a:lumOff val="60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⊤</m:t>
                              </m:r>
                            </m:sup>
                          </m:sSup>
                        </m:e>
                      </m:d>
                      <m:r>
                        <a:rPr lang="en-US" b="0" i="1" smtClean="0">
                          <a:solidFill>
                            <a:schemeClr val="accent1">
                              <a:lumMod val="40000"/>
                              <a:lumOff val="60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Calibri" panose="020F0502020204030204" pitchFamily="34" charset="0"/>
                        </a:rPr>
                        <m:t>−</m:t>
                      </m:r>
                      <m:r>
                        <m:rPr>
                          <m:sty m:val="p"/>
                        </m:rPr>
                        <a:rPr lang="en-US" b="0" i="0" smtClean="0">
                          <a:solidFill>
                            <a:schemeClr val="accent1">
                              <a:lumMod val="40000"/>
                              <a:lumOff val="60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Calibri" panose="020F0502020204030204" pitchFamily="34" charset="0"/>
                        </a:rPr>
                        <m:t>Id</m:t>
                      </m:r>
                      <m:r>
                        <a:rPr lang="en-US" b="0" i="0" smtClean="0">
                          <a:solidFill>
                            <a:schemeClr val="accent1">
                              <a:lumMod val="40000"/>
                              <a:lumOff val="60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Calibri" panose="020F0502020204030204" pitchFamily="34" charset="0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solidFill>
                                <a:schemeClr val="accent1">
                                  <a:lumMod val="40000"/>
                                  <a:lumOff val="60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fPr>
                        <m:num>
                          <m:r>
                            <a:rPr lang="en-US" b="0" i="0" smtClean="0">
                              <a:solidFill>
                                <a:schemeClr val="accent1">
                                  <a:lumMod val="40000"/>
                                  <a:lumOff val="60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libri" panose="020F0502020204030204" pitchFamily="34" charset="0"/>
                            </a:rPr>
                            <m:t>1</m:t>
                          </m:r>
                        </m:num>
                        <m:den>
                          <m:r>
                            <a:rPr lang="en-US" b="0" i="1" smtClean="0">
                              <a:solidFill>
                                <a:schemeClr val="accent1">
                                  <a:lumMod val="40000"/>
                                  <a:lumOff val="60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libri" panose="020F0502020204030204" pitchFamily="34" charset="0"/>
                            </a:rPr>
                            <m:t>𝑘</m:t>
                          </m:r>
                        </m:den>
                      </m:f>
                      <m:nary>
                        <m:naryPr>
                          <m:chr m:val="∑"/>
                          <m:supHide m:val="on"/>
                          <m:ctrlPr>
                            <a:rPr lang="en-US" b="0" i="1" smtClean="0">
                              <a:solidFill>
                                <a:schemeClr val="accent1">
                                  <a:lumMod val="40000"/>
                                  <a:lumOff val="60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naryPr>
                        <m:sub>
                          <m:r>
                            <a:rPr lang="en-US" b="0" i="1" smtClean="0">
                              <a:solidFill>
                                <a:schemeClr val="accent1">
                                  <a:lumMod val="40000"/>
                                  <a:lumOff val="60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libri" panose="020F0502020204030204" pitchFamily="34" charset="0"/>
                            </a:rPr>
                            <m:t>𝑖</m:t>
                          </m:r>
                        </m:sub>
                        <m:sup/>
                        <m:e>
                          <m:sSub>
                            <m:sSubPr>
                              <m:ctrlPr>
                                <a:rPr lang="en-US" b="0" i="1" smtClean="0">
                                  <a:solidFill>
                                    <a:schemeClr val="accent1">
                                      <a:lumMod val="40000"/>
                                      <a:lumOff val="60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Calibri" panose="020F0502020204030204" pitchFamily="34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solidFill>
                                    <a:schemeClr val="accent1">
                                      <a:lumMod val="40000"/>
                                      <a:lumOff val="60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𝜇</m:t>
                              </m:r>
                            </m:e>
                            <m:sub>
                              <m:r>
                                <a:rPr lang="en-US" b="0" i="1" smtClean="0">
                                  <a:solidFill>
                                    <a:schemeClr val="accent1">
                                      <a:lumMod val="40000"/>
                                      <a:lumOff val="60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𝑖</m:t>
                              </m:r>
                            </m:sub>
                          </m:sSub>
                          <m:sSubSup>
                            <m:sSubSupPr>
                              <m:ctrlPr>
                                <a:rPr lang="en-US" b="0" i="1" smtClean="0">
                                  <a:solidFill>
                                    <a:schemeClr val="accent1">
                                      <a:lumMod val="40000"/>
                                      <a:lumOff val="60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Calibri" panose="020F0502020204030204" pitchFamily="34" charset="0"/>
                                </a:rPr>
                              </m:ctrlPr>
                            </m:sSubSupPr>
                            <m:e>
                              <m:r>
                                <a:rPr lang="en-US" b="0" i="1" smtClean="0">
                                  <a:solidFill>
                                    <a:schemeClr val="accent1">
                                      <a:lumMod val="40000"/>
                                      <a:lumOff val="60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𝜇</m:t>
                              </m:r>
                            </m:e>
                            <m:sub>
                              <m:r>
                                <a:rPr lang="en-US" b="0" i="1" smtClean="0">
                                  <a:solidFill>
                                    <a:schemeClr val="accent1">
                                      <a:lumMod val="40000"/>
                                      <a:lumOff val="60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𝑖</m:t>
                              </m:r>
                            </m:sub>
                            <m:sup>
                              <m:r>
                                <a:rPr lang="en-US" b="0" i="1" smtClean="0">
                                  <a:solidFill>
                                    <a:schemeClr val="accent1">
                                      <a:lumMod val="40000"/>
                                      <a:lumOff val="60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⊤</m:t>
                              </m:r>
                            </m:sup>
                          </m:sSubSup>
                        </m:e>
                      </m:nary>
                    </m:oMath>
                  </m:oMathPara>
                </a14:m>
                <a:endParaRPr lang="en-US" b="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 marL="0" indent="0">
                  <a:buNone/>
                </a:pPr>
                <a:r>
                  <a:rPr lang="en-US" dirty="0">
                    <a:solidFill>
                      <a:schemeClr val="accent5">
                        <a:lumMod val="20000"/>
                        <a:lumOff val="80000"/>
                      </a:schemeClr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Top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accent5">
                            <a:lumMod val="20000"/>
                            <a:lumOff val="80000"/>
                          </a:schemeClr>
                        </a:solidFill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𝑘</m:t>
                    </m:r>
                  </m:oMath>
                </a14:m>
                <a:r>
                  <a:rPr lang="en-US" dirty="0">
                    <a:solidFill>
                      <a:schemeClr val="accent5">
                        <a:lumMod val="20000"/>
                        <a:lumOff val="80000"/>
                      </a:schemeClr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 singular subspace of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accent5">
                            <a:lumMod val="20000"/>
                            <a:lumOff val="80000"/>
                          </a:schemeClr>
                        </a:solidFill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𝑀</m:t>
                    </m:r>
                  </m:oMath>
                </a14:m>
                <a:r>
                  <a:rPr lang="en-US" dirty="0">
                    <a:solidFill>
                      <a:schemeClr val="accent5">
                        <a:lumMod val="20000"/>
                        <a:lumOff val="80000"/>
                      </a:schemeClr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 is given by span(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}"/>
                        <m:ctrlPr>
                          <a:rPr lang="en-US" i="1" smtClean="0">
                            <a:solidFill>
                              <a:schemeClr val="accent5">
                                <a:lumMod val="20000"/>
                                <a:lumOff val="80000"/>
                              </a:schemeClr>
                            </a:solidFill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 smtClean="0">
                                <a:solidFill>
                                  <a:schemeClr val="accent5">
                                    <a:lumMod val="20000"/>
                                    <a:lumOff val="80000"/>
                                  </a:schemeClr>
                                </a:solidFill>
                                <a:latin typeface="Cambria Math" panose="02040503050406030204" pitchFamily="18" charset="0"/>
                                <a:cs typeface="Calibri" panose="020F0502020204030204" pitchFamily="34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solidFill>
                                  <a:schemeClr val="accent5">
                                    <a:lumMod val="20000"/>
                                    <a:lumOff val="80000"/>
                                  </a:schemeClr>
                                </a:solidFill>
                                <a:latin typeface="Cambria Math" panose="02040503050406030204" pitchFamily="18" charset="0"/>
                                <a:cs typeface="Calibri" panose="020F0502020204030204" pitchFamily="34" charset="0"/>
                              </a:rPr>
                              <m:t>𝜇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chemeClr val="accent5">
                                    <a:lumMod val="20000"/>
                                    <a:lumOff val="80000"/>
                                  </a:schemeClr>
                                </a:solidFill>
                                <a:latin typeface="Cambria Math" panose="02040503050406030204" pitchFamily="18" charset="0"/>
                                <a:cs typeface="Calibri" panose="020F0502020204030204" pitchFamily="34" charset="0"/>
                              </a:rPr>
                              <m:t>𝑖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dirty="0">
                    <a:solidFill>
                      <a:schemeClr val="accent5">
                        <a:lumMod val="20000"/>
                        <a:lumOff val="80000"/>
                      </a:schemeClr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),</a:t>
                </a:r>
                <a:r>
                  <a:rPr lang="en-US" b="0" dirty="0">
                    <a:latin typeface="Calibri" panose="020F0502020204030204" pitchFamily="34" charset="0"/>
                    <a:cs typeface="Calibri" panose="020F0502020204030204" pitchFamily="34" charset="0"/>
                  </a:rPr>
                  <a:t> so can project to this subspace and now we have sample access to</a:t>
                </a:r>
              </a:p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b="0" i="1" smtClean="0">
                              <a:solidFill>
                                <a:schemeClr val="accent1">
                                  <a:lumMod val="40000"/>
                                  <a:lumOff val="60000"/>
                                </a:schemeClr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solidFill>
                                <a:schemeClr val="accent1">
                                  <a:lumMod val="40000"/>
                                  <a:lumOff val="60000"/>
                                </a:schemeClr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𝑞</m:t>
                          </m:r>
                        </m:e>
                        <m:sup>
                          <m:r>
                            <a:rPr lang="en-US" b="0" i="1" smtClean="0">
                              <a:solidFill>
                                <a:schemeClr val="accent1">
                                  <a:lumMod val="40000"/>
                                  <a:lumOff val="60000"/>
                                </a:schemeClr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′</m:t>
                          </m:r>
                        </m:sup>
                      </m:sSup>
                      <m:r>
                        <a:rPr lang="en-US" b="0" i="1" smtClean="0">
                          <a:solidFill>
                            <a:schemeClr val="accent1">
                              <a:lumMod val="40000"/>
                              <a:lumOff val="60000"/>
                            </a:schemeClr>
                          </a:solidFill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=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b="0" i="1" smtClean="0">
                              <a:solidFill>
                                <a:schemeClr val="accent1">
                                  <a:lumMod val="40000"/>
                                  <a:lumOff val="60000"/>
                                </a:schemeClr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naryPr>
                        <m:sub>
                          <m:r>
                            <a:rPr lang="en-US" b="0" i="1" smtClean="0">
                              <a:solidFill>
                                <a:schemeClr val="accent1">
                                  <a:lumMod val="40000"/>
                                  <a:lumOff val="60000"/>
                                </a:schemeClr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𝑖</m:t>
                          </m:r>
                        </m:sub>
                        <m:sup/>
                        <m:e>
                          <m:f>
                            <m:fPr>
                              <m:ctrlPr>
                                <a:rPr lang="en-US" b="0" i="1" smtClean="0">
                                  <a:solidFill>
                                    <a:schemeClr val="accent1">
                                      <a:lumMod val="40000"/>
                                      <a:lumOff val="60000"/>
                                    </a:schemeClr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</m:ctrlPr>
                            </m:fPr>
                            <m:num>
                              <m:r>
                                <a:rPr lang="en-US" b="0" i="1" smtClean="0">
                                  <a:solidFill>
                                    <a:schemeClr val="accent1">
                                      <a:lumMod val="40000"/>
                                      <a:lumOff val="60000"/>
                                    </a:schemeClr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b="0" i="1" smtClean="0">
                                  <a:solidFill>
                                    <a:schemeClr val="accent1">
                                      <a:lumMod val="40000"/>
                                      <a:lumOff val="60000"/>
                                    </a:schemeClr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𝑘</m:t>
                              </m:r>
                            </m:den>
                          </m:f>
                          <m:r>
                            <a:rPr lang="en-US" b="0" i="1" smtClean="0">
                              <a:solidFill>
                                <a:schemeClr val="accent1">
                                  <a:lumMod val="40000"/>
                                  <a:lumOff val="60000"/>
                                </a:schemeClr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⋅</m:t>
                          </m:r>
                          <m:r>
                            <a:rPr lang="en-US" b="0" i="1" smtClean="0">
                              <a:solidFill>
                                <a:schemeClr val="accent1">
                                  <a:lumMod val="40000"/>
                                  <a:lumOff val="60000"/>
                                </a:schemeClr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𝑁</m:t>
                          </m:r>
                          <m:d>
                            <m:dPr>
                              <m:ctrlPr>
                                <a:rPr lang="en-US" b="0" i="1" smtClean="0">
                                  <a:solidFill>
                                    <a:schemeClr val="accent1">
                                      <a:lumMod val="40000"/>
                                      <a:lumOff val="60000"/>
                                    </a:schemeClr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b="0" i="1" smtClean="0">
                                      <a:solidFill>
                                        <a:schemeClr val="accent1">
                                          <a:lumMod val="40000"/>
                                          <a:lumOff val="6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solidFill>
                                        <a:schemeClr val="accent1">
                                          <a:lumMod val="40000"/>
                                          <a:lumOff val="6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𝜇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solidFill>
                                        <a:schemeClr val="accent1">
                                          <a:lumMod val="40000"/>
                                          <a:lumOff val="6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𝑖</m:t>
                                  </m:r>
                                </m:sub>
                              </m:sSub>
                              <m:r>
                                <a:rPr lang="en-US" b="0" i="1" smtClean="0">
                                  <a:solidFill>
                                    <a:schemeClr val="accent1">
                                      <a:lumMod val="40000"/>
                                      <a:lumOff val="60000"/>
                                    </a:schemeClr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,</m:t>
                              </m:r>
                              <m:sSub>
                                <m:sSubPr>
                                  <m:ctrlPr>
                                    <a:rPr lang="en-US" b="1" i="1" smtClean="0">
                                      <a:solidFill>
                                        <a:schemeClr val="accent3"/>
                                      </a:solidFill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1" i="0" smtClean="0">
                                      <a:solidFill>
                                        <a:schemeClr val="accent3"/>
                                      </a:solidFill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𝐈𝐝</m:t>
                                  </m:r>
                                </m:e>
                                <m:sub>
                                  <m:r>
                                    <a:rPr lang="en-US" b="1" i="1" smtClean="0">
                                      <a:solidFill>
                                        <a:schemeClr val="accent3"/>
                                      </a:solidFill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𝒌</m:t>
                                  </m:r>
                                </m:sub>
                              </m:sSub>
                            </m:e>
                          </m:d>
                        </m:e>
                      </m:nary>
                    </m:oMath>
                  </m:oMathPara>
                </a14:m>
                <a:endParaRPr lang="en-US" b="0" i="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47D0808-E1D3-F4AD-D7B4-78407DEF257F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4"/>
                <a:stretch>
                  <a:fillRect l="-1410" t="-26379" r="-976" b="-1750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72756146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27A9D12A-E0DB-3D0E-EF2A-B1A6959833B9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dirty="0"/>
                  <a:t>MIXTURES OF GAUSSIANS – THRESHOLD FOR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Δ</m:t>
                    </m:r>
                  </m:oMath>
                </a14:m>
                <a:endParaRPr lang="en-US" b="0" dirty="0"/>
              </a:p>
            </p:txBody>
          </p:sp>
        </mc:Choice>
        <mc:Fallback xmlns="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27A9D12A-E0DB-3D0E-EF2A-B1A6959833B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3"/>
                <a:stretch>
                  <a:fillRect l="-2278" t="-5000" b="-2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47D0808-E1D3-F4AD-D7B4-78407DEF257F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en-US" b="1" i="0" smtClean="0">
                        <a:solidFill>
                          <a:schemeClr val="accent5">
                            <a:lumMod val="60000"/>
                            <a:lumOff val="40000"/>
                          </a:schemeClr>
                        </a:solidFill>
                        <a:latin typeface="Cambria Math" panose="02040503050406030204" pitchFamily="18" charset="0"/>
                      </a:rPr>
                      <m:t>𝚫</m:t>
                    </m:r>
                    <m:r>
                      <a:rPr lang="en-US" b="1" i="1" smtClean="0">
                        <a:solidFill>
                          <a:schemeClr val="accent5">
                            <a:lumMod val="60000"/>
                            <a:lumOff val="40000"/>
                          </a:schemeClr>
                        </a:solidFill>
                        <a:latin typeface="Cambria Math" panose="02040503050406030204" pitchFamily="18" charset="0"/>
                      </a:rPr>
                      <m:t>≥</m:t>
                    </m:r>
                    <m:r>
                      <a:rPr lang="en-US" b="1" i="0" smtClean="0">
                        <a:solidFill>
                          <a:schemeClr val="accent5">
                            <a:lumMod val="60000"/>
                            <a:lumOff val="40000"/>
                          </a:schemeClr>
                        </a:solidFill>
                        <a:latin typeface="Cambria Math" panose="02040503050406030204" pitchFamily="18" charset="0"/>
                      </a:rPr>
                      <m:t>𝛀</m:t>
                    </m:r>
                    <m:d>
                      <m:dPr>
                        <m:ctrlPr>
                          <a:rPr lang="en-US" b="1" i="1" smtClean="0">
                            <a:solidFill>
                              <a:schemeClr val="accent5">
                                <a:lumMod val="60000"/>
                                <a:lumOff val="4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b="1" i="1" smtClean="0">
                                <a:solidFill>
                                  <a:schemeClr val="accent5">
                                    <a:lumMod val="60000"/>
                                    <a:lumOff val="4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1" i="1" smtClean="0">
                                <a:solidFill>
                                  <a:schemeClr val="accent5">
                                    <a:lumMod val="60000"/>
                                    <a:lumOff val="4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𝒅</m:t>
                            </m:r>
                          </m:e>
                          <m:sup>
                            <m:r>
                              <a:rPr lang="en-US" b="1" i="1" smtClean="0">
                                <a:solidFill>
                                  <a:schemeClr val="accent5">
                                    <a:lumMod val="60000"/>
                                    <a:lumOff val="4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𝟏</m:t>
                            </m:r>
                            <m:r>
                              <a:rPr lang="en-US" b="1" i="1" smtClean="0">
                                <a:solidFill>
                                  <a:schemeClr val="accent5">
                                    <a:lumMod val="60000"/>
                                    <a:lumOff val="4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/</m:t>
                            </m:r>
                            <m:r>
                              <a:rPr lang="en-US" b="1" i="1" smtClean="0">
                                <a:solidFill>
                                  <a:schemeClr val="accent5">
                                    <a:lumMod val="60000"/>
                                    <a:lumOff val="4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p>
                        </m:sSup>
                      </m:e>
                    </m:d>
                  </m:oMath>
                </a14:m>
                <a:r>
                  <a:rPr lang="en-US" b="1" dirty="0">
                    <a:solidFill>
                      <a:schemeClr val="accent5">
                        <a:lumMod val="60000"/>
                        <a:lumOff val="40000"/>
                      </a:schemeClr>
                    </a:solidFill>
                  </a:rPr>
                  <a:t> </a:t>
                </a:r>
                <a:r>
                  <a:rPr lang="en-US" b="1" dirty="0">
                    <a:solidFill>
                      <a:schemeClr val="bg1">
                        <a:lumMod val="75000"/>
                      </a:schemeClr>
                    </a:solidFill>
                  </a:rPr>
                  <a:t>[Dasgupta ‘99]</a:t>
                </a:r>
              </a:p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solidFill>
                                <a:schemeClr val="accent1">
                                  <a:lumMod val="40000"/>
                                  <a:lumOff val="60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chemeClr val="accent1">
                                  <a:lumMod val="40000"/>
                                  <a:lumOff val="60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ℙ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chemeClr val="accent1">
                                  <a:lumMod val="40000"/>
                                  <a:lumOff val="60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b="0" i="1" smtClean="0">
                              <a:solidFill>
                                <a:schemeClr val="accent1">
                                  <a:lumMod val="40000"/>
                                  <a:lumOff val="60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∼</m:t>
                          </m:r>
                          <m:r>
                            <a:rPr lang="en-US" b="0" i="1" smtClean="0">
                              <a:solidFill>
                                <a:schemeClr val="accent1">
                                  <a:lumMod val="40000"/>
                                  <a:lumOff val="60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𝑁</m:t>
                          </m:r>
                          <m:d>
                            <m:dPr>
                              <m:ctrlPr>
                                <a:rPr lang="en-US" b="0" i="1" smtClean="0">
                                  <a:solidFill>
                                    <a:schemeClr val="accent1">
                                      <a:lumMod val="40000"/>
                                      <a:lumOff val="60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solidFill>
                                    <a:schemeClr val="accent1">
                                      <a:lumMod val="40000"/>
                                      <a:lumOff val="60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𝜇</m:t>
                              </m:r>
                              <m:r>
                                <a:rPr lang="en-US" b="0" i="1" smtClean="0">
                                  <a:solidFill>
                                    <a:schemeClr val="accent1">
                                      <a:lumMod val="40000"/>
                                      <a:lumOff val="60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,</m:t>
                              </m:r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solidFill>
                                    <a:schemeClr val="accent1">
                                      <a:lumMod val="40000"/>
                                      <a:lumOff val="60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Id</m:t>
                              </m:r>
                            </m:e>
                          </m:d>
                        </m:sub>
                      </m:sSub>
                      <m:d>
                        <m:dPr>
                          <m:begChr m:val="["/>
                          <m:endChr m:val="]"/>
                          <m:ctrlPr>
                            <a:rPr lang="en-US" b="0" i="1" smtClean="0">
                              <a:solidFill>
                                <a:schemeClr val="accent1">
                                  <a:lumMod val="40000"/>
                                  <a:lumOff val="60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d>
                            <m:dPr>
                              <m:begChr m:val="‖"/>
                              <m:endChr m:val="‖"/>
                              <m:ctrlPr>
                                <a:rPr lang="en-US" b="0" i="1" smtClean="0">
                                  <a:solidFill>
                                    <a:schemeClr val="accent1">
                                      <a:lumMod val="40000"/>
                                      <a:lumOff val="60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solidFill>
                                    <a:schemeClr val="accent1">
                                      <a:lumMod val="40000"/>
                                      <a:lumOff val="60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b="0" i="1" smtClean="0">
                                  <a:solidFill>
                                    <a:schemeClr val="accent1">
                                      <a:lumMod val="40000"/>
                                      <a:lumOff val="60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b="0" i="1" smtClean="0">
                                  <a:solidFill>
                                    <a:schemeClr val="accent1">
                                      <a:lumMod val="40000"/>
                                      <a:lumOff val="60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𝜇</m:t>
                              </m:r>
                            </m:e>
                          </m:d>
                          <m:r>
                            <a:rPr lang="en-US" b="0" i="1" smtClean="0">
                              <a:solidFill>
                                <a:schemeClr val="accent1">
                                  <a:lumMod val="40000"/>
                                  <a:lumOff val="60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&gt;</m:t>
                          </m:r>
                          <m:rad>
                            <m:radPr>
                              <m:degHide m:val="on"/>
                              <m:ctrlPr>
                                <a:rPr lang="en-US" b="0" i="1" smtClean="0">
                                  <a:solidFill>
                                    <a:schemeClr val="accent1">
                                      <a:lumMod val="40000"/>
                                      <a:lumOff val="60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b="0" i="1" smtClean="0">
                                  <a:solidFill>
                                    <a:schemeClr val="accent1">
                                      <a:lumMod val="40000"/>
                                      <a:lumOff val="60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𝑑</m:t>
                              </m:r>
                            </m:e>
                          </m:rad>
                          <m:r>
                            <a:rPr lang="en-US" b="0" i="1" smtClean="0">
                              <a:solidFill>
                                <a:schemeClr val="accent1">
                                  <a:lumMod val="40000"/>
                                  <a:lumOff val="60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</m:t>
                          </m:r>
                          <m:r>
                            <a:rPr lang="en-US" b="0" i="1" smtClean="0">
                              <a:solidFill>
                                <a:schemeClr val="accent1">
                                  <a:lumMod val="40000"/>
                                  <a:lumOff val="60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  <m:r>
                        <a:rPr lang="en-US" b="0" i="1" smtClean="0">
                          <a:solidFill>
                            <a:schemeClr val="accent1">
                              <a:lumMod val="40000"/>
                              <a:lumOff val="60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≤</m:t>
                      </m:r>
                      <m:func>
                        <m:funcPr>
                          <m:ctrlPr>
                            <a:rPr lang="en-US" b="0" i="1" smtClean="0">
                              <a:solidFill>
                                <a:schemeClr val="accent1">
                                  <a:lumMod val="40000"/>
                                  <a:lumOff val="60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b="0" i="0" smtClean="0">
                              <a:solidFill>
                                <a:schemeClr val="accent1">
                                  <a:lumMod val="40000"/>
                                  <a:lumOff val="60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exp</m:t>
                          </m:r>
                        </m:fName>
                        <m:e>
                          <m:d>
                            <m:dPr>
                              <m:ctrlPr>
                                <a:rPr lang="en-US" b="0" i="1" smtClean="0">
                                  <a:solidFill>
                                    <a:schemeClr val="accent1">
                                      <a:lumMod val="40000"/>
                                      <a:lumOff val="60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solidFill>
                                    <a:schemeClr val="accent1">
                                      <a:lumMod val="40000"/>
                                      <a:lumOff val="60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solidFill>
                                    <a:schemeClr val="accent1">
                                      <a:lumMod val="40000"/>
                                      <a:lumOff val="60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Ω</m:t>
                              </m:r>
                              <m:d>
                                <m:dPr>
                                  <m:ctrlPr>
                                    <a:rPr lang="en-US" b="0" i="1" smtClean="0">
                                      <a:solidFill>
                                        <a:schemeClr val="accent1">
                                          <a:lumMod val="40000"/>
                                          <a:lumOff val="6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p>
                                    <m:sSupPr>
                                      <m:ctrlPr>
                                        <a:rPr lang="en-US" b="0" i="1" smtClean="0">
                                          <a:solidFill>
                                            <a:schemeClr val="accent1">
                                              <a:lumMod val="40000"/>
                                              <a:lumOff val="60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b="0" i="1" smtClean="0">
                                          <a:solidFill>
                                            <a:schemeClr val="accent1">
                                              <a:lumMod val="40000"/>
                                              <a:lumOff val="60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𝑡</m:t>
                                      </m:r>
                                    </m:e>
                                    <m:sup>
                                      <m:r>
                                        <a:rPr lang="en-US" b="0" i="1" smtClean="0">
                                          <a:solidFill>
                                            <a:schemeClr val="accent1">
                                              <a:lumMod val="40000"/>
                                              <a:lumOff val="60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</m:e>
                              </m:d>
                            </m:e>
                          </m:d>
                        </m:e>
                      </m:func>
                      <m:r>
                        <a:rPr lang="en-US" b="0" i="1" smtClean="0">
                          <a:solidFill>
                            <a:schemeClr val="accent1">
                              <a:lumMod val="40000"/>
                              <a:lumOff val="60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,</m:t>
                      </m:r>
                    </m:oMath>
                  </m:oMathPara>
                </a14:m>
                <a:endParaRPr lang="en-US" b="0" dirty="0">
                  <a:solidFill>
                    <a:schemeClr val="accent1">
                      <a:lumMod val="40000"/>
                      <a:lumOff val="60000"/>
                    </a:schemeClr>
                  </a:solidFill>
                </a:endParaRPr>
              </a:p>
              <a:p>
                <a:pPr marL="0" indent="0">
                  <a:buNone/>
                </a:pPr>
                <a:r>
                  <a:rPr lang="en-US" dirty="0"/>
                  <a:t>so components are nearly disjoint and a trivial clustering algorithm will work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47D0808-E1D3-F4AD-D7B4-78407DEF257F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4"/>
                <a:stretch>
                  <a:fillRect l="-1410" t="-191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726445016"/>
      </p:ext>
    </p:extLst>
  </p:cSld>
  <p:clrMapOvr>
    <a:masterClrMapping/>
  </p:clrMapOvr>
</p:sld>
</file>

<file path=ppt/theme/theme1.xml><?xml version="1.0" encoding="utf-8"?>
<a:theme xmlns:a="http://schemas.openxmlformats.org/drawingml/2006/main" name="1_Office Theme">
  <a:themeElements>
    <a:clrScheme name="Marquee">
      <a:dk1>
        <a:srgbClr val="000000"/>
      </a:dk1>
      <a:lt1>
        <a:sysClr val="window" lastClr="FFFFFF"/>
      </a:lt1>
      <a:dk2>
        <a:srgbClr val="5E5E5E"/>
      </a:dk2>
      <a:lt2>
        <a:srgbClr val="DDDDDD"/>
      </a:lt2>
      <a:accent1>
        <a:srgbClr val="418AB3"/>
      </a:accent1>
      <a:accent2>
        <a:srgbClr val="A6B727"/>
      </a:accent2>
      <a:accent3>
        <a:srgbClr val="F69200"/>
      </a:accent3>
      <a:accent4>
        <a:srgbClr val="838383"/>
      </a:accent4>
      <a:accent5>
        <a:srgbClr val="FEC306"/>
      </a:accent5>
      <a:accent6>
        <a:srgbClr val="DF5327"/>
      </a:accent6>
      <a:hlink>
        <a:srgbClr val="F59E00"/>
      </a:hlink>
      <a:folHlink>
        <a:srgbClr val="B2B2B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2007</TotalTime>
  <Words>1646</Words>
  <Application>Microsoft Macintosh PowerPoint</Application>
  <PresentationFormat>Widescreen</PresentationFormat>
  <Paragraphs>250</Paragraphs>
  <Slides>25</Slides>
  <Notes>16</Notes>
  <HiddenSlides>1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30" baseType="lpstr">
      <vt:lpstr>Arial</vt:lpstr>
      <vt:lpstr>Calibri</vt:lpstr>
      <vt:lpstr>Calibri Light</vt:lpstr>
      <vt:lpstr>Cambria Math</vt:lpstr>
      <vt:lpstr>1_Office Theme</vt:lpstr>
      <vt:lpstr>CS 224: ALGORITHMS FOR DATA SCIENCE LECTURE 5 (9/20)</vt:lpstr>
      <vt:lpstr>ANNOUNCEMENTS</vt:lpstr>
      <vt:lpstr>PLAN</vt:lpstr>
      <vt:lpstr>MIXTURES OF GAUSSIANS</vt:lpstr>
      <vt:lpstr>MIXTURES OF GAUSSIANS</vt:lpstr>
      <vt:lpstr>REMINDER: TENSOR DECOMPOSITION</vt:lpstr>
      <vt:lpstr>MIXTURES OF GAUSSIANS</vt:lpstr>
      <vt:lpstr>MIXTURES OF GAUSSIANS – THRESHOLD FOR Δ</vt:lpstr>
      <vt:lpstr>MIXTURES OF GAUSSIANS – THRESHOLD FOR Δ</vt:lpstr>
      <vt:lpstr>MIXTURES OF GAUSSIANS – THRESHOLD FOR Δ</vt:lpstr>
      <vt:lpstr>MIXTURES OF GAUSSIANS – THRESHOLD FOR Δ</vt:lpstr>
      <vt:lpstr>MIXTURES OF GAUSSIANS – THRESHOLD FOR Δ</vt:lpstr>
      <vt:lpstr>LOW-DEGREE IDENTIFIABILITY</vt:lpstr>
      <vt:lpstr>LOW-DEGREE IDENTIFIABILITY</vt:lpstr>
      <vt:lpstr>LOW-DEGREE IDENTIFIABILITY</vt:lpstr>
      <vt:lpstr>LOW-DEGREE IDENTIFIABILITY</vt:lpstr>
      <vt:lpstr>LOW-DEGREE IDENTIFIABILITY</vt:lpstr>
      <vt:lpstr>LOW-DEGREE IDENTIFIABILITY</vt:lpstr>
      <vt:lpstr>THE SOS PROGRAM </vt:lpstr>
      <vt:lpstr>THE SOS PROGRAM </vt:lpstr>
      <vt:lpstr>THE SOS PROGRAM </vt:lpstr>
      <vt:lpstr>SUBTLETIES AHEAD</vt:lpstr>
      <vt:lpstr>THE SOS PROGRAM </vt:lpstr>
      <vt:lpstr>THE SOS PROGRAM </vt:lpstr>
      <vt:lpstr>THE SOS PROGRAM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CS 224: ALGORITHMS FOR DATA SCIENCE LECTURE 5 (9/20)</dc:title>
  <dc:creator>Chen, Sitan</dc:creator>
  <cp:lastModifiedBy>Chen, Sitan</cp:lastModifiedBy>
  <cp:revision>18</cp:revision>
  <dcterms:created xsi:type="dcterms:W3CDTF">2023-09-19T19:32:23Z</dcterms:created>
  <dcterms:modified xsi:type="dcterms:W3CDTF">2023-09-25T17:51:40Z</dcterms:modified>
</cp:coreProperties>
</file>