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6"/>
  </p:notesMasterIdLst>
  <p:sldIdLst>
    <p:sldId id="257" r:id="rId3"/>
    <p:sldId id="826" r:id="rId4"/>
    <p:sldId id="1039" r:id="rId5"/>
    <p:sldId id="980" r:id="rId6"/>
    <p:sldId id="983" r:id="rId7"/>
    <p:sldId id="981" r:id="rId8"/>
    <p:sldId id="982" r:id="rId9"/>
    <p:sldId id="1040" r:id="rId10"/>
    <p:sldId id="995" r:id="rId11"/>
    <p:sldId id="1007" r:id="rId12"/>
    <p:sldId id="1005" r:id="rId13"/>
    <p:sldId id="1006" r:id="rId14"/>
    <p:sldId id="1034" r:id="rId15"/>
    <p:sldId id="1035" r:id="rId16"/>
    <p:sldId id="1036" r:id="rId17"/>
    <p:sldId id="998" r:id="rId18"/>
    <p:sldId id="999" r:id="rId19"/>
    <p:sldId id="1000" r:id="rId20"/>
    <p:sldId id="1002" r:id="rId21"/>
    <p:sldId id="1003" r:id="rId22"/>
    <p:sldId id="1008" r:id="rId23"/>
    <p:sldId id="1009" r:id="rId24"/>
    <p:sldId id="1004" r:id="rId25"/>
    <p:sldId id="1010" r:id="rId26"/>
    <p:sldId id="1041" r:id="rId27"/>
    <p:sldId id="984" r:id="rId28"/>
    <p:sldId id="1012" r:id="rId29"/>
    <p:sldId id="1013" r:id="rId30"/>
    <p:sldId id="985" r:id="rId31"/>
    <p:sldId id="1014" r:id="rId32"/>
    <p:sldId id="1015" r:id="rId33"/>
    <p:sldId id="1016" r:id="rId34"/>
    <p:sldId id="986" r:id="rId35"/>
    <p:sldId id="1017" r:id="rId36"/>
    <p:sldId id="1018" r:id="rId37"/>
    <p:sldId id="987" r:id="rId38"/>
    <p:sldId id="1019" r:id="rId39"/>
    <p:sldId id="1020" r:id="rId40"/>
    <p:sldId id="1021" r:id="rId41"/>
    <p:sldId id="1022" r:id="rId42"/>
    <p:sldId id="1023" r:id="rId43"/>
    <p:sldId id="988" r:id="rId44"/>
    <p:sldId id="1024" r:id="rId45"/>
    <p:sldId id="1026" r:id="rId46"/>
    <p:sldId id="1025" r:id="rId47"/>
    <p:sldId id="989" r:id="rId48"/>
    <p:sldId id="990" r:id="rId49"/>
    <p:sldId id="1037" r:id="rId50"/>
    <p:sldId id="1027" r:id="rId51"/>
    <p:sldId id="1028" r:id="rId52"/>
    <p:sldId id="1038" r:id="rId53"/>
    <p:sldId id="1029" r:id="rId54"/>
    <p:sldId id="101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69"/>
    <p:restoredTop sz="94694"/>
  </p:normalViewPr>
  <p:slideViewPr>
    <p:cSldViewPr snapToGrid="0">
      <p:cViewPr varScale="1">
        <p:scale>
          <a:sx n="94" d="100"/>
          <a:sy n="94" d="100"/>
        </p:scale>
        <p:origin x="216" y="6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A6EBD2-EB45-C440-830C-636CD11EFD70}" type="datetimeFigureOut">
              <a:rPr lang="en-US" smtClean="0"/>
              <a:t>9/3/24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68E894-2688-F64F-8BCB-6698206C965D}" type="slidenum">
              <a:rPr lang="en-US" smtClean="0"/>
              <a:t>‹#›</a:t>
            </a:fld>
            <a:endParaRPr lang="en-US"/>
          </a:p>
        </p:txBody>
      </p:sp>
    </p:spTree>
    <p:extLst>
      <p:ext uri="{BB962C8B-B14F-4D97-AF65-F5344CB8AC3E}">
        <p14:creationId xmlns:p14="http://schemas.microsoft.com/office/powerpoint/2010/main" val="2916757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C66BF-7D70-4D47-8FFD-04829FBD1F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481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532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glass half full: class is also meant to convey the scope of the challenges (and hopefully the intellectual value) in bridging this gap. more questions than answers, but no better time to think about these things than now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640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take another philosophical digression and say a bit about each of these three modes. </a:t>
            </a:r>
            <a:r>
              <a:rPr lang="en-US" dirty="0" err="1"/>
              <a:t>i’m</a:t>
            </a:r>
            <a:r>
              <a:rPr lang="en-US" dirty="0"/>
              <a:t> going to be flashing a lot of different things at you and it might be a lot to take in the first time. but given the diverse makeup of the class, i think of the next few slides as a kind of sampling platter of different possible ways of thinking about what’s going to be taught in this class, and different reasons to 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48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might appear a little abstract right now, but this may be a good framing to keep in mind as you progress through the course.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45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one is a bit subtle, </a:t>
            </a:r>
            <a:r>
              <a:rPr lang="en-US" dirty="0" err="1"/>
              <a:t>dw</a:t>
            </a:r>
            <a:r>
              <a:rPr lang="en-US" dirty="0"/>
              <a:t>, we will revisit</a:t>
            </a:r>
          </a:p>
          <a:p>
            <a:endParaRPr lang="en-US" dirty="0"/>
          </a:p>
          <a:p>
            <a:r>
              <a:rPr lang="en-US" dirty="0"/>
              <a:t>These might appear a little abstract right now, but this may be a good framing to keep in mind as you progress through the course.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544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one is a bit subtle, </a:t>
            </a:r>
            <a:r>
              <a:rPr lang="en-US" dirty="0" err="1"/>
              <a:t>dw</a:t>
            </a:r>
            <a:r>
              <a:rPr lang="en-US" dirty="0"/>
              <a:t>, we will revisit</a:t>
            </a:r>
          </a:p>
          <a:p>
            <a:endParaRPr lang="en-US" dirty="0"/>
          </a:p>
          <a:p>
            <a:r>
              <a:rPr lang="en-US" dirty="0"/>
              <a:t>These might appear a little abstract right now, but this may be a good framing to keep in mind as you progress through the course.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547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fundamental nature of what we will be covering, the purpose of learning these things is not just about understanding ML in practice, but also about leveraging the </a:t>
            </a:r>
            <a:r>
              <a:rPr lang="en-US" dirty="0" err="1"/>
              <a:t>TCS+stats</a:t>
            </a:r>
            <a:r>
              <a:rPr lang="en-US" dirty="0"/>
              <a:t> mindset to better understand problems in other domains. In fact, this will be the premise of the rest of today’s lecture. I will mention some other vignettes in passing over the course of the semester, though unfortunately we will not have time to go into depth. Nevertheless, it is a good (and reassuring) thing to keep in mind.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860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fundamental nature of what we will be covering, the purpose of learning these things is not just about understanding ML in practice, but also about leveraging the </a:t>
            </a:r>
            <a:r>
              <a:rPr lang="en-US" dirty="0" err="1"/>
              <a:t>TCS+stats</a:t>
            </a:r>
            <a:r>
              <a:rPr lang="en-US" dirty="0"/>
              <a:t> mindset to better understand problems in other domains. In fact, this will be the premise of the rest of today’s lecture. I will mention some other vignettes in passing over the course of the semester, though unfortunately we will not have time to go into depth. Nevertheless, it is a good (and reassuring) thing to keep in mind.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692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375C9-0E23-C847-BC27-2F44CD65F3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11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005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375C9-0E23-C847-BC27-2F44CD65F3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778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277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416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435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711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172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716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333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126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812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317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375C9-0E23-C847-BC27-2F44CD65F3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221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151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456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800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375C9-0E23-C847-BC27-2F44CD65F3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615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276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359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161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E978E-F200-1047-9134-AE26E3E5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277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F0FE2-0319-9C2D-9EA4-1617E398E3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AA1A06-31C2-8219-9CA2-1B30602E8E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E1F060-66DE-7E26-BFB8-20E1AD8C8BD6}"/>
              </a:ext>
            </a:extLst>
          </p:cNvPr>
          <p:cNvSpPr>
            <a:spLocks noGrp="1"/>
          </p:cNvSpPr>
          <p:nvPr>
            <p:ph type="dt" sz="half" idx="10"/>
          </p:nvPr>
        </p:nvSpPr>
        <p:spPr/>
        <p:txBody>
          <a:bodyPr/>
          <a:lstStyle/>
          <a:p>
            <a:fld id="{BC262394-BFDF-D54C-8D08-6B8B3A52D079}" type="datetimeFigureOut">
              <a:rPr lang="en-US" smtClean="0"/>
              <a:t>9/3/24</a:t>
            </a:fld>
            <a:endParaRPr lang="en-US"/>
          </a:p>
        </p:txBody>
      </p:sp>
      <p:sp>
        <p:nvSpPr>
          <p:cNvPr id="5" name="Footer Placeholder 4">
            <a:extLst>
              <a:ext uri="{FF2B5EF4-FFF2-40B4-BE49-F238E27FC236}">
                <a16:creationId xmlns:a16="http://schemas.microsoft.com/office/drawing/2014/main" id="{7DDB566B-14DA-5919-0BD5-7571AAC5E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74588F-8161-7D49-1E77-0F32023F7783}"/>
              </a:ext>
            </a:extLst>
          </p:cNvPr>
          <p:cNvSpPr>
            <a:spLocks noGrp="1"/>
          </p:cNvSpPr>
          <p:nvPr>
            <p:ph type="sldNum" sz="quarter" idx="12"/>
          </p:nvPr>
        </p:nvSpPr>
        <p:spPr/>
        <p:txBody>
          <a:bodyPr/>
          <a:lstStyle/>
          <a:p>
            <a:fld id="{56C7A5C4-247F-C147-A347-7EB604653812}" type="slidenum">
              <a:rPr lang="en-US" smtClean="0"/>
              <a:t>‹#›</a:t>
            </a:fld>
            <a:endParaRPr lang="en-US"/>
          </a:p>
        </p:txBody>
      </p:sp>
    </p:spTree>
    <p:extLst>
      <p:ext uri="{BB962C8B-B14F-4D97-AF65-F5344CB8AC3E}">
        <p14:creationId xmlns:p14="http://schemas.microsoft.com/office/powerpoint/2010/main" val="2183065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6567-E331-8A64-C556-367288F969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CE111F-6CAF-D15D-2D73-35E7AE4018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7136FD-1F1D-A610-CD69-5468D40E3CC4}"/>
              </a:ext>
            </a:extLst>
          </p:cNvPr>
          <p:cNvSpPr>
            <a:spLocks noGrp="1"/>
          </p:cNvSpPr>
          <p:nvPr>
            <p:ph type="dt" sz="half" idx="10"/>
          </p:nvPr>
        </p:nvSpPr>
        <p:spPr/>
        <p:txBody>
          <a:bodyPr/>
          <a:lstStyle/>
          <a:p>
            <a:fld id="{BC262394-BFDF-D54C-8D08-6B8B3A52D079}" type="datetimeFigureOut">
              <a:rPr lang="en-US" smtClean="0"/>
              <a:t>9/3/24</a:t>
            </a:fld>
            <a:endParaRPr lang="en-US"/>
          </a:p>
        </p:txBody>
      </p:sp>
      <p:sp>
        <p:nvSpPr>
          <p:cNvPr id="5" name="Footer Placeholder 4">
            <a:extLst>
              <a:ext uri="{FF2B5EF4-FFF2-40B4-BE49-F238E27FC236}">
                <a16:creationId xmlns:a16="http://schemas.microsoft.com/office/drawing/2014/main" id="{CD843311-E6DD-C041-2046-923315BB9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27453-4376-929E-48D7-9875A956B758}"/>
              </a:ext>
            </a:extLst>
          </p:cNvPr>
          <p:cNvSpPr>
            <a:spLocks noGrp="1"/>
          </p:cNvSpPr>
          <p:nvPr>
            <p:ph type="sldNum" sz="quarter" idx="12"/>
          </p:nvPr>
        </p:nvSpPr>
        <p:spPr/>
        <p:txBody>
          <a:bodyPr/>
          <a:lstStyle/>
          <a:p>
            <a:fld id="{56C7A5C4-247F-C147-A347-7EB604653812}" type="slidenum">
              <a:rPr lang="en-US" smtClean="0"/>
              <a:t>‹#›</a:t>
            </a:fld>
            <a:endParaRPr lang="en-US"/>
          </a:p>
        </p:txBody>
      </p:sp>
    </p:spTree>
    <p:extLst>
      <p:ext uri="{BB962C8B-B14F-4D97-AF65-F5344CB8AC3E}">
        <p14:creationId xmlns:p14="http://schemas.microsoft.com/office/powerpoint/2010/main" val="4276292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CE37D-CB16-58D5-86F0-5F10975D3B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411C23-D7BD-F38D-F059-F758CA0C17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40E7FE-3946-5D52-A018-98171D066C55}"/>
              </a:ext>
            </a:extLst>
          </p:cNvPr>
          <p:cNvSpPr>
            <a:spLocks noGrp="1"/>
          </p:cNvSpPr>
          <p:nvPr>
            <p:ph type="dt" sz="half" idx="10"/>
          </p:nvPr>
        </p:nvSpPr>
        <p:spPr/>
        <p:txBody>
          <a:bodyPr/>
          <a:lstStyle/>
          <a:p>
            <a:fld id="{BC262394-BFDF-D54C-8D08-6B8B3A52D079}" type="datetimeFigureOut">
              <a:rPr lang="en-US" smtClean="0"/>
              <a:t>9/3/24</a:t>
            </a:fld>
            <a:endParaRPr lang="en-US"/>
          </a:p>
        </p:txBody>
      </p:sp>
      <p:sp>
        <p:nvSpPr>
          <p:cNvPr id="5" name="Footer Placeholder 4">
            <a:extLst>
              <a:ext uri="{FF2B5EF4-FFF2-40B4-BE49-F238E27FC236}">
                <a16:creationId xmlns:a16="http://schemas.microsoft.com/office/drawing/2014/main" id="{9E5F9A10-E1C4-C739-2AC9-ED4F244495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E38081-6E2D-3378-47EF-A8B4E7578181}"/>
              </a:ext>
            </a:extLst>
          </p:cNvPr>
          <p:cNvSpPr>
            <a:spLocks noGrp="1"/>
          </p:cNvSpPr>
          <p:nvPr>
            <p:ph type="sldNum" sz="quarter" idx="12"/>
          </p:nvPr>
        </p:nvSpPr>
        <p:spPr/>
        <p:txBody>
          <a:bodyPr/>
          <a:lstStyle/>
          <a:p>
            <a:fld id="{56C7A5C4-247F-C147-A347-7EB604653812}" type="slidenum">
              <a:rPr lang="en-US" smtClean="0"/>
              <a:t>‹#›</a:t>
            </a:fld>
            <a:endParaRPr lang="en-US"/>
          </a:p>
        </p:txBody>
      </p:sp>
    </p:spTree>
    <p:extLst>
      <p:ext uri="{BB962C8B-B14F-4D97-AF65-F5344CB8AC3E}">
        <p14:creationId xmlns:p14="http://schemas.microsoft.com/office/powerpoint/2010/main" val="2689690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430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DF924-1730-9447-897A-6D1C7E9034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984A32-44E1-9C4B-B466-E8C264FDF2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530D51-D751-5E45-A4FF-BB60690C14BB}"/>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9/3/24</a:t>
            </a:fld>
            <a:endParaRPr lang="en-US"/>
          </a:p>
        </p:txBody>
      </p:sp>
      <p:sp>
        <p:nvSpPr>
          <p:cNvPr id="5" name="Footer Placeholder 4">
            <a:extLst>
              <a:ext uri="{FF2B5EF4-FFF2-40B4-BE49-F238E27FC236}">
                <a16:creationId xmlns:a16="http://schemas.microsoft.com/office/drawing/2014/main" id="{D169022B-9574-7243-BF00-EA2BF723D4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AA4455-766A-9549-BC03-6C46B850781D}"/>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3361511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1430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A3ABC-87C8-9C4F-9D84-51D595B78F22}"/>
              </a:ext>
            </a:extLst>
          </p:cNvPr>
          <p:cNvSpPr>
            <a:spLocks noGrp="1"/>
          </p:cNvSpPr>
          <p:nvPr>
            <p:ph type="title" hasCustomPrompt="1"/>
          </p:nvPr>
        </p:nvSpPr>
        <p:spPr>
          <a:xfrm>
            <a:off x="243840" y="283319"/>
            <a:ext cx="11704320" cy="1011092"/>
          </a:xfrm>
          <a:effectLst/>
        </p:spPr>
        <p:txBody>
          <a:bodyPr>
            <a:normAutofit/>
          </a:bodyPr>
          <a:lstStyle>
            <a:lvl1pPr>
              <a:defRPr sz="4400" b="1">
                <a:solidFill>
                  <a:schemeClr val="accent5">
                    <a:lumMod val="60000"/>
                    <a:lumOff val="40000"/>
                  </a:schemeClr>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D32F95C9-D544-4149-9010-292C4DF23D9C}"/>
              </a:ext>
            </a:extLst>
          </p:cNvPr>
          <p:cNvSpPr>
            <a:spLocks noGrp="1"/>
          </p:cNvSpPr>
          <p:nvPr>
            <p:ph idx="1"/>
          </p:nvPr>
        </p:nvSpPr>
        <p:spPr>
          <a:xfrm>
            <a:off x="243840" y="1294411"/>
            <a:ext cx="11704320" cy="5280271"/>
          </a:xfrm>
          <a:effectLst/>
        </p:spPr>
        <p:txBody>
          <a:bodyPr>
            <a:normAutofit/>
          </a:bodyPr>
          <a:lstStyle>
            <a:lvl1pPr>
              <a:defRPr sz="3200">
                <a:solidFill>
                  <a:schemeClr val="accent5">
                    <a:lumMod val="20000"/>
                    <a:lumOff val="80000"/>
                  </a:schemeClr>
                </a:solidFill>
                <a:effectLst>
                  <a:outerShdw blurRad="50800" dist="38100" dir="2700000" algn="tl" rotWithShape="0">
                    <a:prstClr val="black">
                      <a:alpha val="40000"/>
                    </a:prstClr>
                  </a:outerShdw>
                </a:effectLst>
              </a:defRPr>
            </a:lvl1pPr>
            <a:lvl2pPr>
              <a:defRPr sz="2800">
                <a:solidFill>
                  <a:schemeClr val="accent5">
                    <a:lumMod val="20000"/>
                    <a:lumOff val="80000"/>
                  </a:schemeClr>
                </a:solidFill>
                <a:effectLst>
                  <a:outerShdw blurRad="50800" dist="38100" dir="2700000" algn="tl" rotWithShape="0">
                    <a:prstClr val="black">
                      <a:alpha val="40000"/>
                    </a:prstClr>
                  </a:outerShdw>
                </a:effectLst>
              </a:defRPr>
            </a:lvl2pPr>
            <a:lvl3pPr>
              <a:defRPr sz="2400">
                <a:solidFill>
                  <a:schemeClr val="accent5">
                    <a:lumMod val="20000"/>
                    <a:lumOff val="80000"/>
                  </a:schemeClr>
                </a:solidFill>
                <a:effectLst>
                  <a:outerShdw blurRad="50800" dist="38100" dir="2700000" algn="tl" rotWithShape="0">
                    <a:prstClr val="black">
                      <a:alpha val="40000"/>
                    </a:prstClr>
                  </a:outerShdw>
                </a:effectLst>
              </a:defRPr>
            </a:lvl3pPr>
            <a:lvl4pPr>
              <a:defRPr sz="2000">
                <a:solidFill>
                  <a:schemeClr val="accent5">
                    <a:lumMod val="20000"/>
                    <a:lumOff val="80000"/>
                  </a:schemeClr>
                </a:solidFill>
                <a:effectLst>
                  <a:outerShdw blurRad="50800" dist="38100" dir="2700000" algn="tl" rotWithShape="0">
                    <a:prstClr val="black">
                      <a:alpha val="40000"/>
                    </a:prstClr>
                  </a:outerShdw>
                </a:effectLst>
              </a:defRPr>
            </a:lvl4pPr>
            <a:lvl5pPr>
              <a:defRPr sz="2000">
                <a:solidFill>
                  <a:schemeClr val="accent5">
                    <a:lumMod val="20000"/>
                    <a:lumOff val="80000"/>
                  </a:schemeClr>
                </a:solidFill>
                <a:effectLst>
                  <a:outerShdw blurRad="50800" dist="38100" dir="2700000" algn="tl" rotWithShape="0">
                    <a:prstClr val="black">
                      <a:alpha val="40000"/>
                    </a:prst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842A5DE-E34B-D045-90F0-91639E32BB8E}"/>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9/3/24</a:t>
            </a:fld>
            <a:endParaRPr lang="en-US"/>
          </a:p>
        </p:txBody>
      </p:sp>
      <p:sp>
        <p:nvSpPr>
          <p:cNvPr id="5" name="Footer Placeholder 4">
            <a:extLst>
              <a:ext uri="{FF2B5EF4-FFF2-40B4-BE49-F238E27FC236}">
                <a16:creationId xmlns:a16="http://schemas.microsoft.com/office/drawing/2014/main" id="{2CB40522-700D-9A42-834F-3193BE8C6D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D9B5C9-E353-6B42-B8B0-5C9B359CA6E7}"/>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160870495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4E3F1-F4D1-3243-B3F1-7537191A4F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8284E7-BAE3-1242-BEA0-AE44542624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55B23B-C30F-2D45-834F-80D91C16E458}"/>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9/3/24</a:t>
            </a:fld>
            <a:endParaRPr lang="en-US"/>
          </a:p>
        </p:txBody>
      </p:sp>
      <p:sp>
        <p:nvSpPr>
          <p:cNvPr id="5" name="Footer Placeholder 4">
            <a:extLst>
              <a:ext uri="{FF2B5EF4-FFF2-40B4-BE49-F238E27FC236}">
                <a16:creationId xmlns:a16="http://schemas.microsoft.com/office/drawing/2014/main" id="{BD75B12B-D9AC-8746-93E0-36644961F0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24A3C2-2E64-8740-875B-CD96E0AAD94F}"/>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3565863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37775-149C-1648-8655-AAAFB64D4B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302D21-1B12-984E-B34D-4BB9C742A5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F8DA20-9D39-CD43-AA84-98B39EAA90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1B69BB-BB55-6D48-893C-1DE97E7094AD}"/>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9/3/24</a:t>
            </a:fld>
            <a:endParaRPr lang="en-US"/>
          </a:p>
        </p:txBody>
      </p:sp>
      <p:sp>
        <p:nvSpPr>
          <p:cNvPr id="6" name="Footer Placeholder 5">
            <a:extLst>
              <a:ext uri="{FF2B5EF4-FFF2-40B4-BE49-F238E27FC236}">
                <a16:creationId xmlns:a16="http://schemas.microsoft.com/office/drawing/2014/main" id="{40C54FCE-DC19-2D46-8877-B9B76C9040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52797B-6CEF-7A48-9984-5DE25A2C0506}"/>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2912247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92C9F-F0C9-E341-A22A-022C61A259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BFD8BA-7E63-5048-BA75-4123C37EA1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27C2D-4439-5D43-A3C4-5517F482A1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B71EA6-AB41-0443-8AAE-915AEDB4D3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02D8C4-E93B-4147-97D2-1A8F55B54F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DFF6F7-52E6-A947-94AE-D0E3D2CB0963}"/>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9/3/24</a:t>
            </a:fld>
            <a:endParaRPr lang="en-US"/>
          </a:p>
        </p:txBody>
      </p:sp>
      <p:sp>
        <p:nvSpPr>
          <p:cNvPr id="8" name="Footer Placeholder 7">
            <a:extLst>
              <a:ext uri="{FF2B5EF4-FFF2-40B4-BE49-F238E27FC236}">
                <a16:creationId xmlns:a16="http://schemas.microsoft.com/office/drawing/2014/main" id="{119646DB-C494-7D44-A4FA-018D19F431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D0B7F7-95CF-9144-8428-48FC957BF849}"/>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2506442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BE60E-1451-0346-A830-8BB475DE2B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75E70A-CA61-0D4F-AA1B-CE38E607E81B}"/>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9/3/24</a:t>
            </a:fld>
            <a:endParaRPr lang="en-US"/>
          </a:p>
        </p:txBody>
      </p:sp>
      <p:sp>
        <p:nvSpPr>
          <p:cNvPr id="4" name="Footer Placeholder 3">
            <a:extLst>
              <a:ext uri="{FF2B5EF4-FFF2-40B4-BE49-F238E27FC236}">
                <a16:creationId xmlns:a16="http://schemas.microsoft.com/office/drawing/2014/main" id="{A026410F-63EE-BA4A-A9DC-001845ABDC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1008DB1-7CD8-0541-BBA0-BB928EDA042F}"/>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628008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59F1DA-EFCD-C144-A1E7-B8A46E0B3981}"/>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9/3/24</a:t>
            </a:fld>
            <a:endParaRPr lang="en-US"/>
          </a:p>
        </p:txBody>
      </p:sp>
      <p:sp>
        <p:nvSpPr>
          <p:cNvPr id="3" name="Footer Placeholder 2">
            <a:extLst>
              <a:ext uri="{FF2B5EF4-FFF2-40B4-BE49-F238E27FC236}">
                <a16:creationId xmlns:a16="http://schemas.microsoft.com/office/drawing/2014/main" id="{3F30C44B-8026-A54F-9207-24AEB24C0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138F13D-A078-EF4A-864A-3BFF07B09772}"/>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499514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05106-BE30-6F43-BB1F-9BED7E2262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9DD99D-2E9D-4B4E-830C-51749856AC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A6F4F4-3241-1F4C-86CF-0BD5391687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C21EA7-4B72-A942-9917-CA373F83AF47}"/>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9/3/24</a:t>
            </a:fld>
            <a:endParaRPr lang="en-US"/>
          </a:p>
        </p:txBody>
      </p:sp>
      <p:sp>
        <p:nvSpPr>
          <p:cNvPr id="6" name="Footer Placeholder 5">
            <a:extLst>
              <a:ext uri="{FF2B5EF4-FFF2-40B4-BE49-F238E27FC236}">
                <a16:creationId xmlns:a16="http://schemas.microsoft.com/office/drawing/2014/main" id="{693156A0-A450-674E-A1BB-7D006522ED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9982FD-F2D7-ED4F-8468-1999A404AB59}"/>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3136716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02C20-AD50-BD2D-E2BC-113473ADD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5A3444-2E17-6D8A-5D78-A61DB874D7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21E129-A479-105A-5F64-EA896909DD46}"/>
              </a:ext>
            </a:extLst>
          </p:cNvPr>
          <p:cNvSpPr>
            <a:spLocks noGrp="1"/>
          </p:cNvSpPr>
          <p:nvPr>
            <p:ph type="dt" sz="half" idx="10"/>
          </p:nvPr>
        </p:nvSpPr>
        <p:spPr/>
        <p:txBody>
          <a:bodyPr/>
          <a:lstStyle/>
          <a:p>
            <a:fld id="{BC262394-BFDF-D54C-8D08-6B8B3A52D079}" type="datetimeFigureOut">
              <a:rPr lang="en-US" smtClean="0"/>
              <a:t>9/3/24</a:t>
            </a:fld>
            <a:endParaRPr lang="en-US"/>
          </a:p>
        </p:txBody>
      </p:sp>
      <p:sp>
        <p:nvSpPr>
          <p:cNvPr id="5" name="Footer Placeholder 4">
            <a:extLst>
              <a:ext uri="{FF2B5EF4-FFF2-40B4-BE49-F238E27FC236}">
                <a16:creationId xmlns:a16="http://schemas.microsoft.com/office/drawing/2014/main" id="{4CEE019F-913B-0F55-4E71-7652D9141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C34F0F-3F68-0FF2-1DD8-89C0882BF0FC}"/>
              </a:ext>
            </a:extLst>
          </p:cNvPr>
          <p:cNvSpPr>
            <a:spLocks noGrp="1"/>
          </p:cNvSpPr>
          <p:nvPr>
            <p:ph type="sldNum" sz="quarter" idx="12"/>
          </p:nvPr>
        </p:nvSpPr>
        <p:spPr/>
        <p:txBody>
          <a:bodyPr/>
          <a:lstStyle/>
          <a:p>
            <a:fld id="{56C7A5C4-247F-C147-A347-7EB604653812}" type="slidenum">
              <a:rPr lang="en-US" smtClean="0"/>
              <a:t>‹#›</a:t>
            </a:fld>
            <a:endParaRPr lang="en-US"/>
          </a:p>
        </p:txBody>
      </p:sp>
    </p:spTree>
    <p:extLst>
      <p:ext uri="{BB962C8B-B14F-4D97-AF65-F5344CB8AC3E}">
        <p14:creationId xmlns:p14="http://schemas.microsoft.com/office/powerpoint/2010/main" val="3693346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5ADE-1A53-FE44-9E54-BB3350B526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C65AD-83D7-3644-A02E-0B07F243F4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0F9CBA-7F1B-0E45-977C-11AFC8E9EE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BAF5B8-5480-9B4D-A39B-CA33B43C04D6}"/>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9/3/24</a:t>
            </a:fld>
            <a:endParaRPr lang="en-US"/>
          </a:p>
        </p:txBody>
      </p:sp>
      <p:sp>
        <p:nvSpPr>
          <p:cNvPr id="6" name="Footer Placeholder 5">
            <a:extLst>
              <a:ext uri="{FF2B5EF4-FFF2-40B4-BE49-F238E27FC236}">
                <a16:creationId xmlns:a16="http://schemas.microsoft.com/office/drawing/2014/main" id="{10DA85E7-35F6-314D-8298-B9F044AAD4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836E77-F3E7-FF43-B800-48B46B99FE63}"/>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820460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3B635-8439-1A4E-8092-D5773E34B7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C2FB3D-9095-A843-AECD-17D6EE6776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176949-C4E1-E74D-9E37-EF601A795BFE}"/>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9/3/24</a:t>
            </a:fld>
            <a:endParaRPr lang="en-US"/>
          </a:p>
        </p:txBody>
      </p:sp>
      <p:sp>
        <p:nvSpPr>
          <p:cNvPr id="5" name="Footer Placeholder 4">
            <a:extLst>
              <a:ext uri="{FF2B5EF4-FFF2-40B4-BE49-F238E27FC236}">
                <a16:creationId xmlns:a16="http://schemas.microsoft.com/office/drawing/2014/main" id="{16149F77-CD97-B347-A6DA-EB4F132F8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C5F9AC-5423-904F-A631-CECE9420CBFF}"/>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2343437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594F90-9AA6-AF4A-8E60-72DB9649CE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1CBD27-0339-4846-9541-447088C6AD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CBC6A-410F-4D45-9B7F-DC121F5E6BC9}"/>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9/3/24</a:t>
            </a:fld>
            <a:endParaRPr lang="en-US"/>
          </a:p>
        </p:txBody>
      </p:sp>
      <p:sp>
        <p:nvSpPr>
          <p:cNvPr id="5" name="Footer Placeholder 4">
            <a:extLst>
              <a:ext uri="{FF2B5EF4-FFF2-40B4-BE49-F238E27FC236}">
                <a16:creationId xmlns:a16="http://schemas.microsoft.com/office/drawing/2014/main" id="{13C37508-651C-0446-B0E2-45C3A32B7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C8A1EE-DB53-DE47-A021-2B8E99EA0401}"/>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677368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A284D-8324-9030-0394-A8721C2309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A991D5-4532-AB7A-AF29-53F73F0066C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4DEBA4-7F66-9B63-F965-1D5F94194807}"/>
              </a:ext>
            </a:extLst>
          </p:cNvPr>
          <p:cNvSpPr>
            <a:spLocks noGrp="1"/>
          </p:cNvSpPr>
          <p:nvPr>
            <p:ph type="dt" sz="half" idx="10"/>
          </p:nvPr>
        </p:nvSpPr>
        <p:spPr/>
        <p:txBody>
          <a:bodyPr/>
          <a:lstStyle/>
          <a:p>
            <a:fld id="{BC262394-BFDF-D54C-8D08-6B8B3A52D079}" type="datetimeFigureOut">
              <a:rPr lang="en-US" smtClean="0"/>
              <a:t>9/3/24</a:t>
            </a:fld>
            <a:endParaRPr lang="en-US"/>
          </a:p>
        </p:txBody>
      </p:sp>
      <p:sp>
        <p:nvSpPr>
          <p:cNvPr id="5" name="Footer Placeholder 4">
            <a:extLst>
              <a:ext uri="{FF2B5EF4-FFF2-40B4-BE49-F238E27FC236}">
                <a16:creationId xmlns:a16="http://schemas.microsoft.com/office/drawing/2014/main" id="{980780C9-05CD-6A55-ADC4-8638ECF301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E38EA-6560-7200-778D-95B054EA3358}"/>
              </a:ext>
            </a:extLst>
          </p:cNvPr>
          <p:cNvSpPr>
            <a:spLocks noGrp="1"/>
          </p:cNvSpPr>
          <p:nvPr>
            <p:ph type="sldNum" sz="quarter" idx="12"/>
          </p:nvPr>
        </p:nvSpPr>
        <p:spPr/>
        <p:txBody>
          <a:bodyPr/>
          <a:lstStyle/>
          <a:p>
            <a:fld id="{56C7A5C4-247F-C147-A347-7EB604653812}" type="slidenum">
              <a:rPr lang="en-US" smtClean="0"/>
              <a:t>‹#›</a:t>
            </a:fld>
            <a:endParaRPr lang="en-US"/>
          </a:p>
        </p:txBody>
      </p:sp>
    </p:spTree>
    <p:extLst>
      <p:ext uri="{BB962C8B-B14F-4D97-AF65-F5344CB8AC3E}">
        <p14:creationId xmlns:p14="http://schemas.microsoft.com/office/powerpoint/2010/main" val="1538629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3F9A2-3A2B-B254-4A20-A7D4AF4482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F228C1-5410-383E-7059-09FAC28A39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F07289-2408-A2DD-9B50-26E2507365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9B0B7A-28BF-21E3-FDD5-971D05A2C635}"/>
              </a:ext>
            </a:extLst>
          </p:cNvPr>
          <p:cNvSpPr>
            <a:spLocks noGrp="1"/>
          </p:cNvSpPr>
          <p:nvPr>
            <p:ph type="dt" sz="half" idx="10"/>
          </p:nvPr>
        </p:nvSpPr>
        <p:spPr/>
        <p:txBody>
          <a:bodyPr/>
          <a:lstStyle/>
          <a:p>
            <a:fld id="{BC262394-BFDF-D54C-8D08-6B8B3A52D079}" type="datetimeFigureOut">
              <a:rPr lang="en-US" smtClean="0"/>
              <a:t>9/3/24</a:t>
            </a:fld>
            <a:endParaRPr lang="en-US"/>
          </a:p>
        </p:txBody>
      </p:sp>
      <p:sp>
        <p:nvSpPr>
          <p:cNvPr id="6" name="Footer Placeholder 5">
            <a:extLst>
              <a:ext uri="{FF2B5EF4-FFF2-40B4-BE49-F238E27FC236}">
                <a16:creationId xmlns:a16="http://schemas.microsoft.com/office/drawing/2014/main" id="{23CBF8A8-E2D7-230D-E021-54AB768E1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3341E4-798A-1026-BD76-CAA50E3E07EF}"/>
              </a:ext>
            </a:extLst>
          </p:cNvPr>
          <p:cNvSpPr>
            <a:spLocks noGrp="1"/>
          </p:cNvSpPr>
          <p:nvPr>
            <p:ph type="sldNum" sz="quarter" idx="12"/>
          </p:nvPr>
        </p:nvSpPr>
        <p:spPr/>
        <p:txBody>
          <a:bodyPr/>
          <a:lstStyle/>
          <a:p>
            <a:fld id="{56C7A5C4-247F-C147-A347-7EB604653812}" type="slidenum">
              <a:rPr lang="en-US" smtClean="0"/>
              <a:t>‹#›</a:t>
            </a:fld>
            <a:endParaRPr lang="en-US"/>
          </a:p>
        </p:txBody>
      </p:sp>
    </p:spTree>
    <p:extLst>
      <p:ext uri="{BB962C8B-B14F-4D97-AF65-F5344CB8AC3E}">
        <p14:creationId xmlns:p14="http://schemas.microsoft.com/office/powerpoint/2010/main" val="3419952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A6AC0-D7D4-3995-7FA5-41F4D81FD7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4B0C38-66FD-F7DF-FDEC-0A08727C7E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4D9F3-51EB-DB1A-363B-8B1AB832BB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149E19-A437-5596-8D4C-8E2867BB78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585FAA-9D96-54EF-58A6-D8ACBD5B6E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A6D5C2-5E9E-9FEA-65CE-51A8D91C1892}"/>
              </a:ext>
            </a:extLst>
          </p:cNvPr>
          <p:cNvSpPr>
            <a:spLocks noGrp="1"/>
          </p:cNvSpPr>
          <p:nvPr>
            <p:ph type="dt" sz="half" idx="10"/>
          </p:nvPr>
        </p:nvSpPr>
        <p:spPr/>
        <p:txBody>
          <a:bodyPr/>
          <a:lstStyle/>
          <a:p>
            <a:fld id="{BC262394-BFDF-D54C-8D08-6B8B3A52D079}" type="datetimeFigureOut">
              <a:rPr lang="en-US" smtClean="0"/>
              <a:t>9/3/24</a:t>
            </a:fld>
            <a:endParaRPr lang="en-US"/>
          </a:p>
        </p:txBody>
      </p:sp>
      <p:sp>
        <p:nvSpPr>
          <p:cNvPr id="8" name="Footer Placeholder 7">
            <a:extLst>
              <a:ext uri="{FF2B5EF4-FFF2-40B4-BE49-F238E27FC236}">
                <a16:creationId xmlns:a16="http://schemas.microsoft.com/office/drawing/2014/main" id="{3FFD6DFD-567D-6F4A-03E2-57AC27E1C5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BAA77F-C061-938A-DCE4-D594045F55A0}"/>
              </a:ext>
            </a:extLst>
          </p:cNvPr>
          <p:cNvSpPr>
            <a:spLocks noGrp="1"/>
          </p:cNvSpPr>
          <p:nvPr>
            <p:ph type="sldNum" sz="quarter" idx="12"/>
          </p:nvPr>
        </p:nvSpPr>
        <p:spPr/>
        <p:txBody>
          <a:bodyPr/>
          <a:lstStyle/>
          <a:p>
            <a:fld id="{56C7A5C4-247F-C147-A347-7EB604653812}" type="slidenum">
              <a:rPr lang="en-US" smtClean="0"/>
              <a:t>‹#›</a:t>
            </a:fld>
            <a:endParaRPr lang="en-US"/>
          </a:p>
        </p:txBody>
      </p:sp>
    </p:spTree>
    <p:extLst>
      <p:ext uri="{BB962C8B-B14F-4D97-AF65-F5344CB8AC3E}">
        <p14:creationId xmlns:p14="http://schemas.microsoft.com/office/powerpoint/2010/main" val="388740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4D7B-F71E-DD92-93A5-0ECF5DBCE9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7DBBBF-ED3F-B5A0-9ED3-729700C70187}"/>
              </a:ext>
            </a:extLst>
          </p:cNvPr>
          <p:cNvSpPr>
            <a:spLocks noGrp="1"/>
          </p:cNvSpPr>
          <p:nvPr>
            <p:ph type="dt" sz="half" idx="10"/>
          </p:nvPr>
        </p:nvSpPr>
        <p:spPr/>
        <p:txBody>
          <a:bodyPr/>
          <a:lstStyle/>
          <a:p>
            <a:fld id="{BC262394-BFDF-D54C-8D08-6B8B3A52D079}" type="datetimeFigureOut">
              <a:rPr lang="en-US" smtClean="0"/>
              <a:t>9/3/24</a:t>
            </a:fld>
            <a:endParaRPr lang="en-US"/>
          </a:p>
        </p:txBody>
      </p:sp>
      <p:sp>
        <p:nvSpPr>
          <p:cNvPr id="4" name="Footer Placeholder 3">
            <a:extLst>
              <a:ext uri="{FF2B5EF4-FFF2-40B4-BE49-F238E27FC236}">
                <a16:creationId xmlns:a16="http://schemas.microsoft.com/office/drawing/2014/main" id="{46D3E69C-2F4C-EB8B-EA65-2A699C2DD6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35AEE9-0614-1A2A-821C-8147B181D4EF}"/>
              </a:ext>
            </a:extLst>
          </p:cNvPr>
          <p:cNvSpPr>
            <a:spLocks noGrp="1"/>
          </p:cNvSpPr>
          <p:nvPr>
            <p:ph type="sldNum" sz="quarter" idx="12"/>
          </p:nvPr>
        </p:nvSpPr>
        <p:spPr/>
        <p:txBody>
          <a:bodyPr/>
          <a:lstStyle/>
          <a:p>
            <a:fld id="{56C7A5C4-247F-C147-A347-7EB604653812}" type="slidenum">
              <a:rPr lang="en-US" smtClean="0"/>
              <a:t>‹#›</a:t>
            </a:fld>
            <a:endParaRPr lang="en-US"/>
          </a:p>
        </p:txBody>
      </p:sp>
    </p:spTree>
    <p:extLst>
      <p:ext uri="{BB962C8B-B14F-4D97-AF65-F5344CB8AC3E}">
        <p14:creationId xmlns:p14="http://schemas.microsoft.com/office/powerpoint/2010/main" val="3474579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5A1C35-2FF8-6072-5147-CDEAC7BFFA4A}"/>
              </a:ext>
            </a:extLst>
          </p:cNvPr>
          <p:cNvSpPr>
            <a:spLocks noGrp="1"/>
          </p:cNvSpPr>
          <p:nvPr>
            <p:ph type="dt" sz="half" idx="10"/>
          </p:nvPr>
        </p:nvSpPr>
        <p:spPr/>
        <p:txBody>
          <a:bodyPr/>
          <a:lstStyle/>
          <a:p>
            <a:fld id="{BC262394-BFDF-D54C-8D08-6B8B3A52D079}" type="datetimeFigureOut">
              <a:rPr lang="en-US" smtClean="0"/>
              <a:t>9/3/24</a:t>
            </a:fld>
            <a:endParaRPr lang="en-US"/>
          </a:p>
        </p:txBody>
      </p:sp>
      <p:sp>
        <p:nvSpPr>
          <p:cNvPr id="3" name="Footer Placeholder 2">
            <a:extLst>
              <a:ext uri="{FF2B5EF4-FFF2-40B4-BE49-F238E27FC236}">
                <a16:creationId xmlns:a16="http://schemas.microsoft.com/office/drawing/2014/main" id="{B4B7ECCE-82E6-0E3B-5742-0FC9465636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4CE1A5-8BF2-1857-2FF6-CB87A0C51B25}"/>
              </a:ext>
            </a:extLst>
          </p:cNvPr>
          <p:cNvSpPr>
            <a:spLocks noGrp="1"/>
          </p:cNvSpPr>
          <p:nvPr>
            <p:ph type="sldNum" sz="quarter" idx="12"/>
          </p:nvPr>
        </p:nvSpPr>
        <p:spPr/>
        <p:txBody>
          <a:bodyPr/>
          <a:lstStyle/>
          <a:p>
            <a:fld id="{56C7A5C4-247F-C147-A347-7EB604653812}" type="slidenum">
              <a:rPr lang="en-US" smtClean="0"/>
              <a:t>‹#›</a:t>
            </a:fld>
            <a:endParaRPr lang="en-US"/>
          </a:p>
        </p:txBody>
      </p:sp>
    </p:spTree>
    <p:extLst>
      <p:ext uri="{BB962C8B-B14F-4D97-AF65-F5344CB8AC3E}">
        <p14:creationId xmlns:p14="http://schemas.microsoft.com/office/powerpoint/2010/main" val="3611075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D7878-9EE5-6010-C527-5705A66B4D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650B62-BC95-FA3F-1A9D-9C43BD363D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04A36D-744C-1AC2-0593-1BAC5C5574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529487-6FBE-4F78-08CD-69D26EB23D1B}"/>
              </a:ext>
            </a:extLst>
          </p:cNvPr>
          <p:cNvSpPr>
            <a:spLocks noGrp="1"/>
          </p:cNvSpPr>
          <p:nvPr>
            <p:ph type="dt" sz="half" idx="10"/>
          </p:nvPr>
        </p:nvSpPr>
        <p:spPr/>
        <p:txBody>
          <a:bodyPr/>
          <a:lstStyle/>
          <a:p>
            <a:fld id="{BC262394-BFDF-D54C-8D08-6B8B3A52D079}" type="datetimeFigureOut">
              <a:rPr lang="en-US" smtClean="0"/>
              <a:t>9/3/24</a:t>
            </a:fld>
            <a:endParaRPr lang="en-US"/>
          </a:p>
        </p:txBody>
      </p:sp>
      <p:sp>
        <p:nvSpPr>
          <p:cNvPr id="6" name="Footer Placeholder 5">
            <a:extLst>
              <a:ext uri="{FF2B5EF4-FFF2-40B4-BE49-F238E27FC236}">
                <a16:creationId xmlns:a16="http://schemas.microsoft.com/office/drawing/2014/main" id="{EC8B67C5-8F1C-779E-E2EA-C4FFEAF2F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BFE5C9-683D-B7F6-4217-6015DA1D8CE1}"/>
              </a:ext>
            </a:extLst>
          </p:cNvPr>
          <p:cNvSpPr>
            <a:spLocks noGrp="1"/>
          </p:cNvSpPr>
          <p:nvPr>
            <p:ph type="sldNum" sz="quarter" idx="12"/>
          </p:nvPr>
        </p:nvSpPr>
        <p:spPr/>
        <p:txBody>
          <a:bodyPr/>
          <a:lstStyle/>
          <a:p>
            <a:fld id="{56C7A5C4-247F-C147-A347-7EB604653812}" type="slidenum">
              <a:rPr lang="en-US" smtClean="0"/>
              <a:t>‹#›</a:t>
            </a:fld>
            <a:endParaRPr lang="en-US"/>
          </a:p>
        </p:txBody>
      </p:sp>
    </p:spTree>
    <p:extLst>
      <p:ext uri="{BB962C8B-B14F-4D97-AF65-F5344CB8AC3E}">
        <p14:creationId xmlns:p14="http://schemas.microsoft.com/office/powerpoint/2010/main" val="268243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A2070-A304-FC93-4067-F96DAB177F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5BF081-EA4C-F966-1533-81C25960E0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740382-F911-5755-EBF1-095B79FAF1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75885C-D08B-DC42-ED95-773A561BB0BE}"/>
              </a:ext>
            </a:extLst>
          </p:cNvPr>
          <p:cNvSpPr>
            <a:spLocks noGrp="1"/>
          </p:cNvSpPr>
          <p:nvPr>
            <p:ph type="dt" sz="half" idx="10"/>
          </p:nvPr>
        </p:nvSpPr>
        <p:spPr/>
        <p:txBody>
          <a:bodyPr/>
          <a:lstStyle/>
          <a:p>
            <a:fld id="{BC262394-BFDF-D54C-8D08-6B8B3A52D079}" type="datetimeFigureOut">
              <a:rPr lang="en-US" smtClean="0"/>
              <a:t>9/3/24</a:t>
            </a:fld>
            <a:endParaRPr lang="en-US"/>
          </a:p>
        </p:txBody>
      </p:sp>
      <p:sp>
        <p:nvSpPr>
          <p:cNvPr id="6" name="Footer Placeholder 5">
            <a:extLst>
              <a:ext uri="{FF2B5EF4-FFF2-40B4-BE49-F238E27FC236}">
                <a16:creationId xmlns:a16="http://schemas.microsoft.com/office/drawing/2014/main" id="{B2BA333D-F967-EED5-822A-7084BD4621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C273E5-3A83-AA35-87D0-5DC9774FFF17}"/>
              </a:ext>
            </a:extLst>
          </p:cNvPr>
          <p:cNvSpPr>
            <a:spLocks noGrp="1"/>
          </p:cNvSpPr>
          <p:nvPr>
            <p:ph type="sldNum" sz="quarter" idx="12"/>
          </p:nvPr>
        </p:nvSpPr>
        <p:spPr/>
        <p:txBody>
          <a:bodyPr/>
          <a:lstStyle/>
          <a:p>
            <a:fld id="{56C7A5C4-247F-C147-A347-7EB604653812}" type="slidenum">
              <a:rPr lang="en-US" smtClean="0"/>
              <a:t>‹#›</a:t>
            </a:fld>
            <a:endParaRPr lang="en-US"/>
          </a:p>
        </p:txBody>
      </p:sp>
    </p:spTree>
    <p:extLst>
      <p:ext uri="{BB962C8B-B14F-4D97-AF65-F5344CB8AC3E}">
        <p14:creationId xmlns:p14="http://schemas.microsoft.com/office/powerpoint/2010/main" val="27663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D64510-1E3C-6054-38A7-47E088D5C8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0BD734-98BC-6B3E-30AD-AC1FD6D2AA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36830-DF79-D9A7-7F5E-28C2C712C3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262394-BFDF-D54C-8D08-6B8B3A52D079}" type="datetimeFigureOut">
              <a:rPr lang="en-US" smtClean="0"/>
              <a:t>9/3/24</a:t>
            </a:fld>
            <a:endParaRPr lang="en-US"/>
          </a:p>
        </p:txBody>
      </p:sp>
      <p:sp>
        <p:nvSpPr>
          <p:cNvPr id="5" name="Footer Placeholder 4">
            <a:extLst>
              <a:ext uri="{FF2B5EF4-FFF2-40B4-BE49-F238E27FC236}">
                <a16:creationId xmlns:a16="http://schemas.microsoft.com/office/drawing/2014/main" id="{EFEF49E8-39C6-931E-A5BA-34BE057F2E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D211960-3DFC-EF67-A6D0-875529B262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C7A5C4-247F-C147-A347-7EB604653812}" type="slidenum">
              <a:rPr lang="en-US" smtClean="0"/>
              <a:t>‹#›</a:t>
            </a:fld>
            <a:endParaRPr lang="en-US"/>
          </a:p>
        </p:txBody>
      </p:sp>
    </p:spTree>
    <p:extLst>
      <p:ext uri="{BB962C8B-B14F-4D97-AF65-F5344CB8AC3E}">
        <p14:creationId xmlns:p14="http://schemas.microsoft.com/office/powerpoint/2010/main" val="1125018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C46938-BDAF-9149-AB13-B24577D22F02}"/>
              </a:ext>
            </a:extLst>
          </p:cNvPr>
          <p:cNvSpPr>
            <a:spLocks noGrp="1"/>
          </p:cNvSpPr>
          <p:nvPr>
            <p:ph type="title"/>
          </p:nvPr>
        </p:nvSpPr>
        <p:spPr>
          <a:xfrm>
            <a:off x="243840" y="283318"/>
            <a:ext cx="1170432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3920246-93A3-6C46-9853-624ACD1758F9}"/>
              </a:ext>
            </a:extLst>
          </p:cNvPr>
          <p:cNvSpPr>
            <a:spLocks noGrp="1"/>
          </p:cNvSpPr>
          <p:nvPr>
            <p:ph type="body" idx="1"/>
          </p:nvPr>
        </p:nvSpPr>
        <p:spPr>
          <a:xfrm>
            <a:off x="243840" y="1794075"/>
            <a:ext cx="11704320" cy="47806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0298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itanchen.com/cs224/f24/cs224-f24.html"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2.png"/><Relationship Id="rId12"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NUL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image" Target="../media/image24.jpe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mailto:sitan@seas.harvard.edu"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s://whenisgood.net/xh9ymw2" TargetMode="External"/><Relationship Id="rId5" Type="http://schemas.openxmlformats.org/officeDocument/2006/relationships/hyperlink" Target="mailto:dmorwani@college.harvard.edu" TargetMode="External"/><Relationship Id="rId4" Type="http://schemas.openxmlformats.org/officeDocument/2006/relationships/hyperlink" Target="mailto:wgong@g.harvard.edu"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NULL"/></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NUL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9.jpeg"/><Relationship Id="rId11" Type="http://schemas.openxmlformats.org/officeDocument/2006/relationships/image" Target="../media/image33.emf"/><Relationship Id="rId5" Type="http://schemas.openxmlformats.org/officeDocument/2006/relationships/image" Target="../media/image28.jpeg"/><Relationship Id="rId10" Type="http://schemas.openxmlformats.org/officeDocument/2006/relationships/image" Target="NULL"/><Relationship Id="rId4" Type="http://schemas.openxmlformats.org/officeDocument/2006/relationships/image" Target="../media/image27.png"/><Relationship Id="rId9" Type="http://schemas.openxmlformats.org/officeDocument/2006/relationships/image" Target="../media/image32.jpeg"/></Relationships>
</file>

<file path=ppt/slides/_rels/slide3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NUL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NULL"/></Relationships>
</file>

<file path=ppt/slides/_rels/slide3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NULL"/></Relationships>
</file>

<file path=ppt/slides/_rels/slide3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NULL"/></Relationships>
</file>

<file path=ppt/slides/_rels/slide3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image" Target="../media/image35.png"/><Relationship Id="rId4" Type="http://schemas.openxmlformats.org/officeDocument/2006/relationships/image" Target="NUL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image" Target="../media/image36.gif"/><Relationship Id="rId4" Type="http://schemas.openxmlformats.org/officeDocument/2006/relationships/image" Target="NULL"/></Relationships>
</file>

<file path=ppt/slides/_rels/slide4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NULL"/><Relationship Id="rId4" Type="http://schemas.openxmlformats.org/officeDocument/2006/relationships/image" Target="NULL"/></Relationships>
</file>

<file path=ppt/slides/_rels/slide4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95CDD-1AA9-574F-BF7A-96731F5FCE5E}"/>
              </a:ext>
            </a:extLst>
          </p:cNvPr>
          <p:cNvSpPr>
            <a:spLocks noGrp="1"/>
          </p:cNvSpPr>
          <p:nvPr>
            <p:ph type="ctrTitle"/>
          </p:nvPr>
        </p:nvSpPr>
        <p:spPr>
          <a:xfrm>
            <a:off x="313998" y="2580252"/>
            <a:ext cx="11564002" cy="1220056"/>
          </a:xfrm>
          <a:effectLst/>
        </p:spPr>
        <p:txBody>
          <a:bodyPr>
            <a:noAutofit/>
          </a:bodyPr>
          <a:lstStyle/>
          <a:p>
            <a:pPr>
              <a:lnSpc>
                <a:spcPct val="80000"/>
              </a:lnSpc>
            </a:pPr>
            <a:r>
              <a:rPr lang="en-US" sz="4000" b="1" cap="small" dirty="0">
                <a:solidFill>
                  <a:schemeClr val="accent5">
                    <a:lumMod val="60000"/>
                    <a:lumOff val="40000"/>
                  </a:schemeClr>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rPr>
              <a:t>CS 2243: ALGORITHMS FOR DATA SCIENCE</a:t>
            </a:r>
            <a:br>
              <a:rPr lang="en-US" sz="4000" b="1" cap="small" dirty="0">
                <a:solidFill>
                  <a:schemeClr val="accent5">
                    <a:lumMod val="60000"/>
                    <a:lumOff val="40000"/>
                  </a:schemeClr>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rPr>
            </a:br>
            <a:r>
              <a:rPr lang="en-US" sz="4000" b="1" cap="small" dirty="0">
                <a:solidFill>
                  <a:schemeClr val="accent5">
                    <a:lumMod val="60000"/>
                    <a:lumOff val="40000"/>
                  </a:schemeClr>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rPr>
              <a:t>LECTURE 0 (9/4)</a:t>
            </a:r>
            <a:endParaRPr lang="en-US" sz="4000" b="1" cap="small" dirty="0">
              <a:solidFill>
                <a:schemeClr val="accent1">
                  <a:lumMod val="60000"/>
                  <a:lumOff val="40000"/>
                </a:schemeClr>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graphicFrame>
        <p:nvGraphicFramePr>
          <p:cNvPr id="4" name="Table 4">
            <a:extLst>
              <a:ext uri="{FF2B5EF4-FFF2-40B4-BE49-F238E27FC236}">
                <a16:creationId xmlns:a16="http://schemas.microsoft.com/office/drawing/2014/main" id="{B108D775-0962-EA41-8BC7-BDAD26E25640}"/>
              </a:ext>
            </a:extLst>
          </p:cNvPr>
          <p:cNvGraphicFramePr>
            <a:graphicFrameLocks noGrp="1"/>
          </p:cNvGraphicFramePr>
          <p:nvPr/>
        </p:nvGraphicFramePr>
        <p:xfrm>
          <a:off x="2196066" y="3800308"/>
          <a:ext cx="7799868" cy="609600"/>
        </p:xfrm>
        <a:graphic>
          <a:graphicData uri="http://schemas.openxmlformats.org/drawingml/2006/table">
            <a:tbl>
              <a:tblPr firstRow="1" bandRow="1">
                <a:tableStyleId>{5C22544A-7EE6-4342-B048-85BDC9FD1C3A}</a:tableStyleId>
              </a:tblPr>
              <a:tblGrid>
                <a:gridCol w="7799868">
                  <a:extLst>
                    <a:ext uri="{9D8B030D-6E8A-4147-A177-3AD203B41FA5}">
                      <a16:colId xmlns:a16="http://schemas.microsoft.com/office/drawing/2014/main" val="2692926107"/>
                    </a:ext>
                  </a:extLst>
                </a:gridCol>
              </a:tblGrid>
              <a:tr h="370840">
                <a:tc>
                  <a:txBody>
                    <a:bodyPr/>
                    <a:lstStyle/>
                    <a:p>
                      <a:pPr algn="ctr"/>
                      <a:r>
                        <a:rPr lang="en-US" sz="4000" b="0" cap="small" dirty="0">
                          <a:solidFill>
                            <a:schemeClr val="accent1">
                              <a:lumMod val="60000"/>
                              <a:lumOff val="40000"/>
                            </a:schemeClr>
                          </a:solidFill>
                          <a:effectLst>
                            <a:outerShdw blurRad="50800" dist="38100" dir="2700000" algn="tl" rotWithShape="0">
                              <a:prstClr val="black">
                                <a:alpha val="40000"/>
                              </a:prstClr>
                            </a:outerShdw>
                          </a:effectLst>
                        </a:rPr>
                        <a:t>INTRODUCTION</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5692906"/>
                  </a:ext>
                </a:extLst>
              </a:tr>
            </a:tbl>
          </a:graphicData>
        </a:graphic>
      </p:graphicFrame>
      <p:sp>
        <p:nvSpPr>
          <p:cNvPr id="5" name="TextBox 4">
            <a:extLst>
              <a:ext uri="{FF2B5EF4-FFF2-40B4-BE49-F238E27FC236}">
                <a16:creationId xmlns:a16="http://schemas.microsoft.com/office/drawing/2014/main" id="{281A89D7-14C1-0B34-B1F3-99FEA2B21D5E}"/>
              </a:ext>
            </a:extLst>
          </p:cNvPr>
          <p:cNvSpPr txBox="1"/>
          <p:nvPr/>
        </p:nvSpPr>
        <p:spPr>
          <a:xfrm>
            <a:off x="1372999" y="6133140"/>
            <a:ext cx="944600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EC306">
                    <a:lumMod val="60000"/>
                    <a:lumOff val="40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https://sitanchen.com/cs224/f24/index.html</a:t>
            </a:r>
            <a:r>
              <a:rPr kumimoji="0" lang="en-US" sz="3200" b="0" i="0" u="none" strike="noStrike" kern="1200" cap="none" spc="0" normalizeH="0" baseline="0" noProof="0" dirty="0">
                <a:ln>
                  <a:noFill/>
                </a:ln>
                <a:solidFill>
                  <a:srgbClr val="FEC306">
                    <a:lumMod val="60000"/>
                    <a:lumOff val="40000"/>
                  </a:srgbClr>
                </a:solidFill>
                <a:effectLst/>
                <a:uLnTx/>
                <a:uFillTx/>
                <a:latin typeface="Calibri" panose="020F0502020204030204"/>
                <a:ea typeface="+mn-ea"/>
                <a:cs typeface="+mn-cs"/>
              </a:rPr>
              <a:t> </a:t>
            </a:r>
          </a:p>
        </p:txBody>
      </p:sp>
      <p:pic>
        <p:nvPicPr>
          <p:cNvPr id="1026" name="Picture 2">
            <a:extLst>
              <a:ext uri="{FF2B5EF4-FFF2-40B4-BE49-F238E27FC236}">
                <a16:creationId xmlns:a16="http://schemas.microsoft.com/office/drawing/2014/main" id="{0CACD459-FA22-E124-7E30-4E7462CB86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1961" y="1527048"/>
            <a:ext cx="1068076" cy="105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649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p:txBody>
      </p:sp>
      <p:grpSp>
        <p:nvGrpSpPr>
          <p:cNvPr id="4" name="Group 3">
            <a:extLst>
              <a:ext uri="{FF2B5EF4-FFF2-40B4-BE49-F238E27FC236}">
                <a16:creationId xmlns:a16="http://schemas.microsoft.com/office/drawing/2014/main" id="{0B49BD7F-9563-4842-A253-5CF91677FFA6}"/>
              </a:ext>
            </a:extLst>
          </p:cNvPr>
          <p:cNvGrpSpPr/>
          <p:nvPr/>
        </p:nvGrpSpPr>
        <p:grpSpPr>
          <a:xfrm>
            <a:off x="2661902" y="2530290"/>
            <a:ext cx="6868196" cy="4184495"/>
            <a:chOff x="1463587" y="289039"/>
            <a:chExt cx="9264824" cy="5644656"/>
          </a:xfrm>
        </p:grpSpPr>
        <p:sp>
          <p:nvSpPr>
            <p:cNvPr id="5" name="Rounded Rectangle 4">
              <a:extLst>
                <a:ext uri="{FF2B5EF4-FFF2-40B4-BE49-F238E27FC236}">
                  <a16:creationId xmlns:a16="http://schemas.microsoft.com/office/drawing/2014/main" id="{7A5C60C8-53AC-37FF-9F01-0F9B812D063F}"/>
                </a:ext>
              </a:extLst>
            </p:cNvPr>
            <p:cNvSpPr/>
            <p:nvPr/>
          </p:nvSpPr>
          <p:spPr>
            <a:xfrm>
              <a:off x="1463587" y="289039"/>
              <a:ext cx="9264824" cy="5644656"/>
            </a:xfrm>
            <a:prstGeom prst="roundRect">
              <a:avLst>
                <a:gd name="adj" fmla="val 12540"/>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Calibri" panose="020F0502020204030204"/>
                <a:ea typeface="+mn-ea"/>
                <a:cs typeface="+mn-cs"/>
              </a:endParaRPr>
            </a:p>
          </p:txBody>
        </p:sp>
        <p:pic>
          <p:nvPicPr>
            <p:cNvPr id="6" name="Picture 6" descr="Image for post">
              <a:extLst>
                <a:ext uri="{FF2B5EF4-FFF2-40B4-BE49-F238E27FC236}">
                  <a16:creationId xmlns:a16="http://schemas.microsoft.com/office/drawing/2014/main" id="{EE534E4F-8627-64E2-4210-EDD101641AB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a:stretch>
              <a:fillRect/>
            </a:stretch>
          </p:blipFill>
          <p:spPr bwMode="auto">
            <a:xfrm>
              <a:off x="1656901" y="473190"/>
              <a:ext cx="8878197" cy="5276353"/>
            </a:xfrm>
            <a:prstGeom prst="roundRect">
              <a:avLst>
                <a:gd name="adj" fmla="val 12001"/>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31D8E54-0F69-9840-FC89-96916C2F7E2D}"/>
                </a:ext>
              </a:extLst>
            </p:cNvPr>
            <p:cNvSpPr txBox="1"/>
            <p:nvPr/>
          </p:nvSpPr>
          <p:spPr>
            <a:xfrm>
              <a:off x="1705500" y="4094236"/>
              <a:ext cx="1070803" cy="4566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shortest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paths</a:t>
              </a:r>
            </a:p>
          </p:txBody>
        </p:sp>
        <p:sp>
          <p:nvSpPr>
            <p:cNvPr id="8" name="TextBox 7">
              <a:extLst>
                <a:ext uri="{FF2B5EF4-FFF2-40B4-BE49-F238E27FC236}">
                  <a16:creationId xmlns:a16="http://schemas.microsoft.com/office/drawing/2014/main" id="{F5896D5F-3BC9-E815-8DEA-36FF376B3BD2}"/>
                </a:ext>
              </a:extLst>
            </p:cNvPr>
            <p:cNvSpPr txBox="1"/>
            <p:nvPr/>
          </p:nvSpPr>
          <p:spPr>
            <a:xfrm>
              <a:off x="3331727" y="4732816"/>
              <a:ext cx="1183498"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network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flows</a:t>
              </a:r>
            </a:p>
          </p:txBody>
        </p:sp>
        <p:sp>
          <p:nvSpPr>
            <p:cNvPr id="9" name="TextBox 8">
              <a:extLst>
                <a:ext uri="{FF2B5EF4-FFF2-40B4-BE49-F238E27FC236}">
                  <a16:creationId xmlns:a16="http://schemas.microsoft.com/office/drawing/2014/main" id="{E4CDA3DB-B4E7-BF72-1E52-162EDD680CBB}"/>
                </a:ext>
              </a:extLst>
            </p:cNvPr>
            <p:cNvSpPr txBox="1"/>
            <p:nvPr/>
          </p:nvSpPr>
          <p:spPr>
            <a:xfrm>
              <a:off x="2279737" y="5283318"/>
              <a:ext cx="1604907" cy="4566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dynamic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programming</a:t>
              </a:r>
            </a:p>
          </p:txBody>
        </p:sp>
        <p:sp>
          <p:nvSpPr>
            <p:cNvPr id="10" name="TextBox 9">
              <a:extLst>
                <a:ext uri="{FF2B5EF4-FFF2-40B4-BE49-F238E27FC236}">
                  <a16:creationId xmlns:a16="http://schemas.microsoft.com/office/drawing/2014/main" id="{1DC4F5ED-FCC5-6206-0A44-147A3833E1C9}"/>
                </a:ext>
              </a:extLst>
            </p:cNvPr>
            <p:cNvSpPr txBox="1"/>
            <p:nvPr/>
          </p:nvSpPr>
          <p:spPr>
            <a:xfrm>
              <a:off x="6396168" y="1014403"/>
              <a:ext cx="1183498" cy="290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hashing</a:t>
              </a:r>
            </a:p>
          </p:txBody>
        </p:sp>
        <p:sp>
          <p:nvSpPr>
            <p:cNvPr id="11" name="TextBox 10">
              <a:extLst>
                <a:ext uri="{FF2B5EF4-FFF2-40B4-BE49-F238E27FC236}">
                  <a16:creationId xmlns:a16="http://schemas.microsoft.com/office/drawing/2014/main" id="{E5346CDC-AA44-7311-73EF-7146C0EAF20B}"/>
                </a:ext>
              </a:extLst>
            </p:cNvPr>
            <p:cNvSpPr txBox="1"/>
            <p:nvPr/>
          </p:nvSpPr>
          <p:spPr>
            <a:xfrm>
              <a:off x="3869667" y="1802525"/>
              <a:ext cx="1600144"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convex optimization</a:t>
              </a:r>
            </a:p>
          </p:txBody>
        </p:sp>
        <p:sp>
          <p:nvSpPr>
            <p:cNvPr id="12" name="TextBox 11">
              <a:extLst>
                <a:ext uri="{FF2B5EF4-FFF2-40B4-BE49-F238E27FC236}">
                  <a16:creationId xmlns:a16="http://schemas.microsoft.com/office/drawing/2014/main" id="{F7B572A9-8024-FFF0-C244-6D3B3FD7407A}"/>
                </a:ext>
              </a:extLst>
            </p:cNvPr>
            <p:cNvSpPr txBox="1"/>
            <p:nvPr/>
          </p:nvSpPr>
          <p:spPr>
            <a:xfrm>
              <a:off x="5040017" y="3243475"/>
              <a:ext cx="1600144"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primality testing</a:t>
              </a:r>
            </a:p>
          </p:txBody>
        </p:sp>
        <p:sp>
          <p:nvSpPr>
            <p:cNvPr id="13" name="TextBox 12">
              <a:extLst>
                <a:ext uri="{FF2B5EF4-FFF2-40B4-BE49-F238E27FC236}">
                  <a16:creationId xmlns:a16="http://schemas.microsoft.com/office/drawing/2014/main" id="{A80D34BF-B0DA-C79A-E7BE-DBA7ABF04269}"/>
                </a:ext>
              </a:extLst>
            </p:cNvPr>
            <p:cNvSpPr txBox="1"/>
            <p:nvPr/>
          </p:nvSpPr>
          <p:spPr>
            <a:xfrm>
              <a:off x="3869667" y="617533"/>
              <a:ext cx="1600144"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counting/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sampling</a:t>
              </a:r>
            </a:p>
          </p:txBody>
        </p:sp>
        <p:sp>
          <p:nvSpPr>
            <p:cNvPr id="14" name="TextBox 13">
              <a:extLst>
                <a:ext uri="{FF2B5EF4-FFF2-40B4-BE49-F238E27FC236}">
                  <a16:creationId xmlns:a16="http://schemas.microsoft.com/office/drawing/2014/main" id="{50EF792C-D645-E7C9-A02D-434922F38296}"/>
                </a:ext>
              </a:extLst>
            </p:cNvPr>
            <p:cNvSpPr txBox="1"/>
            <p:nvPr/>
          </p:nvSpPr>
          <p:spPr>
            <a:xfrm>
              <a:off x="2121462" y="1949877"/>
              <a:ext cx="964847" cy="2906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sorting</a:t>
              </a:r>
            </a:p>
          </p:txBody>
        </p:sp>
        <p:sp>
          <p:nvSpPr>
            <p:cNvPr id="15" name="TextBox 14">
              <a:extLst>
                <a:ext uri="{FF2B5EF4-FFF2-40B4-BE49-F238E27FC236}">
                  <a16:creationId xmlns:a16="http://schemas.microsoft.com/office/drawing/2014/main" id="{8FEB4A65-6A02-DC9E-6AF0-96BD956448BE}"/>
                </a:ext>
              </a:extLst>
            </p:cNvPr>
            <p:cNvSpPr txBox="1"/>
            <p:nvPr/>
          </p:nvSpPr>
          <p:spPr>
            <a:xfrm>
              <a:off x="3251781" y="3038802"/>
              <a:ext cx="1788237"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matrix multiplication</a:t>
              </a:r>
            </a:p>
          </p:txBody>
        </p:sp>
        <p:sp>
          <p:nvSpPr>
            <p:cNvPr id="16" name="TextBox 15">
              <a:extLst>
                <a:ext uri="{FF2B5EF4-FFF2-40B4-BE49-F238E27FC236}">
                  <a16:creationId xmlns:a16="http://schemas.microsoft.com/office/drawing/2014/main" id="{2486C6B3-EF5D-6668-28BF-1C398C6F1D7F}"/>
                </a:ext>
              </a:extLst>
            </p:cNvPr>
            <p:cNvSpPr txBox="1"/>
            <p:nvPr/>
          </p:nvSpPr>
          <p:spPr>
            <a:xfrm>
              <a:off x="7098380" y="1509449"/>
              <a:ext cx="1391152" cy="6227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minimum spanning tree</a:t>
              </a:r>
            </a:p>
          </p:txBody>
        </p:sp>
        <p:sp>
          <p:nvSpPr>
            <p:cNvPr id="17" name="TextBox 16">
              <a:extLst>
                <a:ext uri="{FF2B5EF4-FFF2-40B4-BE49-F238E27FC236}">
                  <a16:creationId xmlns:a16="http://schemas.microsoft.com/office/drawing/2014/main" id="{EBF9A2A8-3FEA-FDF3-22CF-7D66DC8E2373}"/>
                </a:ext>
              </a:extLst>
            </p:cNvPr>
            <p:cNvSpPr txBox="1"/>
            <p:nvPr/>
          </p:nvSpPr>
          <p:spPr>
            <a:xfrm>
              <a:off x="7793958" y="3928938"/>
              <a:ext cx="1788237"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graph isomorphism</a:t>
              </a:r>
            </a:p>
          </p:txBody>
        </p:sp>
        <p:sp>
          <p:nvSpPr>
            <p:cNvPr id="18" name="TextBox 17">
              <a:extLst>
                <a:ext uri="{FF2B5EF4-FFF2-40B4-BE49-F238E27FC236}">
                  <a16:creationId xmlns:a16="http://schemas.microsoft.com/office/drawing/2014/main" id="{2EFE9FB1-FE95-7ED5-BE65-F70E69600880}"/>
                </a:ext>
              </a:extLst>
            </p:cNvPr>
            <p:cNvSpPr txBox="1"/>
            <p:nvPr/>
          </p:nvSpPr>
          <p:spPr>
            <a:xfrm>
              <a:off x="6309138" y="5194481"/>
              <a:ext cx="1788237"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integer factorization</a:t>
              </a:r>
            </a:p>
          </p:txBody>
        </p:sp>
        <p:sp>
          <p:nvSpPr>
            <p:cNvPr id="19" name="TextBox 18">
              <a:extLst>
                <a:ext uri="{FF2B5EF4-FFF2-40B4-BE49-F238E27FC236}">
                  <a16:creationId xmlns:a16="http://schemas.microsoft.com/office/drawing/2014/main" id="{DBBAF736-2B2F-587E-6BC5-9003B3780101}"/>
                </a:ext>
              </a:extLst>
            </p:cNvPr>
            <p:cNvSpPr txBox="1"/>
            <p:nvPr/>
          </p:nvSpPr>
          <p:spPr>
            <a:xfrm>
              <a:off x="4552855" y="4201005"/>
              <a:ext cx="1788237" cy="290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satisfiability</a:t>
              </a:r>
            </a:p>
          </p:txBody>
        </p:sp>
        <p:sp>
          <p:nvSpPr>
            <p:cNvPr id="20" name="TextBox 19">
              <a:extLst>
                <a:ext uri="{FF2B5EF4-FFF2-40B4-BE49-F238E27FC236}">
                  <a16:creationId xmlns:a16="http://schemas.microsoft.com/office/drawing/2014/main" id="{AAA03AFB-3BFF-C8C1-F536-92FEBF361D92}"/>
                </a:ext>
              </a:extLst>
            </p:cNvPr>
            <p:cNvSpPr txBox="1"/>
            <p:nvPr/>
          </p:nvSpPr>
          <p:spPr>
            <a:xfrm>
              <a:off x="5714504" y="2377079"/>
              <a:ext cx="1600144"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traveling salesman</a:t>
              </a:r>
            </a:p>
          </p:txBody>
        </p:sp>
        <p:sp>
          <p:nvSpPr>
            <p:cNvPr id="21" name="TextBox 20">
              <a:extLst>
                <a:ext uri="{FF2B5EF4-FFF2-40B4-BE49-F238E27FC236}">
                  <a16:creationId xmlns:a16="http://schemas.microsoft.com/office/drawing/2014/main" id="{1852EF1E-3438-B479-275E-F9B90975358E}"/>
                </a:ext>
              </a:extLst>
            </p:cNvPr>
            <p:cNvSpPr txBox="1"/>
            <p:nvPr/>
          </p:nvSpPr>
          <p:spPr>
            <a:xfrm>
              <a:off x="5093622" y="1278616"/>
              <a:ext cx="1600144"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graph coloring</a:t>
              </a:r>
            </a:p>
          </p:txBody>
        </p:sp>
        <p:sp>
          <p:nvSpPr>
            <p:cNvPr id="22" name="TextBox 21">
              <a:extLst>
                <a:ext uri="{FF2B5EF4-FFF2-40B4-BE49-F238E27FC236}">
                  <a16:creationId xmlns:a16="http://schemas.microsoft.com/office/drawing/2014/main" id="{9E5205FB-7E61-8B23-7990-11CF2B4CFA0E}"/>
                </a:ext>
              </a:extLst>
            </p:cNvPr>
            <p:cNvSpPr txBox="1"/>
            <p:nvPr/>
          </p:nvSpPr>
          <p:spPr>
            <a:xfrm>
              <a:off x="8290689" y="4899013"/>
              <a:ext cx="1788237"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parity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games</a:t>
              </a:r>
            </a:p>
          </p:txBody>
        </p:sp>
        <p:sp>
          <p:nvSpPr>
            <p:cNvPr id="23" name="TextBox 22">
              <a:extLst>
                <a:ext uri="{FF2B5EF4-FFF2-40B4-BE49-F238E27FC236}">
                  <a16:creationId xmlns:a16="http://schemas.microsoft.com/office/drawing/2014/main" id="{ECE594D6-887D-4ADA-8094-E49C1654ACC4}"/>
                </a:ext>
              </a:extLst>
            </p:cNvPr>
            <p:cNvSpPr txBox="1"/>
            <p:nvPr/>
          </p:nvSpPr>
          <p:spPr>
            <a:xfrm>
              <a:off x="3078481" y="2444921"/>
              <a:ext cx="1600144" cy="290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lp’s</a:t>
              </a: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a:t>
              </a:r>
              <a:r>
                <a:rPr kumimoji="0" lang="en-US" sz="800" b="0" i="0" u="none" strike="noStrike" kern="1200" cap="none" spc="0" normalizeH="0" baseline="0" noProof="0" dirty="0" err="1">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sdp’s</a:t>
              </a:r>
              <a:endPar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endParaRPr>
            </a:p>
          </p:txBody>
        </p:sp>
        <p:sp>
          <p:nvSpPr>
            <p:cNvPr id="24" name="TextBox 23">
              <a:extLst>
                <a:ext uri="{FF2B5EF4-FFF2-40B4-BE49-F238E27FC236}">
                  <a16:creationId xmlns:a16="http://schemas.microsoft.com/office/drawing/2014/main" id="{6998E51A-1E83-5162-3FF4-956D04FC9BFB}"/>
                </a:ext>
              </a:extLst>
            </p:cNvPr>
            <p:cNvSpPr txBox="1"/>
            <p:nvPr/>
          </p:nvSpPr>
          <p:spPr>
            <a:xfrm>
              <a:off x="2357216" y="4546404"/>
              <a:ext cx="1183498"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graph cuts</a:t>
              </a:r>
            </a:p>
          </p:txBody>
        </p:sp>
        <p:sp>
          <p:nvSpPr>
            <p:cNvPr id="25" name="TextBox 24">
              <a:extLst>
                <a:ext uri="{FF2B5EF4-FFF2-40B4-BE49-F238E27FC236}">
                  <a16:creationId xmlns:a16="http://schemas.microsoft.com/office/drawing/2014/main" id="{F6F35D7F-B844-E400-2220-EF1DBE8A8DC5}"/>
                </a:ext>
              </a:extLst>
            </p:cNvPr>
            <p:cNvSpPr txBox="1"/>
            <p:nvPr/>
          </p:nvSpPr>
          <p:spPr>
            <a:xfrm rot="18917307">
              <a:off x="4844328" y="4843104"/>
              <a:ext cx="2741489" cy="290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lattice problems</a:t>
              </a:r>
            </a:p>
          </p:txBody>
        </p:sp>
        <p:sp>
          <p:nvSpPr>
            <p:cNvPr id="26" name="TextBox 25">
              <a:extLst>
                <a:ext uri="{FF2B5EF4-FFF2-40B4-BE49-F238E27FC236}">
                  <a16:creationId xmlns:a16="http://schemas.microsoft.com/office/drawing/2014/main" id="{45E632CA-CA6E-1293-DFC7-0F62E5648D7B}"/>
                </a:ext>
              </a:extLst>
            </p:cNvPr>
            <p:cNvSpPr txBox="1"/>
            <p:nvPr/>
          </p:nvSpPr>
          <p:spPr>
            <a:xfrm>
              <a:off x="6204261" y="3809668"/>
              <a:ext cx="1788237"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polynomial factorization</a:t>
              </a:r>
            </a:p>
          </p:txBody>
        </p:sp>
      </p:grpSp>
    </p:spTree>
    <p:extLst>
      <p:ext uri="{BB962C8B-B14F-4D97-AF65-F5344CB8AC3E}">
        <p14:creationId xmlns:p14="http://schemas.microsoft.com/office/powerpoint/2010/main" val="366816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p:txBody>
      </p:sp>
      <p:grpSp>
        <p:nvGrpSpPr>
          <p:cNvPr id="96" name="Group 95">
            <a:extLst>
              <a:ext uri="{FF2B5EF4-FFF2-40B4-BE49-F238E27FC236}">
                <a16:creationId xmlns:a16="http://schemas.microsoft.com/office/drawing/2014/main" id="{152A1615-1C74-8206-E016-0E80DFE309C5}"/>
              </a:ext>
            </a:extLst>
          </p:cNvPr>
          <p:cNvGrpSpPr/>
          <p:nvPr/>
        </p:nvGrpSpPr>
        <p:grpSpPr>
          <a:xfrm>
            <a:off x="2661902" y="2530290"/>
            <a:ext cx="6868197" cy="4184496"/>
            <a:chOff x="1463587" y="289039"/>
            <a:chExt cx="9264824" cy="5644656"/>
          </a:xfrm>
        </p:grpSpPr>
        <p:sp>
          <p:nvSpPr>
            <p:cNvPr id="97" name="Rounded Rectangle 96">
              <a:extLst>
                <a:ext uri="{FF2B5EF4-FFF2-40B4-BE49-F238E27FC236}">
                  <a16:creationId xmlns:a16="http://schemas.microsoft.com/office/drawing/2014/main" id="{399F4696-587E-EF8B-5C89-DDB660C05F98}"/>
                </a:ext>
              </a:extLst>
            </p:cNvPr>
            <p:cNvSpPr/>
            <p:nvPr/>
          </p:nvSpPr>
          <p:spPr>
            <a:xfrm>
              <a:off x="1463587" y="289039"/>
              <a:ext cx="9264824" cy="5644656"/>
            </a:xfrm>
            <a:prstGeom prst="roundRect">
              <a:avLst>
                <a:gd name="adj" fmla="val 12540"/>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Calibri" panose="020F0502020204030204"/>
                <a:ea typeface="+mn-ea"/>
                <a:cs typeface="+mn-cs"/>
              </a:endParaRPr>
            </a:p>
          </p:txBody>
        </p:sp>
        <p:pic>
          <p:nvPicPr>
            <p:cNvPr id="98" name="Picture 6" descr="Image for post">
              <a:extLst>
                <a:ext uri="{FF2B5EF4-FFF2-40B4-BE49-F238E27FC236}">
                  <a16:creationId xmlns:a16="http://schemas.microsoft.com/office/drawing/2014/main" id="{6656A700-3227-1D59-1340-EC8A36382B9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a:stretch>
              <a:fillRect/>
            </a:stretch>
          </p:blipFill>
          <p:spPr bwMode="auto">
            <a:xfrm>
              <a:off x="1656901" y="473190"/>
              <a:ext cx="8878197" cy="5276353"/>
            </a:xfrm>
            <a:prstGeom prst="roundRect">
              <a:avLst>
                <a:gd name="adj" fmla="val 12001"/>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455EBAAB-B841-FF1D-FC63-8AD204083111}"/>
                </a:ext>
              </a:extLst>
            </p:cNvPr>
            <p:cNvSpPr txBox="1"/>
            <p:nvPr/>
          </p:nvSpPr>
          <p:spPr>
            <a:xfrm>
              <a:off x="1519479" y="3790515"/>
              <a:ext cx="1183499" cy="6227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multi-index models</a:t>
              </a:r>
            </a:p>
          </p:txBody>
        </p:sp>
        <p:sp>
          <p:nvSpPr>
            <p:cNvPr id="100" name="TextBox 99">
              <a:extLst>
                <a:ext uri="{FF2B5EF4-FFF2-40B4-BE49-F238E27FC236}">
                  <a16:creationId xmlns:a16="http://schemas.microsoft.com/office/drawing/2014/main" id="{2A766EA9-F4FB-B61E-AA3B-7C6697975C62}"/>
                </a:ext>
              </a:extLst>
            </p:cNvPr>
            <p:cNvSpPr txBox="1"/>
            <p:nvPr/>
          </p:nvSpPr>
          <p:spPr>
            <a:xfrm>
              <a:off x="3331727" y="4732816"/>
              <a:ext cx="1183499"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sparse recovery</a:t>
              </a:r>
            </a:p>
          </p:txBody>
        </p:sp>
        <p:sp>
          <p:nvSpPr>
            <p:cNvPr id="101" name="TextBox 100">
              <a:extLst>
                <a:ext uri="{FF2B5EF4-FFF2-40B4-BE49-F238E27FC236}">
                  <a16:creationId xmlns:a16="http://schemas.microsoft.com/office/drawing/2014/main" id="{D6D6D481-EC93-C9FB-6F2C-446A4A6525CB}"/>
                </a:ext>
              </a:extLst>
            </p:cNvPr>
            <p:cNvSpPr txBox="1"/>
            <p:nvPr/>
          </p:nvSpPr>
          <p:spPr>
            <a:xfrm>
              <a:off x="2370832" y="5283318"/>
              <a:ext cx="1337173"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dictionary learning</a:t>
              </a:r>
            </a:p>
          </p:txBody>
        </p:sp>
        <p:sp>
          <p:nvSpPr>
            <p:cNvPr id="102" name="TextBox 101">
              <a:extLst>
                <a:ext uri="{FF2B5EF4-FFF2-40B4-BE49-F238E27FC236}">
                  <a16:creationId xmlns:a16="http://schemas.microsoft.com/office/drawing/2014/main" id="{CB6BCCC3-20D3-6859-060E-6C23BF501F4C}"/>
                </a:ext>
              </a:extLst>
            </p:cNvPr>
            <p:cNvSpPr txBox="1"/>
            <p:nvPr/>
          </p:nvSpPr>
          <p:spPr>
            <a:xfrm>
              <a:off x="6093019" y="959048"/>
              <a:ext cx="2000699"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quantum learning</a:t>
              </a:r>
            </a:p>
          </p:txBody>
        </p:sp>
        <p:sp>
          <p:nvSpPr>
            <p:cNvPr id="103" name="TextBox 102">
              <a:extLst>
                <a:ext uri="{FF2B5EF4-FFF2-40B4-BE49-F238E27FC236}">
                  <a16:creationId xmlns:a16="http://schemas.microsoft.com/office/drawing/2014/main" id="{F24AE4BB-07D1-A7E7-F8F1-5AA7750C27AF}"/>
                </a:ext>
              </a:extLst>
            </p:cNvPr>
            <p:cNvSpPr txBox="1"/>
            <p:nvPr/>
          </p:nvSpPr>
          <p:spPr>
            <a:xfrm>
              <a:off x="3869666" y="1802523"/>
              <a:ext cx="1600145"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nonconvex optimization</a:t>
              </a:r>
            </a:p>
          </p:txBody>
        </p:sp>
        <p:sp>
          <p:nvSpPr>
            <p:cNvPr id="104" name="TextBox 103">
              <a:extLst>
                <a:ext uri="{FF2B5EF4-FFF2-40B4-BE49-F238E27FC236}">
                  <a16:creationId xmlns:a16="http://schemas.microsoft.com/office/drawing/2014/main" id="{FE510930-5A75-72A5-42AD-459EE2D38E83}"/>
                </a:ext>
              </a:extLst>
            </p:cNvPr>
            <p:cNvSpPr txBox="1"/>
            <p:nvPr/>
          </p:nvSpPr>
          <p:spPr>
            <a:xfrm>
              <a:off x="5040017" y="3243475"/>
              <a:ext cx="1600145" cy="290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robustness</a:t>
              </a:r>
            </a:p>
          </p:txBody>
        </p:sp>
        <p:sp>
          <p:nvSpPr>
            <p:cNvPr id="105" name="TextBox 104">
              <a:extLst>
                <a:ext uri="{FF2B5EF4-FFF2-40B4-BE49-F238E27FC236}">
                  <a16:creationId xmlns:a16="http://schemas.microsoft.com/office/drawing/2014/main" id="{F9697197-9042-7291-5638-C5BB830C3AFB}"/>
                </a:ext>
              </a:extLst>
            </p:cNvPr>
            <p:cNvSpPr txBox="1"/>
            <p:nvPr/>
          </p:nvSpPr>
          <p:spPr>
            <a:xfrm>
              <a:off x="3869666" y="617533"/>
              <a:ext cx="1600145"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graphical models</a:t>
              </a:r>
            </a:p>
          </p:txBody>
        </p:sp>
        <p:sp>
          <p:nvSpPr>
            <p:cNvPr id="106" name="TextBox 105">
              <a:extLst>
                <a:ext uri="{FF2B5EF4-FFF2-40B4-BE49-F238E27FC236}">
                  <a16:creationId xmlns:a16="http://schemas.microsoft.com/office/drawing/2014/main" id="{E60277E3-148F-B1AF-0776-905A980947E8}"/>
                </a:ext>
              </a:extLst>
            </p:cNvPr>
            <p:cNvSpPr txBox="1"/>
            <p:nvPr/>
          </p:nvSpPr>
          <p:spPr>
            <a:xfrm>
              <a:off x="3251780" y="3038803"/>
              <a:ext cx="1788236"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neural networks</a:t>
              </a:r>
            </a:p>
          </p:txBody>
        </p:sp>
        <p:sp>
          <p:nvSpPr>
            <p:cNvPr id="107" name="TextBox 106">
              <a:extLst>
                <a:ext uri="{FF2B5EF4-FFF2-40B4-BE49-F238E27FC236}">
                  <a16:creationId xmlns:a16="http://schemas.microsoft.com/office/drawing/2014/main" id="{E559F674-C92F-CBE2-1C15-90E7BD4679D8}"/>
                </a:ext>
              </a:extLst>
            </p:cNvPr>
            <p:cNvSpPr txBox="1"/>
            <p:nvPr/>
          </p:nvSpPr>
          <p:spPr>
            <a:xfrm>
              <a:off x="6889882" y="1539983"/>
              <a:ext cx="1808150" cy="290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tensor methods</a:t>
              </a:r>
            </a:p>
          </p:txBody>
        </p:sp>
        <p:sp>
          <p:nvSpPr>
            <p:cNvPr id="108" name="TextBox 107">
              <a:extLst>
                <a:ext uri="{FF2B5EF4-FFF2-40B4-BE49-F238E27FC236}">
                  <a16:creationId xmlns:a16="http://schemas.microsoft.com/office/drawing/2014/main" id="{3F02498C-EC24-0E87-9C3A-1DDE2E00F3A2}"/>
                </a:ext>
              </a:extLst>
            </p:cNvPr>
            <p:cNvSpPr txBox="1"/>
            <p:nvPr/>
          </p:nvSpPr>
          <p:spPr>
            <a:xfrm>
              <a:off x="7793957" y="3928938"/>
              <a:ext cx="1788236"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algorithmic fairness</a:t>
              </a:r>
            </a:p>
          </p:txBody>
        </p:sp>
        <p:sp>
          <p:nvSpPr>
            <p:cNvPr id="109" name="TextBox 108">
              <a:extLst>
                <a:ext uri="{FF2B5EF4-FFF2-40B4-BE49-F238E27FC236}">
                  <a16:creationId xmlns:a16="http://schemas.microsoft.com/office/drawing/2014/main" id="{964B105E-732F-41B9-5DF4-E46AD8DCB3F9}"/>
                </a:ext>
              </a:extLst>
            </p:cNvPr>
            <p:cNvSpPr txBox="1"/>
            <p:nvPr/>
          </p:nvSpPr>
          <p:spPr>
            <a:xfrm>
              <a:off x="6309138" y="5194482"/>
              <a:ext cx="1788236"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reinforcement learning</a:t>
              </a:r>
            </a:p>
          </p:txBody>
        </p:sp>
        <p:sp>
          <p:nvSpPr>
            <p:cNvPr id="110" name="TextBox 109">
              <a:extLst>
                <a:ext uri="{FF2B5EF4-FFF2-40B4-BE49-F238E27FC236}">
                  <a16:creationId xmlns:a16="http://schemas.microsoft.com/office/drawing/2014/main" id="{2EACB113-2ABC-9514-6573-2C35D50D8E8E}"/>
                </a:ext>
              </a:extLst>
            </p:cNvPr>
            <p:cNvSpPr txBox="1"/>
            <p:nvPr/>
          </p:nvSpPr>
          <p:spPr>
            <a:xfrm>
              <a:off x="4552854" y="4201005"/>
              <a:ext cx="1788236"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agnostic learning</a:t>
              </a:r>
            </a:p>
          </p:txBody>
        </p:sp>
        <p:sp>
          <p:nvSpPr>
            <p:cNvPr id="111" name="TextBox 110">
              <a:extLst>
                <a:ext uri="{FF2B5EF4-FFF2-40B4-BE49-F238E27FC236}">
                  <a16:creationId xmlns:a16="http://schemas.microsoft.com/office/drawing/2014/main" id="{E9D0AC8F-A696-886B-CAA4-1C9EE1EDF504}"/>
                </a:ext>
              </a:extLst>
            </p:cNvPr>
            <p:cNvSpPr txBox="1"/>
            <p:nvPr/>
          </p:nvSpPr>
          <p:spPr>
            <a:xfrm>
              <a:off x="5553999" y="2377078"/>
              <a:ext cx="2079454"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generative modeling</a:t>
              </a:r>
            </a:p>
          </p:txBody>
        </p:sp>
        <p:sp>
          <p:nvSpPr>
            <p:cNvPr id="112" name="TextBox 111">
              <a:extLst>
                <a:ext uri="{FF2B5EF4-FFF2-40B4-BE49-F238E27FC236}">
                  <a16:creationId xmlns:a16="http://schemas.microsoft.com/office/drawing/2014/main" id="{F7E8430C-7EE3-591D-25E4-DFBD2BB51771}"/>
                </a:ext>
              </a:extLst>
            </p:cNvPr>
            <p:cNvSpPr txBox="1"/>
            <p:nvPr/>
          </p:nvSpPr>
          <p:spPr>
            <a:xfrm>
              <a:off x="8290690" y="4899014"/>
              <a:ext cx="1788236"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private learning</a:t>
              </a:r>
            </a:p>
          </p:txBody>
        </p:sp>
        <p:sp>
          <p:nvSpPr>
            <p:cNvPr id="113" name="TextBox 112">
              <a:extLst>
                <a:ext uri="{FF2B5EF4-FFF2-40B4-BE49-F238E27FC236}">
                  <a16:creationId xmlns:a16="http://schemas.microsoft.com/office/drawing/2014/main" id="{A4E5228D-E2FF-F6C5-B5DF-7E0BCF4A02FE}"/>
                </a:ext>
              </a:extLst>
            </p:cNvPr>
            <p:cNvSpPr txBox="1"/>
            <p:nvPr/>
          </p:nvSpPr>
          <p:spPr>
            <a:xfrm>
              <a:off x="3078481" y="2444922"/>
              <a:ext cx="1788236"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first/second-order methods</a:t>
              </a:r>
            </a:p>
          </p:txBody>
        </p:sp>
        <p:sp>
          <p:nvSpPr>
            <p:cNvPr id="114" name="TextBox 113">
              <a:extLst>
                <a:ext uri="{FF2B5EF4-FFF2-40B4-BE49-F238E27FC236}">
                  <a16:creationId xmlns:a16="http://schemas.microsoft.com/office/drawing/2014/main" id="{89F5379B-53D1-1CB6-006E-769457E3C0CF}"/>
                </a:ext>
              </a:extLst>
            </p:cNvPr>
            <p:cNvSpPr txBox="1"/>
            <p:nvPr/>
          </p:nvSpPr>
          <p:spPr>
            <a:xfrm>
              <a:off x="2120870" y="4546405"/>
              <a:ext cx="1419843"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matrix completion</a:t>
              </a:r>
            </a:p>
          </p:txBody>
        </p:sp>
        <p:sp>
          <p:nvSpPr>
            <p:cNvPr id="115" name="TextBox 114">
              <a:extLst>
                <a:ext uri="{FF2B5EF4-FFF2-40B4-BE49-F238E27FC236}">
                  <a16:creationId xmlns:a16="http://schemas.microsoft.com/office/drawing/2014/main" id="{ABD87A06-E8DF-0D83-F21C-79CDD1393E83}"/>
                </a:ext>
              </a:extLst>
            </p:cNvPr>
            <p:cNvSpPr txBox="1"/>
            <p:nvPr/>
          </p:nvSpPr>
          <p:spPr>
            <a:xfrm>
              <a:off x="6204262" y="3809667"/>
              <a:ext cx="1788236"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strategic behavior</a:t>
              </a:r>
            </a:p>
          </p:txBody>
        </p:sp>
        <p:sp>
          <p:nvSpPr>
            <p:cNvPr id="116" name="TextBox 115">
              <a:extLst>
                <a:ext uri="{FF2B5EF4-FFF2-40B4-BE49-F238E27FC236}">
                  <a16:creationId xmlns:a16="http://schemas.microsoft.com/office/drawing/2014/main" id="{261C296E-2540-8E93-6C92-AF7C1ED6214E}"/>
                </a:ext>
              </a:extLst>
            </p:cNvPr>
            <p:cNvSpPr txBox="1"/>
            <p:nvPr/>
          </p:nvSpPr>
          <p:spPr>
            <a:xfrm>
              <a:off x="1787441" y="1923690"/>
              <a:ext cx="1831075"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dimensionality reduction</a:t>
              </a:r>
            </a:p>
          </p:txBody>
        </p:sp>
        <p:sp>
          <p:nvSpPr>
            <p:cNvPr id="117" name="TextBox 116">
              <a:extLst>
                <a:ext uri="{FF2B5EF4-FFF2-40B4-BE49-F238E27FC236}">
                  <a16:creationId xmlns:a16="http://schemas.microsoft.com/office/drawing/2014/main" id="{D63812EA-E12C-DD21-5717-48ADCB913546}"/>
                </a:ext>
              </a:extLst>
            </p:cNvPr>
            <p:cNvSpPr txBox="1"/>
            <p:nvPr/>
          </p:nvSpPr>
          <p:spPr>
            <a:xfrm>
              <a:off x="4593027" y="1156327"/>
              <a:ext cx="2000699"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clustering/ mixture models</a:t>
              </a:r>
            </a:p>
          </p:txBody>
        </p:sp>
        <p:sp>
          <p:nvSpPr>
            <p:cNvPr id="118" name="TextBox 117">
              <a:extLst>
                <a:ext uri="{FF2B5EF4-FFF2-40B4-BE49-F238E27FC236}">
                  <a16:creationId xmlns:a16="http://schemas.microsoft.com/office/drawing/2014/main" id="{4220F7C5-22AB-59B0-B4DC-73F11484F650}"/>
                </a:ext>
              </a:extLst>
            </p:cNvPr>
            <p:cNvSpPr txBox="1"/>
            <p:nvPr/>
          </p:nvSpPr>
          <p:spPr>
            <a:xfrm rot="18917307">
              <a:off x="4747109" y="4904887"/>
              <a:ext cx="2741489" cy="290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online learning</a:t>
              </a:r>
            </a:p>
          </p:txBody>
        </p:sp>
      </p:grpSp>
    </p:spTree>
    <p:extLst>
      <p:ext uri="{BB962C8B-B14F-4D97-AF65-F5344CB8AC3E}">
        <p14:creationId xmlns:p14="http://schemas.microsoft.com/office/powerpoint/2010/main" val="497535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p:txBody>
      </p:sp>
      <p:grpSp>
        <p:nvGrpSpPr>
          <p:cNvPr id="4" name="Group 3">
            <a:extLst>
              <a:ext uri="{FF2B5EF4-FFF2-40B4-BE49-F238E27FC236}">
                <a16:creationId xmlns:a16="http://schemas.microsoft.com/office/drawing/2014/main" id="{5A323F34-96AD-FE05-494B-9BD4C54AD098}"/>
              </a:ext>
            </a:extLst>
          </p:cNvPr>
          <p:cNvGrpSpPr/>
          <p:nvPr/>
        </p:nvGrpSpPr>
        <p:grpSpPr>
          <a:xfrm>
            <a:off x="4074632" y="2991017"/>
            <a:ext cx="4042735" cy="2848349"/>
            <a:chOff x="3103525" y="2410440"/>
            <a:chExt cx="4042735" cy="2848349"/>
          </a:xfrm>
          <a:solidFill>
            <a:schemeClr val="accent1"/>
          </a:solidFill>
        </p:grpSpPr>
        <p:cxnSp>
          <p:nvCxnSpPr>
            <p:cNvPr id="5" name="Straight Connector 4">
              <a:extLst>
                <a:ext uri="{FF2B5EF4-FFF2-40B4-BE49-F238E27FC236}">
                  <a16:creationId xmlns:a16="http://schemas.microsoft.com/office/drawing/2014/main" id="{A0D91402-AF66-C6F4-B6E9-A7A18A72FBF1}"/>
                </a:ext>
              </a:extLst>
            </p:cNvPr>
            <p:cNvCxnSpPr>
              <a:cxnSpLocks/>
            </p:cNvCxnSpPr>
            <p:nvPr/>
          </p:nvCxnSpPr>
          <p:spPr>
            <a:xfrm>
              <a:off x="3240950" y="3416349"/>
              <a:ext cx="1959871" cy="1686437"/>
            </a:xfrm>
            <a:prstGeom prst="line">
              <a:avLst/>
            </a:prstGeom>
            <a:grpFill/>
            <a:ln w="38100">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630B8E4-28CE-6927-646F-506645248EF3}"/>
                </a:ext>
              </a:extLst>
            </p:cNvPr>
            <p:cNvCxnSpPr>
              <a:cxnSpLocks/>
            </p:cNvCxnSpPr>
            <p:nvPr/>
          </p:nvCxnSpPr>
          <p:spPr>
            <a:xfrm flipH="1" flipV="1">
              <a:off x="3919023" y="2568482"/>
              <a:ext cx="737782" cy="1438221"/>
            </a:xfrm>
            <a:prstGeom prst="line">
              <a:avLst/>
            </a:prstGeom>
            <a:grpFill/>
            <a:ln w="38100">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C165971-845C-F45A-5870-70039431E949}"/>
                </a:ext>
              </a:extLst>
            </p:cNvPr>
            <p:cNvCxnSpPr>
              <a:cxnSpLocks/>
            </p:cNvCxnSpPr>
            <p:nvPr/>
          </p:nvCxnSpPr>
          <p:spPr>
            <a:xfrm flipV="1">
              <a:off x="5278475" y="2819400"/>
              <a:ext cx="882501" cy="301197"/>
            </a:xfrm>
            <a:prstGeom prst="line">
              <a:avLst/>
            </a:prstGeom>
            <a:grpFill/>
            <a:ln w="38100">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B65A7C2-420F-1B20-C9C2-12E76AF128DA}"/>
                </a:ext>
              </a:extLst>
            </p:cNvPr>
            <p:cNvCxnSpPr>
              <a:cxnSpLocks/>
            </p:cNvCxnSpPr>
            <p:nvPr/>
          </p:nvCxnSpPr>
          <p:spPr>
            <a:xfrm flipH="1">
              <a:off x="4660397" y="3668233"/>
              <a:ext cx="2333463" cy="338470"/>
            </a:xfrm>
            <a:prstGeom prst="line">
              <a:avLst/>
            </a:prstGeom>
            <a:grpFill/>
            <a:ln w="38100">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2D972AD-BC10-9AA3-1AE6-A0476570DFA1}"/>
                </a:ext>
              </a:extLst>
            </p:cNvPr>
            <p:cNvCxnSpPr>
              <a:cxnSpLocks/>
              <a:stCxn id="13" idx="5"/>
            </p:cNvCxnSpPr>
            <p:nvPr/>
          </p:nvCxnSpPr>
          <p:spPr>
            <a:xfrm>
              <a:off x="4029995" y="2670603"/>
              <a:ext cx="2472405" cy="1640900"/>
            </a:xfrm>
            <a:prstGeom prst="line">
              <a:avLst/>
            </a:prstGeom>
            <a:grpFill/>
            <a:ln w="38100">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37F70BB-B248-FC0C-BE82-EDA135BDD9DE}"/>
                </a:ext>
              </a:extLst>
            </p:cNvPr>
            <p:cNvCxnSpPr>
              <a:cxnSpLocks/>
              <a:stCxn id="15" idx="7"/>
            </p:cNvCxnSpPr>
            <p:nvPr/>
          </p:nvCxnSpPr>
          <p:spPr>
            <a:xfrm flipV="1">
              <a:off x="4770729" y="3104054"/>
              <a:ext cx="565889" cy="794886"/>
            </a:xfrm>
            <a:prstGeom prst="line">
              <a:avLst/>
            </a:prstGeom>
            <a:grpFill/>
            <a:ln w="38100">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74DDBE-06AB-0502-4D17-D55B62E2C6CE}"/>
                </a:ext>
              </a:extLst>
            </p:cNvPr>
            <p:cNvCxnSpPr>
              <a:cxnSpLocks/>
              <a:stCxn id="14" idx="6"/>
            </p:cNvCxnSpPr>
            <p:nvPr/>
          </p:nvCxnSpPr>
          <p:spPr>
            <a:xfrm flipV="1">
              <a:off x="3408325" y="3122399"/>
              <a:ext cx="1928293" cy="306601"/>
            </a:xfrm>
            <a:prstGeom prst="line">
              <a:avLst/>
            </a:prstGeom>
            <a:grpFill/>
            <a:ln w="38100">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368890B-C9FF-DBB7-54B4-F65A8F7C91B9}"/>
                </a:ext>
              </a:extLst>
            </p:cNvPr>
            <p:cNvCxnSpPr>
              <a:cxnSpLocks/>
              <a:endCxn id="20" idx="7"/>
            </p:cNvCxnSpPr>
            <p:nvPr/>
          </p:nvCxnSpPr>
          <p:spPr>
            <a:xfrm flipH="1">
              <a:off x="5336618" y="2819400"/>
              <a:ext cx="824358" cy="2179226"/>
            </a:xfrm>
            <a:prstGeom prst="line">
              <a:avLst/>
            </a:prstGeom>
            <a:grpFill/>
            <a:ln w="38100">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E3004D1-2691-281E-D89A-A6186BA6BF90}"/>
                </a:ext>
              </a:extLst>
            </p:cNvPr>
            <p:cNvSpPr/>
            <p:nvPr/>
          </p:nvSpPr>
          <p:spPr>
            <a:xfrm>
              <a:off x="3769832" y="2410440"/>
              <a:ext cx="304800" cy="304800"/>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8DA13E9-01B1-7F9A-13A1-D026006ACEC9}"/>
                </a:ext>
              </a:extLst>
            </p:cNvPr>
            <p:cNvSpPr/>
            <p:nvPr/>
          </p:nvSpPr>
          <p:spPr>
            <a:xfrm>
              <a:off x="3103525" y="3276600"/>
              <a:ext cx="304800" cy="304800"/>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D63A0D84-6885-AB7E-5EC2-3661A6EC316F}"/>
                </a:ext>
              </a:extLst>
            </p:cNvPr>
            <p:cNvSpPr/>
            <p:nvPr/>
          </p:nvSpPr>
          <p:spPr>
            <a:xfrm>
              <a:off x="4510566" y="3854303"/>
              <a:ext cx="304800" cy="304800"/>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DA0B1515-41D9-B2D7-BD33-2B0F0F03A7FD}"/>
                </a:ext>
              </a:extLst>
            </p:cNvPr>
            <p:cNvSpPr/>
            <p:nvPr/>
          </p:nvSpPr>
          <p:spPr>
            <a:xfrm>
              <a:off x="5159153" y="2971800"/>
              <a:ext cx="304800" cy="304800"/>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30C66962-5DB5-2050-679E-099A093FCE40}"/>
                </a:ext>
              </a:extLst>
            </p:cNvPr>
            <p:cNvSpPr/>
            <p:nvPr/>
          </p:nvSpPr>
          <p:spPr>
            <a:xfrm>
              <a:off x="6350000" y="4159103"/>
              <a:ext cx="304800" cy="304800"/>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A6C0FB84-DBD3-380C-6F14-23541F3A382C}"/>
                </a:ext>
              </a:extLst>
            </p:cNvPr>
            <p:cNvSpPr/>
            <p:nvPr/>
          </p:nvSpPr>
          <p:spPr>
            <a:xfrm>
              <a:off x="6008576" y="2667000"/>
              <a:ext cx="304800" cy="304800"/>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99019D25-1FED-D755-A9FF-482D153C81ED}"/>
                </a:ext>
              </a:extLst>
            </p:cNvPr>
            <p:cNvSpPr/>
            <p:nvPr/>
          </p:nvSpPr>
          <p:spPr>
            <a:xfrm>
              <a:off x="6841460" y="3515833"/>
              <a:ext cx="304800" cy="304800"/>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2896088C-4CFB-B28B-1447-11C0BE80FD9E}"/>
                </a:ext>
              </a:extLst>
            </p:cNvPr>
            <p:cNvSpPr/>
            <p:nvPr/>
          </p:nvSpPr>
          <p:spPr>
            <a:xfrm>
              <a:off x="5076455" y="4953989"/>
              <a:ext cx="304800" cy="304800"/>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A742AD14-5754-E229-690D-57E81E597BB8}"/>
                </a:ext>
              </a:extLst>
            </p:cNvPr>
            <p:cNvCxnSpPr>
              <a:cxnSpLocks/>
              <a:stCxn id="20" idx="7"/>
              <a:endCxn id="17" idx="3"/>
            </p:cNvCxnSpPr>
            <p:nvPr/>
          </p:nvCxnSpPr>
          <p:spPr>
            <a:xfrm flipV="1">
              <a:off x="5336618" y="4419266"/>
              <a:ext cx="1058019" cy="579360"/>
            </a:xfrm>
            <a:prstGeom prst="line">
              <a:avLst/>
            </a:prstGeom>
            <a:grpFill/>
            <a:ln w="38100">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67454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p:txBody>
      </p:sp>
      <p:grpSp>
        <p:nvGrpSpPr>
          <p:cNvPr id="4" name="Group 3">
            <a:extLst>
              <a:ext uri="{FF2B5EF4-FFF2-40B4-BE49-F238E27FC236}">
                <a16:creationId xmlns:a16="http://schemas.microsoft.com/office/drawing/2014/main" id="{6935A501-0DCE-1823-826D-C7E7D0551416}"/>
              </a:ext>
            </a:extLst>
          </p:cNvPr>
          <p:cNvGrpSpPr/>
          <p:nvPr/>
        </p:nvGrpSpPr>
        <p:grpSpPr>
          <a:xfrm>
            <a:off x="2686077" y="2856488"/>
            <a:ext cx="6819845" cy="3382317"/>
            <a:chOff x="3025904" y="1794141"/>
            <a:chExt cx="6819845" cy="3382317"/>
          </a:xfrm>
        </p:grpSpPr>
        <p:pic>
          <p:nvPicPr>
            <p:cNvPr id="5" name="Picture 4" descr="Icon&#10;&#10;Description automatically generated">
              <a:extLst>
                <a:ext uri="{FF2B5EF4-FFF2-40B4-BE49-F238E27FC236}">
                  <a16:creationId xmlns:a16="http://schemas.microsoft.com/office/drawing/2014/main" id="{F9D313FF-0155-E472-F994-585A312FD7D9}"/>
                </a:ext>
              </a:extLst>
            </p:cNvPr>
            <p:cNvPicPr>
              <a:picLocks noChangeAspect="1"/>
            </p:cNvPicPr>
            <p:nvPr/>
          </p:nvPicPr>
          <p:blipFill>
            <a:blip r:embed="rId3">
              <a:clrChange>
                <a:clrFrom>
                  <a:srgbClr val="1B2E4F"/>
                </a:clrFrom>
                <a:clrTo>
                  <a:srgbClr val="1B2E4F">
                    <a:alpha val="0"/>
                  </a:srgbClr>
                </a:clrTo>
              </a:clrChange>
            </a:blip>
            <a:stretch>
              <a:fillRect/>
            </a:stretch>
          </p:blipFill>
          <p:spPr>
            <a:xfrm flipH="1">
              <a:off x="3025904" y="1912479"/>
              <a:ext cx="727390" cy="696621"/>
            </a:xfrm>
            <a:prstGeom prst="rect">
              <a:avLst/>
            </a:prstGeom>
            <a:effectLst>
              <a:outerShdw blurRad="50800" dist="38100" dir="2700000" algn="tl" rotWithShape="0">
                <a:prstClr val="black">
                  <a:alpha val="40000"/>
                </a:prstClr>
              </a:outerShdw>
            </a:effectLst>
          </p:spPr>
        </p:pic>
        <p:pic>
          <p:nvPicPr>
            <p:cNvPr id="6" name="Picture 5" descr="Icon&#10;&#10;Description automatically generated">
              <a:extLst>
                <a:ext uri="{FF2B5EF4-FFF2-40B4-BE49-F238E27FC236}">
                  <a16:creationId xmlns:a16="http://schemas.microsoft.com/office/drawing/2014/main" id="{6E3961AC-F237-6D51-5E3B-A310186A4E56}"/>
                </a:ext>
              </a:extLst>
            </p:cNvPr>
            <p:cNvPicPr>
              <a:picLocks noChangeAspect="1"/>
            </p:cNvPicPr>
            <p:nvPr/>
          </p:nvPicPr>
          <p:blipFill>
            <a:blip r:embed="rId3">
              <a:clrChange>
                <a:clrFrom>
                  <a:srgbClr val="1B2E4F"/>
                </a:clrFrom>
                <a:clrTo>
                  <a:srgbClr val="1B2E4F">
                    <a:alpha val="0"/>
                  </a:srgbClr>
                </a:clrTo>
              </a:clrChange>
            </a:blip>
            <a:stretch>
              <a:fillRect/>
            </a:stretch>
          </p:blipFill>
          <p:spPr>
            <a:xfrm flipH="1">
              <a:off x="3025904" y="2725063"/>
              <a:ext cx="727390" cy="696621"/>
            </a:xfrm>
            <a:prstGeom prst="rect">
              <a:avLst/>
            </a:prstGeom>
            <a:effectLst>
              <a:outerShdw blurRad="50800" dist="38100" dir="2700000" algn="tl" rotWithShape="0">
                <a:prstClr val="black">
                  <a:alpha val="40000"/>
                </a:prstClr>
              </a:outerShdw>
            </a:effectLst>
          </p:spPr>
        </p:pic>
        <p:pic>
          <p:nvPicPr>
            <p:cNvPr id="7" name="Picture 6" descr="Icon&#10;&#10;Description automatically generated">
              <a:extLst>
                <a:ext uri="{FF2B5EF4-FFF2-40B4-BE49-F238E27FC236}">
                  <a16:creationId xmlns:a16="http://schemas.microsoft.com/office/drawing/2014/main" id="{223F5D40-E5B7-6F2E-7B97-112EF1BF71D6}"/>
                </a:ext>
              </a:extLst>
            </p:cNvPr>
            <p:cNvPicPr>
              <a:picLocks noChangeAspect="1"/>
            </p:cNvPicPr>
            <p:nvPr/>
          </p:nvPicPr>
          <p:blipFill>
            <a:blip r:embed="rId3">
              <a:clrChange>
                <a:clrFrom>
                  <a:srgbClr val="1B2E4F"/>
                </a:clrFrom>
                <a:clrTo>
                  <a:srgbClr val="1B2E4F">
                    <a:alpha val="0"/>
                  </a:srgbClr>
                </a:clrTo>
              </a:clrChange>
            </a:blip>
            <a:stretch>
              <a:fillRect/>
            </a:stretch>
          </p:blipFill>
          <p:spPr>
            <a:xfrm flipH="1">
              <a:off x="3025904" y="3538834"/>
              <a:ext cx="727390" cy="696621"/>
            </a:xfrm>
            <a:prstGeom prst="rect">
              <a:avLst/>
            </a:prstGeom>
            <a:effectLst>
              <a:outerShdw blurRad="50800" dist="38100" dir="2700000" algn="tl" rotWithShape="0">
                <a:prstClr val="black">
                  <a:alpha val="40000"/>
                </a:prstClr>
              </a:outerShdw>
            </a:effectLst>
          </p:spPr>
        </p:pic>
        <p:pic>
          <p:nvPicPr>
            <p:cNvPr id="8" name="Picture 7" descr="Icon&#10;&#10;Description automatically generated">
              <a:extLst>
                <a:ext uri="{FF2B5EF4-FFF2-40B4-BE49-F238E27FC236}">
                  <a16:creationId xmlns:a16="http://schemas.microsoft.com/office/drawing/2014/main" id="{4F87FAE3-F402-55DB-684E-4CB24874E8EF}"/>
                </a:ext>
              </a:extLst>
            </p:cNvPr>
            <p:cNvPicPr>
              <a:picLocks noChangeAspect="1"/>
            </p:cNvPicPr>
            <p:nvPr/>
          </p:nvPicPr>
          <p:blipFill>
            <a:blip r:embed="rId3">
              <a:clrChange>
                <a:clrFrom>
                  <a:srgbClr val="1B2E4F"/>
                </a:clrFrom>
                <a:clrTo>
                  <a:srgbClr val="1B2E4F">
                    <a:alpha val="0"/>
                  </a:srgbClr>
                </a:clrTo>
              </a:clrChange>
            </a:blip>
            <a:stretch>
              <a:fillRect/>
            </a:stretch>
          </p:blipFill>
          <p:spPr>
            <a:xfrm flipH="1">
              <a:off x="3025904" y="4345743"/>
              <a:ext cx="727390" cy="696621"/>
            </a:xfrm>
            <a:prstGeom prst="rect">
              <a:avLst/>
            </a:prstGeom>
            <a:effectLst>
              <a:outerShdw blurRad="50800" dist="38100" dir="2700000" algn="tl" rotWithShape="0">
                <a:prstClr val="black">
                  <a:alpha val="40000"/>
                </a:prstClr>
              </a:outerShdw>
            </a:effectLst>
          </p:spPr>
        </p:pic>
        <p:cxnSp>
          <p:nvCxnSpPr>
            <p:cNvPr id="9" name="Straight Arrow Connector 8">
              <a:extLst>
                <a:ext uri="{FF2B5EF4-FFF2-40B4-BE49-F238E27FC236}">
                  <a16:creationId xmlns:a16="http://schemas.microsoft.com/office/drawing/2014/main" id="{2214A40A-FC71-3A3A-257F-A15010720F4C}"/>
                </a:ext>
              </a:extLst>
            </p:cNvPr>
            <p:cNvCxnSpPr>
              <a:cxnSpLocks/>
            </p:cNvCxnSpPr>
            <p:nvPr/>
          </p:nvCxnSpPr>
          <p:spPr>
            <a:xfrm flipV="1">
              <a:off x="3976577" y="1794141"/>
              <a:ext cx="0" cy="3382317"/>
            </a:xfrm>
            <a:prstGeom prst="straightConnector1">
              <a:avLst/>
            </a:prstGeom>
            <a:ln w="38100">
              <a:solidFill>
                <a:schemeClr val="accent5">
                  <a:lumMod val="40000"/>
                  <a:lumOff val="6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E96C7C3-A379-85FF-FD65-451234E160FF}"/>
                </a:ext>
              </a:extLst>
            </p:cNvPr>
            <p:cNvCxnSpPr>
              <a:cxnSpLocks/>
            </p:cNvCxnSpPr>
            <p:nvPr/>
          </p:nvCxnSpPr>
          <p:spPr>
            <a:xfrm>
              <a:off x="3976577" y="5176458"/>
              <a:ext cx="5869172" cy="0"/>
            </a:xfrm>
            <a:prstGeom prst="straightConnector1">
              <a:avLst/>
            </a:prstGeom>
            <a:ln w="38100">
              <a:solidFill>
                <a:schemeClr val="accent5">
                  <a:lumMod val="40000"/>
                  <a:lumOff val="60000"/>
                </a:schemeClr>
              </a:solidFill>
              <a:headEnd type="ova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FD999528-772A-6FF8-36BD-BDB48F112D76}"/>
                </a:ext>
              </a:extLst>
            </p:cNvPr>
            <p:cNvSpPr/>
            <p:nvPr/>
          </p:nvSpPr>
          <p:spPr>
            <a:xfrm>
              <a:off x="4082901" y="1912479"/>
              <a:ext cx="2307265" cy="696621"/>
            </a:xfrm>
            <a:prstGeom prst="roundRect">
              <a:avLst/>
            </a:prstGeom>
            <a:solidFill>
              <a:schemeClr val="accent3">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1E690696-A613-1C36-09E9-BCF90B51984A}"/>
                </a:ext>
              </a:extLst>
            </p:cNvPr>
            <p:cNvSpPr/>
            <p:nvPr/>
          </p:nvSpPr>
          <p:spPr>
            <a:xfrm>
              <a:off x="4082902" y="2725062"/>
              <a:ext cx="2722641" cy="696621"/>
            </a:xfrm>
            <a:prstGeom prst="roundRect">
              <a:avLst/>
            </a:prstGeom>
            <a:solidFill>
              <a:schemeClr val="accent3">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4821648A-FFD4-4E99-18E3-E9D1A00A92E7}"/>
                </a:ext>
              </a:extLst>
            </p:cNvPr>
            <p:cNvSpPr/>
            <p:nvPr/>
          </p:nvSpPr>
          <p:spPr>
            <a:xfrm>
              <a:off x="4082901" y="3538834"/>
              <a:ext cx="3242928" cy="696621"/>
            </a:xfrm>
            <a:prstGeom prst="roundRect">
              <a:avLst/>
            </a:prstGeom>
            <a:solidFill>
              <a:schemeClr val="accent4">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1BF97B24-283A-D032-6318-897CFC32643D}"/>
                </a:ext>
              </a:extLst>
            </p:cNvPr>
            <p:cNvSpPr/>
            <p:nvPr/>
          </p:nvSpPr>
          <p:spPr>
            <a:xfrm>
              <a:off x="4082900" y="4345742"/>
              <a:ext cx="1775640" cy="696621"/>
            </a:xfrm>
            <a:prstGeom prst="roundRect">
              <a:avLst/>
            </a:prstGeom>
            <a:solidFill>
              <a:schemeClr val="accent2">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6D4864A2-7A80-4E51-8D4D-FAB628898673}"/>
                </a:ext>
              </a:extLst>
            </p:cNvPr>
            <p:cNvSpPr/>
            <p:nvPr/>
          </p:nvSpPr>
          <p:spPr>
            <a:xfrm>
              <a:off x="5964862" y="4345741"/>
              <a:ext cx="1775640" cy="696621"/>
            </a:xfrm>
            <a:prstGeom prst="roundRect">
              <a:avLst/>
            </a:prstGeom>
            <a:solidFill>
              <a:schemeClr val="accent6">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ounded Rectangle 15">
              <a:extLst>
                <a:ext uri="{FF2B5EF4-FFF2-40B4-BE49-F238E27FC236}">
                  <a16:creationId xmlns:a16="http://schemas.microsoft.com/office/drawing/2014/main" id="{B117F0B6-AC48-0ED1-41C1-48DCDE039B44}"/>
                </a:ext>
              </a:extLst>
            </p:cNvPr>
            <p:cNvSpPr/>
            <p:nvPr/>
          </p:nvSpPr>
          <p:spPr>
            <a:xfrm>
              <a:off x="7432152" y="3538833"/>
              <a:ext cx="2105251" cy="696621"/>
            </a:xfrm>
            <a:prstGeom prst="roundRect">
              <a:avLst/>
            </a:prstGeom>
            <a:solidFill>
              <a:schemeClr val="tx1">
                <a:lumMod val="50000"/>
                <a:lumOff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BBF32944-9CF4-C2CB-1A00-BF1D6EE12EC2}"/>
                </a:ext>
              </a:extLst>
            </p:cNvPr>
            <p:cNvSpPr/>
            <p:nvPr/>
          </p:nvSpPr>
          <p:spPr>
            <a:xfrm>
              <a:off x="6911867" y="2725062"/>
              <a:ext cx="1775640" cy="696621"/>
            </a:xfrm>
            <a:prstGeom prst="roundRect">
              <a:avLst/>
            </a:prstGeom>
            <a:solidFill>
              <a:schemeClr val="accent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ounded Rectangle 17">
              <a:extLst>
                <a:ext uri="{FF2B5EF4-FFF2-40B4-BE49-F238E27FC236}">
                  <a16:creationId xmlns:a16="http://schemas.microsoft.com/office/drawing/2014/main" id="{642215BE-ED9E-45E0-7006-8E0D81A176F8}"/>
                </a:ext>
              </a:extLst>
            </p:cNvPr>
            <p:cNvSpPr/>
            <p:nvPr/>
          </p:nvSpPr>
          <p:spPr>
            <a:xfrm>
              <a:off x="6496489" y="1911291"/>
              <a:ext cx="2573084" cy="696621"/>
            </a:xfrm>
            <a:prstGeom prst="roundRect">
              <a:avLst/>
            </a:prstGeom>
            <a:solidFill>
              <a:schemeClr val="accent1">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86634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BA30D47-A523-0AA0-25DB-D41A4DC8ECC1}"/>
                  </a:ext>
                </a:extLst>
              </p:cNvPr>
              <p:cNvSpPr txBox="1"/>
              <p:nvPr/>
            </p:nvSpPr>
            <p:spPr>
              <a:xfrm>
                <a:off x="1556840" y="3136612"/>
                <a:ext cx="90783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
                            <m:sSubPr>
                              <m:ctrlP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𝑥</m:t>
                              </m:r>
                            </m:e>
                            <m:sub>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sub>
                          </m:sSub>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bar>
                                <m:barPr>
                                  <m:pos m:val="top"/>
                                  <m:ctrlP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barPr>
                                <m:e>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𝑥</m:t>
                                  </m:r>
                                </m:e>
                              </m:bar>
                            </m:e>
                            <m:sub>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sub>
                          </m:sSub>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𝑥</m:t>
                              </m:r>
                            </m:e>
                            <m:sub>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7</m:t>
                              </m:r>
                            </m:sub>
                          </m:sSub>
                        </m:e>
                      </m:d>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d>
                        <m:dPr>
                          <m:ctrlP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
                            <m:sSubPr>
                              <m:ctrlP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𝑥</m:t>
                              </m:r>
                            </m:e>
                            <m:sub>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sub>
                          </m:sSub>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bar>
                                <m:barPr>
                                  <m:pos m:val="top"/>
                                  <m:ctrlP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barPr>
                                <m:e>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𝑥</m:t>
                                  </m:r>
                                </m:e>
                              </m:bar>
                            </m:e>
                            <m:sub>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4</m:t>
                              </m:r>
                            </m:sub>
                          </m:sSub>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𝑥</m:t>
                              </m:r>
                            </m:e>
                            <m:sub>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5</m:t>
                              </m:r>
                            </m:sub>
                          </m:sSub>
                        </m:e>
                      </m:d>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d>
                        <m:dPr>
                          <m:ctrlP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b>
                            <m:sSubPr>
                              <m:ctrlP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bar>
                                <m:barPr>
                                  <m:pos m:val="top"/>
                                  <m:ctrlP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barPr>
                                <m:e>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𝑥</m:t>
                                  </m:r>
                                </m:e>
                              </m:bar>
                            </m:e>
                            <m:sub>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3</m:t>
                              </m:r>
                            </m:sub>
                          </m:sSub>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𝑥</m:t>
                              </m:r>
                            </m:e>
                            <m:sub>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6</m:t>
                              </m:r>
                            </m:sub>
                          </m:sSub>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𝑥</m:t>
                              </m:r>
                            </m:e>
                            <m:sub>
                              <m:r>
                                <a:rPr kumimoji="0" lang="en-US" sz="3200" b="0" i="1" u="none" strike="noStrike" kern="1200" cap="none" spc="0" normalizeH="0" baseline="0" noProof="0" smtClean="0">
                                  <a:ln>
                                    <a:noFill/>
                                  </a:ln>
                                  <a:solidFill>
                                    <a:srgbClr val="418AB3">
                                      <a:lumMod val="60000"/>
                                      <a:lumOff val="4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sub>
                          </m:sSub>
                        </m:e>
                      </m:d>
                    </m:oMath>
                  </m:oMathPara>
                </a14:m>
                <a:endParaRPr kumimoji="0" lang="en-US" sz="3200" b="0" i="0" u="none" strike="noStrike" kern="1200" cap="none" spc="0" normalizeH="0" baseline="0" noProof="0" dirty="0">
                  <a:ln>
                    <a:noFill/>
                  </a:ln>
                  <a:solidFill>
                    <a:srgbClr val="418AB3">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19" name="TextBox 18">
                <a:extLst>
                  <a:ext uri="{FF2B5EF4-FFF2-40B4-BE49-F238E27FC236}">
                    <a16:creationId xmlns:a16="http://schemas.microsoft.com/office/drawing/2014/main" id="{3BA30D47-A523-0AA0-25DB-D41A4DC8ECC1}"/>
                  </a:ext>
                </a:extLst>
              </p:cNvPr>
              <p:cNvSpPr txBox="1">
                <a:spLocks noRot="1" noChangeAspect="1" noMove="1" noResize="1" noEditPoints="1" noAdjustHandles="1" noChangeArrowheads="1" noChangeShapeType="1" noTextEdit="1"/>
              </p:cNvSpPr>
              <p:nvPr/>
            </p:nvSpPr>
            <p:spPr>
              <a:xfrm>
                <a:off x="1556840" y="3136612"/>
                <a:ext cx="9078319" cy="584775"/>
              </a:xfrm>
              <a:prstGeom prst="rect">
                <a:avLst/>
              </a:prstGeom>
              <a:blipFill>
                <a:blip r:embed="rId3"/>
                <a:stretch>
                  <a:fillRect b="-15217"/>
                </a:stretch>
              </a:blipFill>
            </p:spPr>
            <p:txBody>
              <a:bodyPr/>
              <a:lstStyle/>
              <a:p>
                <a:r>
                  <a:rPr lang="en-US">
                    <a:noFill/>
                  </a:rPr>
                  <a:t> </a:t>
                </a:r>
              </a:p>
            </p:txBody>
          </p:sp>
        </mc:Fallback>
      </mc:AlternateContent>
    </p:spTree>
    <p:extLst>
      <p:ext uri="{BB962C8B-B14F-4D97-AF65-F5344CB8AC3E}">
        <p14:creationId xmlns:p14="http://schemas.microsoft.com/office/powerpoint/2010/main" val="1479700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p:txBody>
      </p:sp>
      <p:cxnSp>
        <p:nvCxnSpPr>
          <p:cNvPr id="4" name="Straight Connector 3">
            <a:extLst>
              <a:ext uri="{FF2B5EF4-FFF2-40B4-BE49-F238E27FC236}">
                <a16:creationId xmlns:a16="http://schemas.microsoft.com/office/drawing/2014/main" id="{E9D4ADCB-0439-309B-8C92-F4CD0DAC02DA}"/>
              </a:ext>
            </a:extLst>
          </p:cNvPr>
          <p:cNvCxnSpPr>
            <a:cxnSpLocks/>
          </p:cNvCxnSpPr>
          <p:nvPr/>
        </p:nvCxnSpPr>
        <p:spPr>
          <a:xfrm>
            <a:off x="2086252" y="3341076"/>
            <a:ext cx="3854549" cy="713265"/>
          </a:xfrm>
          <a:prstGeom prst="line">
            <a:avLst/>
          </a:prstGeom>
          <a:ln w="12700">
            <a:solidFill>
              <a:schemeClr val="accent5">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E061036-D32A-E46F-FEE8-9288A703E09B}"/>
              </a:ext>
            </a:extLst>
          </p:cNvPr>
          <p:cNvCxnSpPr>
            <a:cxnSpLocks/>
          </p:cNvCxnSpPr>
          <p:nvPr/>
        </p:nvCxnSpPr>
        <p:spPr>
          <a:xfrm flipH="1">
            <a:off x="2759397" y="4216726"/>
            <a:ext cx="3181404" cy="1411222"/>
          </a:xfrm>
          <a:prstGeom prst="line">
            <a:avLst/>
          </a:prstGeom>
          <a:ln w="12700">
            <a:solidFill>
              <a:schemeClr val="accent5">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0729CB5-80C7-6AC3-DB8C-5DD1EF30CF65}"/>
              </a:ext>
            </a:extLst>
          </p:cNvPr>
          <p:cNvCxnSpPr>
            <a:cxnSpLocks/>
          </p:cNvCxnSpPr>
          <p:nvPr/>
        </p:nvCxnSpPr>
        <p:spPr>
          <a:xfrm>
            <a:off x="6262577" y="4320155"/>
            <a:ext cx="3662097" cy="1423568"/>
          </a:xfrm>
          <a:prstGeom prst="line">
            <a:avLst/>
          </a:prstGeom>
          <a:ln w="12700">
            <a:solidFill>
              <a:schemeClr val="accent5">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E2F0E9F-6279-3C96-D938-4964FD49BBB0}"/>
              </a:ext>
            </a:extLst>
          </p:cNvPr>
          <p:cNvCxnSpPr>
            <a:cxnSpLocks/>
            <a:endCxn id="9" idx="1"/>
          </p:cNvCxnSpPr>
          <p:nvPr/>
        </p:nvCxnSpPr>
        <p:spPr>
          <a:xfrm flipV="1">
            <a:off x="6409944" y="3758618"/>
            <a:ext cx="2641357" cy="228166"/>
          </a:xfrm>
          <a:prstGeom prst="line">
            <a:avLst/>
          </a:prstGeom>
          <a:ln w="12700">
            <a:solidFill>
              <a:schemeClr val="accent5">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C93E3A46-CE22-2EB4-D707-01E5E693E9D1}"/>
              </a:ext>
            </a:extLst>
          </p:cNvPr>
          <p:cNvPicPr>
            <a:picLocks noChangeAspect="1"/>
          </p:cNvPicPr>
          <p:nvPr/>
        </p:nvPicPr>
        <p:blipFill>
          <a:blip r:embed="rId3">
            <a:clrChange>
              <a:clrFrom>
                <a:srgbClr val="1B2F51"/>
              </a:clrFrom>
              <a:clrTo>
                <a:srgbClr val="1B2F51">
                  <a:alpha val="0"/>
                </a:srgbClr>
              </a:clrTo>
            </a:clrChange>
            <a:lum bright="70000" contrast="-70000"/>
          </a:blip>
          <a:stretch>
            <a:fillRect/>
          </a:stretch>
        </p:blipFill>
        <p:spPr>
          <a:xfrm>
            <a:off x="4913678" y="2765825"/>
            <a:ext cx="2364642" cy="2396278"/>
          </a:xfrm>
          <a:prstGeom prst="rect">
            <a:avLst/>
          </a:prstGeom>
          <a:effectLst>
            <a:glow rad="228600">
              <a:schemeClr val="accent4">
                <a:satMod val="175000"/>
                <a:alpha val="40000"/>
              </a:schemeClr>
            </a:glow>
            <a:outerShdw blurRad="50800" dist="38100" dir="2700000" algn="tl" rotWithShape="0">
              <a:prstClr val="black">
                <a:alpha val="40000"/>
              </a:prstClr>
            </a:outerShdw>
          </a:effectLst>
        </p:spPr>
      </p:pic>
      <p:pic>
        <p:nvPicPr>
          <p:cNvPr id="9" name="Picture 8" descr="A picture containing shop&#10;&#10;Description automatically generated">
            <a:extLst>
              <a:ext uri="{FF2B5EF4-FFF2-40B4-BE49-F238E27FC236}">
                <a16:creationId xmlns:a16="http://schemas.microsoft.com/office/drawing/2014/main" id="{F99A9633-DF11-1C46-6193-9D0F981280C0}"/>
              </a:ext>
            </a:extLst>
          </p:cNvPr>
          <p:cNvPicPr>
            <a:picLocks noChangeAspect="1"/>
          </p:cNvPicPr>
          <p:nvPr/>
        </p:nvPicPr>
        <p:blipFill>
          <a:blip r:embed="rId4"/>
          <a:stretch>
            <a:fillRect/>
          </a:stretch>
        </p:blipFill>
        <p:spPr>
          <a:xfrm>
            <a:off x="9051301" y="2560479"/>
            <a:ext cx="2396278" cy="2396278"/>
          </a:xfrm>
          <a:prstGeom prst="roundRect">
            <a:avLst/>
          </a:prstGeom>
          <a:effectLst>
            <a:outerShdw blurRad="50800" dist="38100" dir="2700000" algn="tl" rotWithShape="0">
              <a:prstClr val="black">
                <a:alpha val="40000"/>
              </a:prstClr>
            </a:outerShdw>
          </a:effectLst>
        </p:spPr>
      </p:pic>
      <p:pic>
        <p:nvPicPr>
          <p:cNvPr id="10" name="Picture 9" descr="Graphical user interface, website&#10;&#10;Description automatically generated">
            <a:extLst>
              <a:ext uri="{FF2B5EF4-FFF2-40B4-BE49-F238E27FC236}">
                <a16:creationId xmlns:a16="http://schemas.microsoft.com/office/drawing/2014/main" id="{D77D3AB3-C29D-53AF-92CF-1DEA115344CA}"/>
              </a:ext>
            </a:extLst>
          </p:cNvPr>
          <p:cNvPicPr>
            <a:picLocks noChangeAspect="1"/>
          </p:cNvPicPr>
          <p:nvPr/>
        </p:nvPicPr>
        <p:blipFill>
          <a:blip r:embed="rId5"/>
          <a:stretch>
            <a:fillRect/>
          </a:stretch>
        </p:blipFill>
        <p:spPr>
          <a:xfrm>
            <a:off x="7789778" y="5098596"/>
            <a:ext cx="3147853" cy="1569870"/>
          </a:xfrm>
          <a:prstGeom prst="roundRect">
            <a:avLst>
              <a:gd name="adj" fmla="val 10899"/>
            </a:avLst>
          </a:prstGeom>
          <a:effectLst>
            <a:outerShdw blurRad="50800" dist="38100" dir="2700000" algn="tl" rotWithShape="0">
              <a:prstClr val="black">
                <a:alpha val="40000"/>
              </a:prstClr>
            </a:outerShdw>
            <a:softEdge rad="12700"/>
          </a:effectLst>
        </p:spPr>
      </p:pic>
      <p:pic>
        <p:nvPicPr>
          <p:cNvPr id="11" name="Picture 10" descr="Chart&#10;&#10;Description automatically generated">
            <a:extLst>
              <a:ext uri="{FF2B5EF4-FFF2-40B4-BE49-F238E27FC236}">
                <a16:creationId xmlns:a16="http://schemas.microsoft.com/office/drawing/2014/main" id="{36B6DD6F-D0D3-BCB4-54E0-C1DDFA655E9D}"/>
              </a:ext>
            </a:extLst>
          </p:cNvPr>
          <p:cNvPicPr>
            <a:picLocks noChangeAspect="1"/>
          </p:cNvPicPr>
          <p:nvPr/>
        </p:nvPicPr>
        <p:blipFill>
          <a:blip r:embed="rId6"/>
          <a:stretch>
            <a:fillRect/>
          </a:stretch>
        </p:blipFill>
        <p:spPr>
          <a:xfrm>
            <a:off x="1623269" y="4600021"/>
            <a:ext cx="2257701" cy="2055854"/>
          </a:xfrm>
          <a:prstGeom prst="roundRect">
            <a:avLst>
              <a:gd name="adj" fmla="val 12231"/>
            </a:avLst>
          </a:prstGeom>
          <a:effectLst>
            <a:outerShdw blurRad="50800" dist="38100" dir="2700000" algn="tl" rotWithShape="0">
              <a:prstClr val="black">
                <a:alpha val="40000"/>
              </a:prstClr>
            </a:outerShdw>
          </a:effectLst>
        </p:spPr>
      </p:pic>
      <p:pic>
        <p:nvPicPr>
          <p:cNvPr id="12" name="Picture 2" descr="Quantum Metrology – Quantum Information">
            <a:extLst>
              <a:ext uri="{FF2B5EF4-FFF2-40B4-BE49-F238E27FC236}">
                <a16:creationId xmlns:a16="http://schemas.microsoft.com/office/drawing/2014/main" id="{36E1E968-BD3B-22F9-8EB5-0370E1F8B1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752" y="2516368"/>
            <a:ext cx="3451668" cy="194156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25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a:p>
            <a:pPr marL="0" indent="0">
              <a:buNone/>
            </a:pPr>
            <a:endParaRPr lang="en-US" sz="100" dirty="0"/>
          </a:p>
          <a:p>
            <a:pPr marL="0" indent="0">
              <a:buNone/>
            </a:pPr>
            <a:r>
              <a:rPr lang="en-US" dirty="0"/>
              <a:t>Pitfalls abound....</a:t>
            </a:r>
          </a:p>
        </p:txBody>
      </p:sp>
      <p:sp>
        <p:nvSpPr>
          <p:cNvPr id="28" name="Rounded Rectangle 27">
            <a:extLst>
              <a:ext uri="{FF2B5EF4-FFF2-40B4-BE49-F238E27FC236}">
                <a16:creationId xmlns:a16="http://schemas.microsoft.com/office/drawing/2014/main" id="{3ED5A858-6B27-E01E-446E-1453E6156C24}"/>
              </a:ext>
            </a:extLst>
          </p:cNvPr>
          <p:cNvSpPr/>
          <p:nvPr/>
        </p:nvSpPr>
        <p:spPr>
          <a:xfrm>
            <a:off x="4995775" y="2530278"/>
            <a:ext cx="6868196" cy="4184495"/>
          </a:xfrm>
          <a:prstGeom prst="roundRect">
            <a:avLst>
              <a:gd name="adj" fmla="val 12540"/>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Calibri" panose="020F0502020204030204"/>
              <a:ea typeface="+mn-ea"/>
              <a:cs typeface="+mn-cs"/>
            </a:endParaRPr>
          </a:p>
        </p:txBody>
      </p:sp>
      <p:pic>
        <p:nvPicPr>
          <p:cNvPr id="29" name="Picture 6" descr="Image for post">
            <a:extLst>
              <a:ext uri="{FF2B5EF4-FFF2-40B4-BE49-F238E27FC236}">
                <a16:creationId xmlns:a16="http://schemas.microsoft.com/office/drawing/2014/main" id="{AB033310-9D92-411C-F84A-A704B9A9EA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a:stretch>
            <a:fillRect/>
          </a:stretch>
        </p:blipFill>
        <p:spPr bwMode="auto">
          <a:xfrm>
            <a:off x="5139082" y="2666793"/>
            <a:ext cx="6581582" cy="3911465"/>
          </a:xfrm>
          <a:prstGeom prst="roundRect">
            <a:avLst>
              <a:gd name="adj" fmla="val 12001"/>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AE9B13CF-0774-F075-E557-BE57C3A517B7}"/>
              </a:ext>
            </a:extLst>
          </p:cNvPr>
          <p:cNvSpPr txBox="1"/>
          <p:nvPr/>
        </p:nvSpPr>
        <p:spPr>
          <a:xfrm>
            <a:off x="5175110" y="5351146"/>
            <a:ext cx="79380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shortest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paths</a:t>
            </a:r>
          </a:p>
        </p:txBody>
      </p:sp>
      <p:sp>
        <p:nvSpPr>
          <p:cNvPr id="31" name="TextBox 30">
            <a:extLst>
              <a:ext uri="{FF2B5EF4-FFF2-40B4-BE49-F238E27FC236}">
                <a16:creationId xmlns:a16="http://schemas.microsoft.com/office/drawing/2014/main" id="{2216FFB0-321A-E858-98C0-E496AF3A7EC7}"/>
              </a:ext>
            </a:extLst>
          </p:cNvPr>
          <p:cNvSpPr txBox="1"/>
          <p:nvPr/>
        </p:nvSpPr>
        <p:spPr>
          <a:xfrm>
            <a:off x="6380664" y="5824538"/>
            <a:ext cx="8773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network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flows</a:t>
            </a:r>
          </a:p>
        </p:txBody>
      </p:sp>
      <p:sp>
        <p:nvSpPr>
          <p:cNvPr id="32" name="TextBox 31">
            <a:extLst>
              <a:ext uri="{FF2B5EF4-FFF2-40B4-BE49-F238E27FC236}">
                <a16:creationId xmlns:a16="http://schemas.microsoft.com/office/drawing/2014/main" id="{34A00809-904C-2070-3BFD-9BCBB900A7B7}"/>
              </a:ext>
            </a:extLst>
          </p:cNvPr>
          <p:cNvSpPr txBox="1"/>
          <p:nvPr/>
        </p:nvSpPr>
        <p:spPr>
          <a:xfrm>
            <a:off x="5600803" y="6232636"/>
            <a:ext cx="118974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dynamic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programming</a:t>
            </a:r>
          </a:p>
        </p:txBody>
      </p:sp>
      <p:sp>
        <p:nvSpPr>
          <p:cNvPr id="33" name="TextBox 32">
            <a:extLst>
              <a:ext uri="{FF2B5EF4-FFF2-40B4-BE49-F238E27FC236}">
                <a16:creationId xmlns:a16="http://schemas.microsoft.com/office/drawing/2014/main" id="{23E9E459-2DAE-B1D5-0547-28D6FFA71FB2}"/>
              </a:ext>
            </a:extLst>
          </p:cNvPr>
          <p:cNvSpPr txBox="1"/>
          <p:nvPr/>
        </p:nvSpPr>
        <p:spPr>
          <a:xfrm>
            <a:off x="8652394" y="3068005"/>
            <a:ext cx="87735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hashing</a:t>
            </a:r>
          </a:p>
        </p:txBody>
      </p:sp>
      <p:sp>
        <p:nvSpPr>
          <p:cNvPr id="34" name="TextBox 33">
            <a:extLst>
              <a:ext uri="{FF2B5EF4-FFF2-40B4-BE49-F238E27FC236}">
                <a16:creationId xmlns:a16="http://schemas.microsoft.com/office/drawing/2014/main" id="{89C28C37-EFA2-456C-8449-58B23FA5647E}"/>
              </a:ext>
            </a:extLst>
          </p:cNvPr>
          <p:cNvSpPr txBox="1"/>
          <p:nvPr/>
        </p:nvSpPr>
        <p:spPr>
          <a:xfrm>
            <a:off x="6779449" y="3652255"/>
            <a:ext cx="11862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convex optimization</a:t>
            </a:r>
          </a:p>
        </p:txBody>
      </p:sp>
      <p:sp>
        <p:nvSpPr>
          <p:cNvPr id="35" name="TextBox 34">
            <a:extLst>
              <a:ext uri="{FF2B5EF4-FFF2-40B4-BE49-F238E27FC236}">
                <a16:creationId xmlns:a16="http://schemas.microsoft.com/office/drawing/2014/main" id="{1F978199-FAF5-ED5D-86BB-893B981BCB59}"/>
              </a:ext>
            </a:extLst>
          </p:cNvPr>
          <p:cNvSpPr txBox="1"/>
          <p:nvPr/>
        </p:nvSpPr>
        <p:spPr>
          <a:xfrm>
            <a:off x="7647053" y="4720460"/>
            <a:ext cx="11862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primality testing</a:t>
            </a:r>
          </a:p>
        </p:txBody>
      </p:sp>
      <p:sp>
        <p:nvSpPr>
          <p:cNvPr id="36" name="TextBox 35">
            <a:extLst>
              <a:ext uri="{FF2B5EF4-FFF2-40B4-BE49-F238E27FC236}">
                <a16:creationId xmlns:a16="http://schemas.microsoft.com/office/drawing/2014/main" id="{F5A0F8E0-DF2F-51C5-5E40-DC010E94E9C4}"/>
              </a:ext>
            </a:extLst>
          </p:cNvPr>
          <p:cNvSpPr txBox="1"/>
          <p:nvPr/>
        </p:nvSpPr>
        <p:spPr>
          <a:xfrm>
            <a:off x="6779449" y="2773797"/>
            <a:ext cx="11862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counting/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sampling</a:t>
            </a:r>
          </a:p>
        </p:txBody>
      </p:sp>
      <p:sp>
        <p:nvSpPr>
          <p:cNvPr id="37" name="TextBox 36">
            <a:extLst>
              <a:ext uri="{FF2B5EF4-FFF2-40B4-BE49-F238E27FC236}">
                <a16:creationId xmlns:a16="http://schemas.microsoft.com/office/drawing/2014/main" id="{120E56F1-8CCB-5E29-4533-961966DB7D03}"/>
              </a:ext>
            </a:extLst>
          </p:cNvPr>
          <p:cNvSpPr txBox="1"/>
          <p:nvPr/>
        </p:nvSpPr>
        <p:spPr>
          <a:xfrm>
            <a:off x="5483471" y="3761490"/>
            <a:ext cx="715260" cy="2154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sorting</a:t>
            </a:r>
          </a:p>
        </p:txBody>
      </p:sp>
      <p:sp>
        <p:nvSpPr>
          <p:cNvPr id="38" name="TextBox 37">
            <a:extLst>
              <a:ext uri="{FF2B5EF4-FFF2-40B4-BE49-F238E27FC236}">
                <a16:creationId xmlns:a16="http://schemas.microsoft.com/office/drawing/2014/main" id="{E77A3D95-C8A3-3A43-ED49-41E68FC0FEF9}"/>
              </a:ext>
            </a:extLst>
          </p:cNvPr>
          <p:cNvSpPr txBox="1"/>
          <p:nvPr/>
        </p:nvSpPr>
        <p:spPr>
          <a:xfrm>
            <a:off x="6321398" y="4568732"/>
            <a:ext cx="132565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matrix multiplication</a:t>
            </a:r>
          </a:p>
        </p:txBody>
      </p:sp>
      <p:sp>
        <p:nvSpPr>
          <p:cNvPr id="39" name="TextBox 38">
            <a:extLst>
              <a:ext uri="{FF2B5EF4-FFF2-40B4-BE49-F238E27FC236}">
                <a16:creationId xmlns:a16="http://schemas.microsoft.com/office/drawing/2014/main" id="{E898F3D8-7E66-7FCD-5FE6-DC136FD00526}"/>
              </a:ext>
            </a:extLst>
          </p:cNvPr>
          <p:cNvSpPr txBox="1"/>
          <p:nvPr/>
        </p:nvSpPr>
        <p:spPr>
          <a:xfrm>
            <a:off x="9172958" y="3434992"/>
            <a:ext cx="1031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minimum spanning tree</a:t>
            </a:r>
          </a:p>
        </p:txBody>
      </p:sp>
      <p:sp>
        <p:nvSpPr>
          <p:cNvPr id="40" name="TextBox 39">
            <a:extLst>
              <a:ext uri="{FF2B5EF4-FFF2-40B4-BE49-F238E27FC236}">
                <a16:creationId xmlns:a16="http://schemas.microsoft.com/office/drawing/2014/main" id="{77DE6390-DE6C-55D0-92A0-45DA1A809E49}"/>
              </a:ext>
            </a:extLst>
          </p:cNvPr>
          <p:cNvSpPr txBox="1"/>
          <p:nvPr/>
        </p:nvSpPr>
        <p:spPr>
          <a:xfrm>
            <a:off x="9688603" y="5228607"/>
            <a:ext cx="132565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graph isomorphism</a:t>
            </a:r>
          </a:p>
        </p:txBody>
      </p:sp>
      <p:sp>
        <p:nvSpPr>
          <p:cNvPr id="41" name="TextBox 40">
            <a:extLst>
              <a:ext uri="{FF2B5EF4-FFF2-40B4-BE49-F238E27FC236}">
                <a16:creationId xmlns:a16="http://schemas.microsoft.com/office/drawing/2014/main" id="{D8098FC6-3D41-C01B-41A4-F5C9DAB6FEBE}"/>
              </a:ext>
            </a:extLst>
          </p:cNvPr>
          <p:cNvSpPr txBox="1"/>
          <p:nvPr/>
        </p:nvSpPr>
        <p:spPr>
          <a:xfrm>
            <a:off x="8587877" y="6166779"/>
            <a:ext cx="132565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integer factorization</a:t>
            </a:r>
          </a:p>
        </p:txBody>
      </p:sp>
      <p:sp>
        <p:nvSpPr>
          <p:cNvPr id="42" name="TextBox 41">
            <a:extLst>
              <a:ext uri="{FF2B5EF4-FFF2-40B4-BE49-F238E27FC236}">
                <a16:creationId xmlns:a16="http://schemas.microsoft.com/office/drawing/2014/main" id="{FF01754B-EE58-32CB-86D9-FA27EBEF4C2F}"/>
              </a:ext>
            </a:extLst>
          </p:cNvPr>
          <p:cNvSpPr txBox="1"/>
          <p:nvPr/>
        </p:nvSpPr>
        <p:spPr>
          <a:xfrm>
            <a:off x="7285910" y="5430296"/>
            <a:ext cx="132565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satisfiability</a:t>
            </a:r>
          </a:p>
        </p:txBody>
      </p:sp>
      <p:sp>
        <p:nvSpPr>
          <p:cNvPr id="43" name="TextBox 42">
            <a:extLst>
              <a:ext uri="{FF2B5EF4-FFF2-40B4-BE49-F238E27FC236}">
                <a16:creationId xmlns:a16="http://schemas.microsoft.com/office/drawing/2014/main" id="{5C3BB36F-66A2-3970-7AD5-62165C1AB1BA}"/>
              </a:ext>
            </a:extLst>
          </p:cNvPr>
          <p:cNvSpPr txBox="1"/>
          <p:nvPr/>
        </p:nvSpPr>
        <p:spPr>
          <a:xfrm>
            <a:off x="8147063" y="4078183"/>
            <a:ext cx="11862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traveling salesman</a:t>
            </a:r>
          </a:p>
        </p:txBody>
      </p:sp>
      <p:sp>
        <p:nvSpPr>
          <p:cNvPr id="44" name="TextBox 43">
            <a:extLst>
              <a:ext uri="{FF2B5EF4-FFF2-40B4-BE49-F238E27FC236}">
                <a16:creationId xmlns:a16="http://schemas.microsoft.com/office/drawing/2014/main" id="{C6D6DC2C-405D-E316-3F74-891D52709A31}"/>
              </a:ext>
            </a:extLst>
          </p:cNvPr>
          <p:cNvSpPr txBox="1"/>
          <p:nvPr/>
        </p:nvSpPr>
        <p:spPr>
          <a:xfrm>
            <a:off x="7686791" y="3263871"/>
            <a:ext cx="11862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graph coloring</a:t>
            </a:r>
          </a:p>
        </p:txBody>
      </p:sp>
      <p:sp>
        <p:nvSpPr>
          <p:cNvPr id="45" name="TextBox 44">
            <a:extLst>
              <a:ext uri="{FF2B5EF4-FFF2-40B4-BE49-F238E27FC236}">
                <a16:creationId xmlns:a16="http://schemas.microsoft.com/office/drawing/2014/main" id="{ABC42303-B6A1-F5D4-28C4-7B29D3525C12}"/>
              </a:ext>
            </a:extLst>
          </p:cNvPr>
          <p:cNvSpPr txBox="1"/>
          <p:nvPr/>
        </p:nvSpPr>
        <p:spPr>
          <a:xfrm>
            <a:off x="10056840" y="5947743"/>
            <a:ext cx="132565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parity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games</a:t>
            </a:r>
          </a:p>
        </p:txBody>
      </p:sp>
      <p:sp>
        <p:nvSpPr>
          <p:cNvPr id="46" name="TextBox 45">
            <a:extLst>
              <a:ext uri="{FF2B5EF4-FFF2-40B4-BE49-F238E27FC236}">
                <a16:creationId xmlns:a16="http://schemas.microsoft.com/office/drawing/2014/main" id="{4B0833C4-2A83-E99F-76F9-AA42445BB1AC}"/>
              </a:ext>
            </a:extLst>
          </p:cNvPr>
          <p:cNvSpPr txBox="1"/>
          <p:nvPr/>
        </p:nvSpPr>
        <p:spPr>
          <a:xfrm>
            <a:off x="6192928" y="4128476"/>
            <a:ext cx="1186218"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lp’s</a:t>
            </a: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a:t>
            </a:r>
            <a:r>
              <a:rPr kumimoji="0" lang="en-US" sz="800" b="0" i="0" u="none" strike="noStrike" kern="1200" cap="none" spc="0" normalizeH="0" baseline="0" noProof="0" dirty="0" err="1">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sdp’s</a:t>
            </a:r>
            <a:endPar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endParaRPr>
          </a:p>
        </p:txBody>
      </p:sp>
      <p:sp>
        <p:nvSpPr>
          <p:cNvPr id="47" name="TextBox 46">
            <a:extLst>
              <a:ext uri="{FF2B5EF4-FFF2-40B4-BE49-F238E27FC236}">
                <a16:creationId xmlns:a16="http://schemas.microsoft.com/office/drawing/2014/main" id="{1ED4E942-5CE7-2353-26BC-8C27271CD628}"/>
              </a:ext>
            </a:extLst>
          </p:cNvPr>
          <p:cNvSpPr txBox="1"/>
          <p:nvPr/>
        </p:nvSpPr>
        <p:spPr>
          <a:xfrm>
            <a:off x="5658240" y="5686347"/>
            <a:ext cx="8773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graph cuts</a:t>
            </a:r>
          </a:p>
        </p:txBody>
      </p:sp>
      <p:pic>
        <p:nvPicPr>
          <p:cNvPr id="48" name="Picture 47" descr="Icon&#10;&#10;Description automatically generated">
            <a:extLst>
              <a:ext uri="{FF2B5EF4-FFF2-40B4-BE49-F238E27FC236}">
                <a16:creationId xmlns:a16="http://schemas.microsoft.com/office/drawing/2014/main" id="{5E5AF0FC-CFCA-62AA-4DDE-0B479A434DA7}"/>
              </a:ext>
            </a:extLst>
          </p:cNvPr>
          <p:cNvPicPr>
            <a:picLocks noChangeAspect="1"/>
          </p:cNvPicPr>
          <p:nvPr/>
        </p:nvPicPr>
        <p:blipFill>
          <a:blip r:embed="rId4">
            <a:clrChange>
              <a:clrFrom>
                <a:srgbClr val="94753E"/>
              </a:clrFrom>
              <a:clrTo>
                <a:srgbClr val="94753E">
                  <a:alpha val="0"/>
                </a:srgbClr>
              </a:clrTo>
            </a:clrChange>
          </a:blip>
          <a:stretch>
            <a:fillRect/>
          </a:stretch>
        </p:blipFill>
        <p:spPr>
          <a:xfrm rot="21108741">
            <a:off x="7980140" y="5743238"/>
            <a:ext cx="479720" cy="362029"/>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sp>
        <p:nvSpPr>
          <p:cNvPr id="49" name="TextBox 48">
            <a:extLst>
              <a:ext uri="{FF2B5EF4-FFF2-40B4-BE49-F238E27FC236}">
                <a16:creationId xmlns:a16="http://schemas.microsoft.com/office/drawing/2014/main" id="{1F9135CA-9C5E-6D8C-AACC-19CCAE24008F}"/>
              </a:ext>
            </a:extLst>
          </p:cNvPr>
          <p:cNvSpPr txBox="1"/>
          <p:nvPr/>
        </p:nvSpPr>
        <p:spPr>
          <a:xfrm rot="18917307">
            <a:off x="7501985" y="5906296"/>
            <a:ext cx="203232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lattice problems</a:t>
            </a:r>
          </a:p>
        </p:txBody>
      </p:sp>
      <p:sp>
        <p:nvSpPr>
          <p:cNvPr id="50" name="TextBox 49">
            <a:extLst>
              <a:ext uri="{FF2B5EF4-FFF2-40B4-BE49-F238E27FC236}">
                <a16:creationId xmlns:a16="http://schemas.microsoft.com/office/drawing/2014/main" id="{2885C81C-628A-9E37-16BE-6D8F03C8CA5F}"/>
              </a:ext>
            </a:extLst>
          </p:cNvPr>
          <p:cNvSpPr txBox="1"/>
          <p:nvPr/>
        </p:nvSpPr>
        <p:spPr>
          <a:xfrm>
            <a:off x="8510130" y="5140190"/>
            <a:ext cx="132565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20000"/>
                    <a:lumOff val="8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polynomial factorization</a:t>
            </a:r>
          </a:p>
        </p:txBody>
      </p:sp>
      <p:pic>
        <p:nvPicPr>
          <p:cNvPr id="51" name="Picture 50" descr="Icon&#10;&#10;Description automatically generated">
            <a:extLst>
              <a:ext uri="{FF2B5EF4-FFF2-40B4-BE49-F238E27FC236}">
                <a16:creationId xmlns:a16="http://schemas.microsoft.com/office/drawing/2014/main" id="{12F377B9-0EEC-A527-CD6D-8EDDE1BAC694}"/>
              </a:ext>
            </a:extLst>
          </p:cNvPr>
          <p:cNvPicPr>
            <a:picLocks noChangeAspect="1"/>
          </p:cNvPicPr>
          <p:nvPr/>
        </p:nvPicPr>
        <p:blipFill>
          <a:blip r:embed="rId4">
            <a:clrChange>
              <a:clrFrom>
                <a:srgbClr val="94753E"/>
              </a:clrFrom>
              <a:clrTo>
                <a:srgbClr val="94753E">
                  <a:alpha val="0"/>
                </a:srgbClr>
              </a:clrTo>
            </a:clrChange>
          </a:blip>
          <a:stretch>
            <a:fillRect/>
          </a:stretch>
        </p:blipFill>
        <p:spPr>
          <a:xfrm rot="403951">
            <a:off x="9353390" y="5956567"/>
            <a:ext cx="479720" cy="362029"/>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52" name="Picture 51" descr="Icon&#10;&#10;Description automatically generated">
            <a:extLst>
              <a:ext uri="{FF2B5EF4-FFF2-40B4-BE49-F238E27FC236}">
                <a16:creationId xmlns:a16="http://schemas.microsoft.com/office/drawing/2014/main" id="{DA3AEB6B-33FA-ED8D-EC60-9DAFD821970F}"/>
              </a:ext>
            </a:extLst>
          </p:cNvPr>
          <p:cNvPicPr>
            <a:picLocks noChangeAspect="1"/>
          </p:cNvPicPr>
          <p:nvPr/>
        </p:nvPicPr>
        <p:blipFill>
          <a:blip r:embed="rId4">
            <a:clrChange>
              <a:clrFrom>
                <a:srgbClr val="94753E"/>
              </a:clrFrom>
              <a:clrTo>
                <a:srgbClr val="94753E">
                  <a:alpha val="0"/>
                </a:srgbClr>
              </a:clrTo>
            </a:clrChange>
          </a:blip>
          <a:stretch>
            <a:fillRect/>
          </a:stretch>
        </p:blipFill>
        <p:spPr>
          <a:xfrm rot="403951">
            <a:off x="7221638" y="5029039"/>
            <a:ext cx="559274" cy="422065"/>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53" name="Picture 52" descr="Icon&#10;&#10;Description automatically generated">
            <a:extLst>
              <a:ext uri="{FF2B5EF4-FFF2-40B4-BE49-F238E27FC236}">
                <a16:creationId xmlns:a16="http://schemas.microsoft.com/office/drawing/2014/main" id="{5F65D7C0-EEB9-2100-F514-6D74611FFFED}"/>
              </a:ext>
            </a:extLst>
          </p:cNvPr>
          <p:cNvPicPr>
            <a:picLocks noChangeAspect="1"/>
          </p:cNvPicPr>
          <p:nvPr/>
        </p:nvPicPr>
        <p:blipFill>
          <a:blip r:embed="rId4">
            <a:clrChange>
              <a:clrFrom>
                <a:srgbClr val="94753E"/>
              </a:clrFrom>
              <a:clrTo>
                <a:srgbClr val="94753E">
                  <a:alpha val="0"/>
                </a:srgbClr>
              </a:clrTo>
            </a:clrChange>
          </a:blip>
          <a:stretch>
            <a:fillRect/>
          </a:stretch>
        </p:blipFill>
        <p:spPr>
          <a:xfrm rot="403951">
            <a:off x="8572655" y="3668061"/>
            <a:ext cx="539630" cy="407241"/>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54" name="Picture 53" descr="Icon&#10;&#10;Description automatically generated">
            <a:extLst>
              <a:ext uri="{FF2B5EF4-FFF2-40B4-BE49-F238E27FC236}">
                <a16:creationId xmlns:a16="http://schemas.microsoft.com/office/drawing/2014/main" id="{F6D12A14-F372-C147-3498-75ABCB5362F4}"/>
              </a:ext>
            </a:extLst>
          </p:cNvPr>
          <p:cNvPicPr>
            <a:picLocks noChangeAspect="1"/>
          </p:cNvPicPr>
          <p:nvPr/>
        </p:nvPicPr>
        <p:blipFill>
          <a:blip r:embed="rId4">
            <a:clrChange>
              <a:clrFrom>
                <a:srgbClr val="94753E"/>
              </a:clrFrom>
              <a:clrTo>
                <a:srgbClr val="94753E">
                  <a:alpha val="0"/>
                </a:srgbClr>
              </a:clrTo>
            </a:clrChange>
          </a:blip>
          <a:stretch>
            <a:fillRect/>
          </a:stretch>
        </p:blipFill>
        <p:spPr>
          <a:xfrm rot="19800000">
            <a:off x="8020151" y="2939625"/>
            <a:ext cx="559274" cy="422065"/>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Tree>
    <p:extLst>
      <p:ext uri="{BB962C8B-B14F-4D97-AF65-F5344CB8AC3E}">
        <p14:creationId xmlns:p14="http://schemas.microsoft.com/office/powerpoint/2010/main" val="89261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a:p>
            <a:pPr marL="0" indent="0">
              <a:buNone/>
            </a:pPr>
            <a:endParaRPr lang="en-US" sz="100" dirty="0"/>
          </a:p>
          <a:p>
            <a:pPr marL="0" indent="0">
              <a:buNone/>
            </a:pPr>
            <a:r>
              <a:rPr lang="en-US" dirty="0"/>
              <a:t>Pitfalls abound....</a:t>
            </a:r>
          </a:p>
        </p:txBody>
      </p:sp>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grpSp>
        <p:nvGrpSpPr>
          <p:cNvPr id="82" name="Group 81">
            <a:extLst>
              <a:ext uri="{FF2B5EF4-FFF2-40B4-BE49-F238E27FC236}">
                <a16:creationId xmlns:a16="http://schemas.microsoft.com/office/drawing/2014/main" id="{220F985F-DDBC-CB06-771B-CBD90AAF22DA}"/>
              </a:ext>
            </a:extLst>
          </p:cNvPr>
          <p:cNvGrpSpPr/>
          <p:nvPr/>
        </p:nvGrpSpPr>
        <p:grpSpPr>
          <a:xfrm>
            <a:off x="4995773" y="2530278"/>
            <a:ext cx="6868197" cy="4184496"/>
            <a:chOff x="1463587" y="289039"/>
            <a:chExt cx="9264824" cy="5644656"/>
          </a:xfrm>
        </p:grpSpPr>
        <p:sp>
          <p:nvSpPr>
            <p:cNvPr id="83" name="Rounded Rectangle 82">
              <a:extLst>
                <a:ext uri="{FF2B5EF4-FFF2-40B4-BE49-F238E27FC236}">
                  <a16:creationId xmlns:a16="http://schemas.microsoft.com/office/drawing/2014/main" id="{6512DE4B-3EEA-7FAC-E981-AE5A227A5121}"/>
                </a:ext>
              </a:extLst>
            </p:cNvPr>
            <p:cNvSpPr/>
            <p:nvPr/>
          </p:nvSpPr>
          <p:spPr>
            <a:xfrm>
              <a:off x="1463587" y="289039"/>
              <a:ext cx="9264824" cy="5644656"/>
            </a:xfrm>
            <a:prstGeom prst="roundRect">
              <a:avLst>
                <a:gd name="adj" fmla="val 12540"/>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Calibri" panose="020F0502020204030204"/>
                <a:ea typeface="+mn-ea"/>
                <a:cs typeface="+mn-cs"/>
              </a:endParaRPr>
            </a:p>
          </p:txBody>
        </p:sp>
        <p:pic>
          <p:nvPicPr>
            <p:cNvPr id="84" name="Picture 6" descr="Image for post">
              <a:extLst>
                <a:ext uri="{FF2B5EF4-FFF2-40B4-BE49-F238E27FC236}">
                  <a16:creationId xmlns:a16="http://schemas.microsoft.com/office/drawing/2014/main" id="{B3461463-27B3-6C53-33EF-CC4FD927CC1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a:stretch>
              <a:fillRect/>
            </a:stretch>
          </p:blipFill>
          <p:spPr bwMode="auto">
            <a:xfrm>
              <a:off x="1656901" y="473190"/>
              <a:ext cx="8878197" cy="5276353"/>
            </a:xfrm>
            <a:prstGeom prst="roundRect">
              <a:avLst>
                <a:gd name="adj" fmla="val 12001"/>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F2E8FFB3-2CB9-909C-61B8-E365094581DD}"/>
                </a:ext>
              </a:extLst>
            </p:cNvPr>
            <p:cNvSpPr txBox="1"/>
            <p:nvPr/>
          </p:nvSpPr>
          <p:spPr>
            <a:xfrm>
              <a:off x="1519479" y="3790515"/>
              <a:ext cx="1183499" cy="6227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multi-index models</a:t>
              </a:r>
            </a:p>
          </p:txBody>
        </p:sp>
        <p:sp>
          <p:nvSpPr>
            <p:cNvPr id="86" name="TextBox 85">
              <a:extLst>
                <a:ext uri="{FF2B5EF4-FFF2-40B4-BE49-F238E27FC236}">
                  <a16:creationId xmlns:a16="http://schemas.microsoft.com/office/drawing/2014/main" id="{3DC1D939-A6FD-D0DD-8AEC-D979E5FB8272}"/>
                </a:ext>
              </a:extLst>
            </p:cNvPr>
            <p:cNvSpPr txBox="1"/>
            <p:nvPr/>
          </p:nvSpPr>
          <p:spPr>
            <a:xfrm>
              <a:off x="3331727" y="4732816"/>
              <a:ext cx="1183499"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sparse recovery</a:t>
              </a:r>
            </a:p>
          </p:txBody>
        </p:sp>
        <p:sp>
          <p:nvSpPr>
            <p:cNvPr id="87" name="TextBox 86">
              <a:extLst>
                <a:ext uri="{FF2B5EF4-FFF2-40B4-BE49-F238E27FC236}">
                  <a16:creationId xmlns:a16="http://schemas.microsoft.com/office/drawing/2014/main" id="{CCE99505-638A-B84D-6412-E89CC634202D}"/>
                </a:ext>
              </a:extLst>
            </p:cNvPr>
            <p:cNvSpPr txBox="1"/>
            <p:nvPr/>
          </p:nvSpPr>
          <p:spPr>
            <a:xfrm>
              <a:off x="2370832" y="5283318"/>
              <a:ext cx="1337173"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dictionary learning</a:t>
              </a:r>
            </a:p>
          </p:txBody>
        </p:sp>
        <p:sp>
          <p:nvSpPr>
            <p:cNvPr id="88" name="TextBox 87">
              <a:extLst>
                <a:ext uri="{FF2B5EF4-FFF2-40B4-BE49-F238E27FC236}">
                  <a16:creationId xmlns:a16="http://schemas.microsoft.com/office/drawing/2014/main" id="{9E71F37A-B0FD-59D2-0187-5CB52CA57F89}"/>
                </a:ext>
              </a:extLst>
            </p:cNvPr>
            <p:cNvSpPr txBox="1"/>
            <p:nvPr/>
          </p:nvSpPr>
          <p:spPr>
            <a:xfrm>
              <a:off x="6093019" y="959048"/>
              <a:ext cx="2000699"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quantum learning</a:t>
              </a:r>
            </a:p>
          </p:txBody>
        </p:sp>
        <p:sp>
          <p:nvSpPr>
            <p:cNvPr id="89" name="TextBox 88">
              <a:extLst>
                <a:ext uri="{FF2B5EF4-FFF2-40B4-BE49-F238E27FC236}">
                  <a16:creationId xmlns:a16="http://schemas.microsoft.com/office/drawing/2014/main" id="{C366851A-E557-B037-8A35-CBA1042CC98C}"/>
                </a:ext>
              </a:extLst>
            </p:cNvPr>
            <p:cNvSpPr txBox="1"/>
            <p:nvPr/>
          </p:nvSpPr>
          <p:spPr>
            <a:xfrm>
              <a:off x="3869666" y="1802523"/>
              <a:ext cx="1600145"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nonconvex optimization</a:t>
              </a:r>
            </a:p>
          </p:txBody>
        </p:sp>
        <p:sp>
          <p:nvSpPr>
            <p:cNvPr id="90" name="TextBox 89">
              <a:extLst>
                <a:ext uri="{FF2B5EF4-FFF2-40B4-BE49-F238E27FC236}">
                  <a16:creationId xmlns:a16="http://schemas.microsoft.com/office/drawing/2014/main" id="{CD6B5022-63F7-B840-FE28-914D0B0328F4}"/>
                </a:ext>
              </a:extLst>
            </p:cNvPr>
            <p:cNvSpPr txBox="1"/>
            <p:nvPr/>
          </p:nvSpPr>
          <p:spPr>
            <a:xfrm>
              <a:off x="5040017" y="3243475"/>
              <a:ext cx="1600145" cy="290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robustness</a:t>
              </a:r>
            </a:p>
          </p:txBody>
        </p:sp>
        <p:sp>
          <p:nvSpPr>
            <p:cNvPr id="91" name="TextBox 90">
              <a:extLst>
                <a:ext uri="{FF2B5EF4-FFF2-40B4-BE49-F238E27FC236}">
                  <a16:creationId xmlns:a16="http://schemas.microsoft.com/office/drawing/2014/main" id="{7F8FD08E-E327-18BC-CF7B-BF1B5F903FD8}"/>
                </a:ext>
              </a:extLst>
            </p:cNvPr>
            <p:cNvSpPr txBox="1"/>
            <p:nvPr/>
          </p:nvSpPr>
          <p:spPr>
            <a:xfrm>
              <a:off x="3869666" y="617533"/>
              <a:ext cx="1600145"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graphical models</a:t>
              </a:r>
            </a:p>
          </p:txBody>
        </p:sp>
        <p:sp>
          <p:nvSpPr>
            <p:cNvPr id="92" name="TextBox 91">
              <a:extLst>
                <a:ext uri="{FF2B5EF4-FFF2-40B4-BE49-F238E27FC236}">
                  <a16:creationId xmlns:a16="http://schemas.microsoft.com/office/drawing/2014/main" id="{EEF8F766-3349-1213-4C2E-B4F755EC7D1E}"/>
                </a:ext>
              </a:extLst>
            </p:cNvPr>
            <p:cNvSpPr txBox="1"/>
            <p:nvPr/>
          </p:nvSpPr>
          <p:spPr>
            <a:xfrm>
              <a:off x="3251780" y="3038803"/>
              <a:ext cx="1788236"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neural networks</a:t>
              </a:r>
            </a:p>
          </p:txBody>
        </p:sp>
        <p:sp>
          <p:nvSpPr>
            <p:cNvPr id="93" name="TextBox 92">
              <a:extLst>
                <a:ext uri="{FF2B5EF4-FFF2-40B4-BE49-F238E27FC236}">
                  <a16:creationId xmlns:a16="http://schemas.microsoft.com/office/drawing/2014/main" id="{23AD0673-1875-27CD-BB16-2C7FD23EFCA8}"/>
                </a:ext>
              </a:extLst>
            </p:cNvPr>
            <p:cNvSpPr txBox="1"/>
            <p:nvPr/>
          </p:nvSpPr>
          <p:spPr>
            <a:xfrm>
              <a:off x="6889882" y="1539983"/>
              <a:ext cx="1808150" cy="290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tensor methods</a:t>
              </a:r>
            </a:p>
          </p:txBody>
        </p:sp>
        <p:sp>
          <p:nvSpPr>
            <p:cNvPr id="94" name="TextBox 93">
              <a:extLst>
                <a:ext uri="{FF2B5EF4-FFF2-40B4-BE49-F238E27FC236}">
                  <a16:creationId xmlns:a16="http://schemas.microsoft.com/office/drawing/2014/main" id="{8B469A1D-F3DC-1FF0-1F7F-C95ADB209584}"/>
                </a:ext>
              </a:extLst>
            </p:cNvPr>
            <p:cNvSpPr txBox="1"/>
            <p:nvPr/>
          </p:nvSpPr>
          <p:spPr>
            <a:xfrm>
              <a:off x="7793957" y="3928938"/>
              <a:ext cx="1788236"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algorithmic fairness</a:t>
              </a:r>
            </a:p>
          </p:txBody>
        </p:sp>
        <p:sp>
          <p:nvSpPr>
            <p:cNvPr id="95" name="TextBox 94">
              <a:extLst>
                <a:ext uri="{FF2B5EF4-FFF2-40B4-BE49-F238E27FC236}">
                  <a16:creationId xmlns:a16="http://schemas.microsoft.com/office/drawing/2014/main" id="{815CE593-785B-21E6-C1EC-FCE42DEBAEFB}"/>
                </a:ext>
              </a:extLst>
            </p:cNvPr>
            <p:cNvSpPr txBox="1"/>
            <p:nvPr/>
          </p:nvSpPr>
          <p:spPr>
            <a:xfrm>
              <a:off x="6309138" y="5194482"/>
              <a:ext cx="1788236"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reinforcement learning</a:t>
              </a:r>
            </a:p>
          </p:txBody>
        </p:sp>
        <p:sp>
          <p:nvSpPr>
            <p:cNvPr id="96" name="TextBox 95">
              <a:extLst>
                <a:ext uri="{FF2B5EF4-FFF2-40B4-BE49-F238E27FC236}">
                  <a16:creationId xmlns:a16="http://schemas.microsoft.com/office/drawing/2014/main" id="{18AC2C3C-ADE7-079F-7E03-71A7E05C28C0}"/>
                </a:ext>
              </a:extLst>
            </p:cNvPr>
            <p:cNvSpPr txBox="1"/>
            <p:nvPr/>
          </p:nvSpPr>
          <p:spPr>
            <a:xfrm>
              <a:off x="4552854" y="4201005"/>
              <a:ext cx="1788236"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agnostic learning</a:t>
              </a:r>
            </a:p>
          </p:txBody>
        </p:sp>
        <p:sp>
          <p:nvSpPr>
            <p:cNvPr id="97" name="TextBox 96">
              <a:extLst>
                <a:ext uri="{FF2B5EF4-FFF2-40B4-BE49-F238E27FC236}">
                  <a16:creationId xmlns:a16="http://schemas.microsoft.com/office/drawing/2014/main" id="{50B23EC4-351D-6FC8-5C6B-8BE7178D69FD}"/>
                </a:ext>
              </a:extLst>
            </p:cNvPr>
            <p:cNvSpPr txBox="1"/>
            <p:nvPr/>
          </p:nvSpPr>
          <p:spPr>
            <a:xfrm>
              <a:off x="5553999" y="2377078"/>
              <a:ext cx="2079454"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generative modeling</a:t>
              </a:r>
            </a:p>
          </p:txBody>
        </p:sp>
        <p:sp>
          <p:nvSpPr>
            <p:cNvPr id="98" name="TextBox 97">
              <a:extLst>
                <a:ext uri="{FF2B5EF4-FFF2-40B4-BE49-F238E27FC236}">
                  <a16:creationId xmlns:a16="http://schemas.microsoft.com/office/drawing/2014/main" id="{49CFEFC7-96AD-ACCF-A0CB-5711372273C3}"/>
                </a:ext>
              </a:extLst>
            </p:cNvPr>
            <p:cNvSpPr txBox="1"/>
            <p:nvPr/>
          </p:nvSpPr>
          <p:spPr>
            <a:xfrm>
              <a:off x="8290690" y="4899014"/>
              <a:ext cx="1788236"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private learning</a:t>
              </a:r>
            </a:p>
          </p:txBody>
        </p:sp>
        <p:sp>
          <p:nvSpPr>
            <p:cNvPr id="99" name="TextBox 98">
              <a:extLst>
                <a:ext uri="{FF2B5EF4-FFF2-40B4-BE49-F238E27FC236}">
                  <a16:creationId xmlns:a16="http://schemas.microsoft.com/office/drawing/2014/main" id="{BDECCA02-858F-E904-B27C-674E25477A75}"/>
                </a:ext>
              </a:extLst>
            </p:cNvPr>
            <p:cNvSpPr txBox="1"/>
            <p:nvPr/>
          </p:nvSpPr>
          <p:spPr>
            <a:xfrm>
              <a:off x="3078481" y="2444922"/>
              <a:ext cx="1788236"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first/second-order methods</a:t>
              </a:r>
            </a:p>
          </p:txBody>
        </p:sp>
        <p:sp>
          <p:nvSpPr>
            <p:cNvPr id="100" name="TextBox 99">
              <a:extLst>
                <a:ext uri="{FF2B5EF4-FFF2-40B4-BE49-F238E27FC236}">
                  <a16:creationId xmlns:a16="http://schemas.microsoft.com/office/drawing/2014/main" id="{2F2AD449-178B-FC73-E616-864644E82008}"/>
                </a:ext>
              </a:extLst>
            </p:cNvPr>
            <p:cNvSpPr txBox="1"/>
            <p:nvPr/>
          </p:nvSpPr>
          <p:spPr>
            <a:xfrm>
              <a:off x="2120870" y="4546405"/>
              <a:ext cx="1419843"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matrix completion</a:t>
              </a:r>
            </a:p>
          </p:txBody>
        </p:sp>
        <p:sp>
          <p:nvSpPr>
            <p:cNvPr id="101" name="TextBox 100">
              <a:extLst>
                <a:ext uri="{FF2B5EF4-FFF2-40B4-BE49-F238E27FC236}">
                  <a16:creationId xmlns:a16="http://schemas.microsoft.com/office/drawing/2014/main" id="{FFD956D9-1611-D9B5-8FD0-4E1AE5A9853C}"/>
                </a:ext>
              </a:extLst>
            </p:cNvPr>
            <p:cNvSpPr txBox="1"/>
            <p:nvPr/>
          </p:nvSpPr>
          <p:spPr>
            <a:xfrm>
              <a:off x="6204262" y="3809667"/>
              <a:ext cx="1788236"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strategic behavior</a:t>
              </a:r>
            </a:p>
          </p:txBody>
        </p:sp>
        <p:sp>
          <p:nvSpPr>
            <p:cNvPr id="102" name="TextBox 101">
              <a:extLst>
                <a:ext uri="{FF2B5EF4-FFF2-40B4-BE49-F238E27FC236}">
                  <a16:creationId xmlns:a16="http://schemas.microsoft.com/office/drawing/2014/main" id="{F936A4BE-2814-88A7-75BF-CBC953166DD0}"/>
                </a:ext>
              </a:extLst>
            </p:cNvPr>
            <p:cNvSpPr txBox="1"/>
            <p:nvPr/>
          </p:nvSpPr>
          <p:spPr>
            <a:xfrm>
              <a:off x="1787441" y="1923690"/>
              <a:ext cx="1831075"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dimensionality reduction</a:t>
              </a:r>
            </a:p>
          </p:txBody>
        </p:sp>
        <p:sp>
          <p:nvSpPr>
            <p:cNvPr id="103" name="TextBox 102">
              <a:extLst>
                <a:ext uri="{FF2B5EF4-FFF2-40B4-BE49-F238E27FC236}">
                  <a16:creationId xmlns:a16="http://schemas.microsoft.com/office/drawing/2014/main" id="{C7D1C3C4-CF94-A091-EF88-DDA88BF399E7}"/>
                </a:ext>
              </a:extLst>
            </p:cNvPr>
            <p:cNvSpPr txBox="1"/>
            <p:nvPr/>
          </p:nvSpPr>
          <p:spPr>
            <a:xfrm>
              <a:off x="4593027" y="1156327"/>
              <a:ext cx="2000699"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clustering/ mixture models</a:t>
              </a:r>
            </a:p>
          </p:txBody>
        </p:sp>
        <p:sp>
          <p:nvSpPr>
            <p:cNvPr id="104" name="TextBox 103">
              <a:extLst>
                <a:ext uri="{FF2B5EF4-FFF2-40B4-BE49-F238E27FC236}">
                  <a16:creationId xmlns:a16="http://schemas.microsoft.com/office/drawing/2014/main" id="{AE87C296-5B68-5DB6-1229-8AE4CDFFF05B}"/>
                </a:ext>
              </a:extLst>
            </p:cNvPr>
            <p:cNvSpPr txBox="1"/>
            <p:nvPr/>
          </p:nvSpPr>
          <p:spPr>
            <a:xfrm rot="18917307">
              <a:off x="4747109" y="4904887"/>
              <a:ext cx="2741489" cy="290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online learning</a:t>
              </a:r>
            </a:p>
          </p:txBody>
        </p:sp>
      </p:grpSp>
    </p:spTree>
    <p:extLst>
      <p:ext uri="{BB962C8B-B14F-4D97-AF65-F5344CB8AC3E}">
        <p14:creationId xmlns:p14="http://schemas.microsoft.com/office/powerpoint/2010/main" val="2566625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a:p>
            <a:pPr marL="0" indent="0">
              <a:buNone/>
            </a:pPr>
            <a:endParaRPr lang="en-US" sz="100" dirty="0"/>
          </a:p>
          <a:p>
            <a:pPr marL="0" indent="0">
              <a:buNone/>
            </a:pPr>
            <a:r>
              <a:rPr lang="en-US" dirty="0"/>
              <a:t>Pitfalls abound....</a:t>
            </a:r>
          </a:p>
        </p:txBody>
      </p:sp>
      <p:grpSp>
        <p:nvGrpSpPr>
          <p:cNvPr id="62" name="Group 61">
            <a:extLst>
              <a:ext uri="{FF2B5EF4-FFF2-40B4-BE49-F238E27FC236}">
                <a16:creationId xmlns:a16="http://schemas.microsoft.com/office/drawing/2014/main" id="{961841B8-2A38-B078-905D-D7C47DF1D79C}"/>
              </a:ext>
            </a:extLst>
          </p:cNvPr>
          <p:cNvGrpSpPr/>
          <p:nvPr/>
        </p:nvGrpSpPr>
        <p:grpSpPr>
          <a:xfrm>
            <a:off x="4995772" y="2530278"/>
            <a:ext cx="6868198" cy="4184497"/>
            <a:chOff x="1463587" y="289038"/>
            <a:chExt cx="9264824" cy="5644656"/>
          </a:xfrm>
        </p:grpSpPr>
        <p:sp>
          <p:nvSpPr>
            <p:cNvPr id="4" name="Rounded Rectangle 3">
              <a:extLst>
                <a:ext uri="{FF2B5EF4-FFF2-40B4-BE49-F238E27FC236}">
                  <a16:creationId xmlns:a16="http://schemas.microsoft.com/office/drawing/2014/main" id="{E5CDB21E-D1B8-2B35-0FD6-3295EB68E94E}"/>
                </a:ext>
              </a:extLst>
            </p:cNvPr>
            <p:cNvSpPr/>
            <p:nvPr/>
          </p:nvSpPr>
          <p:spPr>
            <a:xfrm>
              <a:off x="1463587" y="289038"/>
              <a:ext cx="9264824" cy="5644656"/>
            </a:xfrm>
            <a:prstGeom prst="roundRect">
              <a:avLst>
                <a:gd name="adj" fmla="val 12540"/>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Calibri" panose="020F0502020204030204"/>
                <a:ea typeface="+mn-ea"/>
                <a:cs typeface="+mn-cs"/>
              </a:endParaRPr>
            </a:p>
          </p:txBody>
        </p:sp>
        <p:pic>
          <p:nvPicPr>
            <p:cNvPr id="5" name="Picture 6" descr="Image for post">
              <a:extLst>
                <a:ext uri="{FF2B5EF4-FFF2-40B4-BE49-F238E27FC236}">
                  <a16:creationId xmlns:a16="http://schemas.microsoft.com/office/drawing/2014/main" id="{70AE2297-5FC2-8010-1033-EC48FC00405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a:stretch>
              <a:fillRect/>
            </a:stretch>
          </p:blipFill>
          <p:spPr bwMode="auto">
            <a:xfrm>
              <a:off x="1656901" y="473189"/>
              <a:ext cx="8878197" cy="5276353"/>
            </a:xfrm>
            <a:prstGeom prst="roundRect">
              <a:avLst>
                <a:gd name="adj" fmla="val 12001"/>
              </a:avLst>
            </a:prstGeom>
            <a:noFill/>
            <a:extLst>
              <a:ext uri="{909E8E84-426E-40DD-AFC4-6F175D3DCCD1}">
                <a14:hiddenFill xmlns:a14="http://schemas.microsoft.com/office/drawing/2010/main">
                  <a:solidFill>
                    <a:srgbClr val="FFFFFF"/>
                  </a:solidFill>
                </a14:hiddenFill>
              </a:ext>
            </a:extLst>
          </p:spPr>
        </p:pic>
        <p:pic>
          <p:nvPicPr>
            <p:cNvPr id="6" name="Picture 6" descr="Image for post">
              <a:extLst>
                <a:ext uri="{FF2B5EF4-FFF2-40B4-BE49-F238E27FC236}">
                  <a16:creationId xmlns:a16="http://schemas.microsoft.com/office/drawing/2014/main" id="{56963476-D695-C5DE-2E19-8A6E7775A168}"/>
                </a:ext>
              </a:extLst>
            </p:cNvPr>
            <p:cNvPicPr>
              <a:picLocks noChangeAspect="1" noChangeArrowheads="1"/>
            </p:cNvPicPr>
            <p:nvPr/>
          </p:nvPicPr>
          <p:blipFill rotWithShape="1">
            <a:blip r:embed="rId3">
              <a:clrChange>
                <a:clrFrom>
                  <a:srgbClr val="AB8E5B"/>
                </a:clrFrom>
                <a:clrTo>
                  <a:srgbClr val="AB8E5B">
                    <a:alpha val="0"/>
                  </a:srgbClr>
                </a:clrTo>
              </a:clrChange>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42377" t="42654" r="48719" b="46160"/>
            <a:stretch/>
          </p:blipFill>
          <p:spPr bwMode="auto">
            <a:xfrm>
              <a:off x="5214474" y="2509093"/>
              <a:ext cx="1468889" cy="1096635"/>
            </a:xfrm>
            <a:prstGeom prst="snip2SameRect">
              <a:avLst>
                <a:gd name="adj1" fmla="val 50000"/>
                <a:gd name="adj2" fmla="val 36697"/>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7" name="Picture 6" descr="Image for post">
              <a:extLst>
                <a:ext uri="{FF2B5EF4-FFF2-40B4-BE49-F238E27FC236}">
                  <a16:creationId xmlns:a16="http://schemas.microsoft.com/office/drawing/2014/main" id="{F51944C2-63DB-C507-AF36-AF664738097E}"/>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sharpenSoften amount="18000"/>
                      </a14:imgEffect>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73306" t="55776" r="17385" b="28726"/>
            <a:stretch/>
          </p:blipFill>
          <p:spPr bwMode="auto">
            <a:xfrm>
              <a:off x="8106509" y="3181704"/>
              <a:ext cx="1377460" cy="1362809"/>
            </a:xfrm>
            <a:prstGeom prst="snip2DiagRect">
              <a:avLst>
                <a:gd name="adj1" fmla="val 0"/>
                <a:gd name="adj2" fmla="val 49141"/>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8" name="Picture 7" descr="Image for post">
              <a:extLst>
                <a:ext uri="{FF2B5EF4-FFF2-40B4-BE49-F238E27FC236}">
                  <a16:creationId xmlns:a16="http://schemas.microsoft.com/office/drawing/2014/main" id="{E9193F2B-3B6E-4CB5-A01B-C60A7F7F5F09}"/>
                </a:ext>
              </a:extLst>
            </p:cNvPr>
            <p:cNvPicPr>
              <a:picLocks noChangeAspect="1" noChangeArrowheads="1"/>
            </p:cNvPicPr>
            <p:nvPr/>
          </p:nvPicPr>
          <p:blipFill rotWithShape="1">
            <a:blip r:embed="rId3">
              <a:clrChange>
                <a:clrFrom>
                  <a:srgbClr val="AB8E5B"/>
                </a:clrFrom>
                <a:clrTo>
                  <a:srgbClr val="AB8E5B">
                    <a:alpha val="0"/>
                  </a:srgbClr>
                </a:clrTo>
              </a:clrChange>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42377" t="42654" r="48719" b="46160"/>
            <a:stretch/>
          </p:blipFill>
          <p:spPr bwMode="auto">
            <a:xfrm>
              <a:off x="2145326" y="1158038"/>
              <a:ext cx="1283678" cy="958361"/>
            </a:xfrm>
            <a:prstGeom prst="snip2SameRect">
              <a:avLst>
                <a:gd name="adj1" fmla="val 50000"/>
                <a:gd name="adj2" fmla="val 44954"/>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9" name="Picture 6" descr="Image for post">
              <a:extLst>
                <a:ext uri="{FF2B5EF4-FFF2-40B4-BE49-F238E27FC236}">
                  <a16:creationId xmlns:a16="http://schemas.microsoft.com/office/drawing/2014/main" id="{8E8B43C0-FED7-4CE6-073A-DBE4696866C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32999" t="55443" r="55117" b="24394"/>
            <a:stretch/>
          </p:blipFill>
          <p:spPr bwMode="auto">
            <a:xfrm>
              <a:off x="5864470" y="1469211"/>
              <a:ext cx="1283678" cy="1294376"/>
            </a:xfrm>
            <a:prstGeom prst="snip2DiagRect">
              <a:avLst>
                <a:gd name="adj1" fmla="val 0"/>
                <a:gd name="adj2" fmla="val 45000"/>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10" name="Picture 6" descr="Image for post">
              <a:extLst>
                <a:ext uri="{FF2B5EF4-FFF2-40B4-BE49-F238E27FC236}">
                  <a16:creationId xmlns:a16="http://schemas.microsoft.com/office/drawing/2014/main" id="{60A50CBE-1444-3E96-ACA1-B7A9E90E4150}"/>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sharpenSoften amount="2000"/>
                      </a14:imgEffect>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73306" t="55776" r="17775" b="30528"/>
            <a:stretch/>
          </p:blipFill>
          <p:spPr bwMode="auto">
            <a:xfrm>
              <a:off x="8333580" y="4465623"/>
              <a:ext cx="1865498" cy="1204305"/>
            </a:xfrm>
            <a:prstGeom prst="snip2DiagRect">
              <a:avLst>
                <a:gd name="adj1" fmla="val 0"/>
                <a:gd name="adj2" fmla="val 49141"/>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1" name="Picture 6" descr="Image for post">
              <a:extLst>
                <a:ext uri="{FF2B5EF4-FFF2-40B4-BE49-F238E27FC236}">
                  <a16:creationId xmlns:a16="http://schemas.microsoft.com/office/drawing/2014/main" id="{28C75CC4-8EB7-EED8-3E46-4C466FE38B3C}"/>
                </a:ext>
              </a:extLst>
            </p:cNvPr>
            <p:cNvPicPr>
              <a:picLocks noChangeAspect="1" noChangeArrowheads="1"/>
            </p:cNvPicPr>
            <p:nvPr/>
          </p:nvPicPr>
          <p:blipFill rotWithShape="1">
            <a:blip r:embed="rId3">
              <a:clrChange>
                <a:clrFrom>
                  <a:srgbClr val="AB8E5B"/>
                </a:clrFrom>
                <a:clrTo>
                  <a:srgbClr val="AB8E5B">
                    <a:alpha val="0"/>
                  </a:srgbClr>
                </a:clrTo>
              </a:clrChange>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42377" t="42654" r="48719" b="46160"/>
            <a:stretch/>
          </p:blipFill>
          <p:spPr bwMode="auto">
            <a:xfrm>
              <a:off x="7341462" y="741354"/>
              <a:ext cx="1283678" cy="958361"/>
            </a:xfrm>
            <a:prstGeom prst="snip2SameRect">
              <a:avLst>
                <a:gd name="adj1" fmla="val 50000"/>
                <a:gd name="adj2" fmla="val 41284"/>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2" name="Picture 6" descr="Image for post">
              <a:extLst>
                <a:ext uri="{FF2B5EF4-FFF2-40B4-BE49-F238E27FC236}">
                  <a16:creationId xmlns:a16="http://schemas.microsoft.com/office/drawing/2014/main" id="{B48A3C8A-FFD6-3A2C-3B7D-CD56F3A2DD3C}"/>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sharpenSoften amount="20000"/>
                      </a14:imgEffect>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56569" t="58133" r="33924" b="29226"/>
            <a:stretch/>
          </p:blipFill>
          <p:spPr bwMode="auto">
            <a:xfrm>
              <a:off x="6554333" y="3181704"/>
              <a:ext cx="1552176" cy="1226526"/>
            </a:xfrm>
            <a:prstGeom prst="parallelogram">
              <a:avLst>
                <a:gd name="adj" fmla="val 61681"/>
              </a:avLst>
            </a:prstGeom>
            <a:noFill/>
            <a:extLst>
              <a:ext uri="{909E8E84-426E-40DD-AFC4-6F175D3DCCD1}">
                <a14:hiddenFill xmlns:a14="http://schemas.microsoft.com/office/drawing/2010/main">
                  <a:solidFill>
                    <a:srgbClr val="FFFFFF"/>
                  </a:solidFill>
                </a14:hiddenFill>
              </a:ext>
            </a:extLst>
          </p:spPr>
        </p:pic>
        <p:pic>
          <p:nvPicPr>
            <p:cNvPr id="13" name="Picture 6" descr="Image for post">
              <a:extLst>
                <a:ext uri="{FF2B5EF4-FFF2-40B4-BE49-F238E27FC236}">
                  <a16:creationId xmlns:a16="http://schemas.microsoft.com/office/drawing/2014/main" id="{D7E2E07A-0631-D728-C9DE-472DD23500C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64095" t="65108" r="27289" b="20386"/>
            <a:stretch/>
          </p:blipFill>
          <p:spPr bwMode="auto">
            <a:xfrm rot="900000">
              <a:off x="7014785" y="3752184"/>
              <a:ext cx="1447467" cy="1448375"/>
            </a:xfrm>
            <a:prstGeom prst="parallelogram">
              <a:avLst>
                <a:gd name="adj" fmla="val 27251"/>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4" name="Picture 13" descr="Image for post">
              <a:extLst>
                <a:ext uri="{FF2B5EF4-FFF2-40B4-BE49-F238E27FC236}">
                  <a16:creationId xmlns:a16="http://schemas.microsoft.com/office/drawing/2014/main" id="{53999859-74C7-226A-9F76-AC7C1698091C}"/>
                </a:ext>
              </a:extLst>
            </p:cNvPr>
            <p:cNvPicPr>
              <a:picLocks noChangeAspect="1" noChangeArrowheads="1"/>
            </p:cNvPicPr>
            <p:nvPr/>
          </p:nvPicPr>
          <p:blipFill rotWithShape="1">
            <a:blip r:embed="rId8">
              <a:clrChange>
                <a:clrFrom>
                  <a:srgbClr val="AB8E5B"/>
                </a:clrFrom>
                <a:clrTo>
                  <a:srgbClr val="AB8E5B">
                    <a:alpha val="0"/>
                  </a:srgbClr>
                </a:clrTo>
              </a:clrChange>
              <a:extLst>
                <a:ext uri="{BEBA8EAE-BF5A-486C-A8C5-ECC9F3942E4B}">
                  <a14:imgProps xmlns:a14="http://schemas.microsoft.com/office/drawing/2010/main">
                    <a14:imgLayer r:embed="rId4">
                      <a14:imgEffect>
                        <a14:sharpenSoften amount="26000"/>
                      </a14:imgEffect>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42377" t="42654" r="48719" b="46160"/>
            <a:stretch/>
          </p:blipFill>
          <p:spPr bwMode="auto">
            <a:xfrm>
              <a:off x="3708074" y="448286"/>
              <a:ext cx="1404127" cy="1048285"/>
            </a:xfrm>
            <a:prstGeom prst="snip2SameRect">
              <a:avLst>
                <a:gd name="adj1" fmla="val 50000"/>
                <a:gd name="adj2" fmla="val 50000"/>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5" name="Picture 6" descr="Image for post">
              <a:extLst>
                <a:ext uri="{FF2B5EF4-FFF2-40B4-BE49-F238E27FC236}">
                  <a16:creationId xmlns:a16="http://schemas.microsoft.com/office/drawing/2014/main" id="{690C7FC9-DA71-5097-F80D-13F2EFE1D0F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32999" t="55443" r="55117" b="24394"/>
            <a:stretch/>
          </p:blipFill>
          <p:spPr bwMode="auto">
            <a:xfrm flipH="1">
              <a:off x="3768299" y="2194596"/>
              <a:ext cx="1283678" cy="1294376"/>
            </a:xfrm>
            <a:prstGeom prst="snip2DiagRect">
              <a:avLst>
                <a:gd name="adj1" fmla="val 0"/>
                <a:gd name="adj2" fmla="val 45000"/>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16" name="Picture 6" descr="Image for post">
              <a:extLst>
                <a:ext uri="{FF2B5EF4-FFF2-40B4-BE49-F238E27FC236}">
                  <a16:creationId xmlns:a16="http://schemas.microsoft.com/office/drawing/2014/main" id="{36EB8FB1-53ED-FD05-FCDB-114C4BC7FA70}"/>
                </a:ext>
              </a:extLst>
            </p:cNvPr>
            <p:cNvPicPr>
              <a:picLocks noChangeAspect="1" noChangeArrowheads="1"/>
            </p:cNvPicPr>
            <p:nvPr/>
          </p:nvPicPr>
          <p:blipFill rotWithShape="1">
            <a:blip r:embed="rId9">
              <a:extLst>
                <a:ext uri="{BEBA8EAE-BF5A-486C-A8C5-ECC9F3942E4B}">
                  <a14:imgProps xmlns:a14="http://schemas.microsoft.com/office/drawing/2010/main">
                    <a14:imgLayer r:embed="rId4">
                      <a14:imgEffect>
                        <a14:sharpenSoften amount="15000"/>
                      </a14:imgEffect>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73306" t="55776" r="17385" b="28726"/>
            <a:stretch/>
          </p:blipFill>
          <p:spPr bwMode="auto">
            <a:xfrm>
              <a:off x="6607014" y="4336541"/>
              <a:ext cx="1238033" cy="1462467"/>
            </a:xfrm>
            <a:prstGeom prst="snip2DiagRect">
              <a:avLst>
                <a:gd name="adj1" fmla="val 0"/>
                <a:gd name="adj2" fmla="val 30850"/>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7" name="Picture 6" descr="Image for post">
              <a:extLst>
                <a:ext uri="{FF2B5EF4-FFF2-40B4-BE49-F238E27FC236}">
                  <a16:creationId xmlns:a16="http://schemas.microsoft.com/office/drawing/2014/main" id="{50C24BE6-225D-FA5A-B326-A0E29E690FB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4">
                      <a14:imgEffect>
                        <a14:sharpenSoften amount="22000"/>
                      </a14:imgEffect>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64095" t="65108" r="27289" b="20386"/>
            <a:stretch/>
          </p:blipFill>
          <p:spPr bwMode="auto">
            <a:xfrm rot="900000">
              <a:off x="7167185" y="3904584"/>
              <a:ext cx="1447467" cy="1448375"/>
            </a:xfrm>
            <a:prstGeom prst="parallelogram">
              <a:avLst>
                <a:gd name="adj" fmla="val 27251"/>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8" name="Picture 6" descr="Image for post">
              <a:extLst>
                <a:ext uri="{FF2B5EF4-FFF2-40B4-BE49-F238E27FC236}">
                  <a16:creationId xmlns:a16="http://schemas.microsoft.com/office/drawing/2014/main" id="{364C8711-A5FA-0231-B56B-7CADDEB66D7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32999" t="55443" r="55117" b="24394"/>
            <a:stretch/>
          </p:blipFill>
          <p:spPr bwMode="auto">
            <a:xfrm flipH="1">
              <a:off x="4607168" y="473189"/>
              <a:ext cx="1596577" cy="1424633"/>
            </a:xfrm>
            <a:prstGeom prst="snip2DiagRect">
              <a:avLst>
                <a:gd name="adj1" fmla="val 0"/>
                <a:gd name="adj2" fmla="val 45000"/>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19" name="Picture 6" descr="Image for post">
              <a:extLst>
                <a:ext uri="{FF2B5EF4-FFF2-40B4-BE49-F238E27FC236}">
                  <a16:creationId xmlns:a16="http://schemas.microsoft.com/office/drawing/2014/main" id="{12051E71-6C38-37C1-D17B-F09F461ED2B5}"/>
                </a:ext>
              </a:extLst>
            </p:cNvPr>
            <p:cNvPicPr>
              <a:picLocks noChangeAspect="1" noChangeArrowheads="1"/>
            </p:cNvPicPr>
            <p:nvPr/>
          </p:nvPicPr>
          <p:blipFill rotWithShape="1">
            <a:blip r:embed="rId3">
              <a:clrChange>
                <a:clrFrom>
                  <a:srgbClr val="AB8E5B"/>
                </a:clrFrom>
                <a:clrTo>
                  <a:srgbClr val="AB8E5B">
                    <a:alpha val="0"/>
                  </a:srgbClr>
                </a:clrTo>
              </a:clrChange>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42377" t="42654" r="48719" b="46160"/>
            <a:stretch/>
          </p:blipFill>
          <p:spPr bwMode="auto">
            <a:xfrm>
              <a:off x="4210374" y="1418725"/>
              <a:ext cx="1180897" cy="881627"/>
            </a:xfrm>
            <a:prstGeom prst="snip2SameRect">
              <a:avLst>
                <a:gd name="adj1" fmla="val 50000"/>
                <a:gd name="adj2" fmla="val 36697"/>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20" name="Picture 6" descr="Image for post">
              <a:extLst>
                <a:ext uri="{FF2B5EF4-FFF2-40B4-BE49-F238E27FC236}">
                  <a16:creationId xmlns:a16="http://schemas.microsoft.com/office/drawing/2014/main" id="{5D8B6C25-543D-8F7E-598E-2A9C691DE2C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4">
                      <a14:imgEffect>
                        <a14:sharpenSoften amount="37000"/>
                      </a14:imgEffect>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32999" t="55443" r="55117" b="24394"/>
            <a:stretch/>
          </p:blipFill>
          <p:spPr bwMode="auto">
            <a:xfrm>
              <a:off x="4522542" y="3269261"/>
              <a:ext cx="1565880" cy="1578930"/>
            </a:xfrm>
            <a:prstGeom prst="snip2DiagRect">
              <a:avLst>
                <a:gd name="adj1" fmla="val 0"/>
                <a:gd name="adj2" fmla="val 45000"/>
              </a:avLst>
            </a:prstGeom>
            <a:noFill/>
            <a:effectLst>
              <a:softEdge rad="88900"/>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C677EB4-4CB3-DA77-4ADF-047C1DBBF62A}"/>
                </a:ext>
              </a:extLst>
            </p:cNvPr>
            <p:cNvSpPr txBox="1"/>
            <p:nvPr/>
          </p:nvSpPr>
          <p:spPr>
            <a:xfrm>
              <a:off x="6093019" y="959047"/>
              <a:ext cx="2000700"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quantum learning</a:t>
              </a:r>
            </a:p>
          </p:txBody>
        </p:sp>
        <p:sp>
          <p:nvSpPr>
            <p:cNvPr id="22" name="TextBox 21">
              <a:extLst>
                <a:ext uri="{FF2B5EF4-FFF2-40B4-BE49-F238E27FC236}">
                  <a16:creationId xmlns:a16="http://schemas.microsoft.com/office/drawing/2014/main" id="{53CC2AF3-5A6A-24AE-40F9-C1EE0F128E37}"/>
                </a:ext>
              </a:extLst>
            </p:cNvPr>
            <p:cNvSpPr txBox="1"/>
            <p:nvPr/>
          </p:nvSpPr>
          <p:spPr>
            <a:xfrm>
              <a:off x="3869666" y="1802525"/>
              <a:ext cx="1600145"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nonconvex optimization</a:t>
              </a:r>
            </a:p>
          </p:txBody>
        </p:sp>
        <p:sp>
          <p:nvSpPr>
            <p:cNvPr id="23" name="TextBox 22">
              <a:extLst>
                <a:ext uri="{FF2B5EF4-FFF2-40B4-BE49-F238E27FC236}">
                  <a16:creationId xmlns:a16="http://schemas.microsoft.com/office/drawing/2014/main" id="{7F767AAD-3D30-3AE4-9BA0-558C58ADE11C}"/>
                </a:ext>
              </a:extLst>
            </p:cNvPr>
            <p:cNvSpPr txBox="1"/>
            <p:nvPr/>
          </p:nvSpPr>
          <p:spPr>
            <a:xfrm>
              <a:off x="5040018" y="3243474"/>
              <a:ext cx="1600145" cy="290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robustness</a:t>
              </a:r>
            </a:p>
          </p:txBody>
        </p:sp>
        <p:sp>
          <p:nvSpPr>
            <p:cNvPr id="24" name="TextBox 23">
              <a:extLst>
                <a:ext uri="{FF2B5EF4-FFF2-40B4-BE49-F238E27FC236}">
                  <a16:creationId xmlns:a16="http://schemas.microsoft.com/office/drawing/2014/main" id="{3C8B0897-7FA7-27B7-255E-1CC0D8AE3E33}"/>
                </a:ext>
              </a:extLst>
            </p:cNvPr>
            <p:cNvSpPr txBox="1"/>
            <p:nvPr/>
          </p:nvSpPr>
          <p:spPr>
            <a:xfrm>
              <a:off x="3251780" y="3038804"/>
              <a:ext cx="1788238"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neural networks</a:t>
              </a:r>
            </a:p>
          </p:txBody>
        </p:sp>
        <p:sp>
          <p:nvSpPr>
            <p:cNvPr id="25" name="TextBox 24">
              <a:extLst>
                <a:ext uri="{FF2B5EF4-FFF2-40B4-BE49-F238E27FC236}">
                  <a16:creationId xmlns:a16="http://schemas.microsoft.com/office/drawing/2014/main" id="{08878D14-4AF9-EE96-A914-2AD71818DE7F}"/>
                </a:ext>
              </a:extLst>
            </p:cNvPr>
            <p:cNvSpPr txBox="1"/>
            <p:nvPr/>
          </p:nvSpPr>
          <p:spPr>
            <a:xfrm>
              <a:off x="6889882" y="1539982"/>
              <a:ext cx="1808149" cy="290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tensor methods</a:t>
              </a:r>
            </a:p>
          </p:txBody>
        </p:sp>
        <p:sp>
          <p:nvSpPr>
            <p:cNvPr id="26" name="TextBox 25">
              <a:extLst>
                <a:ext uri="{FF2B5EF4-FFF2-40B4-BE49-F238E27FC236}">
                  <a16:creationId xmlns:a16="http://schemas.microsoft.com/office/drawing/2014/main" id="{92D7CDD7-234D-0797-AE76-B49FE1CD7698}"/>
                </a:ext>
              </a:extLst>
            </p:cNvPr>
            <p:cNvSpPr txBox="1"/>
            <p:nvPr/>
          </p:nvSpPr>
          <p:spPr>
            <a:xfrm>
              <a:off x="7793957" y="3928937"/>
              <a:ext cx="1788238"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algorithmic fairness</a:t>
              </a:r>
            </a:p>
          </p:txBody>
        </p:sp>
        <p:sp>
          <p:nvSpPr>
            <p:cNvPr id="27" name="TextBox 26">
              <a:extLst>
                <a:ext uri="{FF2B5EF4-FFF2-40B4-BE49-F238E27FC236}">
                  <a16:creationId xmlns:a16="http://schemas.microsoft.com/office/drawing/2014/main" id="{5A49EE85-8262-A4ED-512B-0898552A10CA}"/>
                </a:ext>
              </a:extLst>
            </p:cNvPr>
            <p:cNvSpPr txBox="1"/>
            <p:nvPr/>
          </p:nvSpPr>
          <p:spPr>
            <a:xfrm>
              <a:off x="6309139" y="5194480"/>
              <a:ext cx="1788238"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reinforcement learning</a:t>
              </a:r>
            </a:p>
          </p:txBody>
        </p:sp>
        <p:sp>
          <p:nvSpPr>
            <p:cNvPr id="28" name="TextBox 27">
              <a:extLst>
                <a:ext uri="{FF2B5EF4-FFF2-40B4-BE49-F238E27FC236}">
                  <a16:creationId xmlns:a16="http://schemas.microsoft.com/office/drawing/2014/main" id="{2604147C-CC3A-8954-1185-4576FC0B1374}"/>
                </a:ext>
              </a:extLst>
            </p:cNvPr>
            <p:cNvSpPr txBox="1"/>
            <p:nvPr/>
          </p:nvSpPr>
          <p:spPr>
            <a:xfrm>
              <a:off x="4552855" y="4201003"/>
              <a:ext cx="1788238"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agnostic learning</a:t>
              </a:r>
            </a:p>
          </p:txBody>
        </p:sp>
        <p:sp>
          <p:nvSpPr>
            <p:cNvPr id="29" name="TextBox 28">
              <a:extLst>
                <a:ext uri="{FF2B5EF4-FFF2-40B4-BE49-F238E27FC236}">
                  <a16:creationId xmlns:a16="http://schemas.microsoft.com/office/drawing/2014/main" id="{FC1FFB33-1A20-74CF-2267-059AC45EB961}"/>
                </a:ext>
              </a:extLst>
            </p:cNvPr>
            <p:cNvSpPr txBox="1"/>
            <p:nvPr/>
          </p:nvSpPr>
          <p:spPr>
            <a:xfrm>
              <a:off x="8290689" y="4899013"/>
              <a:ext cx="1788238"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private learning</a:t>
              </a:r>
            </a:p>
          </p:txBody>
        </p:sp>
        <p:sp>
          <p:nvSpPr>
            <p:cNvPr id="30" name="TextBox 29">
              <a:extLst>
                <a:ext uri="{FF2B5EF4-FFF2-40B4-BE49-F238E27FC236}">
                  <a16:creationId xmlns:a16="http://schemas.microsoft.com/office/drawing/2014/main" id="{FF0F293D-2946-BEE7-48E9-9E3FFED0FBAB}"/>
                </a:ext>
              </a:extLst>
            </p:cNvPr>
            <p:cNvSpPr txBox="1"/>
            <p:nvPr/>
          </p:nvSpPr>
          <p:spPr>
            <a:xfrm>
              <a:off x="3078481" y="2444920"/>
              <a:ext cx="1788238"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first/second-order methods</a:t>
              </a:r>
            </a:p>
          </p:txBody>
        </p:sp>
        <p:sp>
          <p:nvSpPr>
            <p:cNvPr id="31" name="TextBox 30">
              <a:extLst>
                <a:ext uri="{FF2B5EF4-FFF2-40B4-BE49-F238E27FC236}">
                  <a16:creationId xmlns:a16="http://schemas.microsoft.com/office/drawing/2014/main" id="{D742BD25-085F-6CFC-4401-2991F8E47A4B}"/>
                </a:ext>
              </a:extLst>
            </p:cNvPr>
            <p:cNvSpPr txBox="1"/>
            <p:nvPr/>
          </p:nvSpPr>
          <p:spPr>
            <a:xfrm>
              <a:off x="1787440" y="1923688"/>
              <a:ext cx="1831075"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dimensionality reduction</a:t>
              </a:r>
            </a:p>
          </p:txBody>
        </p:sp>
        <p:pic>
          <p:nvPicPr>
            <p:cNvPr id="32" name="Picture 31" descr="Image for post">
              <a:extLst>
                <a:ext uri="{FF2B5EF4-FFF2-40B4-BE49-F238E27FC236}">
                  <a16:creationId xmlns:a16="http://schemas.microsoft.com/office/drawing/2014/main" id="{742703A6-1E97-C27F-B768-DD30BDC71B58}"/>
                </a:ext>
              </a:extLst>
            </p:cNvPr>
            <p:cNvPicPr>
              <a:picLocks noChangeAspect="1" noChangeArrowheads="1"/>
            </p:cNvPicPr>
            <p:nvPr/>
          </p:nvPicPr>
          <p:blipFill rotWithShape="1">
            <a:blip r:embed="rId3">
              <a:clrChange>
                <a:clrFrom>
                  <a:srgbClr val="AB8E5B"/>
                </a:clrFrom>
                <a:clrTo>
                  <a:srgbClr val="AB8E5B">
                    <a:alpha val="0"/>
                  </a:srgbClr>
                </a:clrTo>
              </a:clrChange>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42377" t="42654" r="48719" b="46160"/>
            <a:stretch/>
          </p:blipFill>
          <p:spPr bwMode="auto">
            <a:xfrm>
              <a:off x="1608901" y="3284709"/>
              <a:ext cx="1183499" cy="883570"/>
            </a:xfrm>
            <a:prstGeom prst="snip2SameRect">
              <a:avLst>
                <a:gd name="adj1" fmla="val 50000"/>
                <a:gd name="adj2" fmla="val 44954"/>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33" name="Picture 6" descr="Image for post">
              <a:extLst>
                <a:ext uri="{FF2B5EF4-FFF2-40B4-BE49-F238E27FC236}">
                  <a16:creationId xmlns:a16="http://schemas.microsoft.com/office/drawing/2014/main" id="{BF1EBB8F-1A1A-1347-E907-3B31104F9C0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15676" t="70332" r="80172" b="16941"/>
            <a:stretch/>
          </p:blipFill>
          <p:spPr bwMode="auto">
            <a:xfrm>
              <a:off x="2929772" y="3826757"/>
              <a:ext cx="652173" cy="1188168"/>
            </a:xfrm>
            <a:prstGeom prst="ellipse">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4" name="Picture 6" descr="Image for post">
              <a:extLst>
                <a:ext uri="{FF2B5EF4-FFF2-40B4-BE49-F238E27FC236}">
                  <a16:creationId xmlns:a16="http://schemas.microsoft.com/office/drawing/2014/main" id="{FF3BF562-A643-FFD9-F742-7D3577CFB21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23319" t="70989" r="72883" b="16811"/>
            <a:stretch/>
          </p:blipFill>
          <p:spPr bwMode="auto">
            <a:xfrm>
              <a:off x="3612258" y="3984176"/>
              <a:ext cx="554717" cy="1058877"/>
            </a:xfrm>
            <a:prstGeom prst="ellipse">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35" name="Picture 6" descr="Image for post">
              <a:extLst>
                <a:ext uri="{FF2B5EF4-FFF2-40B4-BE49-F238E27FC236}">
                  <a16:creationId xmlns:a16="http://schemas.microsoft.com/office/drawing/2014/main" id="{A2C16155-7633-A361-A6C1-E46D1C61219E}"/>
                </a:ext>
              </a:extLst>
            </p:cNvPr>
            <p:cNvPicPr>
              <a:picLocks noChangeAspect="1" noChangeArrowheads="1"/>
            </p:cNvPicPr>
            <p:nvPr/>
          </p:nvPicPr>
          <p:blipFill rotWithShape="1">
            <a:blip r:embed="rId3">
              <a:clrChange>
                <a:clrFrom>
                  <a:srgbClr val="AB8E5B"/>
                </a:clrFrom>
                <a:clrTo>
                  <a:srgbClr val="AB8E5B">
                    <a:alpha val="0"/>
                  </a:srgbClr>
                </a:clrTo>
              </a:clrChange>
              <a:extLst>
                <a:ext uri="{BEBA8EAE-BF5A-486C-A8C5-ECC9F3942E4B}">
                  <a14:imgProps xmlns:a14="http://schemas.microsoft.com/office/drawing/2010/main">
                    <a14:imgLayer r:embed="rId4">
                      <a14:imgEffect>
                        <a14:colorTemperature colorTemp="5300"/>
                      </a14:imgEffect>
                      <a14:imgEffect>
                        <a14:saturation sat="104000"/>
                      </a14:imgEffect>
                    </a14:imgLayer>
                  </a14:imgProps>
                </a:ext>
                <a:ext uri="{28A0092B-C50C-407E-A947-70E740481C1C}">
                  <a14:useLocalDpi xmlns:a14="http://schemas.microsoft.com/office/drawing/2010/main" val="0"/>
                </a:ext>
              </a:extLst>
            </a:blip>
            <a:srcRect l="42377" t="42654" r="48719" b="46160"/>
            <a:stretch/>
          </p:blipFill>
          <p:spPr bwMode="auto">
            <a:xfrm>
              <a:off x="2659525" y="4733883"/>
              <a:ext cx="990597" cy="739555"/>
            </a:xfrm>
            <a:prstGeom prst="snip2SameRect">
              <a:avLst>
                <a:gd name="adj1" fmla="val 50000"/>
                <a:gd name="adj2" fmla="val 41284"/>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7D1D4A61-1AE8-7781-80F7-986052FDBAD0}"/>
                </a:ext>
              </a:extLst>
            </p:cNvPr>
            <p:cNvSpPr txBox="1"/>
            <p:nvPr/>
          </p:nvSpPr>
          <p:spPr>
            <a:xfrm>
              <a:off x="2370832" y="5283319"/>
              <a:ext cx="1337174"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dictionary learning</a:t>
              </a:r>
            </a:p>
          </p:txBody>
        </p:sp>
        <p:sp>
          <p:nvSpPr>
            <p:cNvPr id="37" name="TextBox 36">
              <a:extLst>
                <a:ext uri="{FF2B5EF4-FFF2-40B4-BE49-F238E27FC236}">
                  <a16:creationId xmlns:a16="http://schemas.microsoft.com/office/drawing/2014/main" id="{40576AE5-B2BC-B879-1144-C56312C064F8}"/>
                </a:ext>
              </a:extLst>
            </p:cNvPr>
            <p:cNvSpPr txBox="1"/>
            <p:nvPr/>
          </p:nvSpPr>
          <p:spPr>
            <a:xfrm>
              <a:off x="2120870" y="4546403"/>
              <a:ext cx="1419843"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matrix completion</a:t>
              </a:r>
            </a:p>
          </p:txBody>
        </p:sp>
        <p:sp>
          <p:nvSpPr>
            <p:cNvPr id="38" name="TextBox 37">
              <a:extLst>
                <a:ext uri="{FF2B5EF4-FFF2-40B4-BE49-F238E27FC236}">
                  <a16:creationId xmlns:a16="http://schemas.microsoft.com/office/drawing/2014/main" id="{EDF69ACB-A709-B4A5-1D6D-57C8A92F2DCF}"/>
                </a:ext>
              </a:extLst>
            </p:cNvPr>
            <p:cNvSpPr txBox="1"/>
            <p:nvPr/>
          </p:nvSpPr>
          <p:spPr>
            <a:xfrm>
              <a:off x="3331727" y="4732815"/>
              <a:ext cx="1183499"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sparse recovery</a:t>
              </a:r>
            </a:p>
          </p:txBody>
        </p:sp>
        <p:pic>
          <p:nvPicPr>
            <p:cNvPr id="39" name="Picture 38" descr="Icon&#10;&#10;Description automatically generated">
              <a:extLst>
                <a:ext uri="{FF2B5EF4-FFF2-40B4-BE49-F238E27FC236}">
                  <a16:creationId xmlns:a16="http://schemas.microsoft.com/office/drawing/2014/main" id="{DE270D9A-44FE-7769-7B7D-0AE52FDB88A3}"/>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403951">
              <a:off x="2031786" y="3215154"/>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40" name="Picture 39" descr="Icon&#10;&#10;Description automatically generated">
              <a:extLst>
                <a:ext uri="{FF2B5EF4-FFF2-40B4-BE49-F238E27FC236}">
                  <a16:creationId xmlns:a16="http://schemas.microsoft.com/office/drawing/2014/main" id="{B286D205-FEED-F4EA-F6B6-3C1AE54F20C7}"/>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20949831">
              <a:off x="2577758" y="1228938"/>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41" name="Picture 40" descr="Icon&#10;&#10;Description automatically generated">
              <a:extLst>
                <a:ext uri="{FF2B5EF4-FFF2-40B4-BE49-F238E27FC236}">
                  <a16:creationId xmlns:a16="http://schemas.microsoft.com/office/drawing/2014/main" id="{F5D139EC-7099-B214-7471-9E69BF07B8BA}"/>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900000">
              <a:off x="5399503" y="3648989"/>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42" name="Picture 41" descr="Icon&#10;&#10;Description automatically generated">
              <a:extLst>
                <a:ext uri="{FF2B5EF4-FFF2-40B4-BE49-F238E27FC236}">
                  <a16:creationId xmlns:a16="http://schemas.microsoft.com/office/drawing/2014/main" id="{F7FA8E56-36AA-F76D-972D-47C40EBCD1BF}"/>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900000">
              <a:off x="6483194" y="1712407"/>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43" name="Picture 42" descr="Icon&#10;&#10;Description automatically generated">
              <a:extLst>
                <a:ext uri="{FF2B5EF4-FFF2-40B4-BE49-F238E27FC236}">
                  <a16:creationId xmlns:a16="http://schemas.microsoft.com/office/drawing/2014/main" id="{76E384DD-C6FF-1767-B430-28DC94876603}"/>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900000">
              <a:off x="7962170" y="748627"/>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44" name="Picture 43" descr="Icon&#10;&#10;Description automatically generated">
              <a:extLst>
                <a:ext uri="{FF2B5EF4-FFF2-40B4-BE49-F238E27FC236}">
                  <a16:creationId xmlns:a16="http://schemas.microsoft.com/office/drawing/2014/main" id="{45BB2E29-D691-4CA8-EC33-FC223E838DAD}"/>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900000">
              <a:off x="5452095" y="709602"/>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45" name="Picture 44" descr="Icon&#10;&#10;Description automatically generated">
              <a:extLst>
                <a:ext uri="{FF2B5EF4-FFF2-40B4-BE49-F238E27FC236}">
                  <a16:creationId xmlns:a16="http://schemas.microsoft.com/office/drawing/2014/main" id="{4EBE7157-B652-CB42-3B69-6B9832727DB4}"/>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19800000">
              <a:off x="3606559" y="717989"/>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46" name="Picture 45" descr="Icon&#10;&#10;Description automatically generated">
              <a:extLst>
                <a:ext uri="{FF2B5EF4-FFF2-40B4-BE49-F238E27FC236}">
                  <a16:creationId xmlns:a16="http://schemas.microsoft.com/office/drawing/2014/main" id="{F1338DFA-6C7A-F4B5-53B9-C5789756B5AE}"/>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19800000">
              <a:off x="8889640" y="3512924"/>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47" name="Picture 46" descr="Icon&#10;&#10;Description automatically generated">
              <a:extLst>
                <a:ext uri="{FF2B5EF4-FFF2-40B4-BE49-F238E27FC236}">
                  <a16:creationId xmlns:a16="http://schemas.microsoft.com/office/drawing/2014/main" id="{955F67FB-2F15-1EBF-D80D-63F1EE73C3A5}"/>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20700000">
              <a:off x="9502307" y="4564301"/>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48" name="Picture 47" descr="Icon&#10;&#10;Description automatically generated">
              <a:extLst>
                <a:ext uri="{FF2B5EF4-FFF2-40B4-BE49-F238E27FC236}">
                  <a16:creationId xmlns:a16="http://schemas.microsoft.com/office/drawing/2014/main" id="{625E77E3-FA5E-F98C-9B67-FB56D0AE42B1}"/>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20700000">
              <a:off x="7037644" y="4718099"/>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49" name="Picture 48" descr="Icon&#10;&#10;Description automatically generated">
              <a:extLst>
                <a:ext uri="{FF2B5EF4-FFF2-40B4-BE49-F238E27FC236}">
                  <a16:creationId xmlns:a16="http://schemas.microsoft.com/office/drawing/2014/main" id="{826F76DA-8B82-9C1F-5F58-C3049EBE382A}"/>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20700000">
              <a:off x="7043342" y="3407427"/>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50" name="Picture 49" descr="Icon&#10;&#10;Description automatically generated">
              <a:extLst>
                <a:ext uri="{FF2B5EF4-FFF2-40B4-BE49-F238E27FC236}">
                  <a16:creationId xmlns:a16="http://schemas.microsoft.com/office/drawing/2014/main" id="{6441E03E-4D1F-2855-5B86-AAF9B97A1090}"/>
                </a:ext>
              </a:extLst>
            </p:cNvPr>
            <p:cNvPicPr>
              <a:picLocks noChangeAspect="1"/>
            </p:cNvPicPr>
            <p:nvPr/>
          </p:nvPicPr>
          <p:blipFill>
            <a:blip r:embed="rId12">
              <a:clrChange>
                <a:clrFrom>
                  <a:srgbClr val="94753E"/>
                </a:clrFrom>
                <a:clrTo>
                  <a:srgbClr val="94753E">
                    <a:alpha val="0"/>
                  </a:srgbClr>
                </a:clrTo>
              </a:clrChange>
            </a:blip>
            <a:stretch>
              <a:fillRect/>
            </a:stretch>
          </p:blipFill>
          <p:spPr>
            <a:xfrm>
              <a:off x="4330866" y="2876812"/>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51" name="Picture 50" descr="Icon&#10;&#10;Description automatically generated">
              <a:extLst>
                <a:ext uri="{FF2B5EF4-FFF2-40B4-BE49-F238E27FC236}">
                  <a16:creationId xmlns:a16="http://schemas.microsoft.com/office/drawing/2014/main" id="{3BDABF5D-1C1A-A394-FF62-25C00C0B4911}"/>
                </a:ext>
              </a:extLst>
            </p:cNvPr>
            <p:cNvPicPr>
              <a:picLocks noChangeAspect="1"/>
            </p:cNvPicPr>
            <p:nvPr/>
          </p:nvPicPr>
          <p:blipFill>
            <a:blip r:embed="rId12">
              <a:clrChange>
                <a:clrFrom>
                  <a:srgbClr val="94753E"/>
                </a:clrFrom>
                <a:clrTo>
                  <a:srgbClr val="94753E">
                    <a:alpha val="0"/>
                  </a:srgbClr>
                </a:clrTo>
              </a:clrChange>
            </a:blip>
            <a:stretch>
              <a:fillRect/>
            </a:stretch>
          </p:blipFill>
          <p:spPr>
            <a:xfrm>
              <a:off x="6071600" y="2859027"/>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52" name="Picture 51" descr="Icon&#10;&#10;Description automatically generated">
              <a:extLst>
                <a:ext uri="{FF2B5EF4-FFF2-40B4-BE49-F238E27FC236}">
                  <a16:creationId xmlns:a16="http://schemas.microsoft.com/office/drawing/2014/main" id="{EC8398B5-17D1-7971-B9B7-7312BA121F2A}"/>
                </a:ext>
              </a:extLst>
            </p:cNvPr>
            <p:cNvPicPr>
              <a:picLocks noChangeAspect="1"/>
            </p:cNvPicPr>
            <p:nvPr/>
          </p:nvPicPr>
          <p:blipFill>
            <a:blip r:embed="rId12">
              <a:clrChange>
                <a:clrFrom>
                  <a:srgbClr val="94753E"/>
                </a:clrFrom>
                <a:clrTo>
                  <a:srgbClr val="94753E">
                    <a:alpha val="0"/>
                  </a:srgbClr>
                </a:clrTo>
              </a:clrChange>
            </a:blip>
            <a:stretch>
              <a:fillRect/>
            </a:stretch>
          </p:blipFill>
          <p:spPr>
            <a:xfrm>
              <a:off x="4979924" y="1557930"/>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53" name="Picture 52" descr="Icon&#10;&#10;Description automatically generated">
              <a:extLst>
                <a:ext uri="{FF2B5EF4-FFF2-40B4-BE49-F238E27FC236}">
                  <a16:creationId xmlns:a16="http://schemas.microsoft.com/office/drawing/2014/main" id="{93550800-4153-5283-746B-A62728DDB28D}"/>
                </a:ext>
              </a:extLst>
            </p:cNvPr>
            <p:cNvPicPr>
              <a:picLocks noChangeAspect="1"/>
            </p:cNvPicPr>
            <p:nvPr/>
          </p:nvPicPr>
          <p:blipFill>
            <a:blip r:embed="rId12">
              <a:clrChange>
                <a:clrFrom>
                  <a:srgbClr val="94753E"/>
                </a:clrFrom>
                <a:clrTo>
                  <a:srgbClr val="94753E">
                    <a:alpha val="0"/>
                  </a:srgbClr>
                </a:clrTo>
              </a:clrChange>
            </a:blip>
            <a:stretch>
              <a:fillRect/>
            </a:stretch>
          </p:blipFill>
          <p:spPr>
            <a:xfrm>
              <a:off x="3886031" y="4306263"/>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54" name="Picture 53" descr="Icon&#10;&#10;Description automatically generated">
              <a:extLst>
                <a:ext uri="{FF2B5EF4-FFF2-40B4-BE49-F238E27FC236}">
                  <a16:creationId xmlns:a16="http://schemas.microsoft.com/office/drawing/2014/main" id="{2E4B7CA1-3536-6786-B015-DAD780A277C8}"/>
                </a:ext>
              </a:extLst>
            </p:cNvPr>
            <p:cNvPicPr>
              <a:picLocks noChangeAspect="1"/>
            </p:cNvPicPr>
            <p:nvPr/>
          </p:nvPicPr>
          <p:blipFill>
            <a:blip r:embed="rId12">
              <a:clrChange>
                <a:clrFrom>
                  <a:srgbClr val="94753E"/>
                </a:clrFrom>
                <a:clrTo>
                  <a:srgbClr val="94753E">
                    <a:alpha val="0"/>
                  </a:srgbClr>
                </a:clrTo>
              </a:clrChange>
            </a:blip>
            <a:stretch>
              <a:fillRect/>
            </a:stretch>
          </p:blipFill>
          <p:spPr>
            <a:xfrm>
              <a:off x="2808747" y="4127528"/>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pic>
          <p:nvPicPr>
            <p:cNvPr id="55" name="Picture 54" descr="Icon&#10;&#10;Description automatically generated">
              <a:extLst>
                <a:ext uri="{FF2B5EF4-FFF2-40B4-BE49-F238E27FC236}">
                  <a16:creationId xmlns:a16="http://schemas.microsoft.com/office/drawing/2014/main" id="{92933391-94CF-2EA6-7357-F9FE2CE14A78}"/>
                </a:ext>
              </a:extLst>
            </p:cNvPr>
            <p:cNvPicPr>
              <a:picLocks noChangeAspect="1"/>
            </p:cNvPicPr>
            <p:nvPr/>
          </p:nvPicPr>
          <p:blipFill>
            <a:blip r:embed="rId12">
              <a:clrChange>
                <a:clrFrom>
                  <a:srgbClr val="94753E"/>
                </a:clrFrom>
                <a:clrTo>
                  <a:srgbClr val="94753E">
                    <a:alpha val="0"/>
                  </a:srgbClr>
                </a:clrTo>
              </a:clrChange>
            </a:blip>
            <a:stretch>
              <a:fillRect/>
            </a:stretch>
          </p:blipFill>
          <p:spPr>
            <a:xfrm rot="900000">
              <a:off x="1909294" y="4947724"/>
              <a:ext cx="754430" cy="569343"/>
            </a:xfrm>
            <a:prstGeom prst="rect">
              <a:avLst/>
            </a:prstGeom>
            <a:effectLst>
              <a:glow rad="12700">
                <a:schemeClr val="bg2">
                  <a:lumMod val="25000"/>
                  <a:alpha val="88000"/>
                </a:schemeClr>
              </a:glow>
              <a:outerShdw blurRad="50800" dist="38100" dir="2700000" algn="tl" rotWithShape="0">
                <a:prstClr val="black">
                  <a:alpha val="40000"/>
                </a:prstClr>
              </a:outerShdw>
            </a:effectLst>
          </p:spPr>
        </p:pic>
        <p:sp>
          <p:nvSpPr>
            <p:cNvPr id="56" name="TextBox 55">
              <a:extLst>
                <a:ext uri="{FF2B5EF4-FFF2-40B4-BE49-F238E27FC236}">
                  <a16:creationId xmlns:a16="http://schemas.microsoft.com/office/drawing/2014/main" id="{D59F2A4F-EE33-8040-9CFB-BABD2EE07ADF}"/>
                </a:ext>
              </a:extLst>
            </p:cNvPr>
            <p:cNvSpPr txBox="1"/>
            <p:nvPr/>
          </p:nvSpPr>
          <p:spPr>
            <a:xfrm>
              <a:off x="1519479" y="3790513"/>
              <a:ext cx="1183499" cy="6227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multi-index models</a:t>
              </a:r>
            </a:p>
          </p:txBody>
        </p:sp>
        <p:sp>
          <p:nvSpPr>
            <p:cNvPr id="57" name="TextBox 56">
              <a:extLst>
                <a:ext uri="{FF2B5EF4-FFF2-40B4-BE49-F238E27FC236}">
                  <a16:creationId xmlns:a16="http://schemas.microsoft.com/office/drawing/2014/main" id="{40DF3028-F6D3-4BED-B2E8-C9B4FE5A16C6}"/>
                </a:ext>
              </a:extLst>
            </p:cNvPr>
            <p:cNvSpPr txBox="1"/>
            <p:nvPr/>
          </p:nvSpPr>
          <p:spPr>
            <a:xfrm>
              <a:off x="6204263" y="3809667"/>
              <a:ext cx="1788238"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strategic behavior</a:t>
              </a:r>
            </a:p>
          </p:txBody>
        </p:sp>
        <p:sp>
          <p:nvSpPr>
            <p:cNvPr id="58" name="TextBox 57">
              <a:extLst>
                <a:ext uri="{FF2B5EF4-FFF2-40B4-BE49-F238E27FC236}">
                  <a16:creationId xmlns:a16="http://schemas.microsoft.com/office/drawing/2014/main" id="{8CF5439E-3B95-E1FA-EBED-D12EA352CE7A}"/>
                </a:ext>
              </a:extLst>
            </p:cNvPr>
            <p:cNvSpPr txBox="1"/>
            <p:nvPr/>
          </p:nvSpPr>
          <p:spPr>
            <a:xfrm>
              <a:off x="3869666" y="617532"/>
              <a:ext cx="1600145"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graphical models</a:t>
              </a:r>
            </a:p>
          </p:txBody>
        </p:sp>
        <p:sp>
          <p:nvSpPr>
            <p:cNvPr id="59" name="TextBox 58">
              <a:extLst>
                <a:ext uri="{FF2B5EF4-FFF2-40B4-BE49-F238E27FC236}">
                  <a16:creationId xmlns:a16="http://schemas.microsoft.com/office/drawing/2014/main" id="{02314A89-E682-9EE0-BC65-7C78169A5E5D}"/>
                </a:ext>
              </a:extLst>
            </p:cNvPr>
            <p:cNvSpPr txBox="1"/>
            <p:nvPr/>
          </p:nvSpPr>
          <p:spPr>
            <a:xfrm>
              <a:off x="4593027" y="1156327"/>
              <a:ext cx="2000699"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clustering/ mixture models</a:t>
              </a:r>
            </a:p>
          </p:txBody>
        </p:sp>
        <p:sp>
          <p:nvSpPr>
            <p:cNvPr id="60" name="TextBox 59">
              <a:extLst>
                <a:ext uri="{FF2B5EF4-FFF2-40B4-BE49-F238E27FC236}">
                  <a16:creationId xmlns:a16="http://schemas.microsoft.com/office/drawing/2014/main" id="{F6456C65-8A7E-56FF-9CFE-43DB73E89212}"/>
                </a:ext>
              </a:extLst>
            </p:cNvPr>
            <p:cNvSpPr txBox="1"/>
            <p:nvPr/>
          </p:nvSpPr>
          <p:spPr>
            <a:xfrm>
              <a:off x="5553999" y="2377079"/>
              <a:ext cx="2079453" cy="45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generative modeling</a:t>
              </a:r>
            </a:p>
          </p:txBody>
        </p:sp>
        <p:sp>
          <p:nvSpPr>
            <p:cNvPr id="61" name="TextBox 60">
              <a:extLst>
                <a:ext uri="{FF2B5EF4-FFF2-40B4-BE49-F238E27FC236}">
                  <a16:creationId xmlns:a16="http://schemas.microsoft.com/office/drawing/2014/main" id="{4DD34F38-D3CA-45DD-A162-CE744466FC0B}"/>
                </a:ext>
              </a:extLst>
            </p:cNvPr>
            <p:cNvSpPr txBox="1"/>
            <p:nvPr/>
          </p:nvSpPr>
          <p:spPr>
            <a:xfrm rot="18917307">
              <a:off x="4747110" y="4904887"/>
              <a:ext cx="2741489" cy="290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C306">
                      <a:lumMod val="60000"/>
                      <a:lumOff val="40000"/>
                    </a:srgbClr>
                  </a:solidFill>
                  <a:effectLst>
                    <a:glow rad="76200">
                      <a:srgbClr val="000000"/>
                    </a:glow>
                    <a:outerShdw blurRad="50800" dist="38100" dir="2700000" algn="tl" rotWithShape="0">
                      <a:prstClr val="black">
                        <a:alpha val="40000"/>
                      </a:prstClr>
                    </a:outerShdw>
                  </a:effectLst>
                  <a:uLnTx/>
                  <a:uFillTx/>
                  <a:latin typeface="Aniron" panose="02000607000000020002" pitchFamily="2" charset="0"/>
                  <a:ea typeface="+mn-ea"/>
                  <a:cs typeface="+mn-cs"/>
                </a:rPr>
                <a:t>online learning</a:t>
              </a:r>
            </a:p>
          </p:txBody>
        </p:sp>
      </p:grpSp>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
        <p:nvSpPr>
          <p:cNvPr id="64" name="TextBox 63">
            <a:extLst>
              <a:ext uri="{FF2B5EF4-FFF2-40B4-BE49-F238E27FC236}">
                <a16:creationId xmlns:a16="http://schemas.microsoft.com/office/drawing/2014/main" id="{83F9B36A-43B3-101D-4F1E-A1309025A665}"/>
              </a:ext>
            </a:extLst>
          </p:cNvPr>
          <p:cNvSpPr txBox="1"/>
          <p:nvPr/>
        </p:nvSpPr>
        <p:spPr>
          <a:xfrm>
            <a:off x="468887" y="3137361"/>
            <a:ext cx="4453874" cy="2292935"/>
          </a:xfrm>
          <a:prstGeom prst="rect">
            <a:avLst/>
          </a:prstGeom>
          <a:noFill/>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rPr>
              <a:t>Most problems, if not posed carefully, are </a:t>
            </a:r>
            <a:r>
              <a:rPr kumimoji="0" lang="en-US" sz="2800" b="1"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rPr>
              <a:t>NP-hard</a:t>
            </a:r>
          </a:p>
          <a:p>
            <a:pPr marL="177800" marR="0" lvl="0" indent="-177800" algn="l" defTabSz="914400" rtl="0" eaLnBrk="1" fontAlgn="auto" latinLnBrk="0" hangingPunct="1">
              <a:lnSpc>
                <a:spcPct val="100000"/>
              </a:lnSpc>
              <a:spcBef>
                <a:spcPts val="0"/>
              </a:spcBef>
              <a:spcAft>
                <a:spcPts val="0"/>
              </a:spcAft>
              <a:buClr>
                <a:srgbClr val="418AB3">
                  <a:lumMod val="40000"/>
                  <a:lumOff val="60000"/>
                </a:srgbClr>
              </a:buClr>
              <a:buSzTx/>
              <a:buFont typeface="Arial" panose="020B0604020202020204" pitchFamily="34" charset="0"/>
              <a:buChar char="•"/>
              <a:tabLst/>
              <a:defRPr/>
            </a:pPr>
            <a:endParaRPr kumimoji="0" lang="en-US" sz="3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177800" marR="0" lvl="0" indent="-177800" algn="l" defTabSz="914400" rtl="0" eaLnBrk="1" fontAlgn="auto" latinLnBrk="0" hangingPunct="1">
              <a:lnSpc>
                <a:spcPct val="100000"/>
              </a:lnSpc>
              <a:spcBef>
                <a:spcPts val="0"/>
              </a:spcBef>
              <a:spcAft>
                <a:spcPts val="0"/>
              </a:spcAft>
              <a:buClr>
                <a:srgbClr val="418AB3">
                  <a:lumMod val="40000"/>
                  <a:lumOff val="60000"/>
                </a:srgbClr>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rPr>
              <a:t>Big gap</a:t>
            </a:r>
            <a:r>
              <a:rPr kumimoji="0" lang="en-US" sz="2800" b="0"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rPr>
              <a:t>b/t what’s possible in </a:t>
            </a:r>
            <a:r>
              <a:rPr kumimoji="0" lang="en-US" sz="28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practice</a:t>
            </a:r>
            <a:r>
              <a:rPr kumimoji="0" lang="en-US" sz="2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rPr>
              <a:t> and what we can prove </a:t>
            </a:r>
            <a:r>
              <a:rPr kumimoji="0" lang="en-US" sz="2800" b="1" i="0" u="none" strike="noStrike" kern="1200" cap="none" spc="0" normalizeH="0" baseline="0" noProof="0" dirty="0">
                <a:ln>
                  <a:noFill/>
                </a:ln>
                <a:solidFill>
                  <a:srgbClr val="A6B727"/>
                </a:solidFill>
                <a:effectLst>
                  <a:outerShdw blurRad="50800" dist="38100" dir="2700000" algn="tl" rotWithShape="0">
                    <a:prstClr val="black">
                      <a:alpha val="40000"/>
                    </a:prstClr>
                  </a:outerShdw>
                </a:effectLst>
                <a:uLnTx/>
                <a:uFillTx/>
                <a:latin typeface="Calibri" panose="020F0502020204030204"/>
                <a:ea typeface="+mn-ea"/>
                <a:cs typeface="+mn-cs"/>
              </a:rPr>
              <a:t>theorems</a:t>
            </a:r>
            <a:r>
              <a:rPr kumimoji="0" lang="en-US" sz="2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rPr>
              <a:t> about</a:t>
            </a:r>
          </a:p>
        </p:txBody>
      </p:sp>
      <p:pic>
        <p:nvPicPr>
          <p:cNvPr id="66" name="Picture 65" descr="A glass of milk on a blue background&#10;&#10;Description automatically generated">
            <a:extLst>
              <a:ext uri="{FF2B5EF4-FFF2-40B4-BE49-F238E27FC236}">
                <a16:creationId xmlns:a16="http://schemas.microsoft.com/office/drawing/2014/main" id="{B5A869E2-3973-10C7-A354-32C1E44EFC3E}"/>
              </a:ext>
            </a:extLst>
          </p:cNvPr>
          <p:cNvPicPr>
            <a:picLocks noChangeAspect="1"/>
          </p:cNvPicPr>
          <p:nvPr/>
        </p:nvPicPr>
        <p:blipFill>
          <a:blip r:embed="rId13">
            <a:clrChange>
              <a:clrFrom>
                <a:srgbClr val="153053"/>
              </a:clrFrom>
              <a:clrTo>
                <a:srgbClr val="153053">
                  <a:alpha val="0"/>
                </a:srgbClr>
              </a:clrTo>
            </a:clrChange>
          </a:blip>
          <a:stretch>
            <a:fillRect/>
          </a:stretch>
        </p:blipFill>
        <p:spPr>
          <a:xfrm>
            <a:off x="1957997" y="5407461"/>
            <a:ext cx="1236598" cy="14003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4145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a:xfrm>
            <a:off x="243840" y="1294411"/>
            <a:ext cx="11835865" cy="5280271"/>
          </a:xfrm>
        </p:spPr>
        <p:txBody>
          <a:bodyPr>
            <a:normAutofit/>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a:p>
            <a:pPr marL="0" indent="0">
              <a:buNone/>
            </a:pPr>
            <a:endParaRPr lang="en-US" sz="100" dirty="0"/>
          </a:p>
          <a:p>
            <a:pPr marL="0" indent="0">
              <a:buNone/>
            </a:pPr>
            <a:r>
              <a:rPr lang="en-US" dirty="0"/>
              <a:t>Pitfalls abound....</a:t>
            </a:r>
          </a:p>
          <a:p>
            <a:pPr marL="0" indent="0">
              <a:buNone/>
            </a:pPr>
            <a:endParaRPr lang="en-US" dirty="0"/>
          </a:p>
          <a:p>
            <a:pPr marL="0" indent="0">
              <a:buNone/>
            </a:pPr>
            <a:r>
              <a:rPr lang="en-US" dirty="0"/>
              <a:t>Three modes of thinking you will learn:</a:t>
            </a:r>
          </a:p>
          <a:p>
            <a:pPr marL="412750" lvl="1" indent="-412750">
              <a:buFont typeface="+mj-lt"/>
              <a:buAutoNum type="arabicPeriod"/>
            </a:pPr>
            <a:r>
              <a:rPr lang="en-US" sz="3200" b="1" dirty="0">
                <a:solidFill>
                  <a:schemeClr val="accent5">
                    <a:lumMod val="60000"/>
                    <a:lumOff val="40000"/>
                  </a:schemeClr>
                </a:solidFill>
              </a:rPr>
              <a:t>Proving upper bounds</a:t>
            </a:r>
            <a:r>
              <a:rPr lang="en-US" sz="3200" dirty="0"/>
              <a:t> (designing + rigorously analyzing algorithms)</a:t>
            </a:r>
          </a:p>
          <a:p>
            <a:pPr marL="412750" lvl="1" indent="-412750">
              <a:buFont typeface="+mj-lt"/>
              <a:buAutoNum type="arabicPeriod"/>
            </a:pPr>
            <a:r>
              <a:rPr lang="en-US" sz="3200" b="1" dirty="0">
                <a:solidFill>
                  <a:schemeClr val="accent5">
                    <a:lumMod val="60000"/>
                    <a:lumOff val="40000"/>
                  </a:schemeClr>
                </a:solidFill>
              </a:rPr>
              <a:t>Proving lower bounds </a:t>
            </a:r>
            <a:r>
              <a:rPr lang="en-US" sz="3200" dirty="0"/>
              <a:t>(impossibility results)</a:t>
            </a:r>
          </a:p>
          <a:p>
            <a:pPr marL="412750" lvl="1" indent="-412750">
              <a:buFont typeface="+mj-lt"/>
              <a:buAutoNum type="arabicPeriod"/>
            </a:pPr>
            <a:r>
              <a:rPr lang="en-US" sz="3200" b="1" dirty="0">
                <a:solidFill>
                  <a:schemeClr val="accent5">
                    <a:lumMod val="60000"/>
                    <a:lumOff val="40000"/>
                  </a:schemeClr>
                </a:solidFill>
              </a:rPr>
              <a:t>Modeling</a:t>
            </a:r>
            <a:r>
              <a:rPr lang="en-US" sz="3200" dirty="0"/>
              <a:t> (formulating algorithmic questions that are </a:t>
            </a:r>
            <a:r>
              <a:rPr lang="en-US" sz="3200" b="1" dirty="0">
                <a:solidFill>
                  <a:schemeClr val="accent2"/>
                </a:solidFill>
              </a:rPr>
              <a:t>mathematically tractable </a:t>
            </a:r>
            <a:r>
              <a:rPr lang="en-US" sz="3200" dirty="0"/>
              <a:t>and </a:t>
            </a:r>
            <a:r>
              <a:rPr lang="en-US" sz="3200" b="1" dirty="0">
                <a:solidFill>
                  <a:schemeClr val="accent2"/>
                </a:solidFill>
              </a:rPr>
              <a:t>practically meaningful</a:t>
            </a:r>
            <a:r>
              <a:rPr lang="en-US" sz="3200" dirty="0"/>
              <a:t>)</a:t>
            </a:r>
            <a:endParaRPr lang="en-US" sz="3200" b="1" dirty="0">
              <a:solidFill>
                <a:schemeClr val="accent5">
                  <a:lumMod val="60000"/>
                  <a:lumOff val="40000"/>
                </a:schemeClr>
              </a:solidFill>
            </a:endParaRPr>
          </a:p>
        </p:txBody>
      </p:sp>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Tree>
    <p:extLst>
      <p:ext uri="{BB962C8B-B14F-4D97-AF65-F5344CB8AC3E}">
        <p14:creationId xmlns:p14="http://schemas.microsoft.com/office/powerpoint/2010/main" val="810200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92CED8-B50D-E18D-91EE-5D4C25D3F963}"/>
              </a:ext>
            </a:extLst>
          </p:cNvPr>
          <p:cNvSpPr>
            <a:spLocks noGrp="1"/>
          </p:cNvSpPr>
          <p:nvPr>
            <p:ph idx="1"/>
          </p:nvPr>
        </p:nvSpPr>
        <p:spPr>
          <a:xfrm>
            <a:off x="243840" y="2334401"/>
            <a:ext cx="11704320" cy="2189197"/>
          </a:xfrm>
        </p:spPr>
        <p:txBody>
          <a:bodyPr numCol="1">
            <a:normAutofit/>
          </a:bodyPr>
          <a:lstStyle/>
          <a:p>
            <a:pPr marL="0" indent="0" algn="ctr">
              <a:buNone/>
            </a:pPr>
            <a:r>
              <a:rPr lang="en-US" b="1" dirty="0">
                <a:solidFill>
                  <a:schemeClr val="accent5">
                    <a:lumMod val="60000"/>
                    <a:lumOff val="40000"/>
                  </a:schemeClr>
                </a:solidFill>
              </a:rPr>
              <a:t>Logistics</a:t>
            </a:r>
          </a:p>
          <a:p>
            <a:pPr marL="0" indent="0" algn="ctr">
              <a:buNone/>
            </a:pPr>
            <a:endParaRPr lang="en-US" sz="100" dirty="0">
              <a:solidFill>
                <a:schemeClr val="accent1">
                  <a:lumMod val="40000"/>
                  <a:lumOff val="60000"/>
                </a:schemeClr>
              </a:solidFill>
            </a:endParaRPr>
          </a:p>
          <a:p>
            <a:pPr marL="0" indent="0" algn="ctr">
              <a:buNone/>
            </a:pPr>
            <a:r>
              <a:rPr lang="en-US" dirty="0">
                <a:solidFill>
                  <a:schemeClr val="accent1">
                    <a:lumMod val="40000"/>
                    <a:lumOff val="60000"/>
                  </a:schemeClr>
                </a:solidFill>
              </a:rPr>
              <a:t>Philosophy</a:t>
            </a:r>
          </a:p>
          <a:p>
            <a:pPr marL="0" indent="0" algn="ctr">
              <a:buNone/>
            </a:pPr>
            <a:endParaRPr lang="en-US" sz="100" dirty="0">
              <a:solidFill>
                <a:schemeClr val="accent1">
                  <a:lumMod val="40000"/>
                  <a:lumOff val="60000"/>
                </a:schemeClr>
              </a:solidFill>
            </a:endParaRPr>
          </a:p>
          <a:p>
            <a:pPr marL="0" indent="0" algn="ctr">
              <a:buNone/>
            </a:pPr>
            <a:r>
              <a:rPr lang="en-US" dirty="0">
                <a:solidFill>
                  <a:schemeClr val="accent1">
                    <a:lumMod val="40000"/>
                    <a:lumOff val="60000"/>
                  </a:schemeClr>
                </a:solidFill>
              </a:rPr>
              <a:t>Vignette</a:t>
            </a:r>
          </a:p>
        </p:txBody>
      </p:sp>
    </p:spTree>
    <p:extLst>
      <p:ext uri="{BB962C8B-B14F-4D97-AF65-F5344CB8AC3E}">
        <p14:creationId xmlns:p14="http://schemas.microsoft.com/office/powerpoint/2010/main" val="50348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b="1" dirty="0">
                <a:solidFill>
                  <a:schemeClr val="accent6"/>
                </a:solidFill>
              </a:rPr>
              <a:t>Disclaimer:</a:t>
            </a:r>
            <a:r>
              <a:rPr lang="en-US" dirty="0"/>
              <a:t> goal not necessarily to invent or analyze algorithms meant for immediate practical deployment</a:t>
            </a:r>
          </a:p>
          <a:p>
            <a:pPr marL="0" indent="0">
              <a:buNone/>
            </a:pPr>
            <a:r>
              <a:rPr lang="en-US" b="1" dirty="0">
                <a:solidFill>
                  <a:schemeClr val="accent5">
                    <a:lumMod val="60000"/>
                    <a:lumOff val="40000"/>
                  </a:schemeClr>
                </a:solidFill>
              </a:rPr>
              <a:t>Goals:</a:t>
            </a:r>
            <a:endParaRPr lang="en-US" sz="3200" b="1" dirty="0">
              <a:solidFill>
                <a:schemeClr val="accent5">
                  <a:lumMod val="60000"/>
                  <a:lumOff val="40000"/>
                </a:schemeClr>
              </a:solidFill>
            </a:endParaRPr>
          </a:p>
        </p:txBody>
      </p:sp>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1. PROVING UPPER BOUNDS</a:t>
            </a:r>
          </a:p>
        </p:txBody>
      </p:sp>
      <p:sp>
        <p:nvSpPr>
          <p:cNvPr id="5" name="TextBox 4">
            <a:extLst>
              <a:ext uri="{FF2B5EF4-FFF2-40B4-BE49-F238E27FC236}">
                <a16:creationId xmlns:a16="http://schemas.microsoft.com/office/drawing/2014/main" id="{59AA361E-3CD7-B101-AB3C-E4743B8C3E14}"/>
              </a:ext>
            </a:extLst>
          </p:cNvPr>
          <p:cNvSpPr txBox="1"/>
          <p:nvPr/>
        </p:nvSpPr>
        <p:spPr>
          <a:xfrm>
            <a:off x="243839" y="2896437"/>
            <a:ext cx="6458412" cy="3839000"/>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A6B727"/>
                </a:solidFill>
                <a:effectLst>
                  <a:outerShdw blurRad="50800" dist="38100" dir="2700000" algn="tl" rotWithShape="0">
                    <a:prstClr val="black">
                      <a:alpha val="40000"/>
                    </a:prstClr>
                  </a:outerShdw>
                </a:effectLst>
                <a:uLnTx/>
                <a:uFillTx/>
                <a:latin typeface="Calibri" panose="020F0502020204030204"/>
                <a:ea typeface="+mn-ea"/>
                <a:cs typeface="+mn-cs"/>
              </a:rPr>
              <a:t>Find signatures of tractability: </a:t>
            </a:r>
            <a:r>
              <a:rPr kumimoji="0" lang="en-US" sz="28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identify properties of data-generating process that algorithms can “latch onto”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A6B727"/>
                </a:solidFill>
                <a:effectLst>
                  <a:outerShdw blurRad="50800" dist="38100" dir="2700000" algn="tl" rotWithShape="0">
                    <a:prstClr val="black">
                      <a:alpha val="40000"/>
                    </a:prstClr>
                  </a:outerShdw>
                </a:effectLst>
                <a:uLnTx/>
                <a:uFillTx/>
                <a:latin typeface="Calibri" panose="020F0502020204030204"/>
                <a:ea typeface="+mn-ea"/>
                <a:cs typeface="+mn-cs"/>
              </a:rPr>
              <a:t>Map the frontier: </a:t>
            </a:r>
            <a:r>
              <a:rPr kumimoji="0" lang="en-US" sz="28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identify tasks on the edge of being provably possible (popular algorithms in practice often don’t suffice)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A6B727"/>
                </a:solidFill>
                <a:effectLst>
                  <a:outerShdw blurRad="50800" dist="38100" dir="2700000" algn="tl" rotWithShape="0">
                    <a:prstClr val="black">
                      <a:alpha val="40000"/>
                    </a:prstClr>
                  </a:outerShdw>
                </a:effectLst>
                <a:uLnTx/>
                <a:uFillTx/>
                <a:latin typeface="Calibri" panose="020F0502020204030204"/>
                <a:ea typeface="+mn-ea"/>
                <a:cs typeface="+mn-cs"/>
              </a:rPr>
              <a:t>Develop frameworks:</a:t>
            </a:r>
            <a:r>
              <a:rPr kumimoji="0" lang="en-US" sz="28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meta-algorithms that could become practically useful heuristics</a:t>
            </a:r>
          </a:p>
        </p:txBody>
      </p:sp>
      <p:pic>
        <p:nvPicPr>
          <p:cNvPr id="9" name="Picture 8" descr="A group of people walking&#10;&#10;Description automatically generated">
            <a:extLst>
              <a:ext uri="{FF2B5EF4-FFF2-40B4-BE49-F238E27FC236}">
                <a16:creationId xmlns:a16="http://schemas.microsoft.com/office/drawing/2014/main" id="{7EDA429E-411D-C986-89FF-7EB70077D117}"/>
              </a:ext>
            </a:extLst>
          </p:cNvPr>
          <p:cNvPicPr>
            <a:picLocks noChangeAspect="1"/>
          </p:cNvPicPr>
          <p:nvPr/>
        </p:nvPicPr>
        <p:blipFill>
          <a:blip r:embed="rId3">
            <a:clrChange>
              <a:clrFrom>
                <a:srgbClr val="153053"/>
              </a:clrFrom>
              <a:clrTo>
                <a:srgbClr val="153053">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567057" y="2252063"/>
            <a:ext cx="5717265" cy="2871567"/>
          </a:xfrm>
          <a:prstGeom prst="rect">
            <a:avLst/>
          </a:prstGeom>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1D55A27-3BDB-64CC-FAC6-CDB4AAB2C477}"/>
                  </a:ext>
                </a:extLst>
              </p:cNvPr>
              <p:cNvSpPr txBox="1"/>
              <p:nvPr/>
            </p:nvSpPr>
            <p:spPr>
              <a:xfrm>
                <a:off x="6802735" y="5022031"/>
                <a:ext cx="1155560" cy="946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𝑛</m:t>
                        </m:r>
                      </m:e>
                      <m:sup>
                        <m:r>
                          <a:rPr kumimoji="0" lang="en-US" sz="1800" b="0" i="1" u="none" strike="noStrike" kern="1200" cap="none" spc="0" normalizeH="0" baseline="0" noProof="0" smtClean="0">
                            <a:ln>
                              <a:noFill/>
                            </a:ln>
                            <a:solidFill>
                              <a:srgbClr val="418AB3">
                                <a:lumMod val="40000"/>
                                <a:lumOff val="6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1000</m:t>
                        </m:r>
                      </m:sup>
                    </m:sSup>
                  </m:oMath>
                </a14:m>
                <a:r>
                  <a:rPr kumimoji="0" lang="en-US" sz="1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rPr>
                  <a:t> time and samples</a:t>
                </a:r>
              </a:p>
            </p:txBody>
          </p:sp>
        </mc:Choice>
        <mc:Fallback xmlns="">
          <p:sp>
            <p:nvSpPr>
              <p:cNvPr id="10" name="TextBox 9">
                <a:extLst>
                  <a:ext uri="{FF2B5EF4-FFF2-40B4-BE49-F238E27FC236}">
                    <a16:creationId xmlns:a16="http://schemas.microsoft.com/office/drawing/2014/main" id="{D1D55A27-3BDB-64CC-FAC6-CDB4AAB2C477}"/>
                  </a:ext>
                </a:extLst>
              </p:cNvPr>
              <p:cNvSpPr txBox="1">
                <a:spLocks noRot="1" noChangeAspect="1" noMove="1" noResize="1" noEditPoints="1" noAdjustHandles="1" noChangeArrowheads="1" noChangeShapeType="1" noTextEdit="1"/>
              </p:cNvSpPr>
              <p:nvPr/>
            </p:nvSpPr>
            <p:spPr>
              <a:xfrm>
                <a:off x="6802735" y="5022031"/>
                <a:ext cx="1155560" cy="946991"/>
              </a:xfrm>
              <a:prstGeom prst="rect">
                <a:avLst/>
              </a:prstGeom>
              <a:blipFill>
                <a:blip r:embed="rId5"/>
                <a:stretch>
                  <a:fillRect r="-5435" b="-12000"/>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DD41EE51-2ACE-1D6B-2FBD-AA310327A792}"/>
              </a:ext>
            </a:extLst>
          </p:cNvPr>
          <p:cNvSpPr txBox="1"/>
          <p:nvPr/>
        </p:nvSpPr>
        <p:spPr>
          <a:xfrm>
            <a:off x="10121432" y="5022031"/>
            <a:ext cx="19272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rPr>
              <a:t>optimal sample complexity, near-linear runtime, parallelizable</a:t>
            </a:r>
          </a:p>
        </p:txBody>
      </p:sp>
      <p:cxnSp>
        <p:nvCxnSpPr>
          <p:cNvPr id="14" name="Straight Arrow Connector 13">
            <a:extLst>
              <a:ext uri="{FF2B5EF4-FFF2-40B4-BE49-F238E27FC236}">
                <a16:creationId xmlns:a16="http://schemas.microsoft.com/office/drawing/2014/main" id="{D2A1508A-99A6-A51E-75DD-74FCC02B780C}"/>
              </a:ext>
            </a:extLst>
          </p:cNvPr>
          <p:cNvCxnSpPr>
            <a:stCxn id="10" idx="3"/>
          </p:cNvCxnSpPr>
          <p:nvPr/>
        </p:nvCxnSpPr>
        <p:spPr>
          <a:xfrm flipV="1">
            <a:off x="7958295" y="5495526"/>
            <a:ext cx="2163137" cy="1"/>
          </a:xfrm>
          <a:prstGeom prst="straightConnector1">
            <a:avLst/>
          </a:prstGeom>
          <a:ln w="381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210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b="1" dirty="0">
                <a:solidFill>
                  <a:schemeClr val="accent5">
                    <a:lumMod val="60000"/>
                    <a:lumOff val="40000"/>
                  </a:schemeClr>
                </a:solidFill>
              </a:rPr>
              <a:t>Goals:</a:t>
            </a:r>
            <a:endParaRPr lang="en-US" sz="3200" b="1" dirty="0">
              <a:solidFill>
                <a:schemeClr val="accent5">
                  <a:lumMod val="60000"/>
                  <a:lumOff val="40000"/>
                </a:schemeClr>
              </a:solidFill>
            </a:endParaRPr>
          </a:p>
        </p:txBody>
      </p:sp>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2. PROVING LOWER BOUNDS</a:t>
            </a:r>
          </a:p>
        </p:txBody>
      </p:sp>
      <p:sp>
        <p:nvSpPr>
          <p:cNvPr id="5" name="TextBox 4">
            <a:extLst>
              <a:ext uri="{FF2B5EF4-FFF2-40B4-BE49-F238E27FC236}">
                <a16:creationId xmlns:a16="http://schemas.microsoft.com/office/drawing/2014/main" id="{59AA361E-3CD7-B101-AB3C-E4743B8C3E14}"/>
              </a:ext>
            </a:extLst>
          </p:cNvPr>
          <p:cNvSpPr txBox="1"/>
          <p:nvPr/>
        </p:nvSpPr>
        <p:spPr>
          <a:xfrm>
            <a:off x="243838" y="1962245"/>
            <a:ext cx="11704319" cy="3707682"/>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A6B727"/>
                </a:solidFill>
                <a:effectLst>
                  <a:outerShdw blurRad="50800" dist="38100" dir="2700000" algn="tl" rotWithShape="0">
                    <a:prstClr val="black">
                      <a:alpha val="40000"/>
                    </a:prstClr>
                  </a:outerShdw>
                </a:effectLst>
                <a:uLnTx/>
                <a:uFillTx/>
                <a:latin typeface="Calibri" panose="020F0502020204030204"/>
                <a:ea typeface="+mn-ea"/>
                <a:cs typeface="+mn-cs"/>
              </a:rPr>
              <a:t>Identify baselines </a:t>
            </a:r>
            <a:r>
              <a:rPr kumimoji="0" lang="en-US" sz="28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so we’re not chasing after impossible performance guarantees</a:t>
            </a:r>
            <a:endParaRPr kumimoji="0" lang="en-US" sz="2800" b="1" i="0" u="none" strike="noStrike" kern="1200" cap="none" spc="0" normalizeH="0" baseline="0" noProof="0" dirty="0">
              <a:ln>
                <a:noFill/>
              </a:ln>
              <a:solidFill>
                <a:srgbClr val="A6B727"/>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A6B727"/>
                </a:solidFill>
                <a:effectLst>
                  <a:outerShdw blurRad="50800" dist="38100" dir="2700000" algn="tl" rotWithShape="0">
                    <a:prstClr val="black">
                      <a:alpha val="40000"/>
                    </a:prstClr>
                  </a:outerShdw>
                </a:effectLst>
                <a:uLnTx/>
                <a:uFillTx/>
                <a:latin typeface="Calibri" panose="020F0502020204030204"/>
                <a:ea typeface="+mn-ea"/>
                <a:cs typeface="+mn-cs"/>
              </a:rPr>
              <a:t>Diagnose when model is too general:</a:t>
            </a:r>
            <a:r>
              <a:rPr kumimoji="0" lang="en-US" sz="2800" b="0" i="0" u="none" strike="noStrike" kern="1200" cap="none" spc="0" normalizeH="0" baseline="0" noProof="0" dirty="0">
                <a:ln>
                  <a:noFill/>
                </a:ln>
                <a:solidFill>
                  <a:srgbClr val="A6B727"/>
                </a:solidFill>
                <a:effectLst>
                  <a:outerShdw blurRad="50800" dist="38100" dir="2700000" algn="tl" rotWithShape="0">
                    <a:prstClr val="black">
                      <a:alpha val="40000"/>
                    </a:prstClr>
                  </a:outerShdw>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if we can construct instances which are intractable, then the model may need to be refined</a:t>
            </a:r>
            <a:endParaRPr kumimoji="0" lang="en-US" sz="2800" b="1" i="0" u="none" strike="noStrike" kern="1200" cap="none" spc="0" normalizeH="0" baseline="0" noProof="0" dirty="0">
              <a:ln>
                <a:noFill/>
              </a:ln>
              <a:solidFill>
                <a:srgbClr val="A6B727"/>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A6B727"/>
                </a:solidFill>
                <a:effectLst>
                  <a:outerShdw blurRad="50800" dist="38100" dir="2700000" algn="tl" rotWithShape="0">
                    <a:prstClr val="black">
                      <a:alpha val="40000"/>
                    </a:prstClr>
                  </a:outerShdw>
                </a:effectLst>
                <a:uLnTx/>
                <a:uFillTx/>
                <a:latin typeface="Calibri" panose="020F0502020204030204"/>
                <a:ea typeface="+mn-ea"/>
                <a:cs typeface="+mn-cs"/>
              </a:rPr>
              <a:t>Clarify source of hardness:</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Statistical</a:t>
            </a:r>
            <a:r>
              <a:rPr kumimoji="0" lang="en-US" sz="28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 not enough information, impossible regardless of computational resources</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Computational</a:t>
            </a:r>
            <a:r>
              <a:rPr kumimoji="0" lang="en-US" sz="28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 enough data, but no efficient algorithm</a:t>
            </a:r>
          </a:p>
        </p:txBody>
      </p:sp>
    </p:spTree>
    <p:extLst>
      <p:ext uri="{BB962C8B-B14F-4D97-AF65-F5344CB8AC3E}">
        <p14:creationId xmlns:p14="http://schemas.microsoft.com/office/powerpoint/2010/main" val="3957067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b="1" dirty="0">
                <a:solidFill>
                  <a:schemeClr val="accent5">
                    <a:lumMod val="60000"/>
                    <a:lumOff val="40000"/>
                  </a:schemeClr>
                </a:solidFill>
              </a:rPr>
              <a:t>Goals:</a:t>
            </a:r>
            <a:endParaRPr lang="en-US" sz="3200" b="1" dirty="0">
              <a:solidFill>
                <a:schemeClr val="accent5">
                  <a:lumMod val="60000"/>
                  <a:lumOff val="40000"/>
                </a:schemeClr>
              </a:solidFill>
            </a:endParaRPr>
          </a:p>
        </p:txBody>
      </p:sp>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3. MODELING</a:t>
            </a:r>
          </a:p>
        </p:txBody>
      </p:sp>
      <p:sp>
        <p:nvSpPr>
          <p:cNvPr id="5" name="TextBox 4">
            <a:extLst>
              <a:ext uri="{FF2B5EF4-FFF2-40B4-BE49-F238E27FC236}">
                <a16:creationId xmlns:a16="http://schemas.microsoft.com/office/drawing/2014/main" id="{59AA361E-3CD7-B101-AB3C-E4743B8C3E14}"/>
              </a:ext>
            </a:extLst>
          </p:cNvPr>
          <p:cNvSpPr txBox="1"/>
          <p:nvPr/>
        </p:nvSpPr>
        <p:spPr>
          <a:xfrm>
            <a:off x="243838" y="1962245"/>
            <a:ext cx="11704319" cy="1900007"/>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A6B727"/>
                </a:solidFill>
                <a:effectLst>
                  <a:outerShdw blurRad="50800" dist="38100" dir="2700000" algn="tl" rotWithShape="0">
                    <a:prstClr val="black">
                      <a:alpha val="40000"/>
                    </a:prstClr>
                  </a:outerShdw>
                </a:effectLst>
                <a:uLnTx/>
                <a:uFillTx/>
                <a:latin typeface="Calibri" panose="020F0502020204030204"/>
                <a:ea typeface="+mn-ea"/>
                <a:cs typeface="+mn-cs"/>
              </a:rPr>
              <a:t>Rigorously define </a:t>
            </a:r>
            <a:r>
              <a:rPr kumimoji="0" lang="en-US" sz="28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what algorithms in practice are actually accomplishing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A6B727"/>
                </a:solidFill>
                <a:effectLst>
                  <a:outerShdw blurRad="50800" dist="38100" dir="2700000" algn="tl" rotWithShape="0">
                    <a:prstClr val="black">
                      <a:alpha val="40000"/>
                    </a:prstClr>
                  </a:outerShdw>
                </a:effectLst>
                <a:uLnTx/>
                <a:uFillTx/>
                <a:latin typeface="Calibri" panose="020F0502020204030204"/>
                <a:ea typeface="+mn-ea"/>
                <a:cs typeface="+mn-cs"/>
              </a:rPr>
              <a:t>Articulate properties of real-world data </a:t>
            </a:r>
            <a:r>
              <a:rPr kumimoji="0" lang="en-US" sz="28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that make ML tractable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69200"/>
                </a:solidFill>
                <a:effectLst>
                  <a:outerShdw blurRad="50800" dist="38100" dir="2700000" algn="tl" rotWithShape="0">
                    <a:prstClr val="black">
                      <a:alpha val="40000"/>
                    </a:prstClr>
                  </a:outerShdw>
                </a:effectLst>
                <a:uLnTx/>
                <a:uFillTx/>
                <a:latin typeface="Calibri" panose="020F0502020204030204"/>
                <a:ea typeface="+mn-ea"/>
                <a:cs typeface="+mn-cs"/>
              </a:rPr>
              <a:t>Stress test existing models </a:t>
            </a:r>
            <a:r>
              <a:rPr kumimoji="0" lang="en-US" sz="2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rPr>
              <a:t>to make sure our algorithms are not “overfitting” to artificial assumptions</a:t>
            </a:r>
          </a:p>
        </p:txBody>
      </p:sp>
      <p:grpSp>
        <p:nvGrpSpPr>
          <p:cNvPr id="18" name="Group 17">
            <a:extLst>
              <a:ext uri="{FF2B5EF4-FFF2-40B4-BE49-F238E27FC236}">
                <a16:creationId xmlns:a16="http://schemas.microsoft.com/office/drawing/2014/main" id="{E587523D-61EF-0B08-658A-4A1FF26A5A4B}"/>
              </a:ext>
            </a:extLst>
          </p:cNvPr>
          <p:cNvGrpSpPr/>
          <p:nvPr/>
        </p:nvGrpSpPr>
        <p:grpSpPr>
          <a:xfrm>
            <a:off x="3088150" y="2305503"/>
            <a:ext cx="9251080" cy="4122616"/>
            <a:chOff x="2284282" y="2402213"/>
            <a:chExt cx="9251080" cy="4122616"/>
          </a:xfrm>
        </p:grpSpPr>
        <p:grpSp>
          <p:nvGrpSpPr>
            <p:cNvPr id="9" name="Group 8">
              <a:extLst>
                <a:ext uri="{FF2B5EF4-FFF2-40B4-BE49-F238E27FC236}">
                  <a16:creationId xmlns:a16="http://schemas.microsoft.com/office/drawing/2014/main" id="{92616A65-9E4F-3756-4A50-5B64E3244E85}"/>
                </a:ext>
              </a:extLst>
            </p:cNvPr>
            <p:cNvGrpSpPr/>
            <p:nvPr/>
          </p:nvGrpSpPr>
          <p:grpSpPr>
            <a:xfrm>
              <a:off x="3197050" y="3989195"/>
              <a:ext cx="4560277" cy="2394568"/>
              <a:chOff x="3197050" y="3989195"/>
              <a:chExt cx="4560277" cy="2394568"/>
            </a:xfrm>
            <a:effectLst>
              <a:outerShdw blurRad="50800" dist="38100" dir="2700000" algn="tl" rotWithShape="0">
                <a:prstClr val="black">
                  <a:alpha val="40000"/>
                </a:prstClr>
              </a:outerShdw>
            </a:effectLst>
          </p:grpSpPr>
          <p:cxnSp>
            <p:nvCxnSpPr>
              <p:cNvPr id="6" name="Straight Connector 5">
                <a:extLst>
                  <a:ext uri="{FF2B5EF4-FFF2-40B4-BE49-F238E27FC236}">
                    <a16:creationId xmlns:a16="http://schemas.microsoft.com/office/drawing/2014/main" id="{DA89EB90-30D3-A99C-6409-B423E8FB0968}"/>
                  </a:ext>
                </a:extLst>
              </p:cNvPr>
              <p:cNvCxnSpPr/>
              <p:nvPr/>
            </p:nvCxnSpPr>
            <p:spPr>
              <a:xfrm>
                <a:off x="3677696" y="3989195"/>
                <a:ext cx="0" cy="2394568"/>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4B54858-0EEF-B67E-9226-E03B42975054}"/>
                  </a:ext>
                </a:extLst>
              </p:cNvPr>
              <p:cNvCxnSpPr>
                <a:cxnSpLocks/>
              </p:cNvCxnSpPr>
              <p:nvPr/>
            </p:nvCxnSpPr>
            <p:spPr>
              <a:xfrm flipH="1">
                <a:off x="3197050" y="6063891"/>
                <a:ext cx="4560277" cy="0"/>
              </a:xfrm>
              <a:prstGeom prst="line">
                <a:avLst/>
              </a:prstGeom>
              <a:ln w="60325"/>
            </p:spPr>
            <p:style>
              <a:lnRef idx="1">
                <a:schemeClr val="accent1"/>
              </a:lnRef>
              <a:fillRef idx="0">
                <a:schemeClr val="accent1"/>
              </a:fillRef>
              <a:effectRef idx="0">
                <a:schemeClr val="accent1"/>
              </a:effectRef>
              <a:fontRef idx="minor">
                <a:schemeClr val="tx1"/>
              </a:fontRef>
            </p:style>
          </p:cxnSp>
        </p:grpSp>
        <p:sp>
          <p:nvSpPr>
            <p:cNvPr id="14" name="Arc 13">
              <a:extLst>
                <a:ext uri="{FF2B5EF4-FFF2-40B4-BE49-F238E27FC236}">
                  <a16:creationId xmlns:a16="http://schemas.microsoft.com/office/drawing/2014/main" id="{6B278465-390C-0257-7125-99FEC6E73384}"/>
                </a:ext>
              </a:extLst>
            </p:cNvPr>
            <p:cNvSpPr/>
            <p:nvPr/>
          </p:nvSpPr>
          <p:spPr>
            <a:xfrm rot="11347433">
              <a:off x="3904447" y="2402213"/>
              <a:ext cx="7630915" cy="3468815"/>
            </a:xfrm>
            <a:prstGeom prst="arc">
              <a:avLst>
                <a:gd name="adj1" fmla="val 16200000"/>
                <a:gd name="adj2" fmla="val 21331101"/>
              </a:avLst>
            </a:prstGeom>
            <a:ln w="635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C6CE640-B17E-1220-B8C5-7897D8D8337D}"/>
                </a:ext>
              </a:extLst>
            </p:cNvPr>
            <p:cNvSpPr txBox="1"/>
            <p:nvPr/>
          </p:nvSpPr>
          <p:spPr>
            <a:xfrm>
              <a:off x="4185367" y="6155497"/>
              <a:ext cx="20118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rPr>
                <a:t>generality </a:t>
              </a:r>
              <a:r>
                <a:rPr kumimoji="0" lang="en-US" sz="1800" b="0" i="0" u="none" strike="noStrike" kern="1200" cap="none" spc="0" normalizeH="0" baseline="0" noProof="0" dirty="0">
                  <a:ln>
                    <a:noFill/>
                  </a:ln>
                  <a:solidFill>
                    <a:srgbClr val="418AB3">
                      <a:lumMod val="40000"/>
                      <a:lumOff val="60000"/>
                    </a:srgbClr>
                  </a:solidFill>
                  <a:effectLst/>
                  <a:uLnTx/>
                  <a:uFillTx/>
                  <a:latin typeface="Calibri" panose="020F0502020204030204"/>
                  <a:ea typeface="+mn-ea"/>
                  <a:cs typeface="+mn-cs"/>
                </a:rPr>
                <a:t>of model</a:t>
              </a:r>
            </a:p>
          </p:txBody>
        </p:sp>
        <p:sp>
          <p:nvSpPr>
            <p:cNvPr id="17" name="TextBox 16">
              <a:extLst>
                <a:ext uri="{FF2B5EF4-FFF2-40B4-BE49-F238E27FC236}">
                  <a16:creationId xmlns:a16="http://schemas.microsoft.com/office/drawing/2014/main" id="{4D57FCD3-E7B8-6A89-F184-95A30F666B0B}"/>
                </a:ext>
              </a:extLst>
            </p:cNvPr>
            <p:cNvSpPr txBox="1"/>
            <p:nvPr/>
          </p:nvSpPr>
          <p:spPr>
            <a:xfrm>
              <a:off x="2284282" y="4639906"/>
              <a:ext cx="1297150" cy="92333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8AB3">
                      <a:lumMod val="40000"/>
                      <a:lumOff val="60000"/>
                    </a:srgbClr>
                  </a:solidFill>
                  <a:effectLst/>
                  <a:uLnTx/>
                  <a:uFillTx/>
                  <a:latin typeface="Calibri" panose="020F0502020204030204"/>
                  <a:ea typeface="+mn-ea"/>
                  <a:cs typeface="+mn-cs"/>
                </a:rPr>
                <a:t>strength of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8AB3">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rPr>
                <a:t>algorithmic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8AB3">
                      <a:lumMod val="40000"/>
                      <a:lumOff val="60000"/>
                    </a:srgbClr>
                  </a:solidFill>
                  <a:effectLst/>
                  <a:uLnTx/>
                  <a:uFillTx/>
                  <a:latin typeface="Calibri" panose="020F0502020204030204"/>
                  <a:ea typeface="+mn-ea"/>
                  <a:cs typeface="+mn-cs"/>
                </a:rPr>
                <a:t>guarantees</a:t>
              </a:r>
            </a:p>
          </p:txBody>
        </p:sp>
      </p:grpSp>
    </p:spTree>
    <p:extLst>
      <p:ext uri="{BB962C8B-B14F-4D97-AF65-F5344CB8AC3E}">
        <p14:creationId xmlns:p14="http://schemas.microsoft.com/office/powerpoint/2010/main" val="184801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a:xfrm>
            <a:off x="243840" y="1294412"/>
            <a:ext cx="11835865" cy="5563588"/>
          </a:xfrm>
        </p:spPr>
        <p:txBody>
          <a:bodyPr>
            <a:normAutofit/>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a:p>
            <a:pPr marL="0" indent="0">
              <a:buNone/>
            </a:pPr>
            <a:endParaRPr lang="en-US" sz="100" dirty="0"/>
          </a:p>
          <a:p>
            <a:pPr marL="0" indent="0">
              <a:buNone/>
            </a:pPr>
            <a:r>
              <a:rPr lang="en-US" dirty="0"/>
              <a:t>Pitfalls abound....</a:t>
            </a:r>
          </a:p>
          <a:p>
            <a:pPr marL="0" indent="0">
              <a:buNone/>
            </a:pPr>
            <a:endParaRPr lang="en-US" sz="100" dirty="0"/>
          </a:p>
          <a:p>
            <a:pPr marL="0" indent="0">
              <a:buNone/>
            </a:pPr>
            <a:r>
              <a:rPr lang="en-US" dirty="0"/>
              <a:t>Three modes of thinking you will learn:</a:t>
            </a:r>
          </a:p>
          <a:p>
            <a:pPr marL="412750" lvl="1" indent="-412750">
              <a:buFont typeface="+mj-lt"/>
              <a:buAutoNum type="arabicPeriod"/>
            </a:pPr>
            <a:r>
              <a:rPr lang="en-US" sz="3200" b="1" dirty="0">
                <a:solidFill>
                  <a:schemeClr val="accent5">
                    <a:lumMod val="60000"/>
                    <a:lumOff val="40000"/>
                  </a:schemeClr>
                </a:solidFill>
              </a:rPr>
              <a:t>Proving upper bounds</a:t>
            </a:r>
            <a:r>
              <a:rPr lang="en-US" sz="3200" dirty="0"/>
              <a:t> </a:t>
            </a:r>
          </a:p>
          <a:p>
            <a:pPr marL="412750" lvl="1" indent="-412750">
              <a:buFont typeface="+mj-lt"/>
              <a:buAutoNum type="arabicPeriod"/>
            </a:pPr>
            <a:r>
              <a:rPr lang="en-US" sz="3200" b="1" dirty="0">
                <a:solidFill>
                  <a:schemeClr val="accent5">
                    <a:lumMod val="60000"/>
                    <a:lumOff val="40000"/>
                  </a:schemeClr>
                </a:solidFill>
              </a:rPr>
              <a:t>Proving lower bounds</a:t>
            </a:r>
          </a:p>
          <a:p>
            <a:pPr marL="412750" lvl="1" indent="-412750">
              <a:buFont typeface="+mj-lt"/>
              <a:buAutoNum type="arabicPeriod"/>
            </a:pPr>
            <a:r>
              <a:rPr lang="en-US" sz="3200" b="1" dirty="0">
                <a:solidFill>
                  <a:schemeClr val="accent5">
                    <a:lumMod val="60000"/>
                    <a:lumOff val="40000"/>
                  </a:schemeClr>
                </a:solidFill>
              </a:rPr>
              <a:t>Modeling</a:t>
            </a:r>
            <a:endParaRPr lang="en-US" dirty="0"/>
          </a:p>
          <a:p>
            <a:pPr marL="0" indent="0" algn="ctr">
              <a:buNone/>
            </a:pPr>
            <a:endParaRPr lang="en-US" sz="600" b="1" dirty="0">
              <a:solidFill>
                <a:schemeClr val="accent2"/>
              </a:solidFill>
            </a:endParaRPr>
          </a:p>
          <a:p>
            <a:pPr marL="0" indent="0">
              <a:buNone/>
            </a:pPr>
            <a:r>
              <a:rPr lang="en-US" dirty="0"/>
              <a:t>Algorithmic lens on data science transferrable to other domains (not just about understanding why ML works)</a:t>
            </a:r>
          </a:p>
        </p:txBody>
      </p:sp>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Tree>
    <p:extLst>
      <p:ext uri="{BB962C8B-B14F-4D97-AF65-F5344CB8AC3E}">
        <p14:creationId xmlns:p14="http://schemas.microsoft.com/office/powerpoint/2010/main" val="254576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a:xfrm>
            <a:off x="243840" y="1294412"/>
            <a:ext cx="11835865" cy="5563588"/>
          </a:xfrm>
        </p:spPr>
        <p:txBody>
          <a:bodyPr>
            <a:normAutofit/>
          </a:bodyPr>
          <a:lstStyle/>
          <a:p>
            <a:pPr marL="0" indent="0">
              <a:buNone/>
            </a:pPr>
            <a:r>
              <a:rPr lang="en-US" dirty="0"/>
              <a:t>We will focus on algorithms with </a:t>
            </a:r>
            <a:r>
              <a:rPr lang="en-US" b="1" dirty="0">
                <a:solidFill>
                  <a:schemeClr val="accent5">
                    <a:lumMod val="60000"/>
                    <a:lumOff val="40000"/>
                  </a:schemeClr>
                </a:solidFill>
              </a:rPr>
              <a:t>provable guarantees</a:t>
            </a:r>
          </a:p>
          <a:p>
            <a:pPr marL="0" indent="0">
              <a:buNone/>
            </a:pPr>
            <a:endParaRPr lang="en-US" sz="100" dirty="0"/>
          </a:p>
          <a:p>
            <a:pPr marL="0" indent="0">
              <a:buNone/>
            </a:pPr>
            <a:r>
              <a:rPr lang="en-US" dirty="0"/>
              <a:t>What does it mean to “think algorithmically” in data science?</a:t>
            </a:r>
          </a:p>
          <a:p>
            <a:pPr marL="0" indent="0">
              <a:buNone/>
            </a:pPr>
            <a:endParaRPr lang="en-US" sz="100" dirty="0"/>
          </a:p>
          <a:p>
            <a:pPr marL="0" indent="0">
              <a:buNone/>
            </a:pPr>
            <a:r>
              <a:rPr lang="en-US" dirty="0"/>
              <a:t>Pitfalls abound....</a:t>
            </a:r>
          </a:p>
          <a:p>
            <a:pPr marL="0" indent="0">
              <a:buNone/>
            </a:pPr>
            <a:endParaRPr lang="en-US" sz="100" dirty="0"/>
          </a:p>
          <a:p>
            <a:pPr marL="0" indent="0">
              <a:buNone/>
            </a:pPr>
            <a:r>
              <a:rPr lang="en-US" dirty="0"/>
              <a:t>Three modes of thinking you will learn:</a:t>
            </a:r>
          </a:p>
          <a:p>
            <a:pPr marL="412750" lvl="1" indent="-412750">
              <a:buFont typeface="+mj-lt"/>
              <a:buAutoNum type="arabicPeriod"/>
            </a:pPr>
            <a:r>
              <a:rPr lang="en-US" sz="3200" b="1" dirty="0">
                <a:solidFill>
                  <a:schemeClr val="accent5">
                    <a:lumMod val="60000"/>
                    <a:lumOff val="40000"/>
                  </a:schemeClr>
                </a:solidFill>
              </a:rPr>
              <a:t>Proving upper bounds</a:t>
            </a:r>
            <a:r>
              <a:rPr lang="en-US" sz="3200" dirty="0"/>
              <a:t> </a:t>
            </a:r>
          </a:p>
          <a:p>
            <a:pPr marL="412750" lvl="1" indent="-412750">
              <a:buFont typeface="+mj-lt"/>
              <a:buAutoNum type="arabicPeriod"/>
            </a:pPr>
            <a:r>
              <a:rPr lang="en-US" sz="3200" b="1" dirty="0">
                <a:solidFill>
                  <a:schemeClr val="accent5">
                    <a:lumMod val="60000"/>
                    <a:lumOff val="40000"/>
                  </a:schemeClr>
                </a:solidFill>
              </a:rPr>
              <a:t>Proving lower bounds</a:t>
            </a:r>
          </a:p>
          <a:p>
            <a:pPr marL="412750" lvl="1" indent="-412750">
              <a:buFont typeface="+mj-lt"/>
              <a:buAutoNum type="arabicPeriod"/>
            </a:pPr>
            <a:r>
              <a:rPr lang="en-US" sz="3200" b="1" dirty="0">
                <a:solidFill>
                  <a:schemeClr val="accent5">
                    <a:lumMod val="60000"/>
                    <a:lumOff val="40000"/>
                  </a:schemeClr>
                </a:solidFill>
              </a:rPr>
              <a:t>Modeling</a:t>
            </a:r>
            <a:endParaRPr lang="en-US" dirty="0"/>
          </a:p>
          <a:p>
            <a:pPr marL="0" indent="0" algn="ctr">
              <a:buNone/>
            </a:pPr>
            <a:endParaRPr lang="en-US" sz="600" b="1" dirty="0">
              <a:solidFill>
                <a:schemeClr val="accent2"/>
              </a:solidFill>
            </a:endParaRPr>
          </a:p>
          <a:p>
            <a:pPr marL="0" indent="0">
              <a:buNone/>
            </a:pPr>
            <a:r>
              <a:rPr lang="en-US" b="1" dirty="0">
                <a:solidFill>
                  <a:schemeClr val="accent2">
                    <a:lumMod val="60000"/>
                    <a:lumOff val="40000"/>
                  </a:schemeClr>
                </a:solidFill>
              </a:rPr>
              <a:t>Algorithmic lens on data science transferrable to other domains (not just about understanding why ML works)</a:t>
            </a:r>
          </a:p>
        </p:txBody>
      </p:sp>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Tree>
    <p:extLst>
      <p:ext uri="{BB962C8B-B14F-4D97-AF65-F5344CB8AC3E}">
        <p14:creationId xmlns:p14="http://schemas.microsoft.com/office/powerpoint/2010/main" val="2553931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92CED8-B50D-E18D-91EE-5D4C25D3F963}"/>
              </a:ext>
            </a:extLst>
          </p:cNvPr>
          <p:cNvSpPr>
            <a:spLocks noGrp="1"/>
          </p:cNvSpPr>
          <p:nvPr>
            <p:ph idx="1"/>
          </p:nvPr>
        </p:nvSpPr>
        <p:spPr>
          <a:xfrm>
            <a:off x="243840" y="2334401"/>
            <a:ext cx="11704320" cy="2189197"/>
          </a:xfrm>
        </p:spPr>
        <p:txBody>
          <a:bodyPr numCol="1">
            <a:normAutofit/>
          </a:bodyPr>
          <a:lstStyle/>
          <a:p>
            <a:pPr marL="0" indent="0" algn="ctr">
              <a:buNone/>
            </a:pPr>
            <a:r>
              <a:rPr lang="en-US" dirty="0">
                <a:solidFill>
                  <a:schemeClr val="accent1">
                    <a:lumMod val="40000"/>
                    <a:lumOff val="60000"/>
                  </a:schemeClr>
                </a:solidFill>
              </a:rPr>
              <a:t>Logistics</a:t>
            </a:r>
          </a:p>
          <a:p>
            <a:pPr marL="0" indent="0" algn="ctr">
              <a:buNone/>
            </a:pPr>
            <a:endParaRPr lang="en-US" sz="100" dirty="0">
              <a:solidFill>
                <a:schemeClr val="accent1">
                  <a:lumMod val="40000"/>
                  <a:lumOff val="60000"/>
                </a:schemeClr>
              </a:solidFill>
            </a:endParaRPr>
          </a:p>
          <a:p>
            <a:pPr marL="0" indent="0" algn="ctr">
              <a:buNone/>
            </a:pPr>
            <a:r>
              <a:rPr lang="en-US" dirty="0">
                <a:solidFill>
                  <a:schemeClr val="accent1">
                    <a:lumMod val="40000"/>
                    <a:lumOff val="60000"/>
                  </a:schemeClr>
                </a:solidFill>
              </a:rPr>
              <a:t>Philosophy</a:t>
            </a:r>
          </a:p>
          <a:p>
            <a:pPr marL="0" indent="0" algn="ctr">
              <a:buNone/>
            </a:pPr>
            <a:endParaRPr lang="en-US" sz="100" dirty="0">
              <a:solidFill>
                <a:schemeClr val="accent1">
                  <a:lumMod val="40000"/>
                  <a:lumOff val="60000"/>
                </a:schemeClr>
              </a:solidFill>
            </a:endParaRPr>
          </a:p>
          <a:p>
            <a:pPr marL="0" indent="0" algn="ctr">
              <a:buNone/>
            </a:pPr>
            <a:r>
              <a:rPr lang="en-US" b="1" dirty="0">
                <a:solidFill>
                  <a:schemeClr val="accent5">
                    <a:lumMod val="60000"/>
                    <a:lumOff val="40000"/>
                  </a:schemeClr>
                </a:solidFill>
              </a:rPr>
              <a:t>Vignette</a:t>
            </a:r>
          </a:p>
        </p:txBody>
      </p:sp>
    </p:spTree>
    <p:extLst>
      <p:ext uri="{BB962C8B-B14F-4D97-AF65-F5344CB8AC3E}">
        <p14:creationId xmlns:p14="http://schemas.microsoft.com/office/powerpoint/2010/main" val="910059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CAD0499B-8431-7F50-4B84-650D217D7CF0}"/>
              </a:ext>
            </a:extLst>
          </p:cNvPr>
          <p:cNvSpPr>
            <a:spLocks/>
          </p:cNvSpPr>
          <p:nvPr/>
        </p:nvSpPr>
        <p:spPr>
          <a:xfrm rot="16200000">
            <a:off x="3889253" y="-524904"/>
            <a:ext cx="4413494" cy="8450362"/>
          </a:xfrm>
          <a:prstGeom prst="roundRect">
            <a:avLst>
              <a:gd name="adj" fmla="val 11139"/>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4B264C-9093-B9FF-FD6D-243DD9D49A94}"/>
              </a:ext>
            </a:extLst>
          </p:cNvPr>
          <p:cNvSpPr>
            <a:spLocks noGrp="1"/>
          </p:cNvSpPr>
          <p:nvPr>
            <p:ph type="title"/>
          </p:nvPr>
        </p:nvSpPr>
        <p:spPr/>
        <p:txBody>
          <a:bodyPr/>
          <a:lstStyle/>
          <a:p>
            <a:r>
              <a:rPr lang="en-US" dirty="0"/>
              <a:t>DIFFRACTION BASICS</a:t>
            </a:r>
          </a:p>
        </p:txBody>
      </p:sp>
      <p:pic>
        <p:nvPicPr>
          <p:cNvPr id="4" name="Content Placeholder 3">
            <a:extLst>
              <a:ext uri="{FF2B5EF4-FFF2-40B4-BE49-F238E27FC236}">
                <a16:creationId xmlns:a16="http://schemas.microsoft.com/office/drawing/2014/main" id="{44EF077D-6BDD-ADB3-1078-DF19DC8AE6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8992" y="1729258"/>
            <a:ext cx="7934015" cy="3941456"/>
          </a:xfrm>
          <a:prstGeom prst="roundRect">
            <a:avLst>
              <a:gd name="adj" fmla="val 12723"/>
            </a:avLst>
          </a:prstGeom>
        </p:spPr>
      </p:pic>
      <p:sp>
        <p:nvSpPr>
          <p:cNvPr id="6" name="TextBox 5">
            <a:extLst>
              <a:ext uri="{FF2B5EF4-FFF2-40B4-BE49-F238E27FC236}">
                <a16:creationId xmlns:a16="http://schemas.microsoft.com/office/drawing/2014/main" id="{229B01A1-3944-0909-97BF-A7208AE1D95C}"/>
              </a:ext>
            </a:extLst>
          </p:cNvPr>
          <p:cNvSpPr txBox="1"/>
          <p:nvPr/>
        </p:nvSpPr>
        <p:spPr>
          <a:xfrm>
            <a:off x="243840" y="2922954"/>
            <a:ext cx="13688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C306">
                    <a:lumMod val="20000"/>
                    <a:lumOff val="80000"/>
                  </a:srgbClr>
                </a:solidFill>
                <a:effectLst/>
                <a:uLnTx/>
                <a:uFillTx/>
                <a:latin typeface="Calibri" panose="020F0502020204030204"/>
                <a:ea typeface="+mn-ea"/>
                <a:cs typeface="+mn-cs"/>
              </a:rPr>
              <a:t>Point source of light</a:t>
            </a:r>
          </a:p>
        </p:txBody>
      </p:sp>
      <p:sp>
        <p:nvSpPr>
          <p:cNvPr id="7" name="TextBox 6">
            <a:extLst>
              <a:ext uri="{FF2B5EF4-FFF2-40B4-BE49-F238E27FC236}">
                <a16:creationId xmlns:a16="http://schemas.microsoft.com/office/drawing/2014/main" id="{AD645F8C-44F1-887B-C66B-27F15F1782CB}"/>
              </a:ext>
            </a:extLst>
          </p:cNvPr>
          <p:cNvSpPr txBox="1"/>
          <p:nvPr/>
        </p:nvSpPr>
        <p:spPr>
          <a:xfrm>
            <a:off x="4727194" y="5965856"/>
            <a:ext cx="13688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C306">
                    <a:lumMod val="20000"/>
                    <a:lumOff val="80000"/>
                  </a:srgbClr>
                </a:solidFill>
                <a:effectLst/>
                <a:uLnTx/>
                <a:uFillTx/>
                <a:latin typeface="Calibri" panose="020F0502020204030204"/>
                <a:ea typeface="+mn-ea"/>
                <a:cs typeface="+mn-cs"/>
              </a:rPr>
              <a:t>Circular aperture</a:t>
            </a:r>
          </a:p>
        </p:txBody>
      </p:sp>
      <p:sp>
        <p:nvSpPr>
          <p:cNvPr id="8" name="TextBox 7">
            <a:extLst>
              <a:ext uri="{FF2B5EF4-FFF2-40B4-BE49-F238E27FC236}">
                <a16:creationId xmlns:a16="http://schemas.microsoft.com/office/drawing/2014/main" id="{71F19B97-B28B-0086-C4C2-974E767CADFB}"/>
              </a:ext>
            </a:extLst>
          </p:cNvPr>
          <p:cNvSpPr txBox="1"/>
          <p:nvPr/>
        </p:nvSpPr>
        <p:spPr>
          <a:xfrm>
            <a:off x="10321181" y="4534193"/>
            <a:ext cx="13688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C306">
                    <a:lumMod val="20000"/>
                    <a:lumOff val="80000"/>
                  </a:srgbClr>
                </a:solidFill>
                <a:effectLst/>
                <a:uLnTx/>
                <a:uFillTx/>
                <a:latin typeface="Calibri" panose="020F0502020204030204"/>
                <a:ea typeface="+mn-ea"/>
                <a:cs typeface="+mn-cs"/>
              </a:rPr>
              <a:t>Imaging plane</a:t>
            </a:r>
          </a:p>
        </p:txBody>
      </p:sp>
      <p:sp>
        <p:nvSpPr>
          <p:cNvPr id="9" name="TextBox 8">
            <a:extLst>
              <a:ext uri="{FF2B5EF4-FFF2-40B4-BE49-F238E27FC236}">
                <a16:creationId xmlns:a16="http://schemas.microsoft.com/office/drawing/2014/main" id="{2BFAF144-01BC-0395-0A94-3B1E2C18BFEB}"/>
              </a:ext>
            </a:extLst>
          </p:cNvPr>
          <p:cNvSpPr txBox="1"/>
          <p:nvPr/>
        </p:nvSpPr>
        <p:spPr>
          <a:xfrm>
            <a:off x="2392427" y="1072553"/>
            <a:ext cx="13688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C306">
                    <a:lumMod val="20000"/>
                    <a:lumOff val="80000"/>
                  </a:srgbClr>
                </a:solidFill>
                <a:effectLst/>
                <a:uLnTx/>
                <a:uFillTx/>
                <a:latin typeface="Calibri" panose="020F0502020204030204"/>
                <a:ea typeface="+mn-ea"/>
                <a:cs typeface="+mn-cs"/>
              </a:rPr>
              <a:t>Lens 1</a:t>
            </a:r>
          </a:p>
        </p:txBody>
      </p:sp>
      <p:sp>
        <p:nvSpPr>
          <p:cNvPr id="10" name="TextBox 9">
            <a:extLst>
              <a:ext uri="{FF2B5EF4-FFF2-40B4-BE49-F238E27FC236}">
                <a16:creationId xmlns:a16="http://schemas.microsoft.com/office/drawing/2014/main" id="{2281F6C3-E2E0-ACA8-41F2-554D1AEA62C4}"/>
              </a:ext>
            </a:extLst>
          </p:cNvPr>
          <p:cNvSpPr txBox="1"/>
          <p:nvPr/>
        </p:nvSpPr>
        <p:spPr>
          <a:xfrm>
            <a:off x="6193283" y="1072553"/>
            <a:ext cx="13688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C306">
                    <a:lumMod val="20000"/>
                    <a:lumOff val="80000"/>
                  </a:srgbClr>
                </a:solidFill>
                <a:effectLst/>
                <a:uLnTx/>
                <a:uFillTx/>
                <a:latin typeface="Calibri" panose="020F0502020204030204"/>
                <a:ea typeface="+mn-ea"/>
                <a:cs typeface="+mn-cs"/>
              </a:rPr>
              <a:t>Lens 2</a:t>
            </a:r>
          </a:p>
        </p:txBody>
      </p:sp>
      <p:cxnSp>
        <p:nvCxnSpPr>
          <p:cNvPr id="12" name="Straight Connector 11">
            <a:extLst>
              <a:ext uri="{FF2B5EF4-FFF2-40B4-BE49-F238E27FC236}">
                <a16:creationId xmlns:a16="http://schemas.microsoft.com/office/drawing/2014/main" id="{853E64D6-2CB3-8B67-C33C-5A6EBF20AA5E}"/>
              </a:ext>
            </a:extLst>
          </p:cNvPr>
          <p:cNvCxnSpPr>
            <a:stCxn id="6" idx="3"/>
          </p:cNvCxnSpPr>
          <p:nvPr/>
        </p:nvCxnSpPr>
        <p:spPr>
          <a:xfrm>
            <a:off x="1612645" y="3246120"/>
            <a:ext cx="709931" cy="453866"/>
          </a:xfrm>
          <a:prstGeom prst="line">
            <a:avLst/>
          </a:prstGeom>
          <a:ln w="38100">
            <a:solidFill>
              <a:schemeClr val="accent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51BE5F2-F0E8-3B38-2A2B-BEA5BB61C3C1}"/>
              </a:ext>
            </a:extLst>
          </p:cNvPr>
          <p:cNvCxnSpPr>
            <a:cxnSpLocks/>
          </p:cNvCxnSpPr>
          <p:nvPr/>
        </p:nvCxnSpPr>
        <p:spPr>
          <a:xfrm>
            <a:off x="3346704" y="1434697"/>
            <a:ext cx="192024" cy="353498"/>
          </a:xfrm>
          <a:prstGeom prst="line">
            <a:avLst/>
          </a:prstGeom>
          <a:ln w="38100">
            <a:solidFill>
              <a:schemeClr val="accent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7C33D6-54AC-797C-BCFA-A02910238EB7}"/>
              </a:ext>
            </a:extLst>
          </p:cNvPr>
          <p:cNvCxnSpPr>
            <a:cxnSpLocks/>
          </p:cNvCxnSpPr>
          <p:nvPr/>
        </p:nvCxnSpPr>
        <p:spPr>
          <a:xfrm flipH="1">
            <a:off x="6492240" y="1411527"/>
            <a:ext cx="240047" cy="376668"/>
          </a:xfrm>
          <a:prstGeom prst="line">
            <a:avLst/>
          </a:prstGeom>
          <a:ln w="38100">
            <a:solidFill>
              <a:schemeClr val="accent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311002-3736-5E18-29F2-1FDFEB0B1DC6}"/>
              </a:ext>
            </a:extLst>
          </p:cNvPr>
          <p:cNvCxnSpPr>
            <a:cxnSpLocks/>
          </p:cNvCxnSpPr>
          <p:nvPr/>
        </p:nvCxnSpPr>
        <p:spPr>
          <a:xfrm flipH="1">
            <a:off x="8641080" y="4857358"/>
            <a:ext cx="1938274" cy="0"/>
          </a:xfrm>
          <a:prstGeom prst="line">
            <a:avLst/>
          </a:prstGeom>
          <a:ln w="38100">
            <a:solidFill>
              <a:schemeClr val="accent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02F23F1-6D63-BB69-2D2C-7915F8748134}"/>
              </a:ext>
            </a:extLst>
          </p:cNvPr>
          <p:cNvCxnSpPr>
            <a:cxnSpLocks/>
          </p:cNvCxnSpPr>
          <p:nvPr/>
        </p:nvCxnSpPr>
        <p:spPr>
          <a:xfrm flipH="1" flipV="1">
            <a:off x="5001768" y="4857358"/>
            <a:ext cx="475234" cy="1125632"/>
          </a:xfrm>
          <a:prstGeom prst="line">
            <a:avLst/>
          </a:prstGeom>
          <a:ln w="38100">
            <a:solidFill>
              <a:schemeClr val="accent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347F117D-EDC1-7B47-4EF1-B70E6FFD6F92}"/>
              </a:ext>
            </a:extLst>
          </p:cNvPr>
          <p:cNvSpPr/>
          <p:nvPr/>
        </p:nvSpPr>
        <p:spPr>
          <a:xfrm>
            <a:off x="7836408" y="2586895"/>
            <a:ext cx="877824" cy="2233030"/>
          </a:xfrm>
          <a:prstGeom prst="ellipse">
            <a:avLst/>
          </a:prstGeom>
          <a:solidFill>
            <a:schemeClr val="accent5">
              <a:alpha val="2409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E875453A-AF4E-230A-5C1C-AAFDA2B2C2E2}"/>
              </a:ext>
            </a:extLst>
          </p:cNvPr>
          <p:cNvSpPr txBox="1"/>
          <p:nvPr/>
        </p:nvSpPr>
        <p:spPr>
          <a:xfrm>
            <a:off x="10497312" y="2034366"/>
            <a:ext cx="13688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FEC306">
                    <a:lumMod val="60000"/>
                    <a:lumOff val="40000"/>
                  </a:srgbClr>
                </a:solidFill>
                <a:effectLst/>
                <a:uLnTx/>
                <a:uFillTx/>
                <a:latin typeface="Calibri" panose="020F0502020204030204"/>
                <a:ea typeface="+mn-ea"/>
                <a:cs typeface="+mn-cs"/>
              </a:rPr>
              <a:t>Airy disk</a:t>
            </a:r>
          </a:p>
        </p:txBody>
      </p:sp>
      <p:cxnSp>
        <p:nvCxnSpPr>
          <p:cNvPr id="27" name="Straight Connector 26">
            <a:extLst>
              <a:ext uri="{FF2B5EF4-FFF2-40B4-BE49-F238E27FC236}">
                <a16:creationId xmlns:a16="http://schemas.microsoft.com/office/drawing/2014/main" id="{6FA11BAE-7DE4-56A3-FC35-2BBF88206244}"/>
              </a:ext>
            </a:extLst>
          </p:cNvPr>
          <p:cNvCxnSpPr>
            <a:cxnSpLocks/>
          </p:cNvCxnSpPr>
          <p:nvPr/>
        </p:nvCxnSpPr>
        <p:spPr>
          <a:xfrm flipH="1">
            <a:off x="8372891" y="2295144"/>
            <a:ext cx="2124421" cy="620638"/>
          </a:xfrm>
          <a:prstGeom prst="line">
            <a:avLst/>
          </a:prstGeom>
          <a:ln w="38100">
            <a:solidFill>
              <a:schemeClr val="accent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88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712AEF92-4B27-A64B-8955-A0C3627933CB}"/>
              </a:ext>
            </a:extLst>
          </p:cNvPr>
          <p:cNvGrpSpPr/>
          <p:nvPr/>
        </p:nvGrpSpPr>
        <p:grpSpPr>
          <a:xfrm>
            <a:off x="2962066" y="4649570"/>
            <a:ext cx="7311505" cy="1771197"/>
            <a:chOff x="214010" y="4894780"/>
            <a:chExt cx="7311505" cy="1771197"/>
          </a:xfrm>
        </p:grpSpPr>
        <p:sp>
          <p:nvSpPr>
            <p:cNvPr id="35" name="Rounded Rectangle 34">
              <a:extLst>
                <a:ext uri="{FF2B5EF4-FFF2-40B4-BE49-F238E27FC236}">
                  <a16:creationId xmlns:a16="http://schemas.microsoft.com/office/drawing/2014/main" id="{510B6CBD-6D9A-A66C-5FAA-C2BBED56F7C3}"/>
                </a:ext>
              </a:extLst>
            </p:cNvPr>
            <p:cNvSpPr>
              <a:spLocks/>
            </p:cNvSpPr>
            <p:nvPr/>
          </p:nvSpPr>
          <p:spPr>
            <a:xfrm rot="16200000">
              <a:off x="2984164" y="2124626"/>
              <a:ext cx="1771197" cy="7311505"/>
            </a:xfrm>
            <a:prstGeom prst="roundRect">
              <a:avLst>
                <a:gd name="adj" fmla="val 15269"/>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480F07F7-8141-C2D2-2EB7-D63398A20F49}"/>
                </a:ext>
              </a:extLst>
            </p:cNvPr>
            <p:cNvGrpSpPr/>
            <p:nvPr/>
          </p:nvGrpSpPr>
          <p:grpSpPr>
            <a:xfrm>
              <a:off x="438912" y="5102726"/>
              <a:ext cx="6858624" cy="1367548"/>
              <a:chOff x="429768" y="5207133"/>
              <a:chExt cx="6858624" cy="1367548"/>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766E5E7C-4E31-4BB2-239E-9E0C2B19C95A}"/>
                  </a:ext>
                </a:extLst>
              </p:cNvPr>
              <p:cNvSpPr/>
              <p:nvPr/>
            </p:nvSpPr>
            <p:spPr>
              <a:xfrm>
                <a:off x="429768" y="5207135"/>
                <a:ext cx="6858624" cy="1367546"/>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2A188152-7565-0BE9-DC9C-996549D55F40}"/>
                  </a:ext>
                </a:extLst>
              </p:cNvPr>
              <p:cNvGrpSpPr/>
              <p:nvPr/>
            </p:nvGrpSpPr>
            <p:grpSpPr>
              <a:xfrm>
                <a:off x="511277" y="5207134"/>
                <a:ext cx="6168469" cy="1367546"/>
                <a:chOff x="152400" y="5553634"/>
                <a:chExt cx="8572500" cy="1900519"/>
              </a:xfrm>
            </p:grpSpPr>
            <p:pic>
              <p:nvPicPr>
                <p:cNvPr id="19" name="Picture 8" descr="http://www.damianpeach.com/barbados18/porrima_2003_2018dp.jpg">
                  <a:extLst>
                    <a:ext uri="{FF2B5EF4-FFF2-40B4-BE49-F238E27FC236}">
                      <a16:creationId xmlns:a16="http://schemas.microsoft.com/office/drawing/2014/main" id="{CFCEC2D1-074F-91E4-DEF7-37CF4A58AB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866" b="47563"/>
                <a:stretch/>
              </p:blipFill>
              <p:spPr bwMode="auto">
                <a:xfrm>
                  <a:off x="152400" y="5553634"/>
                  <a:ext cx="85725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www.damianpeach.com/barbados18/porrima_2003_2018dp.jpg">
                  <a:extLst>
                    <a:ext uri="{FF2B5EF4-FFF2-40B4-BE49-F238E27FC236}">
                      <a16:creationId xmlns:a16="http://schemas.microsoft.com/office/drawing/2014/main" id="{69168991-6255-4DC0-B7A2-8DC41F2472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042" b="31025"/>
                <a:stretch/>
              </p:blipFill>
              <p:spPr bwMode="auto">
                <a:xfrm>
                  <a:off x="152400" y="6925235"/>
                  <a:ext cx="8572500" cy="528918"/>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10" descr="http://www.damianpeach.com/barbados18/porrima_2003_2018dp.jpg">
                <a:extLst>
                  <a:ext uri="{FF2B5EF4-FFF2-40B4-BE49-F238E27FC236}">
                    <a16:creationId xmlns:a16="http://schemas.microsoft.com/office/drawing/2014/main" id="{694A6564-F52A-74CB-F4A5-0F5EB5CCD1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2118" b="96370"/>
              <a:stretch/>
            </p:blipFill>
            <p:spPr bwMode="auto">
              <a:xfrm>
                <a:off x="429768" y="5207133"/>
                <a:ext cx="1032452" cy="1630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http://www.damianpeach.com/barbados18/porrima_2003_2018dp.jpg">
                <a:extLst>
                  <a:ext uri="{FF2B5EF4-FFF2-40B4-BE49-F238E27FC236}">
                    <a16:creationId xmlns:a16="http://schemas.microsoft.com/office/drawing/2014/main" id="{92415166-DAEF-6C46-676E-DAE09C6AE6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020" t="97815"/>
              <a:stretch/>
            </p:blipFill>
            <p:spPr bwMode="auto">
              <a:xfrm>
                <a:off x="6885374" y="6467404"/>
                <a:ext cx="403018" cy="9811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Title 1">
            <a:extLst>
              <a:ext uri="{FF2B5EF4-FFF2-40B4-BE49-F238E27FC236}">
                <a16:creationId xmlns:a16="http://schemas.microsoft.com/office/drawing/2014/main" id="{CA4B264C-9093-B9FF-FD6D-243DD9D49A94}"/>
              </a:ext>
            </a:extLst>
          </p:cNvPr>
          <p:cNvSpPr>
            <a:spLocks noGrp="1"/>
          </p:cNvSpPr>
          <p:nvPr>
            <p:ph type="title"/>
          </p:nvPr>
        </p:nvSpPr>
        <p:spPr/>
        <p:txBody>
          <a:bodyPr/>
          <a:lstStyle/>
          <a:p>
            <a:r>
              <a:rPr lang="en-US" dirty="0"/>
              <a:t>DIFFRACTION BASICS</a:t>
            </a:r>
          </a:p>
        </p:txBody>
      </p:sp>
      <p:grpSp>
        <p:nvGrpSpPr>
          <p:cNvPr id="33" name="Group 32">
            <a:extLst>
              <a:ext uri="{FF2B5EF4-FFF2-40B4-BE49-F238E27FC236}">
                <a16:creationId xmlns:a16="http://schemas.microsoft.com/office/drawing/2014/main" id="{F75F2068-F688-5B49-3230-EE210DEFDE46}"/>
              </a:ext>
            </a:extLst>
          </p:cNvPr>
          <p:cNvGrpSpPr/>
          <p:nvPr/>
        </p:nvGrpSpPr>
        <p:grpSpPr>
          <a:xfrm>
            <a:off x="1460415" y="1236817"/>
            <a:ext cx="4164697" cy="3500457"/>
            <a:chOff x="1060115" y="1264219"/>
            <a:chExt cx="4359746" cy="3664397"/>
          </a:xfrm>
        </p:grpSpPr>
        <p:sp>
          <p:nvSpPr>
            <p:cNvPr id="32" name="Rounded Rectangle 31">
              <a:extLst>
                <a:ext uri="{FF2B5EF4-FFF2-40B4-BE49-F238E27FC236}">
                  <a16:creationId xmlns:a16="http://schemas.microsoft.com/office/drawing/2014/main" id="{44AD052F-30E0-36D7-2E98-2AB3D4B05213}"/>
                </a:ext>
              </a:extLst>
            </p:cNvPr>
            <p:cNvSpPr>
              <a:spLocks/>
            </p:cNvSpPr>
            <p:nvPr/>
          </p:nvSpPr>
          <p:spPr>
            <a:xfrm rot="16200000">
              <a:off x="1407789" y="916545"/>
              <a:ext cx="3664397" cy="4359746"/>
            </a:xfrm>
            <a:prstGeom prst="roundRect">
              <a:avLst>
                <a:gd name="adj" fmla="val 11139"/>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4" descr="http://www.rocketmime.com/astronomy/ScopeDiagrams/izarbig.jpg">
              <a:extLst>
                <a:ext uri="{FF2B5EF4-FFF2-40B4-BE49-F238E27FC236}">
                  <a16:creationId xmlns:a16="http://schemas.microsoft.com/office/drawing/2014/main" id="{CC3D4BF3-6524-EA1B-A6D6-642E7ED58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8978" y="1470817"/>
              <a:ext cx="3904550" cy="3251318"/>
            </a:xfrm>
            <a:prstGeom prst="roundRect">
              <a:avLst>
                <a:gd name="adj" fmla="val 0"/>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B64403E4-C71D-29F3-07CF-B35D640458EA}"/>
              </a:ext>
            </a:extLst>
          </p:cNvPr>
          <p:cNvGrpSpPr/>
          <p:nvPr/>
        </p:nvGrpSpPr>
        <p:grpSpPr>
          <a:xfrm>
            <a:off x="5914576" y="1004236"/>
            <a:ext cx="4391225" cy="3359804"/>
            <a:chOff x="5643983" y="1264218"/>
            <a:chExt cx="4391225" cy="3359804"/>
          </a:xfrm>
        </p:grpSpPr>
        <p:sp>
          <p:nvSpPr>
            <p:cNvPr id="34" name="Rounded Rectangle 33">
              <a:extLst>
                <a:ext uri="{FF2B5EF4-FFF2-40B4-BE49-F238E27FC236}">
                  <a16:creationId xmlns:a16="http://schemas.microsoft.com/office/drawing/2014/main" id="{80B84932-AF51-0231-46AD-E23078C636F5}"/>
                </a:ext>
              </a:extLst>
            </p:cNvPr>
            <p:cNvSpPr>
              <a:spLocks/>
            </p:cNvSpPr>
            <p:nvPr/>
          </p:nvSpPr>
          <p:spPr>
            <a:xfrm rot="16200000">
              <a:off x="6159694" y="748507"/>
              <a:ext cx="3359804" cy="4391225"/>
            </a:xfrm>
            <a:prstGeom prst="roundRect">
              <a:avLst>
                <a:gd name="adj" fmla="val 11139"/>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6" descr="043601-GammaAndromHP1web.jpg">
              <a:extLst>
                <a:ext uri="{FF2B5EF4-FFF2-40B4-BE49-F238E27FC236}">
                  <a16:creationId xmlns:a16="http://schemas.microsoft.com/office/drawing/2014/main" id="{3947D09E-9F27-0546-3DF4-583E1A7038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146" y="1485202"/>
              <a:ext cx="3930706" cy="29480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77368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Content Placeholder 2">
                <a:extLst>
                  <a:ext uri="{FF2B5EF4-FFF2-40B4-BE49-F238E27FC236}">
                    <a16:creationId xmlns:a16="http://schemas.microsoft.com/office/drawing/2014/main" id="{4C7BBCF8-8F85-BB5A-013D-61D992C0EF23}"/>
                  </a:ext>
                </a:extLst>
              </p:cNvPr>
              <p:cNvSpPr>
                <a:spLocks noGrp="1"/>
              </p:cNvSpPr>
              <p:nvPr>
                <p:ph idx="1"/>
              </p:nvPr>
            </p:nvSpPr>
            <p:spPr>
              <a:xfrm>
                <a:off x="243840" y="1294412"/>
                <a:ext cx="11835865" cy="5481292"/>
              </a:xfrm>
            </p:spPr>
            <p:txBody>
              <a:bodyPr>
                <a:normAutofit/>
              </a:bodyPr>
              <a:lstStyle/>
              <a:p>
                <a:pPr marL="0" indent="0">
                  <a:buNone/>
                </a:pPr>
                <a:r>
                  <a:rPr lang="en-US" dirty="0"/>
                  <a:t>The </a:t>
                </a:r>
                <a:r>
                  <a:rPr lang="en-US" b="1" dirty="0">
                    <a:solidFill>
                      <a:schemeClr val="accent5">
                        <a:lumMod val="60000"/>
                        <a:lumOff val="40000"/>
                      </a:schemeClr>
                    </a:solidFill>
                  </a:rPr>
                  <a:t>Airy point spread function </a:t>
                </a:r>
                <a:r>
                  <a:rPr lang="en-US" dirty="0"/>
                  <a:t>is given by</a:t>
                </a:r>
              </a:p>
              <a:p>
                <a:pPr marL="0" indent="0">
                  <a:buNone/>
                </a:pPr>
                <a:endParaRPr lang="en-US" dirty="0">
                  <a:solidFill>
                    <a:schemeClr val="accent5">
                      <a:lumMod val="60000"/>
                      <a:lumOff val="40000"/>
                    </a:schemeClr>
                  </a:solidFill>
                </a:endParaRPr>
              </a:p>
              <a:p>
                <a:pPr marL="0" indent="0">
                  <a:buNone/>
                </a:pPr>
                <a:endParaRPr lang="en-US" dirty="0">
                  <a:solidFill>
                    <a:schemeClr val="accent5">
                      <a:lumMod val="60000"/>
                      <a:lumOff val="40000"/>
                    </a:schemeClr>
                  </a:solidFill>
                </a:endParaRPr>
              </a:p>
              <a:p>
                <a:pPr marL="0" indent="0">
                  <a:buNone/>
                </a:pPr>
                <a:endParaRPr lang="en-US" dirty="0">
                  <a:solidFill>
                    <a:schemeClr val="accent5">
                      <a:lumMod val="60000"/>
                      <a:lumOff val="40000"/>
                    </a:schemeClr>
                  </a:solidFill>
                </a:endParaRPr>
              </a:p>
              <a:p>
                <a:pPr marL="0" indent="0">
                  <a:buNone/>
                </a:pPr>
                <a:endParaRPr lang="en-US" dirty="0">
                  <a:solidFill>
                    <a:schemeClr val="accent5">
                      <a:lumMod val="60000"/>
                      <a:lumOff val="40000"/>
                    </a:schemeClr>
                  </a:solidFill>
                </a:endParaRPr>
              </a:p>
              <a:p>
                <a:pPr marL="0" indent="0">
                  <a:buNone/>
                </a:pPr>
                <a:endParaRPr lang="en-US" dirty="0">
                  <a:solidFill>
                    <a:schemeClr val="accent5">
                      <a:lumMod val="60000"/>
                      <a:lumOff val="40000"/>
                    </a:schemeClr>
                  </a:solidFill>
                </a:endParaRPr>
              </a:p>
              <a:p>
                <a:pPr marL="0" indent="0">
                  <a:buNone/>
                </a:pPr>
                <a:endParaRPr lang="en-US" sz="100" dirty="0">
                  <a:solidFill>
                    <a:schemeClr val="accent5">
                      <a:lumMod val="60000"/>
                      <a:lumOff val="40000"/>
                    </a:schemeClr>
                  </a:solidFill>
                </a:endParaRPr>
              </a:p>
              <a:p>
                <a:pPr marL="0" indent="0">
                  <a:buNone/>
                </a:pPr>
                <a:r>
                  <a:rPr lang="en-US" dirty="0"/>
                  <a:t>Can be interpreted as the infinitesimal probability of a photon striking the point </a:t>
                </a:r>
                <a14:m>
                  <m:oMath xmlns:m="http://schemas.openxmlformats.org/officeDocument/2006/math">
                    <m:r>
                      <a:rPr lang="en-US" b="0" i="1" smtClean="0">
                        <a:latin typeface="Cambria Math" panose="02040503050406030204" pitchFamily="18" charset="0"/>
                      </a:rPr>
                      <m:t>𝑥</m:t>
                    </m:r>
                  </m:oMath>
                </a14:m>
                <a:r>
                  <a:rPr lang="en-US" dirty="0"/>
                  <a:t> on the observation plane</a:t>
                </a:r>
              </a:p>
              <a:p>
                <a:pPr marL="0" indent="0">
                  <a:buNone/>
                </a:pPr>
                <a:r>
                  <a:rPr lang="en-US" dirty="0"/>
                  <a:t>     i.e. </a:t>
                </a:r>
                <a:r>
                  <a:rPr lang="en-US" b="1" dirty="0">
                    <a:solidFill>
                      <a:schemeClr val="accent5">
                        <a:lumMod val="60000"/>
                        <a:lumOff val="40000"/>
                      </a:schemeClr>
                    </a:solidFill>
                  </a:rPr>
                  <a:t>probability density function for some distribution </a:t>
                </a:r>
                <a14:m>
                  <m:oMath xmlns:m="http://schemas.openxmlformats.org/officeDocument/2006/math">
                    <m:r>
                      <a:rPr lang="en-US" b="1" i="1" smtClean="0">
                        <a:solidFill>
                          <a:schemeClr val="accent5">
                            <a:lumMod val="60000"/>
                            <a:lumOff val="40000"/>
                          </a:schemeClr>
                        </a:solidFill>
                        <a:latin typeface="Cambria Math" panose="02040503050406030204" pitchFamily="18" charset="0"/>
                      </a:rPr>
                      <m:t>𝒒</m:t>
                    </m:r>
                  </m:oMath>
                </a14:m>
                <a:r>
                  <a:rPr lang="en-US" b="1" dirty="0">
                    <a:solidFill>
                      <a:schemeClr val="accent5">
                        <a:lumMod val="60000"/>
                        <a:lumOff val="40000"/>
                      </a:schemeClr>
                    </a:solidFill>
                  </a:rPr>
                  <a:t> over </a:t>
                </a:r>
                <a14:m>
                  <m:oMath xmlns:m="http://schemas.openxmlformats.org/officeDocument/2006/math">
                    <m:sSup>
                      <m:sSupPr>
                        <m:ctrlPr>
                          <a:rPr lang="en-US" b="1" i="1" smtClean="0">
                            <a:solidFill>
                              <a:schemeClr val="accent5">
                                <a:lumMod val="60000"/>
                                <a:lumOff val="40000"/>
                              </a:schemeClr>
                            </a:solidFill>
                            <a:latin typeface="Cambria Math" panose="02040503050406030204" pitchFamily="18" charset="0"/>
                            <a:ea typeface="Cambria Math" panose="02040503050406030204" pitchFamily="18" charset="0"/>
                          </a:rPr>
                        </m:ctrlPr>
                      </m:sSupPr>
                      <m:e>
                        <m:r>
                          <a:rPr lang="en-US" b="1" i="1" smtClean="0">
                            <a:solidFill>
                              <a:schemeClr val="accent5">
                                <a:lumMod val="60000"/>
                                <a:lumOff val="40000"/>
                              </a:schemeClr>
                            </a:solidFill>
                            <a:latin typeface="Cambria Math" panose="02040503050406030204" pitchFamily="18" charset="0"/>
                            <a:ea typeface="Cambria Math" panose="02040503050406030204" pitchFamily="18" charset="0"/>
                          </a:rPr>
                          <m:t>ℝ</m:t>
                        </m:r>
                      </m:e>
                      <m:sup>
                        <m:r>
                          <a:rPr lang="en-US" b="1" i="1" smtClean="0">
                            <a:solidFill>
                              <a:schemeClr val="accent5">
                                <a:lumMod val="60000"/>
                                <a:lumOff val="40000"/>
                              </a:schemeClr>
                            </a:solidFill>
                            <a:latin typeface="Cambria Math" panose="02040503050406030204" pitchFamily="18" charset="0"/>
                            <a:ea typeface="Cambria Math" panose="02040503050406030204" pitchFamily="18" charset="0"/>
                          </a:rPr>
                          <m:t>𝟐</m:t>
                        </m:r>
                      </m:sup>
                    </m:sSup>
                  </m:oMath>
                </a14:m>
                <a:endParaRPr lang="en-US" b="1" dirty="0">
                  <a:solidFill>
                    <a:schemeClr val="accent1">
                      <a:lumMod val="20000"/>
                      <a:lumOff val="80000"/>
                    </a:schemeClr>
                  </a:solidFill>
                </a:endParaRPr>
              </a:p>
            </p:txBody>
          </p:sp>
        </mc:Choice>
        <mc:Fallback xmlns="">
          <p:sp>
            <p:nvSpPr>
              <p:cNvPr id="23" name="Content Placeholder 2">
                <a:extLst>
                  <a:ext uri="{FF2B5EF4-FFF2-40B4-BE49-F238E27FC236}">
                    <a16:creationId xmlns:a16="http://schemas.microsoft.com/office/drawing/2014/main" id="{4C7BBCF8-8F85-BB5A-013D-61D992C0EF23}"/>
                  </a:ext>
                </a:extLst>
              </p:cNvPr>
              <p:cNvSpPr>
                <a:spLocks noGrp="1" noRot="1" noChangeAspect="1" noMove="1" noResize="1" noEditPoints="1" noAdjustHandles="1" noChangeArrowheads="1" noChangeShapeType="1" noTextEdit="1"/>
              </p:cNvSpPr>
              <p:nvPr>
                <p:ph idx="1"/>
              </p:nvPr>
            </p:nvSpPr>
            <p:spPr>
              <a:xfrm>
                <a:off x="243840" y="1294412"/>
                <a:ext cx="11835865" cy="5481292"/>
              </a:xfrm>
              <a:blipFill>
                <a:blip r:embed="rId3"/>
                <a:stretch>
                  <a:fillRect l="-1393" t="-2540" r="-128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CA4B264C-9093-B9FF-FD6D-243DD9D49A94}"/>
              </a:ext>
            </a:extLst>
          </p:cNvPr>
          <p:cNvSpPr>
            <a:spLocks noGrp="1"/>
          </p:cNvSpPr>
          <p:nvPr>
            <p:ph type="title"/>
          </p:nvPr>
        </p:nvSpPr>
        <p:spPr/>
        <p:txBody>
          <a:bodyPr/>
          <a:lstStyle/>
          <a:p>
            <a:r>
              <a:rPr lang="en-US" dirty="0"/>
              <a:t>AIRY DISKS</a:t>
            </a:r>
          </a:p>
        </p:txBody>
      </p:sp>
      <p:grpSp>
        <p:nvGrpSpPr>
          <p:cNvPr id="29" name="Group 28">
            <a:extLst>
              <a:ext uri="{FF2B5EF4-FFF2-40B4-BE49-F238E27FC236}">
                <a16:creationId xmlns:a16="http://schemas.microsoft.com/office/drawing/2014/main" id="{1D8518BF-9328-2B72-C2F1-A76F557C1FA5}"/>
              </a:ext>
            </a:extLst>
          </p:cNvPr>
          <p:cNvGrpSpPr/>
          <p:nvPr/>
        </p:nvGrpSpPr>
        <p:grpSpPr>
          <a:xfrm>
            <a:off x="383654" y="1954677"/>
            <a:ext cx="2644071" cy="2641289"/>
            <a:chOff x="198397" y="1778802"/>
            <a:chExt cx="2951752" cy="2948646"/>
          </a:xfrm>
        </p:grpSpPr>
        <p:sp>
          <p:nvSpPr>
            <p:cNvPr id="28" name="Rounded Rectangle 27">
              <a:extLst>
                <a:ext uri="{FF2B5EF4-FFF2-40B4-BE49-F238E27FC236}">
                  <a16:creationId xmlns:a16="http://schemas.microsoft.com/office/drawing/2014/main" id="{72A3C58C-9732-2033-5A81-31499A49BF95}"/>
                </a:ext>
              </a:extLst>
            </p:cNvPr>
            <p:cNvSpPr>
              <a:spLocks/>
            </p:cNvSpPr>
            <p:nvPr/>
          </p:nvSpPr>
          <p:spPr>
            <a:xfrm rot="16200000">
              <a:off x="199950" y="1777249"/>
              <a:ext cx="2948646" cy="2951752"/>
            </a:xfrm>
            <a:prstGeom prst="roundRect">
              <a:avLst>
                <a:gd name="adj" fmla="val 11139"/>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https://upload.wikimedia.org/wikipedia/commons/thumb/1/14/Airy-pattern.svg/1280px-Airy-pattern.svg.png">
              <a:extLst>
                <a:ext uri="{FF2B5EF4-FFF2-40B4-BE49-F238E27FC236}">
                  <a16:creationId xmlns:a16="http://schemas.microsoft.com/office/drawing/2014/main" id="{09A51913-B7C1-2148-E36E-AEE66AA360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9" t="5597" r="28123" b="5584"/>
            <a:stretch/>
          </p:blipFill>
          <p:spPr bwMode="auto">
            <a:xfrm>
              <a:off x="390144" y="1985253"/>
              <a:ext cx="2557353" cy="2549719"/>
            </a:xfrm>
            <a:prstGeom prst="roundRect">
              <a:avLst>
                <a:gd name="adj" fmla="val 13798"/>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4" name="Picture 4" descr="https://upload.wikimedia.org/wikipedia/commons/thumb/2/21/George_Biddell_Airy2.jpg/1024px-George_Biddell_Airy2.jpg">
            <a:extLst>
              <a:ext uri="{FF2B5EF4-FFF2-40B4-BE49-F238E27FC236}">
                <a16:creationId xmlns:a16="http://schemas.microsoft.com/office/drawing/2014/main" id="{0E841A59-110C-7293-6102-FE61D0C6BDF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35580" y="188020"/>
            <a:ext cx="1880048" cy="23739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183D3A9-E8C7-ECAA-EF13-2A13410949D6}"/>
                  </a:ext>
                </a:extLst>
              </p:cNvPr>
              <p:cNvSpPr txBox="1"/>
              <p:nvPr/>
            </p:nvSpPr>
            <p:spPr>
              <a:xfrm>
                <a:off x="3586809" y="1859973"/>
                <a:ext cx="570610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𝐾</m:t>
                      </m:r>
                      <m:d>
                        <m:dPr>
                          <m:ctrlP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𝑥</m:t>
                          </m:r>
                        </m:e>
                      </m:d>
                      <m: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t>=</m:t>
                      </m:r>
                      <m:f>
                        <m:fPr>
                          <m:ctrlP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ctrlPr>
                        </m:fPr>
                        <m:num>
                          <m: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t>1</m:t>
                          </m:r>
                        </m:num>
                        <m:den>
                          <m: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t>𝜋</m:t>
                          </m:r>
                          <m:sSup>
                            <m:sSupPr>
                              <m:ctrlP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ctrlPr>
                            </m:sSupPr>
                            <m:e>
                              <m: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t>𝜎</m:t>
                              </m:r>
                            </m:e>
                            <m:sup>
                              <m: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t>2</m:t>
                              </m:r>
                            </m:sup>
                          </m:sSup>
                        </m:den>
                      </m:f>
                      <m:sSup>
                        <m:sSupPr>
                          <m:ctrlP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ctrlPr>
                        </m:sSupPr>
                        <m:e>
                          <m:d>
                            <m:dPr>
                              <m:ctrlP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ctrlPr>
                            </m:dPr>
                            <m:e>
                              <m:f>
                                <m:fPr>
                                  <m:ctrlP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ctrlPr>
                                </m:fPr>
                                <m:num>
                                  <m: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t>2</m:t>
                                  </m:r>
                                  <m:sSub>
                                    <m:sSubPr>
                                      <m:ctrlP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ctrlPr>
                                    </m:sSubPr>
                                    <m:e>
                                      <m: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charset="0"/>
                                          <a:ea typeface="Cambria Math" charset="0"/>
                                          <a:cs typeface="Cambria Math" charset="0"/>
                                        </a:rPr>
                                        <m:t>𝐽</m:t>
                                      </m:r>
                                    </m:e>
                                    <m:sub>
                                      <m: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charset="0"/>
                                          <a:ea typeface="Cambria Math" charset="0"/>
                                          <a:cs typeface="Cambria Math" charset="0"/>
                                        </a:rPr>
                                        <m:t>1</m:t>
                                      </m:r>
                                    </m:sub>
                                  </m:sSub>
                                  <m:d>
                                    <m:dPr>
                                      <m:ctrlP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ctrlPr>
                                    </m:dPr>
                                    <m:e>
                                      <m:d>
                                        <m:dPr>
                                          <m:begChr m:val="‖"/>
                                          <m:endChr m:val="‖"/>
                                          <m:ctrlP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mn-cs"/>
                                            </a:rPr>
                                          </m:ctrlPr>
                                        </m:dPr>
                                        <m:e>
                                          <m: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mn-cs"/>
                                            </a:rPr>
                                            <m:t>𝑥</m:t>
                                          </m:r>
                                        </m:e>
                                      </m:d>
                                      <m: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charset="0"/>
                                          <a:ea typeface="Cambria Math" charset="0"/>
                                          <a:cs typeface="Cambria Math" charset="0"/>
                                        </a:rPr>
                                        <m:t>/</m:t>
                                      </m:r>
                                      <m: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charset="0"/>
                                          <a:ea typeface="Cambria Math" charset="0"/>
                                          <a:cs typeface="Cambria Math" charset="0"/>
                                        </a:rPr>
                                        <m:t>𝜎</m:t>
                                      </m:r>
                                    </m:e>
                                  </m:d>
                                </m:num>
                                <m:den>
                                  <m:d>
                                    <m:dPr>
                                      <m:begChr m:val="‖"/>
                                      <m:endChr m:val="‖"/>
                                      <m:ctrlP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mn-cs"/>
                                        </a:rPr>
                                      </m:ctrlPr>
                                    </m:dPr>
                                    <m:e>
                                      <m: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mn-cs"/>
                                        </a:rPr>
                                        <m:t>𝑥</m:t>
                                      </m:r>
                                    </m:e>
                                  </m:d>
                                  <m: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charset="0"/>
                                      <a:ea typeface="Cambria Math" charset="0"/>
                                      <a:cs typeface="Cambria Math" charset="0"/>
                                    </a:rPr>
                                    <m:t>/</m:t>
                                  </m:r>
                                  <m: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charset="0"/>
                                      <a:ea typeface="Cambria Math" charset="0"/>
                                      <a:cs typeface="Cambria Math" charset="0"/>
                                    </a:rPr>
                                    <m:t>𝜎</m:t>
                                  </m:r>
                                </m:den>
                              </m:f>
                            </m:e>
                          </m:d>
                        </m:e>
                        <m:sup>
                          <m:r>
                            <a:rPr kumimoji="0" lang="en-US" sz="36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charset="0"/>
                              <a:ea typeface="Cambria Math" charset="0"/>
                              <a:cs typeface="Cambria Math" charset="0"/>
                            </a:rPr>
                            <m:t>2</m:t>
                          </m:r>
                        </m:sup>
                      </m:sSup>
                    </m:oMath>
                  </m:oMathPara>
                </a14:m>
                <a:endParaRPr kumimoji="0" lang="en-US" sz="3600" b="0" i="0" u="none" strike="noStrike" kern="1200" cap="none" spc="0" normalizeH="0" baseline="0" noProof="0" dirty="0">
                  <a:ln>
                    <a:noFill/>
                  </a:ln>
                  <a:solidFill>
                    <a:srgbClr val="418AB3">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6" name="TextBox 5">
                <a:extLst>
                  <a:ext uri="{FF2B5EF4-FFF2-40B4-BE49-F238E27FC236}">
                    <a16:creationId xmlns:a16="http://schemas.microsoft.com/office/drawing/2014/main" id="{1183D3A9-E8C7-ECAA-EF13-2A13410949D6}"/>
                  </a:ext>
                </a:extLst>
              </p:cNvPr>
              <p:cNvSpPr txBox="1">
                <a:spLocks noRot="1" noChangeAspect="1" noMove="1" noResize="1" noEditPoints="1" noAdjustHandles="1" noChangeArrowheads="1" noChangeShapeType="1" noTextEdit="1"/>
              </p:cNvSpPr>
              <p:nvPr/>
            </p:nvSpPr>
            <p:spPr>
              <a:xfrm>
                <a:off x="3586809" y="1859973"/>
                <a:ext cx="5706108" cy="1446550"/>
              </a:xfrm>
              <a:prstGeom prst="rect">
                <a:avLst/>
              </a:prstGeom>
              <a:blipFill>
                <a:blip r:embed="rId6"/>
                <a:stretch>
                  <a:fillRect l="-444" r="-667" b="-13043"/>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CA930D21-D2E9-4EFD-3CF5-C18DD692E762}"/>
              </a:ext>
            </a:extLst>
          </p:cNvPr>
          <p:cNvSpPr txBox="1"/>
          <p:nvPr/>
        </p:nvSpPr>
        <p:spPr>
          <a:xfrm>
            <a:off x="5662435" y="3730752"/>
            <a:ext cx="407362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18AB3">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spread </a:t>
            </a:r>
            <a:r>
              <a:rPr kumimoji="0" lang="en-US" sz="2400" b="0" i="0" u="none" strike="noStrike" kern="1200" cap="none" spc="0" normalizeH="0" baseline="0" noProof="0" dirty="0">
                <a:ln>
                  <a:noFill/>
                </a:ln>
                <a:solidFill>
                  <a:srgbClr val="418AB3">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parameter, quantifies level of “blur”</a:t>
            </a:r>
          </a:p>
        </p:txBody>
      </p:sp>
      <p:cxnSp>
        <p:nvCxnSpPr>
          <p:cNvPr id="10" name="Straight Connector 9">
            <a:extLst>
              <a:ext uri="{FF2B5EF4-FFF2-40B4-BE49-F238E27FC236}">
                <a16:creationId xmlns:a16="http://schemas.microsoft.com/office/drawing/2014/main" id="{083F55F0-1EE7-CA81-DBB9-4EDAB49E37A0}"/>
              </a:ext>
            </a:extLst>
          </p:cNvPr>
          <p:cNvCxnSpPr>
            <a:cxnSpLocks/>
          </p:cNvCxnSpPr>
          <p:nvPr/>
        </p:nvCxnSpPr>
        <p:spPr>
          <a:xfrm flipH="1">
            <a:off x="7699248" y="3195558"/>
            <a:ext cx="192024" cy="480857"/>
          </a:xfrm>
          <a:prstGeom prst="line">
            <a:avLst/>
          </a:prstGeom>
          <a:ln>
            <a:solidFill>
              <a:schemeClr val="accent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CFE5FD6-4869-F7D8-2B0D-C1D45A4886D2}"/>
              </a:ext>
            </a:extLst>
          </p:cNvPr>
          <p:cNvSpPr txBox="1"/>
          <p:nvPr/>
        </p:nvSpPr>
        <p:spPr>
          <a:xfrm>
            <a:off x="9736061" y="2607832"/>
            <a:ext cx="227908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rPr>
              <a:t>Sir George Biddell Airy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lumMod val="40000"/>
                    <a:lumOff val="60000"/>
                  </a:srgbClr>
                </a:solidFill>
                <a:effectLst>
                  <a:outerShdw blurRad="50800" dist="38100" dir="2700000" algn="tl" rotWithShape="0">
                    <a:prstClr val="black">
                      <a:alpha val="40000"/>
                    </a:prstClr>
                  </a:outerShdw>
                </a:effectLst>
                <a:uLnTx/>
                <a:uFillTx/>
                <a:latin typeface="Calibri" panose="020F0502020204030204"/>
                <a:ea typeface="+mn-ea"/>
                <a:cs typeface="+mn-cs"/>
              </a:rPr>
              <a:t>(1835-1881)</a:t>
            </a:r>
          </a:p>
        </p:txBody>
      </p:sp>
      <p:sp>
        <p:nvSpPr>
          <p:cNvPr id="30" name="TextBox 29">
            <a:extLst>
              <a:ext uri="{FF2B5EF4-FFF2-40B4-BE49-F238E27FC236}">
                <a16:creationId xmlns:a16="http://schemas.microsoft.com/office/drawing/2014/main" id="{AC7E0584-AC4D-FD5C-7901-6E4294CABAA2}"/>
              </a:ext>
            </a:extLst>
          </p:cNvPr>
          <p:cNvSpPr txBox="1"/>
          <p:nvPr/>
        </p:nvSpPr>
        <p:spPr>
          <a:xfrm>
            <a:off x="6573787" y="1167475"/>
            <a:ext cx="40736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Bessel function</a:t>
            </a:r>
          </a:p>
        </p:txBody>
      </p:sp>
      <p:cxnSp>
        <p:nvCxnSpPr>
          <p:cNvPr id="38" name="Straight Connector 37">
            <a:extLst>
              <a:ext uri="{FF2B5EF4-FFF2-40B4-BE49-F238E27FC236}">
                <a16:creationId xmlns:a16="http://schemas.microsoft.com/office/drawing/2014/main" id="{793D883A-7522-53AA-48FA-2E9011D6FF3A}"/>
              </a:ext>
            </a:extLst>
          </p:cNvPr>
          <p:cNvCxnSpPr>
            <a:cxnSpLocks/>
          </p:cNvCxnSpPr>
          <p:nvPr/>
        </p:nvCxnSpPr>
        <p:spPr>
          <a:xfrm flipV="1">
            <a:off x="6829819" y="1525244"/>
            <a:ext cx="768845" cy="523012"/>
          </a:xfrm>
          <a:prstGeom prst="line">
            <a:avLst/>
          </a:prstGeom>
          <a:ln>
            <a:solidFill>
              <a:schemeClr val="accent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52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9569-C168-6C92-6632-5834C4F7E9CE}"/>
              </a:ext>
            </a:extLst>
          </p:cNvPr>
          <p:cNvSpPr>
            <a:spLocks noGrp="1"/>
          </p:cNvSpPr>
          <p:nvPr>
            <p:ph type="title"/>
          </p:nvPr>
        </p:nvSpPr>
        <p:spPr/>
        <p:txBody>
          <a:bodyPr/>
          <a:lstStyle/>
          <a:p>
            <a:r>
              <a:rPr lang="en-US" dirty="0"/>
              <a:t>“THE” DIFFRACTION LIMIT</a:t>
            </a:r>
          </a:p>
        </p:txBody>
      </p:sp>
      <p:sp>
        <p:nvSpPr>
          <p:cNvPr id="3" name="Content Placeholder 2">
            <a:extLst>
              <a:ext uri="{FF2B5EF4-FFF2-40B4-BE49-F238E27FC236}">
                <a16:creationId xmlns:a16="http://schemas.microsoft.com/office/drawing/2014/main" id="{F5E70219-D539-7657-2ABE-7F2AC4C9589E}"/>
              </a:ext>
            </a:extLst>
          </p:cNvPr>
          <p:cNvSpPr>
            <a:spLocks noGrp="1"/>
          </p:cNvSpPr>
          <p:nvPr>
            <p:ph idx="1"/>
          </p:nvPr>
        </p:nvSpPr>
        <p:spPr>
          <a:xfrm>
            <a:off x="3910151" y="1294411"/>
            <a:ext cx="7680955" cy="5280271"/>
          </a:xfrm>
        </p:spPr>
        <p:txBody>
          <a:bodyPr/>
          <a:lstStyle/>
          <a:p>
            <a:pPr marL="0" indent="0">
              <a:buNone/>
            </a:pPr>
            <a:r>
              <a:rPr lang="en-US" dirty="0"/>
              <a:t>For &gt;150 years, widely believed that diffraction imposes </a:t>
            </a:r>
            <a:r>
              <a:rPr lang="en-US" b="1" dirty="0">
                <a:solidFill>
                  <a:schemeClr val="accent6"/>
                </a:solidFill>
              </a:rPr>
              <a:t>fundamental limit </a:t>
            </a:r>
            <a:r>
              <a:rPr lang="en-US" dirty="0"/>
              <a:t>to resolution</a:t>
            </a:r>
          </a:p>
          <a:p>
            <a:pPr marL="0" indent="0">
              <a:buNone/>
            </a:pPr>
            <a:endParaRPr lang="en-US" dirty="0"/>
          </a:p>
          <a:p>
            <a:pPr marL="0" indent="0">
              <a:buNone/>
            </a:pPr>
            <a:r>
              <a:rPr lang="en-US" b="1" dirty="0">
                <a:solidFill>
                  <a:schemeClr val="accent5">
                    <a:lumMod val="60000"/>
                    <a:lumOff val="40000"/>
                  </a:schemeClr>
                </a:solidFill>
              </a:rPr>
              <a:t>Conventional wisdom: </a:t>
            </a:r>
            <a:r>
              <a:rPr lang="en-US" dirty="0"/>
              <a:t>If two Airy disks are too close, the blur makes it impossible to distinguish them</a:t>
            </a:r>
          </a:p>
          <a:p>
            <a:pPr marL="0" indent="0">
              <a:buNone/>
            </a:pPr>
            <a:endParaRPr lang="en-US" dirty="0"/>
          </a:p>
          <a:p>
            <a:pPr marL="0" indent="0">
              <a:buNone/>
            </a:pPr>
            <a:r>
              <a:rPr lang="en-US" dirty="0">
                <a:solidFill>
                  <a:schemeClr val="accent3">
                    <a:lumMod val="60000"/>
                    <a:lumOff val="40000"/>
                  </a:schemeClr>
                </a:solidFill>
              </a:rPr>
              <a:t>How close exactly?</a:t>
            </a:r>
          </a:p>
        </p:txBody>
      </p:sp>
      <p:grpSp>
        <p:nvGrpSpPr>
          <p:cNvPr id="7" name="Group 6">
            <a:extLst>
              <a:ext uri="{FF2B5EF4-FFF2-40B4-BE49-F238E27FC236}">
                <a16:creationId xmlns:a16="http://schemas.microsoft.com/office/drawing/2014/main" id="{BCE2DD51-7F88-8155-9129-45F8948DD76B}"/>
              </a:ext>
            </a:extLst>
          </p:cNvPr>
          <p:cNvGrpSpPr/>
          <p:nvPr/>
        </p:nvGrpSpPr>
        <p:grpSpPr>
          <a:xfrm>
            <a:off x="455246" y="1293255"/>
            <a:ext cx="3097851" cy="4621532"/>
            <a:chOff x="365761" y="1293254"/>
            <a:chExt cx="3448148" cy="5144123"/>
          </a:xfrm>
        </p:grpSpPr>
        <p:sp>
          <p:nvSpPr>
            <p:cNvPr id="6" name="Rounded Rectangle 5">
              <a:extLst>
                <a:ext uri="{FF2B5EF4-FFF2-40B4-BE49-F238E27FC236}">
                  <a16:creationId xmlns:a16="http://schemas.microsoft.com/office/drawing/2014/main" id="{B8D6FACB-882A-C3C6-6D3C-CC2A16F8D744}"/>
                </a:ext>
              </a:extLst>
            </p:cNvPr>
            <p:cNvSpPr>
              <a:spLocks/>
            </p:cNvSpPr>
            <p:nvPr/>
          </p:nvSpPr>
          <p:spPr>
            <a:xfrm rot="16200000">
              <a:off x="-482227" y="2141242"/>
              <a:ext cx="5144123" cy="3448148"/>
            </a:xfrm>
            <a:prstGeom prst="roundRect">
              <a:avLst>
                <a:gd name="adj" fmla="val 11139"/>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8" descr="https://upload.wikimedia.org/wikipedia/commons/a/ae/Airy_disk_spacing_near_Rayleigh_criterion.png">
              <a:extLst>
                <a:ext uri="{FF2B5EF4-FFF2-40B4-BE49-F238E27FC236}">
                  <a16:creationId xmlns:a16="http://schemas.microsoft.com/office/drawing/2014/main" id="{5861398C-A253-8937-A0B5-9A648C86F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26" y="1492467"/>
              <a:ext cx="3099815" cy="4746855"/>
            </a:xfrm>
            <a:prstGeom prst="roundRect">
              <a:avLst>
                <a:gd name="adj" fmla="val 8112"/>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0950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0D110-5E85-EFC8-4211-07EFFA4CC7BF}"/>
              </a:ext>
            </a:extLst>
          </p:cNvPr>
          <p:cNvSpPr>
            <a:spLocks noGrp="1"/>
          </p:cNvSpPr>
          <p:nvPr>
            <p:ph type="title"/>
          </p:nvPr>
        </p:nvSpPr>
        <p:spPr/>
        <p:txBody>
          <a:bodyPr/>
          <a:lstStyle/>
          <a:p>
            <a:r>
              <a:rPr lang="en-US" dirty="0"/>
              <a:t>TEACHING STAFF</a:t>
            </a:r>
          </a:p>
        </p:txBody>
      </p:sp>
      <p:sp>
        <p:nvSpPr>
          <p:cNvPr id="4" name="Content Placeholder 3">
            <a:extLst>
              <a:ext uri="{FF2B5EF4-FFF2-40B4-BE49-F238E27FC236}">
                <a16:creationId xmlns:a16="http://schemas.microsoft.com/office/drawing/2014/main" id="{B092CED8-B50D-E18D-91EE-5D4C25D3F963}"/>
              </a:ext>
            </a:extLst>
          </p:cNvPr>
          <p:cNvSpPr>
            <a:spLocks noGrp="1"/>
          </p:cNvSpPr>
          <p:nvPr>
            <p:ph idx="1"/>
          </p:nvPr>
        </p:nvSpPr>
        <p:spPr>
          <a:xfrm>
            <a:off x="243840" y="1294411"/>
            <a:ext cx="11704320" cy="5987738"/>
          </a:xfrm>
        </p:spPr>
        <p:txBody>
          <a:bodyPr numCol="2">
            <a:normAutofit/>
          </a:bodyPr>
          <a:lstStyle/>
          <a:p>
            <a:pPr marL="0" indent="0">
              <a:buNone/>
            </a:pPr>
            <a:r>
              <a:rPr lang="en-US" b="1" dirty="0">
                <a:solidFill>
                  <a:schemeClr val="accent1">
                    <a:lumMod val="60000"/>
                    <a:lumOff val="40000"/>
                  </a:schemeClr>
                </a:solidFill>
              </a:rPr>
              <a:t>Instructor:</a:t>
            </a:r>
            <a:r>
              <a:rPr lang="en-US" dirty="0"/>
              <a:t> </a:t>
            </a:r>
            <a:r>
              <a:rPr lang="en-US" dirty="0" err="1"/>
              <a:t>Sitan</a:t>
            </a:r>
            <a:r>
              <a:rPr lang="en-US" dirty="0"/>
              <a:t> Chen</a:t>
            </a:r>
          </a:p>
          <a:p>
            <a:pPr marL="0" indent="0">
              <a:buNone/>
            </a:pPr>
            <a:r>
              <a:rPr lang="en-US" dirty="0"/>
              <a:t>     </a:t>
            </a:r>
            <a:r>
              <a:rPr lang="en-US" dirty="0">
                <a:hlinkClick r:id="rId3"/>
              </a:rPr>
              <a:t>sitan@seas.harvard.edu</a:t>
            </a:r>
            <a:r>
              <a:rPr lang="en-US" dirty="0"/>
              <a:t> </a:t>
            </a:r>
          </a:p>
          <a:p>
            <a:pPr marL="0" indent="0">
              <a:buNone/>
            </a:pPr>
            <a:endParaRPr lang="en-US" sz="100" dirty="0"/>
          </a:p>
          <a:p>
            <a:pPr marL="0" indent="0">
              <a:buNone/>
            </a:pPr>
            <a:r>
              <a:rPr lang="en-US" b="1" dirty="0">
                <a:solidFill>
                  <a:schemeClr val="accent1">
                    <a:lumMod val="60000"/>
                    <a:lumOff val="40000"/>
                  </a:schemeClr>
                </a:solidFill>
              </a:rPr>
              <a:t>Teaching Fellows:</a:t>
            </a:r>
          </a:p>
          <a:p>
            <a:pPr marL="0" indent="0">
              <a:buNone/>
            </a:pPr>
            <a:r>
              <a:rPr lang="en-US" dirty="0" err="1"/>
              <a:t>Weiyuan</a:t>
            </a:r>
            <a:r>
              <a:rPr lang="en-US" dirty="0"/>
              <a:t> Gong</a:t>
            </a:r>
          </a:p>
          <a:p>
            <a:pPr marL="0" indent="0">
              <a:buNone/>
            </a:pPr>
            <a:r>
              <a:rPr lang="en-US" dirty="0"/>
              <a:t>   </a:t>
            </a:r>
            <a:r>
              <a:rPr lang="en-US" dirty="0">
                <a:hlinkClick r:id="rId4"/>
              </a:rPr>
              <a:t>wgong@g.harvard.edu</a:t>
            </a:r>
            <a:r>
              <a:rPr lang="en-US" dirty="0"/>
              <a:t> </a:t>
            </a:r>
          </a:p>
          <a:p>
            <a:pPr marL="0" indent="0">
              <a:buNone/>
            </a:pPr>
            <a:r>
              <a:rPr lang="en-US" dirty="0"/>
              <a:t>Marvin Li</a:t>
            </a:r>
          </a:p>
          <a:p>
            <a:pPr marL="0" indent="0">
              <a:buNone/>
            </a:pPr>
            <a:r>
              <a:rPr lang="en-US" dirty="0"/>
              <a:t>   </a:t>
            </a:r>
            <a:r>
              <a:rPr lang="en-US" dirty="0">
                <a:hlinkClick r:id="rId5"/>
              </a:rPr>
              <a:t>marvinli@college.harvard.edu</a:t>
            </a:r>
          </a:p>
          <a:p>
            <a:pPr marL="0" indent="0">
              <a:buNone/>
            </a:pPr>
            <a:endParaRPr lang="en-US" dirty="0"/>
          </a:p>
          <a:p>
            <a:pPr marL="0" indent="0">
              <a:buNone/>
            </a:pPr>
            <a:endParaRPr lang="en-US" dirty="0"/>
          </a:p>
          <a:p>
            <a:pPr marL="0" indent="0">
              <a:buNone/>
            </a:pPr>
            <a:endParaRPr lang="en-US" b="1" dirty="0">
              <a:solidFill>
                <a:schemeClr val="accent1">
                  <a:lumMod val="60000"/>
                  <a:lumOff val="40000"/>
                </a:schemeClr>
              </a:solidFill>
            </a:endParaRPr>
          </a:p>
          <a:p>
            <a:pPr marL="0" indent="0">
              <a:buNone/>
            </a:pPr>
            <a:r>
              <a:rPr lang="en-US" b="1" dirty="0">
                <a:solidFill>
                  <a:schemeClr val="accent1">
                    <a:lumMod val="60000"/>
                    <a:lumOff val="40000"/>
                  </a:schemeClr>
                </a:solidFill>
              </a:rPr>
              <a:t>Office Hours:</a:t>
            </a:r>
            <a:endParaRPr lang="en-US" dirty="0"/>
          </a:p>
          <a:p>
            <a:pPr marL="0" indent="0">
              <a:buNone/>
            </a:pPr>
            <a:r>
              <a:rPr lang="en-US" dirty="0"/>
              <a:t>SEC 3.325, Mondays 5-6</a:t>
            </a:r>
            <a:endParaRPr lang="en-US" b="1" dirty="0">
              <a:solidFill>
                <a:schemeClr val="accent1">
                  <a:lumMod val="60000"/>
                  <a:lumOff val="40000"/>
                </a:schemeClr>
              </a:solidFill>
            </a:endParaRPr>
          </a:p>
          <a:p>
            <a:pPr marL="0" indent="0">
              <a:buNone/>
            </a:pPr>
            <a:endParaRPr lang="en-US" sz="2800" b="1" dirty="0">
              <a:solidFill>
                <a:schemeClr val="accent1">
                  <a:lumMod val="60000"/>
                  <a:lumOff val="40000"/>
                </a:schemeClr>
              </a:solidFill>
            </a:endParaRPr>
          </a:p>
          <a:p>
            <a:pPr marL="0" indent="0">
              <a:buNone/>
            </a:pPr>
            <a:r>
              <a:rPr lang="en-US" b="1" dirty="0">
                <a:solidFill>
                  <a:schemeClr val="accent1">
                    <a:lumMod val="60000"/>
                    <a:lumOff val="40000"/>
                  </a:schemeClr>
                </a:solidFill>
              </a:rPr>
              <a:t>Weekly office hour:</a:t>
            </a:r>
          </a:p>
          <a:p>
            <a:pPr marL="0" indent="0">
              <a:buNone/>
            </a:pPr>
            <a:r>
              <a:rPr lang="en-US" b="1" dirty="0">
                <a:solidFill>
                  <a:schemeClr val="accent5">
                    <a:lumMod val="60000"/>
                    <a:lumOff val="40000"/>
                  </a:schemeClr>
                </a:solidFill>
                <a:effectLst/>
              </a:rPr>
              <a:t>TBD</a:t>
            </a:r>
            <a:endParaRPr lang="en-US" b="1" dirty="0">
              <a:solidFill>
                <a:schemeClr val="accent5">
                  <a:lumMod val="60000"/>
                  <a:lumOff val="40000"/>
                </a:schemeClr>
              </a:solidFill>
            </a:endParaRPr>
          </a:p>
          <a:p>
            <a:pPr marL="0" indent="0">
              <a:buNone/>
            </a:pPr>
            <a:r>
              <a:rPr lang="en-US" sz="2800" i="1" dirty="0">
                <a:solidFill>
                  <a:schemeClr val="accent1">
                    <a:lumMod val="40000"/>
                    <a:lumOff val="60000"/>
                  </a:schemeClr>
                </a:solidFill>
              </a:rPr>
              <a:t>(check course page for updates)</a:t>
            </a:r>
            <a:endParaRPr lang="en-US" sz="1100" b="1" i="1" dirty="0">
              <a:solidFill>
                <a:schemeClr val="accent1">
                  <a:lumMod val="40000"/>
                  <a:lumOff val="60000"/>
                </a:schemeClr>
              </a:solidFill>
            </a:endParaRPr>
          </a:p>
          <a:p>
            <a:pPr marL="0" indent="0">
              <a:buNone/>
            </a:pPr>
            <a:r>
              <a:rPr lang="en-US" b="1" dirty="0" err="1">
                <a:solidFill>
                  <a:schemeClr val="accent2"/>
                </a:solidFill>
              </a:rPr>
              <a:t>Pset</a:t>
            </a:r>
            <a:r>
              <a:rPr lang="en-US" b="1" dirty="0">
                <a:solidFill>
                  <a:schemeClr val="accent2"/>
                </a:solidFill>
              </a:rPr>
              <a:t> office hour:</a:t>
            </a:r>
          </a:p>
          <a:p>
            <a:pPr marL="0" indent="0">
              <a:buNone/>
            </a:pPr>
            <a:r>
              <a:rPr lang="en-US" dirty="0"/>
              <a:t>Held the week of </a:t>
            </a:r>
            <a:r>
              <a:rPr lang="en-US" dirty="0" err="1"/>
              <a:t>pset</a:t>
            </a:r>
            <a:r>
              <a:rPr lang="en-US" dirty="0"/>
              <a:t> deadline</a:t>
            </a:r>
          </a:p>
          <a:p>
            <a:pPr marL="0" indent="0">
              <a:buNone/>
            </a:pPr>
            <a:r>
              <a:rPr lang="en-US" dirty="0">
                <a:hlinkClick r:id="rId6"/>
              </a:rPr>
              <a:t>https://whenisgood.net/xh9ymw2</a:t>
            </a:r>
            <a:r>
              <a:rPr lang="en-US" dirty="0"/>
              <a:t>    </a:t>
            </a:r>
          </a:p>
          <a:p>
            <a:pPr marL="0" indent="0">
              <a:buNone/>
            </a:pPr>
            <a:r>
              <a:rPr lang="en-US" dirty="0"/>
              <a:t>Fill out time </a:t>
            </a:r>
            <a:r>
              <a:rPr lang="en-US" dirty="0" err="1"/>
              <a:t>prefs</a:t>
            </a:r>
            <a:r>
              <a:rPr lang="en-US" dirty="0"/>
              <a:t> by </a:t>
            </a:r>
            <a:r>
              <a:rPr lang="en-US" b="1" dirty="0">
                <a:solidFill>
                  <a:schemeClr val="accent5">
                    <a:lumMod val="60000"/>
                    <a:lumOff val="40000"/>
                  </a:schemeClr>
                </a:solidFill>
              </a:rPr>
              <a:t>9/6</a:t>
            </a:r>
          </a:p>
        </p:txBody>
      </p:sp>
      <p:sp>
        <p:nvSpPr>
          <p:cNvPr id="5" name="Right Brace 4">
            <a:extLst>
              <a:ext uri="{FF2B5EF4-FFF2-40B4-BE49-F238E27FC236}">
                <a16:creationId xmlns:a16="http://schemas.microsoft.com/office/drawing/2014/main" id="{A218DB32-2EF6-A06F-CC09-4322AE95659C}"/>
              </a:ext>
            </a:extLst>
          </p:cNvPr>
          <p:cNvSpPr/>
          <p:nvPr/>
        </p:nvSpPr>
        <p:spPr>
          <a:xfrm>
            <a:off x="5614829" y="3200399"/>
            <a:ext cx="402671" cy="22206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65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4" end="1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5" end="1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7" end="1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8" end="1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9" end="1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9569-C168-6C92-6632-5834C4F7E9CE}"/>
              </a:ext>
            </a:extLst>
          </p:cNvPr>
          <p:cNvSpPr>
            <a:spLocks noGrp="1"/>
          </p:cNvSpPr>
          <p:nvPr>
            <p:ph type="title"/>
          </p:nvPr>
        </p:nvSpPr>
        <p:spPr/>
        <p:txBody>
          <a:bodyPr/>
          <a:lstStyle/>
          <a:p>
            <a:r>
              <a:rPr lang="en-US" dirty="0"/>
              <a:t>“THE” DIFFRACTION LIMIT</a:t>
            </a:r>
          </a:p>
        </p:txBody>
      </p:sp>
      <p:cxnSp>
        <p:nvCxnSpPr>
          <p:cNvPr id="8" name="Straight Connector 7">
            <a:extLst>
              <a:ext uri="{FF2B5EF4-FFF2-40B4-BE49-F238E27FC236}">
                <a16:creationId xmlns:a16="http://schemas.microsoft.com/office/drawing/2014/main" id="{B65353DA-2F34-FDC9-3D07-61AD68C8481F}"/>
              </a:ext>
            </a:extLst>
          </p:cNvPr>
          <p:cNvCxnSpPr/>
          <p:nvPr/>
        </p:nvCxnSpPr>
        <p:spPr>
          <a:xfrm>
            <a:off x="1735545" y="3001442"/>
            <a:ext cx="8347587" cy="0"/>
          </a:xfrm>
          <a:prstGeom prst="line">
            <a:avLst/>
          </a:prstGeom>
          <a:ln w="76200">
            <a:solidFill>
              <a:schemeClr val="accent1">
                <a:lumMod val="40000"/>
                <a:lumOff val="60000"/>
              </a:schemeClr>
            </a:solidFill>
            <a:headEnd type="oval"/>
            <a:tailEnd type="oval"/>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D98F7222-4B88-3509-03CF-420B7FF36AC0}"/>
              </a:ext>
            </a:extLst>
          </p:cNvPr>
          <p:cNvCxnSpPr/>
          <p:nvPr/>
        </p:nvCxnSpPr>
        <p:spPr>
          <a:xfrm>
            <a:off x="3871053"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E9B9FBD7-0854-F795-D3B9-F4971C691D30}"/>
              </a:ext>
            </a:extLst>
          </p:cNvPr>
          <p:cNvSpPr txBox="1"/>
          <p:nvPr/>
        </p:nvSpPr>
        <p:spPr>
          <a:xfrm>
            <a:off x="3718017" y="3207924"/>
            <a:ext cx="340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1</a:t>
            </a:r>
          </a:p>
        </p:txBody>
      </p:sp>
      <p:sp>
        <p:nvSpPr>
          <p:cNvPr id="11" name="TextBox 10">
            <a:extLst>
              <a:ext uri="{FF2B5EF4-FFF2-40B4-BE49-F238E27FC236}">
                <a16:creationId xmlns:a16="http://schemas.microsoft.com/office/drawing/2014/main" id="{3557C9F4-4D6C-101A-615D-5C54BA8A2C5C}"/>
              </a:ext>
            </a:extLst>
          </p:cNvPr>
          <p:cNvSpPr txBox="1"/>
          <p:nvPr/>
        </p:nvSpPr>
        <p:spPr>
          <a:xfrm>
            <a:off x="3528199" y="2414820"/>
            <a:ext cx="6767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38383">
                    <a:lumMod val="40000"/>
                    <a:lumOff val="60000"/>
                  </a:srgbClr>
                </a:solidFill>
                <a:effectLst/>
                <a:uLnTx/>
                <a:uFillTx/>
                <a:latin typeface="Calibri" panose="020F0502020204030204"/>
                <a:ea typeface="+mn-ea"/>
                <a:cs typeface="+mn-cs"/>
              </a:rPr>
              <a:t>Abbe</a:t>
            </a:r>
          </a:p>
        </p:txBody>
      </p:sp>
      <p:pic>
        <p:nvPicPr>
          <p:cNvPr id="12" name="Picture 10" descr="rnst Abbe - Wikipedia">
            <a:extLst>
              <a:ext uri="{FF2B5EF4-FFF2-40B4-BE49-F238E27FC236}">
                <a16:creationId xmlns:a16="http://schemas.microsoft.com/office/drawing/2014/main" id="{EFAF9154-1E80-0CF1-BEBC-90B511C6E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6004" y="1486425"/>
            <a:ext cx="685800" cy="880898"/>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F6A6F513-0468-B05B-EDE0-81997B3201AA}"/>
              </a:ext>
            </a:extLst>
          </p:cNvPr>
          <p:cNvCxnSpPr/>
          <p:nvPr/>
        </p:nvCxnSpPr>
        <p:spPr>
          <a:xfrm>
            <a:off x="6527390"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61F430F2-852D-53DE-8C5A-61DA337F1C69}"/>
              </a:ext>
            </a:extLst>
          </p:cNvPr>
          <p:cNvSpPr txBox="1"/>
          <p:nvPr/>
        </p:nvSpPr>
        <p:spPr>
          <a:xfrm>
            <a:off x="6171402" y="3207924"/>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1.22</a:t>
            </a:r>
          </a:p>
        </p:txBody>
      </p:sp>
      <p:sp>
        <p:nvSpPr>
          <p:cNvPr id="15" name="TextBox 14">
            <a:extLst>
              <a:ext uri="{FF2B5EF4-FFF2-40B4-BE49-F238E27FC236}">
                <a16:creationId xmlns:a16="http://schemas.microsoft.com/office/drawing/2014/main" id="{125B66D6-DA17-E91D-BBA0-5FB78BEBADA9}"/>
              </a:ext>
            </a:extLst>
          </p:cNvPr>
          <p:cNvSpPr txBox="1"/>
          <p:nvPr/>
        </p:nvSpPr>
        <p:spPr>
          <a:xfrm>
            <a:off x="6033837" y="2414820"/>
            <a:ext cx="972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38383">
                    <a:lumMod val="40000"/>
                    <a:lumOff val="60000"/>
                  </a:srgbClr>
                </a:solidFill>
                <a:effectLst/>
                <a:uLnTx/>
                <a:uFillTx/>
                <a:latin typeface="Calibri" panose="020F0502020204030204"/>
                <a:ea typeface="+mn-ea"/>
                <a:cs typeface="+mn-cs"/>
              </a:rPr>
              <a:t>Rayleigh</a:t>
            </a:r>
          </a:p>
        </p:txBody>
      </p:sp>
      <p:cxnSp>
        <p:nvCxnSpPr>
          <p:cNvPr id="16" name="Straight Connector 15">
            <a:extLst>
              <a:ext uri="{FF2B5EF4-FFF2-40B4-BE49-F238E27FC236}">
                <a16:creationId xmlns:a16="http://schemas.microsoft.com/office/drawing/2014/main" id="{C590E6C3-94A8-43A7-CB0F-14C6571C143D}"/>
              </a:ext>
            </a:extLst>
          </p:cNvPr>
          <p:cNvCxnSpPr/>
          <p:nvPr/>
        </p:nvCxnSpPr>
        <p:spPr>
          <a:xfrm>
            <a:off x="2528826"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C20EF46A-B5B1-9005-CDFA-9F5BA7790A1A}"/>
              </a:ext>
            </a:extLst>
          </p:cNvPr>
          <p:cNvSpPr txBox="1"/>
          <p:nvPr/>
        </p:nvSpPr>
        <p:spPr>
          <a:xfrm>
            <a:off x="2163557" y="3207924"/>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0.94</a:t>
            </a:r>
          </a:p>
        </p:txBody>
      </p:sp>
      <p:sp>
        <p:nvSpPr>
          <p:cNvPr id="18" name="TextBox 17">
            <a:extLst>
              <a:ext uri="{FF2B5EF4-FFF2-40B4-BE49-F238E27FC236}">
                <a16:creationId xmlns:a16="http://schemas.microsoft.com/office/drawing/2014/main" id="{0B7EC9E2-816D-A604-7C7D-77F7369902CF}"/>
              </a:ext>
            </a:extLst>
          </p:cNvPr>
          <p:cNvSpPr txBox="1"/>
          <p:nvPr/>
        </p:nvSpPr>
        <p:spPr>
          <a:xfrm>
            <a:off x="2044742" y="2414820"/>
            <a:ext cx="9657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38383">
                    <a:lumMod val="40000"/>
                    <a:lumOff val="60000"/>
                  </a:srgbClr>
                </a:solidFill>
                <a:effectLst/>
                <a:uLnTx/>
                <a:uFillTx/>
                <a:latin typeface="Calibri" panose="020F0502020204030204"/>
                <a:ea typeface="+mn-ea"/>
                <a:cs typeface="+mn-cs"/>
              </a:rPr>
              <a:t>Sparrow</a:t>
            </a:r>
          </a:p>
        </p:txBody>
      </p:sp>
      <p:pic>
        <p:nvPicPr>
          <p:cNvPr id="19" name="Picture 10">
            <a:extLst>
              <a:ext uri="{FF2B5EF4-FFF2-40B4-BE49-F238E27FC236}">
                <a16:creationId xmlns:a16="http://schemas.microsoft.com/office/drawing/2014/main" id="{0818B5AD-EEB8-45E6-E106-35C94CB71A0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59245" y="1493365"/>
            <a:ext cx="943827"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6F993106-F80F-7D80-38B5-6DF90486AD3E}"/>
              </a:ext>
            </a:extLst>
          </p:cNvPr>
          <p:cNvCxnSpPr/>
          <p:nvPr/>
        </p:nvCxnSpPr>
        <p:spPr>
          <a:xfrm>
            <a:off x="5424357" y="2814556"/>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D20682BD-B5B9-6B38-E29C-FB618646FC9A}"/>
              </a:ext>
            </a:extLst>
          </p:cNvPr>
          <p:cNvSpPr txBox="1"/>
          <p:nvPr/>
        </p:nvSpPr>
        <p:spPr>
          <a:xfrm>
            <a:off x="5060314" y="3218371"/>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1.03</a:t>
            </a:r>
          </a:p>
        </p:txBody>
      </p:sp>
      <p:sp>
        <p:nvSpPr>
          <p:cNvPr id="22" name="TextBox 21">
            <a:extLst>
              <a:ext uri="{FF2B5EF4-FFF2-40B4-BE49-F238E27FC236}">
                <a16:creationId xmlns:a16="http://schemas.microsoft.com/office/drawing/2014/main" id="{E181B7E4-2B92-5759-FD71-9CEC0F12AD92}"/>
              </a:ext>
            </a:extLst>
          </p:cNvPr>
          <p:cNvSpPr txBox="1"/>
          <p:nvPr/>
        </p:nvSpPr>
        <p:spPr>
          <a:xfrm>
            <a:off x="4928616" y="2401678"/>
            <a:ext cx="9783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38383">
                    <a:lumMod val="40000"/>
                    <a:lumOff val="60000"/>
                  </a:srgbClr>
                </a:solidFill>
                <a:effectLst/>
                <a:uLnTx/>
                <a:uFillTx/>
                <a:latin typeface="Calibri" panose="020F0502020204030204"/>
                <a:ea typeface="+mn-ea"/>
                <a:cs typeface="+mn-cs"/>
              </a:rPr>
              <a:t>Houston</a:t>
            </a:r>
          </a:p>
        </p:txBody>
      </p:sp>
      <p:cxnSp>
        <p:nvCxnSpPr>
          <p:cNvPr id="23" name="Straight Connector 22">
            <a:extLst>
              <a:ext uri="{FF2B5EF4-FFF2-40B4-BE49-F238E27FC236}">
                <a16:creationId xmlns:a16="http://schemas.microsoft.com/office/drawing/2014/main" id="{C0129935-7D45-224D-8346-930066D53D48}"/>
              </a:ext>
            </a:extLst>
          </p:cNvPr>
          <p:cNvCxnSpPr/>
          <p:nvPr/>
        </p:nvCxnSpPr>
        <p:spPr>
          <a:xfrm>
            <a:off x="4678024" y="2814556"/>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3D56B8B8-2503-7A8D-6427-79F36F874CA9}"/>
              </a:ext>
            </a:extLst>
          </p:cNvPr>
          <p:cNvSpPr txBox="1"/>
          <p:nvPr/>
        </p:nvSpPr>
        <p:spPr>
          <a:xfrm>
            <a:off x="4313981" y="3218371"/>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1.02</a:t>
            </a:r>
          </a:p>
        </p:txBody>
      </p:sp>
      <p:sp>
        <p:nvSpPr>
          <p:cNvPr id="25" name="TextBox 24">
            <a:extLst>
              <a:ext uri="{FF2B5EF4-FFF2-40B4-BE49-F238E27FC236}">
                <a16:creationId xmlns:a16="http://schemas.microsoft.com/office/drawing/2014/main" id="{009AA195-4085-94D9-447B-BCDA16EBA631}"/>
              </a:ext>
            </a:extLst>
          </p:cNvPr>
          <p:cNvSpPr txBox="1"/>
          <p:nvPr/>
        </p:nvSpPr>
        <p:spPr>
          <a:xfrm>
            <a:off x="4257471" y="2403818"/>
            <a:ext cx="8049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38383">
                    <a:lumMod val="40000"/>
                    <a:lumOff val="60000"/>
                  </a:srgbClr>
                </a:solidFill>
                <a:effectLst/>
                <a:uLnTx/>
                <a:uFillTx/>
                <a:latin typeface="Calibri" panose="020F0502020204030204"/>
                <a:ea typeface="+mn-ea"/>
                <a:cs typeface="+mn-cs"/>
              </a:rPr>
              <a:t>Dawes</a:t>
            </a:r>
          </a:p>
        </p:txBody>
      </p:sp>
      <p:cxnSp>
        <p:nvCxnSpPr>
          <p:cNvPr id="26" name="Straight Connector 25">
            <a:extLst>
              <a:ext uri="{FF2B5EF4-FFF2-40B4-BE49-F238E27FC236}">
                <a16:creationId xmlns:a16="http://schemas.microsoft.com/office/drawing/2014/main" id="{91DE4ACD-A464-AD33-7961-C0B14080CE75}"/>
              </a:ext>
            </a:extLst>
          </p:cNvPr>
          <p:cNvCxnSpPr/>
          <p:nvPr/>
        </p:nvCxnSpPr>
        <p:spPr>
          <a:xfrm>
            <a:off x="7888596"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9327716A-7389-EACB-E300-15ACD8B2A9BA}"/>
              </a:ext>
            </a:extLst>
          </p:cNvPr>
          <p:cNvSpPr txBox="1"/>
          <p:nvPr/>
        </p:nvSpPr>
        <p:spPr>
          <a:xfrm>
            <a:off x="7524553" y="3207924"/>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1.46</a:t>
            </a:r>
          </a:p>
        </p:txBody>
      </p:sp>
      <p:sp>
        <p:nvSpPr>
          <p:cNvPr id="28" name="TextBox 27">
            <a:extLst>
              <a:ext uri="{FF2B5EF4-FFF2-40B4-BE49-F238E27FC236}">
                <a16:creationId xmlns:a16="http://schemas.microsoft.com/office/drawing/2014/main" id="{6846E1D9-FDFC-BFE5-C50D-801160226C2A}"/>
              </a:ext>
            </a:extLst>
          </p:cNvPr>
          <p:cNvSpPr txBox="1"/>
          <p:nvPr/>
        </p:nvSpPr>
        <p:spPr>
          <a:xfrm>
            <a:off x="7463639" y="2414820"/>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38383">
                    <a:lumMod val="40000"/>
                    <a:lumOff val="60000"/>
                  </a:srgbClr>
                </a:solidFill>
                <a:effectLst/>
                <a:uLnTx/>
                <a:uFillTx/>
                <a:latin typeface="Calibri" panose="020F0502020204030204"/>
                <a:ea typeface="+mn-ea"/>
                <a:cs typeface="+mn-cs"/>
              </a:rPr>
              <a:t>Buxton</a:t>
            </a:r>
          </a:p>
        </p:txBody>
      </p:sp>
      <p:pic>
        <p:nvPicPr>
          <p:cNvPr id="29" name="Picture 14" descr="illiam Rutter Dawes - Wikipedia">
            <a:extLst>
              <a:ext uri="{FF2B5EF4-FFF2-40B4-BE49-F238E27FC236}">
                <a16:creationId xmlns:a16="http://schemas.microsoft.com/office/drawing/2014/main" id="{95E0004F-B4AF-22BC-8A97-269BA773A8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841" y="1493365"/>
            <a:ext cx="592651"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16" descr="illiam V. Houston | Rice History Corner">
            <a:extLst>
              <a:ext uri="{FF2B5EF4-FFF2-40B4-BE49-F238E27FC236}">
                <a16:creationId xmlns:a16="http://schemas.microsoft.com/office/drawing/2014/main" id="{47ED8EBC-B865-184F-9697-BB0CD420AF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6210" y="1492617"/>
            <a:ext cx="548410"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18" descr="ord Rayleigh | Biography &amp; Facts | Britannica">
            <a:extLst>
              <a:ext uri="{FF2B5EF4-FFF2-40B4-BE49-F238E27FC236}">
                <a16:creationId xmlns:a16="http://schemas.microsoft.com/office/drawing/2014/main" id="{1944578E-8BBF-B18E-3172-8D0EC220F7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7808" y="1493365"/>
            <a:ext cx="690555"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09E92C77-817E-8F52-5F40-B8DC248267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3892" y="1494265"/>
            <a:ext cx="1349405" cy="877824"/>
          </a:xfrm>
          <a:prstGeom prst="roundRect">
            <a:avLst/>
          </a:prstGeom>
          <a:effectLst>
            <a:outerShdw blurRad="50800" dist="38100" dir="2700000" algn="tl" rotWithShape="0">
              <a:prstClr val="black">
                <a:alpha val="40000"/>
              </a:prstClr>
            </a:outerShdw>
          </a:effectLst>
        </p:spPr>
      </p:pic>
      <p:pic>
        <p:nvPicPr>
          <p:cNvPr id="33" name="Picture 22" descr="rthur Schuster.jpg">
            <a:extLst>
              <a:ext uri="{FF2B5EF4-FFF2-40B4-BE49-F238E27FC236}">
                <a16:creationId xmlns:a16="http://schemas.microsoft.com/office/drawing/2014/main" id="{BD189A67-A38F-91EC-0BB7-6642C5FB05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65752" y="1493365"/>
            <a:ext cx="658368"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4" name="Straight Connector 33">
            <a:extLst>
              <a:ext uri="{FF2B5EF4-FFF2-40B4-BE49-F238E27FC236}">
                <a16:creationId xmlns:a16="http://schemas.microsoft.com/office/drawing/2014/main" id="{FA64B664-541A-D62D-B736-3FA6F4983E8C}"/>
              </a:ext>
            </a:extLst>
          </p:cNvPr>
          <p:cNvCxnSpPr/>
          <p:nvPr/>
        </p:nvCxnSpPr>
        <p:spPr>
          <a:xfrm>
            <a:off x="9594937"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81021018-76F4-E182-B441-70683C4808FF}"/>
              </a:ext>
            </a:extLst>
          </p:cNvPr>
          <p:cNvSpPr txBox="1"/>
          <p:nvPr/>
        </p:nvSpPr>
        <p:spPr>
          <a:xfrm>
            <a:off x="9230894" y="3207924"/>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2.44</a:t>
            </a:r>
          </a:p>
        </p:txBody>
      </p:sp>
      <p:sp>
        <p:nvSpPr>
          <p:cNvPr id="36" name="TextBox 35">
            <a:extLst>
              <a:ext uri="{FF2B5EF4-FFF2-40B4-BE49-F238E27FC236}">
                <a16:creationId xmlns:a16="http://schemas.microsoft.com/office/drawing/2014/main" id="{8DABD215-6991-E56C-20F2-20EC67860252}"/>
              </a:ext>
            </a:extLst>
          </p:cNvPr>
          <p:cNvSpPr txBox="1"/>
          <p:nvPr/>
        </p:nvSpPr>
        <p:spPr>
          <a:xfrm>
            <a:off x="9101384" y="2414820"/>
            <a:ext cx="9893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38383">
                    <a:lumMod val="40000"/>
                    <a:lumOff val="60000"/>
                  </a:srgbClr>
                </a:solidFill>
                <a:effectLst/>
                <a:uLnTx/>
                <a:uFillTx/>
                <a:latin typeface="Calibri" panose="020F0502020204030204"/>
                <a:ea typeface="+mn-ea"/>
                <a:cs typeface="+mn-cs"/>
              </a:rPr>
              <a:t>Schuster</a:t>
            </a: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05769F7-3C5E-43A8-97DA-55690409154B}"/>
                  </a:ext>
                </a:extLst>
              </p:cNvPr>
              <p:cNvSpPr txBox="1"/>
              <p:nvPr/>
            </p:nvSpPr>
            <p:spPr>
              <a:xfrm>
                <a:off x="4565326" y="3704506"/>
                <a:ext cx="29370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C306">
                        <a:lumMod val="20000"/>
                        <a:lumOff val="80000"/>
                      </a:srgbClr>
                    </a:solidFill>
                    <a:effectLst/>
                    <a:uLnTx/>
                    <a:uFillTx/>
                    <a:latin typeface="Calibri" panose="020F0502020204030204"/>
                    <a:ea typeface="+mn-ea"/>
                    <a:cs typeface="+mn-cs"/>
                  </a:rPr>
                  <a:t>pairwise separation (</a:t>
                </a:r>
                <a14:m>
                  <m:oMath xmlns:m="http://schemas.openxmlformats.org/officeDocument/2006/math">
                    <m:r>
                      <a:rPr kumimoji="0" lang="en-US" sz="2000" b="0" i="1" u="none" strike="noStrike" kern="1200" cap="none" spc="0" normalizeH="0" baseline="0" noProof="0" smtClean="0">
                        <a:ln>
                          <a:noFill/>
                        </a:ln>
                        <a:solidFill>
                          <a:srgbClr val="FEC306">
                            <a:lumMod val="20000"/>
                            <a:lumOff val="80000"/>
                          </a:srgbClr>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srgbClr val="FEC306">
                            <a:lumMod val="20000"/>
                            <a:lumOff val="80000"/>
                          </a:srgbClr>
                        </a:solidFill>
                        <a:effectLst/>
                        <a:uLnTx/>
                        <a:uFillTx/>
                        <a:latin typeface="Cambria Math" panose="02040503050406030204" pitchFamily="18" charset="0"/>
                        <a:ea typeface="+mn-ea"/>
                        <a:cs typeface="+mn-cs"/>
                      </a:rPr>
                      <m:t>𝜋𝜎</m:t>
                    </m:r>
                  </m:oMath>
                </a14:m>
                <a:r>
                  <a:rPr kumimoji="0" lang="en-US" sz="2000" b="0" i="0" u="none" strike="noStrike" kern="1200" cap="none" spc="0" normalizeH="0" baseline="0" noProof="0" dirty="0">
                    <a:ln>
                      <a:noFill/>
                    </a:ln>
                    <a:solidFill>
                      <a:srgbClr val="FEC306">
                        <a:lumMod val="20000"/>
                        <a:lumOff val="80000"/>
                      </a:srgbClr>
                    </a:solidFill>
                    <a:effectLst/>
                    <a:uLnTx/>
                    <a:uFillTx/>
                    <a:latin typeface="Calibri" panose="020F0502020204030204"/>
                    <a:ea typeface="+mn-ea"/>
                    <a:cs typeface="+mn-cs"/>
                  </a:rPr>
                  <a:t>)</a:t>
                </a:r>
              </a:p>
            </p:txBody>
          </p:sp>
        </mc:Choice>
        <mc:Fallback xmlns="">
          <p:sp>
            <p:nvSpPr>
              <p:cNvPr id="37" name="TextBox 36">
                <a:extLst>
                  <a:ext uri="{FF2B5EF4-FFF2-40B4-BE49-F238E27FC236}">
                    <a16:creationId xmlns:a16="http://schemas.microsoft.com/office/drawing/2014/main" id="{405769F7-3C5E-43A8-97DA-55690409154B}"/>
                  </a:ext>
                </a:extLst>
              </p:cNvPr>
              <p:cNvSpPr txBox="1">
                <a:spLocks noRot="1" noChangeAspect="1" noMove="1" noResize="1" noEditPoints="1" noAdjustHandles="1" noChangeArrowheads="1" noChangeShapeType="1" noTextEdit="1"/>
              </p:cNvSpPr>
              <p:nvPr/>
            </p:nvSpPr>
            <p:spPr>
              <a:xfrm>
                <a:off x="4565326" y="3704506"/>
                <a:ext cx="2937022" cy="400110"/>
              </a:xfrm>
              <a:prstGeom prst="rect">
                <a:avLst/>
              </a:prstGeom>
              <a:blipFill>
                <a:blip r:embed="rId9"/>
                <a:stretch>
                  <a:fillRect l="-2155" t="-9091" r="-1293" b="-24242"/>
                </a:stretch>
              </a:blipFill>
            </p:spPr>
            <p:txBody>
              <a:bodyPr/>
              <a:lstStyle/>
              <a:p>
                <a:r>
                  <a:rPr lang="en-US">
                    <a:noFill/>
                  </a:rPr>
                  <a:t> </a:t>
                </a:r>
              </a:p>
            </p:txBody>
          </p:sp>
        </mc:Fallback>
      </mc:AlternateContent>
    </p:spTree>
    <p:extLst>
      <p:ext uri="{BB962C8B-B14F-4D97-AF65-F5344CB8AC3E}">
        <p14:creationId xmlns:p14="http://schemas.microsoft.com/office/powerpoint/2010/main" val="2285252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A2A9244F-ACFD-62A8-C2FA-8F7752854D67}"/>
              </a:ext>
            </a:extLst>
          </p:cNvPr>
          <p:cNvCxnSpPr/>
          <p:nvPr/>
        </p:nvCxnSpPr>
        <p:spPr>
          <a:xfrm>
            <a:off x="3196811" y="6272784"/>
            <a:ext cx="4220672" cy="0"/>
          </a:xfrm>
          <a:prstGeom prst="line">
            <a:avLst/>
          </a:prstGeom>
          <a:ln w="9525">
            <a:solidFill>
              <a:schemeClr val="tx2">
                <a:lumMod val="20000"/>
                <a:lumOff val="80000"/>
                <a:alpha val="34638"/>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79D9569-C168-6C92-6632-5834C4F7E9CE}"/>
              </a:ext>
            </a:extLst>
          </p:cNvPr>
          <p:cNvSpPr>
            <a:spLocks noGrp="1"/>
          </p:cNvSpPr>
          <p:nvPr>
            <p:ph type="title"/>
          </p:nvPr>
        </p:nvSpPr>
        <p:spPr/>
        <p:txBody>
          <a:bodyPr/>
          <a:lstStyle/>
          <a:p>
            <a:r>
              <a:rPr lang="en-US" dirty="0"/>
              <a:t>“THE” DIFFRACTION LIMIT</a:t>
            </a:r>
          </a:p>
        </p:txBody>
      </p:sp>
      <p:cxnSp>
        <p:nvCxnSpPr>
          <p:cNvPr id="8" name="Straight Connector 7">
            <a:extLst>
              <a:ext uri="{FF2B5EF4-FFF2-40B4-BE49-F238E27FC236}">
                <a16:creationId xmlns:a16="http://schemas.microsoft.com/office/drawing/2014/main" id="{B65353DA-2F34-FDC9-3D07-61AD68C8481F}"/>
              </a:ext>
            </a:extLst>
          </p:cNvPr>
          <p:cNvCxnSpPr/>
          <p:nvPr/>
        </p:nvCxnSpPr>
        <p:spPr>
          <a:xfrm>
            <a:off x="1735545" y="3001442"/>
            <a:ext cx="8347587" cy="0"/>
          </a:xfrm>
          <a:prstGeom prst="line">
            <a:avLst/>
          </a:prstGeom>
          <a:ln w="76200">
            <a:solidFill>
              <a:schemeClr val="accent1">
                <a:lumMod val="40000"/>
                <a:lumOff val="60000"/>
              </a:schemeClr>
            </a:solidFill>
            <a:headEnd type="oval"/>
            <a:tailEnd type="oval"/>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D98F7222-4B88-3509-03CF-420B7FF36AC0}"/>
              </a:ext>
            </a:extLst>
          </p:cNvPr>
          <p:cNvCxnSpPr/>
          <p:nvPr/>
        </p:nvCxnSpPr>
        <p:spPr>
          <a:xfrm>
            <a:off x="3871053"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E9B9FBD7-0854-F795-D3B9-F4971C691D30}"/>
              </a:ext>
            </a:extLst>
          </p:cNvPr>
          <p:cNvSpPr txBox="1"/>
          <p:nvPr/>
        </p:nvSpPr>
        <p:spPr>
          <a:xfrm>
            <a:off x="3718017" y="3207924"/>
            <a:ext cx="340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1</a:t>
            </a:r>
          </a:p>
        </p:txBody>
      </p:sp>
      <p:sp>
        <p:nvSpPr>
          <p:cNvPr id="11" name="TextBox 10">
            <a:extLst>
              <a:ext uri="{FF2B5EF4-FFF2-40B4-BE49-F238E27FC236}">
                <a16:creationId xmlns:a16="http://schemas.microsoft.com/office/drawing/2014/main" id="{3557C9F4-4D6C-101A-615D-5C54BA8A2C5C}"/>
              </a:ext>
            </a:extLst>
          </p:cNvPr>
          <p:cNvSpPr txBox="1"/>
          <p:nvPr/>
        </p:nvSpPr>
        <p:spPr>
          <a:xfrm>
            <a:off x="3528199" y="2414820"/>
            <a:ext cx="6767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38383">
                    <a:lumMod val="40000"/>
                    <a:lumOff val="60000"/>
                  </a:srgbClr>
                </a:solidFill>
                <a:effectLst/>
                <a:uLnTx/>
                <a:uFillTx/>
                <a:latin typeface="Calibri" panose="020F0502020204030204"/>
                <a:ea typeface="+mn-ea"/>
                <a:cs typeface="+mn-cs"/>
              </a:rPr>
              <a:t>Abbe</a:t>
            </a:r>
          </a:p>
        </p:txBody>
      </p:sp>
      <p:pic>
        <p:nvPicPr>
          <p:cNvPr id="12" name="Picture 10" descr="rnst Abbe - Wikipedia">
            <a:extLst>
              <a:ext uri="{FF2B5EF4-FFF2-40B4-BE49-F238E27FC236}">
                <a16:creationId xmlns:a16="http://schemas.microsoft.com/office/drawing/2014/main" id="{EFAF9154-1E80-0CF1-BEBC-90B511C6E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6004" y="1486425"/>
            <a:ext cx="685800" cy="880898"/>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F6A6F513-0468-B05B-EDE0-81997B3201AA}"/>
              </a:ext>
            </a:extLst>
          </p:cNvPr>
          <p:cNvCxnSpPr/>
          <p:nvPr/>
        </p:nvCxnSpPr>
        <p:spPr>
          <a:xfrm>
            <a:off x="6527390"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61F430F2-852D-53DE-8C5A-61DA337F1C69}"/>
              </a:ext>
            </a:extLst>
          </p:cNvPr>
          <p:cNvSpPr txBox="1"/>
          <p:nvPr/>
        </p:nvSpPr>
        <p:spPr>
          <a:xfrm>
            <a:off x="6171402" y="3207924"/>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1.22</a:t>
            </a:r>
          </a:p>
        </p:txBody>
      </p:sp>
      <p:sp>
        <p:nvSpPr>
          <p:cNvPr id="15" name="TextBox 14">
            <a:extLst>
              <a:ext uri="{FF2B5EF4-FFF2-40B4-BE49-F238E27FC236}">
                <a16:creationId xmlns:a16="http://schemas.microsoft.com/office/drawing/2014/main" id="{125B66D6-DA17-E91D-BBA0-5FB78BEBADA9}"/>
              </a:ext>
            </a:extLst>
          </p:cNvPr>
          <p:cNvSpPr txBox="1"/>
          <p:nvPr/>
        </p:nvSpPr>
        <p:spPr>
          <a:xfrm>
            <a:off x="6033837" y="2414820"/>
            <a:ext cx="972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38383">
                    <a:lumMod val="40000"/>
                    <a:lumOff val="60000"/>
                  </a:srgbClr>
                </a:solidFill>
                <a:effectLst/>
                <a:uLnTx/>
                <a:uFillTx/>
                <a:latin typeface="Calibri" panose="020F0502020204030204"/>
                <a:ea typeface="+mn-ea"/>
                <a:cs typeface="+mn-cs"/>
              </a:rPr>
              <a:t>Rayleigh</a:t>
            </a:r>
          </a:p>
        </p:txBody>
      </p:sp>
      <p:cxnSp>
        <p:nvCxnSpPr>
          <p:cNvPr id="16" name="Straight Connector 15">
            <a:extLst>
              <a:ext uri="{FF2B5EF4-FFF2-40B4-BE49-F238E27FC236}">
                <a16:creationId xmlns:a16="http://schemas.microsoft.com/office/drawing/2014/main" id="{C590E6C3-94A8-43A7-CB0F-14C6571C143D}"/>
              </a:ext>
            </a:extLst>
          </p:cNvPr>
          <p:cNvCxnSpPr/>
          <p:nvPr/>
        </p:nvCxnSpPr>
        <p:spPr>
          <a:xfrm>
            <a:off x="2528826"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C20EF46A-B5B1-9005-CDFA-9F5BA7790A1A}"/>
              </a:ext>
            </a:extLst>
          </p:cNvPr>
          <p:cNvSpPr txBox="1"/>
          <p:nvPr/>
        </p:nvSpPr>
        <p:spPr>
          <a:xfrm>
            <a:off x="2163557" y="3207924"/>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0.94</a:t>
            </a:r>
          </a:p>
        </p:txBody>
      </p:sp>
      <p:sp>
        <p:nvSpPr>
          <p:cNvPr id="18" name="TextBox 17">
            <a:extLst>
              <a:ext uri="{FF2B5EF4-FFF2-40B4-BE49-F238E27FC236}">
                <a16:creationId xmlns:a16="http://schemas.microsoft.com/office/drawing/2014/main" id="{0B7EC9E2-816D-A604-7C7D-77F7369902CF}"/>
              </a:ext>
            </a:extLst>
          </p:cNvPr>
          <p:cNvSpPr txBox="1"/>
          <p:nvPr/>
        </p:nvSpPr>
        <p:spPr>
          <a:xfrm>
            <a:off x="2044742" y="2414820"/>
            <a:ext cx="9657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38383">
                    <a:lumMod val="40000"/>
                    <a:lumOff val="60000"/>
                  </a:srgbClr>
                </a:solidFill>
                <a:effectLst/>
                <a:uLnTx/>
                <a:uFillTx/>
                <a:latin typeface="Calibri" panose="020F0502020204030204"/>
                <a:ea typeface="+mn-ea"/>
                <a:cs typeface="+mn-cs"/>
              </a:rPr>
              <a:t>Sparrow</a:t>
            </a:r>
          </a:p>
        </p:txBody>
      </p:sp>
      <p:pic>
        <p:nvPicPr>
          <p:cNvPr id="19" name="Picture 10">
            <a:extLst>
              <a:ext uri="{FF2B5EF4-FFF2-40B4-BE49-F238E27FC236}">
                <a16:creationId xmlns:a16="http://schemas.microsoft.com/office/drawing/2014/main" id="{0818B5AD-EEB8-45E6-E106-35C94CB71A0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59245" y="1493365"/>
            <a:ext cx="943827"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6F993106-F80F-7D80-38B5-6DF90486AD3E}"/>
              </a:ext>
            </a:extLst>
          </p:cNvPr>
          <p:cNvCxnSpPr/>
          <p:nvPr/>
        </p:nvCxnSpPr>
        <p:spPr>
          <a:xfrm>
            <a:off x="5424357" y="2814556"/>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D20682BD-B5B9-6B38-E29C-FB618646FC9A}"/>
              </a:ext>
            </a:extLst>
          </p:cNvPr>
          <p:cNvSpPr txBox="1"/>
          <p:nvPr/>
        </p:nvSpPr>
        <p:spPr>
          <a:xfrm>
            <a:off x="5060314" y="3218371"/>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1.03</a:t>
            </a:r>
          </a:p>
        </p:txBody>
      </p:sp>
      <p:sp>
        <p:nvSpPr>
          <p:cNvPr id="22" name="TextBox 21">
            <a:extLst>
              <a:ext uri="{FF2B5EF4-FFF2-40B4-BE49-F238E27FC236}">
                <a16:creationId xmlns:a16="http://schemas.microsoft.com/office/drawing/2014/main" id="{E181B7E4-2B92-5759-FD71-9CEC0F12AD92}"/>
              </a:ext>
            </a:extLst>
          </p:cNvPr>
          <p:cNvSpPr txBox="1"/>
          <p:nvPr/>
        </p:nvSpPr>
        <p:spPr>
          <a:xfrm>
            <a:off x="4928616" y="2401678"/>
            <a:ext cx="9783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38383">
                    <a:lumMod val="40000"/>
                    <a:lumOff val="60000"/>
                  </a:srgbClr>
                </a:solidFill>
                <a:effectLst/>
                <a:uLnTx/>
                <a:uFillTx/>
                <a:latin typeface="Calibri" panose="020F0502020204030204"/>
                <a:ea typeface="+mn-ea"/>
                <a:cs typeface="+mn-cs"/>
              </a:rPr>
              <a:t>Houston</a:t>
            </a:r>
          </a:p>
        </p:txBody>
      </p:sp>
      <p:cxnSp>
        <p:nvCxnSpPr>
          <p:cNvPr id="23" name="Straight Connector 22">
            <a:extLst>
              <a:ext uri="{FF2B5EF4-FFF2-40B4-BE49-F238E27FC236}">
                <a16:creationId xmlns:a16="http://schemas.microsoft.com/office/drawing/2014/main" id="{C0129935-7D45-224D-8346-930066D53D48}"/>
              </a:ext>
            </a:extLst>
          </p:cNvPr>
          <p:cNvCxnSpPr/>
          <p:nvPr/>
        </p:nvCxnSpPr>
        <p:spPr>
          <a:xfrm>
            <a:off x="4678024" y="2814556"/>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3D56B8B8-2503-7A8D-6427-79F36F874CA9}"/>
              </a:ext>
            </a:extLst>
          </p:cNvPr>
          <p:cNvSpPr txBox="1"/>
          <p:nvPr/>
        </p:nvSpPr>
        <p:spPr>
          <a:xfrm>
            <a:off x="4313981" y="3218371"/>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1.02</a:t>
            </a:r>
          </a:p>
        </p:txBody>
      </p:sp>
      <p:sp>
        <p:nvSpPr>
          <p:cNvPr id="25" name="TextBox 24">
            <a:extLst>
              <a:ext uri="{FF2B5EF4-FFF2-40B4-BE49-F238E27FC236}">
                <a16:creationId xmlns:a16="http://schemas.microsoft.com/office/drawing/2014/main" id="{009AA195-4085-94D9-447B-BCDA16EBA631}"/>
              </a:ext>
            </a:extLst>
          </p:cNvPr>
          <p:cNvSpPr txBox="1"/>
          <p:nvPr/>
        </p:nvSpPr>
        <p:spPr>
          <a:xfrm>
            <a:off x="4257471" y="2403818"/>
            <a:ext cx="8049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38383">
                    <a:lumMod val="40000"/>
                    <a:lumOff val="60000"/>
                  </a:srgbClr>
                </a:solidFill>
                <a:effectLst/>
                <a:uLnTx/>
                <a:uFillTx/>
                <a:latin typeface="Calibri" panose="020F0502020204030204"/>
                <a:ea typeface="+mn-ea"/>
                <a:cs typeface="+mn-cs"/>
              </a:rPr>
              <a:t>Dawes</a:t>
            </a:r>
          </a:p>
        </p:txBody>
      </p:sp>
      <p:cxnSp>
        <p:nvCxnSpPr>
          <p:cNvPr id="26" name="Straight Connector 25">
            <a:extLst>
              <a:ext uri="{FF2B5EF4-FFF2-40B4-BE49-F238E27FC236}">
                <a16:creationId xmlns:a16="http://schemas.microsoft.com/office/drawing/2014/main" id="{91DE4ACD-A464-AD33-7961-C0B14080CE75}"/>
              </a:ext>
            </a:extLst>
          </p:cNvPr>
          <p:cNvCxnSpPr/>
          <p:nvPr/>
        </p:nvCxnSpPr>
        <p:spPr>
          <a:xfrm>
            <a:off x="7888596"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9327716A-7389-EACB-E300-15ACD8B2A9BA}"/>
              </a:ext>
            </a:extLst>
          </p:cNvPr>
          <p:cNvSpPr txBox="1"/>
          <p:nvPr/>
        </p:nvSpPr>
        <p:spPr>
          <a:xfrm>
            <a:off x="7524553" y="3207924"/>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1.46</a:t>
            </a:r>
          </a:p>
        </p:txBody>
      </p:sp>
      <p:sp>
        <p:nvSpPr>
          <p:cNvPr id="28" name="TextBox 27">
            <a:extLst>
              <a:ext uri="{FF2B5EF4-FFF2-40B4-BE49-F238E27FC236}">
                <a16:creationId xmlns:a16="http://schemas.microsoft.com/office/drawing/2014/main" id="{6846E1D9-FDFC-BFE5-C50D-801160226C2A}"/>
              </a:ext>
            </a:extLst>
          </p:cNvPr>
          <p:cNvSpPr txBox="1"/>
          <p:nvPr/>
        </p:nvSpPr>
        <p:spPr>
          <a:xfrm>
            <a:off x="7463639" y="2414820"/>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38383">
                    <a:lumMod val="40000"/>
                    <a:lumOff val="60000"/>
                  </a:srgbClr>
                </a:solidFill>
                <a:effectLst/>
                <a:uLnTx/>
                <a:uFillTx/>
                <a:latin typeface="Calibri" panose="020F0502020204030204"/>
                <a:ea typeface="+mn-ea"/>
                <a:cs typeface="+mn-cs"/>
              </a:rPr>
              <a:t>Buxton</a:t>
            </a:r>
          </a:p>
        </p:txBody>
      </p:sp>
      <p:pic>
        <p:nvPicPr>
          <p:cNvPr id="29" name="Picture 14" descr="illiam Rutter Dawes - Wikipedia">
            <a:extLst>
              <a:ext uri="{FF2B5EF4-FFF2-40B4-BE49-F238E27FC236}">
                <a16:creationId xmlns:a16="http://schemas.microsoft.com/office/drawing/2014/main" id="{95E0004F-B4AF-22BC-8A97-269BA773A8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841" y="1493365"/>
            <a:ext cx="592651"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16" descr="illiam V. Houston | Rice History Corner">
            <a:extLst>
              <a:ext uri="{FF2B5EF4-FFF2-40B4-BE49-F238E27FC236}">
                <a16:creationId xmlns:a16="http://schemas.microsoft.com/office/drawing/2014/main" id="{47ED8EBC-B865-184F-9697-BB0CD420A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6210" y="1492617"/>
            <a:ext cx="548410"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18" descr="ord Rayleigh | Biography &amp; Facts | Britannica">
            <a:extLst>
              <a:ext uri="{FF2B5EF4-FFF2-40B4-BE49-F238E27FC236}">
                <a16:creationId xmlns:a16="http://schemas.microsoft.com/office/drawing/2014/main" id="{1944578E-8BBF-B18E-3172-8D0EC220F7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7808" y="1493365"/>
            <a:ext cx="690555" cy="877824"/>
          </a:xfrm>
          <a:prstGeom prst="roundRect">
            <a:avLst/>
          </a:prstGeom>
          <a:noFill/>
          <a:ln w="101600">
            <a:solidFill>
              <a:schemeClr val="accent5">
                <a:lumMod val="60000"/>
                <a:lumOff val="4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09E92C77-817E-8F52-5F40-B8DC248267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3892" y="1494265"/>
            <a:ext cx="1349405" cy="877824"/>
          </a:xfrm>
          <a:prstGeom prst="roundRect">
            <a:avLst/>
          </a:prstGeom>
          <a:effectLst>
            <a:outerShdw blurRad="50800" dist="38100" dir="2700000" algn="tl" rotWithShape="0">
              <a:prstClr val="black">
                <a:alpha val="40000"/>
              </a:prstClr>
            </a:outerShdw>
          </a:effectLst>
        </p:spPr>
      </p:pic>
      <p:pic>
        <p:nvPicPr>
          <p:cNvPr id="33" name="Picture 22" descr="rthur Schuster.jpg">
            <a:extLst>
              <a:ext uri="{FF2B5EF4-FFF2-40B4-BE49-F238E27FC236}">
                <a16:creationId xmlns:a16="http://schemas.microsoft.com/office/drawing/2014/main" id="{BD189A67-A38F-91EC-0BB7-6642C5FB05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65752" y="1493365"/>
            <a:ext cx="658368"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4" name="Straight Connector 33">
            <a:extLst>
              <a:ext uri="{FF2B5EF4-FFF2-40B4-BE49-F238E27FC236}">
                <a16:creationId xmlns:a16="http://schemas.microsoft.com/office/drawing/2014/main" id="{FA64B664-541A-D62D-B736-3FA6F4983E8C}"/>
              </a:ext>
            </a:extLst>
          </p:cNvPr>
          <p:cNvCxnSpPr/>
          <p:nvPr/>
        </p:nvCxnSpPr>
        <p:spPr>
          <a:xfrm>
            <a:off x="9594937"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81021018-76F4-E182-B441-70683C4808FF}"/>
              </a:ext>
            </a:extLst>
          </p:cNvPr>
          <p:cNvSpPr txBox="1"/>
          <p:nvPr/>
        </p:nvSpPr>
        <p:spPr>
          <a:xfrm>
            <a:off x="9230894" y="3207924"/>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2.44</a:t>
            </a:r>
          </a:p>
        </p:txBody>
      </p:sp>
      <p:sp>
        <p:nvSpPr>
          <p:cNvPr id="36" name="TextBox 35">
            <a:extLst>
              <a:ext uri="{FF2B5EF4-FFF2-40B4-BE49-F238E27FC236}">
                <a16:creationId xmlns:a16="http://schemas.microsoft.com/office/drawing/2014/main" id="{8DABD215-6991-E56C-20F2-20EC67860252}"/>
              </a:ext>
            </a:extLst>
          </p:cNvPr>
          <p:cNvSpPr txBox="1"/>
          <p:nvPr/>
        </p:nvSpPr>
        <p:spPr>
          <a:xfrm>
            <a:off x="9101384" y="2414820"/>
            <a:ext cx="9893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38383">
                    <a:lumMod val="40000"/>
                    <a:lumOff val="60000"/>
                  </a:srgbClr>
                </a:solidFill>
                <a:effectLst/>
                <a:uLnTx/>
                <a:uFillTx/>
                <a:latin typeface="Calibri" panose="020F0502020204030204"/>
                <a:ea typeface="+mn-ea"/>
                <a:cs typeface="+mn-cs"/>
              </a:rPr>
              <a:t>Schuster</a:t>
            </a: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05769F7-3C5E-43A8-97DA-55690409154B}"/>
                  </a:ext>
                </a:extLst>
              </p:cNvPr>
              <p:cNvSpPr txBox="1"/>
              <p:nvPr/>
            </p:nvSpPr>
            <p:spPr>
              <a:xfrm>
                <a:off x="4565326" y="3704506"/>
                <a:ext cx="29370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C306">
                        <a:lumMod val="20000"/>
                        <a:lumOff val="80000"/>
                      </a:srgbClr>
                    </a:solidFill>
                    <a:effectLst/>
                    <a:uLnTx/>
                    <a:uFillTx/>
                    <a:latin typeface="Calibri" panose="020F0502020204030204"/>
                    <a:ea typeface="+mn-ea"/>
                    <a:cs typeface="+mn-cs"/>
                  </a:rPr>
                  <a:t>pairwise separation (</a:t>
                </a:r>
                <a14:m>
                  <m:oMath xmlns:m="http://schemas.openxmlformats.org/officeDocument/2006/math">
                    <m:r>
                      <a:rPr kumimoji="0" lang="en-US" sz="2000" b="0" i="1" u="none" strike="noStrike" kern="1200" cap="none" spc="0" normalizeH="0" baseline="0" noProof="0" smtClean="0">
                        <a:ln>
                          <a:noFill/>
                        </a:ln>
                        <a:solidFill>
                          <a:srgbClr val="FEC306">
                            <a:lumMod val="20000"/>
                            <a:lumOff val="80000"/>
                          </a:srgbClr>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srgbClr val="FEC306">
                            <a:lumMod val="20000"/>
                            <a:lumOff val="80000"/>
                          </a:srgbClr>
                        </a:solidFill>
                        <a:effectLst/>
                        <a:uLnTx/>
                        <a:uFillTx/>
                        <a:latin typeface="Cambria Math" panose="02040503050406030204" pitchFamily="18" charset="0"/>
                        <a:ea typeface="+mn-ea"/>
                        <a:cs typeface="+mn-cs"/>
                      </a:rPr>
                      <m:t>𝜋𝜎</m:t>
                    </m:r>
                  </m:oMath>
                </a14:m>
                <a:r>
                  <a:rPr kumimoji="0" lang="en-US" sz="2000" b="0" i="0" u="none" strike="noStrike" kern="1200" cap="none" spc="0" normalizeH="0" baseline="0" noProof="0" dirty="0">
                    <a:ln>
                      <a:noFill/>
                    </a:ln>
                    <a:solidFill>
                      <a:srgbClr val="FEC306">
                        <a:lumMod val="20000"/>
                        <a:lumOff val="80000"/>
                      </a:srgbClr>
                    </a:solidFill>
                    <a:effectLst/>
                    <a:uLnTx/>
                    <a:uFillTx/>
                    <a:latin typeface="Calibri" panose="020F0502020204030204"/>
                    <a:ea typeface="+mn-ea"/>
                    <a:cs typeface="+mn-cs"/>
                  </a:rPr>
                  <a:t>)</a:t>
                </a:r>
              </a:p>
            </p:txBody>
          </p:sp>
        </mc:Choice>
        <mc:Fallback xmlns="">
          <p:sp>
            <p:nvSpPr>
              <p:cNvPr id="37" name="TextBox 36">
                <a:extLst>
                  <a:ext uri="{FF2B5EF4-FFF2-40B4-BE49-F238E27FC236}">
                    <a16:creationId xmlns:a16="http://schemas.microsoft.com/office/drawing/2014/main" id="{405769F7-3C5E-43A8-97DA-55690409154B}"/>
                  </a:ext>
                </a:extLst>
              </p:cNvPr>
              <p:cNvSpPr txBox="1">
                <a:spLocks noRot="1" noChangeAspect="1" noMove="1" noResize="1" noEditPoints="1" noAdjustHandles="1" noChangeArrowheads="1" noChangeShapeType="1" noTextEdit="1"/>
              </p:cNvSpPr>
              <p:nvPr/>
            </p:nvSpPr>
            <p:spPr>
              <a:xfrm>
                <a:off x="4565326" y="3704506"/>
                <a:ext cx="2937022" cy="400110"/>
              </a:xfrm>
              <a:prstGeom prst="rect">
                <a:avLst/>
              </a:prstGeom>
              <a:blipFill>
                <a:blip r:embed="rId10"/>
                <a:stretch>
                  <a:fillRect l="-2155" t="-9091" r="-1293" b="-24242"/>
                </a:stretch>
              </a:blipFill>
            </p:spPr>
            <p:txBody>
              <a:bodyPr/>
              <a:lstStyle/>
              <a:p>
                <a:r>
                  <a:rPr lang="en-US">
                    <a:noFill/>
                  </a:rPr>
                  <a:t> </a:t>
                </a:r>
              </a:p>
            </p:txBody>
          </p:sp>
        </mc:Fallback>
      </mc:AlternateContent>
      <p:cxnSp>
        <p:nvCxnSpPr>
          <p:cNvPr id="4" name="Straight Connector 3">
            <a:extLst>
              <a:ext uri="{FF2B5EF4-FFF2-40B4-BE49-F238E27FC236}">
                <a16:creationId xmlns:a16="http://schemas.microsoft.com/office/drawing/2014/main" id="{E9A67F0F-038D-CD33-BD92-085BA4F13E12}"/>
              </a:ext>
            </a:extLst>
          </p:cNvPr>
          <p:cNvCxnSpPr>
            <a:cxnSpLocks/>
          </p:cNvCxnSpPr>
          <p:nvPr/>
        </p:nvCxnSpPr>
        <p:spPr>
          <a:xfrm>
            <a:off x="6577617" y="2371189"/>
            <a:ext cx="1307023" cy="2094431"/>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AD956F8-2695-7191-FE9E-8E5B778D1254}"/>
              </a:ext>
            </a:extLst>
          </p:cNvPr>
          <p:cNvSpPr txBox="1"/>
          <p:nvPr/>
        </p:nvSpPr>
        <p:spPr>
          <a:xfrm>
            <a:off x="6372186" y="4526934"/>
            <a:ext cx="43822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EC306">
                    <a:lumMod val="60000"/>
                    <a:lumOff val="40000"/>
                  </a:srgbClr>
                </a:solidFill>
                <a:effectLst/>
                <a:uLnTx/>
                <a:uFillTx/>
                <a:latin typeface="Calibri" panose="020F0502020204030204"/>
                <a:ea typeface="+mn-ea"/>
                <a:cs typeface="+mn-cs"/>
              </a:rPr>
              <a:t>”Rayleigh criterion”:</a:t>
            </a: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 Resolution becomes impossible as soon as the center of one disk touches the first ring of another</a:t>
            </a:r>
          </a:p>
        </p:txBody>
      </p:sp>
      <p:pic>
        <p:nvPicPr>
          <p:cNvPr id="40" name="Picture 39">
            <a:extLst>
              <a:ext uri="{FF2B5EF4-FFF2-40B4-BE49-F238E27FC236}">
                <a16:creationId xmlns:a16="http://schemas.microsoft.com/office/drawing/2014/main" id="{F93DBC51-B4B4-28F2-C8BC-288F89E1E7E5}"/>
              </a:ext>
            </a:extLst>
          </p:cNvPr>
          <p:cNvPicPr>
            <a:picLocks noChangeAspect="1"/>
          </p:cNvPicPr>
          <p:nvPr/>
        </p:nvPicPr>
        <p:blipFill>
          <a:blip r:embed="rId11">
            <a:duotone>
              <a:schemeClr val="accent5">
                <a:shade val="45000"/>
                <a:satMod val="135000"/>
              </a:schemeClr>
              <a:prstClr val="white"/>
            </a:duotone>
          </a:blip>
          <a:stretch>
            <a:fillRect/>
          </a:stretch>
        </p:blipFill>
        <p:spPr>
          <a:xfrm>
            <a:off x="3455389" y="4081395"/>
            <a:ext cx="3741474" cy="2317635"/>
          </a:xfrm>
          <a:prstGeom prst="rect">
            <a:avLst/>
          </a:prstGeom>
        </p:spPr>
      </p:pic>
      <p:sp>
        <p:nvSpPr>
          <p:cNvPr id="41" name="Right Brace 40">
            <a:extLst>
              <a:ext uri="{FF2B5EF4-FFF2-40B4-BE49-F238E27FC236}">
                <a16:creationId xmlns:a16="http://schemas.microsoft.com/office/drawing/2014/main" id="{2574A08E-0580-74DD-D000-3A7EB7499B5A}"/>
              </a:ext>
            </a:extLst>
          </p:cNvPr>
          <p:cNvSpPr/>
          <p:nvPr/>
        </p:nvSpPr>
        <p:spPr>
          <a:xfrm rot="5400000">
            <a:off x="5284326" y="6130257"/>
            <a:ext cx="87827" cy="572352"/>
          </a:xfrm>
          <a:prstGeom prst="rightBrac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AC0AEEE-65F1-14D4-DE9B-4728C36BB3C6}"/>
                  </a:ext>
                </a:extLst>
              </p:cNvPr>
              <p:cNvSpPr txBox="1"/>
              <p:nvPr/>
            </p:nvSpPr>
            <p:spPr>
              <a:xfrm>
                <a:off x="4640166" y="6460344"/>
                <a:ext cx="13339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rgbClr val="FEC306">
                              <a:lumMod val="20000"/>
                              <a:lumOff val="80000"/>
                            </a:srgbClr>
                          </a:solidFill>
                          <a:effectLst/>
                          <a:uLnTx/>
                          <a:uFillTx/>
                          <a:latin typeface="Cambria Math" charset="0"/>
                          <a:ea typeface="+mn-ea"/>
                          <a:cs typeface="+mn-cs"/>
                        </a:rPr>
                        <m:t>≈1.22</m:t>
                      </m:r>
                      <m:r>
                        <a:rPr kumimoji="0" lang="en-US" sz="1800" b="0" i="1" u="none" strike="noStrike" kern="1200" cap="none" spc="0" normalizeH="0" baseline="0" noProof="0" smtClean="0">
                          <a:ln>
                            <a:noFill/>
                          </a:ln>
                          <a:solidFill>
                            <a:srgbClr val="FEC306">
                              <a:lumMod val="20000"/>
                              <a:lumOff val="80000"/>
                            </a:srgbClr>
                          </a:solidFill>
                          <a:effectLst/>
                          <a:uLnTx/>
                          <a:uFillTx/>
                          <a:latin typeface="Cambria Math" charset="0"/>
                          <a:ea typeface="+mn-ea"/>
                          <a:cs typeface="+mn-cs"/>
                        </a:rPr>
                        <m:t>𝜋𝜎</m:t>
                      </m:r>
                    </m:oMath>
                  </m:oMathPara>
                </a14:m>
                <a:endParaRPr kumimoji="0" lang="en-US" sz="1800" b="0" i="0" u="none" strike="noStrike" kern="1200" cap="none" spc="0" normalizeH="0" baseline="0" noProof="0" dirty="0">
                  <a:ln>
                    <a:noFill/>
                  </a:ln>
                  <a:solidFill>
                    <a:srgbClr val="FEC306">
                      <a:lumMod val="20000"/>
                      <a:lumOff val="80000"/>
                    </a:srgbClr>
                  </a:solidFill>
                  <a:effectLst/>
                  <a:uLnTx/>
                  <a:uFillTx/>
                  <a:latin typeface="Calibri" panose="020F0502020204030204"/>
                  <a:ea typeface="+mn-ea"/>
                  <a:cs typeface="+mn-cs"/>
                </a:endParaRPr>
              </a:p>
            </p:txBody>
          </p:sp>
        </mc:Choice>
        <mc:Fallback xmlns="">
          <p:sp>
            <p:nvSpPr>
              <p:cNvPr id="42" name="TextBox 41">
                <a:extLst>
                  <a:ext uri="{FF2B5EF4-FFF2-40B4-BE49-F238E27FC236}">
                    <a16:creationId xmlns:a16="http://schemas.microsoft.com/office/drawing/2014/main" id="{BAC0AEEE-65F1-14D4-DE9B-4728C36BB3C6}"/>
                  </a:ext>
                </a:extLst>
              </p:cNvPr>
              <p:cNvSpPr txBox="1">
                <a:spLocks noRot="1" noChangeAspect="1" noMove="1" noResize="1" noEditPoints="1" noAdjustHandles="1" noChangeArrowheads="1" noChangeShapeType="1" noTextEdit="1"/>
              </p:cNvSpPr>
              <p:nvPr/>
            </p:nvSpPr>
            <p:spPr>
              <a:xfrm>
                <a:off x="4640166" y="6460344"/>
                <a:ext cx="1333963" cy="369332"/>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16302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7AE53C-D569-3944-56C9-A145927C28DA}"/>
              </a:ext>
            </a:extLst>
          </p:cNvPr>
          <p:cNvSpPr txBox="1"/>
          <p:nvPr/>
        </p:nvSpPr>
        <p:spPr>
          <a:xfrm>
            <a:off x="1742789" y="4807882"/>
            <a:ext cx="88202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EC306">
                    <a:lumMod val="60000"/>
                    <a:lumOff val="40000"/>
                  </a:srgbClr>
                </a:solidFill>
                <a:effectLst/>
                <a:uLnTx/>
                <a:uFillTx/>
                <a:latin typeface="Calibri" panose="020F0502020204030204"/>
                <a:ea typeface="+mn-ea"/>
                <a:cs typeface="+mn-cs"/>
              </a:rPr>
              <a:t>Which (if any) of these criteria is the correct one?</a:t>
            </a:r>
          </a:p>
        </p:txBody>
      </p:sp>
      <p:sp>
        <p:nvSpPr>
          <p:cNvPr id="2" name="Title 1">
            <a:extLst>
              <a:ext uri="{FF2B5EF4-FFF2-40B4-BE49-F238E27FC236}">
                <a16:creationId xmlns:a16="http://schemas.microsoft.com/office/drawing/2014/main" id="{979D9569-C168-6C92-6632-5834C4F7E9CE}"/>
              </a:ext>
            </a:extLst>
          </p:cNvPr>
          <p:cNvSpPr>
            <a:spLocks noGrp="1"/>
          </p:cNvSpPr>
          <p:nvPr>
            <p:ph type="title"/>
          </p:nvPr>
        </p:nvSpPr>
        <p:spPr/>
        <p:txBody>
          <a:bodyPr/>
          <a:lstStyle/>
          <a:p>
            <a:r>
              <a:rPr lang="en-US" dirty="0"/>
              <a:t>“THE” DIFFRACTION LIMIT</a:t>
            </a:r>
          </a:p>
        </p:txBody>
      </p:sp>
      <p:cxnSp>
        <p:nvCxnSpPr>
          <p:cNvPr id="8" name="Straight Connector 7">
            <a:extLst>
              <a:ext uri="{FF2B5EF4-FFF2-40B4-BE49-F238E27FC236}">
                <a16:creationId xmlns:a16="http://schemas.microsoft.com/office/drawing/2014/main" id="{B65353DA-2F34-FDC9-3D07-61AD68C8481F}"/>
              </a:ext>
            </a:extLst>
          </p:cNvPr>
          <p:cNvCxnSpPr/>
          <p:nvPr/>
        </p:nvCxnSpPr>
        <p:spPr>
          <a:xfrm>
            <a:off x="1735545" y="3001442"/>
            <a:ext cx="8347587" cy="0"/>
          </a:xfrm>
          <a:prstGeom prst="line">
            <a:avLst/>
          </a:prstGeom>
          <a:ln w="76200">
            <a:solidFill>
              <a:schemeClr val="accent1">
                <a:lumMod val="40000"/>
                <a:lumOff val="60000"/>
              </a:schemeClr>
            </a:solidFill>
            <a:headEnd type="oval"/>
            <a:tailEnd type="oval"/>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D98F7222-4B88-3509-03CF-420B7FF36AC0}"/>
              </a:ext>
            </a:extLst>
          </p:cNvPr>
          <p:cNvCxnSpPr/>
          <p:nvPr/>
        </p:nvCxnSpPr>
        <p:spPr>
          <a:xfrm>
            <a:off x="3871053"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E9B9FBD7-0854-F795-D3B9-F4971C691D30}"/>
              </a:ext>
            </a:extLst>
          </p:cNvPr>
          <p:cNvSpPr txBox="1"/>
          <p:nvPr/>
        </p:nvSpPr>
        <p:spPr>
          <a:xfrm>
            <a:off x="3718017" y="3207924"/>
            <a:ext cx="340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1</a:t>
            </a:r>
          </a:p>
        </p:txBody>
      </p:sp>
      <p:sp>
        <p:nvSpPr>
          <p:cNvPr id="11" name="TextBox 10">
            <a:extLst>
              <a:ext uri="{FF2B5EF4-FFF2-40B4-BE49-F238E27FC236}">
                <a16:creationId xmlns:a16="http://schemas.microsoft.com/office/drawing/2014/main" id="{3557C9F4-4D6C-101A-615D-5C54BA8A2C5C}"/>
              </a:ext>
            </a:extLst>
          </p:cNvPr>
          <p:cNvSpPr txBox="1"/>
          <p:nvPr/>
        </p:nvSpPr>
        <p:spPr>
          <a:xfrm>
            <a:off x="3528199" y="2414820"/>
            <a:ext cx="6767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38383">
                    <a:lumMod val="40000"/>
                    <a:lumOff val="60000"/>
                  </a:srgbClr>
                </a:solidFill>
                <a:effectLst/>
                <a:uLnTx/>
                <a:uFillTx/>
                <a:latin typeface="Calibri" panose="020F0502020204030204"/>
                <a:ea typeface="+mn-ea"/>
                <a:cs typeface="+mn-cs"/>
              </a:rPr>
              <a:t>Abbe</a:t>
            </a:r>
          </a:p>
        </p:txBody>
      </p:sp>
      <p:pic>
        <p:nvPicPr>
          <p:cNvPr id="12" name="Picture 10" descr="rnst Abbe - Wikipedia">
            <a:extLst>
              <a:ext uri="{FF2B5EF4-FFF2-40B4-BE49-F238E27FC236}">
                <a16:creationId xmlns:a16="http://schemas.microsoft.com/office/drawing/2014/main" id="{EFAF9154-1E80-0CF1-BEBC-90B511C6E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6004" y="1486425"/>
            <a:ext cx="685800" cy="880898"/>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F6A6F513-0468-B05B-EDE0-81997B3201AA}"/>
              </a:ext>
            </a:extLst>
          </p:cNvPr>
          <p:cNvCxnSpPr/>
          <p:nvPr/>
        </p:nvCxnSpPr>
        <p:spPr>
          <a:xfrm>
            <a:off x="6527390"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61F430F2-852D-53DE-8C5A-61DA337F1C69}"/>
              </a:ext>
            </a:extLst>
          </p:cNvPr>
          <p:cNvSpPr txBox="1"/>
          <p:nvPr/>
        </p:nvSpPr>
        <p:spPr>
          <a:xfrm>
            <a:off x="6171402" y="3207924"/>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1.22</a:t>
            </a:r>
          </a:p>
        </p:txBody>
      </p:sp>
      <p:sp>
        <p:nvSpPr>
          <p:cNvPr id="15" name="TextBox 14">
            <a:extLst>
              <a:ext uri="{FF2B5EF4-FFF2-40B4-BE49-F238E27FC236}">
                <a16:creationId xmlns:a16="http://schemas.microsoft.com/office/drawing/2014/main" id="{125B66D6-DA17-E91D-BBA0-5FB78BEBADA9}"/>
              </a:ext>
            </a:extLst>
          </p:cNvPr>
          <p:cNvSpPr txBox="1"/>
          <p:nvPr/>
        </p:nvSpPr>
        <p:spPr>
          <a:xfrm>
            <a:off x="6033837" y="2414820"/>
            <a:ext cx="972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38383">
                    <a:lumMod val="40000"/>
                    <a:lumOff val="60000"/>
                  </a:srgbClr>
                </a:solidFill>
                <a:effectLst/>
                <a:uLnTx/>
                <a:uFillTx/>
                <a:latin typeface="Calibri" panose="020F0502020204030204"/>
                <a:ea typeface="+mn-ea"/>
                <a:cs typeface="+mn-cs"/>
              </a:rPr>
              <a:t>Rayleigh</a:t>
            </a:r>
          </a:p>
        </p:txBody>
      </p:sp>
      <p:cxnSp>
        <p:nvCxnSpPr>
          <p:cNvPr id="16" name="Straight Connector 15">
            <a:extLst>
              <a:ext uri="{FF2B5EF4-FFF2-40B4-BE49-F238E27FC236}">
                <a16:creationId xmlns:a16="http://schemas.microsoft.com/office/drawing/2014/main" id="{C590E6C3-94A8-43A7-CB0F-14C6571C143D}"/>
              </a:ext>
            </a:extLst>
          </p:cNvPr>
          <p:cNvCxnSpPr/>
          <p:nvPr/>
        </p:nvCxnSpPr>
        <p:spPr>
          <a:xfrm>
            <a:off x="2528826"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C20EF46A-B5B1-9005-CDFA-9F5BA7790A1A}"/>
              </a:ext>
            </a:extLst>
          </p:cNvPr>
          <p:cNvSpPr txBox="1"/>
          <p:nvPr/>
        </p:nvSpPr>
        <p:spPr>
          <a:xfrm>
            <a:off x="2163557" y="3207924"/>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0.94</a:t>
            </a:r>
          </a:p>
        </p:txBody>
      </p:sp>
      <p:sp>
        <p:nvSpPr>
          <p:cNvPr id="18" name="TextBox 17">
            <a:extLst>
              <a:ext uri="{FF2B5EF4-FFF2-40B4-BE49-F238E27FC236}">
                <a16:creationId xmlns:a16="http://schemas.microsoft.com/office/drawing/2014/main" id="{0B7EC9E2-816D-A604-7C7D-77F7369902CF}"/>
              </a:ext>
            </a:extLst>
          </p:cNvPr>
          <p:cNvSpPr txBox="1"/>
          <p:nvPr/>
        </p:nvSpPr>
        <p:spPr>
          <a:xfrm>
            <a:off x="2044742" y="2414820"/>
            <a:ext cx="9657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38383">
                    <a:lumMod val="40000"/>
                    <a:lumOff val="60000"/>
                  </a:srgbClr>
                </a:solidFill>
                <a:effectLst/>
                <a:uLnTx/>
                <a:uFillTx/>
                <a:latin typeface="Calibri" panose="020F0502020204030204"/>
                <a:ea typeface="+mn-ea"/>
                <a:cs typeface="+mn-cs"/>
              </a:rPr>
              <a:t>Sparrow</a:t>
            </a:r>
          </a:p>
        </p:txBody>
      </p:sp>
      <p:pic>
        <p:nvPicPr>
          <p:cNvPr id="19" name="Picture 10">
            <a:extLst>
              <a:ext uri="{FF2B5EF4-FFF2-40B4-BE49-F238E27FC236}">
                <a16:creationId xmlns:a16="http://schemas.microsoft.com/office/drawing/2014/main" id="{0818B5AD-EEB8-45E6-E106-35C94CB71A0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59245" y="1493365"/>
            <a:ext cx="943827"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6F993106-F80F-7D80-38B5-6DF90486AD3E}"/>
              </a:ext>
            </a:extLst>
          </p:cNvPr>
          <p:cNvCxnSpPr/>
          <p:nvPr/>
        </p:nvCxnSpPr>
        <p:spPr>
          <a:xfrm>
            <a:off x="5424357" y="2814556"/>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D20682BD-B5B9-6B38-E29C-FB618646FC9A}"/>
              </a:ext>
            </a:extLst>
          </p:cNvPr>
          <p:cNvSpPr txBox="1"/>
          <p:nvPr/>
        </p:nvSpPr>
        <p:spPr>
          <a:xfrm>
            <a:off x="5060314" y="3218371"/>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1.03</a:t>
            </a:r>
          </a:p>
        </p:txBody>
      </p:sp>
      <p:sp>
        <p:nvSpPr>
          <p:cNvPr id="22" name="TextBox 21">
            <a:extLst>
              <a:ext uri="{FF2B5EF4-FFF2-40B4-BE49-F238E27FC236}">
                <a16:creationId xmlns:a16="http://schemas.microsoft.com/office/drawing/2014/main" id="{E181B7E4-2B92-5759-FD71-9CEC0F12AD92}"/>
              </a:ext>
            </a:extLst>
          </p:cNvPr>
          <p:cNvSpPr txBox="1"/>
          <p:nvPr/>
        </p:nvSpPr>
        <p:spPr>
          <a:xfrm>
            <a:off x="4928616" y="2401678"/>
            <a:ext cx="9783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38383">
                    <a:lumMod val="40000"/>
                    <a:lumOff val="60000"/>
                  </a:srgbClr>
                </a:solidFill>
                <a:effectLst/>
                <a:uLnTx/>
                <a:uFillTx/>
                <a:latin typeface="Calibri" panose="020F0502020204030204"/>
                <a:ea typeface="+mn-ea"/>
                <a:cs typeface="+mn-cs"/>
              </a:rPr>
              <a:t>Houston</a:t>
            </a:r>
          </a:p>
        </p:txBody>
      </p:sp>
      <p:cxnSp>
        <p:nvCxnSpPr>
          <p:cNvPr id="23" name="Straight Connector 22">
            <a:extLst>
              <a:ext uri="{FF2B5EF4-FFF2-40B4-BE49-F238E27FC236}">
                <a16:creationId xmlns:a16="http://schemas.microsoft.com/office/drawing/2014/main" id="{C0129935-7D45-224D-8346-930066D53D48}"/>
              </a:ext>
            </a:extLst>
          </p:cNvPr>
          <p:cNvCxnSpPr/>
          <p:nvPr/>
        </p:nvCxnSpPr>
        <p:spPr>
          <a:xfrm>
            <a:off x="4678024" y="2814556"/>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3D56B8B8-2503-7A8D-6427-79F36F874CA9}"/>
              </a:ext>
            </a:extLst>
          </p:cNvPr>
          <p:cNvSpPr txBox="1"/>
          <p:nvPr/>
        </p:nvSpPr>
        <p:spPr>
          <a:xfrm>
            <a:off x="4313981" y="3218371"/>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1.02</a:t>
            </a:r>
          </a:p>
        </p:txBody>
      </p:sp>
      <p:sp>
        <p:nvSpPr>
          <p:cNvPr id="25" name="TextBox 24">
            <a:extLst>
              <a:ext uri="{FF2B5EF4-FFF2-40B4-BE49-F238E27FC236}">
                <a16:creationId xmlns:a16="http://schemas.microsoft.com/office/drawing/2014/main" id="{009AA195-4085-94D9-447B-BCDA16EBA631}"/>
              </a:ext>
            </a:extLst>
          </p:cNvPr>
          <p:cNvSpPr txBox="1"/>
          <p:nvPr/>
        </p:nvSpPr>
        <p:spPr>
          <a:xfrm>
            <a:off x="4257471" y="2403818"/>
            <a:ext cx="8049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38383">
                    <a:lumMod val="40000"/>
                    <a:lumOff val="60000"/>
                  </a:srgbClr>
                </a:solidFill>
                <a:effectLst/>
                <a:uLnTx/>
                <a:uFillTx/>
                <a:latin typeface="Calibri" panose="020F0502020204030204"/>
                <a:ea typeface="+mn-ea"/>
                <a:cs typeface="+mn-cs"/>
              </a:rPr>
              <a:t>Dawes</a:t>
            </a:r>
          </a:p>
        </p:txBody>
      </p:sp>
      <p:cxnSp>
        <p:nvCxnSpPr>
          <p:cNvPr id="26" name="Straight Connector 25">
            <a:extLst>
              <a:ext uri="{FF2B5EF4-FFF2-40B4-BE49-F238E27FC236}">
                <a16:creationId xmlns:a16="http://schemas.microsoft.com/office/drawing/2014/main" id="{91DE4ACD-A464-AD33-7961-C0B14080CE75}"/>
              </a:ext>
            </a:extLst>
          </p:cNvPr>
          <p:cNvCxnSpPr/>
          <p:nvPr/>
        </p:nvCxnSpPr>
        <p:spPr>
          <a:xfrm>
            <a:off x="7888596"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9327716A-7389-EACB-E300-15ACD8B2A9BA}"/>
              </a:ext>
            </a:extLst>
          </p:cNvPr>
          <p:cNvSpPr txBox="1"/>
          <p:nvPr/>
        </p:nvSpPr>
        <p:spPr>
          <a:xfrm>
            <a:off x="7524553" y="3207924"/>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1.46</a:t>
            </a:r>
          </a:p>
        </p:txBody>
      </p:sp>
      <p:sp>
        <p:nvSpPr>
          <p:cNvPr id="28" name="TextBox 27">
            <a:extLst>
              <a:ext uri="{FF2B5EF4-FFF2-40B4-BE49-F238E27FC236}">
                <a16:creationId xmlns:a16="http://schemas.microsoft.com/office/drawing/2014/main" id="{6846E1D9-FDFC-BFE5-C50D-801160226C2A}"/>
              </a:ext>
            </a:extLst>
          </p:cNvPr>
          <p:cNvSpPr txBox="1"/>
          <p:nvPr/>
        </p:nvSpPr>
        <p:spPr>
          <a:xfrm>
            <a:off x="7463639" y="2414820"/>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38383">
                    <a:lumMod val="40000"/>
                    <a:lumOff val="60000"/>
                  </a:srgbClr>
                </a:solidFill>
                <a:effectLst/>
                <a:uLnTx/>
                <a:uFillTx/>
                <a:latin typeface="Calibri" panose="020F0502020204030204"/>
                <a:ea typeface="+mn-ea"/>
                <a:cs typeface="+mn-cs"/>
              </a:rPr>
              <a:t>Buxton</a:t>
            </a:r>
          </a:p>
        </p:txBody>
      </p:sp>
      <p:pic>
        <p:nvPicPr>
          <p:cNvPr id="29" name="Picture 14" descr="illiam Rutter Dawes - Wikipedia">
            <a:extLst>
              <a:ext uri="{FF2B5EF4-FFF2-40B4-BE49-F238E27FC236}">
                <a16:creationId xmlns:a16="http://schemas.microsoft.com/office/drawing/2014/main" id="{95E0004F-B4AF-22BC-8A97-269BA773A8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841" y="1493365"/>
            <a:ext cx="592651"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16" descr="illiam V. Houston | Rice History Corner">
            <a:extLst>
              <a:ext uri="{FF2B5EF4-FFF2-40B4-BE49-F238E27FC236}">
                <a16:creationId xmlns:a16="http://schemas.microsoft.com/office/drawing/2014/main" id="{47ED8EBC-B865-184F-9697-BB0CD420AF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6210" y="1492617"/>
            <a:ext cx="548410"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18" descr="ord Rayleigh | Biography &amp; Facts | Britannica">
            <a:extLst>
              <a:ext uri="{FF2B5EF4-FFF2-40B4-BE49-F238E27FC236}">
                <a16:creationId xmlns:a16="http://schemas.microsoft.com/office/drawing/2014/main" id="{1944578E-8BBF-B18E-3172-8D0EC220F7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7808" y="1493365"/>
            <a:ext cx="690555"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09E92C77-817E-8F52-5F40-B8DC248267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3892" y="1494265"/>
            <a:ext cx="1349405" cy="877824"/>
          </a:xfrm>
          <a:prstGeom prst="roundRect">
            <a:avLst/>
          </a:prstGeom>
          <a:effectLst>
            <a:outerShdw blurRad="50800" dist="38100" dir="2700000" algn="tl" rotWithShape="0">
              <a:prstClr val="black">
                <a:alpha val="40000"/>
              </a:prstClr>
            </a:outerShdw>
          </a:effectLst>
        </p:spPr>
      </p:pic>
      <p:pic>
        <p:nvPicPr>
          <p:cNvPr id="33" name="Picture 22" descr="rthur Schuster.jpg">
            <a:extLst>
              <a:ext uri="{FF2B5EF4-FFF2-40B4-BE49-F238E27FC236}">
                <a16:creationId xmlns:a16="http://schemas.microsoft.com/office/drawing/2014/main" id="{BD189A67-A38F-91EC-0BB7-6642C5FB05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65752" y="1493365"/>
            <a:ext cx="658368"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4" name="Straight Connector 33">
            <a:extLst>
              <a:ext uri="{FF2B5EF4-FFF2-40B4-BE49-F238E27FC236}">
                <a16:creationId xmlns:a16="http://schemas.microsoft.com/office/drawing/2014/main" id="{FA64B664-541A-D62D-B736-3FA6F4983E8C}"/>
              </a:ext>
            </a:extLst>
          </p:cNvPr>
          <p:cNvCxnSpPr/>
          <p:nvPr/>
        </p:nvCxnSpPr>
        <p:spPr>
          <a:xfrm>
            <a:off x="9594937" y="2794965"/>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81021018-76F4-E182-B441-70683C4808FF}"/>
              </a:ext>
            </a:extLst>
          </p:cNvPr>
          <p:cNvSpPr txBox="1"/>
          <p:nvPr/>
        </p:nvSpPr>
        <p:spPr>
          <a:xfrm>
            <a:off x="9230894" y="3207924"/>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2.44</a:t>
            </a:r>
          </a:p>
        </p:txBody>
      </p:sp>
      <p:sp>
        <p:nvSpPr>
          <p:cNvPr id="36" name="TextBox 35">
            <a:extLst>
              <a:ext uri="{FF2B5EF4-FFF2-40B4-BE49-F238E27FC236}">
                <a16:creationId xmlns:a16="http://schemas.microsoft.com/office/drawing/2014/main" id="{8DABD215-6991-E56C-20F2-20EC67860252}"/>
              </a:ext>
            </a:extLst>
          </p:cNvPr>
          <p:cNvSpPr txBox="1"/>
          <p:nvPr/>
        </p:nvSpPr>
        <p:spPr>
          <a:xfrm>
            <a:off x="9101384" y="2414820"/>
            <a:ext cx="9893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38383">
                    <a:lumMod val="40000"/>
                    <a:lumOff val="60000"/>
                  </a:srgbClr>
                </a:solidFill>
                <a:effectLst/>
                <a:uLnTx/>
                <a:uFillTx/>
                <a:latin typeface="Calibri" panose="020F0502020204030204"/>
                <a:ea typeface="+mn-ea"/>
                <a:cs typeface="+mn-cs"/>
              </a:rPr>
              <a:t>Schuster</a:t>
            </a: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05769F7-3C5E-43A8-97DA-55690409154B}"/>
                  </a:ext>
                </a:extLst>
              </p:cNvPr>
              <p:cNvSpPr txBox="1"/>
              <p:nvPr/>
            </p:nvSpPr>
            <p:spPr>
              <a:xfrm>
                <a:off x="4565326" y="3704506"/>
                <a:ext cx="29370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C306">
                        <a:lumMod val="20000"/>
                        <a:lumOff val="80000"/>
                      </a:srgbClr>
                    </a:solidFill>
                    <a:effectLst/>
                    <a:uLnTx/>
                    <a:uFillTx/>
                    <a:latin typeface="Calibri" panose="020F0502020204030204"/>
                    <a:ea typeface="+mn-ea"/>
                    <a:cs typeface="+mn-cs"/>
                  </a:rPr>
                  <a:t>pairwise separation (</a:t>
                </a:r>
                <a14:m>
                  <m:oMath xmlns:m="http://schemas.openxmlformats.org/officeDocument/2006/math">
                    <m:r>
                      <a:rPr kumimoji="0" lang="en-US" sz="2000" b="0" i="1" u="none" strike="noStrike" kern="1200" cap="none" spc="0" normalizeH="0" baseline="0" noProof="0" smtClean="0">
                        <a:ln>
                          <a:noFill/>
                        </a:ln>
                        <a:solidFill>
                          <a:srgbClr val="FEC306">
                            <a:lumMod val="20000"/>
                            <a:lumOff val="80000"/>
                          </a:srgbClr>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srgbClr val="FEC306">
                            <a:lumMod val="20000"/>
                            <a:lumOff val="80000"/>
                          </a:srgbClr>
                        </a:solidFill>
                        <a:effectLst/>
                        <a:uLnTx/>
                        <a:uFillTx/>
                        <a:latin typeface="Cambria Math" panose="02040503050406030204" pitchFamily="18" charset="0"/>
                        <a:ea typeface="+mn-ea"/>
                        <a:cs typeface="+mn-cs"/>
                      </a:rPr>
                      <m:t>𝜋𝜎</m:t>
                    </m:r>
                  </m:oMath>
                </a14:m>
                <a:r>
                  <a:rPr kumimoji="0" lang="en-US" sz="2000" b="0" i="0" u="none" strike="noStrike" kern="1200" cap="none" spc="0" normalizeH="0" baseline="0" noProof="0" dirty="0">
                    <a:ln>
                      <a:noFill/>
                    </a:ln>
                    <a:solidFill>
                      <a:srgbClr val="FEC306">
                        <a:lumMod val="20000"/>
                        <a:lumOff val="80000"/>
                      </a:srgbClr>
                    </a:solidFill>
                    <a:effectLst/>
                    <a:uLnTx/>
                    <a:uFillTx/>
                    <a:latin typeface="Calibri" panose="020F0502020204030204"/>
                    <a:ea typeface="+mn-ea"/>
                    <a:cs typeface="+mn-cs"/>
                  </a:rPr>
                  <a:t>)</a:t>
                </a:r>
              </a:p>
            </p:txBody>
          </p:sp>
        </mc:Choice>
        <mc:Fallback xmlns="">
          <p:sp>
            <p:nvSpPr>
              <p:cNvPr id="37" name="TextBox 36">
                <a:extLst>
                  <a:ext uri="{FF2B5EF4-FFF2-40B4-BE49-F238E27FC236}">
                    <a16:creationId xmlns:a16="http://schemas.microsoft.com/office/drawing/2014/main" id="{405769F7-3C5E-43A8-97DA-55690409154B}"/>
                  </a:ext>
                </a:extLst>
              </p:cNvPr>
              <p:cNvSpPr txBox="1">
                <a:spLocks noRot="1" noChangeAspect="1" noMove="1" noResize="1" noEditPoints="1" noAdjustHandles="1" noChangeArrowheads="1" noChangeShapeType="1" noTextEdit="1"/>
              </p:cNvSpPr>
              <p:nvPr/>
            </p:nvSpPr>
            <p:spPr>
              <a:xfrm>
                <a:off x="4565326" y="3704506"/>
                <a:ext cx="2937022" cy="400110"/>
              </a:xfrm>
              <a:prstGeom prst="rect">
                <a:avLst/>
              </a:prstGeom>
              <a:blipFill>
                <a:blip r:embed="rId9"/>
                <a:stretch>
                  <a:fillRect l="-2155" t="-9091" r="-1293" b="-24242"/>
                </a:stretch>
              </a:blipFill>
            </p:spPr>
            <p:txBody>
              <a:bodyPr/>
              <a:lstStyle/>
              <a:p>
                <a:r>
                  <a:rPr lang="en-US">
                    <a:noFill/>
                  </a:rPr>
                  <a:t> </a:t>
                </a:r>
              </a:p>
            </p:txBody>
          </p:sp>
        </mc:Fallback>
      </mc:AlternateContent>
    </p:spTree>
    <p:extLst>
      <p:ext uri="{BB962C8B-B14F-4D97-AF65-F5344CB8AC3E}">
        <p14:creationId xmlns:p14="http://schemas.microsoft.com/office/powerpoint/2010/main" val="1067247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C937-373E-F176-2A38-7A684833DB8F}"/>
              </a:ext>
            </a:extLst>
          </p:cNvPr>
          <p:cNvSpPr>
            <a:spLocks noGrp="1"/>
          </p:cNvSpPr>
          <p:nvPr>
            <p:ph type="title"/>
          </p:nvPr>
        </p:nvSpPr>
        <p:spPr/>
        <p:txBody>
          <a:bodyPr/>
          <a:lstStyle/>
          <a:p>
            <a:r>
              <a:rPr lang="en-US" dirty="0"/>
              <a:t>A PERSISTENT DEBATE</a:t>
            </a:r>
          </a:p>
        </p:txBody>
      </p:sp>
      <p:sp>
        <p:nvSpPr>
          <p:cNvPr id="3" name="Content Placeholder 2">
            <a:extLst>
              <a:ext uri="{FF2B5EF4-FFF2-40B4-BE49-F238E27FC236}">
                <a16:creationId xmlns:a16="http://schemas.microsoft.com/office/drawing/2014/main" id="{DDFE271E-AB0C-15A8-E751-891C19EED8B0}"/>
              </a:ext>
            </a:extLst>
          </p:cNvPr>
          <p:cNvSpPr>
            <a:spLocks noGrp="1"/>
          </p:cNvSpPr>
          <p:nvPr>
            <p:ph idx="1"/>
          </p:nvPr>
        </p:nvSpPr>
        <p:spPr/>
        <p:txBody>
          <a:bodyPr/>
          <a:lstStyle/>
          <a:p>
            <a:pPr marL="0" indent="0">
              <a:buNone/>
            </a:pPr>
            <a:r>
              <a:rPr lang="en-US" dirty="0"/>
              <a:t>Lord Rayleigh’s justification for his criterion in 1879:</a:t>
            </a:r>
          </a:p>
          <a:p>
            <a:pPr marL="460375" indent="0">
              <a:buNone/>
            </a:pPr>
            <a:r>
              <a:rPr lang="en-US" dirty="0">
                <a:solidFill>
                  <a:schemeClr val="accent1">
                    <a:lumMod val="20000"/>
                    <a:lumOff val="80000"/>
                  </a:schemeClr>
                </a:solidFill>
              </a:rPr>
              <a:t>“This rule is convenient on account of its simplicity and it is sufficiently accurate in view of the necessary uncertainty as to what exactly is meant by resolution”</a:t>
            </a:r>
          </a:p>
          <a:p>
            <a:pPr marL="460375" indent="0">
              <a:buNone/>
            </a:pPr>
            <a:endParaRPr lang="en-US" dirty="0">
              <a:solidFill>
                <a:schemeClr val="accent1">
                  <a:lumMod val="20000"/>
                  <a:lumOff val="80000"/>
                </a:schemeClr>
              </a:solidFill>
            </a:endParaRPr>
          </a:p>
          <a:p>
            <a:pPr marL="0" indent="0">
              <a:buNone/>
            </a:pPr>
            <a:endParaRPr lang="en-US" sz="700" dirty="0"/>
          </a:p>
          <a:p>
            <a:pPr marL="0" indent="0">
              <a:buNone/>
            </a:pPr>
            <a:r>
              <a:rPr lang="en-US" dirty="0"/>
              <a:t>Carroll Mason Sparrow’s justification for their criterion in 1918:</a:t>
            </a:r>
          </a:p>
          <a:p>
            <a:pPr marL="460375" indent="0">
              <a:buNone/>
            </a:pPr>
            <a:r>
              <a:rPr lang="en-US" dirty="0">
                <a:solidFill>
                  <a:schemeClr val="accent1">
                    <a:lumMod val="20000"/>
                    <a:lumOff val="80000"/>
                  </a:schemeClr>
                </a:solidFill>
              </a:rPr>
              <a:t>“It is obvious that the undulation condition should set an upper limit to the resolving power ... My own observations on this point have been checked by a number of friends and colleagues.”</a:t>
            </a:r>
          </a:p>
        </p:txBody>
      </p:sp>
    </p:spTree>
    <p:extLst>
      <p:ext uri="{BB962C8B-B14F-4D97-AF65-F5344CB8AC3E}">
        <p14:creationId xmlns:p14="http://schemas.microsoft.com/office/powerpoint/2010/main" val="79995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C937-373E-F176-2A38-7A684833DB8F}"/>
              </a:ext>
            </a:extLst>
          </p:cNvPr>
          <p:cNvSpPr>
            <a:spLocks noGrp="1"/>
          </p:cNvSpPr>
          <p:nvPr>
            <p:ph type="title"/>
          </p:nvPr>
        </p:nvSpPr>
        <p:spPr/>
        <p:txBody>
          <a:bodyPr/>
          <a:lstStyle/>
          <a:p>
            <a:r>
              <a:rPr lang="en-US" dirty="0"/>
              <a:t>A PERSISTENT DEBATE</a:t>
            </a:r>
          </a:p>
        </p:txBody>
      </p:sp>
      <p:sp>
        <p:nvSpPr>
          <p:cNvPr id="3" name="Content Placeholder 2">
            <a:extLst>
              <a:ext uri="{FF2B5EF4-FFF2-40B4-BE49-F238E27FC236}">
                <a16:creationId xmlns:a16="http://schemas.microsoft.com/office/drawing/2014/main" id="{DDFE271E-AB0C-15A8-E751-891C19EED8B0}"/>
              </a:ext>
            </a:extLst>
          </p:cNvPr>
          <p:cNvSpPr>
            <a:spLocks noGrp="1"/>
          </p:cNvSpPr>
          <p:nvPr>
            <p:ph idx="1"/>
          </p:nvPr>
        </p:nvSpPr>
        <p:spPr/>
        <p:txBody>
          <a:bodyPr>
            <a:normAutofit/>
          </a:bodyPr>
          <a:lstStyle/>
          <a:p>
            <a:pPr marL="0" indent="0">
              <a:buNone/>
            </a:pPr>
            <a:r>
              <a:rPr lang="en-US" dirty="0"/>
              <a:t>Pushback from Richard Feynman:</a:t>
            </a:r>
          </a:p>
          <a:p>
            <a:pPr marL="460375" indent="0">
              <a:buNone/>
            </a:pPr>
            <a:r>
              <a:rPr lang="en-US" dirty="0">
                <a:solidFill>
                  <a:schemeClr val="accent1">
                    <a:lumMod val="20000"/>
                    <a:lumOff val="80000"/>
                  </a:schemeClr>
                </a:solidFill>
              </a:rPr>
              <a:t>“...it seems a little pedantic to put such precision into the resolving power formula. This is because Rayleigh’s criterion is a rough idea in the first place. It tells you where it begins to get very hard to tell whether the image was made by one or by two stars. Actually, if sufficiently careful measurements of the exact intensity distribution over the diffracted image spot can be made, the fact that two sources make the spot can be proved even (below the Abbe limit).”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460375" indent="0">
              <a:buNone/>
            </a:pPr>
            <a:endParaRPr lang="en-US" sz="2800" dirty="0">
              <a:solidFill>
                <a:schemeClr val="accent1">
                  <a:lumMod val="20000"/>
                  <a:lumOff val="80000"/>
                </a:schemeClr>
              </a:solidFill>
            </a:endParaRPr>
          </a:p>
        </p:txBody>
      </p:sp>
    </p:spTree>
    <p:extLst>
      <p:ext uri="{BB962C8B-B14F-4D97-AF65-F5344CB8AC3E}">
        <p14:creationId xmlns:p14="http://schemas.microsoft.com/office/powerpoint/2010/main" val="1631466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C937-373E-F176-2A38-7A684833DB8F}"/>
              </a:ext>
            </a:extLst>
          </p:cNvPr>
          <p:cNvSpPr>
            <a:spLocks noGrp="1"/>
          </p:cNvSpPr>
          <p:nvPr>
            <p:ph type="title"/>
          </p:nvPr>
        </p:nvSpPr>
        <p:spPr/>
        <p:txBody>
          <a:bodyPr/>
          <a:lstStyle/>
          <a:p>
            <a:r>
              <a:rPr lang="en-US" dirty="0"/>
              <a:t>A PERSISTENT DEBATE</a:t>
            </a:r>
          </a:p>
        </p:txBody>
      </p:sp>
      <p:sp>
        <p:nvSpPr>
          <p:cNvPr id="3" name="Content Placeholder 2">
            <a:extLst>
              <a:ext uri="{FF2B5EF4-FFF2-40B4-BE49-F238E27FC236}">
                <a16:creationId xmlns:a16="http://schemas.microsoft.com/office/drawing/2014/main" id="{DDFE271E-AB0C-15A8-E751-891C19EED8B0}"/>
              </a:ext>
            </a:extLst>
          </p:cNvPr>
          <p:cNvSpPr>
            <a:spLocks noGrp="1"/>
          </p:cNvSpPr>
          <p:nvPr>
            <p:ph idx="1"/>
          </p:nvPr>
        </p:nvSpPr>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Yet the considerable empirical evidence points towards there being a limit to what we can resolve with classical optical systems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solidFill>
                <a:srgbClr val="FEC306">
                  <a:lumMod val="20000"/>
                  <a:lumOff val="80000"/>
                </a:srgbClr>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solidFill>
                <a:srgbClr val="FEC306">
                  <a:lumMod val="20000"/>
                  <a:lumOff val="80000"/>
                </a:srgbClr>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solidFill>
                <a:srgbClr val="FEC306">
                  <a:lumMod val="20000"/>
                  <a:lumOff val="80000"/>
                </a:srgbClr>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rPr>
              <a:t>Can we put the diffraction limit on rigorous footing?</a:t>
            </a:r>
          </a:p>
        </p:txBody>
      </p:sp>
      <p:grpSp>
        <p:nvGrpSpPr>
          <p:cNvPr id="5" name="Group 4">
            <a:extLst>
              <a:ext uri="{FF2B5EF4-FFF2-40B4-BE49-F238E27FC236}">
                <a16:creationId xmlns:a16="http://schemas.microsoft.com/office/drawing/2014/main" id="{5CD2F213-23E4-4713-5374-AA4A5F312D8B}"/>
              </a:ext>
            </a:extLst>
          </p:cNvPr>
          <p:cNvGrpSpPr/>
          <p:nvPr/>
        </p:nvGrpSpPr>
        <p:grpSpPr>
          <a:xfrm>
            <a:off x="1213738" y="2480100"/>
            <a:ext cx="4613598" cy="2908891"/>
            <a:chOff x="2676567" y="2184317"/>
            <a:chExt cx="6339417" cy="3997026"/>
          </a:xfrm>
        </p:grpSpPr>
        <p:sp>
          <p:nvSpPr>
            <p:cNvPr id="4" name="Rounded Rectangle 3">
              <a:extLst>
                <a:ext uri="{FF2B5EF4-FFF2-40B4-BE49-F238E27FC236}">
                  <a16:creationId xmlns:a16="http://schemas.microsoft.com/office/drawing/2014/main" id="{8A2FE3C9-2E23-E8BB-42F9-94F77B307E4F}"/>
                </a:ext>
              </a:extLst>
            </p:cNvPr>
            <p:cNvSpPr>
              <a:spLocks/>
            </p:cNvSpPr>
            <p:nvPr/>
          </p:nvSpPr>
          <p:spPr>
            <a:xfrm rot="16200000">
              <a:off x="3847763" y="1013121"/>
              <a:ext cx="3997026" cy="6339417"/>
            </a:xfrm>
            <a:prstGeom prst="roundRect">
              <a:avLst>
                <a:gd name="adj" fmla="val 11139"/>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Eric Betzig, Stefan Hell, William Moerner win Nobel Prize in Chemistry – as  it happened | Chemistry | The Guardian">
              <a:extLst>
                <a:ext uri="{FF2B5EF4-FFF2-40B4-BE49-F238E27FC236}">
                  <a16:creationId xmlns:a16="http://schemas.microsoft.com/office/drawing/2014/main" id="{8DE70141-48C7-6BFC-CD95-C7E170B05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543" y="2416302"/>
              <a:ext cx="5905500" cy="3543300"/>
            </a:xfrm>
            <a:prstGeom prst="roundRect">
              <a:avLst>
                <a:gd name="adj" fmla="val 12022"/>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45F9D801-1872-46EB-3377-B707F3FF82AF}"/>
              </a:ext>
            </a:extLst>
          </p:cNvPr>
          <p:cNvSpPr txBox="1"/>
          <p:nvPr/>
        </p:nvSpPr>
        <p:spPr>
          <a:xfrm>
            <a:off x="6175442" y="3242047"/>
            <a:ext cx="4872942" cy="138499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18AB3">
                    <a:lumMod val="20000"/>
                    <a:lumOff val="80000"/>
                  </a:srgbClr>
                </a:solidFill>
                <a:effectLst>
                  <a:outerShdw blurRad="50800" dist="38100" dir="2700000" algn="tl" rotWithShape="0">
                    <a:prstClr val="black">
                      <a:alpha val="40000"/>
                    </a:prstClr>
                  </a:outerShdw>
                </a:effectLst>
                <a:uLnTx/>
                <a:uFillTx/>
                <a:latin typeface="var(--secondary-font-italic)"/>
                <a:ea typeface="+mn-ea"/>
                <a:cs typeface="+mn-cs"/>
              </a:rPr>
              <a:t>Awarded for the development of super-resolved fluorescence microscopy to surpass this limit!</a:t>
            </a:r>
            <a:endParaRPr kumimoji="0" lang="en-US" sz="2800" b="0" i="0" u="none" strike="noStrike" kern="1200" cap="none" spc="0" normalizeH="0" baseline="0" noProof="0" dirty="0">
              <a:ln>
                <a:noFill/>
              </a:ln>
              <a:solidFill>
                <a:srgbClr val="418AB3">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31143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3F13-3DF7-EEE9-D15C-4CCBD9702D6F}"/>
              </a:ext>
            </a:extLst>
          </p:cNvPr>
          <p:cNvSpPr>
            <a:spLocks noGrp="1"/>
          </p:cNvSpPr>
          <p:nvPr>
            <p:ph type="title"/>
          </p:nvPr>
        </p:nvSpPr>
        <p:spPr/>
        <p:txBody>
          <a:bodyPr/>
          <a:lstStyle/>
          <a:p>
            <a:r>
              <a:rPr lang="en-US" dirty="0"/>
              <a:t>MIXTURE MODEL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1008351-1C12-F71C-230E-400451355853}"/>
                  </a:ext>
                </a:extLst>
              </p:cNvPr>
              <p:cNvSpPr>
                <a:spLocks noGrp="1"/>
              </p:cNvSpPr>
              <p:nvPr>
                <p:ph idx="1"/>
              </p:nvPr>
            </p:nvSpPr>
            <p:spPr>
              <a:xfrm>
                <a:off x="243840" y="1294412"/>
                <a:ext cx="11704320" cy="5280270"/>
              </a:xfrm>
            </p:spPr>
            <p:txBody>
              <a:bodyPr>
                <a:normAutofit/>
              </a:bodyPr>
              <a:lstStyle/>
              <a:p>
                <a:pPr marL="0" indent="0">
                  <a:buNone/>
                </a:pPr>
                <a:r>
                  <a:rPr lang="en-US" sz="2800" b="1" dirty="0">
                    <a:solidFill>
                      <a:schemeClr val="accent5">
                        <a:lumMod val="60000"/>
                        <a:lumOff val="40000"/>
                      </a:schemeClr>
                    </a:solidFill>
                  </a:rPr>
                  <a:t>Resolution is a purely statistical question</a:t>
                </a:r>
              </a:p>
              <a:p>
                <a:pPr marL="0" indent="0">
                  <a:buNone/>
                </a:pPr>
                <a:endParaRPr lang="en-US" sz="600" dirty="0"/>
              </a:p>
              <a:p>
                <a:pPr marL="0" indent="0">
                  <a:buNone/>
                </a:pPr>
                <a:endParaRPr lang="en-US" sz="100" dirty="0"/>
              </a:p>
              <a:p>
                <a:pPr marL="0" indent="0">
                  <a:buNone/>
                </a:pPr>
                <a:r>
                  <a:rPr lang="en-US" sz="2800" dirty="0"/>
                  <a:t>There are </a:t>
                </a:r>
                <a14:m>
                  <m:oMath xmlns:m="http://schemas.openxmlformats.org/officeDocument/2006/math">
                    <m:r>
                      <a:rPr lang="en-US" sz="2800" b="0" i="1" smtClean="0">
                        <a:solidFill>
                          <a:schemeClr val="accent1">
                            <a:lumMod val="20000"/>
                            <a:lumOff val="80000"/>
                          </a:schemeClr>
                        </a:solidFill>
                        <a:latin typeface="Cambria Math" panose="02040503050406030204" pitchFamily="18" charset="0"/>
                      </a:rPr>
                      <m:t>𝑘</m:t>
                    </m:r>
                  </m:oMath>
                </a14:m>
                <a:r>
                  <a:rPr lang="en-US" sz="2800" dirty="0"/>
                  <a:t> Airy disks centered at unknown points </a:t>
                </a:r>
                <a14:m>
                  <m:oMath xmlns:m="http://schemas.openxmlformats.org/officeDocument/2006/math">
                    <m:sSub>
                      <m:sSubPr>
                        <m:ctrlPr>
                          <a:rPr lang="en-US" sz="2800" b="0" i="1" smtClean="0">
                            <a:solidFill>
                              <a:schemeClr val="accent1">
                                <a:lumMod val="20000"/>
                                <a:lumOff val="80000"/>
                              </a:schemeClr>
                            </a:solidFill>
                            <a:latin typeface="Cambria Math" panose="02040503050406030204" pitchFamily="18" charset="0"/>
                          </a:rPr>
                        </m:ctrlPr>
                      </m:sSubPr>
                      <m:e>
                        <m:r>
                          <a:rPr lang="en-US" sz="2800" b="0" i="1" smtClean="0">
                            <a:solidFill>
                              <a:schemeClr val="accent1">
                                <a:lumMod val="20000"/>
                                <a:lumOff val="80000"/>
                              </a:schemeClr>
                            </a:solidFill>
                            <a:latin typeface="Cambria Math" panose="02040503050406030204" pitchFamily="18" charset="0"/>
                          </a:rPr>
                          <m:t>𝜇</m:t>
                        </m:r>
                      </m:e>
                      <m:sub>
                        <m:r>
                          <a:rPr lang="en-US" sz="2800" b="0" i="1" smtClean="0">
                            <a:solidFill>
                              <a:schemeClr val="accent1">
                                <a:lumMod val="20000"/>
                                <a:lumOff val="80000"/>
                              </a:schemeClr>
                            </a:solidFill>
                            <a:latin typeface="Cambria Math" panose="02040503050406030204" pitchFamily="18" charset="0"/>
                          </a:rPr>
                          <m:t>1</m:t>
                        </m:r>
                      </m:sub>
                    </m:sSub>
                    <m:r>
                      <a:rPr lang="en-US" sz="2800" b="0" i="1" smtClean="0">
                        <a:solidFill>
                          <a:schemeClr val="accent1">
                            <a:lumMod val="20000"/>
                            <a:lumOff val="80000"/>
                          </a:schemeClr>
                        </a:solidFill>
                        <a:latin typeface="Cambria Math" panose="02040503050406030204" pitchFamily="18" charset="0"/>
                      </a:rPr>
                      <m:t>,…,</m:t>
                    </m:r>
                    <m:sSub>
                      <m:sSubPr>
                        <m:ctrlPr>
                          <a:rPr lang="en-US" sz="2800" b="0" i="1" smtClean="0">
                            <a:solidFill>
                              <a:schemeClr val="accent1">
                                <a:lumMod val="20000"/>
                                <a:lumOff val="80000"/>
                              </a:schemeClr>
                            </a:solidFill>
                            <a:latin typeface="Cambria Math" panose="02040503050406030204" pitchFamily="18" charset="0"/>
                          </a:rPr>
                        </m:ctrlPr>
                      </m:sSubPr>
                      <m:e>
                        <m:r>
                          <a:rPr lang="en-US" sz="2800" b="0" i="1" smtClean="0">
                            <a:solidFill>
                              <a:schemeClr val="accent1">
                                <a:lumMod val="20000"/>
                                <a:lumOff val="80000"/>
                              </a:schemeClr>
                            </a:solidFill>
                            <a:latin typeface="Cambria Math" panose="02040503050406030204" pitchFamily="18" charset="0"/>
                          </a:rPr>
                          <m:t>𝜇</m:t>
                        </m:r>
                      </m:e>
                      <m:sub>
                        <m:r>
                          <a:rPr lang="en-US" sz="2800" b="0" i="1" smtClean="0">
                            <a:solidFill>
                              <a:schemeClr val="accent1">
                                <a:lumMod val="20000"/>
                                <a:lumOff val="80000"/>
                              </a:schemeClr>
                            </a:solidFill>
                            <a:latin typeface="Cambria Math" panose="02040503050406030204" pitchFamily="18" charset="0"/>
                          </a:rPr>
                          <m:t>𝑘</m:t>
                        </m:r>
                      </m:sub>
                    </m:sSub>
                    <m:r>
                      <a:rPr lang="en-US" sz="2800" b="0" i="1" smtClean="0">
                        <a:solidFill>
                          <a:schemeClr val="accent1">
                            <a:lumMod val="20000"/>
                            <a:lumOff val="80000"/>
                          </a:schemeClr>
                        </a:solidFill>
                        <a:latin typeface="Cambria Math" panose="02040503050406030204" pitchFamily="18" charset="0"/>
                      </a:rPr>
                      <m:t>∈</m:t>
                    </m:r>
                    <m:sSup>
                      <m:sSupPr>
                        <m:ctrlPr>
                          <a:rPr lang="en-US" sz="2800" b="0" i="1" smtClean="0">
                            <a:solidFill>
                              <a:schemeClr val="accent1">
                                <a:lumMod val="20000"/>
                                <a:lumOff val="80000"/>
                              </a:schemeClr>
                            </a:solidFill>
                            <a:latin typeface="Cambria Math" panose="02040503050406030204" pitchFamily="18" charset="0"/>
                            <a:ea typeface="Cambria Math" panose="02040503050406030204" pitchFamily="18" charset="0"/>
                          </a:rPr>
                        </m:ctrlPr>
                      </m:sSupPr>
                      <m:e>
                        <m:r>
                          <a:rPr lang="en-US" sz="2800" b="0" i="1" smtClean="0">
                            <a:solidFill>
                              <a:schemeClr val="accent1">
                                <a:lumMod val="20000"/>
                                <a:lumOff val="80000"/>
                              </a:schemeClr>
                            </a:solidFill>
                            <a:latin typeface="Cambria Math" panose="02040503050406030204" pitchFamily="18" charset="0"/>
                            <a:ea typeface="Cambria Math" panose="02040503050406030204" pitchFamily="18" charset="0"/>
                          </a:rPr>
                          <m:t>ℝ</m:t>
                        </m:r>
                      </m:e>
                      <m:sup>
                        <m:r>
                          <a:rPr lang="en-US" sz="2800" b="0" i="1" smtClean="0">
                            <a:solidFill>
                              <a:schemeClr val="accent1">
                                <a:lumMod val="20000"/>
                                <a:lumOff val="80000"/>
                              </a:schemeClr>
                            </a:solidFill>
                            <a:latin typeface="Cambria Math" panose="02040503050406030204" pitchFamily="18" charset="0"/>
                            <a:ea typeface="Cambria Math" panose="02040503050406030204" pitchFamily="18" charset="0"/>
                          </a:rPr>
                          <m:t>2</m:t>
                        </m:r>
                      </m:sup>
                    </m:sSup>
                  </m:oMath>
                </a14:m>
                <a:endParaRPr lang="en-US" sz="2800" dirty="0"/>
              </a:p>
              <a:p>
                <a:pPr marL="0" indent="0">
                  <a:buNone/>
                </a:pPr>
                <a:r>
                  <a:rPr lang="en-US" sz="2800" dirty="0"/>
                  <a:t>       Density for the </a:t>
                </a:r>
                <a14:m>
                  <m:oMath xmlns:m="http://schemas.openxmlformats.org/officeDocument/2006/math">
                    <m:r>
                      <a:rPr lang="en-US" sz="2800" i="1">
                        <a:latin typeface="Cambria Math" panose="02040503050406030204" pitchFamily="18" charset="0"/>
                      </a:rPr>
                      <m:t>𝑖</m:t>
                    </m:r>
                  </m:oMath>
                </a14:m>
                <a:r>
                  <a:rPr lang="en-US" sz="2800" dirty="0"/>
                  <a:t>-</a:t>
                </a:r>
                <a:r>
                  <a:rPr lang="en-US" sz="2800" dirty="0" err="1"/>
                  <a:t>th</a:t>
                </a:r>
                <a:r>
                  <a:rPr lang="en-US" sz="2800" dirty="0"/>
                  <a:t> disk is </a:t>
                </a:r>
                <a14:m>
                  <m:oMath xmlns:m="http://schemas.openxmlformats.org/officeDocument/2006/math">
                    <m:sSub>
                      <m:sSubPr>
                        <m:ctrlPr>
                          <a:rPr lang="en-US" sz="2800" i="1">
                            <a:solidFill>
                              <a:schemeClr val="accent1">
                                <a:lumMod val="20000"/>
                                <a:lumOff val="80000"/>
                              </a:schemeClr>
                            </a:solidFill>
                            <a:latin typeface="Cambria Math" panose="02040503050406030204" pitchFamily="18" charset="0"/>
                          </a:rPr>
                        </m:ctrlPr>
                      </m:sSubPr>
                      <m:e>
                        <m:r>
                          <a:rPr lang="en-US" sz="2800" i="1">
                            <a:solidFill>
                              <a:schemeClr val="accent1">
                                <a:lumMod val="20000"/>
                                <a:lumOff val="80000"/>
                              </a:schemeClr>
                            </a:solidFill>
                            <a:latin typeface="Cambria Math" panose="02040503050406030204" pitchFamily="18" charset="0"/>
                          </a:rPr>
                          <m:t>𝑞</m:t>
                        </m:r>
                      </m:e>
                      <m:sub>
                        <m:r>
                          <a:rPr lang="en-US" sz="2800" i="1">
                            <a:solidFill>
                              <a:schemeClr val="accent1">
                                <a:lumMod val="20000"/>
                                <a:lumOff val="80000"/>
                              </a:schemeClr>
                            </a:solidFill>
                            <a:latin typeface="Cambria Math" panose="02040503050406030204" pitchFamily="18" charset="0"/>
                          </a:rPr>
                          <m:t>𝑖</m:t>
                        </m:r>
                      </m:sub>
                    </m:sSub>
                    <m:d>
                      <m:dPr>
                        <m:ctrlPr>
                          <a:rPr lang="en-US" sz="2800" i="1">
                            <a:solidFill>
                              <a:schemeClr val="accent1">
                                <a:lumMod val="20000"/>
                                <a:lumOff val="80000"/>
                              </a:schemeClr>
                            </a:solidFill>
                            <a:latin typeface="Cambria Math" panose="02040503050406030204" pitchFamily="18" charset="0"/>
                          </a:rPr>
                        </m:ctrlPr>
                      </m:dPr>
                      <m:e>
                        <m:r>
                          <a:rPr lang="en-US" sz="2800" i="1">
                            <a:solidFill>
                              <a:schemeClr val="accent1">
                                <a:lumMod val="20000"/>
                                <a:lumOff val="80000"/>
                              </a:schemeClr>
                            </a:solidFill>
                            <a:latin typeface="Cambria Math" panose="02040503050406030204" pitchFamily="18" charset="0"/>
                          </a:rPr>
                          <m:t>𝑥</m:t>
                        </m:r>
                      </m:e>
                    </m:d>
                    <m:r>
                      <a:rPr lang="en-US" sz="2800" i="1">
                        <a:solidFill>
                          <a:schemeClr val="accent1">
                            <a:lumMod val="20000"/>
                            <a:lumOff val="80000"/>
                          </a:schemeClr>
                        </a:solidFill>
                        <a:latin typeface="Cambria Math" panose="02040503050406030204" pitchFamily="18" charset="0"/>
                      </a:rPr>
                      <m:t>=</m:t>
                    </m:r>
                    <m:r>
                      <a:rPr lang="en-US" sz="2800" i="1">
                        <a:solidFill>
                          <a:schemeClr val="accent1">
                            <a:lumMod val="20000"/>
                            <a:lumOff val="80000"/>
                          </a:schemeClr>
                        </a:solidFill>
                        <a:latin typeface="Cambria Math" panose="02040503050406030204" pitchFamily="18" charset="0"/>
                      </a:rPr>
                      <m:t>𝐾</m:t>
                    </m:r>
                    <m:d>
                      <m:dPr>
                        <m:ctrlPr>
                          <a:rPr lang="en-US" sz="2800" i="1">
                            <a:solidFill>
                              <a:schemeClr val="accent1">
                                <a:lumMod val="20000"/>
                                <a:lumOff val="80000"/>
                              </a:schemeClr>
                            </a:solidFill>
                            <a:latin typeface="Cambria Math" panose="02040503050406030204" pitchFamily="18" charset="0"/>
                          </a:rPr>
                        </m:ctrlPr>
                      </m:dPr>
                      <m:e>
                        <m:r>
                          <a:rPr lang="en-US" sz="2800" i="1">
                            <a:solidFill>
                              <a:schemeClr val="accent1">
                                <a:lumMod val="20000"/>
                                <a:lumOff val="80000"/>
                              </a:schemeClr>
                            </a:solidFill>
                            <a:latin typeface="Cambria Math" panose="02040503050406030204" pitchFamily="18" charset="0"/>
                          </a:rPr>
                          <m:t>𝑥</m:t>
                        </m:r>
                        <m:r>
                          <a:rPr lang="en-US" sz="2800" i="1">
                            <a:solidFill>
                              <a:schemeClr val="accent1">
                                <a:lumMod val="20000"/>
                                <a:lumOff val="80000"/>
                              </a:schemeClr>
                            </a:solidFill>
                            <a:latin typeface="Cambria Math" panose="02040503050406030204" pitchFamily="18" charset="0"/>
                          </a:rPr>
                          <m:t>−</m:t>
                        </m:r>
                        <m:sSub>
                          <m:sSubPr>
                            <m:ctrlPr>
                              <a:rPr lang="en-US" sz="2800" i="1">
                                <a:solidFill>
                                  <a:schemeClr val="accent1">
                                    <a:lumMod val="20000"/>
                                    <a:lumOff val="80000"/>
                                  </a:schemeClr>
                                </a:solidFill>
                                <a:latin typeface="Cambria Math" panose="02040503050406030204" pitchFamily="18" charset="0"/>
                              </a:rPr>
                            </m:ctrlPr>
                          </m:sSubPr>
                          <m:e>
                            <m:r>
                              <a:rPr lang="en-US" sz="2800" i="1">
                                <a:solidFill>
                                  <a:schemeClr val="accent1">
                                    <a:lumMod val="20000"/>
                                    <a:lumOff val="80000"/>
                                  </a:schemeClr>
                                </a:solidFill>
                                <a:latin typeface="Cambria Math" panose="02040503050406030204" pitchFamily="18" charset="0"/>
                              </a:rPr>
                              <m:t>𝜇</m:t>
                            </m:r>
                          </m:e>
                          <m:sub>
                            <m:r>
                              <a:rPr lang="en-US" sz="2800" i="1">
                                <a:solidFill>
                                  <a:schemeClr val="accent1">
                                    <a:lumMod val="20000"/>
                                    <a:lumOff val="80000"/>
                                  </a:schemeClr>
                                </a:solidFill>
                                <a:latin typeface="Cambria Math" panose="02040503050406030204" pitchFamily="18" charset="0"/>
                              </a:rPr>
                              <m:t>𝑖</m:t>
                            </m:r>
                          </m:sub>
                        </m:sSub>
                      </m:e>
                    </m:d>
                  </m:oMath>
                </a14:m>
                <a:endParaRPr lang="en-US" sz="2800" dirty="0"/>
              </a:p>
              <a:p>
                <a:pPr marL="0" indent="0">
                  <a:buNone/>
                </a:pPr>
                <a:r>
                  <a:rPr lang="en-US" sz="2800" dirty="0"/>
                  <a:t>       Define the </a:t>
                </a:r>
                <a:r>
                  <a:rPr lang="en-US" sz="2800" b="1" dirty="0">
                    <a:solidFill>
                      <a:schemeClr val="accent5">
                        <a:lumMod val="60000"/>
                        <a:lumOff val="40000"/>
                      </a:schemeClr>
                    </a:solidFill>
                  </a:rPr>
                  <a:t>minimum separation </a:t>
                </a:r>
                <a14:m>
                  <m:oMath xmlns:m="http://schemas.openxmlformats.org/officeDocument/2006/math">
                    <m:r>
                      <m:rPr>
                        <m:sty m:val="p"/>
                      </m:rPr>
                      <a:rPr lang="en-US" sz="2800" b="0" i="0" smtClean="0">
                        <a:solidFill>
                          <a:schemeClr val="accent1">
                            <a:lumMod val="20000"/>
                            <a:lumOff val="80000"/>
                          </a:schemeClr>
                        </a:solidFill>
                        <a:latin typeface="Cambria Math" panose="02040503050406030204" pitchFamily="18" charset="0"/>
                      </a:rPr>
                      <m:t>Δ</m:t>
                    </m:r>
                    <m:r>
                      <a:rPr lang="en-US" sz="2800" b="0" i="1" smtClean="0">
                        <a:solidFill>
                          <a:schemeClr val="accent1">
                            <a:lumMod val="20000"/>
                            <a:lumOff val="80000"/>
                          </a:schemeClr>
                        </a:solidFill>
                        <a:latin typeface="Cambria Math" panose="02040503050406030204" pitchFamily="18" charset="0"/>
                      </a:rPr>
                      <m:t>=</m:t>
                    </m:r>
                    <m:func>
                      <m:funcPr>
                        <m:ctrlPr>
                          <a:rPr lang="en-US" sz="2800" b="0" i="1" smtClean="0">
                            <a:solidFill>
                              <a:schemeClr val="accent1">
                                <a:lumMod val="20000"/>
                                <a:lumOff val="80000"/>
                              </a:schemeClr>
                            </a:solidFill>
                            <a:latin typeface="Cambria Math" panose="02040503050406030204" pitchFamily="18" charset="0"/>
                          </a:rPr>
                        </m:ctrlPr>
                      </m:funcPr>
                      <m:fName>
                        <m:limLow>
                          <m:limLowPr>
                            <m:ctrlPr>
                              <a:rPr lang="en-US" sz="2800" b="0" i="1" smtClean="0">
                                <a:solidFill>
                                  <a:schemeClr val="accent1">
                                    <a:lumMod val="20000"/>
                                    <a:lumOff val="80000"/>
                                  </a:schemeClr>
                                </a:solidFill>
                                <a:latin typeface="Cambria Math" panose="02040503050406030204" pitchFamily="18" charset="0"/>
                              </a:rPr>
                            </m:ctrlPr>
                          </m:limLowPr>
                          <m:e>
                            <m:r>
                              <m:rPr>
                                <m:sty m:val="p"/>
                              </m:rPr>
                              <a:rPr lang="en-US" sz="2800" b="0" i="0" smtClean="0">
                                <a:solidFill>
                                  <a:schemeClr val="accent1">
                                    <a:lumMod val="20000"/>
                                    <a:lumOff val="80000"/>
                                  </a:schemeClr>
                                </a:solidFill>
                                <a:latin typeface="Cambria Math" panose="02040503050406030204" pitchFamily="18" charset="0"/>
                              </a:rPr>
                              <m:t>min</m:t>
                            </m:r>
                          </m:e>
                          <m:lim>
                            <m:r>
                              <a:rPr lang="en-US" sz="2800" b="0" i="1" smtClean="0">
                                <a:solidFill>
                                  <a:schemeClr val="accent1">
                                    <a:lumMod val="20000"/>
                                    <a:lumOff val="80000"/>
                                  </a:schemeClr>
                                </a:solidFill>
                                <a:latin typeface="Cambria Math" panose="02040503050406030204" pitchFamily="18" charset="0"/>
                              </a:rPr>
                              <m:t>𝑖</m:t>
                            </m:r>
                            <m:r>
                              <a:rPr lang="en-US" sz="2800" b="0" i="1" smtClean="0">
                                <a:solidFill>
                                  <a:schemeClr val="accent1">
                                    <a:lumMod val="20000"/>
                                    <a:lumOff val="80000"/>
                                  </a:schemeClr>
                                </a:solidFill>
                                <a:latin typeface="Cambria Math" panose="02040503050406030204" pitchFamily="18" charset="0"/>
                              </a:rPr>
                              <m:t>≠</m:t>
                            </m:r>
                            <m:r>
                              <a:rPr lang="en-US" sz="2800" b="0" i="1" smtClean="0">
                                <a:solidFill>
                                  <a:schemeClr val="accent1">
                                    <a:lumMod val="20000"/>
                                    <a:lumOff val="80000"/>
                                  </a:schemeClr>
                                </a:solidFill>
                                <a:latin typeface="Cambria Math" panose="02040503050406030204" pitchFamily="18" charset="0"/>
                              </a:rPr>
                              <m:t>𝑗</m:t>
                            </m:r>
                          </m:lim>
                        </m:limLow>
                      </m:fName>
                      <m:e>
                        <m:d>
                          <m:dPr>
                            <m:begChr m:val="‖"/>
                            <m:endChr m:val="‖"/>
                            <m:ctrlPr>
                              <a:rPr lang="en-US" sz="2800" b="0" i="1" smtClean="0">
                                <a:solidFill>
                                  <a:schemeClr val="accent1">
                                    <a:lumMod val="20000"/>
                                    <a:lumOff val="80000"/>
                                  </a:schemeClr>
                                </a:solidFill>
                                <a:latin typeface="Cambria Math" panose="02040503050406030204" pitchFamily="18" charset="0"/>
                              </a:rPr>
                            </m:ctrlPr>
                          </m:dPr>
                          <m:e>
                            <m:sSub>
                              <m:sSubPr>
                                <m:ctrlPr>
                                  <a:rPr lang="en-US" sz="2800" b="0" i="1" smtClean="0">
                                    <a:solidFill>
                                      <a:schemeClr val="accent1">
                                        <a:lumMod val="20000"/>
                                        <a:lumOff val="80000"/>
                                      </a:schemeClr>
                                    </a:solidFill>
                                    <a:latin typeface="Cambria Math" panose="02040503050406030204" pitchFamily="18" charset="0"/>
                                  </a:rPr>
                                </m:ctrlPr>
                              </m:sSubPr>
                              <m:e>
                                <m:r>
                                  <a:rPr lang="en-US" sz="2800" b="0" i="1" smtClean="0">
                                    <a:solidFill>
                                      <a:schemeClr val="accent1">
                                        <a:lumMod val="20000"/>
                                        <a:lumOff val="80000"/>
                                      </a:schemeClr>
                                    </a:solidFill>
                                    <a:latin typeface="Cambria Math" panose="02040503050406030204" pitchFamily="18" charset="0"/>
                                  </a:rPr>
                                  <m:t>𝜇</m:t>
                                </m:r>
                              </m:e>
                              <m:sub>
                                <m:r>
                                  <a:rPr lang="en-US" sz="2800" b="0" i="1" smtClean="0">
                                    <a:solidFill>
                                      <a:schemeClr val="accent1">
                                        <a:lumMod val="20000"/>
                                        <a:lumOff val="80000"/>
                                      </a:schemeClr>
                                    </a:solidFill>
                                    <a:latin typeface="Cambria Math" panose="02040503050406030204" pitchFamily="18" charset="0"/>
                                  </a:rPr>
                                  <m:t>𝑖</m:t>
                                </m:r>
                              </m:sub>
                            </m:sSub>
                            <m:r>
                              <a:rPr lang="en-US" sz="2800" b="0" i="1" smtClean="0">
                                <a:solidFill>
                                  <a:schemeClr val="accent1">
                                    <a:lumMod val="20000"/>
                                    <a:lumOff val="80000"/>
                                  </a:schemeClr>
                                </a:solidFill>
                                <a:latin typeface="Cambria Math" panose="02040503050406030204" pitchFamily="18" charset="0"/>
                              </a:rPr>
                              <m:t>−</m:t>
                            </m:r>
                            <m:sSub>
                              <m:sSubPr>
                                <m:ctrlPr>
                                  <a:rPr lang="en-US" sz="2800" b="0" i="1" smtClean="0">
                                    <a:solidFill>
                                      <a:schemeClr val="accent1">
                                        <a:lumMod val="20000"/>
                                        <a:lumOff val="80000"/>
                                      </a:schemeClr>
                                    </a:solidFill>
                                    <a:latin typeface="Cambria Math" panose="02040503050406030204" pitchFamily="18" charset="0"/>
                                  </a:rPr>
                                </m:ctrlPr>
                              </m:sSubPr>
                              <m:e>
                                <m:r>
                                  <a:rPr lang="en-US" sz="2800" b="0" i="1" smtClean="0">
                                    <a:solidFill>
                                      <a:schemeClr val="accent1">
                                        <a:lumMod val="20000"/>
                                        <a:lumOff val="80000"/>
                                      </a:schemeClr>
                                    </a:solidFill>
                                    <a:latin typeface="Cambria Math" panose="02040503050406030204" pitchFamily="18" charset="0"/>
                                  </a:rPr>
                                  <m:t>𝜇</m:t>
                                </m:r>
                              </m:e>
                              <m:sub>
                                <m:r>
                                  <a:rPr lang="en-US" sz="2800" b="0" i="1" smtClean="0">
                                    <a:solidFill>
                                      <a:schemeClr val="accent1">
                                        <a:lumMod val="20000"/>
                                        <a:lumOff val="80000"/>
                                      </a:schemeClr>
                                    </a:solidFill>
                                    <a:latin typeface="Cambria Math" panose="02040503050406030204" pitchFamily="18" charset="0"/>
                                  </a:rPr>
                                  <m:t>𝑗</m:t>
                                </m:r>
                              </m:sub>
                            </m:sSub>
                          </m:e>
                        </m:d>
                      </m:e>
                    </m:func>
                  </m:oMath>
                </a14:m>
                <a:endParaRPr lang="en-US" sz="2800" dirty="0"/>
              </a:p>
              <a:p>
                <a:pPr marL="0" indent="0">
                  <a:buNone/>
                </a:pPr>
                <a:endParaRPr lang="en-US" sz="600" dirty="0"/>
              </a:p>
              <a:p>
                <a:pPr marL="0" indent="0">
                  <a:buNone/>
                </a:pPr>
                <a:endParaRPr lang="en-US" sz="600" dirty="0"/>
              </a:p>
              <a:p>
                <a:pPr marL="0" indent="0">
                  <a:buNone/>
                </a:pPr>
                <a:r>
                  <a:rPr lang="en-US" sz="2800" dirty="0"/>
                  <a:t>We get access to </a:t>
                </a:r>
                <a:r>
                  <a:rPr lang="en-US" sz="2800" dirty="0" err="1"/>
                  <a:t>i.i.d.</a:t>
                </a:r>
                <a:r>
                  <a:rPr lang="en-US" sz="2800" dirty="0"/>
                  <a:t> samples from distribution </a:t>
                </a:r>
                <a14:m>
                  <m:oMath xmlns:m="http://schemas.openxmlformats.org/officeDocument/2006/math">
                    <m:r>
                      <a:rPr lang="en-US" sz="2800" b="0" i="1" smtClean="0">
                        <a:latin typeface="Cambria Math" panose="02040503050406030204" pitchFamily="18" charset="0"/>
                      </a:rPr>
                      <m:t>𝑞</m:t>
                    </m:r>
                  </m:oMath>
                </a14:m>
                <a:r>
                  <a:rPr lang="en-US" sz="2800" dirty="0"/>
                  <a:t> with density</a:t>
                </a:r>
              </a:p>
              <a:p>
                <a:pPr marL="0" indent="0">
                  <a:buNone/>
                </a:pPr>
                <a:endParaRPr lang="en-US" sz="100" dirty="0"/>
              </a:p>
              <a:p>
                <a:pPr marL="0" indent="0">
                  <a:buNone/>
                </a:pPr>
                <a:endParaRPr lang="en-US" sz="100" dirty="0"/>
              </a:p>
              <a:p>
                <a:pPr marL="0" indent="0">
                  <a:buNone/>
                </a:pPr>
                <a14:m>
                  <m:oMathPara xmlns:m="http://schemas.openxmlformats.org/officeDocument/2006/math">
                    <m:oMathParaPr>
                      <m:jc m:val="centerGroup"/>
                    </m:oMathParaPr>
                    <m:oMath xmlns:m="http://schemas.openxmlformats.org/officeDocument/2006/math">
                      <m:r>
                        <a:rPr lang="en-US" sz="2800" b="0" i="1" smtClean="0">
                          <a:solidFill>
                            <a:schemeClr val="accent1">
                              <a:lumMod val="20000"/>
                              <a:lumOff val="80000"/>
                            </a:schemeClr>
                          </a:solidFill>
                          <a:latin typeface="Cambria Math" panose="02040503050406030204" pitchFamily="18" charset="0"/>
                        </a:rPr>
                        <m:t>𝑞</m:t>
                      </m:r>
                      <m:d>
                        <m:dPr>
                          <m:ctrlPr>
                            <a:rPr lang="en-US" sz="2800" b="0" i="1" smtClean="0">
                              <a:solidFill>
                                <a:schemeClr val="accent1">
                                  <a:lumMod val="20000"/>
                                  <a:lumOff val="80000"/>
                                </a:schemeClr>
                              </a:solidFill>
                              <a:latin typeface="Cambria Math" panose="02040503050406030204" pitchFamily="18" charset="0"/>
                            </a:rPr>
                          </m:ctrlPr>
                        </m:dPr>
                        <m:e>
                          <m:r>
                            <a:rPr lang="en-US" sz="2800" b="0" i="1" smtClean="0">
                              <a:solidFill>
                                <a:schemeClr val="accent1">
                                  <a:lumMod val="20000"/>
                                  <a:lumOff val="80000"/>
                                </a:schemeClr>
                              </a:solidFill>
                              <a:latin typeface="Cambria Math" panose="02040503050406030204" pitchFamily="18" charset="0"/>
                            </a:rPr>
                            <m:t>𝑥</m:t>
                          </m:r>
                        </m:e>
                      </m:d>
                      <m:r>
                        <a:rPr lang="en-US" sz="2800" b="0" i="1" smtClean="0">
                          <a:solidFill>
                            <a:schemeClr val="accent1">
                              <a:lumMod val="20000"/>
                              <a:lumOff val="80000"/>
                            </a:schemeClr>
                          </a:solidFill>
                          <a:latin typeface="Cambria Math" panose="02040503050406030204" pitchFamily="18" charset="0"/>
                        </a:rPr>
                        <m:t>=</m:t>
                      </m:r>
                      <m:f>
                        <m:fPr>
                          <m:ctrlPr>
                            <a:rPr lang="en-US" sz="2800" b="0" i="1" smtClean="0">
                              <a:solidFill>
                                <a:schemeClr val="accent1">
                                  <a:lumMod val="20000"/>
                                  <a:lumOff val="80000"/>
                                </a:schemeClr>
                              </a:solidFill>
                              <a:latin typeface="Cambria Math" panose="02040503050406030204" pitchFamily="18" charset="0"/>
                            </a:rPr>
                          </m:ctrlPr>
                        </m:fPr>
                        <m:num>
                          <m:r>
                            <a:rPr lang="en-US" sz="2800" b="0" i="1" smtClean="0">
                              <a:solidFill>
                                <a:schemeClr val="accent1">
                                  <a:lumMod val="20000"/>
                                  <a:lumOff val="80000"/>
                                </a:schemeClr>
                              </a:solidFill>
                              <a:latin typeface="Cambria Math" panose="02040503050406030204" pitchFamily="18" charset="0"/>
                            </a:rPr>
                            <m:t>1</m:t>
                          </m:r>
                        </m:num>
                        <m:den>
                          <m:r>
                            <a:rPr lang="en-US" sz="2800" b="0" i="1" smtClean="0">
                              <a:solidFill>
                                <a:schemeClr val="accent1">
                                  <a:lumMod val="20000"/>
                                  <a:lumOff val="80000"/>
                                </a:schemeClr>
                              </a:solidFill>
                              <a:latin typeface="Cambria Math" panose="02040503050406030204" pitchFamily="18" charset="0"/>
                            </a:rPr>
                            <m:t>𝑘</m:t>
                          </m:r>
                        </m:den>
                      </m:f>
                      <m:r>
                        <a:rPr lang="en-US" sz="2800" b="0" i="1" smtClean="0">
                          <a:solidFill>
                            <a:schemeClr val="accent1">
                              <a:lumMod val="20000"/>
                              <a:lumOff val="80000"/>
                            </a:schemeClr>
                          </a:solidFill>
                          <a:latin typeface="Cambria Math" panose="02040503050406030204" pitchFamily="18" charset="0"/>
                        </a:rPr>
                        <m:t> </m:t>
                      </m:r>
                      <m:nary>
                        <m:naryPr>
                          <m:chr m:val="∑"/>
                          <m:supHide m:val="on"/>
                          <m:ctrlPr>
                            <a:rPr lang="en-US" sz="2800" b="0" i="1" smtClean="0">
                              <a:solidFill>
                                <a:schemeClr val="accent1">
                                  <a:lumMod val="20000"/>
                                  <a:lumOff val="80000"/>
                                </a:schemeClr>
                              </a:solidFill>
                              <a:latin typeface="Cambria Math" panose="02040503050406030204" pitchFamily="18" charset="0"/>
                            </a:rPr>
                          </m:ctrlPr>
                        </m:naryPr>
                        <m:sub>
                          <m:r>
                            <a:rPr lang="en-US" sz="2800" b="0" i="1" smtClean="0">
                              <a:solidFill>
                                <a:schemeClr val="accent1">
                                  <a:lumMod val="20000"/>
                                  <a:lumOff val="80000"/>
                                </a:schemeClr>
                              </a:solidFill>
                              <a:latin typeface="Cambria Math" panose="02040503050406030204" pitchFamily="18" charset="0"/>
                            </a:rPr>
                            <m:t>𝑖</m:t>
                          </m:r>
                        </m:sub>
                        <m:sup/>
                        <m:e>
                          <m:sSub>
                            <m:sSubPr>
                              <m:ctrlPr>
                                <a:rPr lang="en-US" sz="2800" b="0" i="1" smtClean="0">
                                  <a:solidFill>
                                    <a:schemeClr val="accent1">
                                      <a:lumMod val="20000"/>
                                      <a:lumOff val="80000"/>
                                    </a:schemeClr>
                                  </a:solidFill>
                                  <a:latin typeface="Cambria Math" panose="02040503050406030204" pitchFamily="18" charset="0"/>
                                </a:rPr>
                              </m:ctrlPr>
                            </m:sSubPr>
                            <m:e>
                              <m:r>
                                <a:rPr lang="en-US" sz="2800" b="0" i="1" smtClean="0">
                                  <a:solidFill>
                                    <a:schemeClr val="accent1">
                                      <a:lumMod val="20000"/>
                                      <a:lumOff val="80000"/>
                                    </a:schemeClr>
                                  </a:solidFill>
                                  <a:latin typeface="Cambria Math" panose="02040503050406030204" pitchFamily="18" charset="0"/>
                                </a:rPr>
                                <m:t>𝑞</m:t>
                              </m:r>
                            </m:e>
                            <m:sub>
                              <m:r>
                                <a:rPr lang="en-US" sz="2800" b="0" i="1" smtClean="0">
                                  <a:solidFill>
                                    <a:schemeClr val="accent1">
                                      <a:lumMod val="20000"/>
                                      <a:lumOff val="80000"/>
                                    </a:schemeClr>
                                  </a:solidFill>
                                  <a:latin typeface="Cambria Math" panose="02040503050406030204" pitchFamily="18" charset="0"/>
                                </a:rPr>
                                <m:t>𝑖</m:t>
                              </m:r>
                            </m:sub>
                          </m:sSub>
                          <m:d>
                            <m:dPr>
                              <m:ctrlPr>
                                <a:rPr lang="en-US" sz="2800" b="0" i="1" smtClean="0">
                                  <a:solidFill>
                                    <a:schemeClr val="accent1">
                                      <a:lumMod val="20000"/>
                                      <a:lumOff val="80000"/>
                                    </a:schemeClr>
                                  </a:solidFill>
                                  <a:latin typeface="Cambria Math" panose="02040503050406030204" pitchFamily="18" charset="0"/>
                                </a:rPr>
                              </m:ctrlPr>
                            </m:dPr>
                            <m:e>
                              <m:r>
                                <a:rPr lang="en-US" sz="2800" b="0" i="1" smtClean="0">
                                  <a:solidFill>
                                    <a:schemeClr val="accent1">
                                      <a:lumMod val="20000"/>
                                      <a:lumOff val="80000"/>
                                    </a:schemeClr>
                                  </a:solidFill>
                                  <a:latin typeface="Cambria Math" panose="02040503050406030204" pitchFamily="18" charset="0"/>
                                </a:rPr>
                                <m:t>𝑥</m:t>
                              </m:r>
                            </m:e>
                          </m:d>
                        </m:e>
                      </m:nary>
                    </m:oMath>
                  </m:oMathPara>
                </a14:m>
                <a:endParaRPr lang="en-US" sz="1000" b="1" dirty="0">
                  <a:solidFill>
                    <a:schemeClr val="accent5">
                      <a:lumMod val="60000"/>
                      <a:lumOff val="40000"/>
                    </a:schemeClr>
                  </a:solidFill>
                </a:endParaRPr>
              </a:p>
              <a:p>
                <a:pPr marL="0" indent="0">
                  <a:buNone/>
                </a:pPr>
                <a:r>
                  <a:rPr lang="en-US" sz="2800" b="1" dirty="0">
                    <a:solidFill>
                      <a:schemeClr val="accent5">
                        <a:lumMod val="60000"/>
                        <a:lumOff val="40000"/>
                      </a:schemeClr>
                    </a:solidFill>
                  </a:rPr>
                  <a:t>Goal: </a:t>
                </a:r>
                <a:r>
                  <a:rPr lang="en-US" sz="2800" dirty="0"/>
                  <a:t>estimate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𝜇</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𝜇</m:t>
                        </m:r>
                      </m:e>
                      <m:sub>
                        <m:r>
                          <a:rPr lang="en-US" sz="2800" b="0" i="1" smtClean="0">
                            <a:latin typeface="Cambria Math" panose="02040503050406030204" pitchFamily="18" charset="0"/>
                          </a:rPr>
                          <m:t>𝑘</m:t>
                        </m:r>
                      </m:sub>
                    </m:sSub>
                  </m:oMath>
                </a14:m>
                <a:r>
                  <a:rPr lang="en-US" sz="2800" dirty="0"/>
                  <a:t> using samples from </a:t>
                </a:r>
                <a14:m>
                  <m:oMath xmlns:m="http://schemas.openxmlformats.org/officeDocument/2006/math">
                    <m:r>
                      <a:rPr lang="en-US" sz="2800" b="0" i="1" smtClean="0">
                        <a:latin typeface="Cambria Math" panose="02040503050406030204" pitchFamily="18" charset="0"/>
                      </a:rPr>
                      <m:t>𝑞</m:t>
                    </m:r>
                  </m:oMath>
                </a14:m>
                <a:endParaRPr lang="en-US" sz="2800" dirty="0"/>
              </a:p>
              <a:p>
                <a:pPr marL="0" indent="0">
                  <a:buNone/>
                </a:pPr>
                <a:endParaRPr lang="en-US" sz="600" dirty="0"/>
              </a:p>
              <a:p>
                <a:pPr marL="0" indent="0">
                  <a:buNone/>
                </a:pPr>
                <a:endParaRPr lang="en-US" sz="600" dirty="0"/>
              </a:p>
            </p:txBody>
          </p:sp>
        </mc:Choice>
        <mc:Fallback xmlns="">
          <p:sp>
            <p:nvSpPr>
              <p:cNvPr id="3" name="Content Placeholder 2">
                <a:extLst>
                  <a:ext uri="{FF2B5EF4-FFF2-40B4-BE49-F238E27FC236}">
                    <a16:creationId xmlns:a16="http://schemas.microsoft.com/office/drawing/2014/main" id="{11008351-1C12-F71C-230E-400451355853}"/>
                  </a:ext>
                </a:extLst>
              </p:cNvPr>
              <p:cNvSpPr>
                <a:spLocks noGrp="1" noRot="1" noChangeAspect="1" noMove="1" noResize="1" noEditPoints="1" noAdjustHandles="1" noChangeArrowheads="1" noChangeShapeType="1" noTextEdit="1"/>
              </p:cNvSpPr>
              <p:nvPr>
                <p:ph idx="1"/>
              </p:nvPr>
            </p:nvSpPr>
            <p:spPr>
              <a:xfrm>
                <a:off x="243840" y="1294412"/>
                <a:ext cx="11704320" cy="5280270"/>
              </a:xfrm>
              <a:blipFill>
                <a:blip r:embed="rId3"/>
                <a:stretch>
                  <a:fillRect l="-1193" t="-2158" b="-304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3BDD2AE-32C2-E4CF-1EA4-713ACEC2186C}"/>
                  </a:ext>
                </a:extLst>
              </p:cNvPr>
              <p:cNvSpPr txBox="1"/>
              <p:nvPr/>
            </p:nvSpPr>
            <p:spPr>
              <a:xfrm>
                <a:off x="8598844" y="366537"/>
                <a:ext cx="3349316" cy="84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𝐾</m:t>
                      </m:r>
                      <m:d>
                        <m:dPr>
                          <m:ctrlP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𝑥</m:t>
                          </m:r>
                        </m:e>
                      </m:d>
                      <m: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t>=</m:t>
                      </m:r>
                      <m:f>
                        <m:fPr>
                          <m:ctrlP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ctrlPr>
                        </m:fPr>
                        <m:num>
                          <m: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t>1</m:t>
                          </m:r>
                        </m:num>
                        <m:den>
                          <m: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t>𝜋</m:t>
                          </m:r>
                          <m:sSup>
                            <m:sSupPr>
                              <m:ctrlP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ctrlPr>
                            </m:sSupPr>
                            <m:e>
                              <m: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t>𝜎</m:t>
                              </m:r>
                            </m:e>
                            <m:sup>
                              <m: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t>2</m:t>
                              </m:r>
                            </m:sup>
                          </m:sSup>
                        </m:den>
                      </m:f>
                      <m:sSup>
                        <m:sSupPr>
                          <m:ctrlP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ctrlPr>
                        </m:sSupPr>
                        <m:e>
                          <m:d>
                            <m:dPr>
                              <m:ctrlP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ctrlPr>
                            </m:dPr>
                            <m:e>
                              <m:f>
                                <m:fPr>
                                  <m:ctrlP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ctrlPr>
                                </m:fPr>
                                <m:num>
                                  <m: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t>2</m:t>
                                  </m:r>
                                  <m:sSub>
                                    <m:sSubPr>
                                      <m:ctrlP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ctrlPr>
                                    </m:sSubPr>
                                    <m:e>
                                      <m: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charset="0"/>
                                          <a:ea typeface="Cambria Math" charset="0"/>
                                          <a:cs typeface="Cambria Math" charset="0"/>
                                        </a:rPr>
                                        <m:t>𝐽</m:t>
                                      </m:r>
                                    </m:e>
                                    <m:sub>
                                      <m: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charset="0"/>
                                          <a:ea typeface="Cambria Math" charset="0"/>
                                          <a:cs typeface="Cambria Math" charset="0"/>
                                        </a:rPr>
                                        <m:t>1</m:t>
                                      </m:r>
                                    </m:sub>
                                  </m:sSub>
                                  <m:d>
                                    <m:dPr>
                                      <m:ctrlP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Cambria Math" charset="0"/>
                                        </a:rPr>
                                      </m:ctrlPr>
                                    </m:dPr>
                                    <m:e>
                                      <m:d>
                                        <m:dPr>
                                          <m:begChr m:val="‖"/>
                                          <m:endChr m:val="‖"/>
                                          <m:ctrlP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mn-cs"/>
                                            </a:rPr>
                                          </m:ctrlPr>
                                        </m:dPr>
                                        <m:e>
                                          <m: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mn-cs"/>
                                            </a:rPr>
                                            <m:t>𝑥</m:t>
                                          </m:r>
                                        </m:e>
                                      </m:d>
                                      <m: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charset="0"/>
                                          <a:ea typeface="Cambria Math" charset="0"/>
                                          <a:cs typeface="Cambria Math" charset="0"/>
                                        </a:rPr>
                                        <m:t>/</m:t>
                                      </m:r>
                                      <m: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charset="0"/>
                                          <a:ea typeface="Cambria Math" charset="0"/>
                                          <a:cs typeface="Cambria Math" charset="0"/>
                                        </a:rPr>
                                        <m:t>𝜎</m:t>
                                      </m:r>
                                    </m:e>
                                  </m:d>
                                </m:num>
                                <m:den>
                                  <m:d>
                                    <m:dPr>
                                      <m:begChr m:val="‖"/>
                                      <m:endChr m:val="‖"/>
                                      <m:ctrlP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mn-cs"/>
                                        </a:rPr>
                                      </m:ctrlPr>
                                    </m:dPr>
                                    <m:e>
                                      <m: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charset="0"/>
                                          <a:cs typeface="+mn-cs"/>
                                        </a:rPr>
                                        <m:t>𝑥</m:t>
                                      </m:r>
                                    </m:e>
                                  </m:d>
                                  <m: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charset="0"/>
                                      <a:ea typeface="Cambria Math" charset="0"/>
                                      <a:cs typeface="Cambria Math" charset="0"/>
                                    </a:rPr>
                                    <m:t>/</m:t>
                                  </m:r>
                                  <m: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charset="0"/>
                                      <a:ea typeface="Cambria Math" charset="0"/>
                                      <a:cs typeface="Cambria Math" charset="0"/>
                                    </a:rPr>
                                    <m:t>𝜎</m:t>
                                  </m:r>
                                </m:den>
                              </m:f>
                            </m:e>
                          </m:d>
                        </m:e>
                        <m:sup>
                          <m:r>
                            <a:rPr kumimoji="0" lang="en-US" sz="20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charset="0"/>
                              <a:ea typeface="Cambria Math" charset="0"/>
                              <a:cs typeface="Cambria Math" charset="0"/>
                            </a:rPr>
                            <m:t>2</m:t>
                          </m:r>
                        </m:sup>
                      </m:sSup>
                    </m:oMath>
                  </m:oMathPara>
                </a14:m>
                <a:endParaRPr kumimoji="0" lang="en-US" sz="2000" b="0" i="0" u="none" strike="noStrike" kern="1200" cap="none" spc="0" normalizeH="0" baseline="0" noProof="0" dirty="0">
                  <a:ln>
                    <a:noFill/>
                  </a:ln>
                  <a:solidFill>
                    <a:srgbClr val="418AB3">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4" name="TextBox 3">
                <a:extLst>
                  <a:ext uri="{FF2B5EF4-FFF2-40B4-BE49-F238E27FC236}">
                    <a16:creationId xmlns:a16="http://schemas.microsoft.com/office/drawing/2014/main" id="{53BDD2AE-32C2-E4CF-1EA4-713ACEC2186C}"/>
                  </a:ext>
                </a:extLst>
              </p:cNvPr>
              <p:cNvSpPr txBox="1">
                <a:spLocks noRot="1" noChangeAspect="1" noMove="1" noResize="1" noEditPoints="1" noAdjustHandles="1" noChangeArrowheads="1" noChangeShapeType="1" noTextEdit="1"/>
              </p:cNvSpPr>
              <p:nvPr/>
            </p:nvSpPr>
            <p:spPr>
              <a:xfrm>
                <a:off x="8598844" y="366537"/>
                <a:ext cx="3349316" cy="844655"/>
              </a:xfrm>
              <a:prstGeom prst="rect">
                <a:avLst/>
              </a:prstGeom>
              <a:blipFill>
                <a:blip r:embed="rId4"/>
                <a:stretch>
                  <a:fillRect r="-1136" b="-1176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D95C370E-E4C2-4397-89E5-E02601AFB3AB}"/>
              </a:ext>
            </a:extLst>
          </p:cNvPr>
          <p:cNvSpPr txBox="1"/>
          <p:nvPr/>
        </p:nvSpPr>
        <p:spPr>
          <a:xfrm>
            <a:off x="818394" y="5040368"/>
            <a:ext cx="29474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[“Mixture model”]</a:t>
            </a:r>
          </a:p>
        </p:txBody>
      </p:sp>
    </p:spTree>
    <p:extLst>
      <p:ext uri="{BB962C8B-B14F-4D97-AF65-F5344CB8AC3E}">
        <p14:creationId xmlns:p14="http://schemas.microsoft.com/office/powerpoint/2010/main" val="216251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3F13-3DF7-EEE9-D15C-4CCBD9702D6F}"/>
              </a:ext>
            </a:extLst>
          </p:cNvPr>
          <p:cNvSpPr>
            <a:spLocks noGrp="1"/>
          </p:cNvSpPr>
          <p:nvPr>
            <p:ph type="title"/>
          </p:nvPr>
        </p:nvSpPr>
        <p:spPr/>
        <p:txBody>
          <a:bodyPr/>
          <a:lstStyle/>
          <a:p>
            <a:r>
              <a:rPr lang="en-US" dirty="0"/>
              <a:t>RESULTS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1008351-1C12-F71C-230E-400451355853}"/>
                  </a:ext>
                </a:extLst>
              </p:cNvPr>
              <p:cNvSpPr>
                <a:spLocks noGrp="1"/>
              </p:cNvSpPr>
              <p:nvPr>
                <p:ph idx="1"/>
              </p:nvPr>
            </p:nvSpPr>
            <p:spPr>
              <a:xfrm>
                <a:off x="243840" y="4046152"/>
                <a:ext cx="11704320" cy="2226632"/>
              </a:xfrm>
            </p:spPr>
            <p:txBody>
              <a:bodyPr>
                <a:noAutofit/>
              </a:bodyPr>
              <a:lstStyle/>
              <a:p>
                <a:pPr marL="0" indent="0">
                  <a:buNone/>
                </a:pPr>
                <a:r>
                  <a:rPr lang="en-US" sz="2800" dirty="0"/>
                  <a:t>Thus for </a:t>
                </a:r>
                <a14:m>
                  <m:oMath xmlns:m="http://schemas.openxmlformats.org/officeDocument/2006/math">
                    <m:r>
                      <a:rPr lang="en-US" sz="2800" b="0" i="1" smtClean="0">
                        <a:latin typeface="Cambria Math" panose="02040503050406030204" pitchFamily="18" charset="0"/>
                      </a:rPr>
                      <m:t>𝑘</m:t>
                    </m:r>
                    <m:r>
                      <a:rPr lang="en-US" sz="2800" b="0" i="1" smtClean="0">
                        <a:latin typeface="Cambria Math" panose="02040503050406030204" pitchFamily="18" charset="0"/>
                      </a:rPr>
                      <m:t>=2</m:t>
                    </m:r>
                  </m:oMath>
                </a14:m>
                <a:r>
                  <a:rPr lang="en-US" sz="2800" dirty="0"/>
                  <a:t> (and more generally for any small constant), there is no critical threshold for the min separation </a:t>
                </a:r>
                <a14:m>
                  <m:oMath xmlns:m="http://schemas.openxmlformats.org/officeDocument/2006/math">
                    <m:r>
                      <m:rPr>
                        <m:sty m:val="p"/>
                      </m:rPr>
                      <a:rPr lang="en-US" sz="2800" b="0" i="0" smtClean="0">
                        <a:latin typeface="Cambria Math" panose="02040503050406030204" pitchFamily="18" charset="0"/>
                      </a:rPr>
                      <m:t>Δ</m:t>
                    </m:r>
                  </m:oMath>
                </a14:m>
                <a:r>
                  <a:rPr lang="en-US" sz="2800" dirty="0"/>
                  <a:t> below which resolution is impossible</a:t>
                </a:r>
              </a:p>
              <a:p>
                <a:pPr marL="0" indent="0">
                  <a:buNone/>
                </a:pPr>
                <a:r>
                  <a:rPr lang="en-US" sz="1200" dirty="0"/>
                  <a:t>  </a:t>
                </a:r>
              </a:p>
              <a:p>
                <a:pPr marL="0" indent="0">
                  <a:buNone/>
                </a:pPr>
                <a:r>
                  <a:rPr lang="en-US" sz="2800" b="1" dirty="0">
                    <a:solidFill>
                      <a:schemeClr val="accent2">
                        <a:lumMod val="60000"/>
                        <a:lumOff val="40000"/>
                      </a:schemeClr>
                    </a:solidFill>
                  </a:rPr>
                  <a:t>While all the different proposals for the diffraction limit have been based on resolving </a:t>
                </a:r>
                <a14:m>
                  <m:oMath xmlns:m="http://schemas.openxmlformats.org/officeDocument/2006/math">
                    <m:r>
                      <a:rPr lang="en-US" sz="2800" b="1" i="1" smtClean="0">
                        <a:solidFill>
                          <a:schemeClr val="accent2">
                            <a:lumMod val="60000"/>
                            <a:lumOff val="40000"/>
                          </a:schemeClr>
                        </a:solidFill>
                        <a:latin typeface="Cambria Math" panose="02040503050406030204" pitchFamily="18" charset="0"/>
                      </a:rPr>
                      <m:t>𝒌</m:t>
                    </m:r>
                    <m:r>
                      <a:rPr lang="en-US" sz="2800" b="1" i="1" smtClean="0">
                        <a:solidFill>
                          <a:schemeClr val="accent2">
                            <a:lumMod val="60000"/>
                            <a:lumOff val="40000"/>
                          </a:schemeClr>
                        </a:solidFill>
                        <a:latin typeface="Cambria Math" panose="02040503050406030204" pitchFamily="18" charset="0"/>
                      </a:rPr>
                      <m:t>=</m:t>
                    </m:r>
                    <m:r>
                      <a:rPr lang="en-US" sz="2800" b="1" i="1" smtClean="0">
                        <a:solidFill>
                          <a:schemeClr val="accent2">
                            <a:lumMod val="60000"/>
                            <a:lumOff val="40000"/>
                          </a:schemeClr>
                        </a:solidFill>
                        <a:latin typeface="Cambria Math" panose="02040503050406030204" pitchFamily="18" charset="0"/>
                      </a:rPr>
                      <m:t>𝟐</m:t>
                    </m:r>
                  </m:oMath>
                </a14:m>
                <a:r>
                  <a:rPr lang="en-US" sz="2800" b="1" dirty="0">
                    <a:solidFill>
                      <a:schemeClr val="accent2">
                        <a:lumMod val="60000"/>
                        <a:lumOff val="40000"/>
                      </a:schemeClr>
                    </a:solidFill>
                  </a:rPr>
                  <a:t> point sources, in that case there is no fundamental limit!</a:t>
                </a:r>
              </a:p>
            </p:txBody>
          </p:sp>
        </mc:Choice>
        <mc:Fallback xmlns="">
          <p:sp>
            <p:nvSpPr>
              <p:cNvPr id="3" name="Content Placeholder 2">
                <a:extLst>
                  <a:ext uri="{FF2B5EF4-FFF2-40B4-BE49-F238E27FC236}">
                    <a16:creationId xmlns:a16="http://schemas.microsoft.com/office/drawing/2014/main" id="{11008351-1C12-F71C-230E-400451355853}"/>
                  </a:ext>
                </a:extLst>
              </p:cNvPr>
              <p:cNvSpPr>
                <a:spLocks noGrp="1" noRot="1" noChangeAspect="1" noMove="1" noResize="1" noEditPoints="1" noAdjustHandles="1" noChangeArrowheads="1" noChangeShapeType="1" noTextEdit="1"/>
              </p:cNvSpPr>
              <p:nvPr>
                <p:ph idx="1"/>
              </p:nvPr>
            </p:nvSpPr>
            <p:spPr>
              <a:xfrm>
                <a:off x="243840" y="4046152"/>
                <a:ext cx="11704320" cy="2226632"/>
              </a:xfrm>
              <a:blipFill>
                <a:blip r:embed="rId3"/>
                <a:stretch>
                  <a:fillRect l="-1193" t="-5114" b="-17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E2938897-605D-CB6C-0FC6-0272E3A81372}"/>
                  </a:ext>
                </a:extLst>
              </p:cNvPr>
              <p:cNvSpPr>
                <a:spLocks/>
              </p:cNvSpPr>
              <p:nvPr/>
            </p:nvSpPr>
            <p:spPr>
              <a:xfrm>
                <a:off x="243840" y="1202223"/>
                <a:ext cx="11704320" cy="2528529"/>
              </a:xfrm>
              <a:prstGeom prst="roundRect">
                <a:avLst>
                  <a:gd name="adj" fmla="val 6119"/>
                </a:avLst>
              </a:prstGeom>
              <a:solidFill>
                <a:schemeClr val="accent2">
                  <a:lumMod val="75000"/>
                  <a:alpha val="7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Theorem 1 </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C</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Moitra</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 ‘20]: </a:t>
                </a:r>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There is an algorithm for learning </a:t>
                </a:r>
                <a14:m>
                  <m:oMath xmlns:m="http://schemas.openxmlformats.org/officeDocument/2006/math">
                    <m:sSub>
                      <m:sSubPr>
                        <m:ctrlP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𝜇</m:t>
                        </m:r>
                      </m:e>
                      <m:sub>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sub>
                    </m:sSub>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𝜇</m:t>
                        </m:r>
                      </m:e>
                      <m:sub>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sub>
                    </m:sSub>
                  </m:oMath>
                </a14:m>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to error </a:t>
                </a:r>
                <a14:m>
                  <m:oMath xmlns:m="http://schemas.openxmlformats.org/officeDocument/2006/math">
                    <m:r>
                      <m:rPr>
                        <m:sty m:val="p"/>
                      </m:rP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ε</m:t>
                    </m:r>
                  </m:oMath>
                </a14:m>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from </a:t>
                </a: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𝑁</m:t>
                      </m:r>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m:rPr>
                          <m:sty m:val="p"/>
                        </m:rPr>
                        <a:rPr kumimoji="0" lang="en-US" sz="3200" b="0" i="0"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poly</m:t>
                      </m:r>
                      <m:d>
                        <m:dPr>
                          <m:ctrlP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p>
                            <m:sSupPr>
                              <m:ctrlP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d>
                                <m:dPr>
                                  <m:ctrlP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𝜎</m:t>
                                  </m:r>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m:rPr>
                                      <m:sty m:val="p"/>
                                    </m:rPr>
                                    <a:rPr kumimoji="0" lang="en-US" sz="3200" b="0" i="0"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Δ</m:t>
                                  </m:r>
                                </m:e>
                              </m:d>
                            </m:e>
                            <m:sup>
                              <m:sSup>
                                <m:sSupPr>
                                  <m:ctrlP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e>
                                <m:sup>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sup>
                              </m:sSup>
                            </m:sup>
                          </m:sSup>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𝜀</m:t>
                          </m:r>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unc>
                            <m:funcPr>
                              <m:ctrlP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uncPr>
                            <m:fName>
                              <m:r>
                                <m:rPr>
                                  <m:sty m:val="p"/>
                                </m:rPr>
                                <a:rPr kumimoji="0" lang="en-US" sz="3200" b="0" i="0"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log</m:t>
                              </m:r>
                            </m:fName>
                            <m:e>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𝛿</m:t>
                              </m:r>
                            </m:e>
                          </m:func>
                        </m:e>
                      </m:d>
                    </m:oMath>
                  </m:oMathPara>
                </a14:m>
                <a:endPar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samples in time </a:t>
                </a:r>
                <a14:m>
                  <m:oMath xmlns:m="http://schemas.openxmlformats.org/officeDocument/2006/math">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𝑂</m:t>
                    </m:r>
                    <m:d>
                      <m:dPr>
                        <m:ctrlP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𝑁𝑘</m:t>
                        </m:r>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p>
                          <m:sSupPr>
                            <m:ctrlP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e>
                          <m:sup>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3</m:t>
                            </m:r>
                          </m:sup>
                        </m:sSup>
                      </m:e>
                    </m:d>
                  </m:oMath>
                </a14:m>
                <a:r>
                  <a:rPr kumimoji="0" lang="en-US" sz="315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with probability </a:t>
                </a:r>
                <a14:m>
                  <m:oMath xmlns:m="http://schemas.openxmlformats.org/officeDocument/2006/math">
                    <m:r>
                      <a:rPr kumimoji="0" lang="en-US" sz="3150" b="0" i="0"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r>
                      <m:rPr>
                        <m:sty m:val="p"/>
                      </m:rPr>
                      <a:rPr kumimoji="0" lang="en-US" sz="3150" b="0" i="0"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δ</m:t>
                    </m:r>
                  </m:oMath>
                </a14:m>
                <a:r>
                  <a:rPr kumimoji="0" lang="en-US" sz="315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endParaRPr kumimoji="0" lang="en-US" sz="3150" b="0" i="0"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7" name="Rounded Rectangle 6">
                <a:extLst>
                  <a:ext uri="{FF2B5EF4-FFF2-40B4-BE49-F238E27FC236}">
                    <a16:creationId xmlns:a16="http://schemas.microsoft.com/office/drawing/2014/main" id="{E2938897-605D-CB6C-0FC6-0272E3A81372}"/>
                  </a:ext>
                </a:extLst>
              </p:cNvPr>
              <p:cNvSpPr>
                <a:spLocks noRot="1" noChangeAspect="1" noMove="1" noResize="1" noEditPoints="1" noAdjustHandles="1" noChangeArrowheads="1" noChangeShapeType="1" noTextEdit="1"/>
              </p:cNvSpPr>
              <p:nvPr/>
            </p:nvSpPr>
            <p:spPr>
              <a:xfrm>
                <a:off x="243840" y="1202223"/>
                <a:ext cx="11704320" cy="2528529"/>
              </a:xfrm>
              <a:prstGeom prst="roundRect">
                <a:avLst>
                  <a:gd name="adj" fmla="val 6119"/>
                </a:avLst>
              </a:prstGeom>
              <a:blipFill>
                <a:blip r:embed="rId4"/>
                <a:stretch>
                  <a:fillRect/>
                </a:stretch>
              </a:blipFill>
              <a:ln w="12700">
                <a:solidFill>
                  <a:schemeClr val="accent2">
                    <a:lumMod val="20000"/>
                    <a:lumOff val="8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5" name="TextBox 4">
            <a:extLst>
              <a:ext uri="{FF2B5EF4-FFF2-40B4-BE49-F238E27FC236}">
                <a16:creationId xmlns:a16="http://schemas.microsoft.com/office/drawing/2014/main" id="{465C2DCC-9A3A-C7C9-4F2A-B979B2878255}"/>
              </a:ext>
            </a:extLst>
          </p:cNvPr>
          <p:cNvSpPr txBox="1"/>
          <p:nvPr/>
        </p:nvSpPr>
        <p:spPr>
          <a:xfrm>
            <a:off x="6028944" y="50274"/>
            <a:ext cx="6117336"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EC306">
                    <a:lumMod val="20000"/>
                    <a:lumOff val="80000"/>
                  </a:srgbClr>
                </a:solidFill>
                <a:effectLst/>
                <a:uLnTx/>
                <a:uFillTx/>
                <a:latin typeface="Arial" panose="020B0604020202020204" pitchFamily="34" charset="0"/>
                <a:ea typeface="+mn-ea"/>
                <a:cs typeface="+mn-cs"/>
              </a:rPr>
              <a:t>SC and Ankur </a:t>
            </a:r>
            <a:r>
              <a:rPr kumimoji="0" lang="en-US" sz="1200" b="0" i="0" u="none" strike="noStrike" kern="1200" cap="none" spc="0" normalizeH="0" baseline="0" noProof="0" dirty="0" err="1">
                <a:ln>
                  <a:noFill/>
                </a:ln>
                <a:solidFill>
                  <a:srgbClr val="FEC306">
                    <a:lumMod val="20000"/>
                    <a:lumOff val="80000"/>
                  </a:srgbClr>
                </a:solidFill>
                <a:effectLst/>
                <a:uLnTx/>
                <a:uFillTx/>
                <a:latin typeface="Arial" panose="020B0604020202020204" pitchFamily="34" charset="0"/>
                <a:ea typeface="+mn-ea"/>
                <a:cs typeface="+mn-cs"/>
              </a:rPr>
              <a:t>Moitra</a:t>
            </a:r>
            <a:r>
              <a:rPr kumimoji="0" lang="en-US" sz="1200" b="0" i="0" u="none" strike="noStrike" kern="1200" cap="none" spc="0" normalizeH="0" baseline="0" noProof="0" dirty="0">
                <a:ln>
                  <a:noFill/>
                </a:ln>
                <a:solidFill>
                  <a:srgbClr val="FEC306">
                    <a:lumMod val="20000"/>
                    <a:lumOff val="80000"/>
                  </a:srgbClr>
                </a:solidFill>
                <a:effectLst/>
                <a:uLnTx/>
                <a:uFillTx/>
                <a:latin typeface="Arial" panose="020B0604020202020204" pitchFamily="34" charset="0"/>
                <a:ea typeface="+mn-ea"/>
                <a:cs typeface="+mn-cs"/>
              </a:rPr>
              <a:t>. "Algorithmic foundations for the diffraction limit." </a:t>
            </a:r>
            <a:r>
              <a:rPr kumimoji="0" lang="en-US" sz="1200" b="0" i="1" u="none" strike="noStrike" kern="1200" cap="none" spc="0" normalizeH="0" baseline="0" noProof="0" dirty="0">
                <a:ln>
                  <a:noFill/>
                </a:ln>
                <a:solidFill>
                  <a:srgbClr val="FEC306">
                    <a:lumMod val="20000"/>
                    <a:lumOff val="80000"/>
                  </a:srgbClr>
                </a:solidFill>
                <a:effectLst/>
                <a:uLnTx/>
                <a:uFillTx/>
                <a:latin typeface="Arial" panose="020B0604020202020204" pitchFamily="34" charset="0"/>
                <a:ea typeface="+mn-ea"/>
                <a:cs typeface="+mn-cs"/>
              </a:rPr>
              <a:t>Proceedings of the 53rd Annual ACM SIGACT Symposium on Theory of Computing (STOC)</a:t>
            </a:r>
            <a:r>
              <a:rPr kumimoji="0" lang="en-US" sz="1200" b="0" i="0" u="none" strike="noStrike" kern="1200" cap="none" spc="0" normalizeH="0" baseline="0" noProof="0" dirty="0">
                <a:ln>
                  <a:noFill/>
                </a:ln>
                <a:solidFill>
                  <a:srgbClr val="FEC306">
                    <a:lumMod val="20000"/>
                    <a:lumOff val="80000"/>
                  </a:srgbClr>
                </a:solidFill>
                <a:effectLst/>
                <a:uLnTx/>
                <a:uFillTx/>
                <a:latin typeface="Arial" panose="020B0604020202020204" pitchFamily="34" charset="0"/>
                <a:ea typeface="+mn-ea"/>
                <a:cs typeface="+mn-cs"/>
              </a:rPr>
              <a:t>. 2021.</a:t>
            </a:r>
            <a:endParaRPr kumimoji="0" lang="en-US" sz="1200" b="0" i="0" u="none" strike="noStrike" kern="1200" cap="none" spc="0" normalizeH="0" baseline="0" noProof="0" dirty="0">
              <a:ln>
                <a:noFill/>
              </a:ln>
              <a:solidFill>
                <a:srgbClr val="FEC306">
                  <a:lumMod val="20000"/>
                  <a:lumOff val="8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48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3F13-3DF7-EEE9-D15C-4CCBD9702D6F}"/>
              </a:ext>
            </a:extLst>
          </p:cNvPr>
          <p:cNvSpPr>
            <a:spLocks noGrp="1"/>
          </p:cNvSpPr>
          <p:nvPr>
            <p:ph type="title"/>
          </p:nvPr>
        </p:nvSpPr>
        <p:spPr/>
        <p:txBody>
          <a:bodyPr/>
          <a:lstStyle/>
          <a:p>
            <a:r>
              <a:rPr lang="en-US" dirty="0"/>
              <a:t>RESULTS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1008351-1C12-F71C-230E-400451355853}"/>
                  </a:ext>
                </a:extLst>
              </p:cNvPr>
              <p:cNvSpPr>
                <a:spLocks noGrp="1"/>
              </p:cNvSpPr>
              <p:nvPr>
                <p:ph idx="1"/>
              </p:nvPr>
            </p:nvSpPr>
            <p:spPr>
              <a:xfrm>
                <a:off x="243840" y="4046152"/>
                <a:ext cx="11704320" cy="2226632"/>
              </a:xfrm>
            </p:spPr>
            <p:txBody>
              <a:bodyPr>
                <a:noAutofit/>
              </a:bodyPr>
              <a:lstStyle/>
              <a:p>
                <a:pPr marL="0" indent="0">
                  <a:buNone/>
                </a:pPr>
                <a:r>
                  <a:rPr lang="en-US" sz="2800" dirty="0"/>
                  <a:t>Thus for </a:t>
                </a:r>
                <a14:m>
                  <m:oMath xmlns:m="http://schemas.openxmlformats.org/officeDocument/2006/math">
                    <m:r>
                      <a:rPr lang="en-US" sz="2800" b="0" i="1" smtClean="0">
                        <a:latin typeface="Cambria Math" panose="02040503050406030204" pitchFamily="18" charset="0"/>
                      </a:rPr>
                      <m:t>𝑘</m:t>
                    </m:r>
                    <m:r>
                      <a:rPr lang="en-US" sz="2800" b="0" i="1" smtClean="0">
                        <a:latin typeface="Cambria Math" panose="02040503050406030204" pitchFamily="18" charset="0"/>
                      </a:rPr>
                      <m:t>=2</m:t>
                    </m:r>
                  </m:oMath>
                </a14:m>
                <a:r>
                  <a:rPr lang="en-US" sz="2800" dirty="0"/>
                  <a:t> (and more generally for any small constant), there is no critical threshold for the min separation </a:t>
                </a:r>
                <a14:m>
                  <m:oMath xmlns:m="http://schemas.openxmlformats.org/officeDocument/2006/math">
                    <m:r>
                      <m:rPr>
                        <m:sty m:val="p"/>
                      </m:rPr>
                      <a:rPr lang="en-US" sz="2800" b="0" i="0" smtClean="0">
                        <a:latin typeface="Cambria Math" panose="02040503050406030204" pitchFamily="18" charset="0"/>
                      </a:rPr>
                      <m:t>Δ</m:t>
                    </m:r>
                  </m:oMath>
                </a14:m>
                <a:r>
                  <a:rPr lang="en-US" sz="2800" dirty="0"/>
                  <a:t> below which resolution is impossible</a:t>
                </a:r>
              </a:p>
              <a:p>
                <a:pPr marL="0" indent="0">
                  <a:buNone/>
                </a:pPr>
                <a:r>
                  <a:rPr lang="en-US" sz="1200" dirty="0"/>
                  <a:t>  </a:t>
                </a:r>
              </a:p>
              <a:p>
                <a:pPr marL="0" indent="0">
                  <a:buNone/>
                </a:pPr>
                <a:r>
                  <a:rPr lang="en-US" sz="2800" b="1" dirty="0">
                    <a:solidFill>
                      <a:schemeClr val="accent2">
                        <a:lumMod val="60000"/>
                        <a:lumOff val="40000"/>
                      </a:schemeClr>
                    </a:solidFill>
                  </a:rPr>
                  <a:t>While all the different proposals for the diffraction limit have been based on resolving </a:t>
                </a:r>
                <a14:m>
                  <m:oMath xmlns:m="http://schemas.openxmlformats.org/officeDocument/2006/math">
                    <m:r>
                      <a:rPr lang="en-US" sz="2800" b="1" i="1" smtClean="0">
                        <a:solidFill>
                          <a:schemeClr val="accent2">
                            <a:lumMod val="60000"/>
                            <a:lumOff val="40000"/>
                          </a:schemeClr>
                        </a:solidFill>
                        <a:latin typeface="Cambria Math" panose="02040503050406030204" pitchFamily="18" charset="0"/>
                      </a:rPr>
                      <m:t>𝒌</m:t>
                    </m:r>
                    <m:r>
                      <a:rPr lang="en-US" sz="2800" b="1" i="1" smtClean="0">
                        <a:solidFill>
                          <a:schemeClr val="accent2">
                            <a:lumMod val="60000"/>
                            <a:lumOff val="40000"/>
                          </a:schemeClr>
                        </a:solidFill>
                        <a:latin typeface="Cambria Math" panose="02040503050406030204" pitchFamily="18" charset="0"/>
                      </a:rPr>
                      <m:t>=</m:t>
                    </m:r>
                    <m:r>
                      <a:rPr lang="en-US" sz="2800" b="1" i="1" smtClean="0">
                        <a:solidFill>
                          <a:schemeClr val="accent2">
                            <a:lumMod val="60000"/>
                            <a:lumOff val="40000"/>
                          </a:schemeClr>
                        </a:solidFill>
                        <a:latin typeface="Cambria Math" panose="02040503050406030204" pitchFamily="18" charset="0"/>
                      </a:rPr>
                      <m:t>𝟐</m:t>
                    </m:r>
                  </m:oMath>
                </a14:m>
                <a:r>
                  <a:rPr lang="en-US" sz="2800" b="1" dirty="0">
                    <a:solidFill>
                      <a:schemeClr val="accent2">
                        <a:lumMod val="60000"/>
                        <a:lumOff val="40000"/>
                      </a:schemeClr>
                    </a:solidFill>
                  </a:rPr>
                  <a:t> point sources, in that case there is no fundamental limit!</a:t>
                </a:r>
              </a:p>
            </p:txBody>
          </p:sp>
        </mc:Choice>
        <mc:Fallback xmlns="">
          <p:sp>
            <p:nvSpPr>
              <p:cNvPr id="3" name="Content Placeholder 2">
                <a:extLst>
                  <a:ext uri="{FF2B5EF4-FFF2-40B4-BE49-F238E27FC236}">
                    <a16:creationId xmlns:a16="http://schemas.microsoft.com/office/drawing/2014/main" id="{11008351-1C12-F71C-230E-400451355853}"/>
                  </a:ext>
                </a:extLst>
              </p:cNvPr>
              <p:cNvSpPr>
                <a:spLocks noGrp="1" noRot="1" noChangeAspect="1" noMove="1" noResize="1" noEditPoints="1" noAdjustHandles="1" noChangeArrowheads="1" noChangeShapeType="1" noTextEdit="1"/>
              </p:cNvSpPr>
              <p:nvPr>
                <p:ph idx="1"/>
              </p:nvPr>
            </p:nvSpPr>
            <p:spPr>
              <a:xfrm>
                <a:off x="243840" y="4046152"/>
                <a:ext cx="11704320" cy="2226632"/>
              </a:xfrm>
              <a:blipFill>
                <a:blip r:embed="rId3"/>
                <a:stretch>
                  <a:fillRect l="-1193" t="-5114" b="-17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E2938897-605D-CB6C-0FC6-0272E3A81372}"/>
                  </a:ext>
                </a:extLst>
              </p:cNvPr>
              <p:cNvSpPr>
                <a:spLocks/>
              </p:cNvSpPr>
              <p:nvPr/>
            </p:nvSpPr>
            <p:spPr>
              <a:xfrm>
                <a:off x="243840" y="1202223"/>
                <a:ext cx="11704320" cy="2528529"/>
              </a:xfrm>
              <a:prstGeom prst="roundRect">
                <a:avLst>
                  <a:gd name="adj" fmla="val 6119"/>
                </a:avLst>
              </a:prstGeom>
              <a:solidFill>
                <a:schemeClr val="accent2">
                  <a:lumMod val="75000"/>
                  <a:alpha val="7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Theorem 1 </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C</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Moitra</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 ‘20]: </a:t>
                </a:r>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There is an algorithm for learning </a:t>
                </a:r>
                <a14:m>
                  <m:oMath xmlns:m="http://schemas.openxmlformats.org/officeDocument/2006/math">
                    <m:sSub>
                      <m:sSubPr>
                        <m:ctrlP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𝜇</m:t>
                        </m:r>
                      </m:e>
                      <m:sub>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sub>
                    </m:sSub>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𝜇</m:t>
                        </m:r>
                      </m:e>
                      <m:sub>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sub>
                    </m:sSub>
                  </m:oMath>
                </a14:m>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to error </a:t>
                </a:r>
                <a14:m>
                  <m:oMath xmlns:m="http://schemas.openxmlformats.org/officeDocument/2006/math">
                    <m:r>
                      <m:rPr>
                        <m:sty m:val="p"/>
                      </m:rP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ε</m:t>
                    </m:r>
                  </m:oMath>
                </a14:m>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from </a:t>
                </a: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𝑁</m:t>
                      </m:r>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m:rPr>
                          <m:sty m:val="p"/>
                        </m:rPr>
                        <a:rPr kumimoji="0" lang="en-US" sz="3200" b="0" i="0"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poly</m:t>
                      </m:r>
                      <m:d>
                        <m:dPr>
                          <m:ctrlP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sSup>
                            <m:sSupPr>
                              <m:ctrlP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d>
                                <m:dPr>
                                  <m:ctrlP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𝒌</m:t>
                                  </m:r>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𝝈</m:t>
                                  </m:r>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0"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𝚫</m:t>
                                  </m:r>
                                </m:e>
                              </m:d>
                            </m:e>
                            <m:sup>
                              <m:sSup>
                                <m:sSupPr>
                                  <m:ctrlP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𝒌</m:t>
                                  </m:r>
                                </m:e>
                                <m:sup>
                                  <m:r>
                                    <a:rPr kumimoji="0" lang="en-US" sz="3200" b="1" i="1" u="none" strike="noStrike" kern="1200" cap="none" spc="0" normalizeH="0" baseline="0" noProof="0" smtClean="0">
                                      <a:ln>
                                        <a:noFill/>
                                      </a:ln>
                                      <a:solidFill>
                                        <a:srgbClr val="DF5327"/>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𝟐</m:t>
                                  </m:r>
                                </m:sup>
                              </m:sSup>
                            </m:sup>
                          </m:sSup>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𝜀</m:t>
                          </m:r>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unc>
                            <m:funcPr>
                              <m:ctrlP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uncPr>
                            <m:fName>
                              <m:r>
                                <m:rPr>
                                  <m:sty m:val="p"/>
                                </m:rPr>
                                <a:rPr kumimoji="0" lang="en-US" sz="3200" b="0" i="0"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log</m:t>
                              </m:r>
                            </m:fName>
                            <m:e>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𝛿</m:t>
                              </m:r>
                            </m:e>
                          </m:func>
                        </m:e>
                      </m:d>
                    </m:oMath>
                  </m:oMathPara>
                </a14:m>
                <a:endPar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samples in time </a:t>
                </a:r>
                <a14:m>
                  <m:oMath xmlns:m="http://schemas.openxmlformats.org/officeDocument/2006/math">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𝑂</m:t>
                    </m:r>
                    <m:d>
                      <m:dPr>
                        <m:ctrlP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𝑁𝑘</m:t>
                        </m:r>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p>
                          <m:sSupPr>
                            <m:ctrlP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e>
                          <m:sup>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3</m:t>
                            </m:r>
                          </m:sup>
                        </m:sSup>
                      </m:e>
                    </m:d>
                  </m:oMath>
                </a14:m>
                <a:r>
                  <a:rPr kumimoji="0" lang="en-US" sz="315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with probability </a:t>
                </a:r>
                <a14:m>
                  <m:oMath xmlns:m="http://schemas.openxmlformats.org/officeDocument/2006/math">
                    <m:r>
                      <a:rPr kumimoji="0" lang="en-US" sz="3150" b="0" i="0"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r>
                      <m:rPr>
                        <m:sty m:val="p"/>
                      </m:rPr>
                      <a:rPr kumimoji="0" lang="en-US" sz="3150" b="0" i="0"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δ</m:t>
                    </m:r>
                  </m:oMath>
                </a14:m>
                <a:r>
                  <a:rPr kumimoji="0" lang="en-US" sz="315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endParaRPr kumimoji="0" lang="en-US" sz="3150" b="0" i="0"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7" name="Rounded Rectangle 6">
                <a:extLst>
                  <a:ext uri="{FF2B5EF4-FFF2-40B4-BE49-F238E27FC236}">
                    <a16:creationId xmlns:a16="http://schemas.microsoft.com/office/drawing/2014/main" id="{E2938897-605D-CB6C-0FC6-0272E3A81372}"/>
                  </a:ext>
                </a:extLst>
              </p:cNvPr>
              <p:cNvSpPr>
                <a:spLocks noRot="1" noChangeAspect="1" noMove="1" noResize="1" noEditPoints="1" noAdjustHandles="1" noChangeArrowheads="1" noChangeShapeType="1" noTextEdit="1"/>
              </p:cNvSpPr>
              <p:nvPr/>
            </p:nvSpPr>
            <p:spPr>
              <a:xfrm>
                <a:off x="243840" y="1202223"/>
                <a:ext cx="11704320" cy="2528529"/>
              </a:xfrm>
              <a:prstGeom prst="roundRect">
                <a:avLst>
                  <a:gd name="adj" fmla="val 6119"/>
                </a:avLst>
              </a:prstGeom>
              <a:blipFill>
                <a:blip r:embed="rId4"/>
                <a:stretch>
                  <a:fillRect/>
                </a:stretch>
              </a:blipFill>
              <a:ln w="12700">
                <a:solidFill>
                  <a:schemeClr val="accent2">
                    <a:lumMod val="20000"/>
                    <a:lumOff val="8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1425616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3F13-3DF7-EEE9-D15C-4CCBD9702D6F}"/>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11008351-1C12-F71C-230E-400451355853}"/>
              </a:ext>
            </a:extLst>
          </p:cNvPr>
          <p:cNvSpPr>
            <a:spLocks noGrp="1"/>
          </p:cNvSpPr>
          <p:nvPr>
            <p:ph idx="1"/>
          </p:nvPr>
        </p:nvSpPr>
        <p:spPr>
          <a:xfrm>
            <a:off x="243840" y="3575305"/>
            <a:ext cx="11704320" cy="2697479"/>
          </a:xfrm>
        </p:spPr>
        <p:txBody>
          <a:bodyPr>
            <a:noAutofit/>
          </a:bodyPr>
          <a:lstStyle/>
          <a:p>
            <a:pPr marL="0" indent="0">
              <a:buNone/>
            </a:pPr>
            <a:r>
              <a:rPr lang="en-US" sz="2800" dirty="0"/>
              <a:t>i.e. diffraction does impose a fundamental limitation on resolution vis-à-vis an </a:t>
            </a:r>
            <a:r>
              <a:rPr lang="en-US" sz="2800" b="1" dirty="0">
                <a:solidFill>
                  <a:schemeClr val="accent5">
                    <a:lumMod val="60000"/>
                    <a:lumOff val="40000"/>
                  </a:schemeClr>
                </a:solidFill>
              </a:rPr>
              <a:t>exponential blowup in sample complexity with respect to # disks</a:t>
            </a:r>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E2938897-605D-CB6C-0FC6-0272E3A81372}"/>
                  </a:ext>
                </a:extLst>
              </p:cNvPr>
              <p:cNvSpPr>
                <a:spLocks/>
              </p:cNvSpPr>
              <p:nvPr/>
            </p:nvSpPr>
            <p:spPr>
              <a:xfrm>
                <a:off x="243840" y="1202223"/>
                <a:ext cx="11704320" cy="2080473"/>
              </a:xfrm>
              <a:prstGeom prst="roundRect">
                <a:avLst>
                  <a:gd name="adj" fmla="val 6119"/>
                </a:avLst>
              </a:prstGeom>
              <a:solidFill>
                <a:schemeClr val="accent2">
                  <a:lumMod val="75000"/>
                  <a:alpha val="7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Theorem 2 </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C</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Moitra</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 ‘20]: </a:t>
                </a:r>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When </a:t>
                </a:r>
                <a14:m>
                  <m:oMath xmlns:m="http://schemas.openxmlformats.org/officeDocument/2006/math">
                    <m:r>
                      <a:rPr kumimoji="0" lang="en-US" sz="3200" b="1" i="0" u="none" strike="noStrike" kern="1200" cap="none" spc="0" normalizeH="0" baseline="0" noProof="0" smtClean="0">
                        <a:ln>
                          <a:noFill/>
                        </a:ln>
                        <a:solidFill>
                          <a:srgbClr val="F69200"/>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𝚫</m:t>
                    </m:r>
                    <m:r>
                      <a:rPr kumimoji="0" lang="en-US" sz="3200" b="1" i="1" u="none" strike="noStrike" kern="1200" cap="none" spc="0" normalizeH="0" baseline="0" noProof="0" smtClean="0">
                        <a:ln>
                          <a:noFill/>
                        </a:ln>
                        <a:solidFill>
                          <a:srgbClr val="F69200"/>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&lt;</m:t>
                    </m:r>
                    <m:r>
                      <a:rPr kumimoji="0" lang="en-US" sz="3200" b="1" i="1" u="none" strike="noStrike" kern="1200" cap="none" spc="0" normalizeH="0" baseline="0" noProof="0" smtClean="0">
                        <a:ln>
                          <a:noFill/>
                        </a:ln>
                        <a:solidFill>
                          <a:srgbClr val="F69200"/>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𝟏</m:t>
                    </m:r>
                    <m:r>
                      <a:rPr kumimoji="0" lang="en-US" sz="3200" b="1" i="1" u="none" strike="noStrike" kern="1200" cap="none" spc="0" normalizeH="0" baseline="0" noProof="0" smtClean="0">
                        <a:ln>
                          <a:noFill/>
                        </a:ln>
                        <a:solidFill>
                          <a:srgbClr val="F69200"/>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F69200"/>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𝟏𝟓</m:t>
                    </m:r>
                    <m:r>
                      <a:rPr kumimoji="0" lang="en-US" sz="3200" b="1" i="1" u="none" strike="noStrike" kern="1200" cap="none" spc="0" normalizeH="0" baseline="0" noProof="0" smtClean="0">
                        <a:ln>
                          <a:noFill/>
                        </a:ln>
                        <a:solidFill>
                          <a:srgbClr val="F69200"/>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𝝅𝝈</m:t>
                    </m:r>
                  </m:oMath>
                </a14:m>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given only</a:t>
                </a: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𝑁</m:t>
                      </m:r>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unc>
                        <m:funcPr>
                          <m:ctrlP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uncPr>
                        <m:fName>
                          <m:r>
                            <m:rPr>
                              <m:sty m:val="p"/>
                            </m:rPr>
                            <a:rPr kumimoji="0" lang="en-US" sz="3200" b="0" i="0"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exp</m:t>
                          </m:r>
                        </m:fName>
                        <m:e>
                          <m:d>
                            <m:dPr>
                              <m:ctrlP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𝑂</m:t>
                              </m:r>
                              <m:d>
                                <m:dPr>
                                  <m:ctrlP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ad>
                                    <m:radPr>
                                      <m:degHide m:val="on"/>
                                      <m:ctrlP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radPr>
                                    <m:deg/>
                                    <m:e>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e>
                                  </m:rad>
                                </m:e>
                              </m:d>
                            </m:e>
                          </m:d>
                        </m:e>
                      </m:func>
                    </m:oMath>
                  </m:oMathPara>
                </a14:m>
                <a:endPar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samples, no algorithm can learn the centers even to error </a:t>
                </a:r>
                <a14:m>
                  <m:oMath xmlns:m="http://schemas.openxmlformats.org/officeDocument/2006/math">
                    <m:r>
                      <m:rPr>
                        <m:sty m:val="p"/>
                      </m:rPr>
                      <a:rPr kumimoji="0" lang="en-US" sz="3200" b="0" i="0"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Δ</m:t>
                    </m:r>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oMath>
                </a14:m>
                <a:endParaRPr kumimoji="0" lang="en-US" sz="3150" b="0" i="0"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7" name="Rounded Rectangle 6">
                <a:extLst>
                  <a:ext uri="{FF2B5EF4-FFF2-40B4-BE49-F238E27FC236}">
                    <a16:creationId xmlns:a16="http://schemas.microsoft.com/office/drawing/2014/main" id="{E2938897-605D-CB6C-0FC6-0272E3A81372}"/>
                  </a:ext>
                </a:extLst>
              </p:cNvPr>
              <p:cNvSpPr>
                <a:spLocks noRot="1" noChangeAspect="1" noMove="1" noResize="1" noEditPoints="1" noAdjustHandles="1" noChangeArrowheads="1" noChangeShapeType="1" noTextEdit="1"/>
              </p:cNvSpPr>
              <p:nvPr/>
            </p:nvSpPr>
            <p:spPr>
              <a:xfrm>
                <a:off x="243840" y="1202223"/>
                <a:ext cx="11704320" cy="2080473"/>
              </a:xfrm>
              <a:prstGeom prst="roundRect">
                <a:avLst>
                  <a:gd name="adj" fmla="val 6119"/>
                </a:avLst>
              </a:prstGeom>
              <a:blipFill>
                <a:blip r:embed="rId3"/>
                <a:stretch>
                  <a:fillRect/>
                </a:stretch>
              </a:blipFill>
              <a:ln w="12700">
                <a:solidFill>
                  <a:schemeClr val="accent2">
                    <a:lumMod val="20000"/>
                    <a:lumOff val="8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375407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20789-7656-2440-66FB-DAC79754A891}"/>
              </a:ext>
            </a:extLst>
          </p:cNvPr>
          <p:cNvSpPr>
            <a:spLocks noGrp="1"/>
          </p:cNvSpPr>
          <p:nvPr>
            <p:ph type="title"/>
          </p:nvPr>
        </p:nvSpPr>
        <p:spPr/>
        <p:txBody>
          <a:bodyPr/>
          <a:lstStyle/>
          <a:p>
            <a:r>
              <a:rPr lang="en-US" dirty="0"/>
              <a:t>COURSEWORK</a:t>
            </a:r>
          </a:p>
        </p:txBody>
      </p:sp>
      <p:sp>
        <p:nvSpPr>
          <p:cNvPr id="3" name="Content Placeholder 2">
            <a:extLst>
              <a:ext uri="{FF2B5EF4-FFF2-40B4-BE49-F238E27FC236}">
                <a16:creationId xmlns:a16="http://schemas.microsoft.com/office/drawing/2014/main" id="{BA25A326-5FCB-4B7F-E060-65806E6A26CD}"/>
              </a:ext>
            </a:extLst>
          </p:cNvPr>
          <p:cNvSpPr>
            <a:spLocks noGrp="1"/>
          </p:cNvSpPr>
          <p:nvPr>
            <p:ph idx="1"/>
          </p:nvPr>
        </p:nvSpPr>
        <p:spPr>
          <a:xfrm>
            <a:off x="2715516" y="1966374"/>
            <a:ext cx="6760967" cy="2925251"/>
          </a:xfrm>
        </p:spPr>
        <p:txBody>
          <a:bodyPr/>
          <a:lstStyle/>
          <a:p>
            <a:pPr marL="0" indent="0">
              <a:buNone/>
            </a:pPr>
            <a:r>
              <a:rPr lang="en-US" dirty="0"/>
              <a:t>0%:      </a:t>
            </a:r>
            <a:r>
              <a:rPr lang="en-US" dirty="0" err="1">
                <a:solidFill>
                  <a:schemeClr val="accent1">
                    <a:lumMod val="40000"/>
                    <a:lumOff val="60000"/>
                  </a:schemeClr>
                </a:solidFill>
              </a:rPr>
              <a:t>pset</a:t>
            </a:r>
            <a:r>
              <a:rPr lang="en-US" dirty="0">
                <a:solidFill>
                  <a:schemeClr val="accent1">
                    <a:lumMod val="40000"/>
                    <a:lumOff val="60000"/>
                  </a:schemeClr>
                </a:solidFill>
              </a:rPr>
              <a:t> 0</a:t>
            </a:r>
          </a:p>
          <a:p>
            <a:pPr marL="0" indent="0">
              <a:buNone/>
            </a:pPr>
            <a:r>
              <a:rPr lang="en-US" dirty="0"/>
              <a:t>40%:    </a:t>
            </a:r>
            <a:r>
              <a:rPr lang="en-US" dirty="0">
                <a:solidFill>
                  <a:schemeClr val="accent1">
                    <a:lumMod val="40000"/>
                    <a:lumOff val="60000"/>
                  </a:schemeClr>
                </a:solidFill>
              </a:rPr>
              <a:t>4 </a:t>
            </a:r>
            <a:r>
              <a:rPr lang="en-US" dirty="0" err="1">
                <a:solidFill>
                  <a:schemeClr val="accent1">
                    <a:lumMod val="40000"/>
                    <a:lumOff val="60000"/>
                  </a:schemeClr>
                </a:solidFill>
              </a:rPr>
              <a:t>psets</a:t>
            </a:r>
            <a:r>
              <a:rPr lang="en-US" dirty="0">
                <a:solidFill>
                  <a:schemeClr val="accent1">
                    <a:lumMod val="40000"/>
                    <a:lumOff val="60000"/>
                  </a:schemeClr>
                </a:solidFill>
              </a:rPr>
              <a:t>, roughly once / 2 weeks</a:t>
            </a:r>
          </a:p>
          <a:p>
            <a:pPr marL="0" indent="0">
              <a:buNone/>
            </a:pPr>
            <a:r>
              <a:rPr lang="en-US" dirty="0"/>
              <a:t>30%:    </a:t>
            </a:r>
            <a:r>
              <a:rPr lang="en-US" dirty="0">
                <a:solidFill>
                  <a:schemeClr val="accent1">
                    <a:lumMod val="40000"/>
                    <a:lumOff val="60000"/>
                  </a:schemeClr>
                </a:solidFill>
              </a:rPr>
              <a:t>course project</a:t>
            </a:r>
          </a:p>
          <a:p>
            <a:pPr marL="0" indent="0">
              <a:buNone/>
            </a:pPr>
            <a:r>
              <a:rPr lang="en-US" dirty="0"/>
              <a:t>15%:    </a:t>
            </a:r>
            <a:r>
              <a:rPr lang="en-US" dirty="0">
                <a:solidFill>
                  <a:schemeClr val="accent1">
                    <a:lumMod val="40000"/>
                    <a:lumOff val="60000"/>
                  </a:schemeClr>
                </a:solidFill>
              </a:rPr>
              <a:t>class participation</a:t>
            </a:r>
          </a:p>
          <a:p>
            <a:pPr marL="0" indent="0">
              <a:buNone/>
            </a:pPr>
            <a:r>
              <a:rPr lang="en-US" dirty="0"/>
              <a:t>15%:    </a:t>
            </a:r>
            <a:r>
              <a:rPr lang="en-US" dirty="0">
                <a:solidFill>
                  <a:schemeClr val="accent1">
                    <a:lumMod val="40000"/>
                    <a:lumOff val="60000"/>
                  </a:schemeClr>
                </a:solidFill>
              </a:rPr>
              <a:t>lecture note editing</a:t>
            </a:r>
          </a:p>
        </p:txBody>
      </p:sp>
    </p:spTree>
    <p:extLst>
      <p:ext uri="{BB962C8B-B14F-4D97-AF65-F5344CB8AC3E}">
        <p14:creationId xmlns:p14="http://schemas.microsoft.com/office/powerpoint/2010/main" val="1255283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3F13-3DF7-EEE9-D15C-4CCBD9702D6F}"/>
              </a:ext>
            </a:extLst>
          </p:cNvPr>
          <p:cNvSpPr>
            <a:spLocks noGrp="1"/>
          </p:cNvSpPr>
          <p:nvPr>
            <p:ph type="title"/>
          </p:nvPr>
        </p:nvSpPr>
        <p:spPr/>
        <p:txBody>
          <a:bodyPr/>
          <a:lstStyle/>
          <a:p>
            <a:r>
              <a:rPr lang="en-US" dirty="0"/>
              <a:t>RESULTS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1008351-1C12-F71C-230E-400451355853}"/>
                  </a:ext>
                </a:extLst>
              </p:cNvPr>
              <p:cNvSpPr>
                <a:spLocks noGrp="1"/>
              </p:cNvSpPr>
              <p:nvPr>
                <p:ph idx="1"/>
              </p:nvPr>
            </p:nvSpPr>
            <p:spPr>
              <a:xfrm>
                <a:off x="243840" y="4032504"/>
                <a:ext cx="11704320" cy="2240280"/>
              </a:xfrm>
            </p:spPr>
            <p:txBody>
              <a:bodyPr>
                <a:noAutofit/>
              </a:bodyPr>
              <a:lstStyle/>
              <a:p>
                <a:pPr marL="0" indent="0">
                  <a:buNone/>
                </a:pPr>
                <a:r>
                  <a:rPr lang="en-US" sz="2800" b="1" dirty="0">
                    <a:solidFill>
                      <a:schemeClr val="accent5">
                        <a:lumMod val="60000"/>
                        <a:lumOff val="40000"/>
                      </a:schemeClr>
                    </a:solidFill>
                  </a:rPr>
                  <a:t>Sufficiently above the threshold </a:t>
                </a:r>
                <a:r>
                  <a:rPr lang="en-US" sz="2800" dirty="0"/>
                  <a:t>on the previous slide, there is a rigorous algorithm for resolution with only </a:t>
                </a:r>
                <a:r>
                  <a:rPr lang="en-US" sz="2800" b="1" dirty="0">
                    <a:solidFill>
                      <a:schemeClr val="accent5">
                        <a:lumMod val="60000"/>
                        <a:lumOff val="40000"/>
                      </a:schemeClr>
                    </a:solidFill>
                  </a:rPr>
                  <a:t>polynomial dependence on </a:t>
                </a:r>
                <a14:m>
                  <m:oMath xmlns:m="http://schemas.openxmlformats.org/officeDocument/2006/math">
                    <m:r>
                      <a:rPr lang="en-US" sz="2800" b="1" i="1" smtClean="0">
                        <a:solidFill>
                          <a:schemeClr val="accent5">
                            <a:lumMod val="60000"/>
                            <a:lumOff val="40000"/>
                          </a:schemeClr>
                        </a:solidFill>
                        <a:latin typeface="Cambria Math" panose="02040503050406030204" pitchFamily="18" charset="0"/>
                      </a:rPr>
                      <m:t>𝒌</m:t>
                    </m:r>
                  </m:oMath>
                </a14:m>
                <a:endParaRPr lang="en-US" sz="2800" b="1" dirty="0"/>
              </a:p>
              <a:p>
                <a:pPr marL="0" indent="0">
                  <a:buNone/>
                </a:pPr>
                <a:endParaRPr lang="en-US" sz="2800" b="1" dirty="0"/>
              </a:p>
              <a:p>
                <a:pPr marL="0" indent="0">
                  <a:buNone/>
                </a:pPr>
                <a:r>
                  <a:rPr lang="en-US" sz="2800" dirty="0"/>
                  <a:t>I.e. there is a phase transition!</a:t>
                </a:r>
              </a:p>
            </p:txBody>
          </p:sp>
        </mc:Choice>
        <mc:Fallback xmlns="">
          <p:sp>
            <p:nvSpPr>
              <p:cNvPr id="3" name="Content Placeholder 2">
                <a:extLst>
                  <a:ext uri="{FF2B5EF4-FFF2-40B4-BE49-F238E27FC236}">
                    <a16:creationId xmlns:a16="http://schemas.microsoft.com/office/drawing/2014/main" id="{11008351-1C12-F71C-230E-400451355853}"/>
                  </a:ext>
                </a:extLst>
              </p:cNvPr>
              <p:cNvSpPr>
                <a:spLocks noGrp="1" noRot="1" noChangeAspect="1" noMove="1" noResize="1" noEditPoints="1" noAdjustHandles="1" noChangeArrowheads="1" noChangeShapeType="1" noTextEdit="1"/>
              </p:cNvSpPr>
              <p:nvPr>
                <p:ph idx="1"/>
              </p:nvPr>
            </p:nvSpPr>
            <p:spPr>
              <a:xfrm>
                <a:off x="243840" y="4032504"/>
                <a:ext cx="11704320" cy="2240280"/>
              </a:xfrm>
              <a:blipFill>
                <a:blip r:embed="rId3"/>
                <a:stretch>
                  <a:fillRect l="-1193" t="-50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E2938897-605D-CB6C-0FC6-0272E3A81372}"/>
                  </a:ext>
                </a:extLst>
              </p:cNvPr>
              <p:cNvSpPr>
                <a:spLocks/>
              </p:cNvSpPr>
              <p:nvPr/>
            </p:nvSpPr>
            <p:spPr>
              <a:xfrm>
                <a:off x="243840" y="1202223"/>
                <a:ext cx="11704320" cy="2510241"/>
              </a:xfrm>
              <a:prstGeom prst="roundRect">
                <a:avLst>
                  <a:gd name="adj" fmla="val 6119"/>
                </a:avLst>
              </a:prstGeom>
              <a:solidFill>
                <a:schemeClr val="accent2">
                  <a:lumMod val="75000"/>
                  <a:alpha val="7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Theorem 3 </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C</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Moitra</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 ‘20]: </a:t>
                </a:r>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When </a:t>
                </a:r>
                <a14:m>
                  <m:oMath xmlns:m="http://schemas.openxmlformats.org/officeDocument/2006/math">
                    <m:r>
                      <a:rPr kumimoji="0" lang="en-US" sz="3200" b="1" i="0" u="none" strike="noStrike" kern="1200" cap="none" spc="0" normalizeH="0" baseline="0" noProof="0" smtClean="0">
                        <a:ln>
                          <a:noFill/>
                        </a:ln>
                        <a:solidFill>
                          <a:srgbClr val="D883FF"/>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𝚫</m:t>
                    </m:r>
                    <m:r>
                      <a:rPr kumimoji="0" lang="en-US" sz="3200" b="1" i="1" u="none" strike="noStrike" kern="1200" cap="none" spc="0" normalizeH="0" baseline="0" noProof="0" smtClean="0">
                        <a:ln>
                          <a:noFill/>
                        </a:ln>
                        <a:solidFill>
                          <a:srgbClr val="D883FF"/>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&gt;</m:t>
                    </m:r>
                    <m:r>
                      <a:rPr kumimoji="0" lang="en-US" sz="3200" b="1" i="1" u="none" strike="noStrike" kern="1200" cap="none" spc="0" normalizeH="0" baseline="0" noProof="0" smtClean="0">
                        <a:ln>
                          <a:noFill/>
                        </a:ln>
                        <a:solidFill>
                          <a:srgbClr val="D883FF"/>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𝟏</m:t>
                    </m:r>
                    <m:r>
                      <a:rPr kumimoji="0" lang="en-US" sz="3200" b="1" i="1" u="none" strike="noStrike" kern="1200" cap="none" spc="0" normalizeH="0" baseline="0" noProof="0" smtClean="0">
                        <a:ln>
                          <a:noFill/>
                        </a:ln>
                        <a:solidFill>
                          <a:srgbClr val="D883FF"/>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srgbClr val="D883FF"/>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𝟓𝟑</m:t>
                    </m:r>
                    <m:r>
                      <a:rPr kumimoji="0" lang="en-US" sz="3200" b="1" i="1" u="none" strike="noStrike" kern="1200" cap="none" spc="0" normalizeH="0" baseline="0" noProof="0" smtClean="0">
                        <a:ln>
                          <a:noFill/>
                        </a:ln>
                        <a:solidFill>
                          <a:srgbClr val="D883FF"/>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𝝅𝝈</m:t>
                    </m:r>
                  </m:oMath>
                </a14:m>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given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𝑁</m:t>
                      </m:r>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m:rPr>
                          <m:sty m:val="p"/>
                        </m:rPr>
                        <a:rPr kumimoji="0" lang="en-US" sz="3200" b="0" i="0"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poly</m:t>
                      </m:r>
                      <m:d>
                        <m:dPr>
                          <m:ctrlP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𝜎</m:t>
                          </m:r>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𝜀</m:t>
                          </m:r>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unc>
                            <m:funcPr>
                              <m:ctrlP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uncPr>
                            <m:fName>
                              <m:r>
                                <m:rPr>
                                  <m:sty m:val="p"/>
                                </m:rPr>
                                <a:rPr kumimoji="0" lang="en-US" sz="3200" b="0" i="0"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log</m:t>
                              </m:r>
                            </m:fName>
                            <m:e>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r>
                                <a:rPr kumimoji="0" lang="en-US" sz="3200" b="0" i="1" u="none" strike="noStrike" kern="1200" cap="none" spc="0" normalizeH="0" baseline="0" noProof="0" smtClean="0">
                                  <a:ln>
                                    <a:noFill/>
                                  </a:ln>
                                  <a:solidFill>
                                    <a:srgbClr val="418AB3">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𝛿</m:t>
                              </m:r>
                            </m:e>
                          </m:func>
                        </m:e>
                      </m:d>
                    </m:oMath>
                  </m:oMathPara>
                </a14:m>
                <a:endPar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samples, there is an </a:t>
                </a:r>
                <a14:m>
                  <m:oMath xmlns:m="http://schemas.openxmlformats.org/officeDocument/2006/math">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𝑂</m:t>
                    </m:r>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𝑁𝑘</m:t>
                    </m:r>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p>
                      <m:sSupPr>
                        <m:ctrlP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e>
                      <m:sup>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3</m:t>
                        </m:r>
                      </m:sup>
                    </m:sSup>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oMath>
                </a14:m>
                <a:r>
                  <a:rPr kumimoji="0" lang="en-US" sz="320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-time algorithm that can learn to error </a:t>
                </a:r>
                <a14:m>
                  <m:oMath xmlns:m="http://schemas.openxmlformats.org/officeDocument/2006/math">
                    <m:r>
                      <a:rPr kumimoji="0" lang="en-US" sz="320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𝜀</m:t>
                    </m:r>
                  </m:oMath>
                </a14:m>
                <a:r>
                  <a:rPr kumimoji="0" lang="en-US" sz="3150" b="0" i="0"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libri" panose="020F0502020204030204"/>
                    <a:ea typeface="+mn-ea"/>
                    <a:cs typeface="+mn-cs"/>
                  </a:rPr>
                  <a:t> </a:t>
                </a:r>
                <a:r>
                  <a:rPr kumimoji="0" lang="en-US" sz="3150" b="0" i="0" u="none" strike="noStrike" kern="1200" cap="none" spc="0" normalizeH="0" baseline="0" noProof="0" dirty="0">
                    <a:ln>
                      <a:noFill/>
                    </a:ln>
                    <a:solidFill>
                      <a:srgbClr val="A6B727">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with probability </a:t>
                </a:r>
                <a14:m>
                  <m:oMath xmlns:m="http://schemas.openxmlformats.org/officeDocument/2006/math">
                    <m:r>
                      <a:rPr kumimoji="0" lang="en-US" sz="315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r>
                      <a:rPr kumimoji="0" lang="en-US" sz="3150" b="0" i="1" u="none" strike="noStrike" kern="1200" cap="none" spc="0" normalizeH="0" baseline="0" noProof="0" smtClean="0">
                        <a:ln>
                          <a:noFill/>
                        </a:ln>
                        <a:solidFill>
                          <a:srgbClr val="A6B727">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𝛿</m:t>
                    </m:r>
                  </m:oMath>
                </a14:m>
                <a:endParaRPr kumimoji="0" lang="en-US" sz="3150" b="0" i="0"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7" name="Rounded Rectangle 6">
                <a:extLst>
                  <a:ext uri="{FF2B5EF4-FFF2-40B4-BE49-F238E27FC236}">
                    <a16:creationId xmlns:a16="http://schemas.microsoft.com/office/drawing/2014/main" id="{E2938897-605D-CB6C-0FC6-0272E3A81372}"/>
                  </a:ext>
                </a:extLst>
              </p:cNvPr>
              <p:cNvSpPr>
                <a:spLocks noRot="1" noChangeAspect="1" noMove="1" noResize="1" noEditPoints="1" noAdjustHandles="1" noChangeArrowheads="1" noChangeShapeType="1" noTextEdit="1"/>
              </p:cNvSpPr>
              <p:nvPr/>
            </p:nvSpPr>
            <p:spPr>
              <a:xfrm>
                <a:off x="243840" y="1202223"/>
                <a:ext cx="11704320" cy="2510241"/>
              </a:xfrm>
              <a:prstGeom prst="roundRect">
                <a:avLst>
                  <a:gd name="adj" fmla="val 6119"/>
                </a:avLst>
              </a:prstGeom>
              <a:blipFill>
                <a:blip r:embed="rId4"/>
                <a:stretch>
                  <a:fillRect/>
                </a:stretch>
              </a:blipFill>
              <a:ln w="12700">
                <a:solidFill>
                  <a:schemeClr val="accent2">
                    <a:lumMod val="20000"/>
                    <a:lumOff val="8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E8C37580-1C46-6486-1317-44A602AD38C7}"/>
              </a:ext>
            </a:extLst>
          </p:cNvPr>
          <p:cNvGrpSpPr/>
          <p:nvPr/>
        </p:nvGrpSpPr>
        <p:grpSpPr>
          <a:xfrm>
            <a:off x="5486399" y="1811813"/>
            <a:ext cx="6007609" cy="4121343"/>
            <a:chOff x="5193797" y="2013872"/>
            <a:chExt cx="6501380" cy="4460080"/>
          </a:xfrm>
        </p:grpSpPr>
        <p:sp>
          <p:nvSpPr>
            <p:cNvPr id="6" name="Rounded Rectangle 5">
              <a:extLst>
                <a:ext uri="{FF2B5EF4-FFF2-40B4-BE49-F238E27FC236}">
                  <a16:creationId xmlns:a16="http://schemas.microsoft.com/office/drawing/2014/main" id="{54859427-9D62-E6ED-3C81-64D95FEDDD78}"/>
                </a:ext>
              </a:extLst>
            </p:cNvPr>
            <p:cNvSpPr>
              <a:spLocks/>
            </p:cNvSpPr>
            <p:nvPr/>
          </p:nvSpPr>
          <p:spPr>
            <a:xfrm rot="16200000">
              <a:off x="6214447" y="993222"/>
              <a:ext cx="4460080" cy="6501380"/>
            </a:xfrm>
            <a:prstGeom prst="roundRect">
              <a:avLst>
                <a:gd name="adj" fmla="val 11139"/>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graph with colored lines&#10;&#10;Description automatically generated">
              <a:extLst>
                <a:ext uri="{FF2B5EF4-FFF2-40B4-BE49-F238E27FC236}">
                  <a16:creationId xmlns:a16="http://schemas.microsoft.com/office/drawing/2014/main" id="{BA9A76C0-3CB3-8F62-C68A-D0E834CF9BF0}"/>
                </a:ext>
              </a:extLst>
            </p:cNvPr>
            <p:cNvPicPr>
              <a:picLocks noChangeAspect="1"/>
            </p:cNvPicPr>
            <p:nvPr/>
          </p:nvPicPr>
          <p:blipFill>
            <a:blip r:embed="rId5"/>
            <a:stretch>
              <a:fillRect/>
            </a:stretch>
          </p:blipFill>
          <p:spPr>
            <a:xfrm>
              <a:off x="5447890" y="2246181"/>
              <a:ext cx="5993192" cy="3995461"/>
            </a:xfrm>
            <a:prstGeom prst="roundRect">
              <a:avLst>
                <a:gd name="adj" fmla="val 11632"/>
              </a:avLst>
            </a:prstGeom>
            <a:effectLst>
              <a:outerShdw blurRad="50800" dist="38100" dir="2700000" algn="tl" rotWithShape="0">
                <a:prstClr val="black">
                  <a:alpha val="40000"/>
                </a:prstClr>
              </a:outerShdw>
            </a:effectLst>
          </p:spPr>
        </p:pic>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10AB287-8063-2745-1A27-C855EEEA2A85}"/>
                  </a:ext>
                </a:extLst>
              </p:cNvPr>
              <p:cNvSpPr txBox="1"/>
              <p:nvPr/>
            </p:nvSpPr>
            <p:spPr>
              <a:xfrm>
                <a:off x="5486399" y="5949618"/>
                <a:ext cx="61264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In 1-D, we know the precise threshold (</a:t>
                </a:r>
                <a14:m>
                  <m:oMath xmlns:m="http://schemas.openxmlformats.org/officeDocument/2006/math">
                    <m:r>
                      <m:rPr>
                        <m:sty m:val="p"/>
                      </m:rPr>
                      <a:rPr kumimoji="0" lang="en-US" sz="1800" b="0" i="0"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𝜋𝜎</m:t>
                    </m:r>
                  </m:oMath>
                </a14:m>
                <a:r>
                  <a:rPr kumimoji="0" lang="en-US" sz="18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the </a:t>
                </a:r>
                <a:r>
                  <a:rPr kumimoji="0" lang="en-US" sz="1800" b="1"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Abbe limit</a:t>
                </a:r>
              </a:p>
            </p:txBody>
          </p:sp>
        </mc:Choice>
        <mc:Fallback xmlns="">
          <p:sp>
            <p:nvSpPr>
              <p:cNvPr id="12" name="TextBox 11">
                <a:extLst>
                  <a:ext uri="{FF2B5EF4-FFF2-40B4-BE49-F238E27FC236}">
                    <a16:creationId xmlns:a16="http://schemas.microsoft.com/office/drawing/2014/main" id="{410AB287-8063-2745-1A27-C855EEEA2A85}"/>
                  </a:ext>
                </a:extLst>
              </p:cNvPr>
              <p:cNvSpPr txBox="1">
                <a:spLocks noRot="1" noChangeAspect="1" noMove="1" noResize="1" noEditPoints="1" noAdjustHandles="1" noChangeArrowheads="1" noChangeShapeType="1" noTextEdit="1"/>
              </p:cNvSpPr>
              <p:nvPr/>
            </p:nvSpPr>
            <p:spPr>
              <a:xfrm>
                <a:off x="5486399" y="5949618"/>
                <a:ext cx="6126481" cy="369332"/>
              </a:xfrm>
              <a:prstGeom prst="rect">
                <a:avLst/>
              </a:prstGeom>
              <a:blipFill>
                <a:blip r:embed="rId6"/>
                <a:stretch>
                  <a:fillRect l="-1035" t="-10000" r="-207" b="-33333"/>
                </a:stretch>
              </a:blipFill>
            </p:spPr>
            <p:txBody>
              <a:bodyPr/>
              <a:lstStyle/>
              <a:p>
                <a:r>
                  <a:rPr lang="en-US">
                    <a:noFill/>
                  </a:rPr>
                  <a:t> </a:t>
                </a:r>
              </a:p>
            </p:txBody>
          </p:sp>
        </mc:Fallback>
      </mc:AlternateContent>
    </p:spTree>
    <p:extLst>
      <p:ext uri="{BB962C8B-B14F-4D97-AF65-F5344CB8AC3E}">
        <p14:creationId xmlns:p14="http://schemas.microsoft.com/office/powerpoint/2010/main" val="223501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1D6B660-A3EB-175E-88D5-D3E8F7957FD4}"/>
              </a:ext>
            </a:extLst>
          </p:cNvPr>
          <p:cNvSpPr txBox="1">
            <a:spLocks/>
          </p:cNvSpPr>
          <p:nvPr/>
        </p:nvSpPr>
        <p:spPr>
          <a:xfrm>
            <a:off x="243840" y="1294412"/>
            <a:ext cx="11704320" cy="5280270"/>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Vindicates opposing views on the diffraction limit: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In domains where there are few close-by sources (e.g. astronomy), it is possible to resolve below the diffraction limit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5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200" b="1" i="0" u="none" strike="noStrike" kern="1200" cap="none" spc="0" normalizeH="0" baseline="0" noProof="0" dirty="0">
                <a:ln>
                  <a:noFill/>
                </a:ln>
                <a:solidFill>
                  <a:srgbClr val="DF5327"/>
                </a:solidFill>
                <a:effectLst>
                  <a:outerShdw blurRad="50800" dist="38100" dir="2700000" algn="tl" rotWithShape="0">
                    <a:prstClr val="black">
                      <a:alpha val="40000"/>
                    </a:prstClr>
                  </a:outerShdw>
                </a:effectLst>
                <a:uLnTx/>
                <a:uFillTx/>
                <a:latin typeface="Calibri" panose="020F0502020204030204"/>
                <a:ea typeface="+mn-ea"/>
                <a:cs typeface="+mn-cs"/>
              </a:rPr>
              <a:t>In domains where there are many close-by sources (e.g. microscopy), diffraction imposes fundamental limit on resolution </a:t>
            </a:r>
          </a:p>
        </p:txBody>
      </p:sp>
      <p:sp>
        <p:nvSpPr>
          <p:cNvPr id="2" name="Title 1">
            <a:extLst>
              <a:ext uri="{FF2B5EF4-FFF2-40B4-BE49-F238E27FC236}">
                <a16:creationId xmlns:a16="http://schemas.microsoft.com/office/drawing/2014/main" id="{4EA43F13-3DF7-EEE9-D15C-4CCBD9702D6F}"/>
              </a:ext>
            </a:extLst>
          </p:cNvPr>
          <p:cNvSpPr>
            <a:spLocks noGrp="1"/>
          </p:cNvSpPr>
          <p:nvPr>
            <p:ph type="title"/>
          </p:nvPr>
        </p:nvSpPr>
        <p:spPr/>
        <p:txBody>
          <a:bodyPr/>
          <a:lstStyle/>
          <a:p>
            <a:r>
              <a:rPr lang="en-US" dirty="0"/>
              <a:t>INTERPRETATION</a:t>
            </a:r>
          </a:p>
        </p:txBody>
      </p:sp>
    </p:spTree>
    <p:extLst>
      <p:ext uri="{BB962C8B-B14F-4D97-AF65-F5344CB8AC3E}">
        <p14:creationId xmlns:p14="http://schemas.microsoft.com/office/powerpoint/2010/main" val="2334623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6B615-FE44-B91E-6383-A1DC8E1CDF77}"/>
              </a:ext>
            </a:extLst>
          </p:cNvPr>
          <p:cNvSpPr>
            <a:spLocks noGrp="1"/>
          </p:cNvSpPr>
          <p:nvPr>
            <p:ph type="title"/>
          </p:nvPr>
        </p:nvSpPr>
        <p:spPr/>
        <p:txBody>
          <a:bodyPr/>
          <a:lstStyle/>
          <a:p>
            <a:r>
              <a:rPr lang="en-US" dirty="0"/>
              <a:t>FOURIER ANALYSIS PRIMER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8C096A6-E0EE-9678-FBF7-0A0F9B75D73E}"/>
                  </a:ext>
                </a:extLst>
              </p:cNvPr>
              <p:cNvSpPr>
                <a:spLocks noGrp="1"/>
              </p:cNvSpPr>
              <p:nvPr>
                <p:ph idx="1"/>
              </p:nvPr>
            </p:nvSpPr>
            <p:spPr/>
            <p:txBody>
              <a:bodyPr/>
              <a:lstStyle/>
              <a:p>
                <a:pPr marL="0" indent="0">
                  <a:buNone/>
                </a:pPr>
                <a:r>
                  <a:rPr lang="en-US" dirty="0"/>
                  <a:t>Given square-integrable </a:t>
                </a:r>
                <a14:m>
                  <m:oMath xmlns:m="http://schemas.openxmlformats.org/officeDocument/2006/math">
                    <m:r>
                      <a:rPr lang="en-US" b="0" i="1" smtClean="0">
                        <a:solidFill>
                          <a:schemeClr val="accent1">
                            <a:lumMod val="20000"/>
                            <a:lumOff val="80000"/>
                          </a:schemeClr>
                        </a:solidFill>
                        <a:latin typeface="Cambria Math" panose="02040503050406030204" pitchFamily="18" charset="0"/>
                      </a:rPr>
                      <m:t>𝑓</m:t>
                    </m:r>
                    <m:r>
                      <a:rPr lang="en-US" b="0" i="1" smtClean="0">
                        <a:solidFill>
                          <a:schemeClr val="accent1">
                            <a:lumMod val="20000"/>
                            <a:lumOff val="80000"/>
                          </a:schemeClr>
                        </a:solidFill>
                        <a:latin typeface="Cambria Math" panose="02040503050406030204" pitchFamily="18" charset="0"/>
                      </a:rPr>
                      <m:t>,</m:t>
                    </m:r>
                    <m:r>
                      <a:rPr lang="en-US" b="0" i="1" smtClean="0">
                        <a:solidFill>
                          <a:schemeClr val="accent1">
                            <a:lumMod val="20000"/>
                            <a:lumOff val="80000"/>
                          </a:schemeClr>
                        </a:solidFill>
                        <a:latin typeface="Cambria Math" panose="02040503050406030204" pitchFamily="18" charset="0"/>
                      </a:rPr>
                      <m:t>𝑔</m:t>
                    </m:r>
                    <m:r>
                      <a:rPr lang="en-US" b="0" i="1" smtClean="0">
                        <a:solidFill>
                          <a:schemeClr val="accent1">
                            <a:lumMod val="20000"/>
                            <a:lumOff val="80000"/>
                          </a:schemeClr>
                        </a:solidFill>
                        <a:latin typeface="Cambria Math" panose="02040503050406030204" pitchFamily="18" charset="0"/>
                      </a:rPr>
                      <m:t>: </m:t>
                    </m:r>
                    <m:sSup>
                      <m:sSupPr>
                        <m:ctrlPr>
                          <a:rPr lang="en-US" b="0" i="1" smtClean="0">
                            <a:solidFill>
                              <a:schemeClr val="accent1">
                                <a:lumMod val="20000"/>
                                <a:lumOff val="80000"/>
                              </a:schemeClr>
                            </a:solidFill>
                            <a:latin typeface="Cambria Math" panose="02040503050406030204" pitchFamily="18" charset="0"/>
                            <a:ea typeface="Cambria Math" panose="02040503050406030204" pitchFamily="18" charset="0"/>
                          </a:rPr>
                        </m:ctrlPr>
                      </m:sSupPr>
                      <m:e>
                        <m:r>
                          <a:rPr lang="en-US" b="0" i="1" smtClean="0">
                            <a:solidFill>
                              <a:schemeClr val="accent1">
                                <a:lumMod val="20000"/>
                                <a:lumOff val="80000"/>
                              </a:schemeClr>
                            </a:solidFill>
                            <a:latin typeface="Cambria Math" panose="02040503050406030204" pitchFamily="18" charset="0"/>
                            <a:ea typeface="Cambria Math" panose="02040503050406030204" pitchFamily="18" charset="0"/>
                          </a:rPr>
                          <m:t>ℝ</m:t>
                        </m:r>
                      </m:e>
                      <m:sup>
                        <m:r>
                          <a:rPr lang="en-US" b="0" i="1" smtClean="0">
                            <a:solidFill>
                              <a:schemeClr val="accent1">
                                <a:lumMod val="20000"/>
                                <a:lumOff val="80000"/>
                              </a:schemeClr>
                            </a:solidFill>
                            <a:latin typeface="Cambria Math" panose="02040503050406030204" pitchFamily="18" charset="0"/>
                            <a:ea typeface="Cambria Math" panose="02040503050406030204" pitchFamily="18" charset="0"/>
                          </a:rPr>
                          <m:t>𝑑</m:t>
                        </m:r>
                      </m:sup>
                    </m:sSup>
                    <m:r>
                      <a:rPr lang="en-US" b="0" i="1" smtClean="0">
                        <a:solidFill>
                          <a:schemeClr val="accent1">
                            <a:lumMod val="20000"/>
                            <a:lumOff val="80000"/>
                          </a:schemeClr>
                        </a:solidFill>
                        <a:latin typeface="Cambria Math" panose="02040503050406030204" pitchFamily="18" charset="0"/>
                        <a:ea typeface="Cambria Math" panose="02040503050406030204" pitchFamily="18" charset="0"/>
                      </a:rPr>
                      <m:t>→</m:t>
                    </m:r>
                    <m:r>
                      <a:rPr lang="en-US" i="1" smtClean="0">
                        <a:solidFill>
                          <a:schemeClr val="accent1">
                            <a:lumMod val="20000"/>
                            <a:lumOff val="80000"/>
                          </a:schemeClr>
                        </a:solidFill>
                        <a:latin typeface="Cambria Math" panose="02040503050406030204" pitchFamily="18" charset="0"/>
                        <a:ea typeface="Cambria Math" panose="02040503050406030204" pitchFamily="18" charset="0"/>
                      </a:rPr>
                      <m:t>ℂ</m:t>
                    </m:r>
                  </m:oMath>
                </a14:m>
                <a:r>
                  <a:rPr lang="en-US" dirty="0"/>
                  <a:t>, define inner product</a:t>
                </a:r>
              </a:p>
              <a:p>
                <a:pPr marL="0" indent="0">
                  <a:buNone/>
                </a:pPr>
                <a:endParaRPr lang="en-US" sz="100" dirty="0"/>
              </a:p>
              <a:p>
                <a:pPr marL="0" indent="0">
                  <a:buNone/>
                </a:pPr>
                <a14:m>
                  <m:oMathPara xmlns:m="http://schemas.openxmlformats.org/officeDocument/2006/math">
                    <m:oMathParaPr>
                      <m:jc m:val="centerGroup"/>
                    </m:oMathParaPr>
                    <m:oMath xmlns:m="http://schemas.openxmlformats.org/officeDocument/2006/math">
                      <m:d>
                        <m:dPr>
                          <m:begChr m:val="⟨"/>
                          <m:endChr m:val="⟩"/>
                          <m:ctrlPr>
                            <a:rPr lang="en-US" b="0" i="1" smtClean="0">
                              <a:solidFill>
                                <a:schemeClr val="accent1">
                                  <a:lumMod val="20000"/>
                                  <a:lumOff val="80000"/>
                                </a:schemeClr>
                              </a:solidFill>
                              <a:latin typeface="Cambria Math" panose="02040503050406030204" pitchFamily="18" charset="0"/>
                            </a:rPr>
                          </m:ctrlPr>
                        </m:dPr>
                        <m:e>
                          <m:r>
                            <a:rPr lang="en-US" b="0" i="1" smtClean="0">
                              <a:solidFill>
                                <a:schemeClr val="accent1">
                                  <a:lumMod val="20000"/>
                                  <a:lumOff val="80000"/>
                                </a:schemeClr>
                              </a:solidFill>
                              <a:latin typeface="Cambria Math" panose="02040503050406030204" pitchFamily="18" charset="0"/>
                            </a:rPr>
                            <m:t>𝑓</m:t>
                          </m:r>
                          <m:r>
                            <a:rPr lang="en-US" b="0" i="1" smtClean="0">
                              <a:solidFill>
                                <a:schemeClr val="accent1">
                                  <a:lumMod val="20000"/>
                                  <a:lumOff val="80000"/>
                                </a:schemeClr>
                              </a:solidFill>
                              <a:latin typeface="Cambria Math" panose="02040503050406030204" pitchFamily="18" charset="0"/>
                            </a:rPr>
                            <m:t>,</m:t>
                          </m:r>
                          <m:r>
                            <a:rPr lang="en-US" b="0" i="1" smtClean="0">
                              <a:solidFill>
                                <a:schemeClr val="accent1">
                                  <a:lumMod val="20000"/>
                                  <a:lumOff val="80000"/>
                                </a:schemeClr>
                              </a:solidFill>
                              <a:latin typeface="Cambria Math" panose="02040503050406030204" pitchFamily="18" charset="0"/>
                            </a:rPr>
                            <m:t>𝑔</m:t>
                          </m:r>
                        </m:e>
                      </m:d>
                      <m:r>
                        <a:rPr lang="en-US" b="0" i="1" smtClean="0">
                          <a:solidFill>
                            <a:schemeClr val="accent1">
                              <a:lumMod val="20000"/>
                              <a:lumOff val="80000"/>
                            </a:schemeClr>
                          </a:solidFill>
                          <a:latin typeface="Cambria Math" panose="02040503050406030204" pitchFamily="18" charset="0"/>
                        </a:rPr>
                        <m:t>=</m:t>
                      </m:r>
                      <m:nary>
                        <m:naryPr>
                          <m:supHide m:val="on"/>
                          <m:ctrlPr>
                            <a:rPr lang="en-US" b="0" i="1" smtClean="0">
                              <a:solidFill>
                                <a:schemeClr val="accent1">
                                  <a:lumMod val="20000"/>
                                  <a:lumOff val="80000"/>
                                </a:schemeClr>
                              </a:solidFill>
                              <a:latin typeface="Cambria Math" panose="02040503050406030204" pitchFamily="18" charset="0"/>
                            </a:rPr>
                          </m:ctrlPr>
                        </m:naryPr>
                        <m:sub>
                          <m:sSup>
                            <m:sSupPr>
                              <m:ctrlPr>
                                <a:rPr lang="en-US" i="1">
                                  <a:solidFill>
                                    <a:schemeClr val="accent1">
                                      <a:lumMod val="20000"/>
                                      <a:lumOff val="80000"/>
                                    </a:schemeClr>
                                  </a:solidFill>
                                  <a:latin typeface="Cambria Math" panose="02040503050406030204" pitchFamily="18" charset="0"/>
                                  <a:ea typeface="Cambria Math" panose="02040503050406030204" pitchFamily="18" charset="0"/>
                                </a:rPr>
                              </m:ctrlPr>
                            </m:sSupPr>
                            <m:e>
                              <m:r>
                                <a:rPr lang="en-US" i="1">
                                  <a:solidFill>
                                    <a:schemeClr val="accent1">
                                      <a:lumMod val="20000"/>
                                      <a:lumOff val="80000"/>
                                    </a:schemeClr>
                                  </a:solidFill>
                                  <a:latin typeface="Cambria Math" panose="02040503050406030204" pitchFamily="18" charset="0"/>
                                  <a:ea typeface="Cambria Math" panose="02040503050406030204" pitchFamily="18" charset="0"/>
                                </a:rPr>
                                <m:t>ℝ</m:t>
                              </m:r>
                            </m:e>
                            <m:sup>
                              <m:r>
                                <a:rPr lang="en-US" i="1">
                                  <a:solidFill>
                                    <a:schemeClr val="accent1">
                                      <a:lumMod val="20000"/>
                                      <a:lumOff val="80000"/>
                                    </a:schemeClr>
                                  </a:solidFill>
                                  <a:latin typeface="Cambria Math" panose="02040503050406030204" pitchFamily="18" charset="0"/>
                                  <a:ea typeface="Cambria Math" panose="02040503050406030204" pitchFamily="18" charset="0"/>
                                </a:rPr>
                                <m:t>𝑑</m:t>
                              </m:r>
                            </m:sup>
                          </m:sSup>
                        </m:sub>
                        <m:sup/>
                        <m:e>
                          <m:r>
                            <a:rPr lang="en-US" b="0" i="1" smtClean="0">
                              <a:solidFill>
                                <a:schemeClr val="accent1">
                                  <a:lumMod val="20000"/>
                                  <a:lumOff val="80000"/>
                                </a:schemeClr>
                              </a:solidFill>
                              <a:latin typeface="Cambria Math" panose="02040503050406030204" pitchFamily="18" charset="0"/>
                            </a:rPr>
                            <m:t> </m:t>
                          </m:r>
                          <m:r>
                            <a:rPr lang="en-US" i="1">
                              <a:solidFill>
                                <a:schemeClr val="accent1">
                                  <a:lumMod val="20000"/>
                                  <a:lumOff val="80000"/>
                                </a:schemeClr>
                              </a:solidFill>
                              <a:latin typeface="Cambria Math" panose="02040503050406030204" pitchFamily="18" charset="0"/>
                            </a:rPr>
                            <m:t>𝑓</m:t>
                          </m:r>
                          <m:d>
                            <m:dPr>
                              <m:ctrlPr>
                                <a:rPr lang="en-US" i="1">
                                  <a:solidFill>
                                    <a:schemeClr val="accent1">
                                      <a:lumMod val="20000"/>
                                      <a:lumOff val="80000"/>
                                    </a:schemeClr>
                                  </a:solidFill>
                                  <a:latin typeface="Cambria Math" panose="02040503050406030204" pitchFamily="18" charset="0"/>
                                </a:rPr>
                              </m:ctrlPr>
                            </m:dPr>
                            <m:e>
                              <m:r>
                                <a:rPr lang="en-US" i="1">
                                  <a:solidFill>
                                    <a:schemeClr val="accent1">
                                      <a:lumMod val="20000"/>
                                      <a:lumOff val="80000"/>
                                    </a:schemeClr>
                                  </a:solidFill>
                                  <a:latin typeface="Cambria Math" panose="02040503050406030204" pitchFamily="18" charset="0"/>
                                </a:rPr>
                                <m:t>𝑥</m:t>
                              </m:r>
                            </m:e>
                          </m:d>
                          <m:r>
                            <a:rPr lang="en-US" i="1">
                              <a:solidFill>
                                <a:schemeClr val="accent1">
                                  <a:lumMod val="20000"/>
                                  <a:lumOff val="80000"/>
                                </a:schemeClr>
                              </a:solidFill>
                              <a:latin typeface="Cambria Math" panose="02040503050406030204" pitchFamily="18" charset="0"/>
                            </a:rPr>
                            <m:t>⋅</m:t>
                          </m:r>
                          <m:bar>
                            <m:barPr>
                              <m:pos m:val="top"/>
                              <m:ctrlPr>
                                <a:rPr lang="en-US" i="1">
                                  <a:solidFill>
                                    <a:schemeClr val="accent1">
                                      <a:lumMod val="20000"/>
                                      <a:lumOff val="80000"/>
                                    </a:schemeClr>
                                  </a:solidFill>
                                  <a:latin typeface="Cambria Math" panose="02040503050406030204" pitchFamily="18" charset="0"/>
                                </a:rPr>
                              </m:ctrlPr>
                            </m:barPr>
                            <m:e>
                              <m:r>
                                <a:rPr lang="en-US" i="1">
                                  <a:solidFill>
                                    <a:schemeClr val="accent1">
                                      <a:lumMod val="20000"/>
                                      <a:lumOff val="80000"/>
                                    </a:schemeClr>
                                  </a:solidFill>
                                  <a:latin typeface="Cambria Math" panose="02040503050406030204" pitchFamily="18" charset="0"/>
                                </a:rPr>
                                <m:t>𝑔</m:t>
                              </m:r>
                              <m:r>
                                <a:rPr lang="en-US" i="1">
                                  <a:solidFill>
                                    <a:schemeClr val="accent1">
                                      <a:lumMod val="20000"/>
                                      <a:lumOff val="80000"/>
                                    </a:schemeClr>
                                  </a:solidFill>
                                  <a:latin typeface="Cambria Math" panose="02040503050406030204" pitchFamily="18" charset="0"/>
                                </a:rPr>
                                <m:t>(</m:t>
                              </m:r>
                              <m:r>
                                <a:rPr lang="en-US" i="1">
                                  <a:solidFill>
                                    <a:schemeClr val="accent1">
                                      <a:lumMod val="20000"/>
                                      <a:lumOff val="80000"/>
                                    </a:schemeClr>
                                  </a:solidFill>
                                  <a:latin typeface="Cambria Math" panose="02040503050406030204" pitchFamily="18" charset="0"/>
                                </a:rPr>
                                <m:t>𝑥</m:t>
                              </m:r>
                              <m:r>
                                <a:rPr lang="en-US" i="1">
                                  <a:solidFill>
                                    <a:schemeClr val="accent1">
                                      <a:lumMod val="20000"/>
                                      <a:lumOff val="80000"/>
                                    </a:schemeClr>
                                  </a:solidFill>
                                  <a:latin typeface="Cambria Math" panose="02040503050406030204" pitchFamily="18" charset="0"/>
                                </a:rPr>
                                <m:t>)</m:t>
                              </m:r>
                            </m:e>
                          </m:bar>
                          <m:r>
                            <a:rPr lang="en-US" i="1">
                              <a:solidFill>
                                <a:schemeClr val="accent1">
                                  <a:lumMod val="20000"/>
                                  <a:lumOff val="80000"/>
                                </a:schemeClr>
                              </a:solidFill>
                              <a:latin typeface="Cambria Math" panose="02040503050406030204" pitchFamily="18" charset="0"/>
                            </a:rPr>
                            <m:t> </m:t>
                          </m:r>
                          <m:r>
                            <m:rPr>
                              <m:sty m:val="p"/>
                            </m:rPr>
                            <a:rPr lang="en-US">
                              <a:solidFill>
                                <a:schemeClr val="accent1">
                                  <a:lumMod val="20000"/>
                                  <a:lumOff val="80000"/>
                                </a:schemeClr>
                              </a:solidFill>
                              <a:latin typeface="Cambria Math" panose="02040503050406030204" pitchFamily="18" charset="0"/>
                            </a:rPr>
                            <m:t>d</m:t>
                          </m:r>
                          <m:r>
                            <a:rPr lang="en-US" i="1">
                              <a:solidFill>
                                <a:schemeClr val="accent1">
                                  <a:lumMod val="20000"/>
                                  <a:lumOff val="80000"/>
                                </a:schemeClr>
                              </a:solidFill>
                              <a:latin typeface="Cambria Math" panose="02040503050406030204" pitchFamily="18" charset="0"/>
                            </a:rPr>
                            <m:t>𝑥</m:t>
                          </m:r>
                        </m:e>
                      </m:nary>
                    </m:oMath>
                  </m:oMathPara>
                </a14:m>
                <a:endParaRPr lang="en-US" dirty="0">
                  <a:solidFill>
                    <a:schemeClr val="accent1">
                      <a:lumMod val="20000"/>
                      <a:lumOff val="80000"/>
                    </a:schemeClr>
                  </a:solidFill>
                </a:endParaRPr>
              </a:p>
              <a:p>
                <a:pPr marL="0" indent="0">
                  <a:buNone/>
                </a:pPr>
                <a:endParaRPr lang="en-US" sz="100" dirty="0"/>
              </a:p>
              <a:p>
                <a:pPr marL="0" indent="0">
                  <a:buNone/>
                </a:pPr>
                <a:endParaRPr lang="en-US" sz="100" dirty="0"/>
              </a:p>
              <a:p>
                <a:pPr marL="0" indent="0">
                  <a:buNone/>
                </a:pPr>
                <a:endParaRPr lang="en-US" sz="100" dirty="0"/>
              </a:p>
              <a:p>
                <a:pPr marL="0" indent="0">
                  <a:buNone/>
                </a:pPr>
                <a:endParaRPr lang="en-US" sz="100" dirty="0"/>
              </a:p>
              <a:p>
                <a:pPr marL="0" indent="0">
                  <a:buNone/>
                </a:pPr>
                <a:r>
                  <a:rPr lang="en-US" dirty="0"/>
                  <a:t>The functions </a:t>
                </a:r>
                <a14:m>
                  <m:oMath xmlns:m="http://schemas.openxmlformats.org/officeDocument/2006/math">
                    <m:d>
                      <m:dPr>
                        <m:begChr m:val="{"/>
                        <m:endChr m:val="}"/>
                        <m:ctrlPr>
                          <a:rPr lang="en-US" i="1" smtClean="0">
                            <a:solidFill>
                              <a:schemeClr val="accent1">
                                <a:lumMod val="20000"/>
                                <a:lumOff val="80000"/>
                              </a:schemeClr>
                            </a:solidFill>
                            <a:latin typeface="Cambria Math" panose="02040503050406030204" pitchFamily="18" charset="0"/>
                          </a:rPr>
                        </m:ctrlPr>
                      </m:dPr>
                      <m:e>
                        <m:r>
                          <a:rPr lang="en-US" i="1">
                            <a:solidFill>
                              <a:schemeClr val="accent1">
                                <a:lumMod val="20000"/>
                                <a:lumOff val="80000"/>
                              </a:schemeClr>
                            </a:solidFill>
                            <a:latin typeface="Cambria Math" panose="02040503050406030204" pitchFamily="18" charset="0"/>
                          </a:rPr>
                          <m:t>𝑥</m:t>
                        </m:r>
                        <m:r>
                          <a:rPr lang="en-US" i="1">
                            <a:solidFill>
                              <a:schemeClr val="accent1">
                                <a:lumMod val="20000"/>
                                <a:lumOff val="80000"/>
                              </a:schemeClr>
                            </a:solidFill>
                            <a:latin typeface="Cambria Math" panose="02040503050406030204" pitchFamily="18" charset="0"/>
                          </a:rPr>
                          <m:t>↦</m:t>
                        </m:r>
                        <m:sSup>
                          <m:sSupPr>
                            <m:ctrlPr>
                              <a:rPr lang="en-US" i="1">
                                <a:solidFill>
                                  <a:schemeClr val="accent1">
                                    <a:lumMod val="20000"/>
                                    <a:lumOff val="80000"/>
                                  </a:schemeClr>
                                </a:solidFill>
                                <a:latin typeface="Cambria Math" panose="02040503050406030204" pitchFamily="18" charset="0"/>
                              </a:rPr>
                            </m:ctrlPr>
                          </m:sSupPr>
                          <m:e>
                            <m:r>
                              <a:rPr lang="en-US" i="1">
                                <a:solidFill>
                                  <a:schemeClr val="accent1">
                                    <a:lumMod val="20000"/>
                                    <a:lumOff val="80000"/>
                                  </a:schemeClr>
                                </a:solidFill>
                                <a:latin typeface="Cambria Math" panose="02040503050406030204" pitchFamily="18" charset="0"/>
                              </a:rPr>
                              <m:t>𝑒</m:t>
                            </m:r>
                          </m:e>
                          <m:sup>
                            <m:r>
                              <a:rPr lang="en-US" i="1">
                                <a:solidFill>
                                  <a:schemeClr val="accent1">
                                    <a:lumMod val="20000"/>
                                    <a:lumOff val="80000"/>
                                  </a:schemeClr>
                                </a:solidFill>
                                <a:latin typeface="Cambria Math" panose="02040503050406030204" pitchFamily="18" charset="0"/>
                              </a:rPr>
                              <m:t>2</m:t>
                            </m:r>
                            <m:r>
                              <a:rPr lang="en-US" i="1">
                                <a:solidFill>
                                  <a:schemeClr val="accent1">
                                    <a:lumMod val="20000"/>
                                    <a:lumOff val="80000"/>
                                  </a:schemeClr>
                                </a:solidFill>
                                <a:latin typeface="Cambria Math" panose="02040503050406030204" pitchFamily="18" charset="0"/>
                              </a:rPr>
                              <m:t>𝜋</m:t>
                            </m:r>
                            <m:r>
                              <a:rPr lang="en-US" i="1">
                                <a:solidFill>
                                  <a:schemeClr val="accent1">
                                    <a:lumMod val="20000"/>
                                    <a:lumOff val="80000"/>
                                  </a:schemeClr>
                                </a:solidFill>
                                <a:latin typeface="Cambria Math" panose="02040503050406030204" pitchFamily="18" charset="0"/>
                              </a:rPr>
                              <m:t>𝑖</m:t>
                            </m:r>
                            <m:r>
                              <a:rPr lang="en-US" i="1">
                                <a:solidFill>
                                  <a:schemeClr val="accent1">
                                    <a:lumMod val="20000"/>
                                    <a:lumOff val="80000"/>
                                  </a:schemeClr>
                                </a:solidFill>
                                <a:latin typeface="Cambria Math" panose="02040503050406030204" pitchFamily="18" charset="0"/>
                              </a:rPr>
                              <m:t>⋅</m:t>
                            </m:r>
                            <m:d>
                              <m:dPr>
                                <m:begChr m:val="⟨"/>
                                <m:endChr m:val="⟩"/>
                                <m:ctrlPr>
                                  <a:rPr lang="en-US" i="1">
                                    <a:solidFill>
                                      <a:schemeClr val="accent1">
                                        <a:lumMod val="20000"/>
                                        <a:lumOff val="80000"/>
                                      </a:schemeClr>
                                    </a:solidFill>
                                    <a:latin typeface="Cambria Math" panose="02040503050406030204" pitchFamily="18" charset="0"/>
                                  </a:rPr>
                                </m:ctrlPr>
                              </m:dPr>
                              <m:e>
                                <m:r>
                                  <a:rPr lang="en-US" i="1">
                                    <a:solidFill>
                                      <a:schemeClr val="accent1">
                                        <a:lumMod val="20000"/>
                                        <a:lumOff val="80000"/>
                                      </a:schemeClr>
                                    </a:solidFill>
                                    <a:latin typeface="Cambria Math" panose="02040503050406030204" pitchFamily="18" charset="0"/>
                                  </a:rPr>
                                  <m:t>𝜔</m:t>
                                </m:r>
                                <m:r>
                                  <a:rPr lang="en-US" i="1">
                                    <a:solidFill>
                                      <a:schemeClr val="accent1">
                                        <a:lumMod val="20000"/>
                                        <a:lumOff val="80000"/>
                                      </a:schemeClr>
                                    </a:solidFill>
                                    <a:latin typeface="Cambria Math" panose="02040503050406030204" pitchFamily="18" charset="0"/>
                                  </a:rPr>
                                  <m:t>,   </m:t>
                                </m:r>
                                <m:r>
                                  <a:rPr lang="en-US" i="1">
                                    <a:solidFill>
                                      <a:schemeClr val="accent1">
                                        <a:lumMod val="20000"/>
                                        <a:lumOff val="80000"/>
                                      </a:schemeClr>
                                    </a:solidFill>
                                    <a:latin typeface="Cambria Math" panose="02040503050406030204" pitchFamily="18" charset="0"/>
                                  </a:rPr>
                                  <m:t>𝑥</m:t>
                                </m:r>
                              </m:e>
                            </m:d>
                          </m:sup>
                        </m:sSup>
                      </m:e>
                    </m:d>
                  </m:oMath>
                </a14:m>
                <a:r>
                  <a:rPr lang="en-US" dirty="0"/>
                  <a:t> are an orthonormal basis for the space of square-integrable functions </a:t>
                </a:r>
                <a14:m>
                  <m:oMath xmlns:m="http://schemas.openxmlformats.org/officeDocument/2006/math">
                    <m:sSup>
                      <m:sSupPr>
                        <m:ctrlPr>
                          <a:rPr lang="en-US" i="1" smtClean="0">
                            <a:solidFill>
                              <a:schemeClr val="accent1">
                                <a:lumMod val="20000"/>
                                <a:lumOff val="80000"/>
                              </a:schemeClr>
                            </a:solidFill>
                            <a:latin typeface="Cambria Math" panose="02040503050406030204" pitchFamily="18" charset="0"/>
                            <a:ea typeface="Cambria Math" panose="02040503050406030204" pitchFamily="18" charset="0"/>
                          </a:rPr>
                        </m:ctrlPr>
                      </m:sSupPr>
                      <m:e>
                        <m:r>
                          <a:rPr lang="en-US" i="1">
                            <a:solidFill>
                              <a:schemeClr val="accent1">
                                <a:lumMod val="20000"/>
                                <a:lumOff val="80000"/>
                              </a:schemeClr>
                            </a:solidFill>
                            <a:latin typeface="Cambria Math" panose="02040503050406030204" pitchFamily="18" charset="0"/>
                            <a:ea typeface="Cambria Math" panose="02040503050406030204" pitchFamily="18" charset="0"/>
                          </a:rPr>
                          <m:t>ℝ</m:t>
                        </m:r>
                      </m:e>
                      <m:sup>
                        <m:r>
                          <a:rPr lang="en-US" i="1">
                            <a:solidFill>
                              <a:schemeClr val="accent1">
                                <a:lumMod val="20000"/>
                                <a:lumOff val="80000"/>
                              </a:schemeClr>
                            </a:solidFill>
                            <a:latin typeface="Cambria Math" panose="02040503050406030204" pitchFamily="18" charset="0"/>
                            <a:ea typeface="Cambria Math" panose="02040503050406030204" pitchFamily="18" charset="0"/>
                          </a:rPr>
                          <m:t>𝑑</m:t>
                        </m:r>
                      </m:sup>
                    </m:sSup>
                    <m:r>
                      <a:rPr lang="en-US" i="1">
                        <a:solidFill>
                          <a:schemeClr val="accent1">
                            <a:lumMod val="20000"/>
                            <a:lumOff val="80000"/>
                          </a:schemeClr>
                        </a:solidFill>
                        <a:latin typeface="Cambria Math" panose="02040503050406030204" pitchFamily="18" charset="0"/>
                        <a:ea typeface="Cambria Math" panose="02040503050406030204" pitchFamily="18" charset="0"/>
                      </a:rPr>
                      <m:t>→</m:t>
                    </m:r>
                    <m:r>
                      <a:rPr lang="en-US" i="1">
                        <a:solidFill>
                          <a:schemeClr val="accent1">
                            <a:lumMod val="20000"/>
                            <a:lumOff val="80000"/>
                          </a:schemeClr>
                        </a:solidFill>
                        <a:latin typeface="Cambria Math" panose="02040503050406030204" pitchFamily="18" charset="0"/>
                        <a:ea typeface="Cambria Math" panose="02040503050406030204" pitchFamily="18" charset="0"/>
                      </a:rPr>
                      <m:t>ℂ</m:t>
                    </m:r>
                  </m:oMath>
                </a14:m>
                <a:endParaRPr lang="en-US" dirty="0"/>
              </a:p>
            </p:txBody>
          </p:sp>
        </mc:Choice>
        <mc:Fallback xmlns="">
          <p:sp>
            <p:nvSpPr>
              <p:cNvPr id="3" name="Content Placeholder 2">
                <a:extLst>
                  <a:ext uri="{FF2B5EF4-FFF2-40B4-BE49-F238E27FC236}">
                    <a16:creationId xmlns:a16="http://schemas.microsoft.com/office/drawing/2014/main" id="{08C096A6-E0EE-9678-FBF7-0A0F9B75D73E}"/>
                  </a:ext>
                </a:extLst>
              </p:cNvPr>
              <p:cNvSpPr>
                <a:spLocks noGrp="1" noRot="1" noChangeAspect="1" noMove="1" noResize="1" noEditPoints="1" noAdjustHandles="1" noChangeArrowheads="1" noChangeShapeType="1" noTextEdit="1"/>
              </p:cNvSpPr>
              <p:nvPr>
                <p:ph idx="1"/>
              </p:nvPr>
            </p:nvSpPr>
            <p:spPr>
              <a:blipFill>
                <a:blip r:embed="rId2"/>
                <a:stretch>
                  <a:fillRect l="-1410" t="-29736" r="-2495"/>
                </a:stretch>
              </a:blipFill>
            </p:spPr>
            <p:txBody>
              <a:bodyPr/>
              <a:lstStyle/>
              <a:p>
                <a:r>
                  <a:rPr lang="en-US">
                    <a:noFill/>
                  </a:rPr>
                  <a:t> </a:t>
                </a:r>
              </a:p>
            </p:txBody>
          </p:sp>
        </mc:Fallback>
      </mc:AlternateContent>
    </p:spTree>
    <p:extLst>
      <p:ext uri="{BB962C8B-B14F-4D97-AF65-F5344CB8AC3E}">
        <p14:creationId xmlns:p14="http://schemas.microsoft.com/office/powerpoint/2010/main" val="318595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6B615-FE44-B91E-6383-A1DC8E1CDF77}"/>
              </a:ext>
            </a:extLst>
          </p:cNvPr>
          <p:cNvSpPr>
            <a:spLocks noGrp="1"/>
          </p:cNvSpPr>
          <p:nvPr>
            <p:ph type="title"/>
          </p:nvPr>
        </p:nvSpPr>
        <p:spPr/>
        <p:txBody>
          <a:bodyPr/>
          <a:lstStyle/>
          <a:p>
            <a:r>
              <a:rPr lang="en-US" dirty="0"/>
              <a:t>FOURIER ANALYSIS PRIMER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8C096A6-E0EE-9678-FBF7-0A0F9B75D73E}"/>
                  </a:ext>
                </a:extLst>
              </p:cNvPr>
              <p:cNvSpPr>
                <a:spLocks noGrp="1"/>
              </p:cNvSpPr>
              <p:nvPr>
                <p:ph idx="1"/>
              </p:nvPr>
            </p:nvSpPr>
            <p:spPr>
              <a:xfrm>
                <a:off x="243840" y="1294411"/>
                <a:ext cx="11704320" cy="5444717"/>
              </a:xfrm>
            </p:spPr>
            <p:txBody>
              <a:bodyPr>
                <a:normAutofit lnSpcReduction="10000"/>
              </a:bodyPr>
              <a:lstStyle/>
              <a:p>
                <a:pPr marL="0" indent="0">
                  <a:buNone/>
                </a:pPr>
                <a:r>
                  <a:rPr lang="en-US" dirty="0"/>
                  <a:t>Fourier transform of </a:t>
                </a:r>
                <a14:m>
                  <m:oMath xmlns:m="http://schemas.openxmlformats.org/officeDocument/2006/math">
                    <m:r>
                      <a:rPr lang="en-US" i="1">
                        <a:latin typeface="Cambria Math" panose="02040503050406030204" pitchFamily="18" charset="0"/>
                      </a:rPr>
                      <m:t>𝑓</m:t>
                    </m:r>
                  </m:oMath>
                </a14:m>
                <a:r>
                  <a:rPr lang="en-US" dirty="0"/>
                  <a:t> specifies the coefficients under this basis:</a:t>
                </a:r>
              </a:p>
              <a:p>
                <a:pPr marL="0" indent="0">
                  <a:buNone/>
                </a:pPr>
                <a:endParaRPr lang="en-US" sz="100" dirty="0"/>
              </a:p>
              <a:p>
                <a:pPr marL="0" indent="0" algn="ctr">
                  <a:buNone/>
                </a:pPr>
                <a14:m>
                  <m:oMathPara xmlns:m="http://schemas.openxmlformats.org/officeDocument/2006/math">
                    <m:oMathParaPr>
                      <m:jc m:val="centerGroup"/>
                    </m:oMathParaPr>
                    <m:oMath xmlns:m="http://schemas.openxmlformats.org/officeDocument/2006/math">
                      <m:r>
                        <a:rPr lang="en-US" i="1" smtClean="0">
                          <a:solidFill>
                            <a:schemeClr val="accent1">
                              <a:lumMod val="20000"/>
                              <a:lumOff val="80000"/>
                            </a:schemeClr>
                          </a:solidFill>
                          <a:latin typeface="Cambria Math" panose="02040503050406030204" pitchFamily="18" charset="0"/>
                        </a:rPr>
                        <m:t>𝑓</m:t>
                      </m:r>
                      <m:d>
                        <m:dPr>
                          <m:ctrlPr>
                            <a:rPr lang="en-US" i="1" smtClean="0">
                              <a:solidFill>
                                <a:schemeClr val="accent1">
                                  <a:lumMod val="20000"/>
                                  <a:lumOff val="80000"/>
                                </a:schemeClr>
                              </a:solidFill>
                              <a:latin typeface="Cambria Math" panose="02040503050406030204" pitchFamily="18" charset="0"/>
                            </a:rPr>
                          </m:ctrlPr>
                        </m:dPr>
                        <m:e>
                          <m:r>
                            <a:rPr lang="en-US" i="1">
                              <a:solidFill>
                                <a:schemeClr val="accent1">
                                  <a:lumMod val="20000"/>
                                  <a:lumOff val="80000"/>
                                </a:schemeClr>
                              </a:solidFill>
                              <a:latin typeface="Cambria Math" panose="02040503050406030204" pitchFamily="18" charset="0"/>
                            </a:rPr>
                            <m:t>𝑥</m:t>
                          </m:r>
                        </m:e>
                      </m:d>
                      <m:r>
                        <a:rPr lang="en-US" i="1">
                          <a:solidFill>
                            <a:schemeClr val="accent1">
                              <a:lumMod val="20000"/>
                              <a:lumOff val="80000"/>
                            </a:schemeClr>
                          </a:solidFill>
                          <a:latin typeface="Cambria Math" panose="02040503050406030204" pitchFamily="18" charset="0"/>
                        </a:rPr>
                        <m:t>=</m:t>
                      </m:r>
                      <m:nary>
                        <m:naryPr>
                          <m:supHide m:val="on"/>
                          <m:ctrlPr>
                            <a:rPr lang="en-US" i="1">
                              <a:solidFill>
                                <a:schemeClr val="accent1">
                                  <a:lumMod val="20000"/>
                                  <a:lumOff val="80000"/>
                                </a:schemeClr>
                              </a:solidFill>
                              <a:latin typeface="Cambria Math" panose="02040503050406030204" pitchFamily="18" charset="0"/>
                            </a:rPr>
                          </m:ctrlPr>
                        </m:naryPr>
                        <m:sub>
                          <m:sSup>
                            <m:sSupPr>
                              <m:ctrlPr>
                                <a:rPr lang="en-US" i="1">
                                  <a:solidFill>
                                    <a:schemeClr val="accent1">
                                      <a:lumMod val="20000"/>
                                      <a:lumOff val="80000"/>
                                    </a:schemeClr>
                                  </a:solidFill>
                                  <a:latin typeface="Cambria Math" panose="02040503050406030204" pitchFamily="18" charset="0"/>
                                  <a:ea typeface="Cambria Math" panose="02040503050406030204" pitchFamily="18" charset="0"/>
                                </a:rPr>
                              </m:ctrlPr>
                            </m:sSupPr>
                            <m:e>
                              <m:r>
                                <a:rPr lang="en-US" i="1">
                                  <a:solidFill>
                                    <a:schemeClr val="accent1">
                                      <a:lumMod val="20000"/>
                                      <a:lumOff val="80000"/>
                                    </a:schemeClr>
                                  </a:solidFill>
                                  <a:latin typeface="Cambria Math" panose="02040503050406030204" pitchFamily="18" charset="0"/>
                                  <a:ea typeface="Cambria Math" panose="02040503050406030204" pitchFamily="18" charset="0"/>
                                </a:rPr>
                                <m:t>ℝ</m:t>
                              </m:r>
                            </m:e>
                            <m:sup>
                              <m:r>
                                <a:rPr lang="en-US" i="1">
                                  <a:solidFill>
                                    <a:schemeClr val="accent1">
                                      <a:lumMod val="20000"/>
                                      <a:lumOff val="80000"/>
                                    </a:schemeClr>
                                  </a:solidFill>
                                  <a:latin typeface="Cambria Math" panose="02040503050406030204" pitchFamily="18" charset="0"/>
                                  <a:ea typeface="Cambria Math" panose="02040503050406030204" pitchFamily="18" charset="0"/>
                                </a:rPr>
                                <m:t>𝑑</m:t>
                              </m:r>
                            </m:sup>
                          </m:sSup>
                        </m:sub>
                        <m:sup/>
                        <m:e>
                          <m:r>
                            <a:rPr lang="en-US" i="1">
                              <a:solidFill>
                                <a:schemeClr val="accent1">
                                  <a:lumMod val="20000"/>
                                  <a:lumOff val="80000"/>
                                </a:schemeClr>
                              </a:solidFill>
                              <a:latin typeface="Cambria Math" panose="02040503050406030204" pitchFamily="18" charset="0"/>
                              <a:ea typeface="Cambria Math" panose="02040503050406030204" pitchFamily="18" charset="0"/>
                            </a:rPr>
                            <m:t> </m:t>
                          </m:r>
                          <m:acc>
                            <m:accPr>
                              <m:chr m:val="̂"/>
                              <m:ctrlPr>
                                <a:rPr lang="en-US" b="1" i="1" dirty="0" smtClean="0">
                                  <a:solidFill>
                                    <a:schemeClr val="accent5">
                                      <a:lumMod val="60000"/>
                                      <a:lumOff val="40000"/>
                                    </a:schemeClr>
                                  </a:solidFill>
                                  <a:latin typeface="Cambria Math" panose="02040503050406030204" pitchFamily="18" charset="0"/>
                                  <a:ea typeface="Cambria Math" panose="02040503050406030204" pitchFamily="18" charset="0"/>
                                </a:rPr>
                              </m:ctrlPr>
                            </m:accPr>
                            <m:e>
                              <m:r>
                                <a:rPr lang="en-US" b="1" i="1" dirty="0">
                                  <a:solidFill>
                                    <a:schemeClr val="accent5">
                                      <a:lumMod val="60000"/>
                                      <a:lumOff val="40000"/>
                                    </a:schemeClr>
                                  </a:solidFill>
                                  <a:latin typeface="Cambria Math" panose="02040503050406030204" pitchFamily="18" charset="0"/>
                                  <a:ea typeface="Cambria Math" panose="02040503050406030204" pitchFamily="18" charset="0"/>
                                </a:rPr>
                                <m:t>𝒇</m:t>
                              </m:r>
                            </m:e>
                          </m:acc>
                          <m:d>
                            <m:dPr>
                              <m:begChr m:val="["/>
                              <m:endChr m:val="]"/>
                              <m:ctrlPr>
                                <a:rPr lang="en-US" b="1" i="1" dirty="0">
                                  <a:solidFill>
                                    <a:schemeClr val="accent5">
                                      <a:lumMod val="60000"/>
                                      <a:lumOff val="40000"/>
                                    </a:schemeClr>
                                  </a:solidFill>
                                  <a:latin typeface="Cambria Math" panose="02040503050406030204" pitchFamily="18" charset="0"/>
                                </a:rPr>
                              </m:ctrlPr>
                            </m:dPr>
                            <m:e>
                              <m:r>
                                <a:rPr lang="en-US" b="1" i="1" dirty="0">
                                  <a:solidFill>
                                    <a:schemeClr val="accent5">
                                      <a:lumMod val="60000"/>
                                      <a:lumOff val="40000"/>
                                    </a:schemeClr>
                                  </a:solidFill>
                                  <a:latin typeface="Cambria Math" panose="02040503050406030204" pitchFamily="18" charset="0"/>
                                </a:rPr>
                                <m:t>𝝎</m:t>
                              </m:r>
                            </m:e>
                          </m:d>
                          <m:r>
                            <a:rPr lang="en-US" i="1" dirty="0">
                              <a:solidFill>
                                <a:schemeClr val="accent1">
                                  <a:lumMod val="20000"/>
                                  <a:lumOff val="80000"/>
                                </a:schemeClr>
                              </a:solidFill>
                              <a:latin typeface="Cambria Math" panose="02040503050406030204" pitchFamily="18" charset="0"/>
                            </a:rPr>
                            <m:t>⋅</m:t>
                          </m:r>
                          <m:sSup>
                            <m:sSupPr>
                              <m:ctrlPr>
                                <a:rPr lang="en-US" i="1" dirty="0">
                                  <a:solidFill>
                                    <a:schemeClr val="accent1">
                                      <a:lumMod val="20000"/>
                                      <a:lumOff val="80000"/>
                                    </a:schemeClr>
                                  </a:solidFill>
                                  <a:latin typeface="Cambria Math" panose="02040503050406030204" pitchFamily="18" charset="0"/>
                                </a:rPr>
                              </m:ctrlPr>
                            </m:sSupPr>
                            <m:e>
                              <m:r>
                                <a:rPr lang="en-US" i="1" dirty="0">
                                  <a:solidFill>
                                    <a:schemeClr val="accent1">
                                      <a:lumMod val="20000"/>
                                      <a:lumOff val="80000"/>
                                    </a:schemeClr>
                                  </a:solidFill>
                                  <a:latin typeface="Cambria Math" panose="02040503050406030204" pitchFamily="18" charset="0"/>
                                </a:rPr>
                                <m:t>𝑒</m:t>
                              </m:r>
                            </m:e>
                            <m:sup>
                              <m:r>
                                <a:rPr lang="en-US" i="1" dirty="0">
                                  <a:solidFill>
                                    <a:schemeClr val="accent1">
                                      <a:lumMod val="20000"/>
                                      <a:lumOff val="80000"/>
                                    </a:schemeClr>
                                  </a:solidFill>
                                  <a:latin typeface="Cambria Math" panose="02040503050406030204" pitchFamily="18" charset="0"/>
                                </a:rPr>
                                <m:t>2</m:t>
                              </m:r>
                              <m:r>
                                <a:rPr lang="en-US" i="1" dirty="0">
                                  <a:solidFill>
                                    <a:schemeClr val="accent1">
                                      <a:lumMod val="20000"/>
                                      <a:lumOff val="80000"/>
                                    </a:schemeClr>
                                  </a:solidFill>
                                  <a:latin typeface="Cambria Math" panose="02040503050406030204" pitchFamily="18" charset="0"/>
                                </a:rPr>
                                <m:t>𝜋</m:t>
                              </m:r>
                              <m:r>
                                <a:rPr lang="en-US" i="1" dirty="0">
                                  <a:solidFill>
                                    <a:schemeClr val="accent1">
                                      <a:lumMod val="20000"/>
                                      <a:lumOff val="80000"/>
                                    </a:schemeClr>
                                  </a:solidFill>
                                  <a:latin typeface="Cambria Math" panose="02040503050406030204" pitchFamily="18" charset="0"/>
                                </a:rPr>
                                <m:t>𝑖</m:t>
                              </m:r>
                              <m:r>
                                <a:rPr lang="en-US" i="1" dirty="0">
                                  <a:solidFill>
                                    <a:schemeClr val="accent1">
                                      <a:lumMod val="20000"/>
                                      <a:lumOff val="80000"/>
                                    </a:schemeClr>
                                  </a:solidFill>
                                  <a:latin typeface="Cambria Math" panose="02040503050406030204" pitchFamily="18" charset="0"/>
                                </a:rPr>
                                <m:t>⋅⟨</m:t>
                              </m:r>
                              <m:r>
                                <a:rPr lang="en-US" i="1" dirty="0">
                                  <a:solidFill>
                                    <a:schemeClr val="accent1">
                                      <a:lumMod val="20000"/>
                                      <a:lumOff val="80000"/>
                                    </a:schemeClr>
                                  </a:solidFill>
                                  <a:latin typeface="Cambria Math" panose="02040503050406030204" pitchFamily="18" charset="0"/>
                                </a:rPr>
                                <m:t>𝜔</m:t>
                              </m:r>
                              <m:r>
                                <a:rPr lang="en-US" i="1" dirty="0">
                                  <a:solidFill>
                                    <a:schemeClr val="accent1">
                                      <a:lumMod val="20000"/>
                                      <a:lumOff val="80000"/>
                                    </a:schemeClr>
                                  </a:solidFill>
                                  <a:latin typeface="Cambria Math" panose="02040503050406030204" pitchFamily="18" charset="0"/>
                                </a:rPr>
                                <m:t>,   </m:t>
                              </m:r>
                              <m:r>
                                <a:rPr lang="en-US" i="1" dirty="0">
                                  <a:solidFill>
                                    <a:schemeClr val="accent1">
                                      <a:lumMod val="20000"/>
                                      <a:lumOff val="80000"/>
                                    </a:schemeClr>
                                  </a:solidFill>
                                  <a:latin typeface="Cambria Math" panose="02040503050406030204" pitchFamily="18" charset="0"/>
                                </a:rPr>
                                <m:t>𝑥</m:t>
                              </m:r>
                              <m:r>
                                <a:rPr lang="en-US" i="1" dirty="0">
                                  <a:solidFill>
                                    <a:schemeClr val="accent1">
                                      <a:lumMod val="20000"/>
                                      <a:lumOff val="80000"/>
                                    </a:schemeClr>
                                  </a:solidFill>
                                  <a:latin typeface="Cambria Math" panose="02040503050406030204" pitchFamily="18" charset="0"/>
                                </a:rPr>
                                <m:t>⟩</m:t>
                              </m:r>
                            </m:sup>
                          </m:sSup>
                          <m:r>
                            <a:rPr lang="en-US" i="1">
                              <a:solidFill>
                                <a:schemeClr val="accent1">
                                  <a:lumMod val="20000"/>
                                  <a:lumOff val="80000"/>
                                </a:schemeClr>
                              </a:solidFill>
                              <a:latin typeface="Cambria Math" panose="02040503050406030204" pitchFamily="18" charset="0"/>
                              <a:ea typeface="Cambria Math" panose="02040503050406030204" pitchFamily="18" charset="0"/>
                            </a:rPr>
                            <m:t> </m:t>
                          </m:r>
                          <m:r>
                            <m:rPr>
                              <m:sty m:val="p"/>
                            </m:rPr>
                            <a:rPr lang="en-US">
                              <a:solidFill>
                                <a:schemeClr val="accent1">
                                  <a:lumMod val="20000"/>
                                  <a:lumOff val="80000"/>
                                </a:schemeClr>
                              </a:solidFill>
                              <a:latin typeface="Cambria Math" panose="02040503050406030204" pitchFamily="18" charset="0"/>
                            </a:rPr>
                            <m:t>d</m:t>
                          </m:r>
                          <m:r>
                            <a:rPr lang="en-US" i="1">
                              <a:solidFill>
                                <a:schemeClr val="accent1">
                                  <a:lumMod val="20000"/>
                                  <a:lumOff val="80000"/>
                                </a:schemeClr>
                              </a:solidFill>
                              <a:latin typeface="Cambria Math" panose="02040503050406030204" pitchFamily="18" charset="0"/>
                            </a:rPr>
                            <m:t>𝜔</m:t>
                          </m:r>
                        </m:e>
                      </m:nary>
                    </m:oMath>
                  </m:oMathPara>
                </a14:m>
                <a:endParaRPr lang="en-US" dirty="0"/>
              </a:p>
              <a:p>
                <a:pPr marL="0" indent="0">
                  <a:buNone/>
                </a:pPr>
                <a:r>
                  <a:rPr lang="en-US" b="1" dirty="0">
                    <a:solidFill>
                      <a:schemeClr val="accent5">
                        <a:lumMod val="60000"/>
                        <a:lumOff val="40000"/>
                      </a:schemeClr>
                    </a:solidFill>
                  </a:rPr>
                  <a:t>Duality:</a:t>
                </a:r>
              </a:p>
              <a:p>
                <a:pPr marL="0" indent="0" algn="ctr">
                  <a:buNone/>
                </a:pPr>
                <a14:m>
                  <m:oMathPara xmlns:m="http://schemas.openxmlformats.org/officeDocument/2006/math">
                    <m:oMathParaPr>
                      <m:jc m:val="centerGroup"/>
                    </m:oMathParaPr>
                    <m:oMath xmlns:m="http://schemas.openxmlformats.org/officeDocument/2006/math">
                      <m:acc>
                        <m:accPr>
                          <m:chr m:val="̂"/>
                          <m:ctrlPr>
                            <a:rPr lang="en-US" b="0" i="1" smtClean="0">
                              <a:solidFill>
                                <a:schemeClr val="accent1">
                                  <a:lumMod val="20000"/>
                                  <a:lumOff val="80000"/>
                                </a:schemeClr>
                              </a:solidFill>
                              <a:latin typeface="Cambria Math" panose="02040503050406030204" pitchFamily="18" charset="0"/>
                            </a:rPr>
                          </m:ctrlPr>
                        </m:accPr>
                        <m:e>
                          <m:r>
                            <a:rPr lang="en-US" b="0" i="1" smtClean="0">
                              <a:solidFill>
                                <a:schemeClr val="accent1">
                                  <a:lumMod val="20000"/>
                                  <a:lumOff val="80000"/>
                                </a:schemeClr>
                              </a:solidFill>
                              <a:latin typeface="Cambria Math" panose="02040503050406030204" pitchFamily="18" charset="0"/>
                            </a:rPr>
                            <m:t>𝑓</m:t>
                          </m:r>
                        </m:e>
                      </m:acc>
                      <m:d>
                        <m:dPr>
                          <m:begChr m:val="["/>
                          <m:endChr m:val="]"/>
                          <m:ctrlPr>
                            <a:rPr lang="en-US" b="0" i="1" dirty="0" smtClean="0">
                              <a:solidFill>
                                <a:schemeClr val="accent1">
                                  <a:lumMod val="20000"/>
                                  <a:lumOff val="80000"/>
                                </a:schemeClr>
                              </a:solidFill>
                              <a:latin typeface="Cambria Math" panose="02040503050406030204" pitchFamily="18" charset="0"/>
                            </a:rPr>
                          </m:ctrlPr>
                        </m:dPr>
                        <m:e>
                          <m:r>
                            <a:rPr lang="en-US" b="0" i="1" dirty="0" smtClean="0">
                              <a:solidFill>
                                <a:schemeClr val="accent1">
                                  <a:lumMod val="20000"/>
                                  <a:lumOff val="80000"/>
                                </a:schemeClr>
                              </a:solidFill>
                              <a:latin typeface="Cambria Math" panose="02040503050406030204" pitchFamily="18" charset="0"/>
                            </a:rPr>
                            <m:t>𝜔</m:t>
                          </m:r>
                        </m:e>
                      </m:d>
                      <m:r>
                        <a:rPr lang="en-US" i="1">
                          <a:solidFill>
                            <a:schemeClr val="accent1">
                              <a:lumMod val="20000"/>
                              <a:lumOff val="80000"/>
                            </a:schemeClr>
                          </a:solidFill>
                          <a:latin typeface="Cambria Math" panose="02040503050406030204" pitchFamily="18" charset="0"/>
                        </a:rPr>
                        <m:t>=</m:t>
                      </m:r>
                      <m:nary>
                        <m:naryPr>
                          <m:supHide m:val="on"/>
                          <m:ctrlPr>
                            <a:rPr lang="en-US" i="1">
                              <a:solidFill>
                                <a:schemeClr val="accent1">
                                  <a:lumMod val="20000"/>
                                  <a:lumOff val="80000"/>
                                </a:schemeClr>
                              </a:solidFill>
                              <a:latin typeface="Cambria Math" panose="02040503050406030204" pitchFamily="18" charset="0"/>
                            </a:rPr>
                          </m:ctrlPr>
                        </m:naryPr>
                        <m:sub>
                          <m:sSup>
                            <m:sSupPr>
                              <m:ctrlPr>
                                <a:rPr lang="en-US" i="1">
                                  <a:solidFill>
                                    <a:schemeClr val="accent1">
                                      <a:lumMod val="20000"/>
                                      <a:lumOff val="80000"/>
                                    </a:schemeClr>
                                  </a:solidFill>
                                  <a:latin typeface="Cambria Math" panose="02040503050406030204" pitchFamily="18" charset="0"/>
                                  <a:ea typeface="Cambria Math" panose="02040503050406030204" pitchFamily="18" charset="0"/>
                                </a:rPr>
                              </m:ctrlPr>
                            </m:sSupPr>
                            <m:e>
                              <m:r>
                                <a:rPr lang="en-US" i="1">
                                  <a:solidFill>
                                    <a:schemeClr val="accent1">
                                      <a:lumMod val="20000"/>
                                      <a:lumOff val="80000"/>
                                    </a:schemeClr>
                                  </a:solidFill>
                                  <a:latin typeface="Cambria Math" panose="02040503050406030204" pitchFamily="18" charset="0"/>
                                  <a:ea typeface="Cambria Math" panose="02040503050406030204" pitchFamily="18" charset="0"/>
                                </a:rPr>
                                <m:t>ℝ</m:t>
                              </m:r>
                            </m:e>
                            <m:sup>
                              <m:r>
                                <a:rPr lang="en-US" i="1">
                                  <a:solidFill>
                                    <a:schemeClr val="accent1">
                                      <a:lumMod val="20000"/>
                                      <a:lumOff val="80000"/>
                                    </a:schemeClr>
                                  </a:solidFill>
                                  <a:latin typeface="Cambria Math" panose="02040503050406030204" pitchFamily="18" charset="0"/>
                                  <a:ea typeface="Cambria Math" panose="02040503050406030204" pitchFamily="18" charset="0"/>
                                </a:rPr>
                                <m:t>𝑑</m:t>
                              </m:r>
                            </m:sup>
                          </m:sSup>
                        </m:sub>
                        <m:sup/>
                        <m:e>
                          <m:r>
                            <a:rPr lang="en-US" i="1">
                              <a:solidFill>
                                <a:schemeClr val="accent1">
                                  <a:lumMod val="20000"/>
                                  <a:lumOff val="80000"/>
                                </a:schemeClr>
                              </a:solidFill>
                              <a:latin typeface="Cambria Math" panose="02040503050406030204" pitchFamily="18" charset="0"/>
                              <a:ea typeface="Cambria Math" panose="02040503050406030204" pitchFamily="18" charset="0"/>
                            </a:rPr>
                            <m:t> </m:t>
                          </m:r>
                          <m:r>
                            <a:rPr lang="en-US" b="0" i="1" dirty="0" smtClean="0">
                              <a:solidFill>
                                <a:schemeClr val="accent1">
                                  <a:lumMod val="20000"/>
                                  <a:lumOff val="80000"/>
                                </a:schemeClr>
                              </a:solidFill>
                              <a:latin typeface="Cambria Math" panose="02040503050406030204" pitchFamily="18" charset="0"/>
                              <a:ea typeface="Cambria Math" panose="02040503050406030204" pitchFamily="18" charset="0"/>
                            </a:rPr>
                            <m:t>𝑓</m:t>
                          </m:r>
                          <m:d>
                            <m:dPr>
                              <m:ctrlPr>
                                <a:rPr lang="en-US" b="0" i="1" dirty="0" smtClean="0">
                                  <a:solidFill>
                                    <a:schemeClr val="accent1">
                                      <a:lumMod val="20000"/>
                                      <a:lumOff val="80000"/>
                                    </a:schemeClr>
                                  </a:solidFill>
                                  <a:latin typeface="Cambria Math" panose="02040503050406030204" pitchFamily="18" charset="0"/>
                                  <a:ea typeface="Cambria Math" panose="02040503050406030204" pitchFamily="18" charset="0"/>
                                </a:rPr>
                              </m:ctrlPr>
                            </m:dPr>
                            <m:e>
                              <m:r>
                                <a:rPr lang="en-US" b="0" i="1" dirty="0" smtClean="0">
                                  <a:solidFill>
                                    <a:schemeClr val="accent1">
                                      <a:lumMod val="20000"/>
                                      <a:lumOff val="80000"/>
                                    </a:schemeClr>
                                  </a:solidFill>
                                  <a:latin typeface="Cambria Math" panose="02040503050406030204" pitchFamily="18" charset="0"/>
                                  <a:ea typeface="Cambria Math" panose="02040503050406030204" pitchFamily="18" charset="0"/>
                                </a:rPr>
                                <m:t>𝑥</m:t>
                              </m:r>
                            </m:e>
                          </m:d>
                          <m:r>
                            <a:rPr lang="en-US" i="1" dirty="0">
                              <a:solidFill>
                                <a:schemeClr val="accent1">
                                  <a:lumMod val="20000"/>
                                  <a:lumOff val="80000"/>
                                </a:schemeClr>
                              </a:solidFill>
                              <a:latin typeface="Cambria Math" panose="02040503050406030204" pitchFamily="18" charset="0"/>
                            </a:rPr>
                            <m:t>⋅</m:t>
                          </m:r>
                          <m:sSup>
                            <m:sSupPr>
                              <m:ctrlPr>
                                <a:rPr lang="en-US" i="1" dirty="0">
                                  <a:solidFill>
                                    <a:schemeClr val="accent1">
                                      <a:lumMod val="20000"/>
                                      <a:lumOff val="80000"/>
                                    </a:schemeClr>
                                  </a:solidFill>
                                  <a:latin typeface="Cambria Math" panose="02040503050406030204" pitchFamily="18" charset="0"/>
                                </a:rPr>
                              </m:ctrlPr>
                            </m:sSupPr>
                            <m:e>
                              <m:r>
                                <a:rPr lang="en-US" i="1" dirty="0">
                                  <a:solidFill>
                                    <a:schemeClr val="accent1">
                                      <a:lumMod val="20000"/>
                                      <a:lumOff val="80000"/>
                                    </a:schemeClr>
                                  </a:solidFill>
                                  <a:latin typeface="Cambria Math" panose="02040503050406030204" pitchFamily="18" charset="0"/>
                                </a:rPr>
                                <m:t>𝑒</m:t>
                              </m:r>
                            </m:e>
                            <m:sup>
                              <m:r>
                                <a:rPr lang="en-US" i="1" dirty="0" smtClean="0">
                                  <a:solidFill>
                                    <a:schemeClr val="accent1">
                                      <a:lumMod val="20000"/>
                                      <a:lumOff val="80000"/>
                                    </a:schemeClr>
                                  </a:solidFill>
                                  <a:effectLst>
                                    <a:glow rad="139700">
                                      <a:schemeClr val="accent2">
                                        <a:satMod val="175000"/>
                                        <a:alpha val="40000"/>
                                      </a:schemeClr>
                                    </a:glow>
                                    <a:outerShdw blurRad="50800" dist="38100" dir="2700000" algn="tl" rotWithShape="0">
                                      <a:prstClr val="black">
                                        <a:alpha val="40000"/>
                                      </a:prstClr>
                                    </a:outerShdw>
                                  </a:effectLst>
                                  <a:latin typeface="Cambria Math" panose="02040503050406030204" pitchFamily="18" charset="0"/>
                                </a:rPr>
                                <m:t>−</m:t>
                              </m:r>
                              <m:r>
                                <a:rPr lang="en-US" i="1" dirty="0">
                                  <a:solidFill>
                                    <a:schemeClr val="accent1">
                                      <a:lumMod val="20000"/>
                                      <a:lumOff val="80000"/>
                                    </a:schemeClr>
                                  </a:solidFill>
                                  <a:latin typeface="Cambria Math" panose="02040503050406030204" pitchFamily="18" charset="0"/>
                                </a:rPr>
                                <m:t>2</m:t>
                              </m:r>
                              <m:r>
                                <a:rPr lang="en-US" i="1" dirty="0">
                                  <a:solidFill>
                                    <a:schemeClr val="accent1">
                                      <a:lumMod val="20000"/>
                                      <a:lumOff val="80000"/>
                                    </a:schemeClr>
                                  </a:solidFill>
                                  <a:latin typeface="Cambria Math" panose="02040503050406030204" pitchFamily="18" charset="0"/>
                                </a:rPr>
                                <m:t>𝜋</m:t>
                              </m:r>
                              <m:r>
                                <a:rPr lang="en-US" i="1" dirty="0">
                                  <a:solidFill>
                                    <a:schemeClr val="accent1">
                                      <a:lumMod val="20000"/>
                                      <a:lumOff val="80000"/>
                                    </a:schemeClr>
                                  </a:solidFill>
                                  <a:latin typeface="Cambria Math" panose="02040503050406030204" pitchFamily="18" charset="0"/>
                                </a:rPr>
                                <m:t>𝑖</m:t>
                              </m:r>
                              <m:r>
                                <a:rPr lang="en-US" i="1" dirty="0">
                                  <a:solidFill>
                                    <a:schemeClr val="accent1">
                                      <a:lumMod val="20000"/>
                                      <a:lumOff val="80000"/>
                                    </a:schemeClr>
                                  </a:solidFill>
                                  <a:latin typeface="Cambria Math" panose="02040503050406030204" pitchFamily="18" charset="0"/>
                                </a:rPr>
                                <m:t>⋅⟨</m:t>
                              </m:r>
                              <m:r>
                                <a:rPr lang="en-US" i="1" dirty="0">
                                  <a:solidFill>
                                    <a:schemeClr val="accent1">
                                      <a:lumMod val="20000"/>
                                      <a:lumOff val="80000"/>
                                    </a:schemeClr>
                                  </a:solidFill>
                                  <a:latin typeface="Cambria Math" panose="02040503050406030204" pitchFamily="18" charset="0"/>
                                </a:rPr>
                                <m:t>𝜔</m:t>
                              </m:r>
                              <m:r>
                                <a:rPr lang="en-US" i="1" dirty="0">
                                  <a:solidFill>
                                    <a:schemeClr val="accent1">
                                      <a:lumMod val="20000"/>
                                      <a:lumOff val="80000"/>
                                    </a:schemeClr>
                                  </a:solidFill>
                                  <a:latin typeface="Cambria Math" panose="02040503050406030204" pitchFamily="18" charset="0"/>
                                </a:rPr>
                                <m:t>,   </m:t>
                              </m:r>
                              <m:r>
                                <a:rPr lang="en-US" i="1" dirty="0">
                                  <a:solidFill>
                                    <a:schemeClr val="accent1">
                                      <a:lumMod val="20000"/>
                                      <a:lumOff val="80000"/>
                                    </a:schemeClr>
                                  </a:solidFill>
                                  <a:latin typeface="Cambria Math" panose="02040503050406030204" pitchFamily="18" charset="0"/>
                                </a:rPr>
                                <m:t>𝑥</m:t>
                              </m:r>
                              <m:r>
                                <a:rPr lang="en-US" i="1" dirty="0">
                                  <a:solidFill>
                                    <a:schemeClr val="accent1">
                                      <a:lumMod val="20000"/>
                                      <a:lumOff val="80000"/>
                                    </a:schemeClr>
                                  </a:solidFill>
                                  <a:latin typeface="Cambria Math" panose="02040503050406030204" pitchFamily="18" charset="0"/>
                                </a:rPr>
                                <m:t>⟩</m:t>
                              </m:r>
                            </m:sup>
                          </m:sSup>
                          <m:r>
                            <a:rPr lang="en-US" i="1">
                              <a:solidFill>
                                <a:schemeClr val="accent1">
                                  <a:lumMod val="20000"/>
                                  <a:lumOff val="80000"/>
                                </a:schemeClr>
                              </a:solidFill>
                              <a:latin typeface="Cambria Math" panose="02040503050406030204" pitchFamily="18" charset="0"/>
                              <a:ea typeface="Cambria Math" panose="02040503050406030204" pitchFamily="18" charset="0"/>
                            </a:rPr>
                            <m:t> </m:t>
                          </m:r>
                          <m:r>
                            <m:rPr>
                              <m:sty m:val="p"/>
                            </m:rPr>
                            <a:rPr lang="en-US">
                              <a:solidFill>
                                <a:schemeClr val="accent1">
                                  <a:lumMod val="20000"/>
                                  <a:lumOff val="80000"/>
                                </a:schemeClr>
                              </a:solidFill>
                              <a:latin typeface="Cambria Math" panose="02040503050406030204" pitchFamily="18" charset="0"/>
                            </a:rPr>
                            <m:t>d</m:t>
                          </m:r>
                          <m:r>
                            <a:rPr lang="en-US" b="0" i="1" smtClean="0">
                              <a:solidFill>
                                <a:schemeClr val="accent1">
                                  <a:lumMod val="20000"/>
                                  <a:lumOff val="80000"/>
                                </a:schemeClr>
                              </a:solidFill>
                              <a:latin typeface="Cambria Math" panose="02040503050406030204" pitchFamily="18" charset="0"/>
                            </a:rPr>
                            <m:t>𝑥</m:t>
                          </m:r>
                        </m:e>
                      </m:nary>
                    </m:oMath>
                  </m:oMathPara>
                </a14:m>
                <a:endParaRPr lang="en-US" sz="2400" dirty="0"/>
              </a:p>
              <a:p>
                <a:pPr marL="0" indent="0">
                  <a:buNone/>
                </a:pPr>
                <a14:m>
                  <m:oMath xmlns:m="http://schemas.openxmlformats.org/officeDocument/2006/math">
                    <m:r>
                      <a:rPr lang="en-US" b="0" i="1" smtClean="0">
                        <a:solidFill>
                          <a:schemeClr val="accent1">
                            <a:lumMod val="20000"/>
                            <a:lumOff val="80000"/>
                          </a:schemeClr>
                        </a:solidFill>
                        <a:latin typeface="Cambria Math" panose="02040503050406030204" pitchFamily="18" charset="0"/>
                      </a:rPr>
                      <m:t>𝑓</m:t>
                    </m:r>
                    <m:r>
                      <a:rPr lang="en-US" b="0" i="1" smtClean="0">
                        <a:solidFill>
                          <a:schemeClr val="accent1">
                            <a:lumMod val="20000"/>
                            <a:lumOff val="80000"/>
                          </a:schemeClr>
                        </a:solidFill>
                        <a:latin typeface="Cambria Math" panose="02040503050406030204" pitchFamily="18" charset="0"/>
                      </a:rPr>
                      <m:t>↦</m:t>
                    </m:r>
                    <m:acc>
                      <m:accPr>
                        <m:chr m:val="̂"/>
                        <m:ctrlPr>
                          <a:rPr lang="en-US" b="0" i="1" smtClean="0">
                            <a:solidFill>
                              <a:schemeClr val="accent1">
                                <a:lumMod val="20000"/>
                                <a:lumOff val="80000"/>
                              </a:schemeClr>
                            </a:solidFill>
                            <a:latin typeface="Cambria Math" panose="02040503050406030204" pitchFamily="18" charset="0"/>
                          </a:rPr>
                        </m:ctrlPr>
                      </m:accPr>
                      <m:e>
                        <m:r>
                          <a:rPr lang="en-US" b="0" i="1" smtClean="0">
                            <a:solidFill>
                              <a:schemeClr val="accent1">
                                <a:lumMod val="20000"/>
                                <a:lumOff val="80000"/>
                              </a:schemeClr>
                            </a:solidFill>
                            <a:latin typeface="Cambria Math" panose="02040503050406030204" pitchFamily="18" charset="0"/>
                          </a:rPr>
                          <m:t>𝑓</m:t>
                        </m:r>
                      </m:e>
                    </m:acc>
                  </m:oMath>
                </a14:m>
                <a:r>
                  <a:rPr lang="en-US" dirty="0">
                    <a:solidFill>
                      <a:schemeClr val="accent1">
                        <a:lumMod val="20000"/>
                        <a:lumOff val="80000"/>
                      </a:schemeClr>
                    </a:solidFill>
                  </a:rPr>
                  <a:t> </a:t>
                </a:r>
                <a:r>
                  <a:rPr lang="en-US" dirty="0"/>
                  <a:t>is a linear, in fact unitary, transformation</a:t>
                </a:r>
              </a:p>
              <a:p>
                <a:pPr marL="0" indent="0">
                  <a:buNone/>
                </a:pPr>
                <a:endParaRPr lang="en-US" sz="2400" dirty="0"/>
              </a:p>
              <a:p>
                <a:pPr marL="0" indent="0">
                  <a:buNone/>
                </a:pPr>
                <a:r>
                  <a:rPr lang="en-US" b="1" dirty="0">
                    <a:solidFill>
                      <a:schemeClr val="accent5">
                        <a:lumMod val="60000"/>
                        <a:lumOff val="40000"/>
                      </a:schemeClr>
                    </a:solidFill>
                  </a:rPr>
                  <a:t>Translation: </a:t>
                </a:r>
                <a:r>
                  <a:rPr lang="en-US" dirty="0"/>
                  <a:t>if </a:t>
                </a:r>
                <a14:m>
                  <m:oMath xmlns:m="http://schemas.openxmlformats.org/officeDocument/2006/math">
                    <m:sSub>
                      <m:sSubPr>
                        <m:ctrlPr>
                          <a:rPr lang="en-US" b="0" i="1" smtClean="0">
                            <a:solidFill>
                              <a:schemeClr val="accent1">
                                <a:lumMod val="20000"/>
                                <a:lumOff val="80000"/>
                              </a:schemeClr>
                            </a:solidFill>
                            <a:latin typeface="Cambria Math" panose="02040503050406030204" pitchFamily="18" charset="0"/>
                          </a:rPr>
                        </m:ctrlPr>
                      </m:sSubPr>
                      <m:e>
                        <m:r>
                          <a:rPr lang="en-US" b="0" i="1" smtClean="0">
                            <a:solidFill>
                              <a:schemeClr val="accent1">
                                <a:lumMod val="20000"/>
                                <a:lumOff val="80000"/>
                              </a:schemeClr>
                            </a:solidFill>
                            <a:latin typeface="Cambria Math" panose="02040503050406030204" pitchFamily="18" charset="0"/>
                          </a:rPr>
                          <m:t>𝐾</m:t>
                        </m:r>
                      </m:e>
                      <m:sub>
                        <m:r>
                          <a:rPr lang="en-US" b="0" i="1" smtClean="0">
                            <a:solidFill>
                              <a:schemeClr val="accent1">
                                <a:lumMod val="20000"/>
                                <a:lumOff val="80000"/>
                              </a:schemeClr>
                            </a:solidFill>
                            <a:latin typeface="Cambria Math" panose="02040503050406030204" pitchFamily="18" charset="0"/>
                          </a:rPr>
                          <m:t>𝜇</m:t>
                        </m:r>
                      </m:sub>
                    </m:sSub>
                    <m:d>
                      <m:dPr>
                        <m:ctrlPr>
                          <a:rPr lang="en-US" b="0" i="1" smtClean="0">
                            <a:solidFill>
                              <a:schemeClr val="accent1">
                                <a:lumMod val="20000"/>
                                <a:lumOff val="80000"/>
                              </a:schemeClr>
                            </a:solidFill>
                            <a:latin typeface="Cambria Math" panose="02040503050406030204" pitchFamily="18" charset="0"/>
                          </a:rPr>
                        </m:ctrlPr>
                      </m:dPr>
                      <m:e>
                        <m:r>
                          <a:rPr lang="en-US" b="0" i="1" smtClean="0">
                            <a:solidFill>
                              <a:schemeClr val="accent1">
                                <a:lumMod val="20000"/>
                                <a:lumOff val="80000"/>
                              </a:schemeClr>
                            </a:solidFill>
                            <a:latin typeface="Cambria Math" panose="02040503050406030204" pitchFamily="18" charset="0"/>
                          </a:rPr>
                          <m:t>𝑥</m:t>
                        </m:r>
                      </m:e>
                    </m:d>
                    <m:r>
                      <a:rPr lang="en-US" b="0" i="1" smtClean="0">
                        <a:solidFill>
                          <a:schemeClr val="accent1">
                            <a:lumMod val="20000"/>
                            <a:lumOff val="80000"/>
                          </a:schemeClr>
                        </a:solidFill>
                        <a:latin typeface="Cambria Math" panose="02040503050406030204" pitchFamily="18" charset="0"/>
                      </a:rPr>
                      <m:t>=</m:t>
                    </m:r>
                    <m:r>
                      <a:rPr lang="en-US" b="0" i="1" smtClean="0">
                        <a:solidFill>
                          <a:schemeClr val="accent1">
                            <a:lumMod val="20000"/>
                            <a:lumOff val="80000"/>
                          </a:schemeClr>
                        </a:solidFill>
                        <a:latin typeface="Cambria Math" panose="02040503050406030204" pitchFamily="18" charset="0"/>
                      </a:rPr>
                      <m:t>𝐾</m:t>
                    </m:r>
                    <m:d>
                      <m:dPr>
                        <m:ctrlPr>
                          <a:rPr lang="en-US" b="0" i="1" smtClean="0">
                            <a:solidFill>
                              <a:schemeClr val="accent1">
                                <a:lumMod val="20000"/>
                                <a:lumOff val="80000"/>
                              </a:schemeClr>
                            </a:solidFill>
                            <a:latin typeface="Cambria Math" panose="02040503050406030204" pitchFamily="18" charset="0"/>
                          </a:rPr>
                        </m:ctrlPr>
                      </m:dPr>
                      <m:e>
                        <m:r>
                          <a:rPr lang="en-US" b="0" i="1" smtClean="0">
                            <a:solidFill>
                              <a:schemeClr val="accent1">
                                <a:lumMod val="20000"/>
                                <a:lumOff val="80000"/>
                              </a:schemeClr>
                            </a:solidFill>
                            <a:latin typeface="Cambria Math" panose="02040503050406030204" pitchFamily="18" charset="0"/>
                          </a:rPr>
                          <m:t>𝑥</m:t>
                        </m:r>
                        <m:r>
                          <a:rPr lang="en-US" b="0" i="1" smtClean="0">
                            <a:solidFill>
                              <a:schemeClr val="accent1">
                                <a:lumMod val="20000"/>
                                <a:lumOff val="80000"/>
                              </a:schemeClr>
                            </a:solidFill>
                            <a:latin typeface="Cambria Math" panose="02040503050406030204" pitchFamily="18" charset="0"/>
                          </a:rPr>
                          <m:t>−</m:t>
                        </m:r>
                        <m:r>
                          <a:rPr lang="en-US" b="0" i="1" smtClean="0">
                            <a:solidFill>
                              <a:schemeClr val="accent1">
                                <a:lumMod val="20000"/>
                                <a:lumOff val="80000"/>
                              </a:schemeClr>
                            </a:solidFill>
                            <a:latin typeface="Cambria Math" panose="02040503050406030204" pitchFamily="18" charset="0"/>
                          </a:rPr>
                          <m:t>𝜇</m:t>
                        </m:r>
                      </m:e>
                    </m:d>
                    <m:r>
                      <a:rPr lang="en-US" b="0" i="1" smtClean="0">
                        <a:latin typeface="Cambria Math" panose="02040503050406030204" pitchFamily="18" charset="0"/>
                      </a:rPr>
                      <m:t>,</m:t>
                    </m:r>
                  </m:oMath>
                </a14:m>
                <a:r>
                  <a:rPr lang="en-US" dirty="0"/>
                  <a:t> then</a:t>
                </a:r>
              </a:p>
              <a:p>
                <a:pPr marL="0" indent="0">
                  <a:buNone/>
                </a:pPr>
                <a:endParaRPr lang="en-US" sz="100" dirty="0"/>
              </a:p>
              <a:p>
                <a:pPr marL="0" indent="0" algn="ctr">
                  <a:buNone/>
                </a:pPr>
                <a:endParaRPr lang="en-US" sz="100" b="1" i="1" dirty="0">
                  <a:solidFill>
                    <a:schemeClr val="accent5">
                      <a:lumMod val="60000"/>
                      <a:lumOff val="40000"/>
                    </a:schemeClr>
                  </a:solidFill>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sSub>
                        <m:sSubPr>
                          <m:ctrlPr>
                            <a:rPr lang="en-US" b="1" i="1" dirty="0" smtClean="0">
                              <a:solidFill>
                                <a:schemeClr val="accent1">
                                  <a:lumMod val="20000"/>
                                  <a:lumOff val="80000"/>
                                </a:schemeClr>
                              </a:solidFill>
                              <a:latin typeface="Cambria Math" panose="02040503050406030204" pitchFamily="18" charset="0"/>
                            </a:rPr>
                          </m:ctrlPr>
                        </m:sSubPr>
                        <m:e>
                          <m:acc>
                            <m:accPr>
                              <m:chr m:val="̂"/>
                              <m:ctrlPr>
                                <a:rPr lang="en-US" b="0" i="1" smtClean="0">
                                  <a:solidFill>
                                    <a:schemeClr val="accent1">
                                      <a:lumMod val="20000"/>
                                      <a:lumOff val="80000"/>
                                    </a:schemeClr>
                                  </a:solidFill>
                                  <a:latin typeface="Cambria Math" panose="02040503050406030204" pitchFamily="18" charset="0"/>
                                </a:rPr>
                              </m:ctrlPr>
                            </m:accPr>
                            <m:e>
                              <m:r>
                                <a:rPr lang="en-US" i="1" smtClean="0">
                                  <a:solidFill>
                                    <a:schemeClr val="accent1">
                                      <a:lumMod val="20000"/>
                                      <a:lumOff val="80000"/>
                                    </a:schemeClr>
                                  </a:solidFill>
                                  <a:latin typeface="Cambria Math" panose="02040503050406030204" pitchFamily="18" charset="0"/>
                                </a:rPr>
                                <m:t>𝐾</m:t>
                              </m:r>
                            </m:e>
                          </m:acc>
                        </m:e>
                        <m:sub>
                          <m:r>
                            <a:rPr lang="en-US" b="1" i="1" dirty="0" smtClean="0">
                              <a:solidFill>
                                <a:schemeClr val="accent1">
                                  <a:lumMod val="20000"/>
                                  <a:lumOff val="80000"/>
                                </a:schemeClr>
                              </a:solidFill>
                              <a:latin typeface="Cambria Math" panose="02040503050406030204" pitchFamily="18" charset="0"/>
                            </a:rPr>
                            <m:t>𝝁</m:t>
                          </m:r>
                        </m:sub>
                      </m:sSub>
                      <m:d>
                        <m:dPr>
                          <m:begChr m:val="["/>
                          <m:endChr m:val="]"/>
                          <m:ctrlPr>
                            <a:rPr lang="en-US" b="0" i="1" dirty="0" smtClean="0">
                              <a:solidFill>
                                <a:schemeClr val="accent1">
                                  <a:lumMod val="20000"/>
                                  <a:lumOff val="80000"/>
                                </a:schemeClr>
                              </a:solidFill>
                              <a:latin typeface="Cambria Math" panose="02040503050406030204" pitchFamily="18" charset="0"/>
                            </a:rPr>
                          </m:ctrlPr>
                        </m:dPr>
                        <m:e>
                          <m:r>
                            <a:rPr lang="en-US" b="0" i="1" dirty="0" smtClean="0">
                              <a:solidFill>
                                <a:schemeClr val="accent1">
                                  <a:lumMod val="20000"/>
                                  <a:lumOff val="80000"/>
                                </a:schemeClr>
                              </a:solidFill>
                              <a:latin typeface="Cambria Math" panose="02040503050406030204" pitchFamily="18" charset="0"/>
                            </a:rPr>
                            <m:t>𝜔</m:t>
                          </m:r>
                        </m:e>
                      </m:d>
                      <m:r>
                        <a:rPr lang="en-US" b="0" i="1" dirty="0" smtClean="0">
                          <a:solidFill>
                            <a:schemeClr val="accent1">
                              <a:lumMod val="20000"/>
                              <a:lumOff val="80000"/>
                            </a:schemeClr>
                          </a:solidFill>
                          <a:latin typeface="Cambria Math" panose="02040503050406030204" pitchFamily="18" charset="0"/>
                        </a:rPr>
                        <m:t>=</m:t>
                      </m:r>
                      <m:acc>
                        <m:accPr>
                          <m:chr m:val="̂"/>
                          <m:ctrlPr>
                            <a:rPr lang="en-US" b="0" i="1" dirty="0" smtClean="0">
                              <a:solidFill>
                                <a:schemeClr val="accent1">
                                  <a:lumMod val="20000"/>
                                  <a:lumOff val="80000"/>
                                </a:schemeClr>
                              </a:solidFill>
                              <a:latin typeface="Cambria Math" panose="02040503050406030204" pitchFamily="18" charset="0"/>
                            </a:rPr>
                          </m:ctrlPr>
                        </m:accPr>
                        <m:e>
                          <m:r>
                            <a:rPr lang="en-US" b="0" i="1" dirty="0" smtClean="0">
                              <a:solidFill>
                                <a:schemeClr val="accent1">
                                  <a:lumMod val="20000"/>
                                  <a:lumOff val="80000"/>
                                </a:schemeClr>
                              </a:solidFill>
                              <a:latin typeface="Cambria Math" panose="02040503050406030204" pitchFamily="18" charset="0"/>
                            </a:rPr>
                            <m:t>𝐾</m:t>
                          </m:r>
                        </m:e>
                      </m:acc>
                      <m:d>
                        <m:dPr>
                          <m:begChr m:val="["/>
                          <m:endChr m:val="]"/>
                          <m:ctrlPr>
                            <a:rPr lang="en-US" b="0" i="1" dirty="0" smtClean="0">
                              <a:solidFill>
                                <a:schemeClr val="accent1">
                                  <a:lumMod val="20000"/>
                                  <a:lumOff val="80000"/>
                                </a:schemeClr>
                              </a:solidFill>
                              <a:latin typeface="Cambria Math" panose="02040503050406030204" pitchFamily="18" charset="0"/>
                            </a:rPr>
                          </m:ctrlPr>
                        </m:dPr>
                        <m:e>
                          <m:r>
                            <a:rPr lang="en-US" b="0" i="1" dirty="0" smtClean="0">
                              <a:solidFill>
                                <a:schemeClr val="accent1">
                                  <a:lumMod val="20000"/>
                                  <a:lumOff val="80000"/>
                                </a:schemeClr>
                              </a:solidFill>
                              <a:latin typeface="Cambria Math" panose="02040503050406030204" pitchFamily="18" charset="0"/>
                            </a:rPr>
                            <m:t>𝜔</m:t>
                          </m:r>
                        </m:e>
                      </m:d>
                      <m:r>
                        <a:rPr lang="en-US" b="0" i="1" dirty="0" smtClean="0">
                          <a:solidFill>
                            <a:schemeClr val="accent1">
                              <a:lumMod val="20000"/>
                              <a:lumOff val="80000"/>
                            </a:schemeClr>
                          </a:solidFill>
                          <a:latin typeface="Cambria Math" panose="02040503050406030204" pitchFamily="18" charset="0"/>
                        </a:rPr>
                        <m:t>⋅</m:t>
                      </m:r>
                      <m:sSup>
                        <m:sSupPr>
                          <m:ctrlPr>
                            <a:rPr lang="en-US" b="0" i="1" dirty="0" smtClean="0">
                              <a:solidFill>
                                <a:schemeClr val="accent1">
                                  <a:lumMod val="20000"/>
                                  <a:lumOff val="80000"/>
                                </a:schemeClr>
                              </a:solidFill>
                              <a:latin typeface="Cambria Math" panose="02040503050406030204" pitchFamily="18" charset="0"/>
                            </a:rPr>
                          </m:ctrlPr>
                        </m:sSupPr>
                        <m:e>
                          <m:r>
                            <a:rPr lang="en-US" b="0" i="1" dirty="0" smtClean="0">
                              <a:solidFill>
                                <a:schemeClr val="accent1">
                                  <a:lumMod val="20000"/>
                                  <a:lumOff val="80000"/>
                                </a:schemeClr>
                              </a:solidFill>
                              <a:latin typeface="Cambria Math" panose="02040503050406030204" pitchFamily="18" charset="0"/>
                            </a:rPr>
                            <m:t>𝑒</m:t>
                          </m:r>
                        </m:e>
                        <m:sup>
                          <m:r>
                            <a:rPr lang="en-US" b="0" i="1" dirty="0" smtClean="0">
                              <a:solidFill>
                                <a:schemeClr val="accent1">
                                  <a:lumMod val="20000"/>
                                  <a:lumOff val="80000"/>
                                </a:schemeClr>
                              </a:solidFill>
                              <a:latin typeface="Cambria Math" panose="02040503050406030204" pitchFamily="18" charset="0"/>
                            </a:rPr>
                            <m:t>2</m:t>
                          </m:r>
                          <m:r>
                            <a:rPr lang="en-US" b="0" i="1" dirty="0" smtClean="0">
                              <a:solidFill>
                                <a:schemeClr val="accent1">
                                  <a:lumMod val="20000"/>
                                  <a:lumOff val="80000"/>
                                </a:schemeClr>
                              </a:solidFill>
                              <a:latin typeface="Cambria Math" panose="02040503050406030204" pitchFamily="18" charset="0"/>
                            </a:rPr>
                            <m:t>𝜋</m:t>
                          </m:r>
                          <m:r>
                            <a:rPr lang="en-US" b="0" i="1" dirty="0" smtClean="0">
                              <a:solidFill>
                                <a:schemeClr val="accent1">
                                  <a:lumMod val="20000"/>
                                  <a:lumOff val="80000"/>
                                </a:schemeClr>
                              </a:solidFill>
                              <a:latin typeface="Cambria Math" panose="02040503050406030204" pitchFamily="18" charset="0"/>
                            </a:rPr>
                            <m:t>𝑖</m:t>
                          </m:r>
                          <m:r>
                            <a:rPr lang="en-US" b="0" i="1" dirty="0" smtClean="0">
                              <a:solidFill>
                                <a:schemeClr val="accent1">
                                  <a:lumMod val="20000"/>
                                  <a:lumOff val="80000"/>
                                </a:schemeClr>
                              </a:solidFill>
                              <a:latin typeface="Cambria Math" panose="02040503050406030204" pitchFamily="18" charset="0"/>
                            </a:rPr>
                            <m:t>⋅</m:t>
                          </m:r>
                          <m:d>
                            <m:dPr>
                              <m:begChr m:val="⟨"/>
                              <m:endChr m:val="⟩"/>
                              <m:ctrlPr>
                                <a:rPr lang="en-US" b="0" i="1" dirty="0" smtClean="0">
                                  <a:solidFill>
                                    <a:schemeClr val="accent1">
                                      <a:lumMod val="20000"/>
                                      <a:lumOff val="80000"/>
                                    </a:schemeClr>
                                  </a:solidFill>
                                  <a:latin typeface="Cambria Math" panose="02040503050406030204" pitchFamily="18" charset="0"/>
                                </a:rPr>
                              </m:ctrlPr>
                            </m:dPr>
                            <m:e>
                              <m:r>
                                <a:rPr lang="en-US" b="0" i="1" dirty="0" smtClean="0">
                                  <a:solidFill>
                                    <a:schemeClr val="accent1">
                                      <a:lumMod val="20000"/>
                                      <a:lumOff val="80000"/>
                                    </a:schemeClr>
                                  </a:solidFill>
                                  <a:latin typeface="Cambria Math" panose="02040503050406030204" pitchFamily="18" charset="0"/>
                                </a:rPr>
                                <m:t>𝜇</m:t>
                              </m:r>
                              <m:r>
                                <a:rPr lang="en-US" b="0" i="1" dirty="0" smtClean="0">
                                  <a:solidFill>
                                    <a:schemeClr val="accent1">
                                      <a:lumMod val="20000"/>
                                      <a:lumOff val="80000"/>
                                    </a:schemeClr>
                                  </a:solidFill>
                                  <a:latin typeface="Cambria Math" panose="02040503050406030204" pitchFamily="18" charset="0"/>
                                </a:rPr>
                                <m:t>,   </m:t>
                              </m:r>
                              <m:r>
                                <a:rPr lang="en-US" b="0" i="1" dirty="0" smtClean="0">
                                  <a:solidFill>
                                    <a:schemeClr val="accent1">
                                      <a:lumMod val="20000"/>
                                      <a:lumOff val="80000"/>
                                    </a:schemeClr>
                                  </a:solidFill>
                                  <a:latin typeface="Cambria Math" panose="02040503050406030204" pitchFamily="18" charset="0"/>
                                </a:rPr>
                                <m:t>𝜔</m:t>
                              </m:r>
                            </m:e>
                          </m:d>
                        </m:sup>
                      </m:sSup>
                    </m:oMath>
                  </m:oMathPara>
                </a14:m>
                <a:endParaRPr lang="en-US" dirty="0"/>
              </a:p>
            </p:txBody>
          </p:sp>
        </mc:Choice>
        <mc:Fallback xmlns="">
          <p:sp>
            <p:nvSpPr>
              <p:cNvPr id="3" name="Content Placeholder 2">
                <a:extLst>
                  <a:ext uri="{FF2B5EF4-FFF2-40B4-BE49-F238E27FC236}">
                    <a16:creationId xmlns:a16="http://schemas.microsoft.com/office/drawing/2014/main" id="{08C096A6-E0EE-9678-FBF7-0A0F9B75D73E}"/>
                  </a:ext>
                </a:extLst>
              </p:cNvPr>
              <p:cNvSpPr>
                <a:spLocks noGrp="1" noRot="1" noChangeAspect="1" noMove="1" noResize="1" noEditPoints="1" noAdjustHandles="1" noChangeArrowheads="1" noChangeShapeType="1" noTextEdit="1"/>
              </p:cNvSpPr>
              <p:nvPr>
                <p:ph idx="1"/>
              </p:nvPr>
            </p:nvSpPr>
            <p:spPr>
              <a:xfrm>
                <a:off x="243840" y="1294411"/>
                <a:ext cx="11704320" cy="5444717"/>
              </a:xfrm>
              <a:blipFill>
                <a:blip r:embed="rId3"/>
                <a:stretch>
                  <a:fillRect l="-1410" t="-30000" b="-10233"/>
                </a:stretch>
              </a:blipFill>
            </p:spPr>
            <p:txBody>
              <a:bodyPr/>
              <a:lstStyle/>
              <a:p>
                <a:r>
                  <a:rPr lang="en-US">
                    <a:noFill/>
                  </a:rPr>
                  <a:t> </a:t>
                </a:r>
              </a:p>
            </p:txBody>
          </p:sp>
        </mc:Fallback>
      </mc:AlternateContent>
    </p:spTree>
    <p:extLst>
      <p:ext uri="{BB962C8B-B14F-4D97-AF65-F5344CB8AC3E}">
        <p14:creationId xmlns:p14="http://schemas.microsoft.com/office/powerpoint/2010/main" val="144727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6B615-FE44-B91E-6383-A1DC8E1CDF77}"/>
              </a:ext>
            </a:extLst>
          </p:cNvPr>
          <p:cNvSpPr>
            <a:spLocks noGrp="1"/>
          </p:cNvSpPr>
          <p:nvPr>
            <p:ph type="title"/>
          </p:nvPr>
        </p:nvSpPr>
        <p:spPr/>
        <p:txBody>
          <a:bodyPr/>
          <a:lstStyle/>
          <a:p>
            <a:r>
              <a:rPr lang="en-US" dirty="0"/>
              <a:t>FOURIER ANALYSIS PRIMER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8C096A6-E0EE-9678-FBF7-0A0F9B75D73E}"/>
                  </a:ext>
                </a:extLst>
              </p:cNvPr>
              <p:cNvSpPr>
                <a:spLocks noGrp="1"/>
              </p:cNvSpPr>
              <p:nvPr>
                <p:ph idx="1"/>
              </p:nvPr>
            </p:nvSpPr>
            <p:spPr/>
            <p:txBody>
              <a:bodyPr/>
              <a:lstStyle/>
              <a:p>
                <a:pPr marL="0" indent="0">
                  <a:buNone/>
                </a:pPr>
                <a:r>
                  <a:rPr lang="en-US" b="1" dirty="0">
                    <a:solidFill>
                      <a:schemeClr val="accent5">
                        <a:lumMod val="60000"/>
                        <a:lumOff val="40000"/>
                      </a:schemeClr>
                    </a:solidFill>
                  </a:rPr>
                  <a:t>Convolution: </a:t>
                </a:r>
                <a:r>
                  <a:rPr lang="en-US" dirty="0"/>
                  <a:t>if </a:t>
                </a:r>
                <a14:m>
                  <m:oMath xmlns:m="http://schemas.openxmlformats.org/officeDocument/2006/math">
                    <m:r>
                      <a:rPr lang="en-US" b="0" i="1" smtClean="0">
                        <a:solidFill>
                          <a:schemeClr val="accent1">
                            <a:lumMod val="20000"/>
                            <a:lumOff val="80000"/>
                          </a:schemeClr>
                        </a:solidFill>
                        <a:latin typeface="Cambria Math" panose="02040503050406030204" pitchFamily="18" charset="0"/>
                      </a:rPr>
                      <m:t>h</m:t>
                    </m:r>
                    <m:r>
                      <a:rPr lang="en-US" b="0" i="1" smtClean="0">
                        <a:solidFill>
                          <a:schemeClr val="accent1">
                            <a:lumMod val="20000"/>
                            <a:lumOff val="80000"/>
                          </a:schemeClr>
                        </a:solidFill>
                        <a:latin typeface="Cambria Math" panose="02040503050406030204" pitchFamily="18" charset="0"/>
                      </a:rPr>
                      <m:t>=</m:t>
                    </m:r>
                    <m:r>
                      <a:rPr lang="en-US" b="0" i="1" smtClean="0">
                        <a:solidFill>
                          <a:schemeClr val="accent1">
                            <a:lumMod val="20000"/>
                            <a:lumOff val="80000"/>
                          </a:schemeClr>
                        </a:solidFill>
                        <a:latin typeface="Cambria Math" panose="02040503050406030204" pitchFamily="18" charset="0"/>
                      </a:rPr>
                      <m:t>𝑓</m:t>
                    </m:r>
                    <m:r>
                      <a:rPr lang="en-US" b="0" i="1" smtClean="0">
                        <a:solidFill>
                          <a:schemeClr val="accent1">
                            <a:lumMod val="20000"/>
                            <a:lumOff val="80000"/>
                          </a:schemeClr>
                        </a:solidFill>
                        <a:latin typeface="Cambria Math" panose="02040503050406030204" pitchFamily="18" charset="0"/>
                      </a:rPr>
                      <m:t>∗</m:t>
                    </m:r>
                    <m:r>
                      <a:rPr lang="en-US" b="0" i="1" smtClean="0">
                        <a:solidFill>
                          <a:schemeClr val="accent1">
                            <a:lumMod val="20000"/>
                            <a:lumOff val="80000"/>
                          </a:schemeClr>
                        </a:solidFill>
                        <a:latin typeface="Cambria Math" panose="02040503050406030204" pitchFamily="18" charset="0"/>
                      </a:rPr>
                      <m:t>𝑔</m:t>
                    </m:r>
                  </m:oMath>
                </a14:m>
                <a:r>
                  <a:rPr lang="en-US" dirty="0"/>
                  <a:t>, i.e. </a:t>
                </a:r>
              </a:p>
              <a:p>
                <a:pPr marL="0" indent="0">
                  <a:buNone/>
                </a:pPr>
                <a:endParaRPr lang="en-US" sz="100" dirty="0"/>
              </a:p>
              <a:p>
                <a:pPr marL="0" indent="0" algn="ctr">
                  <a:buNone/>
                </a:pPr>
                <a14:m>
                  <m:oMathPara xmlns:m="http://schemas.openxmlformats.org/officeDocument/2006/math">
                    <m:oMathParaPr>
                      <m:jc m:val="centerGroup"/>
                    </m:oMathParaPr>
                    <m:oMath xmlns:m="http://schemas.openxmlformats.org/officeDocument/2006/math">
                      <m:r>
                        <a:rPr lang="en-US" b="0" i="1" smtClean="0">
                          <a:solidFill>
                            <a:schemeClr val="accent1">
                              <a:lumMod val="20000"/>
                              <a:lumOff val="80000"/>
                            </a:schemeClr>
                          </a:solidFill>
                          <a:latin typeface="Cambria Math" panose="02040503050406030204" pitchFamily="18" charset="0"/>
                        </a:rPr>
                        <m:t>h</m:t>
                      </m:r>
                      <m:d>
                        <m:dPr>
                          <m:ctrlPr>
                            <a:rPr lang="en-US" i="1">
                              <a:solidFill>
                                <a:schemeClr val="accent1">
                                  <a:lumMod val="20000"/>
                                  <a:lumOff val="80000"/>
                                </a:schemeClr>
                              </a:solidFill>
                              <a:latin typeface="Cambria Math" panose="02040503050406030204" pitchFamily="18" charset="0"/>
                            </a:rPr>
                          </m:ctrlPr>
                        </m:dPr>
                        <m:e>
                          <m:r>
                            <a:rPr lang="en-US" i="1">
                              <a:solidFill>
                                <a:schemeClr val="accent1">
                                  <a:lumMod val="20000"/>
                                  <a:lumOff val="80000"/>
                                </a:schemeClr>
                              </a:solidFill>
                              <a:latin typeface="Cambria Math" panose="02040503050406030204" pitchFamily="18" charset="0"/>
                            </a:rPr>
                            <m:t>𝑥</m:t>
                          </m:r>
                        </m:e>
                      </m:d>
                      <m:r>
                        <a:rPr lang="en-US" i="1">
                          <a:solidFill>
                            <a:schemeClr val="accent1">
                              <a:lumMod val="20000"/>
                              <a:lumOff val="80000"/>
                            </a:schemeClr>
                          </a:solidFill>
                          <a:latin typeface="Cambria Math" panose="02040503050406030204" pitchFamily="18" charset="0"/>
                        </a:rPr>
                        <m:t>=</m:t>
                      </m:r>
                      <m:nary>
                        <m:naryPr>
                          <m:supHide m:val="on"/>
                          <m:ctrlPr>
                            <a:rPr lang="en-US" i="1">
                              <a:solidFill>
                                <a:schemeClr val="accent1">
                                  <a:lumMod val="20000"/>
                                  <a:lumOff val="80000"/>
                                </a:schemeClr>
                              </a:solidFill>
                              <a:latin typeface="Cambria Math" panose="02040503050406030204" pitchFamily="18" charset="0"/>
                            </a:rPr>
                          </m:ctrlPr>
                        </m:naryPr>
                        <m:sub>
                          <m:sSup>
                            <m:sSupPr>
                              <m:ctrlPr>
                                <a:rPr lang="en-US" i="1">
                                  <a:solidFill>
                                    <a:schemeClr val="accent1">
                                      <a:lumMod val="20000"/>
                                      <a:lumOff val="80000"/>
                                    </a:schemeClr>
                                  </a:solidFill>
                                  <a:latin typeface="Cambria Math" panose="02040503050406030204" pitchFamily="18" charset="0"/>
                                  <a:ea typeface="Cambria Math" panose="02040503050406030204" pitchFamily="18" charset="0"/>
                                </a:rPr>
                              </m:ctrlPr>
                            </m:sSupPr>
                            <m:e>
                              <m:r>
                                <a:rPr lang="en-US" i="1">
                                  <a:solidFill>
                                    <a:schemeClr val="accent1">
                                      <a:lumMod val="20000"/>
                                      <a:lumOff val="80000"/>
                                    </a:schemeClr>
                                  </a:solidFill>
                                  <a:latin typeface="Cambria Math" panose="02040503050406030204" pitchFamily="18" charset="0"/>
                                  <a:ea typeface="Cambria Math" panose="02040503050406030204" pitchFamily="18" charset="0"/>
                                </a:rPr>
                                <m:t>ℝ</m:t>
                              </m:r>
                            </m:e>
                            <m:sup>
                              <m:r>
                                <a:rPr lang="en-US" i="1">
                                  <a:solidFill>
                                    <a:schemeClr val="accent1">
                                      <a:lumMod val="20000"/>
                                      <a:lumOff val="80000"/>
                                    </a:schemeClr>
                                  </a:solidFill>
                                  <a:latin typeface="Cambria Math" panose="02040503050406030204" pitchFamily="18" charset="0"/>
                                  <a:ea typeface="Cambria Math" panose="02040503050406030204" pitchFamily="18" charset="0"/>
                                </a:rPr>
                                <m:t>𝑑</m:t>
                              </m:r>
                            </m:sup>
                          </m:sSup>
                        </m:sub>
                        <m:sup/>
                        <m:e>
                          <m:r>
                            <a:rPr lang="en-US" i="1">
                              <a:solidFill>
                                <a:schemeClr val="accent1">
                                  <a:lumMod val="20000"/>
                                  <a:lumOff val="80000"/>
                                </a:schemeClr>
                              </a:solidFill>
                              <a:latin typeface="Cambria Math" panose="02040503050406030204" pitchFamily="18" charset="0"/>
                              <a:ea typeface="Cambria Math" panose="02040503050406030204" pitchFamily="18" charset="0"/>
                            </a:rPr>
                            <m:t> </m:t>
                          </m:r>
                          <m:r>
                            <a:rPr lang="en-US" b="0" i="1" smtClean="0">
                              <a:solidFill>
                                <a:schemeClr val="accent1">
                                  <a:lumMod val="20000"/>
                                  <a:lumOff val="80000"/>
                                </a:schemeClr>
                              </a:solidFill>
                              <a:latin typeface="Cambria Math" panose="02040503050406030204" pitchFamily="18" charset="0"/>
                              <a:ea typeface="Cambria Math" panose="02040503050406030204" pitchFamily="18" charset="0"/>
                            </a:rPr>
                            <m:t>𝑓</m:t>
                          </m:r>
                          <m:d>
                            <m:dPr>
                              <m:ctrlPr>
                                <a:rPr lang="en-US" b="0" i="1" smtClean="0">
                                  <a:solidFill>
                                    <a:schemeClr val="accent1">
                                      <a:lumMod val="20000"/>
                                      <a:lumOff val="80000"/>
                                    </a:schemeClr>
                                  </a:solidFill>
                                  <a:latin typeface="Cambria Math" panose="02040503050406030204" pitchFamily="18" charset="0"/>
                                  <a:ea typeface="Cambria Math" panose="02040503050406030204" pitchFamily="18" charset="0"/>
                                </a:rPr>
                              </m:ctrlPr>
                            </m:dPr>
                            <m:e>
                              <m:r>
                                <a:rPr lang="en-US" b="0" i="1" smtClean="0">
                                  <a:solidFill>
                                    <a:schemeClr val="accent1">
                                      <a:lumMod val="20000"/>
                                      <a:lumOff val="80000"/>
                                    </a:schemeClr>
                                  </a:solidFill>
                                  <a:latin typeface="Cambria Math" panose="02040503050406030204" pitchFamily="18" charset="0"/>
                                  <a:ea typeface="Cambria Math" panose="02040503050406030204" pitchFamily="18" charset="0"/>
                                </a:rPr>
                                <m:t>𝑦</m:t>
                              </m:r>
                            </m:e>
                          </m:d>
                          <m:r>
                            <a:rPr lang="en-US" b="0" i="1" smtClean="0">
                              <a:solidFill>
                                <a:schemeClr val="accent1">
                                  <a:lumMod val="20000"/>
                                  <a:lumOff val="80000"/>
                                </a:schemeClr>
                              </a:solidFill>
                              <a:latin typeface="Cambria Math" panose="02040503050406030204" pitchFamily="18" charset="0"/>
                              <a:ea typeface="Cambria Math" panose="02040503050406030204" pitchFamily="18" charset="0"/>
                            </a:rPr>
                            <m:t>⋅</m:t>
                          </m:r>
                          <m:r>
                            <a:rPr lang="en-US" b="0" i="1" smtClean="0">
                              <a:solidFill>
                                <a:schemeClr val="accent1">
                                  <a:lumMod val="20000"/>
                                  <a:lumOff val="80000"/>
                                </a:schemeClr>
                              </a:solidFill>
                              <a:latin typeface="Cambria Math" panose="02040503050406030204" pitchFamily="18" charset="0"/>
                              <a:ea typeface="Cambria Math" panose="02040503050406030204" pitchFamily="18" charset="0"/>
                            </a:rPr>
                            <m:t>𝑔</m:t>
                          </m:r>
                          <m:r>
                            <a:rPr lang="en-US" b="0" i="1" smtClean="0">
                              <a:solidFill>
                                <a:schemeClr val="accent1">
                                  <a:lumMod val="20000"/>
                                  <a:lumOff val="80000"/>
                                </a:schemeClr>
                              </a:solidFill>
                              <a:latin typeface="Cambria Math" panose="02040503050406030204" pitchFamily="18" charset="0"/>
                              <a:ea typeface="Cambria Math" panose="02040503050406030204" pitchFamily="18" charset="0"/>
                            </a:rPr>
                            <m:t>(</m:t>
                          </m:r>
                          <m:r>
                            <a:rPr lang="en-US" b="0" i="1" smtClean="0">
                              <a:solidFill>
                                <a:schemeClr val="accent1">
                                  <a:lumMod val="20000"/>
                                  <a:lumOff val="80000"/>
                                </a:schemeClr>
                              </a:solidFill>
                              <a:latin typeface="Cambria Math" panose="02040503050406030204" pitchFamily="18" charset="0"/>
                              <a:ea typeface="Cambria Math" panose="02040503050406030204" pitchFamily="18" charset="0"/>
                            </a:rPr>
                            <m:t>𝑥</m:t>
                          </m:r>
                          <m:r>
                            <a:rPr lang="en-US" b="0" i="1" smtClean="0">
                              <a:solidFill>
                                <a:schemeClr val="accent1">
                                  <a:lumMod val="20000"/>
                                  <a:lumOff val="80000"/>
                                </a:schemeClr>
                              </a:solidFill>
                              <a:latin typeface="Cambria Math" panose="02040503050406030204" pitchFamily="18" charset="0"/>
                              <a:ea typeface="Cambria Math" panose="02040503050406030204" pitchFamily="18" charset="0"/>
                            </a:rPr>
                            <m:t>−</m:t>
                          </m:r>
                          <m:r>
                            <a:rPr lang="en-US" b="0" i="1" smtClean="0">
                              <a:solidFill>
                                <a:schemeClr val="accent1">
                                  <a:lumMod val="20000"/>
                                  <a:lumOff val="80000"/>
                                </a:schemeClr>
                              </a:solidFill>
                              <a:latin typeface="Cambria Math" panose="02040503050406030204" pitchFamily="18" charset="0"/>
                              <a:ea typeface="Cambria Math" panose="02040503050406030204" pitchFamily="18" charset="0"/>
                            </a:rPr>
                            <m:t>𝑦</m:t>
                          </m:r>
                          <m:r>
                            <a:rPr lang="en-US" b="0" i="1" smtClean="0">
                              <a:solidFill>
                                <a:schemeClr val="accent1">
                                  <a:lumMod val="20000"/>
                                  <a:lumOff val="80000"/>
                                </a:schemeClr>
                              </a:solidFill>
                              <a:latin typeface="Cambria Math" panose="02040503050406030204" pitchFamily="18" charset="0"/>
                              <a:ea typeface="Cambria Math" panose="02040503050406030204" pitchFamily="18" charset="0"/>
                            </a:rPr>
                            <m:t>) </m:t>
                          </m:r>
                          <m:r>
                            <m:rPr>
                              <m:sty m:val="p"/>
                            </m:rPr>
                            <a:rPr lang="en-US">
                              <a:solidFill>
                                <a:schemeClr val="accent1">
                                  <a:lumMod val="20000"/>
                                  <a:lumOff val="80000"/>
                                </a:schemeClr>
                              </a:solidFill>
                              <a:latin typeface="Cambria Math" panose="02040503050406030204" pitchFamily="18" charset="0"/>
                            </a:rPr>
                            <m:t>d</m:t>
                          </m:r>
                          <m:r>
                            <a:rPr lang="en-US" i="1">
                              <a:solidFill>
                                <a:schemeClr val="accent1">
                                  <a:lumMod val="20000"/>
                                  <a:lumOff val="80000"/>
                                </a:schemeClr>
                              </a:solidFill>
                              <a:latin typeface="Cambria Math" panose="02040503050406030204" pitchFamily="18" charset="0"/>
                            </a:rPr>
                            <m:t>𝜔</m:t>
                          </m:r>
                        </m:e>
                      </m:nary>
                    </m:oMath>
                  </m:oMathPara>
                </a14:m>
                <a:endParaRPr lang="en-US" dirty="0"/>
              </a:p>
              <a:p>
                <a:pPr marL="0" indent="0">
                  <a:buNone/>
                </a:pPr>
                <a:r>
                  <a:rPr lang="en-US" dirty="0"/>
                  <a:t>then</a:t>
                </a:r>
                <a:endParaRPr lang="en-US" b="0" i="1" dirty="0">
                  <a:latin typeface="Cambria Math" panose="02040503050406030204" pitchFamily="18" charset="0"/>
                </a:endParaRPr>
              </a:p>
              <a:p>
                <a:pPr marL="0" indent="0">
                  <a:buNone/>
                </a:pPr>
                <a14:m>
                  <m:oMathPara xmlns:m="http://schemas.openxmlformats.org/officeDocument/2006/math">
                    <m:oMathParaPr>
                      <m:jc m:val="center"/>
                    </m:oMathParaPr>
                    <m:oMath xmlns:m="http://schemas.openxmlformats.org/officeDocument/2006/math">
                      <m:acc>
                        <m:accPr>
                          <m:chr m:val="̂"/>
                          <m:ctrlPr>
                            <a:rPr lang="en-US" b="0" i="1" smtClean="0">
                              <a:solidFill>
                                <a:schemeClr val="accent1">
                                  <a:lumMod val="20000"/>
                                  <a:lumOff val="80000"/>
                                </a:schemeClr>
                              </a:solidFill>
                              <a:latin typeface="Cambria Math" panose="02040503050406030204" pitchFamily="18" charset="0"/>
                            </a:rPr>
                          </m:ctrlPr>
                        </m:accPr>
                        <m:e>
                          <m:r>
                            <a:rPr lang="en-US" b="0" i="1" smtClean="0">
                              <a:solidFill>
                                <a:schemeClr val="accent1">
                                  <a:lumMod val="20000"/>
                                  <a:lumOff val="80000"/>
                                </a:schemeClr>
                              </a:solidFill>
                              <a:latin typeface="Cambria Math" panose="02040503050406030204" pitchFamily="18" charset="0"/>
                            </a:rPr>
                            <m:t>h</m:t>
                          </m:r>
                        </m:e>
                      </m:acc>
                      <m:d>
                        <m:dPr>
                          <m:begChr m:val="["/>
                          <m:endChr m:val="]"/>
                          <m:ctrlPr>
                            <a:rPr lang="en-US" b="0" i="1" dirty="0" smtClean="0">
                              <a:solidFill>
                                <a:schemeClr val="accent1">
                                  <a:lumMod val="20000"/>
                                  <a:lumOff val="80000"/>
                                </a:schemeClr>
                              </a:solidFill>
                              <a:latin typeface="Cambria Math" panose="02040503050406030204" pitchFamily="18" charset="0"/>
                            </a:rPr>
                          </m:ctrlPr>
                        </m:dPr>
                        <m:e>
                          <m:r>
                            <a:rPr lang="en-US" b="0" i="1" dirty="0" smtClean="0">
                              <a:solidFill>
                                <a:schemeClr val="accent1">
                                  <a:lumMod val="20000"/>
                                  <a:lumOff val="80000"/>
                                </a:schemeClr>
                              </a:solidFill>
                              <a:latin typeface="Cambria Math" panose="02040503050406030204" pitchFamily="18" charset="0"/>
                            </a:rPr>
                            <m:t>𝜔</m:t>
                          </m:r>
                        </m:e>
                      </m:d>
                      <m:r>
                        <a:rPr lang="en-US" b="0" i="1" dirty="0" smtClean="0">
                          <a:solidFill>
                            <a:schemeClr val="accent1">
                              <a:lumMod val="20000"/>
                              <a:lumOff val="80000"/>
                            </a:schemeClr>
                          </a:solidFill>
                          <a:latin typeface="Cambria Math" panose="02040503050406030204" pitchFamily="18" charset="0"/>
                        </a:rPr>
                        <m:t>=</m:t>
                      </m:r>
                      <m:acc>
                        <m:accPr>
                          <m:chr m:val="̂"/>
                          <m:ctrlPr>
                            <a:rPr lang="en-US" b="0" i="1" dirty="0" smtClean="0">
                              <a:solidFill>
                                <a:schemeClr val="accent1">
                                  <a:lumMod val="20000"/>
                                  <a:lumOff val="80000"/>
                                </a:schemeClr>
                              </a:solidFill>
                              <a:latin typeface="Cambria Math" panose="02040503050406030204" pitchFamily="18" charset="0"/>
                            </a:rPr>
                          </m:ctrlPr>
                        </m:accPr>
                        <m:e>
                          <m:r>
                            <a:rPr lang="en-US" b="0" i="1" dirty="0" smtClean="0">
                              <a:solidFill>
                                <a:schemeClr val="accent1">
                                  <a:lumMod val="20000"/>
                                  <a:lumOff val="80000"/>
                                </a:schemeClr>
                              </a:solidFill>
                              <a:latin typeface="Cambria Math" panose="02040503050406030204" pitchFamily="18" charset="0"/>
                            </a:rPr>
                            <m:t>𝑓</m:t>
                          </m:r>
                        </m:e>
                      </m:acc>
                      <m:d>
                        <m:dPr>
                          <m:begChr m:val="["/>
                          <m:endChr m:val="]"/>
                          <m:ctrlPr>
                            <a:rPr lang="en-US" b="0" i="1" dirty="0" smtClean="0">
                              <a:solidFill>
                                <a:schemeClr val="accent1">
                                  <a:lumMod val="20000"/>
                                  <a:lumOff val="80000"/>
                                </a:schemeClr>
                              </a:solidFill>
                              <a:latin typeface="Cambria Math" panose="02040503050406030204" pitchFamily="18" charset="0"/>
                            </a:rPr>
                          </m:ctrlPr>
                        </m:dPr>
                        <m:e>
                          <m:r>
                            <a:rPr lang="en-US" b="0" i="1" dirty="0" smtClean="0">
                              <a:solidFill>
                                <a:schemeClr val="accent1">
                                  <a:lumMod val="20000"/>
                                  <a:lumOff val="80000"/>
                                </a:schemeClr>
                              </a:solidFill>
                              <a:latin typeface="Cambria Math" panose="02040503050406030204" pitchFamily="18" charset="0"/>
                            </a:rPr>
                            <m:t>𝜔</m:t>
                          </m:r>
                        </m:e>
                      </m:d>
                      <m:r>
                        <a:rPr lang="en-US" b="0" i="1" dirty="0" smtClean="0">
                          <a:solidFill>
                            <a:schemeClr val="accent1">
                              <a:lumMod val="20000"/>
                              <a:lumOff val="80000"/>
                            </a:schemeClr>
                          </a:solidFill>
                          <a:latin typeface="Cambria Math" panose="02040503050406030204" pitchFamily="18" charset="0"/>
                        </a:rPr>
                        <m:t>⋅</m:t>
                      </m:r>
                      <m:acc>
                        <m:accPr>
                          <m:chr m:val="̂"/>
                          <m:ctrlPr>
                            <a:rPr lang="en-US" b="0" i="1" dirty="0" smtClean="0">
                              <a:solidFill>
                                <a:schemeClr val="accent1">
                                  <a:lumMod val="20000"/>
                                  <a:lumOff val="80000"/>
                                </a:schemeClr>
                              </a:solidFill>
                              <a:latin typeface="Cambria Math" panose="02040503050406030204" pitchFamily="18" charset="0"/>
                            </a:rPr>
                          </m:ctrlPr>
                        </m:accPr>
                        <m:e>
                          <m:r>
                            <a:rPr lang="en-US" b="0" i="1" dirty="0" smtClean="0">
                              <a:solidFill>
                                <a:schemeClr val="accent1">
                                  <a:lumMod val="20000"/>
                                  <a:lumOff val="80000"/>
                                </a:schemeClr>
                              </a:solidFill>
                              <a:latin typeface="Cambria Math" panose="02040503050406030204" pitchFamily="18" charset="0"/>
                            </a:rPr>
                            <m:t>𝑔</m:t>
                          </m:r>
                        </m:e>
                      </m:acc>
                      <m:d>
                        <m:dPr>
                          <m:begChr m:val="["/>
                          <m:endChr m:val="]"/>
                          <m:ctrlPr>
                            <a:rPr lang="en-US" b="0" i="1" dirty="0" smtClean="0">
                              <a:solidFill>
                                <a:schemeClr val="accent1">
                                  <a:lumMod val="20000"/>
                                  <a:lumOff val="80000"/>
                                </a:schemeClr>
                              </a:solidFill>
                              <a:latin typeface="Cambria Math" panose="02040503050406030204" pitchFamily="18" charset="0"/>
                            </a:rPr>
                          </m:ctrlPr>
                        </m:dPr>
                        <m:e>
                          <m:r>
                            <a:rPr lang="en-US" b="0" i="1" dirty="0" smtClean="0">
                              <a:solidFill>
                                <a:schemeClr val="accent1">
                                  <a:lumMod val="20000"/>
                                  <a:lumOff val="80000"/>
                                </a:schemeClr>
                              </a:solidFill>
                              <a:latin typeface="Cambria Math" panose="02040503050406030204" pitchFamily="18" charset="0"/>
                            </a:rPr>
                            <m:t>𝜔</m:t>
                          </m:r>
                        </m:e>
                      </m:d>
                    </m:oMath>
                  </m:oMathPara>
                </a14:m>
                <a:endParaRPr lang="en-US" sz="2400" dirty="0"/>
              </a:p>
              <a:p>
                <a:pPr marL="0" indent="0">
                  <a:buNone/>
                </a:pPr>
                <a:endParaRPr lang="en-US" sz="2400" dirty="0"/>
              </a:p>
              <a:p>
                <a:pPr marL="0" indent="0">
                  <a:buNone/>
                </a:pPr>
                <a:endParaRPr lang="en-US" dirty="0">
                  <a:solidFill>
                    <a:schemeClr val="accent1">
                      <a:lumMod val="20000"/>
                      <a:lumOff val="80000"/>
                    </a:schemeClr>
                  </a:solidFill>
                </a:endParaRPr>
              </a:p>
            </p:txBody>
          </p:sp>
        </mc:Choice>
        <mc:Fallback xmlns="">
          <p:sp>
            <p:nvSpPr>
              <p:cNvPr id="3" name="Content Placeholder 2">
                <a:extLst>
                  <a:ext uri="{FF2B5EF4-FFF2-40B4-BE49-F238E27FC236}">
                    <a16:creationId xmlns:a16="http://schemas.microsoft.com/office/drawing/2014/main" id="{08C096A6-E0EE-9678-FBF7-0A0F9B75D73E}"/>
                  </a:ext>
                </a:extLst>
              </p:cNvPr>
              <p:cNvSpPr>
                <a:spLocks noGrp="1" noRot="1" noChangeAspect="1" noMove="1" noResize="1" noEditPoints="1" noAdjustHandles="1" noChangeArrowheads="1" noChangeShapeType="1" noTextEdit="1"/>
              </p:cNvSpPr>
              <p:nvPr>
                <p:ph idx="1"/>
              </p:nvPr>
            </p:nvSpPr>
            <p:spPr>
              <a:blipFill>
                <a:blip r:embed="rId3"/>
                <a:stretch>
                  <a:fillRect l="-1410" t="-29976"/>
                </a:stretch>
              </a:blipFill>
            </p:spPr>
            <p:txBody>
              <a:bodyPr/>
              <a:lstStyle/>
              <a:p>
                <a:r>
                  <a:rPr lang="en-US">
                    <a:noFill/>
                  </a:rPr>
                  <a:t> </a:t>
                </a:r>
              </a:p>
            </p:txBody>
          </p:sp>
        </mc:Fallback>
      </mc:AlternateContent>
    </p:spTree>
    <p:extLst>
      <p:ext uri="{BB962C8B-B14F-4D97-AF65-F5344CB8AC3E}">
        <p14:creationId xmlns:p14="http://schemas.microsoft.com/office/powerpoint/2010/main" val="2349982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88B36D4D-15B1-53B4-57BB-9963D724A8EC}"/>
              </a:ext>
            </a:extLst>
          </p:cNvPr>
          <p:cNvSpPr>
            <a:spLocks/>
          </p:cNvSpPr>
          <p:nvPr/>
        </p:nvSpPr>
        <p:spPr>
          <a:xfrm rot="16200000">
            <a:off x="1194366" y="3132893"/>
            <a:ext cx="2813727" cy="4270728"/>
          </a:xfrm>
          <a:prstGeom prst="roundRect">
            <a:avLst>
              <a:gd name="adj" fmla="val 11139"/>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D6B615-FE44-B91E-6383-A1DC8E1CDF77}"/>
              </a:ext>
            </a:extLst>
          </p:cNvPr>
          <p:cNvSpPr>
            <a:spLocks noGrp="1"/>
          </p:cNvSpPr>
          <p:nvPr>
            <p:ph type="title"/>
          </p:nvPr>
        </p:nvSpPr>
        <p:spPr/>
        <p:txBody>
          <a:bodyPr/>
          <a:lstStyle/>
          <a:p>
            <a:r>
              <a:rPr lang="en-US" dirty="0"/>
              <a:t>FOURIER ANALYSIS PRIMER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8C096A6-E0EE-9678-FBF7-0A0F9B75D73E}"/>
                  </a:ext>
                </a:extLst>
              </p:cNvPr>
              <p:cNvSpPr>
                <a:spLocks noGrp="1"/>
              </p:cNvSpPr>
              <p:nvPr>
                <p:ph idx="1"/>
              </p:nvPr>
            </p:nvSpPr>
            <p:spPr/>
            <p:txBody>
              <a:bodyPr/>
              <a:lstStyle/>
              <a:p>
                <a:pPr marL="0" indent="0">
                  <a:buNone/>
                </a:pPr>
                <a:r>
                  <a:rPr lang="en-US" dirty="0"/>
                  <a:t>Why do we care?</a:t>
                </a:r>
              </a:p>
              <a:p>
                <a:pPr marL="0" indent="0">
                  <a:buNone/>
                </a:pPr>
                <a:endParaRPr lang="en-US" sz="1000" dirty="0"/>
              </a:p>
              <a:p>
                <a:pPr marL="1200150" lvl="1" indent="-742950">
                  <a:buFont typeface="+mj-lt"/>
                  <a:buAutoNum type="arabicPeriod"/>
                </a:pPr>
                <a:r>
                  <a:rPr lang="en-US" sz="3200" dirty="0"/>
                  <a:t>Airy disk comes from Fourier analysis</a:t>
                </a:r>
              </a:p>
              <a:p>
                <a:pPr marL="914400" lvl="2" indent="0">
                  <a:buNone/>
                </a:pPr>
                <a:r>
                  <a:rPr lang="en-US" sz="2800" dirty="0"/>
                  <a:t>   </a:t>
                </a:r>
                <a14:m>
                  <m:oMath xmlns:m="http://schemas.openxmlformats.org/officeDocument/2006/math">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𝐾</m:t>
                        </m:r>
                      </m:e>
                    </m:acc>
                  </m:oMath>
                </a14:m>
                <a:r>
                  <a:rPr lang="en-US" sz="2800" dirty="0"/>
                  <a:t> is the convolution of a disk (the aperture) with itself</a:t>
                </a:r>
              </a:p>
              <a:p>
                <a:pPr marL="1200150" marR="0" lvl="1" indent="-742950" algn="l" defTabSz="914400" rtl="0" eaLnBrk="1" fontAlgn="auto" latinLnBrk="0" hangingPunct="1">
                  <a:lnSpc>
                    <a:spcPct val="90000"/>
                  </a:lnSpc>
                  <a:spcBef>
                    <a:spcPts val="500"/>
                  </a:spcBef>
                  <a:spcAft>
                    <a:spcPts val="0"/>
                  </a:spcAft>
                  <a:buClrTx/>
                  <a:buSzTx/>
                  <a:buFont typeface="+mj-lt"/>
                  <a:buAutoNum type="arabicPeriod"/>
                  <a:tabLst/>
                  <a:defRPr/>
                </a:pPr>
                <a:endParaRPr lang="en-US" sz="1400" dirty="0">
                  <a:solidFill>
                    <a:srgbClr val="FEC306">
                      <a:lumMod val="20000"/>
                      <a:lumOff val="80000"/>
                    </a:srgbClr>
                  </a:solidFill>
                  <a:latin typeface="Calibri" panose="020F0502020204030204"/>
                </a:endParaRPr>
              </a:p>
              <a:p>
                <a:pPr marL="1200150" marR="0" lvl="1" indent="-742950" algn="l" defTabSz="914400" rtl="0" eaLnBrk="1" fontAlgn="auto" latinLnBrk="0" hangingPunct="1">
                  <a:lnSpc>
                    <a:spcPct val="90000"/>
                  </a:lnSpc>
                  <a:spcBef>
                    <a:spcPts val="500"/>
                  </a:spcBef>
                  <a:spcAft>
                    <a:spcPts val="0"/>
                  </a:spcAft>
                  <a:buClrTx/>
                  <a:buSzTx/>
                  <a:buFont typeface="+mj-lt"/>
                  <a:buAutoNum type="arabicPeriod"/>
                  <a:tabLst/>
                  <a:defRPr/>
                </a:pPr>
                <a:r>
                  <a:rPr lang="en-US" sz="3200" b="1" dirty="0">
                    <a:solidFill>
                      <a:schemeClr val="accent5">
                        <a:lumMod val="60000"/>
                        <a:lumOff val="40000"/>
                      </a:schemeClr>
                    </a:solidFill>
                    <a:latin typeface="Calibri" panose="020F0502020204030204"/>
                  </a:rPr>
                  <a:t>Gives an easy way to </a:t>
                </a:r>
                <a:r>
                  <a:rPr lang="en-US" sz="3200" b="1" i="1" dirty="0">
                    <a:solidFill>
                      <a:schemeClr val="accent5">
                        <a:lumMod val="60000"/>
                        <a:lumOff val="40000"/>
                      </a:schemeClr>
                    </a:solidFill>
                    <a:latin typeface="Calibri" panose="020F0502020204030204"/>
                  </a:rPr>
                  <a:t>deconvolve</a:t>
                </a:r>
                <a:r>
                  <a:rPr lang="en-US" sz="3200" dirty="0">
                    <a:solidFill>
                      <a:srgbClr val="FEC306">
                        <a:lumMod val="20000"/>
                        <a:lumOff val="80000"/>
                      </a:srgbClr>
                    </a:solidFill>
                    <a:latin typeface="Calibri" panose="020F0502020204030204"/>
                  </a:rPr>
                  <a:t> (see board)</a:t>
                </a:r>
              </a:p>
              <a:p>
                <a:pPr marL="457200" marR="0" lvl="1" indent="0" algn="l" defTabSz="914400" rtl="0" eaLnBrk="1" fontAlgn="auto" latinLnBrk="0" hangingPunct="1">
                  <a:lnSpc>
                    <a:spcPct val="90000"/>
                  </a:lnSpc>
                  <a:spcBef>
                    <a:spcPts val="500"/>
                  </a:spcBef>
                  <a:spcAft>
                    <a:spcPts val="0"/>
                  </a:spcAft>
                  <a:buClrTx/>
                  <a:buSzTx/>
                  <a:buNone/>
                  <a:tabLst/>
                  <a:defRPr/>
                </a:pPr>
                <a:endParaRPr lang="en-US" sz="3200" dirty="0">
                  <a:solidFill>
                    <a:srgbClr val="FEC306">
                      <a:lumMod val="20000"/>
                      <a:lumOff val="80000"/>
                    </a:srgbClr>
                  </a:solidFill>
                  <a:latin typeface="Calibri" panose="020F0502020204030204"/>
                </a:endParaRPr>
              </a:p>
              <a:p>
                <a:pPr marL="914400" lvl="2" indent="0">
                  <a:buNone/>
                </a:pPr>
                <a:endParaRPr lang="en-US" sz="2800" dirty="0"/>
              </a:p>
            </p:txBody>
          </p:sp>
        </mc:Choice>
        <mc:Fallback xmlns="">
          <p:sp>
            <p:nvSpPr>
              <p:cNvPr id="3" name="Content Placeholder 2">
                <a:extLst>
                  <a:ext uri="{FF2B5EF4-FFF2-40B4-BE49-F238E27FC236}">
                    <a16:creationId xmlns:a16="http://schemas.microsoft.com/office/drawing/2014/main" id="{08C096A6-E0EE-9678-FBF7-0A0F9B75D73E}"/>
                  </a:ext>
                </a:extLst>
              </p:cNvPr>
              <p:cNvSpPr>
                <a:spLocks noGrp="1" noRot="1" noChangeAspect="1" noMove="1" noResize="1" noEditPoints="1" noAdjustHandles="1" noChangeArrowheads="1" noChangeShapeType="1" noTextEdit="1"/>
              </p:cNvSpPr>
              <p:nvPr>
                <p:ph idx="1"/>
              </p:nvPr>
            </p:nvSpPr>
            <p:spPr>
              <a:blipFill>
                <a:blip r:embed="rId3"/>
                <a:stretch>
                  <a:fillRect l="-1410" t="-26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4786B0A-ACD3-D483-F5A9-B5B6AF13F8CF}"/>
                  </a:ext>
                </a:extLst>
              </p:cNvPr>
              <p:cNvSpPr txBox="1"/>
              <p:nvPr/>
            </p:nvSpPr>
            <p:spPr>
              <a:xfrm>
                <a:off x="4683013" y="4308711"/>
                <a:ext cx="6745705" cy="685316"/>
              </a:xfrm>
              <a:prstGeom prst="rect">
                <a:avLst/>
              </a:prstGeom>
              <a:noFill/>
            </p:spPr>
            <p:txBody>
              <a:bodyPr wrap="square">
                <a:spAutoFit/>
              </a:bodyPr>
              <a:lstStyle/>
              <a:p>
                <a:pPr marL="15875" marR="0" lvl="1" indent="0" algn="ctr" defTabSz="914400" rtl="0" eaLnBrk="1" fontAlgn="auto" latinLnBrk="0" hangingPunct="1">
                  <a:lnSpc>
                    <a:spcPct val="90000"/>
                  </a:lnSpc>
                  <a:spcBef>
                    <a:spcPts val="500"/>
                  </a:spcBef>
                  <a:spcAft>
                    <a:spcPts val="0"/>
                  </a:spcAft>
                  <a:buClrTx/>
                  <a:buSzTx/>
                  <a:buFontTx/>
                  <a:buNone/>
                  <a:tabLst/>
                  <a:defRPr/>
                </a:pPr>
                <a14:m>
                  <m:oMathPara xmlns:m="http://schemas.openxmlformats.org/officeDocument/2006/math">
                    <m:oMathParaPr>
                      <m:jc m:val="center"/>
                    </m:oMathParaPr>
                    <m:oMath xmlns:m="http://schemas.openxmlformats.org/officeDocument/2006/math">
                      <m:acc>
                        <m:accPr>
                          <m:chr m:val="̂"/>
                          <m:ctrlPr>
                            <a:rPr kumimoji="0" lang="en-US" sz="24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𝐾</m:t>
                          </m:r>
                        </m:e>
                      </m:acc>
                      <m:d>
                        <m:dPr>
                          <m:begChr m:val="["/>
                          <m:endChr m:val="]"/>
                          <m:ctrlPr>
                            <a:rPr kumimoji="0" lang="en-US" sz="24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𝜔</m:t>
                          </m:r>
                        </m:e>
                      </m:d>
                      <m: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f>
                        <m:fPr>
                          <m:ctrlP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Pr>
                        <m:num>
                          <m: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num>
                        <m:den>
                          <m: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𝜋</m:t>
                          </m:r>
                        </m:den>
                      </m:f>
                      <m:d>
                        <m:dPr>
                          <m:ctrlP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func>
                            <m:funcPr>
                              <m:ctrlP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funcPr>
                            <m:fName>
                              <m:r>
                                <m:rPr>
                                  <m:sty m:val="p"/>
                                </m:rPr>
                                <a:rPr kumimoji="0" lang="en-US" sz="20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arccos</m:t>
                              </m:r>
                            </m:fName>
                            <m:e>
                              <m:d>
                                <m:dPr>
                                  <m:ctrlP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𝜋𝜎</m:t>
                                  </m:r>
                                  <m:d>
                                    <m:dPr>
                                      <m:begChr m:val="‖"/>
                                      <m:endChr m:val="‖"/>
                                      <m:ctrlP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𝜔</m:t>
                                      </m:r>
                                    </m:e>
                                  </m:d>
                                </m:e>
                              </m:d>
                            </m:e>
                          </m:func>
                          <m: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𝜋𝜎</m:t>
                          </m:r>
                          <m:d>
                            <m:dPr>
                              <m:begChr m:val="‖"/>
                              <m:endChr m:val="‖"/>
                              <m:ctrlP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𝜔</m:t>
                              </m:r>
                            </m:e>
                          </m:d>
                          <m:rad>
                            <m:radPr>
                              <m:degHide m:val="on"/>
                              <m:ctrlP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radPr>
                            <m:deg/>
                            <m:e>
                              <m: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sSup>
                                <m:sSupPr>
                                  <m:ctrlP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𝜋</m:t>
                                  </m:r>
                                </m:e>
                                <m:sup>
                                  <m: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sup>
                              </m:sSup>
                              <m:sSup>
                                <m:sSupPr>
                                  <m:ctrlP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𝜎</m:t>
                                  </m:r>
                                </m:e>
                                <m:sup>
                                  <m: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sup>
                              </m:sSup>
                              <m:sSup>
                                <m:sSupPr>
                                  <m:ctrlP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d>
                                    <m:dPr>
                                      <m:begChr m:val="‖"/>
                                      <m:endChr m:val="‖"/>
                                      <m:ctrlP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𝜔</m:t>
                                      </m:r>
                                    </m:e>
                                  </m:d>
                                </m:e>
                                <m:sup>
                                  <m:r>
                                    <a:rPr kumimoji="0" lang="en-US" sz="2000" b="0" i="1"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sup>
                              </m:sSup>
                            </m:e>
                          </m:rad>
                        </m:e>
                      </m:d>
                    </m:oMath>
                  </m:oMathPara>
                </a14:m>
                <a:endParaRPr kumimoji="0" lang="en-US" sz="24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5" name="TextBox 4">
                <a:extLst>
                  <a:ext uri="{FF2B5EF4-FFF2-40B4-BE49-F238E27FC236}">
                    <a16:creationId xmlns:a16="http://schemas.microsoft.com/office/drawing/2014/main" id="{D4786B0A-ACD3-D483-F5A9-B5B6AF13F8CF}"/>
                  </a:ext>
                </a:extLst>
              </p:cNvPr>
              <p:cNvSpPr txBox="1">
                <a:spLocks noRot="1" noChangeAspect="1" noMove="1" noResize="1" noEditPoints="1" noAdjustHandles="1" noChangeArrowheads="1" noChangeShapeType="1" noTextEdit="1"/>
              </p:cNvSpPr>
              <p:nvPr/>
            </p:nvSpPr>
            <p:spPr>
              <a:xfrm>
                <a:off x="4683013" y="4308711"/>
                <a:ext cx="6745705" cy="685316"/>
              </a:xfrm>
              <a:prstGeom prst="rect">
                <a:avLst/>
              </a:prstGeom>
              <a:blipFill>
                <a:blip r:embed="rId4"/>
                <a:stretch>
                  <a:fillRect t="-3636" b="-1090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C2152237-60B6-D6F0-C191-826B67C034BB}"/>
              </a:ext>
            </a:extLst>
          </p:cNvPr>
          <p:cNvPicPr>
            <a:picLocks noChangeAspect="1"/>
          </p:cNvPicPr>
          <p:nvPr/>
        </p:nvPicPr>
        <p:blipFill>
          <a:blip r:embed="rId5"/>
          <a:stretch>
            <a:fillRect/>
          </a:stretch>
        </p:blipFill>
        <p:spPr>
          <a:xfrm>
            <a:off x="694624" y="4092518"/>
            <a:ext cx="3813208" cy="2351478"/>
          </a:xfrm>
          <a:prstGeom prst="rect">
            <a:avLst/>
          </a:prstGeom>
        </p:spPr>
      </p:pic>
      <p:cxnSp>
        <p:nvCxnSpPr>
          <p:cNvPr id="9" name="Straight Connector 8">
            <a:extLst>
              <a:ext uri="{FF2B5EF4-FFF2-40B4-BE49-F238E27FC236}">
                <a16:creationId xmlns:a16="http://schemas.microsoft.com/office/drawing/2014/main" id="{8BBBE98E-1394-FE56-25C8-BE5DD41F8161}"/>
              </a:ext>
            </a:extLst>
          </p:cNvPr>
          <p:cNvCxnSpPr/>
          <p:nvPr/>
        </p:nvCxnSpPr>
        <p:spPr>
          <a:xfrm>
            <a:off x="4395537" y="6113964"/>
            <a:ext cx="0" cy="19250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EAB535D-5A8C-2C17-EE27-A8672C0F258B}"/>
              </a:ext>
            </a:extLst>
          </p:cNvPr>
          <p:cNvCxnSpPr>
            <a:cxnSpLocks/>
            <a:stCxn id="13" idx="1"/>
          </p:cNvCxnSpPr>
          <p:nvPr/>
        </p:nvCxnSpPr>
        <p:spPr>
          <a:xfrm flipH="1">
            <a:off x="4407408" y="5743141"/>
            <a:ext cx="551211" cy="366652"/>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FD09A9A-6D6E-081B-A117-17BB9E31ED6A}"/>
                  </a:ext>
                </a:extLst>
              </p:cNvPr>
              <p:cNvSpPr txBox="1"/>
              <p:nvPr/>
            </p:nvSpPr>
            <p:spPr>
              <a:xfrm>
                <a:off x="4958619" y="5589252"/>
                <a:ext cx="4807022"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Fourier transform becomes zero beyond </a:t>
                </a:r>
                <a14:m>
                  <m:oMath xmlns:m="http://schemas.openxmlformats.org/officeDocument/2006/math">
                    <m:r>
                      <a:rPr kumimoji="0" lang="en-US" sz="2000" b="0" i="1" u="none" strike="noStrike" kern="1200" cap="none" spc="0" normalizeH="0" baseline="0" noProof="0" smtClean="0">
                        <a:ln>
                          <a:noFill/>
                        </a:ln>
                        <a:solidFill>
                          <a:srgbClr val="418AB3">
                            <a:lumMod val="20000"/>
                            <a:lumOff val="80000"/>
                          </a:srgbClr>
                        </a:solidFill>
                        <a:effectLst/>
                        <a:uLnTx/>
                        <a:uFillTx/>
                        <a:latin typeface="Cambria Math" panose="02040503050406030204" pitchFamily="18" charset="0"/>
                        <a:ea typeface="+mn-ea"/>
                        <a:cs typeface="+mn-cs"/>
                      </a:rPr>
                      <m:t>1/</m:t>
                    </m:r>
                    <m:r>
                      <a:rPr kumimoji="0" lang="en-US" sz="2000" b="0" i="1" u="none" strike="noStrike" kern="1200" cap="none" spc="0" normalizeH="0" baseline="0" noProof="0" smtClean="0">
                        <a:ln>
                          <a:noFill/>
                        </a:ln>
                        <a:solidFill>
                          <a:srgbClr val="418AB3">
                            <a:lumMod val="20000"/>
                            <a:lumOff val="80000"/>
                          </a:srgbClr>
                        </a:solidFill>
                        <a:effectLst/>
                        <a:uLnTx/>
                        <a:uFillTx/>
                        <a:latin typeface="Cambria Math" panose="02040503050406030204" pitchFamily="18" charset="0"/>
                        <a:ea typeface="+mn-ea"/>
                        <a:cs typeface="+mn-cs"/>
                      </a:rPr>
                      <m:t>𝜎𝜋</m:t>
                    </m:r>
                  </m:oMath>
                </a14:m>
                <a:endParaRPr kumimoji="0" lang="en-US" sz="20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8FD09A9A-6D6E-081B-A117-17BB9E31ED6A}"/>
                  </a:ext>
                </a:extLst>
              </p:cNvPr>
              <p:cNvSpPr txBox="1">
                <a:spLocks noRot="1" noChangeAspect="1" noMove="1" noResize="1" noEditPoints="1" noAdjustHandles="1" noChangeArrowheads="1" noChangeShapeType="1" noTextEdit="1"/>
              </p:cNvSpPr>
              <p:nvPr/>
            </p:nvSpPr>
            <p:spPr>
              <a:xfrm>
                <a:off x="4958619" y="5589252"/>
                <a:ext cx="4807022" cy="307777"/>
              </a:xfrm>
              <a:prstGeom prst="rect">
                <a:avLst/>
              </a:prstGeom>
              <a:blipFill>
                <a:blip r:embed="rId6"/>
                <a:stretch>
                  <a:fillRect l="-3166" t="-28000" r="-264" b="-4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3D397C4-E6D0-012C-62A1-43E68D6E579C}"/>
                  </a:ext>
                </a:extLst>
              </p:cNvPr>
              <p:cNvSpPr txBox="1"/>
              <p:nvPr/>
            </p:nvSpPr>
            <p:spPr>
              <a:xfrm>
                <a:off x="-541782" y="6126660"/>
                <a:ext cx="610362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𝜔</m:t>
                      </m:r>
                    </m:oMath>
                  </m:oMathPara>
                </a14:m>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mc:Choice>
        <mc:Fallback xmlns="">
          <p:sp>
            <p:nvSpPr>
              <p:cNvPr id="15" name="TextBox 14">
                <a:extLst>
                  <a:ext uri="{FF2B5EF4-FFF2-40B4-BE49-F238E27FC236}">
                    <a16:creationId xmlns:a16="http://schemas.microsoft.com/office/drawing/2014/main" id="{B3D397C4-E6D0-012C-62A1-43E68D6E579C}"/>
                  </a:ext>
                </a:extLst>
              </p:cNvPr>
              <p:cNvSpPr txBox="1">
                <a:spLocks noRot="1" noChangeAspect="1" noMove="1" noResize="1" noEditPoints="1" noAdjustHandles="1" noChangeArrowheads="1" noChangeShapeType="1" noTextEdit="1"/>
              </p:cNvSpPr>
              <p:nvPr/>
            </p:nvSpPr>
            <p:spPr>
              <a:xfrm>
                <a:off x="-541782" y="6126660"/>
                <a:ext cx="6103620" cy="400110"/>
              </a:xfrm>
              <a:prstGeom prst="rect">
                <a:avLst/>
              </a:prstGeom>
              <a:blipFill>
                <a:blip r:embed="rId7"/>
                <a:stretch>
                  <a:fillRect/>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C6174D2F-D76B-0AA0-7034-81D17E131860}"/>
              </a:ext>
            </a:extLst>
          </p:cNvPr>
          <p:cNvGrpSpPr/>
          <p:nvPr/>
        </p:nvGrpSpPr>
        <p:grpSpPr>
          <a:xfrm>
            <a:off x="9445755" y="185115"/>
            <a:ext cx="2575560" cy="3070148"/>
            <a:chOff x="9509763" y="121107"/>
            <a:chExt cx="2575560" cy="3070148"/>
          </a:xfrm>
        </p:grpSpPr>
        <p:sp>
          <p:nvSpPr>
            <p:cNvPr id="20" name="Rounded Rectangle 19">
              <a:extLst>
                <a:ext uri="{FF2B5EF4-FFF2-40B4-BE49-F238E27FC236}">
                  <a16:creationId xmlns:a16="http://schemas.microsoft.com/office/drawing/2014/main" id="{E22014E9-3BFF-34DA-A58C-CD099510591F}"/>
                </a:ext>
              </a:extLst>
            </p:cNvPr>
            <p:cNvSpPr>
              <a:spLocks/>
            </p:cNvSpPr>
            <p:nvPr/>
          </p:nvSpPr>
          <p:spPr>
            <a:xfrm rot="16200000">
              <a:off x="9262469" y="368401"/>
              <a:ext cx="3070148" cy="2575560"/>
            </a:xfrm>
            <a:prstGeom prst="roundRect">
              <a:avLst>
                <a:gd name="adj" fmla="val 11139"/>
              </a:avLst>
            </a:prstGeom>
            <a:solidFill>
              <a:srgbClr val="446996">
                <a:alpha val="70000"/>
              </a:srgb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6" name="Picture 4" descr="Introduction to Fourier Optics: Goodman, Joseph: 9780974707723: Amazon.com:  Books">
              <a:extLst>
                <a:ext uri="{FF2B5EF4-FFF2-40B4-BE49-F238E27FC236}">
                  <a16:creationId xmlns:a16="http://schemas.microsoft.com/office/drawing/2014/main" id="{E6A3D0AB-6F8C-7A14-8F7E-49C621A6A1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37501" y="315681"/>
              <a:ext cx="2120084" cy="2670194"/>
            </a:xfrm>
            <a:prstGeom prst="roundRect">
              <a:avLst>
                <a:gd name="adj" fmla="val 11060"/>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3920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P spid="13"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30EBE-F190-2285-7A62-498B1013EB0D}"/>
              </a:ext>
            </a:extLst>
          </p:cNvPr>
          <p:cNvSpPr>
            <a:spLocks noGrp="1"/>
          </p:cNvSpPr>
          <p:nvPr>
            <p:ph type="title"/>
          </p:nvPr>
        </p:nvSpPr>
        <p:spPr/>
        <p:txBody>
          <a:bodyPr/>
          <a:lstStyle/>
          <a:p>
            <a:r>
              <a:rPr lang="en-US" dirty="0"/>
              <a:t>ESTIMATING SPIKES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1C365EB-EEC6-A2FC-B099-1CB4FD7D2A37}"/>
                  </a:ext>
                </a:extLst>
              </p:cNvPr>
              <p:cNvSpPr>
                <a:spLocks noGrp="1"/>
              </p:cNvSpPr>
              <p:nvPr>
                <p:ph idx="1"/>
              </p:nvPr>
            </p:nvSpPr>
            <p:spPr/>
            <p:txBody>
              <a:bodyPr/>
              <a:lstStyle/>
              <a:p>
                <a:pPr marL="0" indent="0">
                  <a:buNone/>
                </a:pPr>
                <a:r>
                  <a:rPr lang="en-US" dirty="0"/>
                  <a:t>We have reduced to the following signal processing question:</a:t>
                </a:r>
              </a:p>
              <a:p>
                <a:pPr marL="0" indent="0">
                  <a:buNone/>
                </a:pPr>
                <a:endParaRPr lang="en-US" dirty="0"/>
              </a:p>
              <a:p>
                <a:pPr marL="0" indent="0">
                  <a:buNone/>
                </a:pPr>
                <a:r>
                  <a:rPr lang="en-US" dirty="0"/>
                  <a:t>Given any frequency </a:t>
                </a:r>
                <a14:m>
                  <m:oMath xmlns:m="http://schemas.openxmlformats.org/officeDocument/2006/math">
                    <m:r>
                      <a:rPr lang="en-US" b="0" i="1" smtClean="0">
                        <a:latin typeface="Cambria Math" panose="02040503050406030204" pitchFamily="18" charset="0"/>
                      </a:rPr>
                      <m:t>𝜔</m:t>
                    </m:r>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2</m:t>
                        </m:r>
                      </m:sup>
                    </m:sSup>
                  </m:oMath>
                </a14:m>
                <a:r>
                  <a:rPr lang="en-US" dirty="0"/>
                  <a:t> s.t. </a:t>
                </a:r>
                <a14:m>
                  <m:oMath xmlns:m="http://schemas.openxmlformats.org/officeDocument/2006/math">
                    <m:d>
                      <m:dPr>
                        <m:begChr m:val="‖"/>
                        <m:endChr m:val="‖"/>
                        <m:ctrlPr>
                          <a:rPr lang="en-US" i="1" smtClean="0">
                            <a:solidFill>
                              <a:schemeClr val="accent6"/>
                            </a:solidFill>
                            <a:latin typeface="Cambria Math" panose="02040503050406030204" pitchFamily="18" charset="0"/>
                          </a:rPr>
                        </m:ctrlPr>
                      </m:dPr>
                      <m:e>
                        <m:r>
                          <a:rPr lang="en-US" b="0" i="1" smtClean="0">
                            <a:solidFill>
                              <a:schemeClr val="accent6"/>
                            </a:solidFill>
                            <a:latin typeface="Cambria Math" panose="02040503050406030204" pitchFamily="18" charset="0"/>
                          </a:rPr>
                          <m:t>𝜔</m:t>
                        </m:r>
                      </m:e>
                    </m:d>
                    <m:r>
                      <a:rPr lang="en-US" b="0" i="1" smtClean="0">
                        <a:solidFill>
                          <a:schemeClr val="accent6"/>
                        </a:solidFill>
                        <a:latin typeface="Cambria Math" panose="02040503050406030204" pitchFamily="18" charset="0"/>
                      </a:rPr>
                      <m:t>≤1/</m:t>
                    </m:r>
                    <m:r>
                      <a:rPr lang="en-US" b="0" i="1" smtClean="0">
                        <a:solidFill>
                          <a:schemeClr val="accent6"/>
                        </a:solidFill>
                        <a:latin typeface="Cambria Math" panose="02040503050406030204" pitchFamily="18" charset="0"/>
                      </a:rPr>
                      <m:t>𝜋𝜎</m:t>
                    </m:r>
                  </m:oMath>
                </a14:m>
                <a:r>
                  <a:rPr lang="en-US" dirty="0"/>
                  <a:t>, we can query</a:t>
                </a:r>
              </a:p>
              <a:p>
                <a:pPr marL="0" indent="0">
                  <a:buNone/>
                </a:pPr>
                <a:endParaRPr lang="en-US" sz="8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
                        <m:fPr>
                          <m:ctrlPr>
                            <a:rPr lang="en-US" b="0" i="1" smtClean="0">
                              <a:solidFill>
                                <a:schemeClr val="accent1">
                                  <a:lumMod val="20000"/>
                                  <a:lumOff val="80000"/>
                                </a:schemeClr>
                              </a:solidFill>
                              <a:latin typeface="Cambria Math" panose="02040503050406030204" pitchFamily="18" charset="0"/>
                            </a:rPr>
                          </m:ctrlPr>
                        </m:fPr>
                        <m:num>
                          <m:r>
                            <a:rPr lang="en-US" b="0" i="1" smtClean="0">
                              <a:solidFill>
                                <a:schemeClr val="accent1">
                                  <a:lumMod val="20000"/>
                                  <a:lumOff val="80000"/>
                                </a:schemeClr>
                              </a:solidFill>
                              <a:latin typeface="Cambria Math" panose="02040503050406030204" pitchFamily="18" charset="0"/>
                            </a:rPr>
                            <m:t>1</m:t>
                          </m:r>
                        </m:num>
                        <m:den>
                          <m:r>
                            <a:rPr lang="en-US" b="0" i="1" smtClean="0">
                              <a:solidFill>
                                <a:schemeClr val="accent1">
                                  <a:lumMod val="20000"/>
                                  <a:lumOff val="80000"/>
                                </a:schemeClr>
                              </a:solidFill>
                              <a:latin typeface="Cambria Math" panose="02040503050406030204" pitchFamily="18" charset="0"/>
                            </a:rPr>
                            <m:t>𝑘</m:t>
                          </m:r>
                        </m:den>
                      </m:f>
                      <m:r>
                        <a:rPr lang="en-US" b="0" i="1" smtClean="0">
                          <a:solidFill>
                            <a:schemeClr val="accent1">
                              <a:lumMod val="20000"/>
                              <a:lumOff val="80000"/>
                            </a:schemeClr>
                          </a:solidFill>
                          <a:latin typeface="Cambria Math" panose="02040503050406030204" pitchFamily="18" charset="0"/>
                        </a:rPr>
                        <m:t> </m:t>
                      </m:r>
                      <m:nary>
                        <m:naryPr>
                          <m:chr m:val="∑"/>
                          <m:supHide m:val="on"/>
                          <m:ctrlPr>
                            <a:rPr lang="en-US" b="0" i="1" smtClean="0">
                              <a:solidFill>
                                <a:schemeClr val="accent1">
                                  <a:lumMod val="20000"/>
                                  <a:lumOff val="80000"/>
                                </a:schemeClr>
                              </a:solidFill>
                              <a:latin typeface="Cambria Math" panose="02040503050406030204" pitchFamily="18" charset="0"/>
                            </a:rPr>
                          </m:ctrlPr>
                        </m:naryPr>
                        <m:sub>
                          <m:r>
                            <m:rPr>
                              <m:brk m:alnAt="7"/>
                            </m:rPr>
                            <a:rPr lang="en-US" b="0" i="1" smtClean="0">
                              <a:solidFill>
                                <a:schemeClr val="accent1">
                                  <a:lumMod val="20000"/>
                                  <a:lumOff val="80000"/>
                                </a:schemeClr>
                              </a:solidFill>
                              <a:latin typeface="Cambria Math" panose="02040503050406030204" pitchFamily="18" charset="0"/>
                            </a:rPr>
                            <m:t>𝑗</m:t>
                          </m:r>
                        </m:sub>
                        <m:sup/>
                        <m:e>
                          <m:sSup>
                            <m:sSupPr>
                              <m:ctrlPr>
                                <a:rPr lang="en-US" b="0" i="1" smtClean="0">
                                  <a:solidFill>
                                    <a:schemeClr val="accent1">
                                      <a:lumMod val="20000"/>
                                      <a:lumOff val="80000"/>
                                    </a:schemeClr>
                                  </a:solidFill>
                                  <a:latin typeface="Cambria Math" panose="02040503050406030204" pitchFamily="18" charset="0"/>
                                </a:rPr>
                              </m:ctrlPr>
                            </m:sSupPr>
                            <m:e>
                              <m:r>
                                <a:rPr lang="en-US" b="0" i="1" smtClean="0">
                                  <a:solidFill>
                                    <a:schemeClr val="accent1">
                                      <a:lumMod val="20000"/>
                                      <a:lumOff val="80000"/>
                                    </a:schemeClr>
                                  </a:solidFill>
                                  <a:latin typeface="Cambria Math" panose="02040503050406030204" pitchFamily="18" charset="0"/>
                                </a:rPr>
                                <m:t>𝑒</m:t>
                              </m:r>
                            </m:e>
                            <m:sup>
                              <m:r>
                                <a:rPr lang="en-US" b="0" i="1" smtClean="0">
                                  <a:solidFill>
                                    <a:schemeClr val="accent1">
                                      <a:lumMod val="20000"/>
                                      <a:lumOff val="80000"/>
                                    </a:schemeClr>
                                  </a:solidFill>
                                  <a:latin typeface="Cambria Math" panose="02040503050406030204" pitchFamily="18" charset="0"/>
                                </a:rPr>
                                <m:t>2</m:t>
                              </m:r>
                              <m:r>
                                <a:rPr lang="en-US" b="0" i="1" smtClean="0">
                                  <a:solidFill>
                                    <a:schemeClr val="accent1">
                                      <a:lumMod val="20000"/>
                                      <a:lumOff val="80000"/>
                                    </a:schemeClr>
                                  </a:solidFill>
                                  <a:latin typeface="Cambria Math" panose="02040503050406030204" pitchFamily="18" charset="0"/>
                                </a:rPr>
                                <m:t>𝜋</m:t>
                              </m:r>
                              <m:r>
                                <a:rPr lang="en-US" b="0" i="1" smtClean="0">
                                  <a:solidFill>
                                    <a:schemeClr val="accent1">
                                      <a:lumMod val="20000"/>
                                      <a:lumOff val="80000"/>
                                    </a:schemeClr>
                                  </a:solidFill>
                                  <a:latin typeface="Cambria Math" panose="02040503050406030204" pitchFamily="18" charset="0"/>
                                </a:rPr>
                                <m:t>𝑖</m:t>
                              </m:r>
                              <m:r>
                                <a:rPr lang="en-US" b="0" i="1" smtClean="0">
                                  <a:solidFill>
                                    <a:schemeClr val="accent1">
                                      <a:lumMod val="20000"/>
                                      <a:lumOff val="80000"/>
                                    </a:schemeClr>
                                  </a:solidFill>
                                  <a:latin typeface="Cambria Math" panose="02040503050406030204" pitchFamily="18" charset="0"/>
                                </a:rPr>
                                <m:t> </m:t>
                              </m:r>
                              <m:d>
                                <m:dPr>
                                  <m:begChr m:val="⟨"/>
                                  <m:endChr m:val="⟩"/>
                                  <m:ctrlPr>
                                    <a:rPr lang="en-US" b="0" i="1" smtClean="0">
                                      <a:solidFill>
                                        <a:schemeClr val="accent1">
                                          <a:lumMod val="20000"/>
                                          <a:lumOff val="80000"/>
                                        </a:schemeClr>
                                      </a:solidFill>
                                      <a:latin typeface="Cambria Math" panose="02040503050406030204" pitchFamily="18" charset="0"/>
                                    </a:rPr>
                                  </m:ctrlPr>
                                </m:dPr>
                                <m:e>
                                  <m:r>
                                    <a:rPr lang="en-US" b="0" i="1" smtClean="0">
                                      <a:solidFill>
                                        <a:schemeClr val="accent1">
                                          <a:lumMod val="20000"/>
                                          <a:lumOff val="80000"/>
                                        </a:schemeClr>
                                      </a:solidFill>
                                      <a:latin typeface="Cambria Math" panose="02040503050406030204" pitchFamily="18" charset="0"/>
                                    </a:rPr>
                                    <m:t>𝜔</m:t>
                                  </m:r>
                                  <m:r>
                                    <a:rPr lang="en-US" b="0" i="1" smtClean="0">
                                      <a:solidFill>
                                        <a:schemeClr val="accent1">
                                          <a:lumMod val="20000"/>
                                          <a:lumOff val="80000"/>
                                        </a:schemeClr>
                                      </a:solidFill>
                                      <a:latin typeface="Cambria Math" panose="02040503050406030204" pitchFamily="18" charset="0"/>
                                    </a:rPr>
                                    <m:t>,   </m:t>
                                  </m:r>
                                  <m:sSub>
                                    <m:sSubPr>
                                      <m:ctrlPr>
                                        <a:rPr lang="en-US" b="0" i="1" smtClean="0">
                                          <a:solidFill>
                                            <a:schemeClr val="accent1">
                                              <a:lumMod val="20000"/>
                                              <a:lumOff val="80000"/>
                                            </a:schemeClr>
                                          </a:solidFill>
                                          <a:latin typeface="Cambria Math" panose="02040503050406030204" pitchFamily="18" charset="0"/>
                                        </a:rPr>
                                      </m:ctrlPr>
                                    </m:sSubPr>
                                    <m:e>
                                      <m:r>
                                        <a:rPr lang="en-US" b="0" i="1" smtClean="0">
                                          <a:solidFill>
                                            <a:schemeClr val="accent1">
                                              <a:lumMod val="20000"/>
                                              <a:lumOff val="80000"/>
                                            </a:schemeClr>
                                          </a:solidFill>
                                          <a:latin typeface="Cambria Math" panose="02040503050406030204" pitchFamily="18" charset="0"/>
                                        </a:rPr>
                                        <m:t>𝜇</m:t>
                                      </m:r>
                                    </m:e>
                                    <m:sub>
                                      <m:r>
                                        <a:rPr lang="en-US" b="0" i="1" smtClean="0">
                                          <a:solidFill>
                                            <a:schemeClr val="accent1">
                                              <a:lumMod val="20000"/>
                                              <a:lumOff val="80000"/>
                                            </a:schemeClr>
                                          </a:solidFill>
                                          <a:latin typeface="Cambria Math" panose="02040503050406030204" pitchFamily="18" charset="0"/>
                                        </a:rPr>
                                        <m:t>𝑗</m:t>
                                      </m:r>
                                    </m:sub>
                                  </m:sSub>
                                </m:e>
                              </m:d>
                            </m:sup>
                          </m:sSup>
                        </m:e>
                      </m:nary>
                      <m:r>
                        <a:rPr lang="en-US" b="0" i="1" smtClean="0">
                          <a:solidFill>
                            <a:schemeClr val="accent1">
                              <a:lumMod val="20000"/>
                              <a:lumOff val="80000"/>
                            </a:schemeClr>
                          </a:solidFill>
                          <a:latin typeface="Cambria Math" panose="02040503050406030204" pitchFamily="18" charset="0"/>
                        </a:rPr>
                        <m:t>+</m:t>
                      </m:r>
                      <m:r>
                        <m:rPr>
                          <m:sty m:val="p"/>
                        </m:rPr>
                        <a:rPr lang="en-US" b="0" i="0" smtClean="0">
                          <a:solidFill>
                            <a:schemeClr val="accent1">
                              <a:lumMod val="20000"/>
                              <a:lumOff val="80000"/>
                            </a:schemeClr>
                          </a:solidFill>
                          <a:latin typeface="Cambria Math" panose="02040503050406030204" pitchFamily="18" charset="0"/>
                        </a:rPr>
                        <m:t>noise</m:t>
                      </m:r>
                    </m:oMath>
                  </m:oMathPara>
                </a14:m>
                <a:endParaRPr lang="en-US" dirty="0">
                  <a:solidFill>
                    <a:schemeClr val="accent1">
                      <a:lumMod val="20000"/>
                      <a:lumOff val="80000"/>
                    </a:schemeClr>
                  </a:solidFill>
                </a:endParaRPr>
              </a:p>
              <a:p>
                <a:pPr marL="0" indent="0">
                  <a:buNone/>
                </a:pPr>
                <a:endParaRPr lang="en-US" dirty="0">
                  <a:solidFill>
                    <a:schemeClr val="accent1">
                      <a:lumMod val="20000"/>
                      <a:lumOff val="80000"/>
                    </a:schemeClr>
                  </a:solidFill>
                </a:endParaRPr>
              </a:p>
              <a:p>
                <a:pPr marL="0" indent="0">
                  <a:buNone/>
                </a:pPr>
                <a:endParaRPr lang="en-US" dirty="0">
                  <a:solidFill>
                    <a:schemeClr val="accent1">
                      <a:lumMod val="20000"/>
                      <a:lumOff val="80000"/>
                    </a:schemeClr>
                  </a:solidFill>
                </a:endParaRPr>
              </a:p>
              <a:p>
                <a:pPr marL="0" indent="0">
                  <a:buNone/>
                </a:pPr>
                <a:endParaRPr lang="en-US" sz="600" dirty="0">
                  <a:solidFill>
                    <a:schemeClr val="accent1">
                      <a:lumMod val="20000"/>
                      <a:lumOff val="80000"/>
                    </a:schemeClr>
                  </a:solidFill>
                </a:endParaRPr>
              </a:p>
              <a:p>
                <a:pPr marL="0" indent="0">
                  <a:buNone/>
                </a:pPr>
                <a:r>
                  <a:rPr lang="en-US" b="1" dirty="0">
                    <a:solidFill>
                      <a:schemeClr val="accent5">
                        <a:lumMod val="60000"/>
                        <a:lumOff val="40000"/>
                      </a:schemeClr>
                    </a:solidFill>
                  </a:rPr>
                  <a:t>Goal: </a:t>
                </a:r>
                <a:r>
                  <a:rPr lang="en-US" sz="3200" dirty="0"/>
                  <a:t>estimate </a:t>
                </a:r>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𝜇</m:t>
                        </m:r>
                      </m:e>
                      <m:sub>
                        <m:r>
                          <a:rPr lang="en-US" sz="3200" b="0" i="1" smtClean="0">
                            <a:latin typeface="Cambria Math" panose="02040503050406030204" pitchFamily="18" charset="0"/>
                          </a:rPr>
                          <m:t>1</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𝜇</m:t>
                        </m:r>
                      </m:e>
                      <m:sub>
                        <m:r>
                          <a:rPr lang="en-US" sz="3200" b="0" i="1" smtClean="0">
                            <a:latin typeface="Cambria Math" panose="02040503050406030204" pitchFamily="18" charset="0"/>
                          </a:rPr>
                          <m:t>𝑘</m:t>
                        </m:r>
                      </m:sub>
                    </m:sSub>
                  </m:oMath>
                </a14:m>
                <a:r>
                  <a:rPr lang="en-US" sz="3200" dirty="0"/>
                  <a:t> using queries</a:t>
                </a:r>
              </a:p>
            </p:txBody>
          </p:sp>
        </mc:Choice>
        <mc:Fallback xmlns="">
          <p:sp>
            <p:nvSpPr>
              <p:cNvPr id="3" name="Content Placeholder 2">
                <a:extLst>
                  <a:ext uri="{FF2B5EF4-FFF2-40B4-BE49-F238E27FC236}">
                    <a16:creationId xmlns:a16="http://schemas.microsoft.com/office/drawing/2014/main" id="{71C365EB-EEC6-A2FC-B099-1CB4FD7D2A37}"/>
                  </a:ext>
                </a:extLst>
              </p:cNvPr>
              <p:cNvSpPr>
                <a:spLocks noGrp="1" noRot="1" noChangeAspect="1" noMove="1" noResize="1" noEditPoints="1" noAdjustHandles="1" noChangeArrowheads="1" noChangeShapeType="1" noTextEdit="1"/>
              </p:cNvSpPr>
              <p:nvPr>
                <p:ph idx="1"/>
              </p:nvPr>
            </p:nvSpPr>
            <p:spPr>
              <a:blipFill>
                <a:blip r:embed="rId3"/>
                <a:stretch>
                  <a:fillRect l="-1410" t="-2638" b="-4077"/>
                </a:stretch>
              </a:blipFill>
            </p:spPr>
            <p:txBody>
              <a:bodyPr/>
              <a:lstStyle/>
              <a:p>
                <a:r>
                  <a:rPr lang="en-US">
                    <a:noFill/>
                  </a:rPr>
                  <a:t> </a:t>
                </a:r>
              </a:p>
            </p:txBody>
          </p:sp>
        </mc:Fallback>
      </mc:AlternateContent>
      <p:sp>
        <p:nvSpPr>
          <p:cNvPr id="4" name="Left Brace 3">
            <a:extLst>
              <a:ext uri="{FF2B5EF4-FFF2-40B4-BE49-F238E27FC236}">
                <a16:creationId xmlns:a16="http://schemas.microsoft.com/office/drawing/2014/main" id="{668A55C7-27DA-5EF1-426D-BADE934E1570}"/>
              </a:ext>
            </a:extLst>
          </p:cNvPr>
          <p:cNvSpPr/>
          <p:nvPr/>
        </p:nvSpPr>
        <p:spPr>
          <a:xfrm rot="16200000">
            <a:off x="7556206" y="3438757"/>
            <a:ext cx="227202" cy="991577"/>
          </a:xfrm>
          <a:prstGeom prst="leftBrac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05F2453-A8A9-F9B3-F151-EA2652623549}"/>
                  </a:ext>
                </a:extLst>
              </p:cNvPr>
              <p:cNvSpPr txBox="1"/>
              <p:nvPr/>
            </p:nvSpPr>
            <p:spPr>
              <a:xfrm>
                <a:off x="7064093" y="4048147"/>
                <a:ext cx="307680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scales like </a:t>
                </a:r>
                <a14:m>
                  <m:oMath xmlns:m="http://schemas.openxmlformats.org/officeDocument/2006/math">
                    <m:r>
                      <a:rPr kumimoji="0" lang="en-US" sz="2400" b="0" i="0"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r>
                      <a:rPr kumimoji="0" lang="en-US" sz="24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r>
                      <m:rPr>
                        <m:sty m:val="p"/>
                      </m:rPr>
                      <a:rPr kumimoji="0" lang="en-US" sz="2400" b="0" i="0"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samples</m:t>
                    </m:r>
                  </m:oMath>
                </a14:m>
                <a:endParaRPr kumimoji="0" lang="en-US" sz="24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5" name="TextBox 4">
                <a:extLst>
                  <a:ext uri="{FF2B5EF4-FFF2-40B4-BE49-F238E27FC236}">
                    <a16:creationId xmlns:a16="http://schemas.microsoft.com/office/drawing/2014/main" id="{E05F2453-A8A9-F9B3-F151-EA2652623549}"/>
                  </a:ext>
                </a:extLst>
              </p:cNvPr>
              <p:cNvSpPr txBox="1">
                <a:spLocks noRot="1" noChangeAspect="1" noMove="1" noResize="1" noEditPoints="1" noAdjustHandles="1" noChangeArrowheads="1" noChangeShapeType="1" noTextEdit="1"/>
              </p:cNvSpPr>
              <p:nvPr/>
            </p:nvSpPr>
            <p:spPr>
              <a:xfrm>
                <a:off x="7064093" y="4048147"/>
                <a:ext cx="3076804" cy="461665"/>
              </a:xfrm>
              <a:prstGeom prst="rect">
                <a:avLst/>
              </a:prstGeom>
              <a:blipFill>
                <a:blip r:embed="rId4"/>
                <a:stretch>
                  <a:fillRect l="-3704" t="-10526" r="-2058" b="-36842"/>
                </a:stretch>
              </a:blipFill>
            </p:spPr>
            <p:txBody>
              <a:bodyPr/>
              <a:lstStyle/>
              <a:p>
                <a:r>
                  <a:rPr lang="en-US">
                    <a:noFill/>
                  </a:rPr>
                  <a:t> </a:t>
                </a:r>
              </a:p>
            </p:txBody>
          </p:sp>
        </mc:Fallback>
      </mc:AlternateContent>
      <p:sp>
        <p:nvSpPr>
          <p:cNvPr id="6" name="Left Brace 5">
            <a:extLst>
              <a:ext uri="{FF2B5EF4-FFF2-40B4-BE49-F238E27FC236}">
                <a16:creationId xmlns:a16="http://schemas.microsoft.com/office/drawing/2014/main" id="{7BCC3691-7EEE-73F2-1E25-BBEEF364431C}"/>
              </a:ext>
            </a:extLst>
          </p:cNvPr>
          <p:cNvSpPr/>
          <p:nvPr/>
        </p:nvSpPr>
        <p:spPr>
          <a:xfrm rot="16200000">
            <a:off x="5231321" y="3034947"/>
            <a:ext cx="227202" cy="2715266"/>
          </a:xfrm>
          <a:prstGeom prst="leftBrac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9AD6490-182F-5EC7-07AC-E419064D0C50}"/>
                  </a:ext>
                </a:extLst>
              </p:cNvPr>
              <p:cNvSpPr txBox="1"/>
              <p:nvPr/>
            </p:nvSpPr>
            <p:spPr>
              <a:xfrm>
                <a:off x="3096710" y="4506181"/>
                <a:ext cx="37866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Fourier transform of “spikes”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centered at </a:t>
                </a:r>
                <a14:m>
                  <m:oMath xmlns:m="http://schemas.openxmlformats.org/officeDocument/2006/math">
                    <m:sSub>
                      <m:sSubPr>
                        <m:ctrlPr>
                          <a:rPr kumimoji="0" lang="en-US" sz="24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𝜇</m:t>
                        </m:r>
                      </m:e>
                      <m:sub>
                        <m:r>
                          <a:rPr kumimoji="0" lang="en-US" sz="24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sub>
                    </m:sSub>
                    <m:r>
                      <a:rPr kumimoji="0" lang="en-US" sz="24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𝜇</m:t>
                        </m:r>
                      </m:e>
                      <m:sub>
                        <m:r>
                          <a:rPr kumimoji="0" lang="en-US" sz="24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𝑘</m:t>
                        </m:r>
                      </m:sub>
                    </m:sSub>
                  </m:oMath>
                </a14:m>
                <a:endParaRPr kumimoji="0" lang="en-US" sz="24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Choice>
        <mc:Fallback xmlns="">
          <p:sp>
            <p:nvSpPr>
              <p:cNvPr id="7" name="TextBox 6">
                <a:extLst>
                  <a:ext uri="{FF2B5EF4-FFF2-40B4-BE49-F238E27FC236}">
                    <a16:creationId xmlns:a16="http://schemas.microsoft.com/office/drawing/2014/main" id="{09AD6490-182F-5EC7-07AC-E419064D0C50}"/>
                  </a:ext>
                </a:extLst>
              </p:cNvPr>
              <p:cNvSpPr txBox="1">
                <a:spLocks noRot="1" noChangeAspect="1" noMove="1" noResize="1" noEditPoints="1" noAdjustHandles="1" noChangeArrowheads="1" noChangeShapeType="1" noTextEdit="1"/>
              </p:cNvSpPr>
              <p:nvPr/>
            </p:nvSpPr>
            <p:spPr>
              <a:xfrm>
                <a:off x="3096710" y="4506181"/>
                <a:ext cx="3786614" cy="830997"/>
              </a:xfrm>
              <a:prstGeom prst="rect">
                <a:avLst/>
              </a:prstGeom>
              <a:blipFill>
                <a:blip r:embed="rId5"/>
                <a:stretch>
                  <a:fillRect l="-2341" t="-7463" r="-3344" b="-19403"/>
                </a:stretch>
              </a:blipFill>
            </p:spPr>
            <p:txBody>
              <a:bodyPr/>
              <a:lstStyle/>
              <a:p>
                <a:r>
                  <a:rPr lang="en-US">
                    <a:noFill/>
                  </a:rPr>
                  <a:t> </a:t>
                </a:r>
              </a:p>
            </p:txBody>
          </p:sp>
        </mc:Fallback>
      </mc:AlternateContent>
    </p:spTree>
    <p:extLst>
      <p:ext uri="{BB962C8B-B14F-4D97-AF65-F5344CB8AC3E}">
        <p14:creationId xmlns:p14="http://schemas.microsoft.com/office/powerpoint/2010/main" val="411339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78FD1-2427-706D-AFE0-358D71A1B31B}"/>
              </a:ext>
            </a:extLst>
          </p:cNvPr>
          <p:cNvSpPr>
            <a:spLocks noGrp="1"/>
          </p:cNvSpPr>
          <p:nvPr>
            <p:ph type="title"/>
          </p:nvPr>
        </p:nvSpPr>
        <p:spPr/>
        <p:txBody>
          <a:bodyPr/>
          <a:lstStyle/>
          <a:p>
            <a:r>
              <a:rPr lang="en-US" dirty="0"/>
              <a:t>ESTIMATING SPIKES: 1-D VERSION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C88AD43-69C8-A80E-75A2-613611BCD7E4}"/>
                  </a:ext>
                </a:extLst>
              </p:cNvPr>
              <p:cNvSpPr>
                <a:spLocks noGrp="1"/>
              </p:cNvSpPr>
              <p:nvPr>
                <p:ph idx="1"/>
              </p:nvPr>
            </p:nvSpPr>
            <p:spPr/>
            <p:txBody>
              <a:bodyPr>
                <a:normAutofit/>
              </a:bodyPr>
              <a:lstStyle/>
              <a:p>
                <a:pPr marL="0" indent="0">
                  <a:buNone/>
                </a:pPr>
                <a:r>
                  <a:rPr lang="en-US" b="1" dirty="0">
                    <a:solidFill>
                      <a:schemeClr val="accent5">
                        <a:lumMod val="60000"/>
                        <a:lumOff val="40000"/>
                      </a:schemeClr>
                    </a:solidFill>
                  </a:rPr>
                  <a:t>To get intuition, let’s focus on the one-dimensional version</a:t>
                </a:r>
              </a:p>
              <a:p>
                <a:pPr marL="0" indent="0">
                  <a:buNone/>
                </a:pPr>
                <a:endParaRPr lang="en-US" dirty="0"/>
              </a:p>
              <a:p>
                <a:pPr marL="0" indent="0">
                  <a:buNone/>
                </a:pPr>
                <a:r>
                  <a:rPr lang="en-US" dirty="0"/>
                  <a:t>Given any frequency </a:t>
                </a:r>
                <a14:m>
                  <m:oMath xmlns:m="http://schemas.openxmlformats.org/officeDocument/2006/math">
                    <m:r>
                      <a:rPr lang="en-US" b="0" i="1" smtClean="0">
                        <a:latin typeface="Cambria Math" panose="02040503050406030204" pitchFamily="18" charset="0"/>
                      </a:rPr>
                      <m:t>𝜔</m:t>
                    </m:r>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2</m:t>
                        </m:r>
                      </m:sup>
                    </m:sSup>
                  </m:oMath>
                </a14:m>
                <a:r>
                  <a:rPr lang="en-US" dirty="0"/>
                  <a:t> s.t. </a:t>
                </a:r>
                <a14:m>
                  <m:oMath xmlns:m="http://schemas.openxmlformats.org/officeDocument/2006/math">
                    <m:d>
                      <m:dPr>
                        <m:begChr m:val="‖"/>
                        <m:endChr m:val="‖"/>
                        <m:ctrlPr>
                          <a:rPr lang="en-US" b="0" i="1" dirty="0" smtClean="0">
                            <a:solidFill>
                              <a:schemeClr val="accent6"/>
                            </a:solidFill>
                            <a:latin typeface="Cambria Math" panose="02040503050406030204" pitchFamily="18" charset="0"/>
                          </a:rPr>
                        </m:ctrlPr>
                      </m:dPr>
                      <m:e>
                        <m:r>
                          <a:rPr lang="en-US" b="0" i="1" dirty="0" smtClean="0">
                            <a:solidFill>
                              <a:schemeClr val="accent6"/>
                            </a:solidFill>
                            <a:latin typeface="Cambria Math" panose="02040503050406030204" pitchFamily="18" charset="0"/>
                          </a:rPr>
                          <m:t>𝜔</m:t>
                        </m:r>
                      </m:e>
                    </m:d>
                    <m:r>
                      <a:rPr lang="en-US" b="0" i="1" smtClean="0">
                        <a:solidFill>
                          <a:schemeClr val="accent6"/>
                        </a:solidFill>
                        <a:latin typeface="Cambria Math" panose="02040503050406030204" pitchFamily="18" charset="0"/>
                      </a:rPr>
                      <m:t>≤1/</m:t>
                    </m:r>
                    <m:r>
                      <a:rPr lang="en-US" b="0" i="1" smtClean="0">
                        <a:solidFill>
                          <a:schemeClr val="accent6"/>
                        </a:solidFill>
                        <a:latin typeface="Cambria Math" panose="02040503050406030204" pitchFamily="18" charset="0"/>
                      </a:rPr>
                      <m:t>𝜋𝜎</m:t>
                    </m:r>
                  </m:oMath>
                </a14:m>
                <a:r>
                  <a:rPr lang="en-US" dirty="0"/>
                  <a:t>, we can query</a:t>
                </a:r>
              </a:p>
              <a:p>
                <a:pPr marL="0" indent="0">
                  <a:buNone/>
                </a:pPr>
                <a:endParaRPr lang="en-US" sz="8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
                        <m:fPr>
                          <m:ctrlPr>
                            <a:rPr lang="en-US" i="1">
                              <a:solidFill>
                                <a:schemeClr val="accent1">
                                  <a:lumMod val="20000"/>
                                  <a:lumOff val="80000"/>
                                </a:schemeClr>
                              </a:solidFill>
                              <a:latin typeface="Cambria Math" panose="02040503050406030204" pitchFamily="18" charset="0"/>
                            </a:rPr>
                          </m:ctrlPr>
                        </m:fPr>
                        <m:num>
                          <m:r>
                            <a:rPr lang="en-US" i="1">
                              <a:solidFill>
                                <a:schemeClr val="accent1">
                                  <a:lumMod val="20000"/>
                                  <a:lumOff val="80000"/>
                                </a:schemeClr>
                              </a:solidFill>
                              <a:latin typeface="Cambria Math" panose="02040503050406030204" pitchFamily="18" charset="0"/>
                            </a:rPr>
                            <m:t>1</m:t>
                          </m:r>
                        </m:num>
                        <m:den>
                          <m:r>
                            <a:rPr lang="en-US" i="1">
                              <a:solidFill>
                                <a:schemeClr val="accent1">
                                  <a:lumMod val="20000"/>
                                  <a:lumOff val="80000"/>
                                </a:schemeClr>
                              </a:solidFill>
                              <a:latin typeface="Cambria Math" panose="02040503050406030204" pitchFamily="18" charset="0"/>
                            </a:rPr>
                            <m:t>𝑘</m:t>
                          </m:r>
                        </m:den>
                      </m:f>
                      <m:r>
                        <a:rPr lang="en-US" i="1">
                          <a:solidFill>
                            <a:schemeClr val="accent1">
                              <a:lumMod val="20000"/>
                              <a:lumOff val="80000"/>
                            </a:schemeClr>
                          </a:solidFill>
                          <a:latin typeface="Cambria Math" panose="02040503050406030204" pitchFamily="18" charset="0"/>
                        </a:rPr>
                        <m:t> </m:t>
                      </m:r>
                      <m:nary>
                        <m:naryPr>
                          <m:chr m:val="∑"/>
                          <m:supHide m:val="on"/>
                          <m:ctrlPr>
                            <a:rPr lang="en-US" i="1">
                              <a:solidFill>
                                <a:schemeClr val="accent1">
                                  <a:lumMod val="20000"/>
                                  <a:lumOff val="80000"/>
                                </a:schemeClr>
                              </a:solidFill>
                              <a:latin typeface="Cambria Math" panose="02040503050406030204" pitchFamily="18" charset="0"/>
                            </a:rPr>
                          </m:ctrlPr>
                        </m:naryPr>
                        <m:sub>
                          <m:r>
                            <m:rPr>
                              <m:brk m:alnAt="7"/>
                            </m:rPr>
                            <a:rPr lang="en-US" i="1">
                              <a:solidFill>
                                <a:schemeClr val="accent1">
                                  <a:lumMod val="20000"/>
                                  <a:lumOff val="80000"/>
                                </a:schemeClr>
                              </a:solidFill>
                              <a:latin typeface="Cambria Math" panose="02040503050406030204" pitchFamily="18" charset="0"/>
                            </a:rPr>
                            <m:t>𝑗</m:t>
                          </m:r>
                        </m:sub>
                        <m:sup/>
                        <m:e>
                          <m:sSup>
                            <m:sSupPr>
                              <m:ctrlPr>
                                <a:rPr lang="en-US" i="1">
                                  <a:solidFill>
                                    <a:schemeClr val="accent1">
                                      <a:lumMod val="20000"/>
                                      <a:lumOff val="80000"/>
                                    </a:schemeClr>
                                  </a:solidFill>
                                  <a:latin typeface="Cambria Math" panose="02040503050406030204" pitchFamily="18" charset="0"/>
                                </a:rPr>
                              </m:ctrlPr>
                            </m:sSupPr>
                            <m:e>
                              <m:r>
                                <a:rPr lang="en-US" i="1">
                                  <a:solidFill>
                                    <a:schemeClr val="accent1">
                                      <a:lumMod val="20000"/>
                                      <a:lumOff val="80000"/>
                                    </a:schemeClr>
                                  </a:solidFill>
                                  <a:latin typeface="Cambria Math" panose="02040503050406030204" pitchFamily="18" charset="0"/>
                                </a:rPr>
                                <m:t>𝑒</m:t>
                              </m:r>
                            </m:e>
                            <m:sup>
                              <m:r>
                                <a:rPr lang="en-US" i="1">
                                  <a:solidFill>
                                    <a:schemeClr val="accent1">
                                      <a:lumMod val="20000"/>
                                      <a:lumOff val="80000"/>
                                    </a:schemeClr>
                                  </a:solidFill>
                                  <a:latin typeface="Cambria Math" panose="02040503050406030204" pitchFamily="18" charset="0"/>
                                </a:rPr>
                                <m:t>2</m:t>
                              </m:r>
                              <m:r>
                                <a:rPr lang="en-US" i="1">
                                  <a:solidFill>
                                    <a:schemeClr val="accent1">
                                      <a:lumMod val="20000"/>
                                      <a:lumOff val="80000"/>
                                    </a:schemeClr>
                                  </a:solidFill>
                                  <a:latin typeface="Cambria Math" panose="02040503050406030204" pitchFamily="18" charset="0"/>
                                </a:rPr>
                                <m:t>𝜋</m:t>
                              </m:r>
                              <m:r>
                                <a:rPr lang="en-US" i="1">
                                  <a:solidFill>
                                    <a:schemeClr val="accent1">
                                      <a:lumMod val="20000"/>
                                      <a:lumOff val="80000"/>
                                    </a:schemeClr>
                                  </a:solidFill>
                                  <a:latin typeface="Cambria Math" panose="02040503050406030204" pitchFamily="18" charset="0"/>
                                </a:rPr>
                                <m:t>𝑖</m:t>
                              </m:r>
                              <m:r>
                                <a:rPr lang="en-US" i="1">
                                  <a:solidFill>
                                    <a:schemeClr val="accent1">
                                      <a:lumMod val="20000"/>
                                      <a:lumOff val="80000"/>
                                    </a:schemeClr>
                                  </a:solidFill>
                                  <a:latin typeface="Cambria Math" panose="02040503050406030204" pitchFamily="18" charset="0"/>
                                </a:rPr>
                                <m:t> </m:t>
                              </m:r>
                              <m:d>
                                <m:dPr>
                                  <m:begChr m:val="⟨"/>
                                  <m:endChr m:val="⟩"/>
                                  <m:ctrlPr>
                                    <a:rPr lang="en-US" i="1">
                                      <a:solidFill>
                                        <a:schemeClr val="accent1">
                                          <a:lumMod val="20000"/>
                                          <a:lumOff val="80000"/>
                                        </a:schemeClr>
                                      </a:solidFill>
                                      <a:latin typeface="Cambria Math" panose="02040503050406030204" pitchFamily="18" charset="0"/>
                                    </a:rPr>
                                  </m:ctrlPr>
                                </m:dPr>
                                <m:e>
                                  <m:r>
                                    <a:rPr lang="en-US" i="1">
                                      <a:solidFill>
                                        <a:schemeClr val="accent1">
                                          <a:lumMod val="20000"/>
                                          <a:lumOff val="80000"/>
                                        </a:schemeClr>
                                      </a:solidFill>
                                      <a:latin typeface="Cambria Math" panose="02040503050406030204" pitchFamily="18" charset="0"/>
                                    </a:rPr>
                                    <m:t>𝜔</m:t>
                                  </m:r>
                                  <m:r>
                                    <a:rPr lang="en-US" i="1">
                                      <a:solidFill>
                                        <a:schemeClr val="accent1">
                                          <a:lumMod val="20000"/>
                                          <a:lumOff val="80000"/>
                                        </a:schemeClr>
                                      </a:solidFill>
                                      <a:latin typeface="Cambria Math" panose="02040503050406030204" pitchFamily="18" charset="0"/>
                                    </a:rPr>
                                    <m:t>,   </m:t>
                                  </m:r>
                                  <m:sSub>
                                    <m:sSubPr>
                                      <m:ctrlPr>
                                        <a:rPr lang="en-US" i="1">
                                          <a:solidFill>
                                            <a:schemeClr val="accent1">
                                              <a:lumMod val="20000"/>
                                              <a:lumOff val="80000"/>
                                            </a:schemeClr>
                                          </a:solidFill>
                                          <a:latin typeface="Cambria Math" panose="02040503050406030204" pitchFamily="18" charset="0"/>
                                        </a:rPr>
                                      </m:ctrlPr>
                                    </m:sSubPr>
                                    <m:e>
                                      <m:r>
                                        <a:rPr lang="en-US" i="1">
                                          <a:solidFill>
                                            <a:schemeClr val="accent1">
                                              <a:lumMod val="20000"/>
                                              <a:lumOff val="80000"/>
                                            </a:schemeClr>
                                          </a:solidFill>
                                          <a:latin typeface="Cambria Math" panose="02040503050406030204" pitchFamily="18" charset="0"/>
                                        </a:rPr>
                                        <m:t>𝜇</m:t>
                                      </m:r>
                                    </m:e>
                                    <m:sub>
                                      <m:r>
                                        <a:rPr lang="en-US" i="1">
                                          <a:solidFill>
                                            <a:schemeClr val="accent1">
                                              <a:lumMod val="20000"/>
                                              <a:lumOff val="80000"/>
                                            </a:schemeClr>
                                          </a:solidFill>
                                          <a:latin typeface="Cambria Math" panose="02040503050406030204" pitchFamily="18" charset="0"/>
                                        </a:rPr>
                                        <m:t>𝑗</m:t>
                                      </m:r>
                                    </m:sub>
                                  </m:sSub>
                                </m:e>
                              </m:d>
                            </m:sup>
                          </m:sSup>
                        </m:e>
                      </m:nary>
                      <m:r>
                        <a:rPr lang="en-US" i="1">
                          <a:solidFill>
                            <a:schemeClr val="accent1">
                              <a:lumMod val="20000"/>
                              <a:lumOff val="80000"/>
                            </a:schemeClr>
                          </a:solidFill>
                          <a:latin typeface="Cambria Math" panose="02040503050406030204" pitchFamily="18" charset="0"/>
                        </a:rPr>
                        <m:t>+</m:t>
                      </m:r>
                      <m:r>
                        <m:rPr>
                          <m:sty m:val="p"/>
                        </m:rPr>
                        <a:rPr lang="en-US">
                          <a:solidFill>
                            <a:schemeClr val="accent1">
                              <a:lumMod val="20000"/>
                              <a:lumOff val="80000"/>
                            </a:schemeClr>
                          </a:solidFill>
                          <a:latin typeface="Cambria Math" panose="02040503050406030204" pitchFamily="18" charset="0"/>
                        </a:rPr>
                        <m:t>noise</m:t>
                      </m:r>
                    </m:oMath>
                  </m:oMathPara>
                </a14:m>
                <a:endParaRPr lang="en-US" dirty="0">
                  <a:solidFill>
                    <a:schemeClr val="accent1">
                      <a:lumMod val="20000"/>
                      <a:lumOff val="80000"/>
                    </a:schemeClr>
                  </a:solidFill>
                </a:endParaRPr>
              </a:p>
              <a:p>
                <a:pPr marL="0" indent="0">
                  <a:buNone/>
                </a:pPr>
                <a:endParaRPr lang="en-US" dirty="0">
                  <a:solidFill>
                    <a:schemeClr val="accent1">
                      <a:lumMod val="20000"/>
                      <a:lumOff val="80000"/>
                    </a:schemeClr>
                  </a:solidFill>
                </a:endParaRPr>
              </a:p>
              <a:p>
                <a:pPr marL="0" indent="0">
                  <a:buNone/>
                </a:pPr>
                <a:endParaRPr lang="en-US" dirty="0">
                  <a:solidFill>
                    <a:schemeClr val="accent1">
                      <a:lumMod val="20000"/>
                      <a:lumOff val="80000"/>
                    </a:schemeClr>
                  </a:solidFill>
                </a:endParaRPr>
              </a:p>
              <a:p>
                <a:pPr marL="0" indent="0">
                  <a:buNone/>
                </a:pPr>
                <a:endParaRPr lang="en-US" sz="600" dirty="0">
                  <a:solidFill>
                    <a:schemeClr val="accent1">
                      <a:lumMod val="20000"/>
                      <a:lumOff val="80000"/>
                    </a:schemeClr>
                  </a:solidFill>
                </a:endParaRPr>
              </a:p>
              <a:p>
                <a:pPr marL="0" indent="0">
                  <a:buNone/>
                </a:pPr>
                <a:r>
                  <a:rPr lang="en-US" b="1" dirty="0">
                    <a:solidFill>
                      <a:schemeClr val="accent5">
                        <a:lumMod val="60000"/>
                        <a:lumOff val="40000"/>
                      </a:schemeClr>
                    </a:solidFill>
                  </a:rPr>
                  <a:t>Goal: </a:t>
                </a:r>
                <a:r>
                  <a:rPr lang="en-US" dirty="0"/>
                  <a:t>estimate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𝑘</m:t>
                        </m:r>
                      </m:sub>
                    </m:sSub>
                  </m:oMath>
                </a14:m>
                <a:r>
                  <a:rPr lang="en-US" dirty="0"/>
                  <a:t> using queries</a:t>
                </a:r>
              </a:p>
            </p:txBody>
          </p:sp>
        </mc:Choice>
        <mc:Fallback xmlns="">
          <p:sp>
            <p:nvSpPr>
              <p:cNvPr id="3" name="Content Placeholder 2">
                <a:extLst>
                  <a:ext uri="{FF2B5EF4-FFF2-40B4-BE49-F238E27FC236}">
                    <a16:creationId xmlns:a16="http://schemas.microsoft.com/office/drawing/2014/main" id="{DC88AD43-69C8-A80E-75A2-613611BCD7E4}"/>
                  </a:ext>
                </a:extLst>
              </p:cNvPr>
              <p:cNvSpPr>
                <a:spLocks noGrp="1" noRot="1" noChangeAspect="1" noMove="1" noResize="1" noEditPoints="1" noAdjustHandles="1" noChangeArrowheads="1" noChangeShapeType="1" noTextEdit="1"/>
              </p:cNvSpPr>
              <p:nvPr>
                <p:ph idx="1"/>
              </p:nvPr>
            </p:nvSpPr>
            <p:spPr>
              <a:blipFill>
                <a:blip r:embed="rId2"/>
                <a:stretch>
                  <a:fillRect l="-1410" t="-2638" b="-4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955E43F-9352-E6CE-0EA3-5BA1F0585E89}"/>
                  </a:ext>
                </a:extLst>
              </p:cNvPr>
              <p:cNvSpPr txBox="1"/>
              <p:nvPr/>
            </p:nvSpPr>
            <p:spPr>
              <a:xfrm>
                <a:off x="4551080" y="1994247"/>
                <a:ext cx="3903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ℝ</m:t>
                      </m:r>
                    </m:oMath>
                  </m:oMathPara>
                </a14:m>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5955E43F-9352-E6CE-0EA3-5BA1F0585E89}"/>
                  </a:ext>
                </a:extLst>
              </p:cNvPr>
              <p:cNvSpPr txBox="1">
                <a:spLocks noRot="1" noChangeAspect="1" noMove="1" noResize="1" noEditPoints="1" noAdjustHandles="1" noChangeArrowheads="1" noChangeShapeType="1" noTextEdit="1"/>
              </p:cNvSpPr>
              <p:nvPr/>
            </p:nvSpPr>
            <p:spPr>
              <a:xfrm>
                <a:off x="4551080" y="1994247"/>
                <a:ext cx="390356" cy="584775"/>
              </a:xfrm>
              <a:prstGeom prst="rect">
                <a:avLst/>
              </a:prstGeom>
              <a:blipFill>
                <a:blip r:embed="rId3"/>
                <a:stretch>
                  <a:fillRect l="-15625" r="-43750" b="-2083"/>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D5ADD81A-70DC-02E8-66C1-9EA525278F93}"/>
              </a:ext>
            </a:extLst>
          </p:cNvPr>
          <p:cNvCxnSpPr/>
          <p:nvPr/>
        </p:nvCxnSpPr>
        <p:spPr>
          <a:xfrm flipH="1">
            <a:off x="4657927" y="2521201"/>
            <a:ext cx="315546" cy="315546"/>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FDDE465-B53F-BE55-B732-5946B73A81D8}"/>
              </a:ext>
            </a:extLst>
          </p:cNvPr>
          <p:cNvCxnSpPr>
            <a:cxnSpLocks/>
          </p:cNvCxnSpPr>
          <p:nvPr/>
        </p:nvCxnSpPr>
        <p:spPr>
          <a:xfrm flipH="1" flipV="1">
            <a:off x="4657927" y="2494307"/>
            <a:ext cx="348633" cy="34766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056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78FD1-2427-706D-AFE0-358D71A1B31B}"/>
              </a:ext>
            </a:extLst>
          </p:cNvPr>
          <p:cNvSpPr>
            <a:spLocks noGrp="1"/>
          </p:cNvSpPr>
          <p:nvPr>
            <p:ph type="title"/>
          </p:nvPr>
        </p:nvSpPr>
        <p:spPr/>
        <p:txBody>
          <a:bodyPr/>
          <a:lstStyle/>
          <a:p>
            <a:r>
              <a:rPr lang="en-US" dirty="0"/>
              <a:t>ESTIMATING SPIKES: 1-D VERSION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C88AD43-69C8-A80E-75A2-613611BCD7E4}"/>
                  </a:ext>
                </a:extLst>
              </p:cNvPr>
              <p:cNvSpPr>
                <a:spLocks noGrp="1"/>
              </p:cNvSpPr>
              <p:nvPr>
                <p:ph idx="1"/>
              </p:nvPr>
            </p:nvSpPr>
            <p:spPr/>
            <p:txBody>
              <a:bodyPr>
                <a:normAutofit/>
              </a:bodyPr>
              <a:lstStyle/>
              <a:p>
                <a:pPr marL="0" indent="0">
                  <a:buNone/>
                </a:pPr>
                <a:r>
                  <a:rPr lang="en-US" b="1" dirty="0">
                    <a:solidFill>
                      <a:schemeClr val="accent5">
                        <a:lumMod val="60000"/>
                        <a:lumOff val="40000"/>
                      </a:schemeClr>
                    </a:solidFill>
                  </a:rPr>
                  <a:t>To get intuition, let’s focus on the one-dimensional version</a:t>
                </a:r>
              </a:p>
              <a:p>
                <a:pPr marL="0" indent="0">
                  <a:buNone/>
                </a:pPr>
                <a:endParaRPr lang="en-US" dirty="0"/>
              </a:p>
              <a:p>
                <a:pPr marL="0" indent="0">
                  <a:buNone/>
                </a:pPr>
                <a:r>
                  <a:rPr lang="en-US" dirty="0"/>
                  <a:t>Given any frequency </a:t>
                </a:r>
                <a14:m>
                  <m:oMath xmlns:m="http://schemas.openxmlformats.org/officeDocument/2006/math">
                    <m:r>
                      <a:rPr lang="en-US" b="0" i="1" smtClean="0">
                        <a:latin typeface="Cambria Math" panose="02040503050406030204" pitchFamily="18" charset="0"/>
                      </a:rPr>
                      <m:t>𝜔</m:t>
                    </m:r>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2</m:t>
                        </m:r>
                      </m:sup>
                    </m:sSup>
                  </m:oMath>
                </a14:m>
                <a:r>
                  <a:rPr lang="en-US" dirty="0"/>
                  <a:t> s.t. </a:t>
                </a:r>
                <a14:m>
                  <m:oMath xmlns:m="http://schemas.openxmlformats.org/officeDocument/2006/math">
                    <m:d>
                      <m:dPr>
                        <m:begChr m:val="|"/>
                        <m:endChr m:val="|"/>
                        <m:ctrlPr>
                          <a:rPr lang="en-US" b="0" i="1" dirty="0" smtClean="0">
                            <a:solidFill>
                              <a:schemeClr val="accent6"/>
                            </a:solidFill>
                            <a:latin typeface="Cambria Math" panose="02040503050406030204" pitchFamily="18" charset="0"/>
                          </a:rPr>
                        </m:ctrlPr>
                      </m:dPr>
                      <m:e>
                        <m:r>
                          <a:rPr lang="en-US" b="0" i="1" dirty="0" smtClean="0">
                            <a:solidFill>
                              <a:schemeClr val="accent6"/>
                            </a:solidFill>
                            <a:latin typeface="Cambria Math" panose="02040503050406030204" pitchFamily="18" charset="0"/>
                          </a:rPr>
                          <m:t>𝜔</m:t>
                        </m:r>
                      </m:e>
                    </m:d>
                    <m:r>
                      <a:rPr lang="en-US" b="0" i="1" smtClean="0">
                        <a:solidFill>
                          <a:schemeClr val="accent6"/>
                        </a:solidFill>
                        <a:latin typeface="Cambria Math" panose="02040503050406030204" pitchFamily="18" charset="0"/>
                      </a:rPr>
                      <m:t>≤1/</m:t>
                    </m:r>
                    <m:r>
                      <a:rPr lang="en-US" b="0" i="1" smtClean="0">
                        <a:solidFill>
                          <a:schemeClr val="accent6"/>
                        </a:solidFill>
                        <a:latin typeface="Cambria Math" panose="02040503050406030204" pitchFamily="18" charset="0"/>
                      </a:rPr>
                      <m:t>𝜋𝜎</m:t>
                    </m:r>
                  </m:oMath>
                </a14:m>
                <a:r>
                  <a:rPr lang="en-US" dirty="0"/>
                  <a:t>, we can query</a:t>
                </a:r>
              </a:p>
              <a:p>
                <a:pPr marL="0" indent="0">
                  <a:buNone/>
                </a:pPr>
                <a:endParaRPr lang="en-US" sz="8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
                        <m:fPr>
                          <m:ctrlPr>
                            <a:rPr lang="en-US" b="0" i="1" smtClean="0">
                              <a:solidFill>
                                <a:schemeClr val="accent1">
                                  <a:lumMod val="20000"/>
                                  <a:lumOff val="80000"/>
                                </a:schemeClr>
                              </a:solidFill>
                              <a:latin typeface="Cambria Math" panose="02040503050406030204" pitchFamily="18" charset="0"/>
                            </a:rPr>
                          </m:ctrlPr>
                        </m:fPr>
                        <m:num>
                          <m:r>
                            <a:rPr lang="en-US" b="0" i="1" smtClean="0">
                              <a:solidFill>
                                <a:schemeClr val="accent1">
                                  <a:lumMod val="20000"/>
                                  <a:lumOff val="80000"/>
                                </a:schemeClr>
                              </a:solidFill>
                              <a:latin typeface="Cambria Math" panose="02040503050406030204" pitchFamily="18" charset="0"/>
                            </a:rPr>
                            <m:t>1</m:t>
                          </m:r>
                        </m:num>
                        <m:den>
                          <m:r>
                            <a:rPr lang="en-US" b="0" i="1" smtClean="0">
                              <a:solidFill>
                                <a:schemeClr val="accent1">
                                  <a:lumMod val="20000"/>
                                  <a:lumOff val="80000"/>
                                </a:schemeClr>
                              </a:solidFill>
                              <a:latin typeface="Cambria Math" panose="02040503050406030204" pitchFamily="18" charset="0"/>
                            </a:rPr>
                            <m:t>𝑘</m:t>
                          </m:r>
                        </m:den>
                      </m:f>
                      <m:r>
                        <a:rPr lang="en-US" b="0" i="1" smtClean="0">
                          <a:solidFill>
                            <a:schemeClr val="accent1">
                              <a:lumMod val="20000"/>
                              <a:lumOff val="80000"/>
                            </a:schemeClr>
                          </a:solidFill>
                          <a:latin typeface="Cambria Math" panose="02040503050406030204" pitchFamily="18" charset="0"/>
                        </a:rPr>
                        <m:t> </m:t>
                      </m:r>
                      <m:nary>
                        <m:naryPr>
                          <m:chr m:val="∑"/>
                          <m:supHide m:val="on"/>
                          <m:ctrlPr>
                            <a:rPr lang="en-US" b="0" i="1" smtClean="0">
                              <a:solidFill>
                                <a:schemeClr val="accent1">
                                  <a:lumMod val="20000"/>
                                  <a:lumOff val="80000"/>
                                </a:schemeClr>
                              </a:solidFill>
                              <a:latin typeface="Cambria Math" panose="02040503050406030204" pitchFamily="18" charset="0"/>
                            </a:rPr>
                          </m:ctrlPr>
                        </m:naryPr>
                        <m:sub>
                          <m:r>
                            <m:rPr>
                              <m:brk m:alnAt="7"/>
                            </m:rPr>
                            <a:rPr lang="en-US" b="0" i="1" smtClean="0">
                              <a:solidFill>
                                <a:schemeClr val="accent1">
                                  <a:lumMod val="20000"/>
                                  <a:lumOff val="80000"/>
                                </a:schemeClr>
                              </a:solidFill>
                              <a:latin typeface="Cambria Math" panose="02040503050406030204" pitchFamily="18" charset="0"/>
                            </a:rPr>
                            <m:t>𝑗</m:t>
                          </m:r>
                        </m:sub>
                        <m:sup/>
                        <m:e>
                          <m:sSup>
                            <m:sSupPr>
                              <m:ctrlPr>
                                <a:rPr lang="en-US" b="0" i="1" smtClean="0">
                                  <a:solidFill>
                                    <a:schemeClr val="accent1">
                                      <a:lumMod val="20000"/>
                                      <a:lumOff val="80000"/>
                                    </a:schemeClr>
                                  </a:solidFill>
                                  <a:latin typeface="Cambria Math" panose="02040503050406030204" pitchFamily="18" charset="0"/>
                                </a:rPr>
                              </m:ctrlPr>
                            </m:sSupPr>
                            <m:e>
                              <m:r>
                                <a:rPr lang="en-US" b="0" i="1" smtClean="0">
                                  <a:solidFill>
                                    <a:schemeClr val="accent1">
                                      <a:lumMod val="20000"/>
                                      <a:lumOff val="80000"/>
                                    </a:schemeClr>
                                  </a:solidFill>
                                  <a:latin typeface="Cambria Math" panose="02040503050406030204" pitchFamily="18" charset="0"/>
                                </a:rPr>
                                <m:t>𝑒</m:t>
                              </m:r>
                            </m:e>
                            <m:sup>
                              <m:r>
                                <a:rPr lang="en-US" b="0" i="1" smtClean="0">
                                  <a:solidFill>
                                    <a:schemeClr val="accent1">
                                      <a:lumMod val="20000"/>
                                      <a:lumOff val="80000"/>
                                    </a:schemeClr>
                                  </a:solidFill>
                                  <a:latin typeface="Cambria Math" panose="02040503050406030204" pitchFamily="18" charset="0"/>
                                </a:rPr>
                                <m:t>2</m:t>
                              </m:r>
                              <m:r>
                                <a:rPr lang="en-US" b="0" i="1" smtClean="0">
                                  <a:solidFill>
                                    <a:schemeClr val="accent1">
                                      <a:lumMod val="20000"/>
                                      <a:lumOff val="80000"/>
                                    </a:schemeClr>
                                  </a:solidFill>
                                  <a:latin typeface="Cambria Math" panose="02040503050406030204" pitchFamily="18" charset="0"/>
                                </a:rPr>
                                <m:t>𝜋</m:t>
                              </m:r>
                              <m:r>
                                <a:rPr lang="en-US" b="0" i="1" smtClean="0">
                                  <a:solidFill>
                                    <a:schemeClr val="accent1">
                                      <a:lumMod val="20000"/>
                                      <a:lumOff val="80000"/>
                                    </a:schemeClr>
                                  </a:solidFill>
                                  <a:latin typeface="Cambria Math" panose="02040503050406030204" pitchFamily="18" charset="0"/>
                                </a:rPr>
                                <m:t>𝑖</m:t>
                              </m:r>
                              <m:r>
                                <a:rPr lang="en-US" b="0" i="1" smtClean="0">
                                  <a:solidFill>
                                    <a:schemeClr val="accent1">
                                      <a:lumMod val="20000"/>
                                      <a:lumOff val="80000"/>
                                    </a:schemeClr>
                                  </a:solidFill>
                                  <a:latin typeface="Cambria Math" panose="02040503050406030204" pitchFamily="18" charset="0"/>
                                </a:rPr>
                                <m:t> </m:t>
                              </m:r>
                              <m:r>
                                <a:rPr lang="en-US" i="1">
                                  <a:solidFill>
                                    <a:schemeClr val="accent1">
                                      <a:lumMod val="20000"/>
                                      <a:lumOff val="80000"/>
                                    </a:schemeClr>
                                  </a:solidFill>
                                  <a:latin typeface="Cambria Math" panose="02040503050406030204" pitchFamily="18" charset="0"/>
                                </a:rPr>
                                <m:t>𝜔</m:t>
                              </m:r>
                              <m:r>
                                <a:rPr lang="en-US" i="1">
                                  <a:solidFill>
                                    <a:schemeClr val="accent1">
                                      <a:lumMod val="20000"/>
                                      <a:lumOff val="80000"/>
                                    </a:schemeClr>
                                  </a:solidFill>
                                  <a:latin typeface="Cambria Math" panose="02040503050406030204" pitchFamily="18" charset="0"/>
                                </a:rPr>
                                <m:t>⋅</m:t>
                              </m:r>
                              <m:sSub>
                                <m:sSubPr>
                                  <m:ctrlPr>
                                    <a:rPr lang="en-US" i="1">
                                      <a:solidFill>
                                        <a:schemeClr val="accent1">
                                          <a:lumMod val="20000"/>
                                          <a:lumOff val="80000"/>
                                        </a:schemeClr>
                                      </a:solidFill>
                                      <a:latin typeface="Cambria Math" panose="02040503050406030204" pitchFamily="18" charset="0"/>
                                    </a:rPr>
                                  </m:ctrlPr>
                                </m:sSubPr>
                                <m:e>
                                  <m:r>
                                    <a:rPr lang="en-US" i="1">
                                      <a:solidFill>
                                        <a:schemeClr val="accent1">
                                          <a:lumMod val="20000"/>
                                          <a:lumOff val="80000"/>
                                        </a:schemeClr>
                                      </a:solidFill>
                                      <a:latin typeface="Cambria Math" panose="02040503050406030204" pitchFamily="18" charset="0"/>
                                    </a:rPr>
                                    <m:t>𝜇</m:t>
                                  </m:r>
                                </m:e>
                                <m:sub>
                                  <m:r>
                                    <a:rPr lang="en-US" i="1">
                                      <a:solidFill>
                                        <a:schemeClr val="accent1">
                                          <a:lumMod val="20000"/>
                                          <a:lumOff val="80000"/>
                                        </a:schemeClr>
                                      </a:solidFill>
                                      <a:latin typeface="Cambria Math" panose="02040503050406030204" pitchFamily="18" charset="0"/>
                                    </a:rPr>
                                    <m:t>𝑗</m:t>
                                  </m:r>
                                </m:sub>
                              </m:sSub>
                            </m:sup>
                          </m:sSup>
                        </m:e>
                      </m:nary>
                      <m:r>
                        <a:rPr lang="en-US" b="0" i="1" smtClean="0">
                          <a:solidFill>
                            <a:schemeClr val="accent1">
                              <a:lumMod val="20000"/>
                              <a:lumOff val="80000"/>
                            </a:schemeClr>
                          </a:solidFill>
                          <a:latin typeface="Cambria Math" panose="02040503050406030204" pitchFamily="18" charset="0"/>
                        </a:rPr>
                        <m:t>+</m:t>
                      </m:r>
                      <m:r>
                        <m:rPr>
                          <m:sty m:val="p"/>
                        </m:rPr>
                        <a:rPr lang="en-US" b="0" i="0" smtClean="0">
                          <a:solidFill>
                            <a:schemeClr val="accent1">
                              <a:lumMod val="20000"/>
                              <a:lumOff val="80000"/>
                            </a:schemeClr>
                          </a:solidFill>
                          <a:latin typeface="Cambria Math" panose="02040503050406030204" pitchFamily="18" charset="0"/>
                        </a:rPr>
                        <m:t>noise</m:t>
                      </m:r>
                    </m:oMath>
                  </m:oMathPara>
                </a14:m>
                <a:endParaRPr lang="en-US" dirty="0">
                  <a:solidFill>
                    <a:schemeClr val="accent1">
                      <a:lumMod val="20000"/>
                      <a:lumOff val="80000"/>
                    </a:schemeClr>
                  </a:solidFill>
                </a:endParaRPr>
              </a:p>
              <a:p>
                <a:pPr marL="0" indent="0">
                  <a:buNone/>
                </a:pPr>
                <a:endParaRPr lang="en-US" sz="600" dirty="0">
                  <a:solidFill>
                    <a:schemeClr val="accent1">
                      <a:lumMod val="20000"/>
                      <a:lumOff val="80000"/>
                    </a:schemeClr>
                  </a:solidFill>
                </a:endParaRPr>
              </a:p>
              <a:p>
                <a:pPr marL="0" indent="0">
                  <a:buNone/>
                </a:pPr>
                <a:endParaRPr lang="en-US" b="1" dirty="0">
                  <a:solidFill>
                    <a:schemeClr val="accent5">
                      <a:lumMod val="60000"/>
                      <a:lumOff val="40000"/>
                    </a:schemeClr>
                  </a:solidFill>
                </a:endParaRPr>
              </a:p>
              <a:p>
                <a:pPr marL="0" indent="0">
                  <a:buNone/>
                </a:pPr>
                <a:endParaRPr lang="en-US" b="1" dirty="0">
                  <a:solidFill>
                    <a:schemeClr val="accent5">
                      <a:lumMod val="60000"/>
                      <a:lumOff val="40000"/>
                    </a:schemeClr>
                  </a:solidFill>
                </a:endParaRPr>
              </a:p>
              <a:p>
                <a:pPr marL="0" indent="0">
                  <a:buNone/>
                </a:pPr>
                <a:r>
                  <a:rPr lang="en-US" b="1" dirty="0">
                    <a:solidFill>
                      <a:schemeClr val="accent5">
                        <a:lumMod val="60000"/>
                        <a:lumOff val="40000"/>
                      </a:schemeClr>
                    </a:solidFill>
                  </a:rPr>
                  <a:t>Goal: </a:t>
                </a:r>
                <a:r>
                  <a:rPr lang="en-US" sz="3200" dirty="0"/>
                  <a:t>estimate </a:t>
                </a:r>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𝜇</m:t>
                        </m:r>
                      </m:e>
                      <m:sub>
                        <m:r>
                          <a:rPr lang="en-US" sz="3200" b="0" i="1" smtClean="0">
                            <a:latin typeface="Cambria Math" panose="02040503050406030204" pitchFamily="18" charset="0"/>
                          </a:rPr>
                          <m:t>1</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𝜇</m:t>
                        </m:r>
                      </m:e>
                      <m:sub>
                        <m:r>
                          <a:rPr lang="en-US" sz="3200" b="0" i="1" smtClean="0">
                            <a:latin typeface="Cambria Math" panose="02040503050406030204" pitchFamily="18" charset="0"/>
                          </a:rPr>
                          <m:t>𝑘</m:t>
                        </m:r>
                      </m:sub>
                    </m:sSub>
                  </m:oMath>
                </a14:m>
                <a:r>
                  <a:rPr lang="en-US" sz="3200" dirty="0"/>
                  <a:t> using queries</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DC88AD43-69C8-A80E-75A2-613611BCD7E4}"/>
                  </a:ext>
                </a:extLst>
              </p:cNvPr>
              <p:cNvSpPr>
                <a:spLocks noGrp="1" noRot="1" noChangeAspect="1" noMove="1" noResize="1" noEditPoints="1" noAdjustHandles="1" noChangeArrowheads="1" noChangeShapeType="1" noTextEdit="1"/>
              </p:cNvSpPr>
              <p:nvPr>
                <p:ph idx="1"/>
              </p:nvPr>
            </p:nvSpPr>
            <p:spPr>
              <a:blipFill>
                <a:blip r:embed="rId2"/>
                <a:stretch>
                  <a:fillRect l="-1410" t="-2638" b="-4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955E43F-9352-E6CE-0EA3-5BA1F0585E89}"/>
                  </a:ext>
                </a:extLst>
              </p:cNvPr>
              <p:cNvSpPr txBox="1"/>
              <p:nvPr/>
            </p:nvSpPr>
            <p:spPr>
              <a:xfrm>
                <a:off x="4551080" y="1994247"/>
                <a:ext cx="3903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mn-cs"/>
                        </a:rPr>
                        <m:t>ℝ</m:t>
                      </m:r>
                    </m:oMath>
                  </m:oMathPara>
                </a14:m>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5955E43F-9352-E6CE-0EA3-5BA1F0585E89}"/>
                  </a:ext>
                </a:extLst>
              </p:cNvPr>
              <p:cNvSpPr txBox="1">
                <a:spLocks noRot="1" noChangeAspect="1" noMove="1" noResize="1" noEditPoints="1" noAdjustHandles="1" noChangeArrowheads="1" noChangeShapeType="1" noTextEdit="1"/>
              </p:cNvSpPr>
              <p:nvPr/>
            </p:nvSpPr>
            <p:spPr>
              <a:xfrm>
                <a:off x="4551080" y="1994247"/>
                <a:ext cx="390356" cy="584775"/>
              </a:xfrm>
              <a:prstGeom prst="rect">
                <a:avLst/>
              </a:prstGeom>
              <a:blipFill>
                <a:blip r:embed="rId3"/>
                <a:stretch>
                  <a:fillRect l="-15625" r="-43750" b="-2083"/>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D5ADD81A-70DC-02E8-66C1-9EA525278F93}"/>
              </a:ext>
            </a:extLst>
          </p:cNvPr>
          <p:cNvCxnSpPr/>
          <p:nvPr/>
        </p:nvCxnSpPr>
        <p:spPr>
          <a:xfrm flipH="1">
            <a:off x="4657927" y="2521201"/>
            <a:ext cx="315546" cy="315546"/>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FDDE465-B53F-BE55-B732-5946B73A81D8}"/>
              </a:ext>
            </a:extLst>
          </p:cNvPr>
          <p:cNvCxnSpPr>
            <a:cxnSpLocks/>
          </p:cNvCxnSpPr>
          <p:nvPr/>
        </p:nvCxnSpPr>
        <p:spPr>
          <a:xfrm flipH="1" flipV="1">
            <a:off x="4657927" y="2494307"/>
            <a:ext cx="348633" cy="34766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752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8095-A4E9-61A2-BD93-A5EE0D6FD617}"/>
              </a:ext>
            </a:extLst>
          </p:cNvPr>
          <p:cNvSpPr>
            <a:spLocks noGrp="1"/>
          </p:cNvSpPr>
          <p:nvPr>
            <p:ph type="title"/>
          </p:nvPr>
        </p:nvSpPr>
        <p:spPr/>
        <p:txBody>
          <a:bodyPr/>
          <a:lstStyle/>
          <a:p>
            <a:r>
              <a:rPr lang="en-US" dirty="0"/>
              <a:t>MATRIX PENCIL METHOD</a:t>
            </a:r>
          </a:p>
        </p:txBody>
      </p:sp>
      <p:sp>
        <p:nvSpPr>
          <p:cNvPr id="3" name="Content Placeholder 2">
            <a:extLst>
              <a:ext uri="{FF2B5EF4-FFF2-40B4-BE49-F238E27FC236}">
                <a16:creationId xmlns:a16="http://schemas.microsoft.com/office/drawing/2014/main" id="{780ADCC3-5F94-54B9-8653-D2BFA2B3068C}"/>
              </a:ext>
            </a:extLst>
          </p:cNvPr>
          <p:cNvSpPr>
            <a:spLocks noGrp="1"/>
          </p:cNvSpPr>
          <p:nvPr>
            <p:ph idx="1"/>
          </p:nvPr>
        </p:nvSpPr>
        <p:spPr/>
        <p:txBody>
          <a:bodyPr/>
          <a:lstStyle/>
          <a:p>
            <a:pPr marL="0" indent="0" algn="ctr">
              <a:buNone/>
            </a:pPr>
            <a:endParaRPr lang="en-US" dirty="0"/>
          </a:p>
          <a:p>
            <a:pPr marL="0" indent="0" algn="ctr">
              <a:buNone/>
            </a:pPr>
            <a:r>
              <a:rPr lang="en-US" dirty="0"/>
              <a:t>(see board)</a:t>
            </a:r>
          </a:p>
        </p:txBody>
      </p:sp>
    </p:spTree>
    <p:extLst>
      <p:ext uri="{BB962C8B-B14F-4D97-AF65-F5344CB8AC3E}">
        <p14:creationId xmlns:p14="http://schemas.microsoft.com/office/powerpoint/2010/main" val="1564161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20789-7656-2440-66FB-DAC79754A891}"/>
              </a:ext>
            </a:extLst>
          </p:cNvPr>
          <p:cNvSpPr>
            <a:spLocks noGrp="1"/>
          </p:cNvSpPr>
          <p:nvPr>
            <p:ph type="title"/>
          </p:nvPr>
        </p:nvSpPr>
        <p:spPr/>
        <p:txBody>
          <a:bodyPr/>
          <a:lstStyle/>
          <a:p>
            <a:r>
              <a:rPr lang="en-US" dirty="0"/>
              <a:t>PARTICIPATION</a:t>
            </a:r>
          </a:p>
        </p:txBody>
      </p:sp>
      <p:sp>
        <p:nvSpPr>
          <p:cNvPr id="5" name="Content Placeholder 4">
            <a:extLst>
              <a:ext uri="{FF2B5EF4-FFF2-40B4-BE49-F238E27FC236}">
                <a16:creationId xmlns:a16="http://schemas.microsoft.com/office/drawing/2014/main" id="{A4D66B1F-A74A-6572-6F50-C427BAD8AC80}"/>
              </a:ext>
            </a:extLst>
          </p:cNvPr>
          <p:cNvSpPr>
            <a:spLocks noGrp="1"/>
          </p:cNvSpPr>
          <p:nvPr>
            <p:ph idx="1"/>
          </p:nvPr>
        </p:nvSpPr>
        <p:spPr/>
        <p:txBody>
          <a:bodyPr/>
          <a:lstStyle/>
          <a:p>
            <a:pPr marL="0" indent="0">
              <a:buNone/>
            </a:pPr>
            <a:r>
              <a:rPr lang="en-US" dirty="0"/>
              <a:t>Participation = engagement during lectures and in discussions on Ed</a:t>
            </a:r>
          </a:p>
          <a:p>
            <a:pPr marL="0" indent="0">
              <a:buNone/>
            </a:pPr>
            <a:endParaRPr lang="en-US" dirty="0"/>
          </a:p>
          <a:p>
            <a:pPr marL="0" indent="0">
              <a:buNone/>
            </a:pPr>
            <a:r>
              <a:rPr lang="en-US" b="1" dirty="0">
                <a:solidFill>
                  <a:schemeClr val="accent5">
                    <a:lumMod val="60000"/>
                    <a:lumOff val="40000"/>
                  </a:schemeClr>
                </a:solidFill>
              </a:rPr>
              <a:t>Please stop me and ask questions during lectures!</a:t>
            </a:r>
            <a:r>
              <a:rPr lang="en-US" dirty="0"/>
              <a:t> </a:t>
            </a:r>
          </a:p>
          <a:p>
            <a:pPr marL="458788" indent="0">
              <a:buNone/>
            </a:pPr>
            <a:r>
              <a:rPr lang="en-US" dirty="0"/>
              <a:t>If you’re confused about something / can’t read my handwriting, odds are you’re not the only one</a:t>
            </a:r>
          </a:p>
        </p:txBody>
      </p:sp>
    </p:spTree>
    <p:extLst>
      <p:ext uri="{BB962C8B-B14F-4D97-AF65-F5344CB8AC3E}">
        <p14:creationId xmlns:p14="http://schemas.microsoft.com/office/powerpoint/2010/main" val="101799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8095-A4E9-61A2-BD93-A5EE0D6FD617}"/>
              </a:ext>
            </a:extLst>
          </p:cNvPr>
          <p:cNvSpPr>
            <a:spLocks noGrp="1"/>
          </p:cNvSpPr>
          <p:nvPr>
            <p:ph type="title"/>
          </p:nvPr>
        </p:nvSpPr>
        <p:spPr/>
        <p:txBody>
          <a:bodyPr/>
          <a:lstStyle/>
          <a:p>
            <a:r>
              <a:rPr lang="en-US" dirty="0"/>
              <a:t>GENERALIZING TO TWO DIMENSIONS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80ADCC3-5F94-54B9-8653-D2BFA2B3068C}"/>
                  </a:ext>
                </a:extLst>
              </p:cNvPr>
              <p:cNvSpPr>
                <a:spLocks noGrp="1"/>
              </p:cNvSpPr>
              <p:nvPr>
                <p:ph idx="1"/>
              </p:nvPr>
            </p:nvSpPr>
            <p:spPr/>
            <p:txBody>
              <a:bodyPr/>
              <a:lstStyle/>
              <a:p>
                <a:pPr marL="0" indent="0">
                  <a:buNone/>
                </a:pPr>
                <a:r>
                  <a:rPr lang="en-US" dirty="0"/>
                  <a:t>Small </a:t>
                </a:r>
                <a14:m>
                  <m:oMath xmlns:m="http://schemas.openxmlformats.org/officeDocument/2006/math">
                    <m:r>
                      <a:rPr lang="en-US" b="0" i="1" smtClean="0">
                        <a:latin typeface="Cambria Math" panose="02040503050406030204" pitchFamily="18" charset="0"/>
                      </a:rPr>
                      <m:t>𝑘</m:t>
                    </m:r>
                  </m:oMath>
                </a14:m>
                <a:r>
                  <a:rPr lang="en-US" dirty="0"/>
                  <a:t>: </a:t>
                </a:r>
              </a:p>
              <a:p>
                <a:r>
                  <a:rPr lang="en-US" dirty="0">
                    <a:solidFill>
                      <a:schemeClr val="accent1">
                        <a:lumMod val="20000"/>
                        <a:lumOff val="80000"/>
                      </a:schemeClr>
                    </a:solidFill>
                  </a:rPr>
                  <a:t>Randomly project data along two nearby directions</a:t>
                </a:r>
              </a:p>
              <a:p>
                <a:r>
                  <a:rPr lang="en-US" dirty="0">
                    <a:solidFill>
                      <a:schemeClr val="accent1">
                        <a:lumMod val="20000"/>
                        <a:lumOff val="80000"/>
                      </a:schemeClr>
                    </a:solidFill>
                  </a:rPr>
                  <a:t>Apply 1-D algorithm to both projected datasets</a:t>
                </a:r>
              </a:p>
              <a:p>
                <a:r>
                  <a:rPr lang="en-US" dirty="0">
                    <a:solidFill>
                      <a:schemeClr val="accent1">
                        <a:lumMod val="20000"/>
                        <a:lumOff val="80000"/>
                      </a:schemeClr>
                    </a:solidFill>
                  </a:rPr>
                  <a:t>Piece together the 1-D estimates</a:t>
                </a:r>
              </a:p>
              <a:p>
                <a:endParaRPr lang="en-US" dirty="0"/>
              </a:p>
              <a:p>
                <a:pPr marL="0" indent="0">
                  <a:buNone/>
                </a:pPr>
                <a:r>
                  <a:rPr lang="en-US" dirty="0"/>
                  <a:t>Large </a:t>
                </a:r>
                <a14:m>
                  <m:oMath xmlns:m="http://schemas.openxmlformats.org/officeDocument/2006/math">
                    <m:r>
                      <a:rPr lang="en-US" b="0" i="1" smtClean="0">
                        <a:latin typeface="Cambria Math" panose="02040503050406030204" pitchFamily="18" charset="0"/>
                      </a:rPr>
                      <m:t>𝑘</m:t>
                    </m:r>
                  </m:oMath>
                </a14:m>
                <a:r>
                  <a:rPr lang="en-US" dirty="0"/>
                  <a:t>:</a:t>
                </a:r>
              </a:p>
              <a:p>
                <a:r>
                  <a:rPr lang="en-US" dirty="0">
                    <a:solidFill>
                      <a:schemeClr val="accent1">
                        <a:lumMod val="20000"/>
                        <a:lumOff val="80000"/>
                      </a:schemeClr>
                    </a:solidFill>
                  </a:rPr>
                  <a:t>Use 2-D generalization of </a:t>
                </a:r>
                <a:r>
                  <a:rPr lang="en-US" dirty="0" err="1">
                    <a:solidFill>
                      <a:schemeClr val="accent1">
                        <a:lumMod val="20000"/>
                        <a:lumOff val="80000"/>
                      </a:schemeClr>
                    </a:solidFill>
                  </a:rPr>
                  <a:t>Beurling</a:t>
                </a:r>
                <a:r>
                  <a:rPr lang="en-US" dirty="0">
                    <a:solidFill>
                      <a:schemeClr val="accent1">
                        <a:lumMod val="20000"/>
                        <a:lumOff val="80000"/>
                      </a:schemeClr>
                    </a:solidFill>
                  </a:rPr>
                  <a:t> minorant</a:t>
                </a:r>
              </a:p>
              <a:p>
                <a:r>
                  <a:rPr lang="en-US" dirty="0">
                    <a:solidFill>
                      <a:schemeClr val="accent1">
                        <a:lumMod val="20000"/>
                        <a:lumOff val="80000"/>
                      </a:schemeClr>
                    </a:solidFill>
                  </a:rPr>
                  <a:t>Instead of sampling frequencies in a grid, sample them randomly</a:t>
                </a:r>
              </a:p>
              <a:p>
                <a:r>
                  <a:rPr lang="en-US" dirty="0">
                    <a:solidFill>
                      <a:schemeClr val="accent1">
                        <a:lumMod val="20000"/>
                        <a:lumOff val="80000"/>
                      </a:schemeClr>
                    </a:solidFill>
                  </a:rPr>
                  <a:t>Run </a:t>
                </a:r>
                <a:r>
                  <a:rPr lang="en-US" b="1" dirty="0">
                    <a:solidFill>
                      <a:schemeClr val="accent5">
                        <a:lumMod val="60000"/>
                        <a:lumOff val="40000"/>
                      </a:schemeClr>
                    </a:solidFill>
                  </a:rPr>
                  <a:t>tensor decomposition (next lecture)</a:t>
                </a:r>
              </a:p>
              <a:p>
                <a:endParaRPr lang="en-US" dirty="0"/>
              </a:p>
            </p:txBody>
          </p:sp>
        </mc:Choice>
        <mc:Fallback xmlns="">
          <p:sp>
            <p:nvSpPr>
              <p:cNvPr id="3" name="Content Placeholder 2">
                <a:extLst>
                  <a:ext uri="{FF2B5EF4-FFF2-40B4-BE49-F238E27FC236}">
                    <a16:creationId xmlns:a16="http://schemas.microsoft.com/office/drawing/2014/main" id="{780ADCC3-5F94-54B9-8653-D2BFA2B3068C}"/>
                  </a:ext>
                </a:extLst>
              </p:cNvPr>
              <p:cNvSpPr>
                <a:spLocks noGrp="1" noRot="1" noChangeAspect="1" noMove="1" noResize="1" noEditPoints="1" noAdjustHandles="1" noChangeArrowheads="1" noChangeShapeType="1" noTextEdit="1"/>
              </p:cNvSpPr>
              <p:nvPr>
                <p:ph idx="1"/>
              </p:nvPr>
            </p:nvSpPr>
            <p:spPr>
              <a:blipFill>
                <a:blip r:embed="rId2"/>
                <a:stretch>
                  <a:fillRect l="-1410" t="-2638" b="-480"/>
                </a:stretch>
              </a:blipFill>
            </p:spPr>
            <p:txBody>
              <a:bodyPr/>
              <a:lstStyle/>
              <a:p>
                <a:r>
                  <a:rPr lang="en-US">
                    <a:noFill/>
                  </a:rPr>
                  <a:t> </a:t>
                </a:r>
              </a:p>
            </p:txBody>
          </p:sp>
        </mc:Fallback>
      </mc:AlternateContent>
    </p:spTree>
    <p:extLst>
      <p:ext uri="{BB962C8B-B14F-4D97-AF65-F5344CB8AC3E}">
        <p14:creationId xmlns:p14="http://schemas.microsoft.com/office/powerpoint/2010/main" val="2872101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8095-A4E9-61A2-BD93-A5EE0D6FD617}"/>
              </a:ext>
            </a:extLst>
          </p:cNvPr>
          <p:cNvSpPr>
            <a:spLocks noGrp="1"/>
          </p:cNvSpPr>
          <p:nvPr>
            <p:ph type="title"/>
          </p:nvPr>
        </p:nvSpPr>
        <p:spPr/>
        <p:txBody>
          <a:bodyPr/>
          <a:lstStyle/>
          <a:p>
            <a:r>
              <a:rPr lang="en-US" dirty="0"/>
              <a:t>GENERALIZING TO TWO DIMENSIONS</a:t>
            </a:r>
          </a:p>
        </p:txBody>
      </p:sp>
      <p:sp>
        <p:nvSpPr>
          <p:cNvPr id="3" name="Content Placeholder 2">
            <a:extLst>
              <a:ext uri="{FF2B5EF4-FFF2-40B4-BE49-F238E27FC236}">
                <a16:creationId xmlns:a16="http://schemas.microsoft.com/office/drawing/2014/main" id="{780ADCC3-5F94-54B9-8653-D2BFA2B3068C}"/>
              </a:ext>
            </a:extLst>
          </p:cNvPr>
          <p:cNvSpPr>
            <a:spLocks noGrp="1"/>
          </p:cNvSpPr>
          <p:nvPr>
            <p:ph idx="1"/>
          </p:nvPr>
        </p:nvSpPr>
        <p:spPr/>
        <p:txBody>
          <a:bodyPr>
            <a:normAutofit/>
          </a:bodyPr>
          <a:lstStyle/>
          <a:p>
            <a:pPr marL="0" indent="0">
              <a:buNone/>
            </a:pPr>
            <a:r>
              <a:rPr lang="en-US" dirty="0"/>
              <a:t>Next lecture: </a:t>
            </a:r>
            <a:r>
              <a:rPr lang="en-US" b="1" dirty="0">
                <a:solidFill>
                  <a:schemeClr val="accent5">
                    <a:lumMod val="60000"/>
                    <a:lumOff val="40000"/>
                  </a:schemeClr>
                </a:solidFill>
              </a:rPr>
              <a:t>tensor decomposition</a:t>
            </a:r>
          </a:p>
        </p:txBody>
      </p:sp>
    </p:spTree>
    <p:extLst>
      <p:ext uri="{BB962C8B-B14F-4D97-AF65-F5344CB8AC3E}">
        <p14:creationId xmlns:p14="http://schemas.microsoft.com/office/powerpoint/2010/main" val="232984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8095-A4E9-61A2-BD93-A5EE0D6FD617}"/>
              </a:ext>
            </a:extLst>
          </p:cNvPr>
          <p:cNvSpPr>
            <a:spLocks noGrp="1"/>
          </p:cNvSpPr>
          <p:nvPr>
            <p:ph type="title"/>
          </p:nvPr>
        </p:nvSpPr>
        <p:spPr/>
        <p:txBody>
          <a:bodyPr/>
          <a:lstStyle/>
          <a:p>
            <a:r>
              <a:rPr lang="en-US" dirty="0"/>
              <a:t>RECAP</a:t>
            </a:r>
          </a:p>
        </p:txBody>
      </p:sp>
      <p:sp>
        <p:nvSpPr>
          <p:cNvPr id="3" name="Content Placeholder 2">
            <a:extLst>
              <a:ext uri="{FF2B5EF4-FFF2-40B4-BE49-F238E27FC236}">
                <a16:creationId xmlns:a16="http://schemas.microsoft.com/office/drawing/2014/main" id="{780ADCC3-5F94-54B9-8653-D2BFA2B3068C}"/>
              </a:ext>
            </a:extLst>
          </p:cNvPr>
          <p:cNvSpPr>
            <a:spLocks noGrp="1"/>
          </p:cNvSpPr>
          <p:nvPr>
            <p:ph idx="1"/>
          </p:nvPr>
        </p:nvSpPr>
        <p:spPr>
          <a:xfrm>
            <a:off x="243840" y="2514450"/>
            <a:ext cx="11704320" cy="4060231"/>
          </a:xfrm>
        </p:spPr>
        <p:txBody>
          <a:bodyPr/>
          <a:lstStyle/>
          <a:p>
            <a:pPr marL="0" indent="0">
              <a:buNone/>
            </a:pPr>
            <a:r>
              <a:rPr lang="en-US" b="1" dirty="0">
                <a:solidFill>
                  <a:schemeClr val="accent5">
                    <a:lumMod val="60000"/>
                    <a:lumOff val="40000"/>
                  </a:schemeClr>
                </a:solidFill>
              </a:rPr>
              <a:t>A physical phenomenon</a:t>
            </a:r>
            <a:r>
              <a:rPr lang="en-US" dirty="0"/>
              <a:t>, the diffraction limit, </a:t>
            </a:r>
            <a:r>
              <a:rPr lang="en-US" b="1" dirty="0">
                <a:solidFill>
                  <a:schemeClr val="accent5">
                    <a:lumMod val="60000"/>
                    <a:lumOff val="40000"/>
                  </a:schemeClr>
                </a:solidFill>
              </a:rPr>
              <a:t>can be understood as a statistical one</a:t>
            </a:r>
            <a:r>
              <a:rPr lang="en-US" dirty="0"/>
              <a:t>, namely a </a:t>
            </a:r>
            <a:r>
              <a:rPr lang="en-US" b="1" dirty="0">
                <a:solidFill>
                  <a:schemeClr val="accent5">
                    <a:lumMod val="60000"/>
                    <a:lumOff val="40000"/>
                  </a:schemeClr>
                </a:solidFill>
              </a:rPr>
              <a:t>phase transition </a:t>
            </a:r>
            <a:r>
              <a:rPr lang="en-US" dirty="0"/>
              <a:t>in sample complexity</a:t>
            </a:r>
          </a:p>
          <a:p>
            <a:endParaRPr lang="en-US" sz="1100" dirty="0"/>
          </a:p>
          <a:p>
            <a:pPr marL="0" indent="0">
              <a:buNone/>
            </a:pPr>
            <a:r>
              <a:rPr lang="en-US" dirty="0"/>
              <a:t>Algorithmic lens on data science broadly useful (i.e. </a:t>
            </a:r>
            <a:r>
              <a:rPr lang="en-US" b="1" dirty="0">
                <a:solidFill>
                  <a:schemeClr val="accent3">
                    <a:lumMod val="60000"/>
                    <a:lumOff val="40000"/>
                  </a:schemeClr>
                </a:solidFill>
              </a:rPr>
              <a:t>not just about understanding machine learning</a:t>
            </a:r>
            <a:r>
              <a:rPr lang="en-US" dirty="0"/>
              <a:t>)</a:t>
            </a:r>
          </a:p>
          <a:p>
            <a:endParaRPr lang="en-US" sz="1100" dirty="0"/>
          </a:p>
          <a:p>
            <a:pPr marL="0" indent="0">
              <a:buNone/>
            </a:pPr>
            <a:r>
              <a:rPr lang="en-US" dirty="0"/>
              <a:t>Sometimes, different fields are </a:t>
            </a:r>
            <a:r>
              <a:rPr lang="en-US" b="1" dirty="0">
                <a:solidFill>
                  <a:schemeClr val="accent2">
                    <a:lumMod val="60000"/>
                    <a:lumOff val="40000"/>
                  </a:schemeClr>
                </a:solidFill>
              </a:rPr>
              <a:t>secretly studying the same thing</a:t>
            </a:r>
          </a:p>
        </p:txBody>
      </p:sp>
      <p:cxnSp>
        <p:nvCxnSpPr>
          <p:cNvPr id="4" name="Straight Connector 3">
            <a:extLst>
              <a:ext uri="{FF2B5EF4-FFF2-40B4-BE49-F238E27FC236}">
                <a16:creationId xmlns:a16="http://schemas.microsoft.com/office/drawing/2014/main" id="{AA6F3268-1F11-A50D-D0BA-B56EBBA5D3BA}"/>
              </a:ext>
            </a:extLst>
          </p:cNvPr>
          <p:cNvCxnSpPr/>
          <p:nvPr/>
        </p:nvCxnSpPr>
        <p:spPr>
          <a:xfrm>
            <a:off x="2467065" y="1791396"/>
            <a:ext cx="8347587" cy="0"/>
          </a:xfrm>
          <a:prstGeom prst="line">
            <a:avLst/>
          </a:prstGeom>
          <a:ln w="76200">
            <a:solidFill>
              <a:schemeClr val="accent1">
                <a:lumMod val="40000"/>
                <a:lumOff val="60000"/>
              </a:schemeClr>
            </a:solidFill>
            <a:headEnd type="oval"/>
            <a:tailEnd type="oval"/>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5" name="Straight Connector 4">
            <a:extLst>
              <a:ext uri="{FF2B5EF4-FFF2-40B4-BE49-F238E27FC236}">
                <a16:creationId xmlns:a16="http://schemas.microsoft.com/office/drawing/2014/main" id="{1344BFBE-DE6A-EF82-B993-AD3085EE16C9}"/>
              </a:ext>
            </a:extLst>
          </p:cNvPr>
          <p:cNvCxnSpPr/>
          <p:nvPr/>
        </p:nvCxnSpPr>
        <p:spPr>
          <a:xfrm>
            <a:off x="4602573" y="1584919"/>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4183D844-28C1-CB89-1A7D-11F4EC649F0B}"/>
              </a:ext>
            </a:extLst>
          </p:cNvPr>
          <p:cNvSpPr txBox="1"/>
          <p:nvPr/>
        </p:nvSpPr>
        <p:spPr>
          <a:xfrm>
            <a:off x="4449537" y="1997878"/>
            <a:ext cx="340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1</a:t>
            </a:r>
          </a:p>
        </p:txBody>
      </p:sp>
      <p:sp>
        <p:nvSpPr>
          <p:cNvPr id="7" name="TextBox 6">
            <a:extLst>
              <a:ext uri="{FF2B5EF4-FFF2-40B4-BE49-F238E27FC236}">
                <a16:creationId xmlns:a16="http://schemas.microsoft.com/office/drawing/2014/main" id="{F5349771-8C70-BD5D-8AC4-65F92B2130AE}"/>
              </a:ext>
            </a:extLst>
          </p:cNvPr>
          <p:cNvSpPr txBox="1"/>
          <p:nvPr/>
        </p:nvSpPr>
        <p:spPr>
          <a:xfrm>
            <a:off x="4259719" y="1204774"/>
            <a:ext cx="6767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38383">
                    <a:lumMod val="40000"/>
                    <a:lumOff val="60000"/>
                  </a:srgbClr>
                </a:solidFill>
                <a:effectLst/>
                <a:uLnTx/>
                <a:uFillTx/>
                <a:latin typeface="Calibri" panose="020F0502020204030204"/>
                <a:ea typeface="+mn-ea"/>
                <a:cs typeface="+mn-cs"/>
              </a:rPr>
              <a:t>Abbe</a:t>
            </a:r>
          </a:p>
        </p:txBody>
      </p:sp>
      <p:pic>
        <p:nvPicPr>
          <p:cNvPr id="8" name="Picture 10" descr="rnst Abbe - Wikipedia">
            <a:extLst>
              <a:ext uri="{FF2B5EF4-FFF2-40B4-BE49-F238E27FC236}">
                <a16:creationId xmlns:a16="http://schemas.microsoft.com/office/drawing/2014/main" id="{95A36DCD-7A31-4806-5A67-D00EB21A6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524" y="276379"/>
            <a:ext cx="685800" cy="880898"/>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204C22BA-3C06-7F9A-9FAF-8BE98012AB29}"/>
              </a:ext>
            </a:extLst>
          </p:cNvPr>
          <p:cNvCxnSpPr/>
          <p:nvPr/>
        </p:nvCxnSpPr>
        <p:spPr>
          <a:xfrm>
            <a:off x="7258910" y="1584919"/>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402BF09B-911F-1B7D-4F26-FEC23F7C25FA}"/>
              </a:ext>
            </a:extLst>
          </p:cNvPr>
          <p:cNvSpPr txBox="1"/>
          <p:nvPr/>
        </p:nvSpPr>
        <p:spPr>
          <a:xfrm>
            <a:off x="6902922" y="1997878"/>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1.22</a:t>
            </a:r>
          </a:p>
        </p:txBody>
      </p:sp>
      <p:sp>
        <p:nvSpPr>
          <p:cNvPr id="11" name="TextBox 10">
            <a:extLst>
              <a:ext uri="{FF2B5EF4-FFF2-40B4-BE49-F238E27FC236}">
                <a16:creationId xmlns:a16="http://schemas.microsoft.com/office/drawing/2014/main" id="{33713A1D-39E9-F3B4-5962-E58A85C4E579}"/>
              </a:ext>
            </a:extLst>
          </p:cNvPr>
          <p:cNvSpPr txBox="1"/>
          <p:nvPr/>
        </p:nvSpPr>
        <p:spPr>
          <a:xfrm>
            <a:off x="6765357" y="1204774"/>
            <a:ext cx="972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38383">
                    <a:lumMod val="40000"/>
                    <a:lumOff val="60000"/>
                  </a:srgbClr>
                </a:solidFill>
                <a:effectLst/>
                <a:uLnTx/>
                <a:uFillTx/>
                <a:latin typeface="Calibri" panose="020F0502020204030204"/>
                <a:ea typeface="+mn-ea"/>
                <a:cs typeface="+mn-cs"/>
              </a:rPr>
              <a:t>Rayleigh</a:t>
            </a:r>
          </a:p>
        </p:txBody>
      </p:sp>
      <p:cxnSp>
        <p:nvCxnSpPr>
          <p:cNvPr id="12" name="Straight Connector 11">
            <a:extLst>
              <a:ext uri="{FF2B5EF4-FFF2-40B4-BE49-F238E27FC236}">
                <a16:creationId xmlns:a16="http://schemas.microsoft.com/office/drawing/2014/main" id="{9EBB542C-2C2B-4B61-1485-A732DAC15665}"/>
              </a:ext>
            </a:extLst>
          </p:cNvPr>
          <p:cNvCxnSpPr/>
          <p:nvPr/>
        </p:nvCxnSpPr>
        <p:spPr>
          <a:xfrm>
            <a:off x="3260346" y="1584919"/>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E1482B18-C758-BEAB-B5EF-52EEEC0D5468}"/>
              </a:ext>
            </a:extLst>
          </p:cNvPr>
          <p:cNvSpPr txBox="1"/>
          <p:nvPr/>
        </p:nvSpPr>
        <p:spPr>
          <a:xfrm>
            <a:off x="2895077" y="1997878"/>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0.94</a:t>
            </a:r>
          </a:p>
        </p:txBody>
      </p:sp>
      <p:sp>
        <p:nvSpPr>
          <p:cNvPr id="14" name="TextBox 13">
            <a:extLst>
              <a:ext uri="{FF2B5EF4-FFF2-40B4-BE49-F238E27FC236}">
                <a16:creationId xmlns:a16="http://schemas.microsoft.com/office/drawing/2014/main" id="{8C6C6D75-532C-E673-EEB8-D6C50D4D2487}"/>
              </a:ext>
            </a:extLst>
          </p:cNvPr>
          <p:cNvSpPr txBox="1"/>
          <p:nvPr/>
        </p:nvSpPr>
        <p:spPr>
          <a:xfrm>
            <a:off x="2776262" y="1204774"/>
            <a:ext cx="9657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38383">
                    <a:lumMod val="40000"/>
                    <a:lumOff val="60000"/>
                  </a:srgbClr>
                </a:solidFill>
                <a:effectLst/>
                <a:uLnTx/>
                <a:uFillTx/>
                <a:latin typeface="Calibri" panose="020F0502020204030204"/>
                <a:ea typeface="+mn-ea"/>
                <a:cs typeface="+mn-cs"/>
              </a:rPr>
              <a:t>Sparrow</a:t>
            </a:r>
          </a:p>
        </p:txBody>
      </p:sp>
      <p:pic>
        <p:nvPicPr>
          <p:cNvPr id="15" name="Picture 10">
            <a:extLst>
              <a:ext uri="{FF2B5EF4-FFF2-40B4-BE49-F238E27FC236}">
                <a16:creationId xmlns:a16="http://schemas.microsoft.com/office/drawing/2014/main" id="{F0902801-51B4-F09D-1011-6EE5A3F922D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90765" y="283319"/>
            <a:ext cx="943827"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45516AFC-6DAC-2E9E-9245-FF81A930875F}"/>
              </a:ext>
            </a:extLst>
          </p:cNvPr>
          <p:cNvCxnSpPr/>
          <p:nvPr/>
        </p:nvCxnSpPr>
        <p:spPr>
          <a:xfrm>
            <a:off x="6155877" y="1604510"/>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54AFCF4C-AABA-B644-874D-0BFF3A3DBE17}"/>
              </a:ext>
            </a:extLst>
          </p:cNvPr>
          <p:cNvSpPr txBox="1"/>
          <p:nvPr/>
        </p:nvSpPr>
        <p:spPr>
          <a:xfrm>
            <a:off x="5791834" y="2008325"/>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1.03</a:t>
            </a:r>
          </a:p>
        </p:txBody>
      </p:sp>
      <p:sp>
        <p:nvSpPr>
          <p:cNvPr id="18" name="TextBox 17">
            <a:extLst>
              <a:ext uri="{FF2B5EF4-FFF2-40B4-BE49-F238E27FC236}">
                <a16:creationId xmlns:a16="http://schemas.microsoft.com/office/drawing/2014/main" id="{4EEEBCC6-3DE0-67BF-70A7-405727D996D6}"/>
              </a:ext>
            </a:extLst>
          </p:cNvPr>
          <p:cNvSpPr txBox="1"/>
          <p:nvPr/>
        </p:nvSpPr>
        <p:spPr>
          <a:xfrm>
            <a:off x="5660136" y="1191632"/>
            <a:ext cx="9783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38383">
                    <a:lumMod val="40000"/>
                    <a:lumOff val="60000"/>
                  </a:srgbClr>
                </a:solidFill>
                <a:effectLst/>
                <a:uLnTx/>
                <a:uFillTx/>
                <a:latin typeface="Calibri" panose="020F0502020204030204"/>
                <a:ea typeface="+mn-ea"/>
                <a:cs typeface="+mn-cs"/>
              </a:rPr>
              <a:t>Houston</a:t>
            </a:r>
          </a:p>
        </p:txBody>
      </p:sp>
      <p:cxnSp>
        <p:nvCxnSpPr>
          <p:cNvPr id="19" name="Straight Connector 18">
            <a:extLst>
              <a:ext uri="{FF2B5EF4-FFF2-40B4-BE49-F238E27FC236}">
                <a16:creationId xmlns:a16="http://schemas.microsoft.com/office/drawing/2014/main" id="{38D7F28C-A9EE-5FA1-7C67-D1EE2E00AB10}"/>
              </a:ext>
            </a:extLst>
          </p:cNvPr>
          <p:cNvCxnSpPr/>
          <p:nvPr/>
        </p:nvCxnSpPr>
        <p:spPr>
          <a:xfrm>
            <a:off x="5409544" y="1604510"/>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D874EF16-8BB9-8215-79D0-114E8FC21850}"/>
              </a:ext>
            </a:extLst>
          </p:cNvPr>
          <p:cNvSpPr txBox="1"/>
          <p:nvPr/>
        </p:nvSpPr>
        <p:spPr>
          <a:xfrm>
            <a:off x="5045501" y="2008325"/>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1.02</a:t>
            </a:r>
          </a:p>
        </p:txBody>
      </p:sp>
      <p:sp>
        <p:nvSpPr>
          <p:cNvPr id="21" name="TextBox 20">
            <a:extLst>
              <a:ext uri="{FF2B5EF4-FFF2-40B4-BE49-F238E27FC236}">
                <a16:creationId xmlns:a16="http://schemas.microsoft.com/office/drawing/2014/main" id="{5785AB5E-D67C-7D35-6ED8-7D32728F8EB0}"/>
              </a:ext>
            </a:extLst>
          </p:cNvPr>
          <p:cNvSpPr txBox="1"/>
          <p:nvPr/>
        </p:nvSpPr>
        <p:spPr>
          <a:xfrm>
            <a:off x="4988991" y="1193772"/>
            <a:ext cx="8049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38383">
                    <a:lumMod val="40000"/>
                    <a:lumOff val="60000"/>
                  </a:srgbClr>
                </a:solidFill>
                <a:effectLst/>
                <a:uLnTx/>
                <a:uFillTx/>
                <a:latin typeface="Calibri" panose="020F0502020204030204"/>
                <a:ea typeface="+mn-ea"/>
                <a:cs typeface="+mn-cs"/>
              </a:rPr>
              <a:t>Dawes</a:t>
            </a:r>
          </a:p>
        </p:txBody>
      </p:sp>
      <p:cxnSp>
        <p:nvCxnSpPr>
          <p:cNvPr id="22" name="Straight Connector 21">
            <a:extLst>
              <a:ext uri="{FF2B5EF4-FFF2-40B4-BE49-F238E27FC236}">
                <a16:creationId xmlns:a16="http://schemas.microsoft.com/office/drawing/2014/main" id="{CB261837-2E7A-0ADA-858A-4292BBEDEB52}"/>
              </a:ext>
            </a:extLst>
          </p:cNvPr>
          <p:cNvCxnSpPr/>
          <p:nvPr/>
        </p:nvCxnSpPr>
        <p:spPr>
          <a:xfrm>
            <a:off x="8620116" y="1584919"/>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6AE22CBB-46A6-4CBD-F1E4-52085543B22B}"/>
              </a:ext>
            </a:extLst>
          </p:cNvPr>
          <p:cNvSpPr txBox="1"/>
          <p:nvPr/>
        </p:nvSpPr>
        <p:spPr>
          <a:xfrm>
            <a:off x="8256073" y="1997878"/>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1.46</a:t>
            </a:r>
          </a:p>
        </p:txBody>
      </p:sp>
      <p:sp>
        <p:nvSpPr>
          <p:cNvPr id="24" name="TextBox 23">
            <a:extLst>
              <a:ext uri="{FF2B5EF4-FFF2-40B4-BE49-F238E27FC236}">
                <a16:creationId xmlns:a16="http://schemas.microsoft.com/office/drawing/2014/main" id="{96CABE8A-CE85-B33B-0D41-873263E9904C}"/>
              </a:ext>
            </a:extLst>
          </p:cNvPr>
          <p:cNvSpPr txBox="1"/>
          <p:nvPr/>
        </p:nvSpPr>
        <p:spPr>
          <a:xfrm>
            <a:off x="8195159" y="1204774"/>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38383">
                    <a:lumMod val="40000"/>
                    <a:lumOff val="60000"/>
                  </a:srgbClr>
                </a:solidFill>
                <a:effectLst/>
                <a:uLnTx/>
                <a:uFillTx/>
                <a:latin typeface="Calibri" panose="020F0502020204030204"/>
                <a:ea typeface="+mn-ea"/>
                <a:cs typeface="+mn-cs"/>
              </a:rPr>
              <a:t>Buxton</a:t>
            </a:r>
          </a:p>
        </p:txBody>
      </p:sp>
      <p:pic>
        <p:nvPicPr>
          <p:cNvPr id="25" name="Picture 14" descr="illiam Rutter Dawes - Wikipedia">
            <a:extLst>
              <a:ext uri="{FF2B5EF4-FFF2-40B4-BE49-F238E27FC236}">
                <a16:creationId xmlns:a16="http://schemas.microsoft.com/office/drawing/2014/main" id="{742215C5-3BBF-F521-807A-32E49A1C2D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5361" y="283319"/>
            <a:ext cx="592651"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16" descr="illiam V. Houston | Rice History Corner">
            <a:extLst>
              <a:ext uri="{FF2B5EF4-FFF2-40B4-BE49-F238E27FC236}">
                <a16:creationId xmlns:a16="http://schemas.microsoft.com/office/drawing/2014/main" id="{A209E00C-35CB-57F5-D292-1209513541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7730" y="282571"/>
            <a:ext cx="548410"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18" descr="ord Rayleigh | Biography &amp; Facts | Britannica">
            <a:extLst>
              <a:ext uri="{FF2B5EF4-FFF2-40B4-BE49-F238E27FC236}">
                <a16:creationId xmlns:a16="http://schemas.microsoft.com/office/drawing/2014/main" id="{B452758C-8D96-7C2C-2A60-D2863BF60C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9328" y="283319"/>
            <a:ext cx="690555"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3FFC2ACE-590F-6D04-5921-F87FAFFA7D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5412" y="284219"/>
            <a:ext cx="1349405" cy="877824"/>
          </a:xfrm>
          <a:prstGeom prst="roundRect">
            <a:avLst/>
          </a:prstGeom>
          <a:effectLst>
            <a:outerShdw blurRad="50800" dist="38100" dir="2700000" algn="tl" rotWithShape="0">
              <a:prstClr val="black">
                <a:alpha val="40000"/>
              </a:prstClr>
            </a:outerShdw>
          </a:effectLst>
        </p:spPr>
      </p:pic>
      <p:pic>
        <p:nvPicPr>
          <p:cNvPr id="29" name="Picture 22" descr="rthur Schuster.jpg">
            <a:extLst>
              <a:ext uri="{FF2B5EF4-FFF2-40B4-BE49-F238E27FC236}">
                <a16:creationId xmlns:a16="http://schemas.microsoft.com/office/drawing/2014/main" id="{86C042DC-F30B-EA29-9D61-E182E6BEB7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97272" y="283319"/>
            <a:ext cx="658368" cy="87782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0" name="Straight Connector 29">
            <a:extLst>
              <a:ext uri="{FF2B5EF4-FFF2-40B4-BE49-F238E27FC236}">
                <a16:creationId xmlns:a16="http://schemas.microsoft.com/office/drawing/2014/main" id="{023C4F96-B80C-3D4B-C673-74BB5FCD92A0}"/>
              </a:ext>
            </a:extLst>
          </p:cNvPr>
          <p:cNvCxnSpPr/>
          <p:nvPr/>
        </p:nvCxnSpPr>
        <p:spPr>
          <a:xfrm>
            <a:off x="10326457" y="1584919"/>
            <a:ext cx="0" cy="412955"/>
          </a:xfrm>
          <a:prstGeom prst="line">
            <a:avLst/>
          </a:prstGeom>
          <a:ln w="57150">
            <a:solidFill>
              <a:schemeClr val="accent1">
                <a:lumMod val="40000"/>
                <a:lumOff val="60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F2FECA77-F8A1-37D6-0B02-0E2EDEDEB718}"/>
              </a:ext>
            </a:extLst>
          </p:cNvPr>
          <p:cNvSpPr txBox="1"/>
          <p:nvPr/>
        </p:nvSpPr>
        <p:spPr>
          <a:xfrm>
            <a:off x="9962414" y="1997878"/>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8AB3">
                    <a:lumMod val="20000"/>
                    <a:lumOff val="80000"/>
                  </a:srgbClr>
                </a:solidFill>
                <a:effectLst/>
                <a:uLnTx/>
                <a:uFillTx/>
                <a:latin typeface="Calibri" panose="020F0502020204030204"/>
                <a:ea typeface="+mn-ea"/>
                <a:cs typeface="+mn-cs"/>
              </a:rPr>
              <a:t>2.44</a:t>
            </a:r>
          </a:p>
        </p:txBody>
      </p:sp>
      <p:sp>
        <p:nvSpPr>
          <p:cNvPr id="32" name="TextBox 31">
            <a:extLst>
              <a:ext uri="{FF2B5EF4-FFF2-40B4-BE49-F238E27FC236}">
                <a16:creationId xmlns:a16="http://schemas.microsoft.com/office/drawing/2014/main" id="{E9167B1F-0B20-BCD0-8DAF-785ECE9ACB3E}"/>
              </a:ext>
            </a:extLst>
          </p:cNvPr>
          <p:cNvSpPr txBox="1"/>
          <p:nvPr/>
        </p:nvSpPr>
        <p:spPr>
          <a:xfrm>
            <a:off x="9832904" y="1204774"/>
            <a:ext cx="9893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38383">
                    <a:lumMod val="40000"/>
                    <a:lumOff val="60000"/>
                  </a:srgbClr>
                </a:solidFill>
                <a:effectLst/>
                <a:uLnTx/>
                <a:uFillTx/>
                <a:latin typeface="Calibri" panose="020F0502020204030204"/>
                <a:ea typeface="+mn-ea"/>
                <a:cs typeface="+mn-cs"/>
              </a:rPr>
              <a:t>Schuster</a:t>
            </a:r>
          </a:p>
        </p:txBody>
      </p:sp>
      <p:cxnSp>
        <p:nvCxnSpPr>
          <p:cNvPr id="33" name="Straight Connector 32">
            <a:extLst>
              <a:ext uri="{FF2B5EF4-FFF2-40B4-BE49-F238E27FC236}">
                <a16:creationId xmlns:a16="http://schemas.microsoft.com/office/drawing/2014/main" id="{2541F15A-E08B-86F5-F459-AD9CF1B5F98C}"/>
              </a:ext>
            </a:extLst>
          </p:cNvPr>
          <p:cNvCxnSpPr>
            <a:cxnSpLocks/>
          </p:cNvCxnSpPr>
          <p:nvPr/>
        </p:nvCxnSpPr>
        <p:spPr>
          <a:xfrm>
            <a:off x="6830568" y="1782252"/>
            <a:ext cx="2295144" cy="0"/>
          </a:xfrm>
          <a:prstGeom prst="line">
            <a:avLst/>
          </a:prstGeom>
          <a:ln w="104775">
            <a:solidFill>
              <a:schemeClr val="accent3"/>
            </a:solidFill>
            <a:headEnd type="diamond"/>
            <a:tailEnd type="diamond"/>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8422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FED5F-8C69-9D79-EF2E-C612930C3444}"/>
              </a:ext>
            </a:extLst>
          </p:cNvPr>
          <p:cNvSpPr>
            <a:spLocks noGrp="1"/>
          </p:cNvSpPr>
          <p:nvPr>
            <p:ph type="title"/>
          </p:nvPr>
        </p:nvSpPr>
        <p:spPr/>
        <p:txBody>
          <a:bodyPr/>
          <a:lstStyle/>
          <a:p>
            <a:r>
              <a:rPr lang="en-US" dirty="0"/>
              <a:t>LOOKING AHEAD</a:t>
            </a:r>
          </a:p>
        </p:txBody>
      </p:sp>
      <p:graphicFrame>
        <p:nvGraphicFramePr>
          <p:cNvPr id="27" name="Table 27">
            <a:extLst>
              <a:ext uri="{FF2B5EF4-FFF2-40B4-BE49-F238E27FC236}">
                <a16:creationId xmlns:a16="http://schemas.microsoft.com/office/drawing/2014/main" id="{64DA5AFE-1ED6-112F-2446-94E682934EB6}"/>
              </a:ext>
            </a:extLst>
          </p:cNvPr>
          <p:cNvGraphicFramePr>
            <a:graphicFrameLocks noGrp="1"/>
          </p:cNvGraphicFramePr>
          <p:nvPr>
            <p:extLst>
              <p:ext uri="{D42A27DB-BD31-4B8C-83A1-F6EECF244321}">
                <p14:modId xmlns:p14="http://schemas.microsoft.com/office/powerpoint/2010/main" val="3020352793"/>
              </p:ext>
            </p:extLst>
          </p:nvPr>
        </p:nvGraphicFramePr>
        <p:xfrm>
          <a:off x="726730" y="1467915"/>
          <a:ext cx="10738539" cy="3200400"/>
        </p:xfrm>
        <a:graphic>
          <a:graphicData uri="http://schemas.openxmlformats.org/drawingml/2006/table">
            <a:tbl>
              <a:tblPr firstRow="1" bandRow="1">
                <a:tableStyleId>{5FD0F851-EC5A-4D38-B0AD-8093EC10F338}</a:tableStyleId>
              </a:tblPr>
              <a:tblGrid>
                <a:gridCol w="4170606">
                  <a:extLst>
                    <a:ext uri="{9D8B030D-6E8A-4147-A177-3AD203B41FA5}">
                      <a16:colId xmlns:a16="http://schemas.microsoft.com/office/drawing/2014/main" val="1310738393"/>
                    </a:ext>
                  </a:extLst>
                </a:gridCol>
                <a:gridCol w="2189311">
                  <a:extLst>
                    <a:ext uri="{9D8B030D-6E8A-4147-A177-3AD203B41FA5}">
                      <a16:colId xmlns:a16="http://schemas.microsoft.com/office/drawing/2014/main" val="311482373"/>
                    </a:ext>
                  </a:extLst>
                </a:gridCol>
                <a:gridCol w="2189311">
                  <a:extLst>
                    <a:ext uri="{9D8B030D-6E8A-4147-A177-3AD203B41FA5}">
                      <a16:colId xmlns:a16="http://schemas.microsoft.com/office/drawing/2014/main" val="1672797128"/>
                    </a:ext>
                  </a:extLst>
                </a:gridCol>
                <a:gridCol w="2189311">
                  <a:extLst>
                    <a:ext uri="{9D8B030D-6E8A-4147-A177-3AD203B41FA5}">
                      <a16:colId xmlns:a16="http://schemas.microsoft.com/office/drawing/2014/main" val="2293455852"/>
                    </a:ext>
                  </a:extLst>
                </a:gridCol>
              </a:tblGrid>
              <a:tr h="370840">
                <a:tc>
                  <a:txBody>
                    <a:bodyPr/>
                    <a:lstStyle/>
                    <a:p>
                      <a:pPr algn="l"/>
                      <a:endParaRPr lang="en-US" sz="2400" b="0" dirty="0">
                        <a:solidFill>
                          <a:schemeClr val="accent5">
                            <a:lumMod val="20000"/>
                            <a:lumOff val="80000"/>
                          </a:schemeClr>
                        </a:solidFill>
                        <a:effectLst>
                          <a:outerShdw blurRad="50800" dist="38100" dir="2700000" algn="tl" rotWithShape="0">
                            <a:prstClr val="black">
                              <a:alpha val="40000"/>
                            </a:prstClr>
                          </a:outerShdw>
                        </a:effectLst>
                      </a:endParaRPr>
                    </a:p>
                  </a:txBody>
                  <a:tcPr>
                    <a:lnL>
                      <a:noFill/>
                    </a:lnL>
                    <a:lnR w="12700" cap="flat" cmpd="sng" algn="ctr">
                      <a:solidFill>
                        <a:schemeClr val="accent5">
                          <a:lumMod val="40000"/>
                          <a:lumOff val="60000"/>
                        </a:schemeClr>
                      </a:solidFill>
                      <a:prstDash val="solid"/>
                      <a:round/>
                      <a:headEnd type="none" w="med" len="med"/>
                      <a:tailEnd type="none" w="med" len="med"/>
                    </a:lnR>
                    <a:lnT w="12700" cmpd="sng">
                      <a:noFill/>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a:solidFill>
                            <a:schemeClr val="accent5">
                              <a:lumMod val="20000"/>
                              <a:lumOff val="80000"/>
                            </a:schemeClr>
                          </a:solidFill>
                          <a:effectLst>
                            <a:outerShdw blurRad="50800" dist="38100" dir="2700000" algn="tl" rotWithShape="0">
                              <a:prstClr val="black">
                                <a:alpha val="40000"/>
                              </a:prstClr>
                            </a:outerShdw>
                          </a:effectLst>
                        </a:rPr>
                        <a:t>Modeling</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mpd="sng">
                      <a:noFill/>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a:solidFill>
                            <a:schemeClr val="accent5">
                              <a:lumMod val="20000"/>
                              <a:lumOff val="80000"/>
                            </a:schemeClr>
                          </a:solidFill>
                          <a:effectLst>
                            <a:outerShdw blurRad="50800" dist="38100" dir="2700000" algn="tl" rotWithShape="0">
                              <a:prstClr val="black">
                                <a:alpha val="40000"/>
                              </a:prstClr>
                            </a:outerShdw>
                          </a:effectLst>
                        </a:rPr>
                        <a:t>Upper bounds</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mpd="sng">
                      <a:noFill/>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a:solidFill>
                            <a:schemeClr val="accent5">
                              <a:lumMod val="20000"/>
                              <a:lumOff val="80000"/>
                            </a:schemeClr>
                          </a:solidFill>
                          <a:effectLst>
                            <a:outerShdw blurRad="50800" dist="38100" dir="2700000" algn="tl" rotWithShape="0">
                              <a:prstClr val="black">
                                <a:alpha val="40000"/>
                              </a:prstClr>
                            </a:outerShdw>
                          </a:effectLst>
                        </a:rPr>
                        <a:t>Lower bounds</a:t>
                      </a:r>
                    </a:p>
                  </a:txBody>
                  <a:tcPr>
                    <a:lnL w="12700" cap="flat" cmpd="sng" algn="ctr">
                      <a:solidFill>
                        <a:schemeClr val="accent5">
                          <a:lumMod val="40000"/>
                          <a:lumOff val="60000"/>
                        </a:schemeClr>
                      </a:solidFill>
                      <a:prstDash val="solid"/>
                      <a:round/>
                      <a:headEnd type="none" w="med" len="med"/>
                      <a:tailEnd type="none" w="med" len="med"/>
                    </a:lnL>
                    <a:lnR>
                      <a:noFill/>
                    </a:lnR>
                    <a:lnT w="12700" cmpd="sng">
                      <a:noFill/>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6345936"/>
                  </a:ext>
                </a:extLst>
              </a:tr>
              <a:tr h="370840">
                <a:tc>
                  <a:txBody>
                    <a:bodyPr/>
                    <a:lstStyle/>
                    <a:p>
                      <a:pPr algn="r"/>
                      <a:r>
                        <a:rPr lang="en-US" sz="2400" b="0" dirty="0">
                          <a:solidFill>
                            <a:schemeClr val="accent5">
                              <a:lumMod val="20000"/>
                              <a:lumOff val="80000"/>
                            </a:schemeClr>
                          </a:solidFill>
                          <a:effectLst>
                            <a:outerShdw blurRad="50800" dist="38100" dir="2700000" algn="tl" rotWithShape="0">
                              <a:prstClr val="black">
                                <a:alpha val="40000"/>
                              </a:prstClr>
                            </a:outerShdw>
                          </a:effectLst>
                        </a:rPr>
                        <a:t>Tensors</a:t>
                      </a:r>
                    </a:p>
                  </a:txBody>
                  <a:tcPr>
                    <a:lnL>
                      <a:noFill/>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US" sz="2400" dirty="0">
                        <a:solidFill>
                          <a:schemeClr val="accent5">
                            <a:lumMod val="20000"/>
                            <a:lumOff val="80000"/>
                          </a:schemeClr>
                        </a:solidFill>
                        <a:effectLst>
                          <a:outerShdw blurRad="50800" dist="38100" dir="2700000" algn="tl" rotWithShape="0">
                            <a:prstClr val="black">
                              <a:alpha val="40000"/>
                            </a:prstClr>
                          </a:outerShdw>
                        </a:effectLst>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US" sz="2400" dirty="0">
                        <a:solidFill>
                          <a:schemeClr val="accent5">
                            <a:lumMod val="20000"/>
                            <a:lumOff val="80000"/>
                          </a:schemeClr>
                        </a:solidFill>
                        <a:effectLst>
                          <a:outerShdw blurRad="50800" dist="38100" dir="2700000" algn="tl" rotWithShape="0">
                            <a:prstClr val="black">
                              <a:alpha val="40000"/>
                            </a:prstClr>
                          </a:outerShdw>
                        </a:effectLst>
                      </a:endParaRPr>
                    </a:p>
                  </a:txBody>
                  <a:tcPr>
                    <a:lnL w="12700" cap="flat" cmpd="sng" algn="ctr">
                      <a:solidFill>
                        <a:schemeClr val="accent5">
                          <a:lumMod val="40000"/>
                          <a:lumOff val="60000"/>
                        </a:schemeClr>
                      </a:solidFill>
                      <a:prstDash val="solid"/>
                      <a:round/>
                      <a:headEnd type="none" w="med" len="med"/>
                      <a:tailEnd type="none" w="med" len="med"/>
                    </a:lnL>
                    <a:lnR>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336456377"/>
                  </a:ext>
                </a:extLst>
              </a:tr>
              <a:tr h="370840">
                <a:tc>
                  <a:txBody>
                    <a:bodyPr/>
                    <a:lstStyle/>
                    <a:p>
                      <a:pPr algn="r"/>
                      <a:r>
                        <a:rPr lang="en-US" sz="2400" dirty="0">
                          <a:solidFill>
                            <a:schemeClr val="accent5">
                              <a:lumMod val="20000"/>
                              <a:lumOff val="80000"/>
                            </a:schemeClr>
                          </a:solidFill>
                          <a:effectLst>
                            <a:outerShdw blurRad="50800" dist="38100" dir="2700000" algn="tl" rotWithShape="0">
                              <a:prstClr val="black">
                                <a:alpha val="40000"/>
                              </a:prstClr>
                            </a:outerShdw>
                          </a:effectLst>
                        </a:rPr>
                        <a:t>Sum-of-squares</a:t>
                      </a:r>
                    </a:p>
                  </a:txBody>
                  <a:tcPr>
                    <a:lnL>
                      <a:noFill/>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US" sz="2400" dirty="0">
                        <a:solidFill>
                          <a:schemeClr val="accent5">
                            <a:lumMod val="20000"/>
                            <a:lumOff val="80000"/>
                          </a:schemeClr>
                        </a:solidFill>
                        <a:effectLst>
                          <a:outerShdw blurRad="50800" dist="38100" dir="2700000" algn="tl" rotWithShape="0">
                            <a:prstClr val="black">
                              <a:alpha val="40000"/>
                            </a:prstClr>
                          </a:outerShdw>
                        </a:effectLst>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US" sz="2400" dirty="0">
                        <a:solidFill>
                          <a:schemeClr val="accent5">
                            <a:lumMod val="20000"/>
                            <a:lumOff val="80000"/>
                          </a:schemeClr>
                        </a:solidFill>
                        <a:effectLst>
                          <a:outerShdw blurRad="50800" dist="38100" dir="2700000" algn="tl" rotWithShape="0">
                            <a:prstClr val="black">
                              <a:alpha val="40000"/>
                            </a:prstClr>
                          </a:outerShdw>
                        </a:effectLst>
                      </a:endParaRPr>
                    </a:p>
                  </a:txBody>
                  <a:tcPr>
                    <a:lnL w="12700" cap="flat" cmpd="sng" algn="ctr">
                      <a:solidFill>
                        <a:schemeClr val="accent5">
                          <a:lumMod val="40000"/>
                          <a:lumOff val="60000"/>
                        </a:schemeClr>
                      </a:solidFill>
                      <a:prstDash val="solid"/>
                      <a:round/>
                      <a:headEnd type="none" w="med" len="med"/>
                      <a:tailEnd type="none" w="med" len="med"/>
                    </a:lnL>
                    <a:lnR>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905550956"/>
                  </a:ext>
                </a:extLst>
              </a:tr>
              <a:tr h="370840">
                <a:tc>
                  <a:txBody>
                    <a:bodyPr/>
                    <a:lstStyle/>
                    <a:p>
                      <a:pPr algn="r"/>
                      <a:r>
                        <a:rPr lang="en-US" sz="2400" dirty="0">
                          <a:solidFill>
                            <a:schemeClr val="accent5">
                              <a:lumMod val="20000"/>
                              <a:lumOff val="80000"/>
                            </a:schemeClr>
                          </a:solidFill>
                          <a:effectLst>
                            <a:outerShdw blurRad="50800" dist="38100" dir="2700000" algn="tl" rotWithShape="0">
                              <a:prstClr val="black">
                                <a:alpha val="40000"/>
                              </a:prstClr>
                            </a:outerShdw>
                          </a:effectLst>
                        </a:rPr>
                        <a:t>Supervised learning</a:t>
                      </a:r>
                    </a:p>
                  </a:txBody>
                  <a:tcPr>
                    <a:lnL>
                      <a:noFill/>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6204228"/>
                  </a:ext>
                </a:extLst>
              </a:tr>
              <a:tr h="370840">
                <a:tc>
                  <a:txBody>
                    <a:bodyPr/>
                    <a:lstStyle/>
                    <a:p>
                      <a:pPr algn="r"/>
                      <a:r>
                        <a:rPr lang="en-US" sz="2400" dirty="0">
                          <a:solidFill>
                            <a:schemeClr val="accent5">
                              <a:lumMod val="20000"/>
                              <a:lumOff val="80000"/>
                            </a:schemeClr>
                          </a:solidFill>
                          <a:effectLst>
                            <a:outerShdw blurRad="50800" dist="38100" dir="2700000" algn="tl" rotWithShape="0">
                              <a:prstClr val="black">
                                <a:alpha val="40000"/>
                              </a:prstClr>
                            </a:outerShdw>
                          </a:effectLst>
                        </a:rPr>
                        <a:t>Hardness of learning</a:t>
                      </a:r>
                    </a:p>
                  </a:txBody>
                  <a:tcPr>
                    <a:lnL>
                      <a:noFill/>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chemeClr val="accent5">
                            <a:lumMod val="20000"/>
                            <a:lumOff val="80000"/>
                          </a:schemeClr>
                        </a:solidFill>
                        <a:effectLst>
                          <a:outerShdw blurRad="50800" dist="38100" dir="2700000" algn="tl" rotWithShape="0">
                            <a:prstClr val="black">
                              <a:alpha val="40000"/>
                            </a:prstClr>
                          </a:outerShdw>
                        </a:effectLst>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chemeClr val="accent5">
                            <a:lumMod val="20000"/>
                            <a:lumOff val="80000"/>
                          </a:schemeClr>
                        </a:solidFill>
                        <a:effectLst>
                          <a:outerShdw blurRad="50800" dist="38100" dir="2700000" algn="tl" rotWithShape="0">
                            <a:prstClr val="black">
                              <a:alpha val="40000"/>
                            </a:prstClr>
                          </a:outerShdw>
                        </a:effectLst>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5928631"/>
                  </a:ext>
                </a:extLst>
              </a:tr>
              <a:tr h="370840">
                <a:tc>
                  <a:txBody>
                    <a:bodyPr/>
                    <a:lstStyle/>
                    <a:p>
                      <a:pPr algn="r"/>
                      <a:r>
                        <a:rPr lang="en-US" sz="2400" dirty="0">
                          <a:solidFill>
                            <a:schemeClr val="accent5">
                              <a:lumMod val="20000"/>
                              <a:lumOff val="80000"/>
                            </a:schemeClr>
                          </a:solidFill>
                          <a:effectLst>
                            <a:outerShdw blurRad="50800" dist="38100" dir="2700000" algn="tl" rotWithShape="0">
                              <a:prstClr val="black">
                                <a:alpha val="40000"/>
                              </a:prstClr>
                            </a:outerShdw>
                          </a:effectLst>
                        </a:rPr>
                        <a:t>Statistical physics / inference</a:t>
                      </a:r>
                    </a:p>
                  </a:txBody>
                  <a:tcPr>
                    <a:lnL>
                      <a:noFill/>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0013502"/>
                  </a:ext>
                </a:extLst>
              </a:tr>
              <a:tr h="370840">
                <a:tc>
                  <a:txBody>
                    <a:bodyPr/>
                    <a:lstStyle/>
                    <a:p>
                      <a:pPr algn="r"/>
                      <a:r>
                        <a:rPr lang="en-US" sz="2400" dirty="0">
                          <a:solidFill>
                            <a:schemeClr val="accent5">
                              <a:lumMod val="20000"/>
                              <a:lumOff val="80000"/>
                            </a:schemeClr>
                          </a:solidFill>
                          <a:effectLst>
                            <a:outerShdw blurRad="50800" dist="38100" dir="2700000" algn="tl" rotWithShape="0">
                              <a:prstClr val="black">
                                <a:alpha val="40000"/>
                              </a:prstClr>
                            </a:outerShdw>
                          </a:effectLst>
                        </a:rPr>
                        <a:t>Sampling / generative modeling</a:t>
                      </a:r>
                    </a:p>
                  </a:txBody>
                  <a:tcPr>
                    <a:lnL>
                      <a:noFill/>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accent5">
                              <a:lumMod val="20000"/>
                              <a:lumOff val="80000"/>
                            </a:schemeClr>
                          </a:solidFill>
                          <a:effectLst>
                            <a:outerShdw blurRad="50800" dist="38100" dir="2700000" algn="tl" rotWithShape="0">
                              <a:prstClr val="black">
                                <a:alpha val="40000"/>
                              </a:prstClr>
                            </a:outerShdw>
                          </a:effectLst>
                        </a:rPr>
                        <a:t>✓</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dirty="0">
                        <a:solidFill>
                          <a:schemeClr val="accent5">
                            <a:lumMod val="20000"/>
                            <a:lumOff val="80000"/>
                          </a:schemeClr>
                        </a:solidFill>
                        <a:effectLst>
                          <a:outerShdw blurRad="50800" dist="38100" dir="2700000" algn="tl" rotWithShape="0">
                            <a:prstClr val="black">
                              <a:alpha val="40000"/>
                            </a:prstClr>
                          </a:outerShdw>
                        </a:effectLst>
                      </a:endParaRPr>
                    </a:p>
                  </a:txBody>
                  <a:tcPr>
                    <a:lnL w="12700" cap="flat" cmpd="sng" algn="ctr">
                      <a:solidFill>
                        <a:schemeClr val="accent5">
                          <a:lumMod val="40000"/>
                          <a:lumOff val="60000"/>
                        </a:schemeClr>
                      </a:solidFill>
                      <a:prstDash val="solid"/>
                      <a:round/>
                      <a:headEnd type="none" w="med" len="med"/>
                      <a:tailEnd type="none" w="med" len="med"/>
                    </a:lnL>
                    <a:lnR>
                      <a:noFill/>
                    </a:lnR>
                    <a:lnT w="12700" cap="flat" cmpd="sng" algn="ctr">
                      <a:solidFill>
                        <a:schemeClr val="accent5">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3822304"/>
                  </a:ext>
                </a:extLst>
              </a:tr>
            </a:tbl>
          </a:graphicData>
        </a:graphic>
      </p:graphicFrame>
    </p:spTree>
    <p:extLst>
      <p:ext uri="{BB962C8B-B14F-4D97-AF65-F5344CB8AC3E}">
        <p14:creationId xmlns:p14="http://schemas.microsoft.com/office/powerpoint/2010/main" val="146089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54B24-09AB-E1BF-D192-8958E5998744}"/>
              </a:ext>
            </a:extLst>
          </p:cNvPr>
          <p:cNvSpPr>
            <a:spLocks noGrp="1"/>
          </p:cNvSpPr>
          <p:nvPr>
            <p:ph type="title"/>
          </p:nvPr>
        </p:nvSpPr>
        <p:spPr/>
        <p:txBody>
          <a:bodyPr/>
          <a:lstStyle/>
          <a:p>
            <a:r>
              <a:rPr lang="en-US" dirty="0"/>
              <a:t>LECTURE NOTE SCRIBING/EDITING</a:t>
            </a:r>
          </a:p>
        </p:txBody>
      </p:sp>
      <p:sp>
        <p:nvSpPr>
          <p:cNvPr id="3" name="Content Placeholder 2">
            <a:extLst>
              <a:ext uri="{FF2B5EF4-FFF2-40B4-BE49-F238E27FC236}">
                <a16:creationId xmlns:a16="http://schemas.microsoft.com/office/drawing/2014/main" id="{434E8EFF-7FF7-DD79-D5D2-C4B06B2F7906}"/>
              </a:ext>
            </a:extLst>
          </p:cNvPr>
          <p:cNvSpPr>
            <a:spLocks noGrp="1"/>
          </p:cNvSpPr>
          <p:nvPr>
            <p:ph idx="1"/>
          </p:nvPr>
        </p:nvSpPr>
        <p:spPr/>
        <p:txBody>
          <a:bodyPr/>
          <a:lstStyle/>
          <a:p>
            <a:pPr marL="0" indent="0">
              <a:buNone/>
            </a:pPr>
            <a:r>
              <a:rPr lang="en-US" dirty="0"/>
              <a:t>Signup sheet will be posted end of today on Canvas</a:t>
            </a:r>
          </a:p>
          <a:p>
            <a:pPr lvl="1"/>
            <a:r>
              <a:rPr lang="en-US" dirty="0">
                <a:solidFill>
                  <a:schemeClr val="accent1">
                    <a:lumMod val="20000"/>
                    <a:lumOff val="80000"/>
                  </a:schemeClr>
                </a:solidFill>
              </a:rPr>
              <a:t>Sign up for </a:t>
            </a:r>
            <a:r>
              <a:rPr lang="en-US" b="1" dirty="0">
                <a:solidFill>
                  <a:schemeClr val="accent5">
                    <a:lumMod val="60000"/>
                    <a:lumOff val="40000"/>
                  </a:schemeClr>
                </a:solidFill>
              </a:rPr>
              <a:t>1 slot </a:t>
            </a:r>
            <a:r>
              <a:rPr lang="en-US" dirty="0">
                <a:solidFill>
                  <a:schemeClr val="accent1">
                    <a:lumMod val="20000"/>
                    <a:lumOff val="80000"/>
                  </a:schemeClr>
                </a:solidFill>
              </a:rPr>
              <a:t>by </a:t>
            </a:r>
            <a:r>
              <a:rPr lang="en-US" b="1" dirty="0">
                <a:solidFill>
                  <a:schemeClr val="accent5">
                    <a:lumMod val="60000"/>
                    <a:lumOff val="40000"/>
                  </a:schemeClr>
                </a:solidFill>
              </a:rPr>
              <a:t>9/6</a:t>
            </a:r>
          </a:p>
          <a:p>
            <a:pPr lvl="1"/>
            <a:r>
              <a:rPr lang="en-US" dirty="0">
                <a:solidFill>
                  <a:schemeClr val="accent1">
                    <a:lumMod val="20000"/>
                    <a:lumOff val="80000"/>
                  </a:schemeClr>
                </a:solidFill>
              </a:rPr>
              <a:t>First come first serve</a:t>
            </a:r>
          </a:p>
          <a:p>
            <a:pPr lvl="1"/>
            <a:r>
              <a:rPr lang="en-US" dirty="0">
                <a:solidFill>
                  <a:schemeClr val="accent1">
                    <a:lumMod val="20000"/>
                    <a:lumOff val="80000"/>
                  </a:schemeClr>
                </a:solidFill>
              </a:rPr>
              <a:t>Link to instructions will also be posted</a:t>
            </a:r>
          </a:p>
          <a:p>
            <a:pPr lvl="1"/>
            <a:endParaRPr lang="en-US" dirty="0">
              <a:solidFill>
                <a:schemeClr val="accent1">
                  <a:lumMod val="20000"/>
                  <a:lumOff val="80000"/>
                </a:schemeClr>
              </a:solidFill>
            </a:endParaRPr>
          </a:p>
          <a:p>
            <a:pPr marL="0" lvl="1" indent="0">
              <a:buNone/>
            </a:pPr>
            <a:r>
              <a:rPr lang="en-US" sz="3200" dirty="0"/>
              <a:t>~4 new lectures: </a:t>
            </a:r>
          </a:p>
          <a:p>
            <a:pPr marL="466725" lvl="1" indent="0">
              <a:buNone/>
            </a:pPr>
            <a:r>
              <a:rPr lang="en-US" dirty="0">
                <a:solidFill>
                  <a:schemeClr val="accent1">
                    <a:lumMod val="20000"/>
                    <a:lumOff val="80000"/>
                  </a:schemeClr>
                </a:solidFill>
              </a:rPr>
              <a:t>Assignment: compose scribe notes from scratch</a:t>
            </a:r>
          </a:p>
          <a:p>
            <a:pPr marL="0" lvl="1" indent="0">
              <a:buNone/>
            </a:pPr>
            <a:r>
              <a:rPr lang="en-US" sz="3200" dirty="0"/>
              <a:t>Remaining lectures: </a:t>
            </a:r>
          </a:p>
          <a:p>
            <a:pPr lvl="1"/>
            <a:r>
              <a:rPr lang="en-US" dirty="0">
                <a:solidFill>
                  <a:schemeClr val="accent1">
                    <a:lumMod val="20000"/>
                    <a:lumOff val="80000"/>
                  </a:schemeClr>
                </a:solidFill>
              </a:rPr>
              <a:t>Scribe notes from last year’s offering will be provided</a:t>
            </a:r>
          </a:p>
          <a:p>
            <a:pPr lvl="1"/>
            <a:r>
              <a:rPr lang="en-US" dirty="0">
                <a:solidFill>
                  <a:schemeClr val="accent1">
                    <a:lumMod val="20000"/>
                    <a:lumOff val="80000"/>
                  </a:schemeClr>
                </a:solidFill>
              </a:rPr>
              <a:t>Assignment: proofread for typographical errors, fill in mathematical details</a:t>
            </a:r>
          </a:p>
          <a:p>
            <a:pPr lvl="1"/>
            <a:endParaRPr lang="en-US" dirty="0">
              <a:solidFill>
                <a:schemeClr val="accent1">
                  <a:lumMod val="20000"/>
                  <a:lumOff val="80000"/>
                </a:schemeClr>
              </a:solidFill>
            </a:endParaRPr>
          </a:p>
        </p:txBody>
      </p:sp>
    </p:spTree>
    <p:extLst>
      <p:ext uri="{BB962C8B-B14F-4D97-AF65-F5344CB8AC3E}">
        <p14:creationId xmlns:p14="http://schemas.microsoft.com/office/powerpoint/2010/main" val="1261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85011-E722-EB4D-EF11-A6FF148421D9}"/>
              </a:ext>
            </a:extLst>
          </p:cNvPr>
          <p:cNvSpPr>
            <a:spLocks noGrp="1"/>
          </p:cNvSpPr>
          <p:nvPr>
            <p:ph type="title"/>
          </p:nvPr>
        </p:nvSpPr>
        <p:spPr/>
        <p:txBody>
          <a:bodyPr/>
          <a:lstStyle/>
          <a:p>
            <a:r>
              <a:rPr lang="en-US" dirty="0"/>
              <a:t>FINAL PROJECT</a:t>
            </a:r>
          </a:p>
        </p:txBody>
      </p:sp>
      <p:sp>
        <p:nvSpPr>
          <p:cNvPr id="3" name="Content Placeholder 2">
            <a:extLst>
              <a:ext uri="{FF2B5EF4-FFF2-40B4-BE49-F238E27FC236}">
                <a16:creationId xmlns:a16="http://schemas.microsoft.com/office/drawing/2014/main" id="{0C171301-BDD8-0838-4743-2883C5D314AD}"/>
              </a:ext>
            </a:extLst>
          </p:cNvPr>
          <p:cNvSpPr>
            <a:spLocks noGrp="1"/>
          </p:cNvSpPr>
          <p:nvPr>
            <p:ph idx="1"/>
          </p:nvPr>
        </p:nvSpPr>
        <p:spPr>
          <a:xfrm>
            <a:off x="243840" y="1294411"/>
            <a:ext cx="11704320" cy="5563589"/>
          </a:xfrm>
        </p:spPr>
        <p:txBody>
          <a:bodyPr>
            <a:normAutofit/>
          </a:bodyPr>
          <a:lstStyle/>
          <a:p>
            <a:pPr marL="0" indent="0">
              <a:buNone/>
            </a:pPr>
            <a:r>
              <a:rPr lang="en-US" dirty="0"/>
              <a:t>Two options</a:t>
            </a:r>
          </a:p>
          <a:p>
            <a:pPr marL="971550" lvl="1" indent="-514350">
              <a:buFont typeface="+mj-lt"/>
              <a:buAutoNum type="arabicPeriod"/>
            </a:pPr>
            <a:r>
              <a:rPr lang="en-US" dirty="0">
                <a:solidFill>
                  <a:schemeClr val="accent1">
                    <a:lumMod val="40000"/>
                    <a:lumOff val="60000"/>
                  </a:schemeClr>
                </a:solidFill>
              </a:rPr>
              <a:t>Original research (groups of size 1-4)</a:t>
            </a:r>
          </a:p>
          <a:p>
            <a:pPr marL="971550" lvl="1" indent="-514350">
              <a:buFont typeface="+mj-lt"/>
              <a:buAutoNum type="arabicPeriod"/>
            </a:pPr>
            <a:r>
              <a:rPr lang="en-US" dirty="0">
                <a:solidFill>
                  <a:schemeClr val="accent1">
                    <a:lumMod val="40000"/>
                    <a:lumOff val="60000"/>
                  </a:schemeClr>
                </a:solidFill>
              </a:rPr>
              <a:t>Expository survey (groups of size 1-2)</a:t>
            </a:r>
          </a:p>
          <a:p>
            <a:pPr marL="971550" lvl="1" indent="-514350">
              <a:buFont typeface="+mj-lt"/>
              <a:buAutoNum type="arabicPeriod"/>
            </a:pPr>
            <a:endParaRPr lang="en-US" sz="100" dirty="0"/>
          </a:p>
          <a:p>
            <a:pPr marL="0" indent="0">
              <a:buNone/>
            </a:pPr>
            <a:r>
              <a:rPr lang="en-US" dirty="0"/>
              <a:t>List of (optional) suggested topics/readings will be posted in the first few weeks of semester</a:t>
            </a:r>
          </a:p>
          <a:p>
            <a:pPr marL="0" indent="0">
              <a:buNone/>
            </a:pPr>
            <a:endParaRPr lang="en-US" sz="100" dirty="0"/>
          </a:p>
          <a:p>
            <a:pPr marL="0" indent="0">
              <a:buNone/>
            </a:pPr>
            <a:r>
              <a:rPr lang="en-US" dirty="0"/>
              <a:t>Timing: </a:t>
            </a:r>
          </a:p>
          <a:p>
            <a:pPr lvl="1"/>
            <a:r>
              <a:rPr lang="en-US" dirty="0"/>
              <a:t>Last </a:t>
            </a:r>
            <a:r>
              <a:rPr lang="en-US" dirty="0" err="1"/>
              <a:t>pset</a:t>
            </a:r>
            <a:r>
              <a:rPr lang="en-US" dirty="0"/>
              <a:t> will be due ~end of October</a:t>
            </a:r>
          </a:p>
          <a:p>
            <a:pPr lvl="1"/>
            <a:r>
              <a:rPr lang="en-US" dirty="0"/>
              <a:t>Submit project idea by first week of November (details to follow)</a:t>
            </a:r>
          </a:p>
        </p:txBody>
      </p:sp>
    </p:spTree>
    <p:extLst>
      <p:ext uri="{BB962C8B-B14F-4D97-AF65-F5344CB8AC3E}">
        <p14:creationId xmlns:p14="http://schemas.microsoft.com/office/powerpoint/2010/main" val="29156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92CED8-B50D-E18D-91EE-5D4C25D3F963}"/>
              </a:ext>
            </a:extLst>
          </p:cNvPr>
          <p:cNvSpPr>
            <a:spLocks noGrp="1"/>
          </p:cNvSpPr>
          <p:nvPr>
            <p:ph idx="1"/>
          </p:nvPr>
        </p:nvSpPr>
        <p:spPr>
          <a:xfrm>
            <a:off x="243840" y="2334401"/>
            <a:ext cx="11704320" cy="2189197"/>
          </a:xfrm>
        </p:spPr>
        <p:txBody>
          <a:bodyPr numCol="1">
            <a:normAutofit/>
          </a:bodyPr>
          <a:lstStyle/>
          <a:p>
            <a:pPr marL="0" indent="0" algn="ctr">
              <a:buNone/>
            </a:pPr>
            <a:r>
              <a:rPr lang="en-US" dirty="0">
                <a:solidFill>
                  <a:schemeClr val="accent1">
                    <a:lumMod val="40000"/>
                    <a:lumOff val="60000"/>
                  </a:schemeClr>
                </a:solidFill>
              </a:rPr>
              <a:t>Logistics</a:t>
            </a:r>
          </a:p>
          <a:p>
            <a:pPr marL="0" indent="0" algn="ctr">
              <a:buNone/>
            </a:pPr>
            <a:endParaRPr lang="en-US" sz="100" dirty="0">
              <a:solidFill>
                <a:schemeClr val="accent1">
                  <a:lumMod val="40000"/>
                  <a:lumOff val="60000"/>
                </a:schemeClr>
              </a:solidFill>
            </a:endParaRPr>
          </a:p>
          <a:p>
            <a:pPr marL="0" indent="0" algn="ctr">
              <a:buNone/>
            </a:pPr>
            <a:r>
              <a:rPr lang="en-US" b="1" dirty="0">
                <a:solidFill>
                  <a:schemeClr val="accent5">
                    <a:lumMod val="60000"/>
                    <a:lumOff val="40000"/>
                  </a:schemeClr>
                </a:solidFill>
              </a:rPr>
              <a:t>Philosophy</a:t>
            </a:r>
          </a:p>
          <a:p>
            <a:pPr marL="0" indent="0" algn="ctr">
              <a:buNone/>
            </a:pPr>
            <a:endParaRPr lang="en-US" sz="100" dirty="0">
              <a:solidFill>
                <a:schemeClr val="accent1">
                  <a:lumMod val="40000"/>
                  <a:lumOff val="60000"/>
                </a:schemeClr>
              </a:solidFill>
            </a:endParaRPr>
          </a:p>
          <a:p>
            <a:pPr marL="0" indent="0" algn="ctr">
              <a:buNone/>
            </a:pPr>
            <a:r>
              <a:rPr lang="en-US" dirty="0">
                <a:solidFill>
                  <a:schemeClr val="accent1">
                    <a:lumMod val="40000"/>
                    <a:lumOff val="60000"/>
                  </a:schemeClr>
                </a:solidFill>
              </a:rPr>
              <a:t>Vignette</a:t>
            </a:r>
          </a:p>
        </p:txBody>
      </p:sp>
    </p:spTree>
    <p:extLst>
      <p:ext uri="{BB962C8B-B14F-4D97-AF65-F5344CB8AC3E}">
        <p14:creationId xmlns:p14="http://schemas.microsoft.com/office/powerpoint/2010/main" val="3313668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1439-8A00-0ECB-2808-A8E78AEE348C}"/>
              </a:ext>
            </a:extLst>
          </p:cNvPr>
          <p:cNvSpPr>
            <a:spLocks noGrp="1"/>
          </p:cNvSpPr>
          <p:nvPr>
            <p:ph type="title"/>
          </p:nvPr>
        </p:nvSpPr>
        <p:spPr/>
        <p:txBody>
          <a:bodyPr/>
          <a:lstStyle/>
          <a:p>
            <a:r>
              <a:rPr lang="en-US" dirty="0"/>
              <a:t>THIS COURSE</a:t>
            </a:r>
          </a:p>
        </p:txBody>
      </p:sp>
      <p:sp>
        <p:nvSpPr>
          <p:cNvPr id="3" name="Content Placeholder 2">
            <a:extLst>
              <a:ext uri="{FF2B5EF4-FFF2-40B4-BE49-F238E27FC236}">
                <a16:creationId xmlns:a16="http://schemas.microsoft.com/office/drawing/2014/main" id="{D36E80EA-5549-51A9-CB08-E21C98FC25CF}"/>
              </a:ext>
            </a:extLst>
          </p:cNvPr>
          <p:cNvSpPr>
            <a:spLocks noGrp="1"/>
          </p:cNvSpPr>
          <p:nvPr>
            <p:ph idx="1"/>
          </p:nvPr>
        </p:nvSpPr>
        <p:spPr/>
        <p:txBody>
          <a:bodyPr/>
          <a:lstStyle/>
          <a:p>
            <a:pPr marL="0" indent="0">
              <a:buNone/>
            </a:pPr>
            <a:r>
              <a:rPr lang="en-US" dirty="0"/>
              <a:t>We will focus on algorithms with </a:t>
            </a:r>
            <a:r>
              <a:rPr lang="en-US" b="1" dirty="0">
                <a:solidFill>
                  <a:schemeClr val="accent5">
                    <a:lumMod val="60000"/>
                    <a:lumOff val="40000"/>
                  </a:schemeClr>
                </a:solidFill>
              </a:rPr>
              <a:t>provable guarantees</a:t>
            </a:r>
          </a:p>
        </p:txBody>
      </p:sp>
    </p:spTree>
    <p:extLst>
      <p:ext uri="{BB962C8B-B14F-4D97-AF65-F5344CB8AC3E}">
        <p14:creationId xmlns:p14="http://schemas.microsoft.com/office/powerpoint/2010/main" val="17796640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ustom 1">
      <a:dk1>
        <a:srgbClr val="000000"/>
      </a:dk1>
      <a:lt1>
        <a:srgbClr val="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EDB6A"/>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1460</TotalTime>
  <Words>3094</Words>
  <Application>Microsoft Macintosh PowerPoint</Application>
  <PresentationFormat>Widescreen</PresentationFormat>
  <Paragraphs>615</Paragraphs>
  <Slides>53</Slides>
  <Notes>31</Notes>
  <HiddenSlides>2</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53</vt:i4>
      </vt:variant>
    </vt:vector>
  </HeadingPairs>
  <TitlesOfParts>
    <vt:vector size="64" baseType="lpstr">
      <vt:lpstr>var(--secondary-font-italic)</vt:lpstr>
      <vt:lpstr>Aniron</vt:lpstr>
      <vt:lpstr>Aptos</vt:lpstr>
      <vt:lpstr>Aptos Display</vt:lpstr>
      <vt:lpstr>Arial</vt:lpstr>
      <vt:lpstr>Calibri</vt:lpstr>
      <vt:lpstr>Calibri Light</vt:lpstr>
      <vt:lpstr>Cambria Math</vt:lpstr>
      <vt:lpstr>Helvetica Neue</vt:lpstr>
      <vt:lpstr>Office Theme</vt:lpstr>
      <vt:lpstr>1_Office Theme</vt:lpstr>
      <vt:lpstr>CS 2243: ALGORITHMS FOR DATA SCIENCE LECTURE 0 (9/4)</vt:lpstr>
      <vt:lpstr>PowerPoint Presentation</vt:lpstr>
      <vt:lpstr>TEACHING STAFF</vt:lpstr>
      <vt:lpstr>COURSEWORK</vt:lpstr>
      <vt:lpstr>PARTICIPATION</vt:lpstr>
      <vt:lpstr>LECTURE NOTE SCRIBING/EDITING</vt:lpstr>
      <vt:lpstr>FINAL PROJECT</vt:lpstr>
      <vt:lpstr>PowerPoint Presentation</vt:lpstr>
      <vt:lpstr>THIS COURSE</vt:lpstr>
      <vt:lpstr>THIS COURSE</vt:lpstr>
      <vt:lpstr>THIS COURSE</vt:lpstr>
      <vt:lpstr>THIS COURSE</vt:lpstr>
      <vt:lpstr>THIS COURSE</vt:lpstr>
      <vt:lpstr>THIS COURSE</vt:lpstr>
      <vt:lpstr>THIS COURSE</vt:lpstr>
      <vt:lpstr>THIS COURSE</vt:lpstr>
      <vt:lpstr>THIS COURSE</vt:lpstr>
      <vt:lpstr>THIS COURSE</vt:lpstr>
      <vt:lpstr>THIS COURSE</vt:lpstr>
      <vt:lpstr>1. PROVING UPPER BOUNDS</vt:lpstr>
      <vt:lpstr>2. PROVING LOWER BOUNDS</vt:lpstr>
      <vt:lpstr>3. MODELING</vt:lpstr>
      <vt:lpstr>THIS COURSE</vt:lpstr>
      <vt:lpstr>THIS COURSE</vt:lpstr>
      <vt:lpstr>PowerPoint Presentation</vt:lpstr>
      <vt:lpstr>DIFFRACTION BASICS</vt:lpstr>
      <vt:lpstr>DIFFRACTION BASICS</vt:lpstr>
      <vt:lpstr>AIRY DISKS</vt:lpstr>
      <vt:lpstr>“THE” DIFFRACTION LIMIT</vt:lpstr>
      <vt:lpstr>“THE” DIFFRACTION LIMIT</vt:lpstr>
      <vt:lpstr>“THE” DIFFRACTION LIMIT</vt:lpstr>
      <vt:lpstr>“THE” DIFFRACTION LIMIT</vt:lpstr>
      <vt:lpstr>A PERSISTENT DEBATE</vt:lpstr>
      <vt:lpstr>A PERSISTENT DEBATE</vt:lpstr>
      <vt:lpstr>A PERSISTENT DEBATE</vt:lpstr>
      <vt:lpstr>MIXTURE MODEL LEARNING</vt:lpstr>
      <vt:lpstr>RESULTS</vt:lpstr>
      <vt:lpstr>RESULTS</vt:lpstr>
      <vt:lpstr>RESULTS</vt:lpstr>
      <vt:lpstr>RESULTS</vt:lpstr>
      <vt:lpstr>INTERPRETATION</vt:lpstr>
      <vt:lpstr>FOURIER ANALYSIS PRIMER</vt:lpstr>
      <vt:lpstr>FOURIER ANALYSIS PRIMER</vt:lpstr>
      <vt:lpstr>FOURIER ANALYSIS PRIMER</vt:lpstr>
      <vt:lpstr>FOURIER ANALYSIS PRIMER</vt:lpstr>
      <vt:lpstr>ESTIMATING SPIKES</vt:lpstr>
      <vt:lpstr>ESTIMATING SPIKES: 1-D VERSION</vt:lpstr>
      <vt:lpstr>ESTIMATING SPIKES: 1-D VERSION</vt:lpstr>
      <vt:lpstr>MATRIX PENCIL METHOD</vt:lpstr>
      <vt:lpstr>GENERALIZING TO TWO DIMENSIONS</vt:lpstr>
      <vt:lpstr>GENERALIZING TO TWO DIMENSIONS</vt:lpstr>
      <vt:lpstr>RECAP</vt:lpstr>
      <vt:lpstr>LOOKING AHEAD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Chen, Sitan</dc:creator>
  <cp:lastModifiedBy>Chen, Sitan</cp:lastModifiedBy>
  <cp:revision>5</cp:revision>
  <dcterms:created xsi:type="dcterms:W3CDTF">2024-09-02T14:00:37Z</dcterms:created>
  <dcterms:modified xsi:type="dcterms:W3CDTF">2024-09-04T23:22:01Z</dcterms:modified>
</cp:coreProperties>
</file>