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777" r:id="rId2"/>
    <p:sldId id="794" r:id="rId3"/>
    <p:sldId id="792" r:id="rId4"/>
    <p:sldId id="778" r:id="rId5"/>
    <p:sldId id="779" r:id="rId6"/>
    <p:sldId id="780" r:id="rId7"/>
    <p:sldId id="781" r:id="rId8"/>
    <p:sldId id="782" r:id="rId9"/>
    <p:sldId id="783" r:id="rId10"/>
    <p:sldId id="786" r:id="rId11"/>
    <p:sldId id="788" r:id="rId12"/>
    <p:sldId id="784" r:id="rId13"/>
    <p:sldId id="785" r:id="rId14"/>
    <p:sldId id="787" r:id="rId15"/>
    <p:sldId id="789" r:id="rId16"/>
    <p:sldId id="790" r:id="rId17"/>
    <p:sldId id="793" r:id="rId18"/>
    <p:sldId id="7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CDA"/>
    <a:srgbClr val="C6CB7A"/>
    <a:srgbClr val="132F53"/>
    <a:srgbClr val="DB9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8"/>
    <p:restoredTop sz="81643"/>
  </p:normalViewPr>
  <p:slideViewPr>
    <p:cSldViewPr snapToGrid="0">
      <p:cViewPr>
        <p:scale>
          <a:sx n="93" d="100"/>
          <a:sy n="93" d="100"/>
        </p:scale>
        <p:origin x="67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0AB20-B657-7145-B1B6-3248145ADC03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8737F-7648-7441-8DBF-BFE44565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Brownian motion increments of size sqrt(t) instead of t, so it is nowhere differentiable. Yet we can nevertheless define a suitable calculus</a:t>
            </a:r>
          </a:p>
          <a:p>
            <a:pPr marL="171450" indent="-171450">
              <a:buFontTx/>
              <a:buChar char="-"/>
            </a:pPr>
            <a:r>
              <a:rPr lang="en-US" dirty="0"/>
              <a:t>Subtlety in where to evaluate F (here we choose </a:t>
            </a:r>
            <a:r>
              <a:rPr lang="en-US" dirty="0" err="1"/>
              <a:t>t_j</a:t>
            </a:r>
            <a:r>
              <a:rPr lang="en-US" dirty="0"/>
              <a:t> but in fact if you chose it elsewhere you would get an entirely different stochastic process, e.g. the </a:t>
            </a:r>
            <a:r>
              <a:rPr lang="en-US" dirty="0" err="1"/>
              <a:t>Stratonovich</a:t>
            </a:r>
            <a:r>
              <a:rPr lang="en-US" dirty="0"/>
              <a:t> integral is given by evaluating at the midpoint of each interval)</a:t>
            </a:r>
          </a:p>
          <a:p>
            <a:pPr marL="171450" indent="-171450">
              <a:buFontTx/>
              <a:buChar char="-"/>
            </a:pPr>
            <a:r>
              <a:rPr lang="en-US" dirty="0"/>
              <a:t>Ito integral is useful because function evals uncorrelated with Brownian increments, thus giving rise to useful martingale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8737F-7648-7441-8DBF-BFE4456589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continuous but not differentiable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8737F-7648-7441-8DBF-BFE4456589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3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(see board for linear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8737F-7648-7441-8DBF-BFE4456589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8737F-7648-7441-8DBF-BFE4456589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763B9-C915-35C2-D60F-AE88ACEEE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E0F0ED-FDE0-F494-6157-17AC438F1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34AD0-098B-216F-3782-ACE3DD289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BE8F0-BAAA-14A7-4322-C24714D8B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8737F-7648-7441-8DBF-BFE4456589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5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14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8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6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67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2243: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21 (11/18)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17025"/>
              </p:ext>
            </p:extLst>
          </p:nvPr>
        </p:nvGraphicFramePr>
        <p:xfrm>
          <a:off x="465585" y="4243221"/>
          <a:ext cx="1126082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0828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STOCHASTIC CALCULUS, LANGEVIN DIFFUSION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</a:rPr>
              <a:t>Computational complexity</a:t>
            </a:r>
          </a:p>
          <a:p>
            <a:pPr>
              <a:defRPr/>
            </a:pPr>
            <a:r>
              <a:rPr lang="en-US" sz="2000" dirty="0"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Statistical physics</a:t>
            </a:r>
          </a:p>
          <a:p>
            <a:pPr>
              <a:defRPr/>
            </a:pPr>
            <a:r>
              <a:rPr lang="en-US" sz="2000" b="1" dirty="0"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3585-67AF-7442-D3CB-5A49590D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OF DIFFUSION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DAF7A-27FC-1E40-2BD5-366578316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563318"/>
                <a:ext cx="11704320" cy="42946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Define					</a:t>
                </a:r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”smoothing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”</a:t>
                </a:r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E.g.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the indicator for some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probability we hit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diffusing for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pPr marL="12700" lvl="1" indent="0">
                  <a:buNone/>
                </a:pPr>
                <a:r>
                  <a:rPr lang="en-US" sz="2400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/>
                  <a:t>(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Markov semigroup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400" dirty="0"/>
                  <a:t>Taking expectations on both sides of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(*) </a:t>
                </a:r>
                <a:r>
                  <a:rPr lang="en-US" sz="2400" dirty="0"/>
                  <a:t>and noting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expects to 0, we conclude that: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 algn="ctr">
                  <a:buNone/>
                </a:pPr>
                <a:r>
                  <a:rPr lang="en-US" sz="2400" dirty="0"/>
                  <a:t>						     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Proof:</a:t>
                </a:r>
                <a:r>
                  <a:rPr lang="en-US" sz="2400" dirty="0"/>
                  <a:t> (see board)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DAF7A-27FC-1E40-2BD5-366578316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563318"/>
                <a:ext cx="11704320" cy="4294682"/>
              </a:xfrm>
              <a:blipFill>
                <a:blip r:embed="rId2"/>
                <a:stretch>
                  <a:fillRect l="-976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D42392-7EDE-B5CF-3BCA-29E778499AE3}"/>
                  </a:ext>
                </a:extLst>
              </p:cNvPr>
              <p:cNvSpPr txBox="1"/>
              <p:nvPr/>
            </p:nvSpPr>
            <p:spPr>
              <a:xfrm>
                <a:off x="3050501" y="1294411"/>
                <a:ext cx="6153462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D42392-7EDE-B5CF-3BCA-29E778499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01" y="1294411"/>
                <a:ext cx="6153462" cy="424732"/>
              </a:xfrm>
              <a:prstGeom prst="rect">
                <a:avLst/>
              </a:prstGeom>
              <a:blipFill>
                <a:blip r:embed="rId3"/>
                <a:stretch>
                  <a:fillRect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24935C-47D6-F8AC-B1A2-D721143888DA}"/>
                  </a:ext>
                </a:extLst>
              </p:cNvPr>
              <p:cNvSpPr txBox="1"/>
              <p:nvPr/>
            </p:nvSpPr>
            <p:spPr>
              <a:xfrm>
                <a:off x="1330130" y="1858136"/>
                <a:ext cx="6115986" cy="457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24935C-47D6-F8AC-B1A2-D72114388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30" y="1858136"/>
                <a:ext cx="6115986" cy="457113"/>
              </a:xfrm>
              <a:prstGeom prst="rect">
                <a:avLst/>
              </a:prstGeom>
              <a:blipFill>
                <a:blip r:embed="rId4"/>
                <a:stretch>
                  <a:fillRect t="-2703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4A6D09-C1FE-D1AB-CF7A-9D9627517A14}"/>
                  </a:ext>
                </a:extLst>
              </p:cNvPr>
              <p:cNvSpPr txBox="1"/>
              <p:nvPr/>
            </p:nvSpPr>
            <p:spPr>
              <a:xfrm>
                <a:off x="5832174" y="1853584"/>
                <a:ext cx="61159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4A6D09-C1FE-D1AB-CF7A-9D9627517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74" y="1853584"/>
                <a:ext cx="6115986" cy="461665"/>
              </a:xfrm>
              <a:prstGeom prst="rect">
                <a:avLst/>
              </a:prstGeom>
              <a:blipFill>
                <a:blip r:embed="rId5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664BF582-4ADA-15CB-16FA-015E728FB4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5836900"/>
                <a:ext cx="7334596" cy="613090"/>
              </a:xfrm>
              <a:prstGeom prst="roundRect">
                <a:avLst>
                  <a:gd name="adj" fmla="val 20043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Kolmogorov backward equation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664BF582-4ADA-15CB-16FA-015E728FB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836900"/>
                <a:ext cx="7334596" cy="613090"/>
              </a:xfrm>
              <a:prstGeom prst="roundRect">
                <a:avLst>
                  <a:gd name="adj" fmla="val 20043"/>
                </a:avLst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BF1CD47-29B9-9DA3-6604-9D11BD425566}"/>
              </a:ext>
            </a:extLst>
          </p:cNvPr>
          <p:cNvSpPr txBox="1"/>
          <p:nvPr/>
        </p:nvSpPr>
        <p:spPr>
          <a:xfrm>
            <a:off x="11423657" y="185358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(*)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85E144-8C28-423D-796D-BBE38B5A0A3D}"/>
                  </a:ext>
                </a:extLst>
              </p:cNvPr>
              <p:cNvSpPr txBox="1"/>
              <p:nvPr/>
            </p:nvSpPr>
            <p:spPr>
              <a:xfrm>
                <a:off x="1052946" y="2526385"/>
                <a:ext cx="3737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85E144-8C28-423D-796D-BBE38B5A0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46" y="2526385"/>
                <a:ext cx="3737262" cy="461665"/>
              </a:xfrm>
              <a:prstGeom prst="rect">
                <a:avLst/>
              </a:prstGeom>
              <a:blipFill>
                <a:blip r:embed="rId7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C55633-6F49-198C-CEDA-961E63B8B243}"/>
                  </a:ext>
                </a:extLst>
              </p:cNvPr>
              <p:cNvSpPr txBox="1"/>
              <p:nvPr/>
            </p:nvSpPr>
            <p:spPr>
              <a:xfrm>
                <a:off x="3072247" y="4864594"/>
                <a:ext cx="6102926" cy="724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en-US" sz="2400" b="1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C55633-6F49-198C-CEDA-961E63B8B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47" y="4864594"/>
                <a:ext cx="6102926" cy="724237"/>
              </a:xfrm>
              <a:prstGeom prst="rect">
                <a:avLst/>
              </a:prstGeom>
              <a:blipFill>
                <a:blip r:embed="rId8"/>
                <a:stretch>
                  <a:fillRect t="-8621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579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med" p14:dur="70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542E74-6631-6CBD-D0B4-3FDCB7103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47F5-BDEE-7773-1772-D1878230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OF 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4C1E-B48A-3A16-B2C1-A20530714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429000"/>
            <a:ext cx="11704320" cy="3145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69902F-B909-3948-CD24-15B7E90775B2}"/>
                  </a:ext>
                </a:extLst>
              </p:cNvPr>
              <p:cNvSpPr txBox="1"/>
              <p:nvPr/>
            </p:nvSpPr>
            <p:spPr>
              <a:xfrm>
                <a:off x="3050501" y="1294411"/>
                <a:ext cx="6153462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69902F-B909-3948-CD24-15B7E9077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01" y="1294411"/>
                <a:ext cx="6153462" cy="424732"/>
              </a:xfrm>
              <a:prstGeom prst="rect">
                <a:avLst/>
              </a:prstGeom>
              <a:blipFill>
                <a:blip r:embed="rId2"/>
                <a:stretch>
                  <a:fillRect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AABEF-B81D-1C04-D404-33770ECA71B6}"/>
                  </a:ext>
                </a:extLst>
              </p:cNvPr>
              <p:cNvSpPr txBox="1"/>
              <p:nvPr/>
            </p:nvSpPr>
            <p:spPr>
              <a:xfrm>
                <a:off x="1330130" y="1858136"/>
                <a:ext cx="6115986" cy="457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AABEF-B81D-1C04-D404-33770ECA7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30" y="1858136"/>
                <a:ext cx="6115986" cy="457113"/>
              </a:xfrm>
              <a:prstGeom prst="rect">
                <a:avLst/>
              </a:prstGeom>
              <a:blipFill>
                <a:blip r:embed="rId3"/>
                <a:stretch>
                  <a:fillRect t="-2703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70F74A-6545-CB48-624D-FAB740C88D9C}"/>
                  </a:ext>
                </a:extLst>
              </p:cNvPr>
              <p:cNvSpPr txBox="1"/>
              <p:nvPr/>
            </p:nvSpPr>
            <p:spPr>
              <a:xfrm>
                <a:off x="5832174" y="1853584"/>
                <a:ext cx="61159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70F74A-6545-CB48-624D-FAB740C88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74" y="1853584"/>
                <a:ext cx="6115986" cy="461665"/>
              </a:xfrm>
              <a:prstGeom prst="rect">
                <a:avLst/>
              </a:prstGeom>
              <a:blipFill>
                <a:blip r:embed="rId4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D503CD6-935D-0C71-9A9A-4CDE9EDF7AFE}"/>
              </a:ext>
            </a:extLst>
          </p:cNvPr>
          <p:cNvSpPr txBox="1"/>
          <p:nvPr/>
        </p:nvSpPr>
        <p:spPr>
          <a:xfrm>
            <a:off x="11423657" y="185358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(*)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5C5E98-76DF-3BE6-864B-E3F708A4C133}"/>
                  </a:ext>
                </a:extLst>
              </p:cNvPr>
              <p:cNvSpPr txBox="1"/>
              <p:nvPr/>
            </p:nvSpPr>
            <p:spPr>
              <a:xfrm>
                <a:off x="2214551" y="2526385"/>
                <a:ext cx="3737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5C5E98-76DF-3BE6-864B-E3F708A4C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51" y="2526385"/>
                <a:ext cx="3737262" cy="461665"/>
              </a:xfrm>
              <a:prstGeom prst="rect">
                <a:avLst/>
              </a:prstGeom>
              <a:blipFill>
                <a:blip r:embed="rId5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D7FAEE-41CB-111F-A2C1-1B4B85B24164}"/>
                  </a:ext>
                </a:extLst>
              </p:cNvPr>
              <p:cNvSpPr txBox="1"/>
              <p:nvPr/>
            </p:nvSpPr>
            <p:spPr>
              <a:xfrm>
                <a:off x="5556258" y="2395098"/>
                <a:ext cx="6102926" cy="724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en-US" sz="2400" b="1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D7FAEE-41CB-111F-A2C1-1B4B85B24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258" y="2395098"/>
                <a:ext cx="6102926" cy="724237"/>
              </a:xfrm>
              <a:prstGeom prst="rect">
                <a:avLst/>
              </a:prstGeom>
              <a:blipFill>
                <a:blip r:embed="rId6"/>
                <a:stretch>
                  <a:fillRect t="-8621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65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09D52-CE7B-88ED-4B55-2FDE707B0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735291"/>
                <a:ext cx="11704320" cy="51227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An Ito diffusion defines a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random evolution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It also defines a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deterministic evolution in the space of probability measures</a:t>
                </a:r>
              </a:p>
              <a:p>
                <a:pPr marL="457200" lvl="1" indent="0">
                  <a:buNone/>
                </a:pP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Stochastic equivalent of </a:t>
                </a:r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“continuity PDE”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that we saw previously in mean-field lecture</a:t>
                </a:r>
              </a:p>
              <a:p>
                <a:pPr marL="457200" lvl="1" indent="0">
                  <a:buNone/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14288" lvl="1" indent="0">
                  <a:buNone/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14288" lvl="1" indent="0">
                  <a:buNone/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14288" lvl="1" indent="0">
                  <a:buNone/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14288" lvl="1" indent="0">
                  <a:buNone/>
                </a:pPr>
                <a:endParaRPr lang="en-US" sz="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14288" lvl="1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Proof:</a:t>
                </a:r>
                <a:r>
                  <a:rPr lang="en-US" sz="2400" dirty="0"/>
                  <a:t> (see board)</a:t>
                </a:r>
              </a:p>
              <a:p>
                <a:pPr marL="0" indent="0">
                  <a:buNone/>
                </a:pPr>
                <a:r>
                  <a:rPr lang="en-US" sz="2400" dirty="0"/>
                  <a:t>In the special case of Langevin diffusion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400" b="0" i="1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b="0" i="0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Id</m:t>
                    </m:r>
                  </m:oMath>
                </a14:m>
                <a:r>
                  <a:rPr lang="en-US" sz="2400" dirty="0"/>
                  <a:t>, this becomes</a:t>
                </a:r>
                <a:endParaRPr lang="en-US" sz="1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for</a:t>
                </a: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𝓛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/>
                  <a:t>defined by</a:t>
                </a:r>
              </a:p>
              <a:p>
                <a:pPr marL="14288" lvl="1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US" sz="2400" b="1" dirty="0">
                    <a:solidFill>
                      <a:schemeClr val="accent3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𝓛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3"/>
                    </a:solidFill>
                  </a:rPr>
                  <a:t> are adjoint operators! (see board)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09D52-CE7B-88ED-4B55-2FDE707B0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735291"/>
                <a:ext cx="11704320" cy="5122709"/>
              </a:xfrm>
              <a:blipFill>
                <a:blip r:embed="rId2"/>
                <a:stretch>
                  <a:fillRect l="-976" t="-1238" b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8BDDDC-5924-6259-C35A-DC9C45C07714}"/>
                  </a:ext>
                </a:extLst>
              </p:cNvPr>
              <p:cNvSpPr txBox="1"/>
              <p:nvPr/>
            </p:nvSpPr>
            <p:spPr>
              <a:xfrm>
                <a:off x="1038313" y="5855859"/>
                <a:ext cx="61534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div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8BDDDC-5924-6259-C35A-DC9C45C0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13" y="5855859"/>
                <a:ext cx="6153462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679F56-75D6-66CC-0E0F-A72F5B487159}"/>
                  </a:ext>
                </a:extLst>
              </p:cNvPr>
              <p:cNvSpPr txBox="1"/>
              <p:nvPr/>
            </p:nvSpPr>
            <p:spPr>
              <a:xfrm>
                <a:off x="3050501" y="5455728"/>
                <a:ext cx="61534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679F56-75D6-66CC-0E0F-A72F5B48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01" y="5455728"/>
                <a:ext cx="6153462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DCCFF2A-66E9-7DD2-CF19-8576CDC6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PARTICLES TO MEASURES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37D134-1864-9A1D-1138-B6F0CDD3A1F9}"/>
                  </a:ext>
                </a:extLst>
              </p:cNvPr>
              <p:cNvSpPr txBox="1"/>
              <p:nvPr/>
            </p:nvSpPr>
            <p:spPr>
              <a:xfrm>
                <a:off x="3050501" y="1294411"/>
                <a:ext cx="6153462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37D134-1864-9A1D-1138-B6F0CDD3A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01" y="1294411"/>
                <a:ext cx="6153462" cy="424732"/>
              </a:xfrm>
              <a:prstGeom prst="rect">
                <a:avLst/>
              </a:prstGeom>
              <a:blipFill>
                <a:blip r:embed="rId5"/>
                <a:stretch>
                  <a:fillRect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0EF32FF4-055F-C151-FD1F-0E1F665FD2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3108029"/>
                <a:ext cx="11704320" cy="1467899"/>
              </a:xfrm>
              <a:prstGeom prst="roundRect">
                <a:avLst>
                  <a:gd name="adj" fmla="val 20043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Fokker-Planck equation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(a.k.a. Kolmogorov forward equation)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law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,</a:t>
                </a:r>
              </a:p>
              <a:p>
                <a:pPr marL="0" lv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div</m:t>
                      </m:r>
                      <m:d>
                        <m:dPr>
                          <m:ctrl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0EF32FF4-055F-C151-FD1F-0E1F665FD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3108029"/>
                <a:ext cx="11704320" cy="1467899"/>
              </a:xfrm>
              <a:prstGeom prst="roundRect">
                <a:avLst>
                  <a:gd name="adj" fmla="val 20043"/>
                </a:avLst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89AA73-8DC9-9C4C-712F-C82613B096D6}"/>
              </a:ext>
            </a:extLst>
          </p:cNvPr>
          <p:cNvSpPr txBox="1"/>
          <p:nvPr/>
        </p:nvSpPr>
        <p:spPr>
          <a:xfrm>
            <a:off x="2728210" y="4186929"/>
            <a:ext cx="312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same term from continuity PDE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F3E36A1-4013-6B39-5CA7-A3FC5458E35A}"/>
              </a:ext>
            </a:extLst>
          </p:cNvPr>
          <p:cNvSpPr/>
          <p:nvPr/>
        </p:nvSpPr>
        <p:spPr>
          <a:xfrm>
            <a:off x="4002374" y="3732551"/>
            <a:ext cx="1738859" cy="449705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10989-87D2-D4A7-A702-5DEAA6197FE9}"/>
              </a:ext>
            </a:extLst>
          </p:cNvPr>
          <p:cNvSpPr txBox="1"/>
          <p:nvPr/>
        </p:nvSpPr>
        <p:spPr>
          <a:xfrm>
            <a:off x="5649039" y="5922995"/>
            <a:ext cx="201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heat equation term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79D819-8F74-85FC-C1C6-A91040ACDEA1}"/>
              </a:ext>
            </a:extLst>
          </p:cNvPr>
          <p:cNvSpPr/>
          <p:nvPr/>
        </p:nvSpPr>
        <p:spPr>
          <a:xfrm>
            <a:off x="5203709" y="5867819"/>
            <a:ext cx="415350" cy="449705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84DE-591E-17C6-0405-D35D75D6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DISTRIBUTION OF LANGEVIN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D2E1D6-84FD-44EE-27D9-A85FF7DB6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358975"/>
                <a:ext cx="11704320" cy="34990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Proof: </a:t>
                </a:r>
              </a:p>
              <a:p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Stationarity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div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div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, so RHS of Fokker-Planck is 0</a:t>
                </a:r>
              </a:p>
              <a:p>
                <a:endParaRPr lang="en-US" sz="100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N.B. in general there may exist multiple stationary distributions, but under mild conditions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 (e.g.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 has smooth positive density), this will not happen and Langevin will always converge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(Langevin is performing gradient flow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𝑲𝑳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∥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in space of measures --- “JKO correspondence”)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D2E1D6-84FD-44EE-27D9-A85FF7DB6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358975"/>
                <a:ext cx="11704320" cy="3499025"/>
              </a:xfrm>
              <a:blipFill>
                <a:blip r:embed="rId2"/>
                <a:stretch>
                  <a:fillRect l="-976" t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43EF4C-D3D6-B851-7344-E66BB23C5B91}"/>
                  </a:ext>
                </a:extLst>
              </p:cNvPr>
              <p:cNvSpPr txBox="1"/>
              <p:nvPr/>
            </p:nvSpPr>
            <p:spPr>
              <a:xfrm>
                <a:off x="4728146" y="1858136"/>
                <a:ext cx="61534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div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43EF4C-D3D6-B851-7344-E66BB23C5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146" y="1858136"/>
                <a:ext cx="6153462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B85B23-E4C0-6DA3-06FD-A373E58E2C23}"/>
                  </a:ext>
                </a:extLst>
              </p:cNvPr>
              <p:cNvSpPr txBox="1"/>
              <p:nvPr/>
            </p:nvSpPr>
            <p:spPr>
              <a:xfrm>
                <a:off x="1310392" y="1858136"/>
                <a:ext cx="61534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B85B23-E4C0-6DA3-06FD-A373E58E2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92" y="1858136"/>
                <a:ext cx="6153462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4A9EE-2D5A-CA32-6D83-27C6FA883BA5}"/>
                  </a:ext>
                </a:extLst>
              </p:cNvPr>
              <p:cNvSpPr txBox="1"/>
              <p:nvPr/>
            </p:nvSpPr>
            <p:spPr>
              <a:xfrm>
                <a:off x="3050501" y="1294411"/>
                <a:ext cx="6153462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4A9EE-2D5A-CA32-6D83-27C6FA883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01" y="1294411"/>
                <a:ext cx="6153462" cy="424732"/>
              </a:xfrm>
              <a:prstGeom prst="rect">
                <a:avLst/>
              </a:prstGeom>
              <a:blipFill>
                <a:blip r:embed="rId5"/>
                <a:stretch>
                  <a:fillRect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8E495A2B-A96E-A7F9-CCEA-E9D4CBB5A7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608290"/>
                <a:ext cx="11704320" cy="614596"/>
              </a:xfrm>
              <a:prstGeom prst="roundRect">
                <a:avLst>
                  <a:gd name="adj" fmla="val 20043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Proposition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is a stationary distribution of the Langevin diffusion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8E495A2B-A96E-A7F9-CCEA-E9D4CBB5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608290"/>
                <a:ext cx="11704320" cy="614596"/>
              </a:xfrm>
              <a:prstGeom prst="roundRect">
                <a:avLst>
                  <a:gd name="adj" fmla="val 20043"/>
                </a:avLst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227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med" p14:dur="70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67F22F-0AD5-ACE6-9D7B-6B21F0934B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SPECTRUM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67F22F-0AD5-ACE6-9D7B-6B21F0934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78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02C7D-1524-5E90-35CB-40F79E21C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Generator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/>
                  <a:t>is an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operator</a:t>
                </a:r>
                <a:r>
                  <a:rPr lang="en-US" sz="2400" dirty="0"/>
                  <a:t> on the space of square-integrable functions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Note that constant 1 function is an eigenfunction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with eigenvalue 0: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Gives rise to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Dirichlet form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𝐿𝑔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Dirichlet form is symmetric and positive semidefinite by the following formula: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 algn="ctr">
                  <a:buNone/>
                </a:pPr>
                <a:r>
                  <a:rPr lang="en-US" sz="2400" dirty="0"/>
                  <a:t>		               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Proof:</a:t>
                </a:r>
                <a:r>
                  <a:rPr lang="en-US" sz="2400" dirty="0"/>
                  <a:t> see board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Spectral gap of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</m:oMath>
                </a14:m>
                <a:r>
                  <a:rPr lang="en-US" sz="2400" dirty="0"/>
                  <a:t>: smallest nonzero eigenvalue, i.e.</a:t>
                </a:r>
              </a:p>
              <a:p>
                <a:pPr marL="0" indent="0">
                  <a:buNone/>
                </a:pPr>
                <a:endParaRPr lang="en-US" sz="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gap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num>
                            <m:den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nary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 i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𝐢𝐧𝐟</m:t>
                              </m:r>
                            </m:e>
                            <m:lim>
                              <m:r>
                                <a:rPr lang="en-US" sz="24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b="1" i="1" smtClean="0">
                                              <a:solidFill>
                                                <a:schemeClr val="accent5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𝜵</m:t>
                                          </m:r>
                                          <m: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1" i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en-US" sz="24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</m:nary>
                            </m:num>
                            <m:den>
                              <m:r>
                                <a:rPr lang="en-US" sz="2400" b="1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𝐕𝐚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02C7D-1524-5E90-35CB-40F79E21C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6" t="-1439" b="-1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D9B378-8DB7-4B61-A053-FD31545EE1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3786903"/>
                <a:ext cx="6032269" cy="618843"/>
              </a:xfrm>
              <a:prstGeom prst="roundRect">
                <a:avLst>
                  <a:gd name="adj" fmla="val 20043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Integration by parts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: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D9B378-8DB7-4B61-A053-FD31545E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3786903"/>
                <a:ext cx="6032269" cy="618843"/>
              </a:xfrm>
              <a:prstGeom prst="roundRect">
                <a:avLst>
                  <a:gd name="adj" fmla="val 20043"/>
                </a:avLst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64D1D93-4531-C65F-23B4-7886C6CEA3C5}"/>
              </a:ext>
            </a:extLst>
          </p:cNvPr>
          <p:cNvSpPr txBox="1"/>
          <p:nvPr/>
        </p:nvSpPr>
        <p:spPr>
          <a:xfrm>
            <a:off x="8506691" y="6026729"/>
            <a:ext cx="3102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“Poincare constant”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(the smaller the better)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151660-DDE4-718E-A265-30E2317D3B95}"/>
              </a:ext>
            </a:extLst>
          </p:cNvPr>
          <p:cNvSpPr/>
          <p:nvPr/>
        </p:nvSpPr>
        <p:spPr>
          <a:xfrm>
            <a:off x="8645236" y="5514111"/>
            <a:ext cx="817419" cy="512618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D178-CB11-9A12-62FF-DC171B4A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POINCARE CONSTANT = RATE OF CONVERGENCE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5B48B-E7BA-12F3-D2DD-A528462BAC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Chi-squared divergence: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nary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5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Proof:</a:t>
                </a:r>
                <a:r>
                  <a:rPr lang="en-US" sz="2400" dirty="0"/>
                  <a:t> (see board)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400" dirty="0"/>
                  <a:t>What kinds of distributions satisfy a Poincare inequality?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Sampling analogue of convergence of GD for minimizing strongly convex functions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5B48B-E7BA-12F3-D2DD-A528462BA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3"/>
                <a:stretch>
                  <a:fillRect l="-976" t="-1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4377581-71A2-219A-BBF6-ADD6C72C4E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182432"/>
                <a:ext cx="11704320" cy="1599859"/>
              </a:xfrm>
              <a:prstGeom prst="roundRect">
                <a:avLst>
                  <a:gd name="adj" fmla="val 20043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Theorem: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The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following two statements are equivalent:</a:t>
                </a:r>
              </a:p>
              <a:p>
                <a:pPr>
                  <a:defRPr/>
                </a:pPr>
                <a:r>
                  <a:rPr kumimoji="0" lang="en-US" sz="2400" b="1" u="none" strike="noStrike" kern="1200" cap="none" spc="0" normalizeH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</a:rPr>
                  <a:t>[Bound on Poincare constant]:</a:t>
                </a:r>
                <a:r>
                  <a:rPr kumimoji="0" lang="en-US" sz="2400" b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  <a:p>
                <a:pPr>
                  <a:defRPr/>
                </a:pP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[Contraction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]: 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starting from any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4377581-71A2-219A-BBF6-ADD6C72C4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182432"/>
                <a:ext cx="11704320" cy="1599859"/>
              </a:xfrm>
              <a:prstGeom prst="roundRect">
                <a:avLst>
                  <a:gd name="adj" fmla="val 20043"/>
                </a:avLst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DC2CF386-DA60-EE64-AED3-3F2A0F73B7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5410541"/>
                <a:ext cx="11704320" cy="602331"/>
              </a:xfrm>
              <a:prstGeom prst="roundRect">
                <a:avLst>
                  <a:gd name="adj" fmla="val 20043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Theorem: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Id</m:t>
                    </m:r>
                  </m:oMath>
                </a14:m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kumimoji="0" 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-strongly-log-concave),</a:t>
                </a:r>
                <a:r>
                  <a:rPr kumimoji="0" lang="en-US" sz="2400" b="1" u="none" strike="noStrike" kern="1200" cap="none" spc="0" normalizeH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sz="2400" b="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DC2CF386-DA60-EE64-AED3-3F2A0F73B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410541"/>
                <a:ext cx="11704320" cy="602331"/>
              </a:xfrm>
              <a:prstGeom prst="roundRect">
                <a:avLst>
                  <a:gd name="adj" fmla="val 20043"/>
                </a:avLst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1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36EAD-F049-88B8-B9FE-04A9ED8D6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C550-9501-9773-3DA8-6B0C9E36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LOG-SOBOLEV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5ADA0-6D47-7BBD-E931-623F3E6DDA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Drawback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: it can be exponentially large in the dimension even for nice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simple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Even though it contracts exponentially under Poincare inequality, incurs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overhead…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Poincare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400" dirty="0"/>
                  <a:t> decay of variance along the diffusion</a:t>
                </a:r>
              </a:p>
              <a:p>
                <a:pPr marL="0" indent="0">
                  <a:buNone/>
                </a:pPr>
                <a:r>
                  <a:rPr lang="en-US" sz="2400" dirty="0"/>
                  <a:t>Log-Sobolev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400" dirty="0"/>
                  <a:t> decay of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entropy</a:t>
                </a:r>
                <a:r>
                  <a:rPr lang="en-US" sz="2400" dirty="0"/>
                  <a:t> along the diffusion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overhead improves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We say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satisfies a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log-Sobolev inequality </a:t>
                </a:r>
                <a:r>
                  <a:rPr lang="en-US" sz="2400" dirty="0"/>
                  <a:t>with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if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𝐾𝐿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𝐾𝐿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</a:p>
              <a:p>
                <a:pPr marL="0" indent="0">
                  <a:buNone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starting from any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5ADA0-6D47-7BBD-E931-623F3E6DD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3"/>
                <a:stretch>
                  <a:fillRect l="-976" t="-1367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0AFB50A5-4C92-537C-065C-F5F22A2CAF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5563589"/>
                <a:ext cx="11704320" cy="643247"/>
              </a:xfrm>
              <a:prstGeom prst="roundRect">
                <a:avLst>
                  <a:gd name="adj" fmla="val 20043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Thm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: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-</a:t>
                </a: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strongly-log-concave </a:t>
                </a: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sym typeface="Wingdings" pitchFamily="2" charset="2"/>
                  </a:rPr>
                  <a:t> </a:t>
                </a:r>
                <a:r>
                  <a:rPr lang="en-US" sz="2400" dirty="0">
                    <a:latin typeface="Calibri" panose="020F0502020204030204"/>
                    <a:sym typeface="Wingdings" pitchFamily="2" charset="2"/>
                  </a:rPr>
                  <a:t>l</a:t>
                </a:r>
                <a:r>
                  <a:rPr kumimoji="0" lang="en-US" sz="2400" i="0" u="none" strike="noStrike" kern="1200" cap="none" spc="0" normalizeH="0" noProof="0" dirty="0" err="1"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og</a:t>
                </a: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-Sobolev w/ constant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1/</m:t>
                    </m:r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sym typeface="Wingdings" pitchFamily="2" charset="2"/>
                  </a:rPr>
                  <a:t> </a:t>
                </a: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Poincare w/ constant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0AFB50A5-4C92-537C-065C-F5F22A2CA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563589"/>
                <a:ext cx="11704320" cy="643247"/>
              </a:xfrm>
              <a:prstGeom prst="roundRect">
                <a:avLst>
                  <a:gd name="adj" fmla="val 20043"/>
                </a:avLst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0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3326-FA64-CAF3-42AA-6822974C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LANGEVIN 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8311-3F62-3A61-14EF-BE5A96F2A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Issue: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Many distributions of interest fail to have bounded Poincare/log-Sobolev constant (just as many functions of interest fail to be convex), and for these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Langevin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may take a long time to mix, e.g.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multimodal distributions </a:t>
            </a:r>
            <a:r>
              <a:rPr lang="en-US" sz="2400" dirty="0">
                <a:latin typeface="Calibri" panose="020F0502020204030204"/>
              </a:rPr>
              <a:t>like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>
                <a:latin typeface="Calibri" panose="020F0502020204030204"/>
              </a:rPr>
              <a:t>mixtures of Gaussians</a:t>
            </a:r>
            <a:endParaRPr lang="en-US" sz="2400" b="1" dirty="0">
              <a:latin typeface="Calibri" panose="020F0502020204030204"/>
            </a:endParaRPr>
          </a:p>
          <a:p>
            <a:pPr lvl="1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Sampling analogue of gradient descent getting stuck in local minima</a:t>
            </a:r>
          </a:p>
          <a:p>
            <a:pPr lvl="1">
              <a:defRPr/>
            </a:pP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0C1AF0-FB59-16BC-BE48-D4EAFCB6EB2F}"/>
              </a:ext>
            </a:extLst>
          </p:cNvPr>
          <p:cNvGrpSpPr/>
          <p:nvPr/>
        </p:nvGrpSpPr>
        <p:grpSpPr>
          <a:xfrm>
            <a:off x="6346766" y="3233253"/>
            <a:ext cx="5489141" cy="2847081"/>
            <a:chOff x="6607382" y="3190163"/>
            <a:chExt cx="5489141" cy="2847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AA0B828-8A1A-A69C-BCCC-FCB1C05E3D79}"/>
                </a:ext>
              </a:extLst>
            </p:cNvPr>
            <p:cNvSpPr>
              <a:spLocks/>
            </p:cNvSpPr>
            <p:nvPr/>
          </p:nvSpPr>
          <p:spPr>
            <a:xfrm rot="16200000">
              <a:off x="7928412" y="1869133"/>
              <a:ext cx="2847081" cy="5489141"/>
            </a:xfrm>
            <a:prstGeom prst="roundRect">
              <a:avLst>
                <a:gd name="adj" fmla="val 11102"/>
              </a:avLst>
            </a:prstGeom>
            <a:solidFill>
              <a:srgbClr val="446996">
                <a:alpha val="70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00332F-716A-EEF4-C7E1-5DBDD53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5391" y="3348199"/>
              <a:ext cx="5253122" cy="2531007"/>
            </a:xfrm>
            <a:prstGeom prst="roundRect">
              <a:avLst>
                <a:gd name="adj" fmla="val 11879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09D5632-93CE-7F32-FC67-FB561E034C1C}"/>
              </a:ext>
            </a:extLst>
          </p:cNvPr>
          <p:cNvSpPr txBox="1"/>
          <p:nvPr/>
        </p:nvSpPr>
        <p:spPr>
          <a:xfrm>
            <a:off x="7891328" y="6113016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[Song-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Ermon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’19]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B0E6E-E1CA-7462-9EF4-0B502D9AD0A8}"/>
              </a:ext>
            </a:extLst>
          </p:cNvPr>
          <p:cNvSpPr txBox="1"/>
          <p:nvPr/>
        </p:nvSpPr>
        <p:spPr>
          <a:xfrm>
            <a:off x="243840" y="3428999"/>
            <a:ext cx="6102926" cy="287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Reason is that the spaces between far-apart modes of the distribution form bottlenecks for the sampler. The dynamics take a long time to transport mass across these spaces</a:t>
            </a:r>
          </a:p>
          <a:p>
            <a:pPr marL="127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dirty="0">
              <a:solidFill>
                <a:srgbClr val="FEC306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127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Instead, Langevin diffusion will get stuck 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metastable states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that are not truly stationary but change very little for long periods of time</a:t>
            </a:r>
          </a:p>
        </p:txBody>
      </p:sp>
    </p:spTree>
    <p:extLst>
      <p:ext uri="{BB962C8B-B14F-4D97-AF65-F5344CB8AC3E}">
        <p14:creationId xmlns:p14="http://schemas.microsoft.com/office/powerpoint/2010/main" val="5268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C143-0FD4-033C-BF4B-017CBE59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A627A-6F20-091C-5312-F6EF15346C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Duality between random evolution in Euclidean space and deterministic evolution in measure space</a:t>
                </a:r>
              </a:p>
              <a:p>
                <a:r>
                  <a:rPr lang="en-US" sz="2400" dirty="0"/>
                  <a:t>Information about Langevin diffusion captured by:</a:t>
                </a:r>
              </a:p>
              <a:p>
                <a:pPr lvl="1"/>
                <a:r>
                  <a:rPr lang="en-US" sz="2400" dirty="0"/>
                  <a:t>Generator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evolution of observables under diffusion (Kolmogorov backward)</a:t>
                </a:r>
              </a:p>
              <a:p>
                <a:pPr lvl="1"/>
                <a:r>
                  <a:rPr lang="en-US" sz="2400" dirty="0"/>
                  <a:t>Adjoint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 evolution of density under diffusion (Kolmogorov forward / Fokker-Planck)</a:t>
                </a:r>
              </a:p>
              <a:p>
                <a:pPr lvl="1"/>
                <a:r>
                  <a:rPr lang="en-US" sz="2400" dirty="0"/>
                  <a:t>Its spectral gap: Poincare constant, i.e. rate of convergence in chi-squared</a:t>
                </a:r>
              </a:p>
              <a:p>
                <a:r>
                  <a:rPr lang="en-US" sz="2400" dirty="0"/>
                  <a:t>Langevin diffusion provides an algorithm for efficiently sampling, e.g., from strongly log-concave distributions, but not for </a:t>
                </a:r>
                <a:r>
                  <a:rPr lang="en-US" sz="2400" b="1" dirty="0">
                    <a:solidFill>
                      <a:schemeClr val="accent6"/>
                    </a:solidFill>
                  </a:rPr>
                  <a:t>multimodal distributions</a:t>
                </a:r>
              </a:p>
              <a:p>
                <a:r>
                  <a:rPr lang="en-US" sz="2400" dirty="0"/>
                  <a:t>Plan for last three lectures:</a:t>
                </a:r>
              </a:p>
              <a:p>
                <a:pPr lvl="1"/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Diffusion models:</a:t>
                </a:r>
                <a:r>
                  <a:rPr lang="en-US" sz="2400" dirty="0"/>
                  <a:t> non-equilibrium twist on Langevin to handle multimodality</a:t>
                </a:r>
              </a:p>
              <a:p>
                <a:pPr lvl="1"/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Discretization analyses: </a:t>
                </a:r>
                <a:r>
                  <a:rPr lang="en-US" sz="2400" dirty="0"/>
                  <a:t>how to go from continuous time to discrete time</a:t>
                </a:r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Applications to inference and distribution learning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A627A-6F20-091C-5312-F6EF15346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1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DA25-86FC-DE03-5A92-D6E0B6C2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4048-35CD-4062-F1D1-091257415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office hours by appointment this week</a:t>
            </a:r>
          </a:p>
          <a:p>
            <a:r>
              <a:rPr lang="en-US" dirty="0" err="1"/>
              <a:t>Weiyuan</a:t>
            </a:r>
            <a:r>
              <a:rPr lang="en-US" dirty="0"/>
              <a:t> + Marvin’s non-</a:t>
            </a:r>
            <a:r>
              <a:rPr lang="en-US" dirty="0" err="1"/>
              <a:t>pset</a:t>
            </a:r>
            <a:r>
              <a:rPr lang="en-US" dirty="0"/>
              <a:t> office hours still being held</a:t>
            </a:r>
          </a:p>
        </p:txBody>
      </p:sp>
    </p:spTree>
    <p:extLst>
      <p:ext uri="{BB962C8B-B14F-4D97-AF65-F5344CB8AC3E}">
        <p14:creationId xmlns:p14="http://schemas.microsoft.com/office/powerpoint/2010/main" val="54333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B708-872B-A18F-4D15-C5F03E2F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5BC28-48E6-8BA0-9F49-CC80998409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Generative modeling is what we have been calling “(improper) distribution learning”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Given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i.i.d. samples from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 </a:t>
                </a:r>
                <a:r>
                  <a:rPr lang="en-US" sz="2400" dirty="0"/>
                  <a:t>produce sampler that can generate </a:t>
                </a:r>
                <a:r>
                  <a:rPr lang="en-US" sz="2400" dirty="0" err="1"/>
                  <a:t>i.i.d.</a:t>
                </a:r>
                <a:r>
                  <a:rPr lang="en-US" sz="2400" dirty="0"/>
                  <a:t> samples from distribution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for which, e.g.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TV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5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5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Today, we will consider a more classical “learning-free” setting of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sampling</a:t>
                </a:r>
                <a:r>
                  <a:rPr lang="en-US" sz="24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where instead of getting samples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we get</a:t>
                </a: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query access to the score function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</m:func>
                  </m:oMath>
                </a14:m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r>
                  <a:rPr lang="en-US" sz="24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</a:rPr>
                  <a:t>We might </a:t>
                </a: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</a:rPr>
                  <a:t>have access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is represented as a Gibbs measure</a:t>
                </a:r>
              </a:p>
              <a:p>
                <a:pPr lvl="1"/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Next lecture, we will see how to we can learn the score function from data</a:t>
                </a:r>
              </a:p>
              <a:p>
                <a:pPr marL="457200" lvl="1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, then as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∞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converges to uniform distribution over minimizers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 Sampling is thus analogous to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optimization </a:t>
                </a:r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(given access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find a global minimizer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5BC28-48E6-8BA0-9F49-CC80998409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6" t="-1439" r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77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F30D-ABA5-65E9-7E5E-FE665D05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BROWNIAN MOTION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524D0-A85B-1962-E44A-516500F7C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/>
                  <a:t>is a stochastic process (i.e. random sequence of vectors indexed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) such that: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[Starts at origin]: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b="0" dirty="0"/>
                  <a:t>is the origin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[Continuous paths]:</a:t>
                </a:r>
                <a:r>
                  <a:rPr lang="en-US" sz="2400" dirty="0"/>
                  <a:t> With prob. 1 over the randomness,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b="0" dirty="0"/>
                  <a:t> is continuous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[Independent increments]:</a:t>
                </a:r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</a:t>
                </a:r>
                <a:r>
                  <a:rPr lang="en-US" sz="2400" dirty="0"/>
                  <a:t> the random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are mutually independent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[Gaussian increments]:</a:t>
                </a:r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Id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1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Construction is nontrivial but for intuition, just think of it as the “limit” of a discrete-time random walk: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0, 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524D0-A85B-1962-E44A-516500F7C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6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64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00687-9E5A-38E6-7D5C-4CE565626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BC98-CE63-E30B-7BB1-DFB5A5D8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INTEGRALS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387678-35E1-7082-226D-62F863BAE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Given continuous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/>
                  <a:t> adapted to the filtration generated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</a:t>
                </a:r>
                <a:r>
                  <a:rPr lang="en-US" sz="2400" dirty="0"/>
                  <a:t>the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Ito integral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is the stochastic process whose value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 the random vector given by taking the probability limit, over a sequence of piecewise approximations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of the form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&lt;…&lt;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387678-35E1-7082-226D-62F863BAE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6" t="-17266" b="-26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59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F513E-4BE2-715A-30A0-FBFA54393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CD4C-51CD-2944-FB94-E1DC07D9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INTEGRALS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00D6C-66FA-10D2-E2B0-F8AEF11359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Furthermore, the stochastic process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is a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continuous martingale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[Continuity]: </a:t>
                </a:r>
                <a:r>
                  <a:rPr lang="en-US" sz="2400" dirty="0"/>
                  <a:t>With prob. 1 over the randomness,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b="0" dirty="0"/>
                  <a:t> is continuous</a:t>
                </a:r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[Martingale]: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randomness</m:t>
                        </m:r>
                        <m: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up</m:t>
                        </m:r>
                        <m: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time</m:t>
                        </m:r>
                        <m: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[Ito isometry]: </a:t>
                </a: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   Intuition: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00D6C-66FA-10D2-E2B0-F8AEF1135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6" t="-23501" b="-1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3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8EF6E-DCCC-CA61-FF9C-6FA720544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719F-4F9D-2E30-6FB6-F7C5D018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DIFFERENTIAL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E5E24-24D6-5B09-4304-3421AE6FB6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/>
                  <a:t> (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drift</a:t>
                </a:r>
                <a:r>
                  <a:rPr lang="en-US" sz="2400" dirty="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/>
                  <a:t> (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diffusion coefficient), </a:t>
                </a:r>
              </a:p>
              <a:p>
                <a:pPr marL="0" indent="0" algn="ctr">
                  <a:buNone/>
                </a:pPr>
                <a:endParaRPr lang="en-US" sz="200" b="0" i="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is shorthand for the stochastic process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/>
                  <a:t>given by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(technically need to check such a process exists and is uniquely defined, which holds under mild conditions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Can approximate this via the following update, for step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𝑘h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𝑘h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</m:t>
                      </m:r>
                      <m: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Id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E5E24-24D6-5B09-4304-3421AE6FB6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6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C9F2D35-1486-F50F-875D-D88FAC8D4914}"/>
              </a:ext>
            </a:extLst>
          </p:cNvPr>
          <p:cNvSpPr txBox="1"/>
          <p:nvPr/>
        </p:nvSpPr>
        <p:spPr>
          <a:xfrm>
            <a:off x="9368853" y="2997315"/>
            <a:ext cx="1570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Ito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EF272-E2F0-6C86-281D-EDEA9DF466B9}"/>
              </a:ext>
            </a:extLst>
          </p:cNvPr>
          <p:cNvSpPr txBox="1"/>
          <p:nvPr/>
        </p:nvSpPr>
        <p:spPr>
          <a:xfrm>
            <a:off x="8681804" y="5668519"/>
            <a:ext cx="352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Euler –Maruyama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32E320-BB64-3EFE-3766-32FC335C3902}"/>
                  </a:ext>
                </a:extLst>
              </p:cNvPr>
              <p:cNvSpPr txBox="1"/>
              <p:nvPr/>
            </p:nvSpPr>
            <p:spPr>
              <a:xfrm>
                <a:off x="3050501" y="1775841"/>
                <a:ext cx="6153462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32E320-BB64-3EFE-3766-32FC335C3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01" y="1775841"/>
                <a:ext cx="6153462" cy="424732"/>
              </a:xfrm>
              <a:prstGeom prst="rect">
                <a:avLst/>
              </a:prstGeom>
              <a:blipFill>
                <a:blip r:embed="rId3"/>
                <a:stretch>
                  <a:fillRect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6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51434-6BE7-29E1-FED5-28F92540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EXAMPLE: LANGEVIN DIFFUSION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53EDD-73DA-1551-46A0-12D5AA77C7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Given differentiable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, consider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“gradient descent + noise”</a:t>
                </a:r>
                <a:endParaRPr lang="en-US" sz="1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Note:</a:t>
                </a:r>
                <a:r>
                  <a:rPr lang="en-US" sz="2400" dirty="0"/>
                  <a:t>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this results in the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Ornstein-</a:t>
                </a:r>
                <a:r>
                  <a:rPr lang="en-US" sz="24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Uhlenbeck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process</a:t>
                </a:r>
              </a:p>
              <a:p>
                <a:pPr marL="0" indent="0" algn="ctr">
                  <a:buNone/>
                </a:pPr>
                <a:endParaRPr lang="en-US" sz="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whose stationary distribution is given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Id</m:t>
                        </m:r>
                      </m:e>
                    </m:d>
                  </m:oMath>
                </a14:m>
                <a:r>
                  <a:rPr lang="en-US" sz="100" dirty="0"/>
                  <a:t>.  (</a:t>
                </a:r>
                <a:r>
                  <a:rPr lang="en-US" sz="2400" dirty="0"/>
                  <a:t> (see board for derivation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law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)</a:t>
                </a:r>
                <a:endParaRPr lang="en-US" sz="100" dirty="0"/>
              </a:p>
              <a:p>
                <a:pPr marL="0" indent="0">
                  <a:buNone/>
                </a:pPr>
                <a:r>
                  <a:rPr lang="en-US" sz="2400" dirty="0"/>
                  <a:t>In general, we will see: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/>
                  <a:t>is a stationary distribution of Langevin diffusion</a:t>
                </a:r>
              </a:p>
              <a:p>
                <a:r>
                  <a:rPr lang="en-US" sz="2400" dirty="0"/>
                  <a:t>Under certain assumptions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(functional inequalities)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/>
                  <a:t>is the unique stationary distribution and we can quantify the rate of convergence to it</a:t>
                </a:r>
              </a:p>
              <a:p>
                <a:r>
                  <a:rPr lang="en-US" sz="2400" dirty="0"/>
                  <a:t>In these situations, can also quantify the error incurred by Euler-Maruyama discretization, yielding an efficient algorithm for sampling from</a:t>
                </a: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/>
                  <a:t>given access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53EDD-73DA-1551-46A0-12D5AA77C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3"/>
                <a:stretch>
                  <a:fillRect l="-976" t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6DAEEE4-B571-D116-D76A-18647B0EB93C}"/>
              </a:ext>
            </a:extLst>
          </p:cNvPr>
          <p:cNvSpPr txBox="1"/>
          <p:nvPr/>
        </p:nvSpPr>
        <p:spPr>
          <a:xfrm>
            <a:off x="8769247" y="1768122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Langevin diffusion</a:t>
            </a:r>
          </a:p>
        </p:txBody>
      </p:sp>
    </p:spTree>
    <p:extLst>
      <p:ext uri="{BB962C8B-B14F-4D97-AF65-F5344CB8AC3E}">
        <p14:creationId xmlns:p14="http://schemas.microsoft.com/office/powerpoint/2010/main" val="33275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39F41-EFA3-D4C1-DC9A-791A256E7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741326"/>
                <a:ext cx="11704320" cy="28333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Proof:</a:t>
                </a:r>
                <a:r>
                  <a:rPr lang="en-US" sz="2400" dirty="0"/>
                  <a:t> (see board)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In the special case of Langevin diffusion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400" b="0" i="1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b="0" i="0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Id</m:t>
                    </m:r>
                  </m:oMath>
                </a14:m>
                <a:r>
                  <a:rPr lang="en-US" sz="2400" dirty="0"/>
                  <a:t>, this becomes</a:t>
                </a:r>
                <a:endParaRPr lang="en-US" sz="1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noFill/>
                        <a:effectLst/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1" smtClean="0">
                        <a:noFill/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noFill/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noFill/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noFill/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noFill/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noFill/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noFill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r>
                      <a:rPr lang="en-US" sz="2400" b="0" i="1" smtClean="0">
                        <a:noFill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noFill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noFill/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noFill/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noFill/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noFill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noFill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400" b="0" i="1" smtClean="0">
                        <a:noFill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noFill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noFill/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noFill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noFill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noFill/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noFill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1">
                            <a:noFill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sz="2400" i="1">
                            <a:noFill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noFill/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noFill/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noFill/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noFill/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noFill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noFill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noFill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sz="2400" i="1">
                                <a:noFill/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noFill/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noFill/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noFill/>
                  <a:effectLst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for</a:t>
                </a: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generator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/>
                  <a:t>defined 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noFill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US" sz="2400" b="0" i="1" smtClean="0">
                          <a:noFill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noFill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noFill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noFill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noFill/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noFill/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b="0" i="1" smtClean="0">
                              <a:noFill/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noFill/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noFill/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b="0" i="1" smtClean="0">
                              <a:noFill/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noFill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39F41-EFA3-D4C1-DC9A-791A256E7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741326"/>
                <a:ext cx="11704320" cy="2833356"/>
              </a:xfrm>
              <a:blipFill>
                <a:blip r:embed="rId2"/>
                <a:stretch>
                  <a:fillRect l="-976" t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2D3937-6FA5-2153-18A3-30B5A5B6D44F}"/>
                  </a:ext>
                </a:extLst>
              </p:cNvPr>
              <p:cNvSpPr txBox="1"/>
              <p:nvPr/>
            </p:nvSpPr>
            <p:spPr>
              <a:xfrm>
                <a:off x="3038007" y="5136456"/>
                <a:ext cx="6115986" cy="457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2D3937-6FA5-2153-18A3-30B5A5B6D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007" y="5136456"/>
                <a:ext cx="6115986" cy="457113"/>
              </a:xfrm>
              <a:prstGeom prst="rect">
                <a:avLst/>
              </a:prstGeom>
              <a:blipFill>
                <a:blip r:embed="rId3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7338A32-D5CE-CAA9-F00E-96204C4D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6EF89C-5F81-472C-D628-E24C4B6BB6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996285"/>
                <a:ext cx="11704320" cy="1467899"/>
              </a:xfrm>
              <a:prstGeom prst="roundRect">
                <a:avLst>
                  <a:gd name="adj" fmla="val 20043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Ito’s Lemma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is twice-differentiable,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sz="2400" b="0" i="0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24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6B727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6B727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6B727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is also an Ito process:</a:t>
                </a:r>
              </a:p>
              <a:p>
                <a:pPr marL="0" lv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0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6EF89C-5F81-472C-D628-E24C4B6BB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996285"/>
                <a:ext cx="11704320" cy="1467899"/>
              </a:xfrm>
              <a:prstGeom prst="roundRect">
                <a:avLst>
                  <a:gd name="adj" fmla="val 20043"/>
                </a:avLst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5BE426-E64F-40D3-5596-AB2ECC3E77F9}"/>
                  </a:ext>
                </a:extLst>
              </p:cNvPr>
              <p:cNvSpPr txBox="1"/>
              <p:nvPr/>
            </p:nvSpPr>
            <p:spPr>
              <a:xfrm>
                <a:off x="3050501" y="1294411"/>
                <a:ext cx="6153462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5BE426-E64F-40D3-5596-AB2ECC3E7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01" y="1294411"/>
                <a:ext cx="6153462" cy="424732"/>
              </a:xfrm>
              <a:prstGeom prst="rect">
                <a:avLst/>
              </a:prstGeom>
              <a:blipFill>
                <a:blip r:embed="rId5"/>
                <a:stretch>
                  <a:fillRect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46F5A9-682A-212E-3E22-51E74F44D496}"/>
                  </a:ext>
                </a:extLst>
              </p:cNvPr>
              <p:cNvSpPr txBox="1"/>
              <p:nvPr/>
            </p:nvSpPr>
            <p:spPr>
              <a:xfrm>
                <a:off x="1394085" y="5922029"/>
                <a:ext cx="61159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46F5A9-682A-212E-3E22-51E74F44D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85" y="5922029"/>
                <a:ext cx="6115986" cy="461665"/>
              </a:xfrm>
              <a:prstGeom prst="rect">
                <a:avLst/>
              </a:prstGeom>
              <a:blipFill>
                <a:blip r:embed="rId6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2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5634</TotalTime>
  <Words>1969</Words>
  <Application>Microsoft Macintosh PowerPoint</Application>
  <PresentationFormat>Widescreen</PresentationFormat>
  <Paragraphs>226</Paragraphs>
  <Slides>18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1_Office Theme</vt:lpstr>
      <vt:lpstr>CS 2243: ALGORITHMS FOR DATA SCIENCE LECTURE 21 (11/18)</vt:lpstr>
      <vt:lpstr>ANNOUNCEMENTS</vt:lpstr>
      <vt:lpstr>GENERATIVE MODELING</vt:lpstr>
      <vt:lpstr>BROWNIAN MOTION</vt:lpstr>
      <vt:lpstr>STOCHASTIC INTEGRALS</vt:lpstr>
      <vt:lpstr>STOCHASTIC INTEGRALS</vt:lpstr>
      <vt:lpstr>STOCHASTIC DIFFERENTIAL EQUATIONS</vt:lpstr>
      <vt:lpstr>IMPORTANT EXAMPLE: LANGEVIN DIFFUSION</vt:lpstr>
      <vt:lpstr>STOCHASTIC CHAIN RULE</vt:lpstr>
      <vt:lpstr>GENERATOR OF DIFFUSION</vt:lpstr>
      <vt:lpstr>GENERATOR OF DIFFUSION</vt:lpstr>
      <vt:lpstr>FROM PARTICLES TO MEASURES</vt:lpstr>
      <vt:lpstr>STATIONARY DISTRIBUTION OF LANGEVIN</vt:lpstr>
      <vt:lpstr>SPECTRUM OF L</vt:lpstr>
      <vt:lpstr>POINCARE CONSTANT = RATE OF CONVERGENCE</vt:lpstr>
      <vt:lpstr>LOG-SOBOLEV INEQUALITY</vt:lpstr>
      <vt:lpstr>FAILURE OF LANGEVIN DIFFUSION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23 (11/28)</dc:title>
  <dc:creator>Chen, Sitan</dc:creator>
  <cp:lastModifiedBy>Chen, Sitan</cp:lastModifiedBy>
  <cp:revision>16</cp:revision>
  <dcterms:created xsi:type="dcterms:W3CDTF">2023-11-28T17:53:58Z</dcterms:created>
  <dcterms:modified xsi:type="dcterms:W3CDTF">2024-11-18T17:00:30Z</dcterms:modified>
</cp:coreProperties>
</file>