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5"/>
  </p:notesMasterIdLst>
  <p:sldIdLst>
    <p:sldId id="777" r:id="rId3"/>
    <p:sldId id="889" r:id="rId4"/>
    <p:sldId id="1035" r:id="rId5"/>
    <p:sldId id="868" r:id="rId6"/>
    <p:sldId id="869" r:id="rId7"/>
    <p:sldId id="963" r:id="rId8"/>
    <p:sldId id="894" r:id="rId9"/>
    <p:sldId id="1016" r:id="rId10"/>
    <p:sldId id="899" r:id="rId11"/>
    <p:sldId id="1032" r:id="rId12"/>
    <p:sldId id="1033" r:id="rId13"/>
    <p:sldId id="8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694"/>
  </p:normalViewPr>
  <p:slideViewPr>
    <p:cSldViewPr snapToGrid="0">
      <p:cViewPr varScale="1">
        <p:scale>
          <a:sx n="94" d="100"/>
          <a:sy n="94" d="100"/>
        </p:scale>
        <p:origin x="216"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335390-0CB8-FE4E-BDAE-1850D4E00E4E}" type="datetimeFigureOut">
              <a:rPr lang="en-US" smtClean="0"/>
              <a:t>11/24/24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46B35-D5B9-1647-BE75-F652166430F3}" type="slidenum">
              <a:rPr lang="en-US" smtClean="0"/>
              <a:t>‹#›</a:t>
            </a:fld>
            <a:endParaRPr lang="en-US"/>
          </a:p>
        </p:txBody>
      </p:sp>
    </p:spTree>
    <p:extLst>
      <p:ext uri="{BB962C8B-B14F-4D97-AF65-F5344CB8AC3E}">
        <p14:creationId xmlns:p14="http://schemas.microsoft.com/office/powerpoint/2010/main" val="4119845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C66BF-7D70-4D47-8FFD-04829FBD1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481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A999-6746-2227-86FB-576A1B4242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CDED2D-134D-BFE0-9ABB-235F5D774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DEB390-2E16-00BB-B2B4-E3AE63F7ACCE}"/>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5" name="Footer Placeholder 4">
            <a:extLst>
              <a:ext uri="{FF2B5EF4-FFF2-40B4-BE49-F238E27FC236}">
                <a16:creationId xmlns:a16="http://schemas.microsoft.com/office/drawing/2014/main" id="{FEAA2544-339A-4CA9-95A4-16DD93984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0090D-0388-7EC1-3CC2-50E8977C1443}"/>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262639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9CEE-F39F-4D1A-9256-FE7A62489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74EB3-54FE-49D7-2098-D3DFAA607D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27AF8-9D6C-00F7-2FF9-5BAE91C69444}"/>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5" name="Footer Placeholder 4">
            <a:extLst>
              <a:ext uri="{FF2B5EF4-FFF2-40B4-BE49-F238E27FC236}">
                <a16:creationId xmlns:a16="http://schemas.microsoft.com/office/drawing/2014/main" id="{B7E12A81-2630-6815-5893-FFF854452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EA3DC-16AF-B098-1D27-3084BC4D7C8F}"/>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894050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67AE2-DF80-EF93-8CE7-58C0E65DA2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968A6-8FD7-A913-7799-08EC773FD9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ABB01-7196-D37C-F502-FF287DBBCA57}"/>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5" name="Footer Placeholder 4">
            <a:extLst>
              <a:ext uri="{FF2B5EF4-FFF2-40B4-BE49-F238E27FC236}">
                <a16:creationId xmlns:a16="http://schemas.microsoft.com/office/drawing/2014/main" id="{B67AD39A-007C-8E85-248D-1DCDC697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3F7B4-0C96-73A0-2491-71A15258CD6E}"/>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391065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F924-1730-9447-897A-6D1C7E9034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84A32-44E1-9C4B-B466-E8C264FDF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530D51-D751-5E45-A4FF-BB60690C14B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5" name="Footer Placeholder 4">
            <a:extLst>
              <a:ext uri="{FF2B5EF4-FFF2-40B4-BE49-F238E27FC236}">
                <a16:creationId xmlns:a16="http://schemas.microsoft.com/office/drawing/2014/main" id="{D169022B-9574-7243-BF00-EA2BF723D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A4455-766A-9549-BC03-6C46B850781D}"/>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87848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3ABC-87C8-9C4F-9D84-51D595B78F22}"/>
              </a:ext>
            </a:extLst>
          </p:cNvPr>
          <p:cNvSpPr>
            <a:spLocks noGrp="1"/>
          </p:cNvSpPr>
          <p:nvPr>
            <p:ph type="title" hasCustomPrompt="1"/>
          </p:nvPr>
        </p:nvSpPr>
        <p:spPr>
          <a:xfrm>
            <a:off x="243840" y="283319"/>
            <a:ext cx="11704320" cy="1011092"/>
          </a:xfrm>
          <a:effectLst/>
        </p:spPr>
        <p:txBody>
          <a:bodyPr>
            <a:normAutofit/>
          </a:bodyPr>
          <a:lstStyle>
            <a:lvl1pPr>
              <a:defRPr sz="4400" b="1">
                <a:solidFill>
                  <a:schemeClr val="accent5">
                    <a:lumMod val="60000"/>
                    <a:lumOff val="4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D32F95C9-D544-4149-9010-292C4DF23D9C}"/>
              </a:ext>
            </a:extLst>
          </p:cNvPr>
          <p:cNvSpPr>
            <a:spLocks noGrp="1"/>
          </p:cNvSpPr>
          <p:nvPr>
            <p:ph idx="1"/>
          </p:nvPr>
        </p:nvSpPr>
        <p:spPr>
          <a:xfrm>
            <a:off x="243840" y="1294411"/>
            <a:ext cx="11704320" cy="5280271"/>
          </a:xfrm>
          <a:effectLst/>
        </p:spPr>
        <p:txBody>
          <a:bodyPr>
            <a:normAutofit/>
          </a:bodyPr>
          <a:lstStyle>
            <a:lvl1pPr>
              <a:defRPr sz="3200">
                <a:solidFill>
                  <a:schemeClr val="accent5">
                    <a:lumMod val="20000"/>
                    <a:lumOff val="80000"/>
                  </a:schemeClr>
                </a:solidFill>
                <a:effectLst>
                  <a:outerShdw blurRad="50800" dist="38100" dir="2700000" algn="tl" rotWithShape="0">
                    <a:prstClr val="black">
                      <a:alpha val="40000"/>
                    </a:prstClr>
                  </a:outerShdw>
                </a:effectLst>
              </a:defRPr>
            </a:lvl1pPr>
            <a:lvl2pPr>
              <a:defRPr sz="2800">
                <a:solidFill>
                  <a:schemeClr val="accent5">
                    <a:lumMod val="20000"/>
                    <a:lumOff val="80000"/>
                  </a:schemeClr>
                </a:solidFill>
                <a:effectLst>
                  <a:outerShdw blurRad="50800" dist="38100" dir="2700000" algn="tl" rotWithShape="0">
                    <a:prstClr val="black">
                      <a:alpha val="40000"/>
                    </a:prstClr>
                  </a:outerShdw>
                </a:effectLst>
              </a:defRPr>
            </a:lvl2pPr>
            <a:lvl3pPr>
              <a:defRPr sz="2400">
                <a:solidFill>
                  <a:schemeClr val="accent5">
                    <a:lumMod val="20000"/>
                    <a:lumOff val="80000"/>
                  </a:schemeClr>
                </a:solidFill>
                <a:effectLst>
                  <a:outerShdw blurRad="50800" dist="38100" dir="2700000" algn="tl" rotWithShape="0">
                    <a:prstClr val="black">
                      <a:alpha val="40000"/>
                    </a:prstClr>
                  </a:outerShdw>
                </a:effectLst>
              </a:defRPr>
            </a:lvl3pPr>
            <a:lvl4pPr>
              <a:defRPr sz="2000">
                <a:solidFill>
                  <a:schemeClr val="accent5">
                    <a:lumMod val="20000"/>
                    <a:lumOff val="80000"/>
                  </a:schemeClr>
                </a:solidFill>
                <a:effectLst>
                  <a:outerShdw blurRad="50800" dist="38100" dir="2700000" algn="tl" rotWithShape="0">
                    <a:prstClr val="black">
                      <a:alpha val="40000"/>
                    </a:prstClr>
                  </a:outerShdw>
                </a:effectLst>
              </a:defRPr>
            </a:lvl4pPr>
            <a:lvl5pPr>
              <a:defRPr sz="2000">
                <a:solidFill>
                  <a:schemeClr val="accent5">
                    <a:lumMod val="20000"/>
                    <a:lumOff val="80000"/>
                  </a:schemeClr>
                </a:solidFill>
                <a:effectLst>
                  <a:outerShdw blurRad="50800" dist="38100" dir="2700000" algn="t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42A5DE-E34B-D045-90F0-91639E32BB8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5" name="Footer Placeholder 4">
            <a:extLst>
              <a:ext uri="{FF2B5EF4-FFF2-40B4-BE49-F238E27FC236}">
                <a16:creationId xmlns:a16="http://schemas.microsoft.com/office/drawing/2014/main" id="{2CB40522-700D-9A42-834F-3193BE8C6D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D9B5C9-E353-6B42-B8B0-5C9B359CA6E7}"/>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38377008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E3F1-F4D1-3243-B3F1-7537191A4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284E7-BAE3-1242-BEA0-AE44542624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55B23B-C30F-2D45-834F-80D91C16E458}"/>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5" name="Footer Placeholder 4">
            <a:extLst>
              <a:ext uri="{FF2B5EF4-FFF2-40B4-BE49-F238E27FC236}">
                <a16:creationId xmlns:a16="http://schemas.microsoft.com/office/drawing/2014/main" id="{BD75B12B-D9AC-8746-93E0-36644961F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24A3C2-2E64-8740-875B-CD96E0AAD94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172482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7775-149C-1648-8655-AAAFB64D4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02D21-1B12-984E-B34D-4BB9C742A5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8DA20-9D39-CD43-AA84-98B39EAA90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B69BB-BB55-6D48-893C-1DE97E7094AD}"/>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6" name="Footer Placeholder 5">
            <a:extLst>
              <a:ext uri="{FF2B5EF4-FFF2-40B4-BE49-F238E27FC236}">
                <a16:creationId xmlns:a16="http://schemas.microsoft.com/office/drawing/2014/main" id="{40C54FCE-DC19-2D46-8877-B9B76C9040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2797B-6CEF-7A48-9984-5DE25A2C0506}"/>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026482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2C9F-F0C9-E341-A22A-022C61A259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FD8BA-7E63-5048-BA75-4123C37EA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27C2D-4439-5D43-A3C4-5517F482A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71EA6-AB41-0443-8AAE-915AEDB4D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2D8C4-E93B-4147-97D2-1A8F55B54F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DFF6F7-52E6-A947-94AE-D0E3D2CB0963}"/>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8" name="Footer Placeholder 7">
            <a:extLst>
              <a:ext uri="{FF2B5EF4-FFF2-40B4-BE49-F238E27FC236}">
                <a16:creationId xmlns:a16="http://schemas.microsoft.com/office/drawing/2014/main" id="{119646DB-C494-7D44-A4FA-018D19F431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D0B7F7-95CF-9144-8428-48FC957BF84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103440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E60E-1451-0346-A830-8BB475DE2B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5E70A-CA61-0D4F-AA1B-CE38E607E81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4" name="Footer Placeholder 3">
            <a:extLst>
              <a:ext uri="{FF2B5EF4-FFF2-40B4-BE49-F238E27FC236}">
                <a16:creationId xmlns:a16="http://schemas.microsoft.com/office/drawing/2014/main" id="{A026410F-63EE-BA4A-A9DC-001845ABDC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1008DB1-7CD8-0541-BBA0-BB928EDA042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046961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9F1DA-EFCD-C144-A1E7-B8A46E0B3981}"/>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3" name="Footer Placeholder 2">
            <a:extLst>
              <a:ext uri="{FF2B5EF4-FFF2-40B4-BE49-F238E27FC236}">
                <a16:creationId xmlns:a16="http://schemas.microsoft.com/office/drawing/2014/main" id="{3F30C44B-8026-A54F-9207-24AEB24C0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38F13D-A078-EF4A-864A-3BFF07B09772}"/>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671415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5106-BE30-6F43-BB1F-9BED7E226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DD99D-2E9D-4B4E-830C-51749856A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6F4F4-3241-1F4C-86CF-0BD539168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C21EA7-4B72-A942-9917-CA373F83AF47}"/>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6" name="Footer Placeholder 5">
            <a:extLst>
              <a:ext uri="{FF2B5EF4-FFF2-40B4-BE49-F238E27FC236}">
                <a16:creationId xmlns:a16="http://schemas.microsoft.com/office/drawing/2014/main" id="{693156A0-A450-674E-A1BB-7D006522E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9982FD-F2D7-ED4F-8468-1999A404AB5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145908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C9FB3-6970-10C8-AF05-79CF94B43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15929-F8D3-A34C-656C-6E1B6E88A8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EE09B-6AAE-F004-6C95-3BA91F679E7D}"/>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5" name="Footer Placeholder 4">
            <a:extLst>
              <a:ext uri="{FF2B5EF4-FFF2-40B4-BE49-F238E27FC236}">
                <a16:creationId xmlns:a16="http://schemas.microsoft.com/office/drawing/2014/main" id="{B56DAE4A-A19D-5D16-2099-EC72BB482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94DA2-7313-DCDA-9AA0-FDAEC9E65E16}"/>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1413424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5ADE-1A53-FE44-9E54-BB3350B52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C65AD-83D7-3644-A02E-0B07F243F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F9CBA-7F1B-0E45-977C-11AFC8E9E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AF5B8-5480-9B4D-A39B-CA33B43C04D6}"/>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6" name="Footer Placeholder 5">
            <a:extLst>
              <a:ext uri="{FF2B5EF4-FFF2-40B4-BE49-F238E27FC236}">
                <a16:creationId xmlns:a16="http://schemas.microsoft.com/office/drawing/2014/main" id="{10DA85E7-35F6-314D-8298-B9F044AAD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836E77-F3E7-FF43-B800-48B46B99FE63}"/>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013270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B635-8439-1A4E-8092-D5773E34B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2FB3D-9095-A843-AECD-17D6EE677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76949-C4E1-E74D-9E37-EF601A795BF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5" name="Footer Placeholder 4">
            <a:extLst>
              <a:ext uri="{FF2B5EF4-FFF2-40B4-BE49-F238E27FC236}">
                <a16:creationId xmlns:a16="http://schemas.microsoft.com/office/drawing/2014/main" id="{16149F77-CD97-B347-A6DA-EB4F132F8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C5F9AC-5423-904F-A631-CECE9420CBF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016917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94F90-9AA6-AF4A-8E60-72DB9649C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1CBD27-0339-4846-9541-447088C6A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CBC6A-410F-4D45-9B7F-DC121F5E6BC9}"/>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11/24/24</a:t>
            </a:fld>
            <a:endParaRPr lang="en-US"/>
          </a:p>
        </p:txBody>
      </p:sp>
      <p:sp>
        <p:nvSpPr>
          <p:cNvPr id="5" name="Footer Placeholder 4">
            <a:extLst>
              <a:ext uri="{FF2B5EF4-FFF2-40B4-BE49-F238E27FC236}">
                <a16:creationId xmlns:a16="http://schemas.microsoft.com/office/drawing/2014/main" id="{13C37508-651C-0446-B0E2-45C3A32B7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C8A1EE-DB53-DE47-A021-2B8E99EA0401}"/>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48264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99E6A-8D21-7AB0-CEEB-996FA02596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633C10-3168-213D-3609-DCE2B4A851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490FB5-BD21-11A8-B2FF-3C3534C0B30D}"/>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5" name="Footer Placeholder 4">
            <a:extLst>
              <a:ext uri="{FF2B5EF4-FFF2-40B4-BE49-F238E27FC236}">
                <a16:creationId xmlns:a16="http://schemas.microsoft.com/office/drawing/2014/main" id="{99ED5721-3D80-FD96-0D61-8F33FD90A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A2A34-22D9-8F38-B634-C444D78B36D9}"/>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159943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A087-A969-A238-D071-0E93A17C8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F0424-F647-4CF5-7156-319BC7F564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929C9-0433-5ABC-3D2E-F7E4DFB26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3E905-B0B5-EC29-9F18-D211FA0F62FC}"/>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6" name="Footer Placeholder 5">
            <a:extLst>
              <a:ext uri="{FF2B5EF4-FFF2-40B4-BE49-F238E27FC236}">
                <a16:creationId xmlns:a16="http://schemas.microsoft.com/office/drawing/2014/main" id="{5B2F5984-8D5D-4EE0-22E6-C5C4BCE9F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40158-E4A9-12F3-64D8-571700FDD5EA}"/>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3990942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080D-60C5-44FD-2CE7-BE186A843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D32F35-75B7-7658-117E-BCB2A1101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7329D0-64BC-9ED6-9DC3-41C2FD3A64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B7541-3D8C-A38D-22E2-FF0D326D4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D90593-D262-A9A7-2931-C97334DCCB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EA2B17-72A7-B4C6-D000-46AA505A543A}"/>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8" name="Footer Placeholder 7">
            <a:extLst>
              <a:ext uri="{FF2B5EF4-FFF2-40B4-BE49-F238E27FC236}">
                <a16:creationId xmlns:a16="http://schemas.microsoft.com/office/drawing/2014/main" id="{F53F3B67-A93D-A7E2-D042-5BAF84E1E4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5C21F-CEBF-03B0-71EF-0594F7C72467}"/>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366909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6937-0068-F454-99EC-0EF984E490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47355-8EE9-E0DD-FD84-FCFBCCF81458}"/>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4" name="Footer Placeholder 3">
            <a:extLst>
              <a:ext uri="{FF2B5EF4-FFF2-40B4-BE49-F238E27FC236}">
                <a16:creationId xmlns:a16="http://schemas.microsoft.com/office/drawing/2014/main" id="{5CE1B1FF-32CD-5391-86D8-697790AB68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E34FF9-10B6-8943-67B3-D593A89D9BE9}"/>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389253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5D9D1-0465-AC9D-6C4A-09FD32D8B316}"/>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3" name="Footer Placeholder 2">
            <a:extLst>
              <a:ext uri="{FF2B5EF4-FFF2-40B4-BE49-F238E27FC236}">
                <a16:creationId xmlns:a16="http://schemas.microsoft.com/office/drawing/2014/main" id="{DB836574-61BB-5CA3-1D6B-8EB5D057D3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84222-97C9-62EF-7504-329090E34AB8}"/>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42149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C7662-12F8-CDCD-B80B-1A1968A9A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15A5A-FD0C-2C7D-85B4-AD23BAF0E2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E352A7-64EE-136C-7D37-7ADEB2770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38E92-E061-B986-5D9A-82AAF6BCC80A}"/>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6" name="Footer Placeholder 5">
            <a:extLst>
              <a:ext uri="{FF2B5EF4-FFF2-40B4-BE49-F238E27FC236}">
                <a16:creationId xmlns:a16="http://schemas.microsoft.com/office/drawing/2014/main" id="{C1BFC8B7-C413-0B43-B7AA-55A3EE372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EFC00-0793-0261-E114-5BA9EC7DAC33}"/>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233169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604B-893F-7F6A-8E53-8503781CD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33DDE-5746-3AB0-FF07-2731AC24E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0E5C8-2003-242F-886D-259F744A3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E77FA-5447-F6A0-BEDB-2615294AD2DD}"/>
              </a:ext>
            </a:extLst>
          </p:cNvPr>
          <p:cNvSpPr>
            <a:spLocks noGrp="1"/>
          </p:cNvSpPr>
          <p:nvPr>
            <p:ph type="dt" sz="half" idx="10"/>
          </p:nvPr>
        </p:nvSpPr>
        <p:spPr/>
        <p:txBody>
          <a:bodyPr/>
          <a:lstStyle/>
          <a:p>
            <a:fld id="{9AFA8F9A-F03A-9044-8059-1C5E755C7402}" type="datetimeFigureOut">
              <a:rPr lang="en-US" smtClean="0"/>
              <a:t>11/24/24</a:t>
            </a:fld>
            <a:endParaRPr lang="en-US"/>
          </a:p>
        </p:txBody>
      </p:sp>
      <p:sp>
        <p:nvSpPr>
          <p:cNvPr id="6" name="Footer Placeholder 5">
            <a:extLst>
              <a:ext uri="{FF2B5EF4-FFF2-40B4-BE49-F238E27FC236}">
                <a16:creationId xmlns:a16="http://schemas.microsoft.com/office/drawing/2014/main" id="{F79FDC93-0161-711D-FC34-1CFE3D7D81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39922-1A2A-7E43-F72A-56FD8D53DB39}"/>
              </a:ext>
            </a:extLst>
          </p:cNvPr>
          <p:cNvSpPr>
            <a:spLocks noGrp="1"/>
          </p:cNvSpPr>
          <p:nvPr>
            <p:ph type="sldNum" sz="quarter" idx="12"/>
          </p:nvPr>
        </p:nvSpPr>
        <p:spPr/>
        <p:txBody>
          <a:bodyPr/>
          <a:lstStyle/>
          <a:p>
            <a:fld id="{09958D7B-F21F-144D-9F46-11518F16A442}" type="slidenum">
              <a:rPr lang="en-US" smtClean="0"/>
              <a:t>‹#›</a:t>
            </a:fld>
            <a:endParaRPr lang="en-US"/>
          </a:p>
        </p:txBody>
      </p:sp>
    </p:spTree>
    <p:extLst>
      <p:ext uri="{BB962C8B-B14F-4D97-AF65-F5344CB8AC3E}">
        <p14:creationId xmlns:p14="http://schemas.microsoft.com/office/powerpoint/2010/main" val="116808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17868-FEFA-EDA3-CF9C-8EF1EEEA51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BB1E0-1C29-9701-F25A-7641443F24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CAD72-FE4F-5DBD-9CDE-D048882760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8F9A-F03A-9044-8059-1C5E755C7402}" type="datetimeFigureOut">
              <a:rPr lang="en-US" smtClean="0"/>
              <a:t>11/24/24</a:t>
            </a:fld>
            <a:endParaRPr lang="en-US"/>
          </a:p>
        </p:txBody>
      </p:sp>
      <p:sp>
        <p:nvSpPr>
          <p:cNvPr id="5" name="Footer Placeholder 4">
            <a:extLst>
              <a:ext uri="{FF2B5EF4-FFF2-40B4-BE49-F238E27FC236}">
                <a16:creationId xmlns:a16="http://schemas.microsoft.com/office/drawing/2014/main" id="{8743F7C5-EC3A-D513-6E1E-E6BA4DF3DA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2854EB-9A8E-EABB-B38C-E932619758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958D7B-F21F-144D-9F46-11518F16A442}" type="slidenum">
              <a:rPr lang="en-US" smtClean="0"/>
              <a:t>‹#›</a:t>
            </a:fld>
            <a:endParaRPr lang="en-US"/>
          </a:p>
        </p:txBody>
      </p:sp>
    </p:spTree>
    <p:extLst>
      <p:ext uri="{BB962C8B-B14F-4D97-AF65-F5344CB8AC3E}">
        <p14:creationId xmlns:p14="http://schemas.microsoft.com/office/powerpoint/2010/main" val="3367147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46938-BDAF-9149-AB13-B24577D22F02}"/>
              </a:ext>
            </a:extLst>
          </p:cNvPr>
          <p:cNvSpPr>
            <a:spLocks noGrp="1"/>
          </p:cNvSpPr>
          <p:nvPr>
            <p:ph type="title"/>
          </p:nvPr>
        </p:nvSpPr>
        <p:spPr>
          <a:xfrm>
            <a:off x="243840" y="283318"/>
            <a:ext cx="117043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3920246-93A3-6C46-9853-624ACD1758F9}"/>
              </a:ext>
            </a:extLst>
          </p:cNvPr>
          <p:cNvSpPr>
            <a:spLocks noGrp="1"/>
          </p:cNvSpPr>
          <p:nvPr>
            <p:ph type="body" idx="1"/>
          </p:nvPr>
        </p:nvSpPr>
        <p:spPr>
          <a:xfrm>
            <a:off x="243840" y="1794075"/>
            <a:ext cx="11704320" cy="47806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6412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NULL"/><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60.png"/><Relationship Id="rId2" Type="http://schemas.openxmlformats.org/officeDocument/2006/relationships/image" Target="../media/image420.png"/><Relationship Id="rId1" Type="http://schemas.openxmlformats.org/officeDocument/2006/relationships/slideLayout" Target="../slideLayouts/slideLayout13.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430.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image" Target="NULL"/><Relationship Id="rId7" Type="http://schemas.openxmlformats.org/officeDocument/2006/relationships/image" Target="NULL"/><Relationship Id="rId12" Type="http://schemas.microsoft.com/office/2007/relationships/hdphoto" Target="../media/hdphoto2.wdp"/><Relationship Id="rId17" Type="http://schemas.openxmlformats.org/officeDocument/2006/relationships/image" Target="../media/image8.png"/><Relationship Id="rId2" Type="http://schemas.openxmlformats.org/officeDocument/2006/relationships/image" Target="NULL"/><Relationship Id="rId16" Type="http://schemas.microsoft.com/office/2007/relationships/hdphoto" Target="../media/hdphoto4.wdp"/><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media/image5.png"/><Relationship Id="rId5" Type="http://schemas.openxmlformats.org/officeDocument/2006/relationships/image" Target="NULL"/><Relationship Id="rId1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4.png"/><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40.png"/></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7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5CDD-1AA9-574F-BF7A-96731F5FCE5E}"/>
              </a:ext>
            </a:extLst>
          </p:cNvPr>
          <p:cNvSpPr>
            <a:spLocks noGrp="1"/>
          </p:cNvSpPr>
          <p:nvPr>
            <p:ph type="ctrTitle"/>
          </p:nvPr>
        </p:nvSpPr>
        <p:spPr>
          <a:xfrm>
            <a:off x="313998" y="3023165"/>
            <a:ext cx="11564002" cy="1220056"/>
          </a:xfrm>
          <a:effectLst/>
        </p:spPr>
        <p:txBody>
          <a:bodyPr>
            <a:noAutofit/>
          </a:bodyPr>
          <a:lstStyle/>
          <a:p>
            <a:pPr>
              <a:lnSpc>
                <a:spcPct val="80000"/>
              </a:lnSpc>
            </a:pPr>
            <a: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Calibri" panose="020F0502020204030204" pitchFamily="34" charset="0"/>
                <a:ea typeface="Helvetica Neue" panose="02000503000000020004" pitchFamily="2" charset="0"/>
                <a:cs typeface="Calibri" panose="020F0502020204030204" pitchFamily="34" charset="0"/>
              </a:rPr>
              <a:t>CS 2243: ALGORITHMS FOR DATA SCIENCE</a:t>
            </a:r>
            <a:b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Calibri" panose="020F0502020204030204" pitchFamily="34" charset="0"/>
                <a:ea typeface="Helvetica Neue" panose="02000503000000020004" pitchFamily="2" charset="0"/>
                <a:cs typeface="Calibri" panose="020F0502020204030204" pitchFamily="34" charset="0"/>
              </a:rPr>
            </a:br>
            <a: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Calibri" panose="020F0502020204030204" pitchFamily="34" charset="0"/>
                <a:ea typeface="Helvetica Neue" panose="02000503000000020004" pitchFamily="2" charset="0"/>
                <a:cs typeface="Calibri" panose="020F0502020204030204" pitchFamily="34" charset="0"/>
              </a:rPr>
              <a:t>LECTURE 23 (11/25)</a:t>
            </a:r>
            <a:endParaRPr lang="en-US" sz="4000" b="1" cap="small" dirty="0">
              <a:solidFill>
                <a:schemeClr val="accent1">
                  <a:lumMod val="60000"/>
                  <a:lumOff val="40000"/>
                </a:schemeClr>
              </a:solidFill>
              <a:effectLst>
                <a:outerShdw blurRad="50800" dist="38100" dir="2700000" algn="tl" rotWithShape="0">
                  <a:prstClr val="black">
                    <a:alpha val="40000"/>
                  </a:prstClr>
                </a:outerShdw>
              </a:effectLst>
              <a:latin typeface="Calibri" panose="020F0502020204030204" pitchFamily="34" charset="0"/>
              <a:ea typeface="Helvetica Neue" panose="02000503000000020004" pitchFamily="2"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B108D775-0962-EA41-8BC7-BDAD26E25640}"/>
              </a:ext>
            </a:extLst>
          </p:cNvPr>
          <p:cNvGraphicFramePr>
            <a:graphicFrameLocks noGrp="1"/>
          </p:cNvGraphicFramePr>
          <p:nvPr/>
        </p:nvGraphicFramePr>
        <p:xfrm>
          <a:off x="465585" y="4243221"/>
          <a:ext cx="11260828" cy="548640"/>
        </p:xfrm>
        <a:graphic>
          <a:graphicData uri="http://schemas.openxmlformats.org/drawingml/2006/table">
            <a:tbl>
              <a:tblPr firstRow="1" bandRow="1">
                <a:tableStyleId>{5C22544A-7EE6-4342-B048-85BDC9FD1C3A}</a:tableStyleId>
              </a:tblPr>
              <a:tblGrid>
                <a:gridCol w="11260828">
                  <a:extLst>
                    <a:ext uri="{9D8B030D-6E8A-4147-A177-3AD203B41FA5}">
                      <a16:colId xmlns:a16="http://schemas.microsoft.com/office/drawing/2014/main" val="2692926107"/>
                    </a:ext>
                  </a:extLst>
                </a:gridCol>
              </a:tblGrid>
              <a:tr h="513508">
                <a:tc>
                  <a:txBody>
                    <a:bodyPr/>
                    <a:lstStyle/>
                    <a:p>
                      <a:pPr algn="ctr"/>
                      <a:r>
                        <a:rPr lang="en-US" sz="3600" b="0" cap="small" dirty="0">
                          <a:solidFill>
                            <a:schemeClr val="accent1">
                              <a:lumMod val="60000"/>
                              <a:lumOff val="40000"/>
                            </a:schemeClr>
                          </a:solidFill>
                          <a:effectLst>
                            <a:outerShdw blurRad="50800" dist="38100" dir="2700000" algn="tl" rotWithShape="0">
                              <a:prstClr val="black">
                                <a:alpha val="40000"/>
                              </a:prstClr>
                            </a:outerShdw>
                          </a:effectLst>
                        </a:rPr>
                        <a:t>GIRSANOV’S THEOREM, DISCRETIZATION ANALYSIS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5692906"/>
                  </a:ext>
                </a:extLst>
              </a:tr>
            </a:tbl>
          </a:graphicData>
        </a:graphic>
      </p:graphicFrame>
      <p:pic>
        <p:nvPicPr>
          <p:cNvPr id="1026" name="Picture 2">
            <a:extLst>
              <a:ext uri="{FF2B5EF4-FFF2-40B4-BE49-F238E27FC236}">
                <a16:creationId xmlns:a16="http://schemas.microsoft.com/office/drawing/2014/main" id="{0CACD459-FA22-E124-7E30-4E7462CB8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961" y="1969961"/>
            <a:ext cx="1068076" cy="10532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EC42B6-EADE-E44A-8128-D84909D623E4}"/>
              </a:ext>
            </a:extLst>
          </p:cNvPr>
          <p:cNvSpPr txBox="1"/>
          <p:nvPr/>
        </p:nvSpPr>
        <p:spPr>
          <a:xfrm>
            <a:off x="313998" y="263040"/>
            <a:ext cx="334024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Tensor decomposition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Sum-of-squares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Supervised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Computational complexity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Statistical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Light" panose="020F0302020204030204"/>
                <a:ea typeface="+mn-ea"/>
                <a:cs typeface="+mn-cs"/>
              </a:rPr>
              <a:t>Generative modeling</a:t>
            </a:r>
          </a:p>
        </p:txBody>
      </p:sp>
    </p:spTree>
    <p:extLst>
      <p:ext uri="{BB962C8B-B14F-4D97-AF65-F5344CB8AC3E}">
        <p14:creationId xmlns:p14="http://schemas.microsoft.com/office/powerpoint/2010/main" val="36195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E6874-83AE-5929-BAFA-0E93706A7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BB194-B9F7-38E9-78E1-62BFEA166AF4}"/>
              </a:ext>
            </a:extLst>
          </p:cNvPr>
          <p:cNvSpPr>
            <a:spLocks noGrp="1"/>
          </p:cNvSpPr>
          <p:nvPr>
            <p:ph type="title"/>
          </p:nvPr>
        </p:nvSpPr>
        <p:spPr/>
        <p:txBody>
          <a:bodyPr>
            <a:normAutofit fontScale="90000"/>
          </a:bodyPr>
          <a:lstStyle/>
          <a:p>
            <a:r>
              <a:rPr lang="en-US" dirty="0"/>
              <a:t>WARMUP: DISCRETIZATION ANALYSIS FOR LANGEVIN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40E5E1-6411-7E80-3232-A286D4DA6B06}"/>
                  </a:ext>
                </a:extLst>
              </p:cNvPr>
              <p:cNvSpPr>
                <a:spLocks noGrp="1"/>
              </p:cNvSpPr>
              <p:nvPr>
                <p:ph idx="1"/>
              </p:nvPr>
            </p:nvSpPr>
            <p:spPr/>
            <p:txBody>
              <a:bodyPr>
                <a:normAutofit/>
              </a:bodyPr>
              <a:lstStyle/>
              <a:p>
                <a:pPr marL="0" indent="0">
                  <a:buNone/>
                </a:pPr>
                <a:endParaRPr lang="en-US" sz="100" dirty="0">
                  <a:solidFill>
                    <a:schemeClr val="accent1">
                      <a:lumMod val="20000"/>
                      <a:lumOff val="80000"/>
                    </a:schemeClr>
                  </a:solidFill>
                </a:endParaRPr>
              </a:p>
              <a:p>
                <a:pPr marL="0" indent="0">
                  <a:buNone/>
                </a:pPr>
                <a:r>
                  <a:rPr lang="en-US" dirty="0"/>
                  <a:t>Consider the SDE’s</a:t>
                </a:r>
              </a:p>
              <a:p>
                <a:pPr marL="0" indent="0" algn="ctr">
                  <a:buNone/>
                </a:pPr>
                <a14:m>
                  <m:oMathPara xmlns:m="http://schemas.openxmlformats.org/officeDocument/2006/math">
                    <m:oMathParaPr>
                      <m:jc m:val="centerGroup"/>
                    </m:oMathParaPr>
                    <m:oMath xmlns:m="http://schemas.openxmlformats.org/officeDocument/2006/math">
                      <m:r>
                        <m:rPr>
                          <m:sty m:val="p"/>
                        </m:rPr>
                        <a:rPr lang="en-US" smtClean="0">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i="1">
                          <a:solidFill>
                            <a:schemeClr val="accent5">
                              <a:lumMod val="60000"/>
                              <a:lumOff val="40000"/>
                            </a:schemeClr>
                          </a:solidFill>
                          <a:latin typeface="Cambria Math" panose="02040503050406030204" pitchFamily="18" charset="0"/>
                        </a:rPr>
                        <m:t>=</m:t>
                      </m:r>
                      <m:r>
                        <m:rPr>
                          <m:sty m:val="p"/>
                        </m:rPr>
                        <a:rPr lang="en-US">
                          <a:solidFill>
                            <a:schemeClr val="accent5">
                              <a:lumMod val="60000"/>
                              <a:lumOff val="40000"/>
                            </a:schemeClr>
                          </a:solidFill>
                          <a:latin typeface="Cambria Math" panose="02040503050406030204" pitchFamily="18" charset="0"/>
                        </a:rPr>
                        <m:t>∇</m:t>
                      </m:r>
                      <m:func>
                        <m:funcPr>
                          <m:ctrlPr>
                            <a:rPr lang="en-US" i="1">
                              <a:solidFill>
                                <a:schemeClr val="accent5">
                                  <a:lumMod val="60000"/>
                                  <a:lumOff val="40000"/>
                                </a:schemeClr>
                              </a:solidFill>
                              <a:latin typeface="Cambria Math" panose="02040503050406030204" pitchFamily="18" charset="0"/>
                            </a:rPr>
                          </m:ctrlPr>
                        </m:funcPr>
                        <m:fName>
                          <m:r>
                            <m:rPr>
                              <m:sty m:val="p"/>
                            </m:rPr>
                            <a:rPr lang="en-US">
                              <a:solidFill>
                                <a:schemeClr val="accent5">
                                  <a:lumMod val="60000"/>
                                  <a:lumOff val="40000"/>
                                </a:schemeClr>
                              </a:solidFill>
                              <a:latin typeface="Cambria Math" panose="02040503050406030204" pitchFamily="18" charset="0"/>
                            </a:rPr>
                            <m:t>ln</m:t>
                          </m:r>
                        </m:fName>
                        <m:e>
                          <m:r>
                            <a:rPr lang="en-US" b="0" i="1" smtClean="0">
                              <a:solidFill>
                                <a:schemeClr val="accent5">
                                  <a:lumMod val="60000"/>
                                  <a:lumOff val="40000"/>
                                </a:schemeClr>
                              </a:solidFill>
                              <a:latin typeface="Cambria Math" panose="02040503050406030204" pitchFamily="18" charset="0"/>
                            </a:rPr>
                            <m:t>𝑞</m:t>
                          </m:r>
                          <m:d>
                            <m:dPr>
                              <m:ctrlPr>
                                <a:rPr lang="en-US" i="1">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e>
                          </m:d>
                        </m:e>
                      </m:func>
                      <m:r>
                        <m:rPr>
                          <m:sty m:val="p"/>
                        </m:rPr>
                        <a:rPr lang="en-US">
                          <a:solidFill>
                            <a:schemeClr val="accent5">
                              <a:lumMod val="60000"/>
                              <a:lumOff val="40000"/>
                            </a:schemeClr>
                          </a:solidFill>
                          <a:latin typeface="Cambria Math" panose="02040503050406030204" pitchFamily="18" charset="0"/>
                        </a:rPr>
                        <m:t>d</m:t>
                      </m:r>
                      <m:r>
                        <a:rPr lang="en-US" i="1">
                          <a:solidFill>
                            <a:schemeClr val="accent5">
                              <a:lumMod val="60000"/>
                              <a:lumOff val="40000"/>
                            </a:schemeClr>
                          </a:solidFill>
                          <a:latin typeface="Cambria Math" panose="02040503050406030204" pitchFamily="18" charset="0"/>
                        </a:rPr>
                        <m:t>𝑡</m:t>
                      </m:r>
                      <m:r>
                        <a:rPr lang="en-US" i="1">
                          <a:solidFill>
                            <a:schemeClr val="accent5">
                              <a:lumMod val="60000"/>
                              <a:lumOff val="40000"/>
                            </a:schemeClr>
                          </a:solidFill>
                          <a:latin typeface="Cambria Math" panose="02040503050406030204" pitchFamily="18" charset="0"/>
                        </a:rPr>
                        <m:t>+</m:t>
                      </m:r>
                      <m:rad>
                        <m:radPr>
                          <m:degHide m:val="on"/>
                          <m:ctrlPr>
                            <a:rPr lang="en-US" i="1">
                              <a:solidFill>
                                <a:schemeClr val="accent5">
                                  <a:lumMod val="60000"/>
                                  <a:lumOff val="40000"/>
                                </a:schemeClr>
                              </a:solidFill>
                              <a:latin typeface="Cambria Math" panose="02040503050406030204" pitchFamily="18" charset="0"/>
                            </a:rPr>
                          </m:ctrlPr>
                        </m:radPr>
                        <m:deg/>
                        <m:e>
                          <m:r>
                            <a:rPr lang="en-US" i="1">
                              <a:solidFill>
                                <a:schemeClr val="accent5">
                                  <a:lumMod val="60000"/>
                                  <a:lumOff val="40000"/>
                                </a:schemeClr>
                              </a:solidFill>
                              <a:latin typeface="Cambria Math" panose="02040503050406030204" pitchFamily="18" charset="0"/>
                            </a:rPr>
                            <m:t>2</m:t>
                          </m:r>
                        </m:e>
                      </m:rad>
                      <m:r>
                        <a:rPr lang="en-US" i="1">
                          <a:solidFill>
                            <a:schemeClr val="accent5">
                              <a:lumMod val="60000"/>
                              <a:lumOff val="40000"/>
                            </a:schemeClr>
                          </a:solidFill>
                          <a:latin typeface="Cambria Math" panose="02040503050406030204" pitchFamily="18" charset="0"/>
                        </a:rPr>
                        <m:t> </m:t>
                      </m:r>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𝐵</m:t>
                          </m:r>
                        </m:e>
                        <m:sub>
                          <m:r>
                            <a:rPr lang="en-US" i="1">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lgn="ctr">
                  <a:buNone/>
                </a:pPr>
                <a14:m>
                  <m:oMathPara xmlns:m="http://schemas.openxmlformats.org/officeDocument/2006/math">
                    <m:oMathParaPr>
                      <m:jc m:val="centerGroup"/>
                    </m:oMathParaPr>
                    <m:oMath xmlns:m="http://schemas.openxmlformats.org/officeDocument/2006/math">
                      <m:r>
                        <m:rPr>
                          <m:sty m:val="p"/>
                        </m:rPr>
                        <a:rPr lang="en-US" smtClean="0">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i="1">
                          <a:solidFill>
                            <a:schemeClr val="accent5">
                              <a:lumMod val="60000"/>
                              <a:lumOff val="40000"/>
                            </a:schemeClr>
                          </a:solidFill>
                          <a:latin typeface="Cambria Math" panose="02040503050406030204" pitchFamily="18" charset="0"/>
                        </a:rPr>
                        <m:t>=</m:t>
                      </m:r>
                      <m:r>
                        <m:rPr>
                          <m:sty m:val="p"/>
                        </m:rPr>
                        <a:rPr lang="en-US">
                          <a:solidFill>
                            <a:schemeClr val="accent5">
                              <a:lumMod val="60000"/>
                              <a:lumOff val="40000"/>
                            </a:schemeClr>
                          </a:solidFill>
                          <a:latin typeface="Cambria Math" panose="02040503050406030204" pitchFamily="18" charset="0"/>
                        </a:rPr>
                        <m:t>∇</m:t>
                      </m:r>
                      <m:func>
                        <m:funcPr>
                          <m:ctrlPr>
                            <a:rPr lang="en-US" i="1">
                              <a:solidFill>
                                <a:schemeClr val="accent5">
                                  <a:lumMod val="60000"/>
                                  <a:lumOff val="40000"/>
                                </a:schemeClr>
                              </a:solidFill>
                              <a:latin typeface="Cambria Math" panose="02040503050406030204" pitchFamily="18" charset="0"/>
                            </a:rPr>
                          </m:ctrlPr>
                        </m:funcPr>
                        <m:fName>
                          <m:r>
                            <m:rPr>
                              <m:sty m:val="p"/>
                            </m:rPr>
                            <a:rPr lang="en-US">
                              <a:solidFill>
                                <a:schemeClr val="accent5">
                                  <a:lumMod val="60000"/>
                                  <a:lumOff val="40000"/>
                                </a:schemeClr>
                              </a:solidFill>
                              <a:latin typeface="Cambria Math" panose="02040503050406030204" pitchFamily="18" charset="0"/>
                            </a:rPr>
                            <m:t>ln</m:t>
                          </m:r>
                        </m:fName>
                        <m:e>
                          <m:r>
                            <a:rPr lang="en-US" i="1">
                              <a:solidFill>
                                <a:schemeClr val="accent5">
                                  <a:lumMod val="60000"/>
                                  <a:lumOff val="40000"/>
                                </a:schemeClr>
                              </a:solidFill>
                              <a:latin typeface="Cambria Math" panose="02040503050406030204" pitchFamily="18" charset="0"/>
                            </a:rPr>
                            <m:t>𝑞</m:t>
                          </m:r>
                          <m:d>
                            <m:dPr>
                              <m:ctrlPr>
                                <a:rPr lang="en-US" i="1">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b="0" i="1" smtClean="0">
                                      <a:solidFill>
                                        <a:schemeClr val="accent5">
                                          <a:lumMod val="60000"/>
                                          <a:lumOff val="40000"/>
                                        </a:schemeClr>
                                      </a:solidFill>
                                      <a:latin typeface="Cambria Math" panose="02040503050406030204" pitchFamily="18" charset="0"/>
                                    </a:rPr>
                                    <m:t>𝑘h</m:t>
                                  </m:r>
                                </m:sub>
                              </m:sSub>
                            </m:e>
                          </m:d>
                        </m:e>
                      </m:func>
                      <m:r>
                        <m:rPr>
                          <m:sty m:val="p"/>
                        </m:rPr>
                        <a:rPr lang="en-US">
                          <a:solidFill>
                            <a:schemeClr val="accent5">
                              <a:lumMod val="60000"/>
                              <a:lumOff val="40000"/>
                            </a:schemeClr>
                          </a:solidFill>
                          <a:latin typeface="Cambria Math" panose="02040503050406030204" pitchFamily="18" charset="0"/>
                        </a:rPr>
                        <m:t>d</m:t>
                      </m:r>
                      <m:r>
                        <a:rPr lang="en-US" i="1">
                          <a:solidFill>
                            <a:schemeClr val="accent5">
                              <a:lumMod val="60000"/>
                              <a:lumOff val="40000"/>
                            </a:schemeClr>
                          </a:solidFill>
                          <a:latin typeface="Cambria Math" panose="02040503050406030204" pitchFamily="18" charset="0"/>
                        </a:rPr>
                        <m:t>𝑡</m:t>
                      </m:r>
                      <m:r>
                        <a:rPr lang="en-US" i="1">
                          <a:solidFill>
                            <a:schemeClr val="accent5">
                              <a:lumMod val="60000"/>
                              <a:lumOff val="40000"/>
                            </a:schemeClr>
                          </a:solidFill>
                          <a:latin typeface="Cambria Math" panose="02040503050406030204" pitchFamily="18" charset="0"/>
                        </a:rPr>
                        <m:t>+</m:t>
                      </m:r>
                      <m:rad>
                        <m:radPr>
                          <m:degHide m:val="on"/>
                          <m:ctrlPr>
                            <a:rPr lang="en-US" i="1">
                              <a:solidFill>
                                <a:schemeClr val="accent5">
                                  <a:lumMod val="60000"/>
                                  <a:lumOff val="40000"/>
                                </a:schemeClr>
                              </a:solidFill>
                              <a:latin typeface="Cambria Math" panose="02040503050406030204" pitchFamily="18" charset="0"/>
                            </a:rPr>
                          </m:ctrlPr>
                        </m:radPr>
                        <m:deg/>
                        <m:e>
                          <m:r>
                            <a:rPr lang="en-US" i="1">
                              <a:solidFill>
                                <a:schemeClr val="accent5">
                                  <a:lumMod val="60000"/>
                                  <a:lumOff val="40000"/>
                                </a:schemeClr>
                              </a:solidFill>
                              <a:latin typeface="Cambria Math" panose="02040503050406030204" pitchFamily="18" charset="0"/>
                            </a:rPr>
                            <m:t>2</m:t>
                          </m:r>
                        </m:e>
                      </m:rad>
                      <m:r>
                        <a:rPr lang="en-US" i="1">
                          <a:solidFill>
                            <a:schemeClr val="accent5">
                              <a:lumMod val="60000"/>
                              <a:lumOff val="40000"/>
                            </a:schemeClr>
                          </a:solidFill>
                          <a:latin typeface="Cambria Math" panose="02040503050406030204" pitchFamily="18" charset="0"/>
                        </a:rPr>
                        <m:t> </m:t>
                      </m:r>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𝐵</m:t>
                          </m:r>
                        </m:e>
                        <m:sub>
                          <m:r>
                            <a:rPr lang="en-US" i="1">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buNone/>
                </a:pPr>
                <a:r>
                  <a:rPr lang="en-US" dirty="0"/>
                  <a:t>both initialized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oMath>
                </a14:m>
                <a:r>
                  <a:rPr lang="en-US" dirty="0"/>
                  <a:t>.</a:t>
                </a:r>
              </a:p>
            </p:txBody>
          </p:sp>
        </mc:Choice>
        <mc:Fallback xmlns="">
          <p:sp>
            <p:nvSpPr>
              <p:cNvPr id="3" name="Content Placeholder 2">
                <a:extLst>
                  <a:ext uri="{FF2B5EF4-FFF2-40B4-BE49-F238E27FC236}">
                    <a16:creationId xmlns:a16="http://schemas.microsoft.com/office/drawing/2014/main" id="{0340E5E1-6411-7E80-3232-A286D4DA6B06}"/>
                  </a:ext>
                </a:extLst>
              </p:cNvPr>
              <p:cNvSpPr>
                <a:spLocks noGrp="1" noRot="1" noChangeAspect="1" noMove="1" noResize="1" noEditPoints="1" noAdjustHandles="1" noChangeArrowheads="1" noChangeShapeType="1" noTextEdit="1"/>
              </p:cNvSpPr>
              <p:nvPr>
                <p:ph idx="1"/>
              </p:nvPr>
            </p:nvSpPr>
            <p:spPr>
              <a:blipFill>
                <a:blip r:embed="rId2"/>
                <a:stretch>
                  <a:fillRect l="-1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537D85-587E-39C8-A5C4-E8375C1CF07A}"/>
                  </a:ext>
                </a:extLst>
              </p:cNvPr>
              <p:cNvSpPr txBox="1"/>
              <p:nvPr/>
            </p:nvSpPr>
            <p:spPr>
              <a:xfrm>
                <a:off x="243839" y="3934546"/>
                <a:ext cx="11704319" cy="292746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Let </a:t>
                </a:r>
                <a14:m>
                  <m:oMath xmlns:m="http://schemas.openxmlformats.org/officeDocument/2006/math">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denote the laws of the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trajectories</a:t>
                </a:r>
                <a:r>
                  <a:rPr kumimoji="0" lang="en-US" sz="3200" b="0"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over time </a:t>
                </a:r>
                <a14:m>
                  <m:oMath xmlns:m="http://schemas.openxmlformats.org/officeDocument/2006/math">
                    <m:r>
                      <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i.e. as random variables in path space. Then*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8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num>
                        <m:den>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en>
                      </m:f>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exp</m:t>
                          </m:r>
                        </m:fName>
                        <m:e>
                          <m:d>
                            <m:d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ad>
                                    <m:radPr>
                                      <m:degHide m:val="on"/>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e>
                                  </m:rad>
                                </m:den>
                              </m:f>
                              <m:nary>
                                <m:nary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p>
                                <m:e>
                                  <m:d>
                                    <m:d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Sup>
                                        <m:sSubSup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e>
                              </m:nary>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4</m:t>
                                  </m:r>
                                </m:den>
                              </m:f>
                              <m:nary>
                                <m:nary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p>
                                <m:e>
                                  <m:sSup>
                                    <m:sSup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Sup>
                                            <m:sSubSup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e>
                              </m:nary>
                            </m:e>
                          </m:d>
                        </m:e>
                      </m:func>
                    </m:oMath>
                  </m:oMathPara>
                </a14:m>
                <a:endParaRPr kumimoji="0" lang="en-US" sz="18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where </a:t>
                </a:r>
                <a14:m>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is a standard Brownian motion </a:t>
                </a:r>
                <a:r>
                  <a:rPr kumimoji="0" lang="en-US" sz="3200" b="0" i="0" u="none" strike="noStrike" kern="1200" cap="none" spc="0" normalizeH="0" baseline="0" noProof="0" dirty="0" err="1">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w.r.t.</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C0F8A400-65D7-343A-1BCF-4C235A2021BC}"/>
                  </a:ext>
                </a:extLst>
              </p:cNvPr>
              <p:cNvSpPr txBox="1">
                <a:spLocks noRot="1" noChangeAspect="1" noMove="1" noResize="1" noEditPoints="1" noAdjustHandles="1" noChangeArrowheads="1" noChangeShapeType="1" noTextEdit="1"/>
              </p:cNvSpPr>
              <p:nvPr/>
            </p:nvSpPr>
            <p:spPr>
              <a:xfrm>
                <a:off x="243839" y="3934546"/>
                <a:ext cx="11704319" cy="2927468"/>
              </a:xfrm>
              <a:prstGeom prst="rect">
                <a:avLst/>
              </a:prstGeom>
              <a:blipFill>
                <a:blip r:embed="rId3"/>
                <a:stretch>
                  <a:fillRect l="-1410" t="-28879" b="-83621"/>
                </a:stretch>
              </a:blipFill>
            </p:spPr>
            <p:txBody>
              <a:bodyPr/>
              <a:lstStyle/>
              <a:p>
                <a:r>
                  <a:rPr lang="en-US">
                    <a:noFill/>
                  </a:rPr>
                  <a:t> </a:t>
                </a:r>
              </a:p>
            </p:txBody>
          </p:sp>
        </mc:Fallback>
      </mc:AlternateContent>
    </p:spTree>
    <p:extLst>
      <p:ext uri="{BB962C8B-B14F-4D97-AF65-F5344CB8AC3E}">
        <p14:creationId xmlns:p14="http://schemas.microsoft.com/office/powerpoint/2010/main" val="29713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01A4-21A0-FC37-8E09-3E91A1050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11E50-6645-519D-4B19-D27D38F895DD}"/>
              </a:ext>
            </a:extLst>
          </p:cNvPr>
          <p:cNvSpPr>
            <a:spLocks noGrp="1"/>
          </p:cNvSpPr>
          <p:nvPr>
            <p:ph type="title"/>
          </p:nvPr>
        </p:nvSpPr>
        <p:spPr/>
        <p:txBody>
          <a:bodyPr>
            <a:normAutofit fontScale="90000"/>
          </a:bodyPr>
          <a:lstStyle/>
          <a:p>
            <a:r>
              <a:rPr lang="en-US" dirty="0"/>
              <a:t>WARMUP: DISCRETIZATION ANALYSIS FOR LANGEVIN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287540-1914-939A-D568-DFD432D3BCA4}"/>
                  </a:ext>
                </a:extLst>
              </p:cNvPr>
              <p:cNvSpPr>
                <a:spLocks noGrp="1"/>
              </p:cNvSpPr>
              <p:nvPr>
                <p:ph idx="1"/>
              </p:nvPr>
            </p:nvSpPr>
            <p:spPr>
              <a:xfrm>
                <a:off x="243840" y="1294412"/>
                <a:ext cx="11704320" cy="2505232"/>
              </a:xfrm>
            </p:spPr>
            <p:txBody>
              <a:bodyPr>
                <a:normAutofit/>
              </a:bodyPr>
              <a:lstStyle/>
              <a:p>
                <a:pPr marL="0" indent="0">
                  <a:buNone/>
                </a:pPr>
                <a:endParaRPr lang="en-US" sz="100" dirty="0">
                  <a:solidFill>
                    <a:schemeClr val="accent1">
                      <a:lumMod val="20000"/>
                      <a:lumOff val="80000"/>
                    </a:schemeClr>
                  </a:solidFill>
                </a:endParaRPr>
              </a:p>
              <a:p>
                <a:pPr marL="0" indent="0">
                  <a:buNone/>
                </a:pPr>
                <a:r>
                  <a:rPr lang="en-US" dirty="0"/>
                  <a:t>Consider the SDE’s</a:t>
                </a:r>
              </a:p>
              <a:p>
                <a:pPr marL="0" indent="0" algn="ctr">
                  <a:buNone/>
                </a:pPr>
                <a14:m>
                  <m:oMathPara xmlns:m="http://schemas.openxmlformats.org/officeDocument/2006/math">
                    <m:oMathParaPr>
                      <m:jc m:val="centerGroup"/>
                    </m:oMathParaPr>
                    <m:oMath xmlns:m="http://schemas.openxmlformats.org/officeDocument/2006/math">
                      <m:r>
                        <m:rPr>
                          <m:sty m:val="p"/>
                        </m:rPr>
                        <a:rPr lang="en-US" smtClean="0">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i="1">
                          <a:solidFill>
                            <a:schemeClr val="accent5">
                              <a:lumMod val="60000"/>
                              <a:lumOff val="40000"/>
                            </a:schemeClr>
                          </a:solidFill>
                          <a:latin typeface="Cambria Math" panose="02040503050406030204" pitchFamily="18" charset="0"/>
                        </a:rPr>
                        <m:t>=</m:t>
                      </m:r>
                      <m:r>
                        <m:rPr>
                          <m:sty m:val="p"/>
                        </m:rPr>
                        <a:rPr lang="en-US">
                          <a:solidFill>
                            <a:schemeClr val="accent5">
                              <a:lumMod val="60000"/>
                              <a:lumOff val="40000"/>
                            </a:schemeClr>
                          </a:solidFill>
                          <a:latin typeface="Cambria Math" panose="02040503050406030204" pitchFamily="18" charset="0"/>
                        </a:rPr>
                        <m:t>∇</m:t>
                      </m:r>
                      <m:func>
                        <m:funcPr>
                          <m:ctrlPr>
                            <a:rPr lang="en-US" i="1">
                              <a:solidFill>
                                <a:schemeClr val="accent5">
                                  <a:lumMod val="60000"/>
                                  <a:lumOff val="40000"/>
                                </a:schemeClr>
                              </a:solidFill>
                              <a:latin typeface="Cambria Math" panose="02040503050406030204" pitchFamily="18" charset="0"/>
                            </a:rPr>
                          </m:ctrlPr>
                        </m:funcPr>
                        <m:fName>
                          <m:r>
                            <m:rPr>
                              <m:sty m:val="p"/>
                            </m:rPr>
                            <a:rPr lang="en-US">
                              <a:solidFill>
                                <a:schemeClr val="accent5">
                                  <a:lumMod val="60000"/>
                                  <a:lumOff val="40000"/>
                                </a:schemeClr>
                              </a:solidFill>
                              <a:latin typeface="Cambria Math" panose="02040503050406030204" pitchFamily="18" charset="0"/>
                            </a:rPr>
                            <m:t>ln</m:t>
                          </m:r>
                        </m:fName>
                        <m:e>
                          <m:r>
                            <a:rPr lang="en-US" i="1">
                              <a:solidFill>
                                <a:schemeClr val="accent5">
                                  <a:lumMod val="60000"/>
                                  <a:lumOff val="40000"/>
                                </a:schemeClr>
                              </a:solidFill>
                              <a:latin typeface="Cambria Math" panose="02040503050406030204" pitchFamily="18" charset="0"/>
                            </a:rPr>
                            <m:t>𝑞</m:t>
                          </m:r>
                          <m:d>
                            <m:dPr>
                              <m:ctrlPr>
                                <a:rPr lang="en-US" i="1">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e>
                          </m:d>
                        </m:e>
                      </m:func>
                      <m:r>
                        <m:rPr>
                          <m:sty m:val="p"/>
                        </m:rPr>
                        <a:rPr lang="en-US">
                          <a:solidFill>
                            <a:schemeClr val="accent5">
                              <a:lumMod val="60000"/>
                              <a:lumOff val="40000"/>
                            </a:schemeClr>
                          </a:solidFill>
                          <a:latin typeface="Cambria Math" panose="02040503050406030204" pitchFamily="18" charset="0"/>
                        </a:rPr>
                        <m:t>d</m:t>
                      </m:r>
                      <m:r>
                        <a:rPr lang="en-US" i="1">
                          <a:solidFill>
                            <a:schemeClr val="accent5">
                              <a:lumMod val="60000"/>
                              <a:lumOff val="40000"/>
                            </a:schemeClr>
                          </a:solidFill>
                          <a:latin typeface="Cambria Math" panose="02040503050406030204" pitchFamily="18" charset="0"/>
                        </a:rPr>
                        <m:t>𝑡</m:t>
                      </m:r>
                      <m:r>
                        <a:rPr lang="en-US" i="1">
                          <a:solidFill>
                            <a:schemeClr val="accent5">
                              <a:lumMod val="60000"/>
                              <a:lumOff val="40000"/>
                            </a:schemeClr>
                          </a:solidFill>
                          <a:latin typeface="Cambria Math" panose="02040503050406030204" pitchFamily="18" charset="0"/>
                        </a:rPr>
                        <m:t>+</m:t>
                      </m:r>
                      <m:rad>
                        <m:radPr>
                          <m:degHide m:val="on"/>
                          <m:ctrlPr>
                            <a:rPr lang="en-US" i="1">
                              <a:solidFill>
                                <a:schemeClr val="accent5">
                                  <a:lumMod val="60000"/>
                                  <a:lumOff val="40000"/>
                                </a:schemeClr>
                              </a:solidFill>
                              <a:latin typeface="Cambria Math" panose="02040503050406030204" pitchFamily="18" charset="0"/>
                            </a:rPr>
                          </m:ctrlPr>
                        </m:radPr>
                        <m:deg/>
                        <m:e>
                          <m:r>
                            <a:rPr lang="en-US" i="1">
                              <a:solidFill>
                                <a:schemeClr val="accent5">
                                  <a:lumMod val="60000"/>
                                  <a:lumOff val="40000"/>
                                </a:schemeClr>
                              </a:solidFill>
                              <a:latin typeface="Cambria Math" panose="02040503050406030204" pitchFamily="18" charset="0"/>
                            </a:rPr>
                            <m:t>2</m:t>
                          </m:r>
                        </m:e>
                      </m:rad>
                      <m:r>
                        <a:rPr lang="en-US" i="1">
                          <a:solidFill>
                            <a:schemeClr val="accent5">
                              <a:lumMod val="60000"/>
                              <a:lumOff val="40000"/>
                            </a:schemeClr>
                          </a:solidFill>
                          <a:latin typeface="Cambria Math" panose="02040503050406030204" pitchFamily="18" charset="0"/>
                        </a:rPr>
                        <m:t> </m:t>
                      </m:r>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𝐵</m:t>
                          </m:r>
                        </m:e>
                        <m:sub>
                          <m:r>
                            <a:rPr lang="en-US" i="1">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lgn="ctr">
                  <a:buNone/>
                </a:pPr>
                <a14:m>
                  <m:oMathPara xmlns:m="http://schemas.openxmlformats.org/officeDocument/2006/math">
                    <m:oMathParaPr>
                      <m:jc m:val="centerGroup"/>
                    </m:oMathParaPr>
                    <m:oMath xmlns:m="http://schemas.openxmlformats.org/officeDocument/2006/math">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i="1">
                          <a:solidFill>
                            <a:schemeClr val="accent5">
                              <a:lumMod val="60000"/>
                              <a:lumOff val="40000"/>
                            </a:schemeClr>
                          </a:solidFill>
                          <a:latin typeface="Cambria Math" panose="02040503050406030204" pitchFamily="18" charset="0"/>
                        </a:rPr>
                        <m:t>=</m:t>
                      </m:r>
                      <m:r>
                        <m:rPr>
                          <m:sty m:val="p"/>
                        </m:rPr>
                        <a:rPr lang="en-US">
                          <a:solidFill>
                            <a:schemeClr val="accent5">
                              <a:lumMod val="60000"/>
                              <a:lumOff val="40000"/>
                            </a:schemeClr>
                          </a:solidFill>
                          <a:latin typeface="Cambria Math" panose="02040503050406030204" pitchFamily="18" charset="0"/>
                        </a:rPr>
                        <m:t>∇</m:t>
                      </m:r>
                      <m:func>
                        <m:funcPr>
                          <m:ctrlPr>
                            <a:rPr lang="en-US" i="1">
                              <a:solidFill>
                                <a:schemeClr val="accent5">
                                  <a:lumMod val="60000"/>
                                  <a:lumOff val="40000"/>
                                </a:schemeClr>
                              </a:solidFill>
                              <a:latin typeface="Cambria Math" panose="02040503050406030204" pitchFamily="18" charset="0"/>
                            </a:rPr>
                          </m:ctrlPr>
                        </m:funcPr>
                        <m:fName>
                          <m:r>
                            <m:rPr>
                              <m:sty m:val="p"/>
                            </m:rPr>
                            <a:rPr lang="en-US">
                              <a:solidFill>
                                <a:schemeClr val="accent5">
                                  <a:lumMod val="60000"/>
                                  <a:lumOff val="40000"/>
                                </a:schemeClr>
                              </a:solidFill>
                              <a:latin typeface="Cambria Math" panose="02040503050406030204" pitchFamily="18" charset="0"/>
                            </a:rPr>
                            <m:t>ln</m:t>
                          </m:r>
                        </m:fName>
                        <m:e>
                          <m:r>
                            <a:rPr lang="en-US" i="1">
                              <a:solidFill>
                                <a:schemeClr val="accent5">
                                  <a:lumMod val="60000"/>
                                  <a:lumOff val="40000"/>
                                </a:schemeClr>
                              </a:solidFill>
                              <a:latin typeface="Cambria Math" panose="02040503050406030204" pitchFamily="18" charset="0"/>
                            </a:rPr>
                            <m:t>𝑞</m:t>
                          </m:r>
                          <m:d>
                            <m:dPr>
                              <m:ctrlPr>
                                <a:rPr lang="en-US" i="1">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𝑘h</m:t>
                                  </m:r>
                                </m:sub>
                              </m:sSub>
                            </m:e>
                          </m:d>
                        </m:e>
                      </m:func>
                      <m:r>
                        <m:rPr>
                          <m:sty m:val="p"/>
                        </m:rPr>
                        <a:rPr lang="en-US">
                          <a:solidFill>
                            <a:schemeClr val="accent5">
                              <a:lumMod val="60000"/>
                              <a:lumOff val="40000"/>
                            </a:schemeClr>
                          </a:solidFill>
                          <a:latin typeface="Cambria Math" panose="02040503050406030204" pitchFamily="18" charset="0"/>
                        </a:rPr>
                        <m:t>d</m:t>
                      </m:r>
                      <m:r>
                        <a:rPr lang="en-US" i="1">
                          <a:solidFill>
                            <a:schemeClr val="accent5">
                              <a:lumMod val="60000"/>
                              <a:lumOff val="40000"/>
                            </a:schemeClr>
                          </a:solidFill>
                          <a:latin typeface="Cambria Math" panose="02040503050406030204" pitchFamily="18" charset="0"/>
                        </a:rPr>
                        <m:t>𝑡</m:t>
                      </m:r>
                      <m:r>
                        <a:rPr lang="en-US" i="1">
                          <a:solidFill>
                            <a:schemeClr val="accent5">
                              <a:lumMod val="60000"/>
                              <a:lumOff val="40000"/>
                            </a:schemeClr>
                          </a:solidFill>
                          <a:latin typeface="Cambria Math" panose="02040503050406030204" pitchFamily="18" charset="0"/>
                        </a:rPr>
                        <m:t>+</m:t>
                      </m:r>
                      <m:rad>
                        <m:radPr>
                          <m:degHide m:val="on"/>
                          <m:ctrlPr>
                            <a:rPr lang="en-US" i="1">
                              <a:solidFill>
                                <a:schemeClr val="accent5">
                                  <a:lumMod val="60000"/>
                                  <a:lumOff val="40000"/>
                                </a:schemeClr>
                              </a:solidFill>
                              <a:latin typeface="Cambria Math" panose="02040503050406030204" pitchFamily="18" charset="0"/>
                            </a:rPr>
                          </m:ctrlPr>
                        </m:radPr>
                        <m:deg/>
                        <m:e>
                          <m:r>
                            <a:rPr lang="en-US" i="1">
                              <a:solidFill>
                                <a:schemeClr val="accent5">
                                  <a:lumMod val="60000"/>
                                  <a:lumOff val="40000"/>
                                </a:schemeClr>
                              </a:solidFill>
                              <a:latin typeface="Cambria Math" panose="02040503050406030204" pitchFamily="18" charset="0"/>
                            </a:rPr>
                            <m:t>2</m:t>
                          </m:r>
                        </m:e>
                      </m:rad>
                      <m:r>
                        <a:rPr lang="en-US" i="1">
                          <a:solidFill>
                            <a:schemeClr val="accent5">
                              <a:lumMod val="60000"/>
                              <a:lumOff val="40000"/>
                            </a:schemeClr>
                          </a:solidFill>
                          <a:latin typeface="Cambria Math" panose="02040503050406030204" pitchFamily="18" charset="0"/>
                        </a:rPr>
                        <m:t> </m:t>
                      </m:r>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𝐵</m:t>
                          </m:r>
                        </m:e>
                        <m:sub>
                          <m:r>
                            <a:rPr lang="en-US" i="1">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buNone/>
                </a:pPr>
                <a:r>
                  <a:rPr lang="en-US" dirty="0"/>
                  <a:t>both initialized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oMath>
                </a14:m>
                <a:r>
                  <a:rPr lang="en-US" dirty="0"/>
                  <a:t>.</a:t>
                </a:r>
              </a:p>
            </p:txBody>
          </p:sp>
        </mc:Choice>
        <mc:Fallback xmlns="">
          <p:sp>
            <p:nvSpPr>
              <p:cNvPr id="3" name="Content Placeholder 2">
                <a:extLst>
                  <a:ext uri="{FF2B5EF4-FFF2-40B4-BE49-F238E27FC236}">
                    <a16:creationId xmlns:a16="http://schemas.microsoft.com/office/drawing/2014/main" id="{65287540-1914-939A-D568-DFD432D3BCA4}"/>
                  </a:ext>
                </a:extLst>
              </p:cNvPr>
              <p:cNvSpPr>
                <a:spLocks noGrp="1" noRot="1" noChangeAspect="1" noMove="1" noResize="1" noEditPoints="1" noAdjustHandles="1" noChangeArrowheads="1" noChangeShapeType="1" noTextEdit="1"/>
              </p:cNvSpPr>
              <p:nvPr>
                <p:ph idx="1"/>
              </p:nvPr>
            </p:nvSpPr>
            <p:spPr>
              <a:xfrm>
                <a:off x="243840" y="1294412"/>
                <a:ext cx="11704320" cy="2505232"/>
              </a:xfrm>
              <a:blipFill>
                <a:blip r:embed="rId2"/>
                <a:stretch>
                  <a:fillRect l="-1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0052B90-C9CF-8DAD-6163-DB83D666FB25}"/>
                  </a:ext>
                </a:extLst>
              </p:cNvPr>
              <p:cNvSpPr txBox="1"/>
              <p:nvPr/>
            </p:nvSpPr>
            <p:spPr>
              <a:xfrm>
                <a:off x="243839" y="3934546"/>
                <a:ext cx="11704319" cy="5355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Let </a:t>
                </a:r>
                <a14:m>
                  <m:oMath xmlns:m="http://schemas.openxmlformats.org/officeDocument/2006/math">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denote the laws of the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trajectories</a:t>
                </a:r>
                <a:r>
                  <a:rPr kumimoji="0" lang="en-US" sz="3200" b="0"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over time </a:t>
                </a:r>
                <a14:m>
                  <m:oMath xmlns:m="http://schemas.openxmlformats.org/officeDocument/2006/math">
                    <m:r>
                      <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endParaRPr kumimoji="0" lang="en-US" sz="1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p:txBody>
          </p:sp>
        </mc:Choice>
        <mc:Fallback xmlns="">
          <p:sp>
            <p:nvSpPr>
              <p:cNvPr id="4" name="TextBox 3">
                <a:extLst>
                  <a:ext uri="{FF2B5EF4-FFF2-40B4-BE49-F238E27FC236}">
                    <a16:creationId xmlns:a16="http://schemas.microsoft.com/office/drawing/2014/main" id="{27B6AAC2-030E-BE8F-632A-0E18B9842EA2}"/>
                  </a:ext>
                </a:extLst>
              </p:cNvPr>
              <p:cNvSpPr txBox="1">
                <a:spLocks noRot="1" noChangeAspect="1" noMove="1" noResize="1" noEditPoints="1" noAdjustHandles="1" noChangeArrowheads="1" noChangeShapeType="1" noTextEdit="1"/>
              </p:cNvSpPr>
              <p:nvPr/>
            </p:nvSpPr>
            <p:spPr>
              <a:xfrm>
                <a:off x="243839" y="3934546"/>
                <a:ext cx="11704319" cy="535531"/>
              </a:xfrm>
              <a:prstGeom prst="rect">
                <a:avLst/>
              </a:prstGeom>
              <a:blipFill>
                <a:blip r:embed="rId3"/>
                <a:stretch>
                  <a:fillRect l="-1410" t="-25581" b="-441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DE0CA7-E1C7-62E2-981B-D24231832983}"/>
                  </a:ext>
                </a:extLst>
              </p:cNvPr>
              <p:cNvSpPr txBox="1"/>
              <p:nvPr/>
            </p:nvSpPr>
            <p:spPr>
              <a:xfrm>
                <a:off x="243839" y="4612167"/>
                <a:ext cx="11704319" cy="114550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𝐾𝐿</m:t>
                    </m:r>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
                      <m:dPr>
                        <m:beg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𝑄</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𝑇</m:t>
                            </m:r>
                          </m:sub>
                        </m:sSub>
                      </m:sub>
                    </m:sSub>
                    <m:d>
                      <m:dPr>
                        <m:begChr m:val="["/>
                        <m:end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func>
                          <m:func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funcPr>
                          <m:fName>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ln</m:t>
                            </m:r>
                          </m:fName>
                          <m:e>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num>
                              <m:den>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en>
                            </m:f>
                          </m:e>
                        </m:func>
                      </m:e>
                    </m:d>
                  </m:oMath>
                </a14:m>
                <a:endParaRPr kumimoji="0" lang="en-US" sz="3200" b="0" i="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FEC306"/>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05DE0CA7-E1C7-62E2-981B-D24231832983}"/>
                  </a:ext>
                </a:extLst>
              </p:cNvPr>
              <p:cNvSpPr txBox="1">
                <a:spLocks noRot="1" noChangeAspect="1" noMove="1" noResize="1" noEditPoints="1" noAdjustHandles="1" noChangeArrowheads="1" noChangeShapeType="1" noTextEdit="1"/>
              </p:cNvSpPr>
              <p:nvPr/>
            </p:nvSpPr>
            <p:spPr>
              <a:xfrm>
                <a:off x="243839" y="4612167"/>
                <a:ext cx="11704319" cy="1145506"/>
              </a:xfrm>
              <a:prstGeom prst="rect">
                <a:avLst/>
              </a:prstGeom>
              <a:blipFill>
                <a:blip r:embed="rId4"/>
                <a:stretch>
                  <a:fillRect t="-21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CA07047-EFDD-1E39-7B94-5A6DBCC8C6D2}"/>
                  </a:ext>
                </a:extLst>
              </p:cNvPr>
              <p:cNvSpPr txBox="1"/>
              <p:nvPr/>
            </p:nvSpPr>
            <p:spPr>
              <a:xfrm>
                <a:off x="5052943" y="5837006"/>
                <a:ext cx="6102990" cy="523220"/>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ln</m:t>
                                  </m:r>
                                </m:fName>
                                <m:e>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func>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lang="en-US" sz="28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28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ln</m:t>
                                  </m:r>
                                </m:fName>
                                <m:e>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𝑞</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𝑋</m:t>
                                      </m:r>
                                    </m:e>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𝑘h</m:t>
                                      </m:r>
                                    </m:sub>
                                  </m:sSub>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e>
                              </m:func>
                            </m:e>
                          </m:d>
                        </m:e>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oMath>
                  </m:oMathPara>
                </a14:m>
                <a:endParaRPr kumimoji="0" lang="en-US" sz="16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CCA07047-EFDD-1E39-7B94-5A6DBCC8C6D2}"/>
                  </a:ext>
                </a:extLst>
              </p:cNvPr>
              <p:cNvSpPr txBox="1">
                <a:spLocks noRot="1" noChangeAspect="1" noMove="1" noResize="1" noEditPoints="1" noAdjustHandles="1" noChangeArrowheads="1" noChangeShapeType="1" noTextEdit="1"/>
              </p:cNvSpPr>
              <p:nvPr/>
            </p:nvSpPr>
            <p:spPr>
              <a:xfrm>
                <a:off x="5052943" y="5837006"/>
                <a:ext cx="6102990" cy="523220"/>
              </a:xfrm>
              <a:prstGeom prst="rect">
                <a:avLst/>
              </a:prstGeom>
              <a:blipFill>
                <a:blip r:embed="rId5"/>
                <a:stretch>
                  <a:fillRect b="-26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4120D8C-E7A6-8D3B-69B2-D0F7F7982AD0}"/>
                  </a:ext>
                </a:extLst>
              </p:cNvPr>
              <p:cNvSpPr txBox="1"/>
              <p:nvPr/>
            </p:nvSpPr>
            <p:spPr>
              <a:xfrm>
                <a:off x="4106333" y="3136612"/>
                <a:ext cx="62792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𝐾𝐿</m:t>
                      </m:r>
                      <m:d>
                        <m:dPr>
                          <m:ctrlP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m:rPr>
                              <m:sty m:val="p"/>
                            </m:rP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ideal</m:t>
                          </m:r>
                          <m: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process</m:t>
                          </m:r>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algorithm</m:t>
                          </m:r>
                        </m:e>
                      </m:d>
                    </m:oMath>
                  </m:oMathPara>
                </a14:m>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AD2D074D-618F-2757-FA95-0D600D528D67}"/>
                  </a:ext>
                </a:extLst>
              </p:cNvPr>
              <p:cNvSpPr txBox="1">
                <a:spLocks noRot="1" noChangeAspect="1" noMove="1" noResize="1" noEditPoints="1" noAdjustHandles="1" noChangeArrowheads="1" noChangeShapeType="1" noTextEdit="1"/>
              </p:cNvSpPr>
              <p:nvPr/>
            </p:nvSpPr>
            <p:spPr>
              <a:xfrm>
                <a:off x="4106333" y="3136612"/>
                <a:ext cx="6279237" cy="584775"/>
              </a:xfrm>
              <a:prstGeom prst="rect">
                <a:avLst/>
              </a:prstGeom>
              <a:blipFill>
                <a:blip r:embed="rId7"/>
                <a:stretch>
                  <a:fillRect t="-2174" b="-32609"/>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D338A7EB-9AF9-7C62-2731-B717113D4C92}"/>
              </a:ext>
            </a:extLst>
          </p:cNvPr>
          <p:cNvCxnSpPr>
            <a:cxnSpLocks/>
          </p:cNvCxnSpPr>
          <p:nvPr/>
        </p:nvCxnSpPr>
        <p:spPr>
          <a:xfrm flipV="1">
            <a:off x="2286000" y="3428999"/>
            <a:ext cx="1998133" cy="1318070"/>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97CE41D-D799-5B17-6EF2-F41468CFECC9}"/>
                  </a:ext>
                </a:extLst>
              </p:cNvPr>
              <p:cNvSpPr txBox="1"/>
              <p:nvPr/>
            </p:nvSpPr>
            <p:spPr>
              <a:xfrm>
                <a:off x="2561166" y="5367711"/>
                <a:ext cx="8763000" cy="14618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4</m:t>
                          </m:r>
                        </m:den>
                      </m:f>
                      <m:func>
                        <m:func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𝑄</m:t>
                                  </m:r>
                                </m:e>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𝑇</m:t>
                                  </m:r>
                                </m:sub>
                              </m:sSub>
                            </m:sub>
                          </m:sSub>
                        </m:fName>
                        <m:e>
                          <m:d>
                            <m:dPr>
                              <m:begChr m:val="["/>
                              <m:end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nary>
                                <m:naryPr>
                                  <m: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sup>
                                <m:e>
                                  <m:nary>
                                    <m:nary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𝑘h</m:t>
                                      </m:r>
                                    </m:sub>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sup>
                                    <m:e>
                                      <m:r>
                                        <a:rPr kumimoji="0" lang="en-US" sz="28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e>
                                  </m:nary>
                                </m:e>
                              </m:nary>
                            </m:e>
                          </m:d>
                        </m:e>
                      </m:func>
                    </m:oMath>
                  </m:oMathPara>
                </a14:m>
                <a:endParaRPr kumimoji="0" lang="en-US" sz="18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697CE41D-D799-5B17-6EF2-F41468CFECC9}"/>
                  </a:ext>
                </a:extLst>
              </p:cNvPr>
              <p:cNvSpPr txBox="1">
                <a:spLocks noRot="1" noChangeAspect="1" noMove="1" noResize="1" noEditPoints="1" noAdjustHandles="1" noChangeArrowheads="1" noChangeShapeType="1" noTextEdit="1"/>
              </p:cNvSpPr>
              <p:nvPr/>
            </p:nvSpPr>
            <p:spPr>
              <a:xfrm>
                <a:off x="2561166" y="5367711"/>
                <a:ext cx="8763000" cy="1461810"/>
              </a:xfrm>
              <a:prstGeom prst="rect">
                <a:avLst/>
              </a:prstGeom>
              <a:blipFill>
                <a:blip r:embed="rId8"/>
                <a:stretch>
                  <a:fillRect t="-106897" b="-16551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6035E98-D0AC-8AB7-C5C5-1A472D70A446}"/>
              </a:ext>
            </a:extLst>
          </p:cNvPr>
          <p:cNvSpPr txBox="1"/>
          <p:nvPr/>
        </p:nvSpPr>
        <p:spPr>
          <a:xfrm>
            <a:off x="6453962" y="4835001"/>
            <a:ext cx="3316742" cy="461665"/>
          </a:xfrm>
          <a:prstGeom prst="rect">
            <a:avLst/>
          </a:prstGeom>
          <a:noFill/>
        </p:spPr>
        <p:txBody>
          <a:bodyPr wrap="none" rtlCol="0">
            <a:spAutoFit/>
          </a:bodyPr>
          <a:lstStyle/>
          <a:p>
            <a:r>
              <a:rPr lang="en-US" sz="2400" dirty="0">
                <a:solidFill>
                  <a:schemeClr val="accent5">
                    <a:lumMod val="20000"/>
                    <a:lumOff val="80000"/>
                  </a:schemeClr>
                </a:solidFill>
              </a:rPr>
              <a:t>(see board for argument)</a:t>
            </a:r>
          </a:p>
        </p:txBody>
      </p:sp>
    </p:spTree>
    <p:extLst>
      <p:ext uri="{BB962C8B-B14F-4D97-AF65-F5344CB8AC3E}">
        <p14:creationId xmlns:p14="http://schemas.microsoft.com/office/powerpoint/2010/main" val="17291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DBE3-2C5A-8837-AB34-DBFE80160D7A}"/>
              </a:ext>
            </a:extLst>
          </p:cNvPr>
          <p:cNvSpPr>
            <a:spLocks noGrp="1"/>
          </p:cNvSpPr>
          <p:nvPr>
            <p:ph type="title"/>
          </p:nvPr>
        </p:nvSpPr>
        <p:spPr/>
        <p:txBody>
          <a:bodyPr/>
          <a:lstStyle/>
          <a:p>
            <a:r>
              <a:rPr lang="en-US" dirty="0"/>
              <a:t>DISCRETIZATION ANALYSIS FOR DIFFUSIONS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986F6-DDAA-8BCB-7F7C-22FBEAB143EC}"/>
                  </a:ext>
                </a:extLst>
              </p:cNvPr>
              <p:cNvSpPr>
                <a:spLocks noGrp="1"/>
              </p:cNvSpPr>
              <p:nvPr>
                <p:ph idx="1"/>
              </p:nvPr>
            </p:nvSpPr>
            <p:spPr>
              <a:xfrm>
                <a:off x="243840" y="1294412"/>
                <a:ext cx="11704320" cy="2505232"/>
              </a:xfrm>
            </p:spPr>
            <p:txBody>
              <a:bodyPr>
                <a:normAutofit/>
              </a:bodyPr>
              <a:lstStyle/>
              <a:p>
                <a:pPr marL="0" indent="0">
                  <a:buNone/>
                </a:pPr>
                <a:endParaRPr lang="en-US" sz="100" dirty="0">
                  <a:solidFill>
                    <a:schemeClr val="accent1">
                      <a:lumMod val="20000"/>
                      <a:lumOff val="80000"/>
                    </a:schemeClr>
                  </a:solidFill>
                </a:endParaRPr>
              </a:p>
              <a:p>
                <a:pPr marL="0" indent="0">
                  <a:buNone/>
                </a:pPr>
                <a:r>
                  <a:rPr lang="en-US" dirty="0"/>
                  <a:t>Consider the SDE’s</a:t>
                </a:r>
              </a:p>
              <a:p>
                <a:pPr marL="0" indent="0" algn="ctr">
                  <a:buNone/>
                </a:pPr>
                <a14:m>
                  <m:oMathPara xmlns:m="http://schemas.openxmlformats.org/officeDocument/2006/math">
                    <m:oMathParaPr>
                      <m:jc m:val="centerGroup"/>
                    </m:oMathParaPr>
                    <m:oMath xmlns:m="http://schemas.openxmlformats.org/officeDocument/2006/math">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𝑋</m:t>
                          </m:r>
                        </m:e>
                        <m:sub>
                          <m:r>
                            <a:rPr lang="en-US" b="0" i="1" smtClean="0">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m:t>
                      </m:r>
                      <m:d>
                        <m:dPr>
                          <m:begChr m:val="{"/>
                          <m:endChr m:val="}"/>
                          <m:ctrlPr>
                            <a:rPr lang="en-US" b="0" i="1" smtClean="0">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+2</m:t>
                          </m:r>
                          <m:r>
                            <m:rPr>
                              <m:sty m:val="p"/>
                            </m:rPr>
                            <a:rPr lang="en-US" b="0" i="0" smtClean="0">
                              <a:solidFill>
                                <a:schemeClr val="accent5">
                                  <a:lumMod val="60000"/>
                                  <a:lumOff val="40000"/>
                                </a:schemeClr>
                              </a:solidFill>
                              <a:latin typeface="Cambria Math" panose="02040503050406030204" pitchFamily="18" charset="0"/>
                            </a:rPr>
                            <m:t>∇</m:t>
                          </m:r>
                          <m:func>
                            <m:funcPr>
                              <m:ctrlPr>
                                <a:rPr lang="en-US" b="0" i="1" smtClean="0">
                                  <a:solidFill>
                                    <a:schemeClr val="accent5">
                                      <a:lumMod val="60000"/>
                                      <a:lumOff val="40000"/>
                                    </a:schemeClr>
                                  </a:solidFill>
                                  <a:latin typeface="Cambria Math" panose="02040503050406030204" pitchFamily="18" charset="0"/>
                                </a:rPr>
                              </m:ctrlPr>
                            </m:funcPr>
                            <m:fName>
                              <m:r>
                                <m:rPr>
                                  <m:sty m:val="p"/>
                                </m:rPr>
                                <a:rPr lang="en-US" b="0" i="0" smtClean="0">
                                  <a:solidFill>
                                    <a:schemeClr val="accent5">
                                      <a:lumMod val="60000"/>
                                      <a:lumOff val="40000"/>
                                    </a:schemeClr>
                                  </a:solidFill>
                                  <a:latin typeface="Cambria Math" panose="02040503050406030204" pitchFamily="18" charset="0"/>
                                </a:rPr>
                                <m:t>ln</m:t>
                              </m:r>
                            </m:fName>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𝑇</m:t>
                                  </m:r>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𝑡</m:t>
                                  </m:r>
                                </m:sub>
                              </m:sSub>
                              <m:d>
                                <m:dPr>
                                  <m:ctrlPr>
                                    <a:rPr lang="en-US" b="0" i="1" smtClean="0">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e>
                              </m:d>
                            </m:e>
                          </m:func>
                        </m:e>
                      </m:d>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r>
                        <a:rPr lang="en-US" b="0" i="1" smtClean="0">
                          <a:solidFill>
                            <a:schemeClr val="accent5">
                              <a:lumMod val="60000"/>
                              <a:lumOff val="40000"/>
                            </a:schemeClr>
                          </a:solidFill>
                          <a:latin typeface="Cambria Math" panose="02040503050406030204" pitchFamily="18" charset="0"/>
                        </a:rPr>
                        <m:t>𝑡</m:t>
                      </m:r>
                      <m:r>
                        <a:rPr lang="en-US" b="0" i="1" smtClean="0">
                          <a:solidFill>
                            <a:schemeClr val="accent5">
                              <a:lumMod val="60000"/>
                              <a:lumOff val="40000"/>
                            </a:schemeClr>
                          </a:solidFill>
                          <a:latin typeface="Cambria Math" panose="02040503050406030204" pitchFamily="18" charset="0"/>
                        </a:rPr>
                        <m:t>+</m:t>
                      </m:r>
                      <m:rad>
                        <m:radPr>
                          <m:degHide m:val="on"/>
                          <m:ctrlPr>
                            <a:rPr lang="en-US" b="0" i="1" smtClean="0">
                              <a:solidFill>
                                <a:schemeClr val="accent5">
                                  <a:lumMod val="60000"/>
                                  <a:lumOff val="40000"/>
                                </a:schemeClr>
                              </a:solidFill>
                              <a:latin typeface="Cambria Math" panose="02040503050406030204" pitchFamily="18" charset="0"/>
                            </a:rPr>
                          </m:ctrlPr>
                        </m:radPr>
                        <m:deg/>
                        <m:e>
                          <m:r>
                            <a:rPr lang="en-US" b="0" i="1" smtClean="0">
                              <a:solidFill>
                                <a:schemeClr val="accent5">
                                  <a:lumMod val="60000"/>
                                  <a:lumOff val="40000"/>
                                </a:schemeClr>
                              </a:solidFill>
                              <a:latin typeface="Cambria Math" panose="02040503050406030204" pitchFamily="18" charset="0"/>
                            </a:rPr>
                            <m:t>2</m:t>
                          </m:r>
                        </m:e>
                      </m:rad>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𝐵</m:t>
                          </m:r>
                        </m:e>
                        <m:sub>
                          <m:r>
                            <a:rPr lang="en-US" b="0" i="1" smtClean="0">
                              <a:solidFill>
                                <a:schemeClr val="accent5">
                                  <a:lumMod val="60000"/>
                                  <a:lumOff val="40000"/>
                                </a:schemeClr>
                              </a:solidFill>
                              <a:latin typeface="Cambria Math" panose="02040503050406030204" pitchFamily="18" charset="0"/>
                            </a:rPr>
                            <m:t>𝑡</m:t>
                          </m:r>
                        </m:sub>
                      </m:sSub>
                    </m:oMath>
                  </m:oMathPara>
                </a14:m>
                <a:endParaRPr lang="en-US" b="0" dirty="0">
                  <a:solidFill>
                    <a:schemeClr val="accent5">
                      <a:lumMod val="60000"/>
                      <a:lumOff val="40000"/>
                    </a:schemeClr>
                  </a:solidFill>
                </a:endParaRPr>
              </a:p>
              <a:p>
                <a:pPr marL="0" indent="0" algn="ctr">
                  <a:buNone/>
                </a:pPr>
                <a14:m>
                  <m:oMathPara xmlns:m="http://schemas.openxmlformats.org/officeDocument/2006/math">
                    <m:oMathParaPr>
                      <m:jc m:val="centerGroup"/>
                    </m:oMathParaPr>
                    <m:oMath xmlns:m="http://schemas.openxmlformats.org/officeDocument/2006/math">
                      <m:r>
                        <m:rPr>
                          <m:sty m:val="p"/>
                        </m:rPr>
                        <a:rPr lang="en-US" b="0" i="0" smtClean="0">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m:t>
                      </m:r>
                      <m:d>
                        <m:dPr>
                          <m:begChr m:val="{"/>
                          <m:endChr m:val="}"/>
                          <m:ctrlPr>
                            <a:rPr lang="en-US" b="0" i="1" smtClean="0">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+2</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𝑠</m:t>
                              </m:r>
                            </m:e>
                            <m:sub>
                              <m:r>
                                <a:rPr lang="en-US" b="0" i="1" smtClean="0">
                                  <a:solidFill>
                                    <a:schemeClr val="accent5">
                                      <a:lumMod val="60000"/>
                                      <a:lumOff val="40000"/>
                                    </a:schemeClr>
                                  </a:solidFill>
                                  <a:latin typeface="Cambria Math" panose="02040503050406030204" pitchFamily="18" charset="0"/>
                                </a:rPr>
                                <m:t>𝑇</m:t>
                              </m:r>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𝑘h</m:t>
                              </m:r>
                            </m:sub>
                          </m:sSub>
                          <m:d>
                            <m:dPr>
                              <m:ctrlPr>
                                <a:rPr lang="en-US" b="0" i="1" smtClean="0">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b="0" i="1" smtClean="0">
                                      <a:solidFill>
                                        <a:schemeClr val="accent5">
                                          <a:lumMod val="60000"/>
                                          <a:lumOff val="40000"/>
                                        </a:schemeClr>
                                      </a:solidFill>
                                      <a:latin typeface="Cambria Math" panose="02040503050406030204" pitchFamily="18" charset="0"/>
                                    </a:rPr>
                                    <m:t>𝑘h</m:t>
                                  </m:r>
                                </m:sub>
                              </m:sSub>
                            </m:e>
                          </m:d>
                        </m:e>
                      </m:d>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r>
                        <a:rPr lang="en-US" b="0" i="1" smtClean="0">
                          <a:solidFill>
                            <a:schemeClr val="accent5">
                              <a:lumMod val="60000"/>
                              <a:lumOff val="40000"/>
                            </a:schemeClr>
                          </a:solidFill>
                          <a:latin typeface="Cambria Math" panose="02040503050406030204" pitchFamily="18" charset="0"/>
                        </a:rPr>
                        <m:t>𝑡</m:t>
                      </m:r>
                      <m:r>
                        <a:rPr lang="en-US" b="0" i="1" smtClean="0">
                          <a:solidFill>
                            <a:schemeClr val="accent5">
                              <a:lumMod val="60000"/>
                              <a:lumOff val="40000"/>
                            </a:schemeClr>
                          </a:solidFill>
                          <a:latin typeface="Cambria Math" panose="02040503050406030204" pitchFamily="18" charset="0"/>
                        </a:rPr>
                        <m:t>+</m:t>
                      </m:r>
                      <m:rad>
                        <m:radPr>
                          <m:degHide m:val="on"/>
                          <m:ctrlPr>
                            <a:rPr lang="en-US" b="0" i="1" smtClean="0">
                              <a:solidFill>
                                <a:schemeClr val="accent5">
                                  <a:lumMod val="60000"/>
                                  <a:lumOff val="40000"/>
                                </a:schemeClr>
                              </a:solidFill>
                              <a:latin typeface="Cambria Math" panose="02040503050406030204" pitchFamily="18" charset="0"/>
                            </a:rPr>
                          </m:ctrlPr>
                        </m:radPr>
                        <m:deg/>
                        <m:e>
                          <m:r>
                            <a:rPr lang="en-US" b="0" i="1" smtClean="0">
                              <a:solidFill>
                                <a:schemeClr val="accent5">
                                  <a:lumMod val="60000"/>
                                  <a:lumOff val="40000"/>
                                </a:schemeClr>
                              </a:solidFill>
                              <a:latin typeface="Cambria Math" panose="02040503050406030204" pitchFamily="18" charset="0"/>
                            </a:rPr>
                            <m:t>2</m:t>
                          </m:r>
                        </m:e>
                      </m:rad>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𝐵</m:t>
                          </m:r>
                        </m:e>
                        <m:sub>
                          <m:r>
                            <a:rPr lang="en-US" b="0" i="1" smtClean="0">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buNone/>
                </a:pPr>
                <a:r>
                  <a:rPr lang="en-US" dirty="0"/>
                  <a:t>both initialized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oMath>
                </a14:m>
                <a:r>
                  <a:rPr lang="en-US" dirty="0"/>
                  <a:t>.</a:t>
                </a:r>
              </a:p>
            </p:txBody>
          </p:sp>
        </mc:Choice>
        <mc:Fallback xmlns="">
          <p:sp>
            <p:nvSpPr>
              <p:cNvPr id="3" name="Content Placeholder 2">
                <a:extLst>
                  <a:ext uri="{FF2B5EF4-FFF2-40B4-BE49-F238E27FC236}">
                    <a16:creationId xmlns:a16="http://schemas.microsoft.com/office/drawing/2014/main" id="{0D9986F6-DDAA-8BCB-7F7C-22FBEAB143EC}"/>
                  </a:ext>
                </a:extLst>
              </p:cNvPr>
              <p:cNvSpPr>
                <a:spLocks noGrp="1" noRot="1" noChangeAspect="1" noMove="1" noResize="1" noEditPoints="1" noAdjustHandles="1" noChangeArrowheads="1" noChangeShapeType="1" noTextEdit="1"/>
              </p:cNvSpPr>
              <p:nvPr>
                <p:ph idx="1"/>
              </p:nvPr>
            </p:nvSpPr>
            <p:spPr>
              <a:xfrm>
                <a:off x="243840" y="1294412"/>
                <a:ext cx="11704320" cy="2505232"/>
              </a:xfrm>
              <a:blipFill>
                <a:blip r:embed="rId2"/>
                <a:stretch>
                  <a:fillRect l="-1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7B6AAC2-030E-BE8F-632A-0E18B9842EA2}"/>
                  </a:ext>
                </a:extLst>
              </p:cNvPr>
              <p:cNvSpPr txBox="1"/>
              <p:nvPr/>
            </p:nvSpPr>
            <p:spPr>
              <a:xfrm>
                <a:off x="243839" y="3934546"/>
                <a:ext cx="11704319" cy="5355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Let </a:t>
                </a:r>
                <a14:m>
                  <m:oMath xmlns:m="http://schemas.openxmlformats.org/officeDocument/2006/math">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denote the laws of the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trajectories</a:t>
                </a:r>
                <a:r>
                  <a:rPr kumimoji="0" lang="en-US" sz="3200" b="0"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over time </a:t>
                </a:r>
                <a14:m>
                  <m:oMath xmlns:m="http://schemas.openxmlformats.org/officeDocument/2006/math">
                    <m:r>
                      <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endParaRPr kumimoji="0" lang="en-US" sz="1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p:txBody>
          </p:sp>
        </mc:Choice>
        <mc:Fallback xmlns="">
          <p:sp>
            <p:nvSpPr>
              <p:cNvPr id="4" name="TextBox 3">
                <a:extLst>
                  <a:ext uri="{FF2B5EF4-FFF2-40B4-BE49-F238E27FC236}">
                    <a16:creationId xmlns:a16="http://schemas.microsoft.com/office/drawing/2014/main" id="{27B6AAC2-030E-BE8F-632A-0E18B9842EA2}"/>
                  </a:ext>
                </a:extLst>
              </p:cNvPr>
              <p:cNvSpPr txBox="1">
                <a:spLocks noRot="1" noChangeAspect="1" noMove="1" noResize="1" noEditPoints="1" noAdjustHandles="1" noChangeArrowheads="1" noChangeShapeType="1" noTextEdit="1"/>
              </p:cNvSpPr>
              <p:nvPr/>
            </p:nvSpPr>
            <p:spPr>
              <a:xfrm>
                <a:off x="243839" y="3934546"/>
                <a:ext cx="11704319" cy="535531"/>
              </a:xfrm>
              <a:prstGeom prst="rect">
                <a:avLst/>
              </a:prstGeom>
              <a:blipFill>
                <a:blip r:embed="rId3"/>
                <a:stretch>
                  <a:fillRect l="-1410" t="-25581" b="-441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DFA96AB-33C2-3062-F6EF-4DD3AC87E70D}"/>
                  </a:ext>
                </a:extLst>
              </p:cNvPr>
              <p:cNvSpPr txBox="1"/>
              <p:nvPr/>
            </p:nvSpPr>
            <p:spPr>
              <a:xfrm>
                <a:off x="243839" y="4612167"/>
                <a:ext cx="11704319" cy="114550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𝐾𝐿</m:t>
                    </m:r>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
                      <m:dPr>
                        <m:beg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𝑄</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𝑇</m:t>
                            </m:r>
                          </m:sub>
                        </m:sSub>
                      </m:sub>
                    </m:sSub>
                    <m:d>
                      <m:dPr>
                        <m:begChr m:val="["/>
                        <m:end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func>
                          <m:func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funcPr>
                          <m:fName>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ln</m:t>
                            </m:r>
                          </m:fName>
                          <m:e>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num>
                              <m:den>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en>
                            </m:f>
                          </m:e>
                        </m:func>
                      </m:e>
                    </m:d>
                  </m:oMath>
                </a14:m>
                <a:endParaRPr kumimoji="0" lang="en-US" sz="3200" b="0" i="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FEC306"/>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CDFA96AB-33C2-3062-F6EF-4DD3AC87E70D}"/>
                  </a:ext>
                </a:extLst>
              </p:cNvPr>
              <p:cNvSpPr txBox="1">
                <a:spLocks noRot="1" noChangeAspect="1" noMove="1" noResize="1" noEditPoints="1" noAdjustHandles="1" noChangeArrowheads="1" noChangeShapeType="1" noTextEdit="1"/>
              </p:cNvSpPr>
              <p:nvPr/>
            </p:nvSpPr>
            <p:spPr>
              <a:xfrm>
                <a:off x="243839" y="4612167"/>
                <a:ext cx="11704319" cy="1145506"/>
              </a:xfrm>
              <a:prstGeom prst="rect">
                <a:avLst/>
              </a:prstGeom>
              <a:blipFill>
                <a:blip r:embed="rId4"/>
                <a:stretch>
                  <a:fillRect t="-21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266147-9E1C-6EBB-C315-97A62E173A82}"/>
                  </a:ext>
                </a:extLst>
              </p:cNvPr>
              <p:cNvSpPr txBox="1"/>
              <p:nvPr/>
            </p:nvSpPr>
            <p:spPr>
              <a:xfrm>
                <a:off x="4907171" y="5837006"/>
                <a:ext cx="61029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ln</m:t>
                                  </m:r>
                                </m:fName>
                                <m:e>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func>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𝑠</m:t>
                                  </m:r>
                                </m:e>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𝑘h</m:t>
                                  </m:r>
                                </m:sub>
                              </m:sSub>
                              <m:d>
                                <m:d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𝑘h</m:t>
                                      </m:r>
                                    </m:sub>
                                  </m:sSub>
                                </m:e>
                              </m:d>
                            </m:e>
                          </m:d>
                        </m:e>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oMath>
                  </m:oMathPara>
                </a14:m>
                <a:endParaRPr kumimoji="0" lang="en-US" sz="16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99266147-9E1C-6EBB-C315-97A62E173A82}"/>
                  </a:ext>
                </a:extLst>
              </p:cNvPr>
              <p:cNvSpPr txBox="1">
                <a:spLocks noRot="1" noChangeAspect="1" noMove="1" noResize="1" noEditPoints="1" noAdjustHandles="1" noChangeArrowheads="1" noChangeShapeType="1" noTextEdit="1"/>
              </p:cNvSpPr>
              <p:nvPr/>
            </p:nvSpPr>
            <p:spPr>
              <a:xfrm>
                <a:off x="4907171" y="5837006"/>
                <a:ext cx="6102990" cy="523220"/>
              </a:xfrm>
              <a:prstGeom prst="rect">
                <a:avLst/>
              </a:prstGeom>
              <a:blipFill>
                <a:blip r:embed="rId5"/>
                <a:stretch>
                  <a:fillRect b="-26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9B8DC55-2FEF-1117-5666-317842288FD4}"/>
                  </a:ext>
                </a:extLst>
              </p:cNvPr>
              <p:cNvSpPr txBox="1"/>
              <p:nvPr/>
            </p:nvSpPr>
            <p:spPr>
              <a:xfrm>
                <a:off x="2561166" y="5367711"/>
                <a:ext cx="8763000" cy="14618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𝑄</m:t>
                                  </m:r>
                                </m:e>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𝑇</m:t>
                                  </m:r>
                                </m:sub>
                              </m:sSub>
                            </m:sub>
                          </m:sSub>
                        </m:fName>
                        <m:e>
                          <m:d>
                            <m:dPr>
                              <m:begChr m:val="["/>
                              <m:end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nary>
                                <m:naryPr>
                                  <m: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sup>
                                <m:e>
                                  <m:nary>
                                    <m:nary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𝑘h</m:t>
                                      </m:r>
                                    </m:sub>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sup>
                                    <m:e>
                                      <m:sSup>
                                        <m:sSupPr>
                                          <m:ctrlPr>
                                            <a:rPr kumimoji="0" lang="en-US" sz="28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m:rPr>
                                                  <m:sty m:val="p"/>
                                                </m:rPr>
                                                <a:rPr kumimoji="0" lang="en-US" sz="2800" b="0" i="0"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2800" b="0" i="0"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ln</m:t>
                                                  </m:r>
                                                </m:fName>
                                                <m:e>
                                                  <m:sSub>
                                                    <m:sSubPr>
                                                      <m:ctrlP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func>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𝑠</m:t>
                                                  </m:r>
                                                </m:e>
                                                <m:sub>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𝑘h</m:t>
                                                  </m:r>
                                                </m:sub>
                                              </m:sSub>
                                              <m:d>
                                                <m:dPr>
                                                  <m:ctrlP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sub>
                                                  </m:sSub>
                                                </m:e>
                                              </m:d>
                                            </m:e>
                                          </m:d>
                                        </m:e>
                                        <m:sup>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r>
                                        <a:rPr kumimoji="0" lang="en-US" sz="2800" b="0" i="1" u="none" strike="noStrike" kern="1200" cap="none" spc="0" normalizeH="0" baseline="0" noProof="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e>
                                  </m:nary>
                                </m:e>
                              </m:nary>
                            </m:e>
                          </m:d>
                        </m:e>
                      </m:func>
                    </m:oMath>
                  </m:oMathPara>
                </a14:m>
                <a:endParaRPr kumimoji="0" lang="en-US" sz="18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19B8DC55-2FEF-1117-5666-317842288FD4}"/>
                  </a:ext>
                </a:extLst>
              </p:cNvPr>
              <p:cNvSpPr txBox="1">
                <a:spLocks noRot="1" noChangeAspect="1" noMove="1" noResize="1" noEditPoints="1" noAdjustHandles="1" noChangeArrowheads="1" noChangeShapeType="1" noTextEdit="1"/>
              </p:cNvSpPr>
              <p:nvPr/>
            </p:nvSpPr>
            <p:spPr>
              <a:xfrm>
                <a:off x="2561166" y="5367711"/>
                <a:ext cx="8763000" cy="1461810"/>
              </a:xfrm>
              <a:prstGeom prst="rect">
                <a:avLst/>
              </a:prstGeom>
              <a:blipFill>
                <a:blip r:embed="rId6"/>
                <a:stretch>
                  <a:fillRect t="-106897" b="-16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D2D074D-618F-2757-FA95-0D600D528D67}"/>
                  </a:ext>
                </a:extLst>
              </p:cNvPr>
              <p:cNvSpPr txBox="1"/>
              <p:nvPr/>
            </p:nvSpPr>
            <p:spPr>
              <a:xfrm>
                <a:off x="4106333" y="3136612"/>
                <a:ext cx="62792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𝐾𝐿</m:t>
                      </m:r>
                      <m:d>
                        <m:dPr>
                          <m:ctrlP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m:rPr>
                              <m:sty m:val="p"/>
                            </m:rP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ideal</m:t>
                          </m:r>
                          <m: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process</m:t>
                          </m:r>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algorithm</m:t>
                          </m:r>
                        </m:e>
                      </m:d>
                    </m:oMath>
                  </m:oMathPara>
                </a14:m>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AD2D074D-618F-2757-FA95-0D600D528D67}"/>
                  </a:ext>
                </a:extLst>
              </p:cNvPr>
              <p:cNvSpPr txBox="1">
                <a:spLocks noRot="1" noChangeAspect="1" noMove="1" noResize="1" noEditPoints="1" noAdjustHandles="1" noChangeArrowheads="1" noChangeShapeType="1" noTextEdit="1"/>
              </p:cNvSpPr>
              <p:nvPr/>
            </p:nvSpPr>
            <p:spPr>
              <a:xfrm>
                <a:off x="4106333" y="3136612"/>
                <a:ext cx="6279237" cy="584775"/>
              </a:xfrm>
              <a:prstGeom prst="rect">
                <a:avLst/>
              </a:prstGeom>
              <a:blipFill>
                <a:blip r:embed="rId7"/>
                <a:stretch>
                  <a:fillRect t="-2174" b="-32609"/>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C4CA8470-D1B6-A63A-A4A8-9AFAC6A03DEA}"/>
              </a:ext>
            </a:extLst>
          </p:cNvPr>
          <p:cNvCxnSpPr>
            <a:cxnSpLocks/>
          </p:cNvCxnSpPr>
          <p:nvPr/>
        </p:nvCxnSpPr>
        <p:spPr>
          <a:xfrm flipV="1">
            <a:off x="2286000" y="3428999"/>
            <a:ext cx="1998133" cy="1318070"/>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0E07DA7-D066-9817-EFBF-5264F18CC3B7}"/>
              </a:ext>
            </a:extLst>
          </p:cNvPr>
          <p:cNvSpPr txBox="1"/>
          <p:nvPr/>
        </p:nvSpPr>
        <p:spPr>
          <a:xfrm>
            <a:off x="6453962" y="4835001"/>
            <a:ext cx="3316742" cy="461665"/>
          </a:xfrm>
          <a:prstGeom prst="rect">
            <a:avLst/>
          </a:prstGeom>
          <a:noFill/>
        </p:spPr>
        <p:txBody>
          <a:bodyPr wrap="none" rtlCol="0">
            <a:spAutoFit/>
          </a:bodyPr>
          <a:lstStyle/>
          <a:p>
            <a:r>
              <a:rPr lang="en-US" sz="2400" dirty="0">
                <a:solidFill>
                  <a:schemeClr val="accent5">
                    <a:lumMod val="20000"/>
                    <a:lumOff val="80000"/>
                  </a:schemeClr>
                </a:solidFill>
              </a:rPr>
              <a:t>(see board for argument)</a:t>
            </a:r>
          </a:p>
        </p:txBody>
      </p:sp>
    </p:spTree>
    <p:extLst>
      <p:ext uri="{BB962C8B-B14F-4D97-AF65-F5344CB8AC3E}">
        <p14:creationId xmlns:p14="http://schemas.microsoft.com/office/powerpoint/2010/main" val="173752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dirty="0"/>
              <a:t>DIFFUSION MODELS</a:t>
            </a:r>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94411"/>
            <a:ext cx="11704320" cy="5280271"/>
          </a:xfrm>
        </p:spPr>
        <p:txBody>
          <a:bodyPr/>
          <a:lstStyle/>
          <a:p>
            <a:pPr marL="0" indent="0">
              <a:buNone/>
            </a:pPr>
            <a:r>
              <a:rPr lang="en-US" dirty="0"/>
              <a:t>Reverse process</a:t>
            </a:r>
            <a:endParaRPr lang="en-US" dirty="0">
              <a:solidFill>
                <a:schemeClr val="accent6"/>
              </a:solidFill>
            </a:endParaRPr>
          </a:p>
        </p:txBody>
      </p: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2"/>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3"/>
                <a:stretch>
                  <a:fillRect l="-7143" r="-11905" b="-125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w="63500">
            <a:solidFill>
              <a:schemeClr val="accent6"/>
            </a:solidFill>
            <a:prstDash val="lg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32" name="TextBox 1031">
                <a:extLst>
                  <a:ext uri="{FF2B5EF4-FFF2-40B4-BE49-F238E27FC236}">
                    <a16:creationId xmlns:a16="http://schemas.microsoft.com/office/drawing/2014/main" id="{8D61EE17-20A7-B698-CE34-46ACCA5B118D}"/>
                  </a:ext>
                </a:extLst>
              </p:cNvPr>
              <p:cNvSpPr txBox="1"/>
              <p:nvPr/>
            </p:nvSpPr>
            <p:spPr>
              <a:xfrm>
                <a:off x="2377364" y="5308265"/>
                <a:ext cx="7343036" cy="105567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begChr m:val="{"/>
                          <m:endChr m:val="}"/>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sSub>
                            <m:sSub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𝒔</m:t>
                              </m:r>
                            </m:e>
                            <m:sub>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𝒌𝒉</m:t>
                              </m:r>
                            </m:sub>
                          </m:sSub>
                          <m:d>
                            <m:d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𝒌𝒉</m:t>
                                  </m:r>
                                </m:sub>
                                <m:sup>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2377364" y="5308265"/>
                <a:ext cx="7343036" cy="1055674"/>
              </a:xfrm>
              <a:prstGeom prst="rect">
                <a:avLst/>
              </a:prstGeom>
              <a:blipFill>
                <a:blip r:embed="rId4"/>
                <a:stretch>
                  <a:fillRect l="-1727" r="-17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7E71D9-9B69-2EA2-4618-522FB4269CC3}"/>
                  </a:ext>
                </a:extLst>
              </p:cNvPr>
              <p:cNvSpPr txBox="1"/>
              <p:nvPr/>
            </p:nvSpPr>
            <p:spPr>
              <a:xfrm>
                <a:off x="6281247" y="120049"/>
                <a:ext cx="5666913"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Discretization error</a:t>
                </a:r>
              </a:p>
            </p:txBody>
          </p:sp>
        </mc:Choice>
        <mc:Fallback xmlns="">
          <p:sp>
            <p:nvSpPr>
              <p:cNvPr id="4" name="TextBox 3">
                <a:extLst>
                  <a:ext uri="{FF2B5EF4-FFF2-40B4-BE49-F238E27FC236}">
                    <a16:creationId xmlns:a16="http://schemas.microsoft.com/office/drawing/2014/main" id="{E07E71D9-9B69-2EA2-4618-522FB4269CC3}"/>
                  </a:ext>
                </a:extLst>
              </p:cNvPr>
              <p:cNvSpPr txBox="1">
                <a:spLocks noRot="1" noChangeAspect="1" noMove="1" noResize="1" noEditPoints="1" noAdjustHandles="1" noChangeArrowheads="1" noChangeShapeType="1" noTextEdit="1"/>
              </p:cNvSpPr>
              <p:nvPr/>
            </p:nvSpPr>
            <p:spPr>
              <a:xfrm>
                <a:off x="6281247" y="120049"/>
                <a:ext cx="5666913" cy="1323439"/>
              </a:xfrm>
              <a:prstGeom prst="rect">
                <a:avLst/>
              </a:prstGeom>
              <a:blipFill>
                <a:blip r:embed="rId5"/>
                <a:stretch>
                  <a:fillRect t="-2857" r="-1790" b="-104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A0CF2F-9FC6-8DE4-55A6-32EA0BA3FCB7}"/>
                  </a:ext>
                </a:extLst>
              </p:cNvPr>
              <p:cNvSpPr txBox="1"/>
              <p:nvPr/>
            </p:nvSpPr>
            <p:spPr>
              <a:xfrm>
                <a:off x="4987981" y="4662355"/>
                <a:ext cx="2121799"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𝟑</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oMath>
                  </m:oMathPara>
                </a14:m>
                <a:endParaRPr kumimoji="0" lang="en-US" sz="24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C4A0CF2F-9FC6-8DE4-55A6-32EA0BA3FCB7}"/>
                  </a:ext>
                </a:extLst>
              </p:cNvPr>
              <p:cNvSpPr txBox="1">
                <a:spLocks noRot="1" noChangeAspect="1" noMove="1" noResize="1" noEditPoints="1" noAdjustHandles="1" noChangeArrowheads="1" noChangeShapeType="1" noTextEdit="1"/>
              </p:cNvSpPr>
              <p:nvPr/>
            </p:nvSpPr>
            <p:spPr>
              <a:xfrm>
                <a:off x="4987981" y="4662355"/>
                <a:ext cx="2121799" cy="369332"/>
              </a:xfrm>
              <a:prstGeom prst="rect">
                <a:avLst/>
              </a:prstGeom>
              <a:blipFill>
                <a:blip r:embed="rId6"/>
                <a:stretch>
                  <a:fillRect l="-2976" r="-1190"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59765C-B292-CBF4-FA18-5B8B2D50DB8C}"/>
                  </a:ext>
                </a:extLst>
              </p:cNvPr>
              <p:cNvSpPr txBox="1"/>
              <p:nvPr/>
            </p:nvSpPr>
            <p:spPr>
              <a:xfrm>
                <a:off x="450710" y="6142658"/>
                <a:ext cx="19469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oMath>
                  </m:oMathPara>
                </a14:m>
                <a:endParaRPr kumimoji="0" lang="en-US" sz="3200" b="0"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9E59765C-B292-CBF4-FA18-5B8B2D50DB8C}"/>
                  </a:ext>
                </a:extLst>
              </p:cNvPr>
              <p:cNvSpPr txBox="1">
                <a:spLocks noRot="1" noChangeAspect="1" noMove="1" noResize="1" noEditPoints="1" noAdjustHandles="1" noChangeArrowheads="1" noChangeShapeType="1" noTextEdit="1"/>
              </p:cNvSpPr>
              <p:nvPr/>
            </p:nvSpPr>
            <p:spPr>
              <a:xfrm>
                <a:off x="450710" y="6142658"/>
                <a:ext cx="1946943" cy="584775"/>
              </a:xfrm>
              <a:prstGeom prst="rect">
                <a:avLst/>
              </a:prstGeom>
              <a:blipFill>
                <a:blip r:embed="rId7"/>
                <a:stretch>
                  <a:fillRect l="-649" r="-4545" b="-27660"/>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364DB01-CA03-911A-CD8B-D3080CF5FAFB}"/>
              </a:ext>
            </a:extLst>
          </p:cNvPr>
          <p:cNvCxnSpPr>
            <a:cxnSpLocks/>
            <a:stCxn id="8" idx="3"/>
          </p:cNvCxnSpPr>
          <p:nvPr/>
        </p:nvCxnSpPr>
        <p:spPr>
          <a:xfrm flipV="1">
            <a:off x="2397653" y="5836101"/>
            <a:ext cx="3408343" cy="598945"/>
          </a:xfrm>
          <a:prstGeom prst="straightConnector1">
            <a:avLst/>
          </a:prstGeom>
          <a:ln>
            <a:solidFill>
              <a:schemeClr val="accent1">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12" descr="A small dog looking at the camera&#10;&#10;Description automatically generated with low confidence">
            <a:extLst>
              <a:ext uri="{FF2B5EF4-FFF2-40B4-BE49-F238E27FC236}">
                <a16:creationId xmlns:a16="http://schemas.microsoft.com/office/drawing/2014/main" id="{113EF9FF-A494-02B1-D99C-B12E71A08E36}"/>
              </a:ext>
            </a:extLst>
          </p:cNvPr>
          <p:cNvPicPr>
            <a:picLocks noChangeAspect="1"/>
          </p:cNvPicPr>
          <p:nvPr/>
        </p:nvPicPr>
        <p:blipFill>
          <a:blip r:embed="rId8"/>
          <a:stretch>
            <a:fillRect/>
          </a:stretch>
        </p:blipFill>
        <p:spPr>
          <a:xfrm>
            <a:off x="9670103" y="2073895"/>
            <a:ext cx="2049932" cy="2518488"/>
          </a:xfrm>
          <a:prstGeom prst="rect">
            <a:avLst/>
          </a:prstGeom>
          <a:effectLst>
            <a:outerShdw blurRad="50800" dist="38100" dir="2700000" algn="tl" rotWithShape="0">
              <a:prstClr val="black">
                <a:alpha val="40000"/>
              </a:prstClr>
            </a:outerShdw>
          </a:effectLst>
        </p:spPr>
      </p:pic>
      <p:pic>
        <p:nvPicPr>
          <p:cNvPr id="14" name="Picture 13" descr="A picture containing dog, indoor, mammal&#10;&#10;Description automatically generated">
            <a:extLst>
              <a:ext uri="{FF2B5EF4-FFF2-40B4-BE49-F238E27FC236}">
                <a16:creationId xmlns:a16="http://schemas.microsoft.com/office/drawing/2014/main" id="{CC13BE50-C8B4-2F64-A304-6FFBDFA940C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69000"/>
                    </a14:imgEffect>
                    <a14:imgEffect>
                      <a14:brightnessContrast contrast="59000"/>
                    </a14:imgEffect>
                  </a14:imgLayer>
                </a14:imgProps>
              </a:ext>
            </a:extLst>
          </a:blip>
          <a:stretch>
            <a:fillRect/>
          </a:stretch>
        </p:blipFill>
        <p:spPr>
          <a:xfrm>
            <a:off x="7370866" y="2073895"/>
            <a:ext cx="2052522" cy="252167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EA4D84B2-1F48-D6B8-9A05-47E960CFF41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95000"/>
                    </a14:imgEffect>
                    <a14:imgEffect>
                      <a14:brightnessContrast contrast="63000"/>
                    </a14:imgEffect>
                  </a14:imgLayer>
                </a14:imgProps>
              </a:ext>
            </a:extLst>
          </a:blip>
          <a:stretch>
            <a:fillRect/>
          </a:stretch>
        </p:blipFill>
        <p:spPr>
          <a:xfrm>
            <a:off x="2788659" y="2073895"/>
            <a:ext cx="2050418" cy="2519085"/>
          </a:xfrm>
          <a:prstGeom prst="rect">
            <a:avLst/>
          </a:prstGeom>
          <a:effectLst>
            <a:outerShdw blurRad="50800" dist="38100" dir="2700000" algn="tl" rotWithShape="0">
              <a:prstClr val="black">
                <a:alpha val="40000"/>
              </a:prstClr>
            </a:outerShdw>
          </a:effectLst>
        </p:spPr>
      </p:pic>
      <p:pic>
        <p:nvPicPr>
          <p:cNvPr id="17" name="Picture 16" descr="A picture containing indoor, white, mammal&#10;&#10;Description automatically generated">
            <a:extLst>
              <a:ext uri="{FF2B5EF4-FFF2-40B4-BE49-F238E27FC236}">
                <a16:creationId xmlns:a16="http://schemas.microsoft.com/office/drawing/2014/main" id="{ED08EB28-B68C-C8FA-D6A0-8FFA6964FFD0}"/>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67000"/>
                    </a14:imgEffect>
                    <a14:imgEffect>
                      <a14:brightnessContrast contrast="42000"/>
                    </a14:imgEffect>
                  </a14:imgLayer>
                </a14:imgProps>
              </a:ext>
            </a:extLst>
          </a:blip>
          <a:stretch>
            <a:fillRect/>
          </a:stretch>
        </p:blipFill>
        <p:spPr>
          <a:xfrm>
            <a:off x="5069409" y="2073895"/>
            <a:ext cx="2050413" cy="2519079"/>
          </a:xfrm>
          <a:prstGeom prst="rect">
            <a:avLst/>
          </a:prstGeom>
          <a:effectLst>
            <a:outerShdw blurRad="50800" dist="38100" dir="2700000" algn="tl" rotWithShape="0">
              <a:prstClr val="black">
                <a:alpha val="40000"/>
              </a:prstClr>
            </a:outerShdw>
          </a:effectLst>
        </p:spPr>
      </p:pic>
      <p:pic>
        <p:nvPicPr>
          <p:cNvPr id="18" name="Picture 17" descr="Background pattern&#10;&#10;Description automatically generated">
            <a:extLst>
              <a:ext uri="{FF2B5EF4-FFF2-40B4-BE49-F238E27FC236}">
                <a16:creationId xmlns:a16="http://schemas.microsoft.com/office/drawing/2014/main" id="{8EDEB77A-8494-1179-D450-134F398E37C8}"/>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5000" contrast="92000"/>
                    </a14:imgEffect>
                  </a14:imgLayer>
                </a14:imgProps>
              </a:ext>
            </a:extLst>
          </a:blip>
          <a:stretch>
            <a:fillRect/>
          </a:stretch>
        </p:blipFill>
        <p:spPr>
          <a:xfrm>
            <a:off x="471965" y="2073895"/>
            <a:ext cx="2050420" cy="2519087"/>
          </a:xfrm>
          <a:prstGeom prst="rect">
            <a:avLst/>
          </a:prstGeom>
          <a:ln w="76200">
            <a:solidFill>
              <a:schemeClr val="accent6"/>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884CDA23-5B6C-0A73-3656-FC8EDF4A4036}"/>
              </a:ext>
            </a:extLst>
          </p:cNvPr>
          <p:cNvSpPr txBox="1"/>
          <p:nvPr/>
        </p:nvSpPr>
        <p:spPr>
          <a:xfrm>
            <a:off x="723124" y="3334381"/>
            <a:ext cx="15459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
                  <a:solidFill>
                    <a:srgbClr val="DF5327">
                      <a:lumMod val="50000"/>
                    </a:srgbClr>
                  </a:solidFill>
                </a:ln>
                <a:solidFill>
                  <a:srgbClr val="DF5327">
                    <a:lumMod val="60000"/>
                    <a:lumOff val="40000"/>
                  </a:srgbClr>
                </a:solidFill>
                <a:effectLst>
                  <a:glow rad="40286">
                    <a:srgbClr val="DF5327">
                      <a:lumMod val="50000"/>
                      <a:alpha val="60073"/>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initialize at pure Gaussian</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DAF88D70-F341-06FD-0914-4FE311858C83}"/>
                  </a:ext>
                </a:extLst>
              </p:cNvPr>
              <p:cNvSpPr txBox="1"/>
              <p:nvPr/>
            </p:nvSpPr>
            <p:spPr>
              <a:xfrm>
                <a:off x="10121286" y="5375052"/>
                <a:ext cx="1827275" cy="553998"/>
              </a:xfrm>
              <a:prstGeom prst="roundRect">
                <a:avLst>
                  <a:gd name="adj" fmla="val 1459"/>
                </a:avLst>
              </a:prstGeom>
              <a:noFill/>
              <a:ln w="38100">
                <a:solidFill>
                  <a:schemeClr val="accent6"/>
                </a:solidFill>
              </a:ln>
              <a:effectLst>
                <a:outerShdw blurRad="50800" dist="38100" dir="2700000" algn="tl" rotWithShape="0">
                  <a:prstClr val="black">
                    <a:alpha val="40000"/>
                  </a:prstClr>
                </a:outerShdw>
              </a:effectLst>
            </p:spPr>
            <p:txBody>
              <a:bodyPr wrap="square" lIns="91440" tIns="91440" rIns="9144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mn-ea"/>
                              <a:cs typeface="+mn-cs"/>
                            </a:rPr>
                            <m:t>𝒔</m:t>
                          </m:r>
                        </m:e>
                        <m:sub>
                          <m: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mn-ea"/>
                              <a:cs typeface="+mn-cs"/>
                            </a:rPr>
                            <m:t>𝒕</m:t>
                          </m:r>
                        </m:sub>
                      </m:sSub>
                      <m: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Cambria Math" panose="02040503050406030204" pitchFamily="18" charset="0"/>
                          <a:cs typeface="+mn-cs"/>
                        </a:rPr>
                        <m:t>𝜵</m:t>
                      </m:r>
                      <m:func>
                        <m:funcPr>
                          <m:ctrlP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Cambria Math" panose="02040503050406030204" pitchFamily="18" charset="0"/>
                              <a:cs typeface="+mn-cs"/>
                            </a:rPr>
                          </m:ctrlPr>
                        </m:funcPr>
                        <m:fName>
                          <m:r>
                            <a:rPr kumimoji="0" lang="en-US" sz="2400" b="1" i="0" u="none" strike="noStrike" kern="1200" cap="none" spc="0" normalizeH="0" baseline="0" noProof="0" smtClean="0">
                              <a:ln>
                                <a:noFill/>
                              </a:ln>
                              <a:solidFill>
                                <a:srgbClr val="F69200"/>
                              </a:solidFill>
                              <a:effectLst/>
                              <a:uLnTx/>
                              <a:uFillTx/>
                              <a:latin typeface="Cambria Math" panose="02040503050406030204" pitchFamily="18" charset="0"/>
                              <a:ea typeface="Cambria Math" panose="02040503050406030204" pitchFamily="18" charset="0"/>
                              <a:cs typeface="+mn-cs"/>
                            </a:rPr>
                            <m:t>𝐥𝐧</m:t>
                          </m:r>
                        </m:fName>
                        <m:e>
                          <m:sSub>
                            <m:sSubPr>
                              <m:ctrlP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Cambria Math" panose="02040503050406030204" pitchFamily="18" charset="0"/>
                                  <a:cs typeface="+mn-cs"/>
                                </a:rPr>
                              </m:ctrlPr>
                            </m:sSubPr>
                            <m:e>
                              <m: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Cambria Math" panose="02040503050406030204" pitchFamily="18" charset="0"/>
                                  <a:cs typeface="+mn-cs"/>
                                </a:rPr>
                                <m:t>𝒒</m:t>
                              </m:r>
                            </m:e>
                            <m:sub>
                              <m:r>
                                <a:rPr kumimoji="0" lang="en-US" sz="2400" b="1" i="1" u="none" strike="noStrike" kern="1200" cap="none" spc="0" normalizeH="0" baseline="0" noProof="0" smtClean="0">
                                  <a:ln>
                                    <a:noFill/>
                                  </a:ln>
                                  <a:solidFill>
                                    <a:srgbClr val="F69200"/>
                                  </a:solidFill>
                                  <a:effectLst/>
                                  <a:uLnTx/>
                                  <a:uFillTx/>
                                  <a:latin typeface="Cambria Math" panose="02040503050406030204" pitchFamily="18" charset="0"/>
                                  <a:ea typeface="Cambria Math" panose="02040503050406030204" pitchFamily="18" charset="0"/>
                                  <a:cs typeface="+mn-cs"/>
                                </a:rPr>
                                <m:t>𝒕</m:t>
                              </m:r>
                            </m:sub>
                          </m:sSub>
                        </m:e>
                      </m:func>
                    </m:oMath>
                  </m:oMathPara>
                </a14:m>
                <a:endParaRPr kumimoji="0" lang="en-US" sz="2400" b="1" i="0" u="none" strike="noStrike" kern="1200" cap="none" spc="0" normalizeH="0" baseline="0" noProof="0" dirty="0">
                  <a:ln>
                    <a:noFill/>
                  </a:ln>
                  <a:solidFill>
                    <a:srgbClr val="F69200"/>
                  </a:solidFill>
                  <a:effectLst/>
                  <a:uLnTx/>
                  <a:uFillTx/>
                  <a:latin typeface="Calibri" panose="020F0502020204030204"/>
                  <a:ea typeface="+mn-ea"/>
                  <a:cs typeface="+mn-cs"/>
                </a:endParaRPr>
              </a:p>
            </p:txBody>
          </p:sp>
        </mc:Choice>
        <mc:Fallback>
          <p:sp>
            <p:nvSpPr>
              <p:cNvPr id="10" name="TextBox 9">
                <a:extLst>
                  <a:ext uri="{FF2B5EF4-FFF2-40B4-BE49-F238E27FC236}">
                    <a16:creationId xmlns:a16="http://schemas.microsoft.com/office/drawing/2014/main" id="{DAF88D70-F341-06FD-0914-4FE311858C83}"/>
                  </a:ext>
                </a:extLst>
              </p:cNvPr>
              <p:cNvSpPr txBox="1">
                <a:spLocks noRot="1" noChangeAspect="1" noMove="1" noResize="1" noEditPoints="1" noAdjustHandles="1" noChangeArrowheads="1" noChangeShapeType="1" noTextEdit="1"/>
              </p:cNvSpPr>
              <p:nvPr/>
            </p:nvSpPr>
            <p:spPr>
              <a:xfrm>
                <a:off x="10121286" y="5375052"/>
                <a:ext cx="1827275" cy="553998"/>
              </a:xfrm>
              <a:prstGeom prst="roundRect">
                <a:avLst>
                  <a:gd name="adj" fmla="val 1459"/>
                </a:avLst>
              </a:prstGeom>
              <a:blipFill>
                <a:blip r:embed="rId17"/>
                <a:stretch>
                  <a:fillRect/>
                </a:stretch>
              </a:blipFill>
              <a:ln w="38100">
                <a:solidFill>
                  <a:schemeClr val="accent6"/>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2911BDA5-3727-F70A-10DC-A45ABCFF9554}"/>
              </a:ext>
            </a:extLst>
          </p:cNvPr>
          <p:cNvSpPr/>
          <p:nvPr/>
        </p:nvSpPr>
        <p:spPr>
          <a:xfrm>
            <a:off x="5188226" y="5375053"/>
            <a:ext cx="985335" cy="519720"/>
          </a:xfrm>
          <a:prstGeom prst="roundRect">
            <a:avLst/>
          </a:prstGeom>
          <a:noFill/>
          <a:ln w="381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2B544D1C-3256-5F8A-0D1F-724890FECC7C}"/>
              </a:ext>
            </a:extLst>
          </p:cNvPr>
          <p:cNvCxnSpPr>
            <a:cxnSpLocks/>
            <a:stCxn id="11" idx="0"/>
          </p:cNvCxnSpPr>
          <p:nvPr/>
        </p:nvCxnSpPr>
        <p:spPr>
          <a:xfrm flipH="1">
            <a:off x="1083076" y="5375053"/>
            <a:ext cx="459781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4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A7DE-CADC-2035-706D-7FC03108E394}"/>
              </a:ext>
            </a:extLst>
          </p:cNvPr>
          <p:cNvSpPr>
            <a:spLocks noGrp="1"/>
          </p:cNvSpPr>
          <p:nvPr>
            <p:ph type="title"/>
          </p:nvPr>
        </p:nvSpPr>
        <p:spPr/>
        <p:txBody>
          <a:bodyPr/>
          <a:lstStyle/>
          <a:p>
            <a:r>
              <a:rPr lang="en-US" dirty="0"/>
              <a:t>DISCRETIZATION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C41DFE-C26C-412A-1036-C7F6B9563647}"/>
                  </a:ext>
                </a:extLst>
              </p:cNvPr>
              <p:cNvSpPr>
                <a:spLocks noGrp="1"/>
              </p:cNvSpPr>
              <p:nvPr>
                <p:ph idx="1"/>
              </p:nvPr>
            </p:nvSpPr>
            <p:spPr/>
            <p:txBody>
              <a:bodyPr>
                <a:normAutofit/>
              </a:bodyPr>
              <a:lstStyle/>
              <a:p>
                <a:pPr marL="0" indent="0">
                  <a:buNone/>
                </a:pPr>
                <a:r>
                  <a:rPr lang="en-US" sz="2800" dirty="0"/>
                  <a:t>Recall the three sources of error:</a:t>
                </a:r>
              </a:p>
              <a:p>
                <a:pPr marL="285750"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8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8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8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a:p>
                <a:pPr marL="285750"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Discretization error</a:t>
                </a:r>
              </a:p>
              <a:p>
                <a:pPr marL="0" indent="0">
                  <a:buNone/>
                </a:pPr>
                <a:endParaRPr lang="en-US" sz="2800" dirty="0"/>
              </a:p>
              <a:p>
                <a:pPr marL="0" indent="0">
                  <a:buNone/>
                </a:pPr>
                <a:r>
                  <a:rPr lang="en-US" sz="2800" dirty="0"/>
                  <a:t>The first source of error is not too bad to control and we’ll see a one-slide argument for this</a:t>
                </a:r>
              </a:p>
              <a:p>
                <a:pPr marL="0" indent="0">
                  <a:buNone/>
                </a:pPr>
                <a:endParaRPr lang="en-US" sz="700" dirty="0"/>
              </a:p>
              <a:p>
                <a:pPr marL="0" indent="0">
                  <a:buNone/>
                </a:pPr>
                <a:r>
                  <a:rPr lang="en-US" sz="2800" dirty="0"/>
                  <a:t>The latter two sources of error require some more work. We will develop the necessary machinery in this lecture and then apply it to Langevin and to diffusion models in the next lecture.</a:t>
                </a:r>
              </a:p>
            </p:txBody>
          </p:sp>
        </mc:Choice>
        <mc:Fallback xmlns="">
          <p:sp>
            <p:nvSpPr>
              <p:cNvPr id="3" name="Content Placeholder 2">
                <a:extLst>
                  <a:ext uri="{FF2B5EF4-FFF2-40B4-BE49-F238E27FC236}">
                    <a16:creationId xmlns:a16="http://schemas.microsoft.com/office/drawing/2014/main" id="{18C41DFE-C26C-412A-1036-C7F6B9563647}"/>
                  </a:ext>
                </a:extLst>
              </p:cNvPr>
              <p:cNvSpPr>
                <a:spLocks noGrp="1" noRot="1" noChangeAspect="1" noMove="1" noResize="1" noEditPoints="1" noAdjustHandles="1" noChangeArrowheads="1" noChangeShapeType="1" noTextEdit="1"/>
              </p:cNvSpPr>
              <p:nvPr>
                <p:ph idx="1"/>
              </p:nvPr>
            </p:nvSpPr>
            <p:spPr>
              <a:blipFill>
                <a:blip r:embed="rId2"/>
                <a:stretch>
                  <a:fillRect l="-1193" t="-2158"/>
                </a:stretch>
              </a:blipFill>
            </p:spPr>
            <p:txBody>
              <a:bodyPr/>
              <a:lstStyle/>
              <a:p>
                <a:r>
                  <a:rPr lang="en-US">
                    <a:noFill/>
                  </a:rPr>
                  <a:t> </a:t>
                </a:r>
              </a:p>
            </p:txBody>
          </p:sp>
        </mc:Fallback>
      </mc:AlternateContent>
    </p:spTree>
    <p:extLst>
      <p:ext uri="{BB962C8B-B14F-4D97-AF65-F5344CB8AC3E}">
        <p14:creationId xmlns:p14="http://schemas.microsoft.com/office/powerpoint/2010/main" val="78773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405F-29BA-A458-AFC3-54F4416C337D}"/>
              </a:ext>
            </a:extLst>
          </p:cNvPr>
          <p:cNvSpPr>
            <a:spLocks noGrp="1"/>
          </p:cNvSpPr>
          <p:nvPr>
            <p:ph type="title"/>
          </p:nvPr>
        </p:nvSpPr>
        <p:spPr/>
        <p:txBody>
          <a:bodyPr/>
          <a:lstStyle/>
          <a:p>
            <a:r>
              <a:rPr lang="en-US" dirty="0"/>
              <a:t>ASSUMPTIONS</a:t>
            </a: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73C396A5-1E23-3C0A-745C-0CCE55ED32D5}"/>
                  </a:ext>
                </a:extLst>
              </p:cNvPr>
              <p:cNvSpPr/>
              <p:nvPr/>
            </p:nvSpPr>
            <p:spPr>
              <a:xfrm>
                <a:off x="243840" y="1294411"/>
                <a:ext cx="11704319" cy="3197690"/>
              </a:xfrm>
              <a:prstGeom prst="roundRect">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1"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rPr>
                  <a:t>(</a:t>
                </a:r>
                <a14:m>
                  <m:oMath xmlns:m="http://schemas.openxmlformats.org/officeDocument/2006/math">
                    <m:sSup>
                      <m:sSupPr>
                        <m:ctrlP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ctrlPr>
                      </m:sSupPr>
                      <m:e>
                        <m: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𝑳</m:t>
                        </m:r>
                      </m:e>
                      <m:sup>
                        <m: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𝟐</m:t>
                        </m:r>
                      </m:sup>
                    </m:sSup>
                  </m:oMath>
                </a14:m>
                <a:r>
                  <a:rPr kumimoji="0" lang="en-US" sz="3200" b="1"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rPr>
                  <a:t>-accurate score estimate):</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rPr>
                  <a:t> For all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=0,</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h</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,2</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h</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the score estimate </a:t>
                </a: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𝑠</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d>
                      <m:d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d>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satisfies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sSub>
                            <m:sSub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𝑞</m:t>
                              </m:r>
                            </m:e>
                            <m:sub>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sub>
                      </m:sSub>
                      <m:d>
                        <m:dPr>
                          <m:begChr m:val="["/>
                          <m:endChr m:val="]"/>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p>
                            <m:sSup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b>
                                    <m:sSub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𝑠</m:t>
                                      </m:r>
                                    </m:e>
                                    <m:sub>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d>
                                    <m:d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b>
                                        <m:sSub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𝑋</m:t>
                                          </m:r>
                                        </m:e>
                                        <m:sub>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e>
                                  </m:d>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
                                    <m:rPr>
                                      <m:sty m:val="p"/>
                                    </m:rPr>
                                    <a:rPr kumimoji="0" lang="en-US" sz="3200" b="0" i="0"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func>
                                    <m:func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funcPr>
                                    <m:fName>
                                      <m:r>
                                        <m:rPr>
                                          <m:sty m:val="p"/>
                                        </m:rPr>
                                        <a:rPr kumimoji="0" lang="en-US" sz="3200" b="0" i="0"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ln</m:t>
                                      </m:r>
                                    </m:fName>
                                    <m:e>
                                      <m:sSub>
                                        <m:sSub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𝑞</m:t>
                                          </m:r>
                                        </m:e>
                                        <m:sub>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d>
                                        <m:d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b>
                                            <m:sSub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𝑋</m:t>
                                              </m:r>
                                            </m:e>
                                            <m:sub>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e>
                                      </m:d>
                                    </m:e>
                                  </m:func>
                                </m:e>
                              </m:d>
                            </m:e>
                            <m:sup>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p>
                          </m:sSup>
                        </m:e>
                      </m:d>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sSubSup>
                        <m:sSubSup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Sup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𝜀</m:t>
                          </m:r>
                        </m:e>
                        <m:sub>
                          <m:r>
                            <m:rPr>
                              <m:sty m:val="p"/>
                            </m:rPr>
                            <a:rPr kumimoji="0" lang="en-US" sz="3200" b="0" i="0"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sc</m:t>
                          </m:r>
                        </m:sub>
                        <m:sup>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p>
                      </m:sSubSup>
                    </m:oMath>
                  </m:oMathPara>
                </a14:m>
                <a:endParaRPr kumimoji="0" lang="en-US" sz="100" b="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90000"/>
                  </a:lnSpc>
                  <a:spcBef>
                    <a:spcPts val="1000"/>
                  </a:spcBef>
                  <a:spcAft>
                    <a:spcPts val="0"/>
                  </a:spcAft>
                  <a:buClrTx/>
                  <a:buSzTx/>
                  <a:buFont typeface="+mj-lt"/>
                  <a:buAutoNum type="romanUcPeriod" startAt="2"/>
                  <a:tabLst/>
                  <a:defRPr/>
                </a:pPr>
                <a:r>
                  <a:rPr kumimoji="0" lang="en-US" sz="3200" b="1"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(Smoothness):</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 all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m:rPr>
                        <m:sty m:val="p"/>
                      </m:rPr>
                      <a:rPr kumimoji="0" lang="en-US" sz="3200" b="0" i="0"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ln</m:t>
                        </m:r>
                      </m:fName>
                      <m:e>
                        <m:sSub>
                          <m:sSub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e>
                    </m:func>
                    <m:d>
                      <m:d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d>
                  </m:oMath>
                </a14:m>
                <a:r>
                  <a:rPr kumimoji="0" lang="en-US" sz="3200" b="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 is </a:t>
                </a:r>
                <a14:m>
                  <m:oMath xmlns:m="http://schemas.openxmlformats.org/officeDocument/2006/math">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𝐿</m:t>
                    </m:r>
                  </m:oMath>
                </a14:m>
                <a:r>
                  <a:rPr kumimoji="0" lang="en-US" sz="3200" b="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-Lipschitz</a:t>
                </a:r>
                <a:endParaRPr kumimoji="0" lang="en-US" sz="11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endParaRPr>
              </a:p>
              <a:p>
                <a:pPr marL="571500" marR="0" lvl="0" indent="-571500" algn="l" defTabSz="914400" rtl="0" eaLnBrk="1" fontAlgn="auto" latinLnBrk="0" hangingPunct="1">
                  <a:lnSpc>
                    <a:spcPct val="90000"/>
                  </a:lnSpc>
                  <a:spcBef>
                    <a:spcPts val="1000"/>
                  </a:spcBef>
                  <a:spcAft>
                    <a:spcPts val="0"/>
                  </a:spcAft>
                  <a:buClrTx/>
                  <a:buSzTx/>
                  <a:buFont typeface="+mj-lt"/>
                  <a:buAutoNum type="romanUcPeriod" startAt="2"/>
                  <a:tabLst/>
                  <a:defRPr/>
                </a:pPr>
                <a:r>
                  <a:rPr kumimoji="0" lang="en-US" sz="3200" b="1"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(Bounded second moment):</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sSubSup>
                      <m:sSubSup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Sup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𝔪</m:t>
                        </m:r>
                      </m:e>
                      <m:sub>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b>
                      <m:sup>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p>
                    </m:sSubSup>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sSub>
                      <m:sSub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𝑞</m:t>
                        </m:r>
                      </m:sub>
                    </m:sSub>
                    <m:d>
                      <m:dPr>
                        <m:begChr m:val="["/>
                        <m:endChr m:val="]"/>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p>
                          <m:sSupPr>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𝑥</m:t>
                                </m:r>
                              </m:e>
                            </m:d>
                          </m:e>
                          <m:sup>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p>
                        </m:sSup>
                      </m:e>
                    </m:d>
                    <m:r>
                      <a:rPr kumimoji="0" lang="en-US" sz="3200" b="0"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&lt;∞</m:t>
                    </m:r>
                  </m:oMath>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5" name="Rounded Rectangle 4">
                <a:extLst>
                  <a:ext uri="{FF2B5EF4-FFF2-40B4-BE49-F238E27FC236}">
                    <a16:creationId xmlns:a16="http://schemas.microsoft.com/office/drawing/2014/main" id="{73C396A5-1E23-3C0A-745C-0CCE55ED32D5}"/>
                  </a:ext>
                </a:extLst>
              </p:cNvPr>
              <p:cNvSpPr>
                <a:spLocks noRot="1" noChangeAspect="1" noMove="1" noResize="1" noEditPoints="1" noAdjustHandles="1" noChangeArrowheads="1" noChangeShapeType="1" noTextEdit="1"/>
              </p:cNvSpPr>
              <p:nvPr/>
            </p:nvSpPr>
            <p:spPr>
              <a:xfrm>
                <a:off x="243840" y="1294411"/>
                <a:ext cx="11704319" cy="3197690"/>
              </a:xfrm>
              <a:prstGeom prst="roundRect">
                <a:avLst/>
              </a:prstGeom>
              <a:blipFill>
                <a:blip r:embed="rId2"/>
                <a:stretch>
                  <a:fillRect b="-391"/>
                </a:stretch>
              </a:blipFill>
              <a:ln w="38100">
                <a:solidFill>
                  <a:schemeClr val="accent5"/>
                </a:solidFill>
              </a:ln>
              <a:effectLst/>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A9DC47FD-BFC3-6785-DB0A-AEFF3E169584}"/>
              </a:ext>
            </a:extLst>
          </p:cNvPr>
          <p:cNvSpPr>
            <a:spLocks noGrp="1"/>
          </p:cNvSpPr>
          <p:nvPr>
            <p:ph idx="1"/>
          </p:nvPr>
        </p:nvSpPr>
        <p:spPr>
          <a:xfrm>
            <a:off x="243841" y="4731797"/>
            <a:ext cx="11704318" cy="1957101"/>
          </a:xfrm>
        </p:spPr>
        <p:txBody>
          <a:bodyPr>
            <a:normAutofit/>
          </a:bodyPr>
          <a:lstStyle/>
          <a:p>
            <a:pPr marL="0" indent="0">
              <a:buNone/>
            </a:pPr>
            <a:r>
              <a:rPr lang="en-US" dirty="0"/>
              <a:t>We will discuss how to remove II next lecture</a:t>
            </a:r>
          </a:p>
          <a:p>
            <a:pPr marL="0" indent="0">
              <a:buNone/>
            </a:pPr>
            <a:r>
              <a:rPr lang="en-US" dirty="0"/>
              <a:t>III is significantly weaker than what is needed for Langevin</a:t>
            </a:r>
            <a:endParaRPr lang="en-US" b="1" dirty="0">
              <a:solidFill>
                <a:schemeClr val="accent5">
                  <a:lumMod val="60000"/>
                  <a:lumOff val="40000"/>
                </a:schemeClr>
              </a:solidFill>
            </a:endParaRPr>
          </a:p>
        </p:txBody>
      </p:sp>
    </p:spTree>
    <p:extLst>
      <p:ext uri="{BB962C8B-B14F-4D97-AF65-F5344CB8AC3E}">
        <p14:creationId xmlns:p14="http://schemas.microsoft.com/office/powerpoint/2010/main" val="21512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5DB18-C27B-4FDE-4B30-EAC74C737337}"/>
              </a:ext>
            </a:extLst>
          </p:cNvPr>
          <p:cNvSpPr>
            <a:spLocks noGrp="1"/>
          </p:cNvSpPr>
          <p:nvPr>
            <p:ph type="title"/>
          </p:nvPr>
        </p:nvSpPr>
        <p:spPr/>
        <p:txBody>
          <a:bodyPr/>
          <a:lstStyle/>
          <a:p>
            <a:r>
              <a:rPr lang="en-US" dirty="0"/>
              <a:t>CONVERGENCE GUARANTEE</a:t>
            </a:r>
          </a:p>
        </p:txBody>
      </p:sp>
      <mc:AlternateContent xmlns:mc="http://schemas.openxmlformats.org/markup-compatibility/2006">
        <mc:Choice xmlns:a14="http://schemas.microsoft.com/office/drawing/2010/main" Requires="a14">
          <p:sp>
            <p:nvSpPr>
              <p:cNvPr id="4" name="Rounded Rectangle 3">
                <a:extLst>
                  <a:ext uri="{FF2B5EF4-FFF2-40B4-BE49-F238E27FC236}">
                    <a16:creationId xmlns:a16="http://schemas.microsoft.com/office/drawing/2014/main" id="{8521979D-2DC7-94D6-38D4-E9478802E14D}"/>
                  </a:ext>
                </a:extLst>
              </p:cNvPr>
              <p:cNvSpPr>
                <a:spLocks/>
              </p:cNvSpPr>
              <p:nvPr/>
            </p:nvSpPr>
            <p:spPr>
              <a:xfrm>
                <a:off x="243840" y="1202223"/>
                <a:ext cx="11704320" cy="3289878"/>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Chewi</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-Li-Li-Salim-Zhang ‘22]: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Under these assumptions, if </a:t>
                </a:r>
                <a14:m>
                  <m:oMath xmlns:m="http://schemas.openxmlformats.org/officeDocument/2006/math">
                    <m:sSub>
                      <m:sSubPr>
                        <m:ctrlPr>
                          <a:rPr kumimoji="0" lang="en-US" sz="3200" b="1" i="1" u="none" strike="noStrike" kern="1200" cap="none" spc="0" normalizeH="0" baseline="0" noProof="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𝒑</m:t>
                        </m:r>
                      </m:e>
                      <m:sub>
                        <m:r>
                          <a:rPr kumimoji="0" lang="en-US" sz="3200" b="1" i="1" u="none" strike="noStrike" kern="1200" cap="none" spc="0" normalizeH="0" baseline="0" noProof="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sub>
                    </m:sSub>
                  </m:oMath>
                </a14:m>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is the law of the output of the algorithm after </a:t>
                </a:r>
                <a14:m>
                  <m:oMath xmlns:m="http://schemas.openxmlformats.org/officeDocument/2006/math">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𝑵</m:t>
                    </m:r>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 </m:t>
                    </m:r>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oMath>
                </a14:m>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iterations with step size </a:t>
                </a:r>
                <a14:m>
                  <m:oMath xmlns:m="http://schemas.openxmlformats.org/officeDocument/2006/math">
                    <m:r>
                      <a:rPr kumimoji="0" lang="en-US" sz="3200" b="1" i="1" u="none" strike="noStrike" kern="1200" cap="none" spc="0" normalizeH="0" baseline="0" noProof="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A6B727">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3150" b="1" i="0"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𝐓𝐕</m:t>
                      </m:r>
                      <m:d>
                        <m:dPr>
                          <m:ctrlPr>
                            <a:rPr kumimoji="0" lang="en-US" sz="3150" b="1"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150" b="1"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150" b="1"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𝒑</m:t>
                              </m:r>
                            </m:e>
                            <m:sub>
                              <m:r>
                                <a:rPr kumimoji="0" lang="en-US" sz="3150" b="1"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sub>
                          </m:sSub>
                          <m:r>
                            <a:rPr kumimoji="0" lang="en-US" sz="3150" b="1"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150" b="1" i="1" u="none" strike="noStrike" kern="1200" cap="none" spc="0" normalizeH="0" baseline="0" noProof="0" smtClean="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𝒒</m:t>
                          </m:r>
                        </m:e>
                      </m:d>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ad>
                        <m:radPr>
                          <m:degHide m:val="on"/>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radPr>
                        <m:deg/>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𝑲𝑳</m:t>
                          </m:r>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𝒒</m:t>
                          </m:r>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d>
                            <m:dPr>
                              <m:begChr m:val="|"/>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𝜸</m:t>
                              </m:r>
                            </m:e>
                          </m:d>
                        </m:e>
                      </m:rad>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func>
                        <m:funcPr>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funcPr>
                        <m:fName>
                          <m:r>
                            <a:rPr kumimoji="0" lang="en-US" sz="3150" b="1" i="0"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𝐞𝐱𝐩</m:t>
                          </m:r>
                        </m:fName>
                        <m:e>
                          <m:d>
                            <m:dPr>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𝑻</m:t>
                              </m:r>
                            </m:e>
                          </m:d>
                        </m:e>
                      </m:func>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d>
                        <m:dPr>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𝑳</m:t>
                          </m:r>
                          <m:rad>
                            <m:radPr>
                              <m:degHide m:val="on"/>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radPr>
                            <m:deg/>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𝒅𝒉</m:t>
                              </m:r>
                            </m:e>
                          </m:rad>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𝑳</m:t>
                          </m:r>
                          <m:sSub>
                            <m:sSubPr>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𝖒</m:t>
                              </m:r>
                            </m:e>
                            <m:sub>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𝟐</m:t>
                              </m:r>
                            </m:sub>
                          </m:sSub>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𝒉</m:t>
                          </m:r>
                        </m:e>
                      </m:d>
                      <m:rad>
                        <m:radPr>
                          <m:degHide m:val="on"/>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radPr>
                        <m:deg/>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𝑻</m:t>
                          </m:r>
                        </m:e>
                      </m:rad>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sSub>
                        <m:sSubPr>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𝜺</m:t>
                          </m:r>
                        </m:e>
                        <m:sub>
                          <m:r>
                            <a:rPr kumimoji="0" lang="en-US" sz="3150" b="1" i="0"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𝐬𝐜</m:t>
                          </m:r>
                        </m:sub>
                      </m:sSub>
                      <m:rad>
                        <m:radPr>
                          <m:degHide m:val="on"/>
                          <m:ctrlP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radPr>
                        <m:deg/>
                        <m:e>
                          <m:r>
                            <a:rPr kumimoji="0" lang="en-US" sz="3150" b="1" i="1" u="none" strike="noStrike" kern="1200" cap="none" spc="0" normalizeH="0" baseline="0" noProof="0">
                              <a:ln>
                                <a:noFill/>
                              </a:ln>
                              <a:solidFill>
                                <a:srgbClr val="FEC306">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𝑻</m:t>
                          </m:r>
                        </m:e>
                      </m:rad>
                    </m:oMath>
                  </m:oMathPara>
                </a14:m>
                <a:endParaRPr kumimoji="0" lang="en-US" sz="3150" b="1" i="1"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p:sp>
            <p:nvSpPr>
              <p:cNvPr id="4" name="Rounded Rectangle 3">
                <a:extLst>
                  <a:ext uri="{FF2B5EF4-FFF2-40B4-BE49-F238E27FC236}">
                    <a16:creationId xmlns:a16="http://schemas.microsoft.com/office/drawing/2014/main" id="{8521979D-2DC7-94D6-38D4-E9478802E14D}"/>
                  </a:ext>
                </a:extLst>
              </p:cNvPr>
              <p:cNvSpPr>
                <a:spLocks noRot="1" noChangeAspect="1" noMove="1" noResize="1" noEditPoints="1" noAdjustHandles="1" noChangeArrowheads="1" noChangeShapeType="1" noTextEdit="1"/>
              </p:cNvSpPr>
              <p:nvPr/>
            </p:nvSpPr>
            <p:spPr>
              <a:xfrm>
                <a:off x="243840" y="1202223"/>
                <a:ext cx="11704320" cy="3289878"/>
              </a:xfrm>
              <a:prstGeom prst="roundRect">
                <a:avLst>
                  <a:gd name="adj" fmla="val 6119"/>
                </a:avLst>
              </a:prstGeom>
              <a:blipFill>
                <a:blip r:embed="rId2"/>
                <a:stretch>
                  <a:fillRect l="-866"/>
                </a:stretch>
              </a:blipFill>
              <a:ln w="12700">
                <a:solidFill>
                  <a:schemeClr val="accent2">
                    <a:lumMod val="20000"/>
                    <a:lumOff val="80000"/>
                  </a:schemeClr>
                </a:solidFill>
              </a:ln>
              <a:effectLst/>
            </p:spPr>
            <p:txBody>
              <a:bodyPr/>
              <a:lstStyle/>
              <a:p>
                <a:r>
                  <a:rPr lang="en-US">
                    <a:noFill/>
                  </a:rPr>
                  <a:t> </a:t>
                </a:r>
              </a:p>
            </p:txBody>
          </p:sp>
        </mc:Fallback>
      </mc:AlternateContent>
      <p:sp>
        <p:nvSpPr>
          <p:cNvPr id="5" name="Right Brace 4">
            <a:extLst>
              <a:ext uri="{FF2B5EF4-FFF2-40B4-BE49-F238E27FC236}">
                <a16:creationId xmlns:a16="http://schemas.microsoft.com/office/drawing/2014/main" id="{29413DAF-66FF-6880-8908-56AA3F173FCF}"/>
              </a:ext>
            </a:extLst>
          </p:cNvPr>
          <p:cNvSpPr/>
          <p:nvPr/>
        </p:nvSpPr>
        <p:spPr>
          <a:xfrm rot="5400000">
            <a:off x="4468585" y="1781224"/>
            <a:ext cx="164238" cy="3717949"/>
          </a:xfrm>
          <a:prstGeom prst="rightBrace">
            <a:avLst/>
          </a:prstGeom>
          <a:ln>
            <a:solidFill>
              <a:schemeClr val="accent2">
                <a:lumMod val="20000"/>
                <a:lumOff val="8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ight Brace 5">
            <a:extLst>
              <a:ext uri="{FF2B5EF4-FFF2-40B4-BE49-F238E27FC236}">
                <a16:creationId xmlns:a16="http://schemas.microsoft.com/office/drawing/2014/main" id="{AC0CDAAA-D155-B920-27CE-F11D6CBCD7B6}"/>
              </a:ext>
            </a:extLst>
          </p:cNvPr>
          <p:cNvSpPr/>
          <p:nvPr/>
        </p:nvSpPr>
        <p:spPr>
          <a:xfrm rot="5400000">
            <a:off x="8500673" y="1987039"/>
            <a:ext cx="164237" cy="3306321"/>
          </a:xfrm>
          <a:prstGeom prst="rightBrace">
            <a:avLst/>
          </a:prstGeom>
          <a:ln>
            <a:solidFill>
              <a:schemeClr val="accent2">
                <a:lumMod val="20000"/>
                <a:lumOff val="8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ight Brace 6">
            <a:extLst>
              <a:ext uri="{FF2B5EF4-FFF2-40B4-BE49-F238E27FC236}">
                <a16:creationId xmlns:a16="http://schemas.microsoft.com/office/drawing/2014/main" id="{347DBFA4-D3D3-BC16-7207-872622B7E346}"/>
              </a:ext>
            </a:extLst>
          </p:cNvPr>
          <p:cNvSpPr/>
          <p:nvPr/>
        </p:nvSpPr>
        <p:spPr>
          <a:xfrm rot="5400000">
            <a:off x="11150058" y="3136094"/>
            <a:ext cx="164237" cy="1008206"/>
          </a:xfrm>
          <a:prstGeom prst="rightBrace">
            <a:avLst/>
          </a:prstGeom>
          <a:ln>
            <a:solidFill>
              <a:schemeClr val="accent2">
                <a:lumMod val="20000"/>
                <a:lumOff val="8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53519A5-C75A-24E2-8B7B-4DD369316D57}"/>
                  </a:ext>
                </a:extLst>
              </p:cNvPr>
              <p:cNvSpPr txBox="1"/>
              <p:nvPr/>
            </p:nvSpPr>
            <p:spPr>
              <a:xfrm>
                <a:off x="3033906" y="3671738"/>
                <a:ext cx="3033595" cy="68967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error from initializing at </a:t>
                </a:r>
                <a14:m>
                  <m:oMath xmlns:m="http://schemas.openxmlformats.org/officeDocument/2006/math">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𝛾</m:t>
                    </m:r>
                  </m:oMath>
                </a14:m>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instead of </a:t>
                </a:r>
                <a14:m>
                  <m:oMath xmlns:m="http://schemas.openxmlformats.org/officeDocument/2006/math">
                    <m:sSub>
                      <m:sSubPr>
                        <m:ctrlP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p:sp>
            <p:nvSpPr>
              <p:cNvPr id="8" name="TextBox 7">
                <a:extLst>
                  <a:ext uri="{FF2B5EF4-FFF2-40B4-BE49-F238E27FC236}">
                    <a16:creationId xmlns:a16="http://schemas.microsoft.com/office/drawing/2014/main" id="{253519A5-C75A-24E2-8B7B-4DD369316D57}"/>
                  </a:ext>
                </a:extLst>
              </p:cNvPr>
              <p:cNvSpPr txBox="1">
                <a:spLocks noRot="1" noChangeAspect="1" noMove="1" noResize="1" noEditPoints="1" noAdjustHandles="1" noChangeArrowheads="1" noChangeShapeType="1" noTextEdit="1"/>
              </p:cNvSpPr>
              <p:nvPr/>
            </p:nvSpPr>
            <p:spPr>
              <a:xfrm>
                <a:off x="3033906" y="3671738"/>
                <a:ext cx="3033595" cy="689676"/>
              </a:xfrm>
              <a:prstGeom prst="rect">
                <a:avLst/>
              </a:prstGeom>
              <a:blipFill>
                <a:blip r:embed="rId3"/>
                <a:stretch>
                  <a:fillRect t="-16071" r="-2929" b="-2321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387466D-E57E-2FCB-414F-9F52FA8A4E16}"/>
              </a:ext>
            </a:extLst>
          </p:cNvPr>
          <p:cNvSpPr txBox="1"/>
          <p:nvPr/>
        </p:nvSpPr>
        <p:spPr>
          <a:xfrm>
            <a:off x="7498554" y="3671737"/>
            <a:ext cx="2168474" cy="69063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discretization error</a:t>
            </a:r>
          </a:p>
        </p:txBody>
      </p:sp>
      <p:sp>
        <p:nvSpPr>
          <p:cNvPr id="10" name="TextBox 9">
            <a:extLst>
              <a:ext uri="{FF2B5EF4-FFF2-40B4-BE49-F238E27FC236}">
                <a16:creationId xmlns:a16="http://schemas.microsoft.com/office/drawing/2014/main" id="{661550CF-009C-D007-6338-04F0B6469CEC}"/>
              </a:ext>
            </a:extLst>
          </p:cNvPr>
          <p:cNvSpPr txBox="1"/>
          <p:nvPr/>
        </p:nvSpPr>
        <p:spPr>
          <a:xfrm>
            <a:off x="10619618" y="3671737"/>
            <a:ext cx="1220085" cy="69063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error</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DEDA3B92-C4FA-6EFA-724E-E1E7A7F2B656}"/>
                  </a:ext>
                </a:extLst>
              </p:cNvPr>
              <p:cNvSpPr>
                <a:spLocks noGrp="1"/>
              </p:cNvSpPr>
              <p:nvPr>
                <p:ph idx="1"/>
              </p:nvPr>
            </p:nvSpPr>
            <p:spPr>
              <a:xfrm>
                <a:off x="243840" y="4605757"/>
                <a:ext cx="11704320" cy="1840517"/>
              </a:xfrm>
            </p:spPr>
            <p:txBody>
              <a:bodyPr>
                <a:noAutofit/>
              </a:bodyPr>
              <a:lstStyle/>
              <a:p>
                <a:pPr marL="0" indent="0">
                  <a:lnSpc>
                    <a:spcPct val="100000"/>
                  </a:lnSpc>
                  <a:spcBef>
                    <a:spcPts val="0"/>
                  </a:spcBef>
                  <a:buNone/>
                </a:pPr>
                <a:r>
                  <a:rPr lang="en-US" b="0" dirty="0"/>
                  <a:t>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m:rPr>
                            <m:sty m:val="p"/>
                          </m:rPr>
                          <a:rPr lang="en-US" b="0" i="0" smtClean="0">
                            <a:latin typeface="Cambria Math" panose="02040503050406030204" pitchFamily="18" charset="0"/>
                          </a:rPr>
                          <m:t>sc</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𝑂</m:t>
                        </m:r>
                      </m:e>
                    </m:acc>
                    <m:d>
                      <m:dPr>
                        <m:ctrlPr>
                          <a:rPr lang="en-US" b="0" i="1" smtClean="0">
                            <a:latin typeface="Cambria Math" panose="02040503050406030204" pitchFamily="18" charset="0"/>
                          </a:rPr>
                        </m:ctrlPr>
                      </m:dPr>
                      <m:e>
                        <m:r>
                          <a:rPr lang="en-US" b="0" i="1" smtClean="0">
                            <a:latin typeface="Cambria Math" panose="02040503050406030204" pitchFamily="18" charset="0"/>
                          </a:rPr>
                          <m:t>𝜀</m:t>
                        </m:r>
                      </m:e>
                    </m:d>
                  </m:oMath>
                </a14:m>
                <a:r>
                  <a:rPr lang="en-US" b="0" dirty="0"/>
                  <a:t>, </a:t>
                </a:r>
                <a14:m>
                  <m:oMath xmlns:m="http://schemas.openxmlformats.org/officeDocument/2006/math">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𝐾𝐿</m:t>
                    </m:r>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m:t>
                    </m:r>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𝑞</m:t>
                    </m:r>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m:t>
                    </m:r>
                    <m:d>
                      <m:dPr>
                        <m:begChr m:val="|"/>
                        <m:ctrlPr>
                          <a:rPr lang="en-US" i="1">
                            <a:solidFill>
                              <a:schemeClr val="accent5">
                                <a:lumMod val="20000"/>
                                <a:lumOff val="80000"/>
                              </a:schemeClr>
                            </a:solidFill>
                            <a:latin typeface="Cambria Math" panose="02040503050406030204" pitchFamily="18" charset="0"/>
                            <a:ea typeface="Cambria Math" panose="02040503050406030204" pitchFamily="18" charset="0"/>
                          </a:rPr>
                        </m:ctrlPr>
                      </m:dPr>
                      <m:e>
                        <m:r>
                          <a:rPr lang="en-US" b="0" i="1">
                            <a:solidFill>
                              <a:schemeClr val="accent5">
                                <a:lumMod val="20000"/>
                                <a:lumOff val="80000"/>
                              </a:schemeClr>
                            </a:solidFill>
                            <a:latin typeface="Cambria Math" panose="02040503050406030204" pitchFamily="18" charset="0"/>
                            <a:ea typeface="Cambria Math" panose="02040503050406030204" pitchFamily="18" charset="0"/>
                          </a:rPr>
                          <m:t>𝛾</m:t>
                        </m:r>
                      </m:e>
                    </m:d>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m:t>
                    </m:r>
                    <m:r>
                      <m:rPr>
                        <m:sty m:val="p"/>
                      </m:rPr>
                      <a:rPr lang="en-US" b="0" i="0" smtClean="0">
                        <a:solidFill>
                          <a:schemeClr val="accent5">
                            <a:lumMod val="20000"/>
                            <a:lumOff val="80000"/>
                          </a:schemeClr>
                        </a:solidFill>
                        <a:latin typeface="Cambria Math" panose="02040503050406030204" pitchFamily="18" charset="0"/>
                        <a:ea typeface="Cambria Math" panose="02040503050406030204" pitchFamily="18" charset="0"/>
                      </a:rPr>
                      <m:t>poly</m:t>
                    </m:r>
                    <m:d>
                      <m:dPr>
                        <m:ctrlP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ctrlPr>
                      </m:dPr>
                      <m:e>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𝑑</m:t>
                        </m:r>
                      </m:e>
                    </m:d>
                  </m:oMath>
                </a14:m>
                <a:r>
                  <a:rPr lang="en-US" b="0" dirty="0"/>
                  <a:t>, and </a:t>
                </a:r>
                <a14:m>
                  <m:oMath xmlns:m="http://schemas.openxmlformats.org/officeDocument/2006/math">
                    <m:sSubSup>
                      <m:sSubSupPr>
                        <m:ctrlP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ctrlPr>
                      </m:sSubSupPr>
                      <m:e>
                        <m:r>
                          <a:rPr lang="en-US" b="0" i="1">
                            <a:solidFill>
                              <a:schemeClr val="accent5">
                                <a:lumMod val="20000"/>
                                <a:lumOff val="80000"/>
                              </a:schemeClr>
                            </a:solidFill>
                            <a:latin typeface="Cambria Math" panose="02040503050406030204" pitchFamily="18" charset="0"/>
                            <a:ea typeface="Cambria Math" panose="02040503050406030204" pitchFamily="18" charset="0"/>
                          </a:rPr>
                          <m:t>𝔪</m:t>
                        </m:r>
                      </m:e>
                      <m:sub>
                        <m:r>
                          <a:rPr lang="en-US" b="0" i="1">
                            <a:solidFill>
                              <a:schemeClr val="accent5">
                                <a:lumMod val="20000"/>
                                <a:lumOff val="80000"/>
                              </a:schemeClr>
                            </a:solidFill>
                            <a:latin typeface="Cambria Math" panose="02040503050406030204" pitchFamily="18" charset="0"/>
                            <a:ea typeface="Cambria Math" panose="02040503050406030204" pitchFamily="18" charset="0"/>
                          </a:rPr>
                          <m:t>2</m:t>
                        </m:r>
                      </m:sub>
                      <m:sup>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2</m:t>
                        </m:r>
                      </m:sup>
                    </m:sSubSup>
                    <m:r>
                      <a:rPr lang="en-US" b="1" i="1" smtClean="0">
                        <a:solidFill>
                          <a:schemeClr val="accent5">
                            <a:lumMod val="20000"/>
                            <a:lumOff val="80000"/>
                          </a:schemeClr>
                        </a:solidFill>
                        <a:latin typeface="Cambria Math" panose="02040503050406030204" pitchFamily="18" charset="0"/>
                        <a:ea typeface="Cambria Math" panose="02040503050406030204" pitchFamily="18" charset="0"/>
                      </a:rPr>
                      <m:t>≲</m:t>
                    </m:r>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𝑑</m:t>
                    </m:r>
                  </m:oMath>
                </a14:m>
                <a:r>
                  <a:rPr lang="en-US" b="0" dirty="0"/>
                  <a:t>, </a:t>
                </a:r>
              </a:p>
              <a:p>
                <a:pPr marL="0" indent="0">
                  <a:lnSpc>
                    <a:spcPct val="100000"/>
                  </a:lnSpc>
                  <a:spcBef>
                    <a:spcPts val="0"/>
                  </a:spcBef>
                  <a:buNone/>
                </a:pPr>
                <a:r>
                  <a:rPr lang="en-US" b="0" dirty="0"/>
                  <a:t>then</a:t>
                </a:r>
                <a:r>
                  <a:rPr lang="en-US" dirty="0"/>
                  <a:t> </a:t>
                </a:r>
                <a14:m>
                  <m:oMath xmlns:m="http://schemas.openxmlformats.org/officeDocument/2006/math">
                    <m:r>
                      <a:rPr lang="en-US" b="1" i="1" smtClean="0">
                        <a:solidFill>
                          <a:schemeClr val="accent5"/>
                        </a:solidFill>
                        <a:latin typeface="Cambria Math" panose="02040503050406030204" pitchFamily="18" charset="0"/>
                      </a:rPr>
                      <m:t>𝑵</m:t>
                    </m:r>
                    <m:r>
                      <a:rPr lang="en-US" b="1" i="1" smtClean="0">
                        <a:solidFill>
                          <a:schemeClr val="accent5"/>
                        </a:solidFill>
                        <a:latin typeface="Cambria Math" panose="02040503050406030204" pitchFamily="18" charset="0"/>
                      </a:rPr>
                      <m:t>=</m:t>
                    </m:r>
                    <m:acc>
                      <m:accPr>
                        <m:chr m:val="̃"/>
                        <m:ctrlPr>
                          <a:rPr lang="en-US" b="1" i="1" smtClean="0">
                            <a:solidFill>
                              <a:schemeClr val="accent5"/>
                            </a:solidFill>
                            <a:latin typeface="Cambria Math" panose="02040503050406030204" pitchFamily="18" charset="0"/>
                          </a:rPr>
                        </m:ctrlPr>
                      </m:accPr>
                      <m:e>
                        <m:r>
                          <a:rPr lang="en-US" b="1" i="1" smtClean="0">
                            <a:solidFill>
                              <a:schemeClr val="accent5"/>
                            </a:solidFill>
                            <a:latin typeface="Cambria Math" panose="02040503050406030204" pitchFamily="18" charset="0"/>
                          </a:rPr>
                          <m:t>𝑶</m:t>
                        </m:r>
                      </m:e>
                    </m:acc>
                    <m:d>
                      <m:dPr>
                        <m:ctrlPr>
                          <a:rPr lang="en-US" b="1" i="1" smtClean="0">
                            <a:solidFill>
                              <a:schemeClr val="accent5"/>
                            </a:solidFill>
                            <a:latin typeface="Cambria Math" panose="02040503050406030204" pitchFamily="18" charset="0"/>
                          </a:rPr>
                        </m:ctrlPr>
                      </m:dPr>
                      <m:e>
                        <m:sSup>
                          <m:sSupPr>
                            <m:ctrlPr>
                              <a:rPr lang="en-US" b="1" i="1">
                                <a:solidFill>
                                  <a:schemeClr val="accent5"/>
                                </a:solidFill>
                                <a:latin typeface="Cambria Math" panose="02040503050406030204" pitchFamily="18" charset="0"/>
                              </a:rPr>
                            </m:ctrlPr>
                          </m:sSupPr>
                          <m:e>
                            <m:r>
                              <a:rPr lang="en-US" b="1" i="1">
                                <a:solidFill>
                                  <a:schemeClr val="accent5"/>
                                </a:solidFill>
                                <a:latin typeface="Cambria Math" panose="02040503050406030204" pitchFamily="18" charset="0"/>
                              </a:rPr>
                              <m:t>𝑳</m:t>
                            </m:r>
                          </m:e>
                          <m:sup>
                            <m:r>
                              <a:rPr lang="en-US" b="1" i="1">
                                <a:solidFill>
                                  <a:schemeClr val="accent5"/>
                                </a:solidFill>
                                <a:latin typeface="Cambria Math" panose="02040503050406030204" pitchFamily="18" charset="0"/>
                              </a:rPr>
                              <m:t>𝟐</m:t>
                            </m:r>
                          </m:sup>
                        </m:sSup>
                        <m:r>
                          <a:rPr lang="en-US" b="1" i="1" smtClean="0">
                            <a:solidFill>
                              <a:schemeClr val="accent1">
                                <a:lumMod val="60000"/>
                                <a:lumOff val="40000"/>
                              </a:schemeClr>
                            </a:solidFill>
                            <a:latin typeface="Cambria Math" panose="02040503050406030204" pitchFamily="18" charset="0"/>
                          </a:rPr>
                          <m:t>𝒅</m:t>
                        </m:r>
                        <m:r>
                          <a:rPr lang="en-US" b="1" i="1">
                            <a:solidFill>
                              <a:schemeClr val="accent5"/>
                            </a:solidFill>
                            <a:latin typeface="Cambria Math" panose="02040503050406030204" pitchFamily="18" charset="0"/>
                          </a:rPr>
                          <m:t>/</m:t>
                        </m:r>
                        <m:sSup>
                          <m:sSupPr>
                            <m:ctrlPr>
                              <a:rPr lang="en-US" b="1" i="1" smtClean="0">
                                <a:solidFill>
                                  <a:schemeClr val="accent5"/>
                                </a:solidFill>
                                <a:latin typeface="Cambria Math" panose="02040503050406030204" pitchFamily="18" charset="0"/>
                              </a:rPr>
                            </m:ctrlPr>
                          </m:sSupPr>
                          <m:e>
                            <m:r>
                              <a:rPr lang="en-US" b="1" i="1" smtClean="0">
                                <a:solidFill>
                                  <a:schemeClr val="accent5"/>
                                </a:solidFill>
                                <a:latin typeface="Cambria Math" panose="02040503050406030204" pitchFamily="18" charset="0"/>
                              </a:rPr>
                              <m:t>𝜺</m:t>
                            </m:r>
                          </m:e>
                          <m:sup>
                            <m:r>
                              <a:rPr lang="en-US" b="1" i="1" smtClean="0">
                                <a:solidFill>
                                  <a:schemeClr val="accent5"/>
                                </a:solidFill>
                                <a:latin typeface="Cambria Math" panose="02040503050406030204" pitchFamily="18" charset="0"/>
                              </a:rPr>
                              <m:t>𝟐</m:t>
                            </m:r>
                          </m:sup>
                        </m:sSup>
                      </m:e>
                    </m:d>
                  </m:oMath>
                </a14:m>
                <a:r>
                  <a:rPr lang="en-US" dirty="0"/>
                  <a:t> iterations suffice to get </a:t>
                </a:r>
                <a14:m>
                  <m:oMath xmlns:m="http://schemas.openxmlformats.org/officeDocument/2006/math">
                    <m:r>
                      <m:rPr>
                        <m:sty m:val="p"/>
                      </m:rPr>
                      <a:rPr lang="en-US" b="0" i="1" smtClean="0">
                        <a:latin typeface="Cambria Math" panose="02040503050406030204" pitchFamily="18" charset="0"/>
                      </a:rPr>
                      <m:t>ε</m:t>
                    </m:r>
                  </m:oMath>
                </a14:m>
                <a:r>
                  <a:rPr lang="en-US" b="0" dirty="0"/>
                  <a:t>-close in TV. </a:t>
                </a:r>
                <a:endParaRPr lang="en-US" sz="1050" dirty="0"/>
              </a:p>
            </p:txBody>
          </p:sp>
        </mc:Choice>
        <mc:Fallback xmlns="">
          <p:sp>
            <p:nvSpPr>
              <p:cNvPr id="12" name="Content Placeholder 2">
                <a:extLst>
                  <a:ext uri="{FF2B5EF4-FFF2-40B4-BE49-F238E27FC236}">
                    <a16:creationId xmlns:a16="http://schemas.microsoft.com/office/drawing/2014/main" id="{DEDA3B92-C4FA-6EFA-724E-E1E7A7F2B656}"/>
                  </a:ext>
                </a:extLst>
              </p:cNvPr>
              <p:cNvSpPr>
                <a:spLocks noGrp="1" noRot="1" noChangeAspect="1" noMove="1" noResize="1" noEditPoints="1" noAdjustHandles="1" noChangeArrowheads="1" noChangeShapeType="1" noTextEdit="1"/>
              </p:cNvSpPr>
              <p:nvPr>
                <p:ph idx="1"/>
              </p:nvPr>
            </p:nvSpPr>
            <p:spPr>
              <a:xfrm>
                <a:off x="243840" y="4605757"/>
                <a:ext cx="11704320" cy="1840517"/>
              </a:xfrm>
              <a:blipFill>
                <a:blip r:embed="rId4"/>
                <a:stretch>
                  <a:fillRect l="-1410" t="-4110"/>
                </a:stretch>
              </a:blipFill>
            </p:spPr>
            <p:txBody>
              <a:bodyPr/>
              <a:lstStyle/>
              <a:p>
                <a:r>
                  <a:rPr lang="en-US">
                    <a:noFill/>
                  </a:rPr>
                  <a:t> </a:t>
                </a:r>
              </a:p>
            </p:txBody>
          </p:sp>
        </mc:Fallback>
      </mc:AlternateContent>
    </p:spTree>
    <p:extLst>
      <p:ext uri="{BB962C8B-B14F-4D97-AF65-F5344CB8AC3E}">
        <p14:creationId xmlns:p14="http://schemas.microsoft.com/office/powerpoint/2010/main" val="280853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nodePh="1">
                                  <p:stCondLst>
                                    <p:cond delay="0"/>
                                  </p:stCondLst>
                                  <p:endCondLst>
                                    <p:cond evt="begin" delay="0">
                                      <p:tn val="29"/>
                                    </p:cond>
                                  </p:end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P spid="5" grpId="0" animBg="1"/>
      <p:bldP spid="6" grpId="0" animBg="1"/>
      <p:bldP spid="7" grpId="0" animBg="1"/>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42DD-8273-4919-841D-847F0CCBCA0A}"/>
              </a:ext>
            </a:extLst>
          </p:cNvPr>
          <p:cNvSpPr>
            <a:spLocks noGrp="1"/>
          </p:cNvSpPr>
          <p:nvPr>
            <p:ph type="title"/>
          </p:nvPr>
        </p:nvSpPr>
        <p:spPr/>
        <p:txBody>
          <a:bodyPr/>
          <a:lstStyle/>
          <a:p>
            <a:r>
              <a:rPr lang="en-US" dirty="0"/>
              <a:t>CONTINUOUS-TIME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447769-34D9-1D72-5860-340D556FC3DB}"/>
                  </a:ext>
                </a:extLst>
              </p:cNvPr>
              <p:cNvSpPr>
                <a:spLocks noGrp="1"/>
              </p:cNvSpPr>
              <p:nvPr>
                <p:ph idx="1"/>
              </p:nvPr>
            </p:nvSpPr>
            <p:spPr/>
            <p:txBody>
              <a:bodyPr>
                <a:normAutofit/>
              </a:bodyPr>
              <a:lstStyle/>
              <a:p>
                <a:pPr marL="0" indent="0">
                  <a:buNone/>
                </a:pPr>
                <a:r>
                  <a:rPr lang="en-US" dirty="0"/>
                  <a:t>Let’s momentarily ignore discretization and score estimation error</a:t>
                </a:r>
              </a:p>
              <a:p>
                <a:pPr marL="514350" indent="-514350">
                  <a:buFont typeface="+mj-lt"/>
                  <a:buAutoNum type="arabicPeriod"/>
                </a:pPr>
                <a:r>
                  <a:rPr lang="en-US" dirty="0"/>
                  <a:t>Forward process converges exponentially quickly to Gaussian</a:t>
                </a:r>
              </a:p>
              <a:p>
                <a:pPr marL="0" indent="0">
                  <a:buNone/>
                </a:pPr>
                <a:endParaRPr lang="en-US" sz="5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rPr>
                        <m:t>𝐾𝐿</m:t>
                      </m:r>
                      <m:r>
                        <a:rPr lang="en-US" b="0" i="1" smtClean="0">
                          <a:solidFill>
                            <a:schemeClr val="accent5">
                              <a:lumMod val="60000"/>
                              <a:lumOff val="40000"/>
                            </a:schemeClr>
                          </a:solidFill>
                          <a:latin typeface="Cambria Math" panose="02040503050406030204" pitchFamily="18" charset="0"/>
                        </a:rPr>
                        <m:t>(</m:t>
                      </m:r>
                      <m:sSub>
                        <m:sSubPr>
                          <m:ctrlPr>
                            <a:rPr lang="en-US"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𝑇</m:t>
                          </m:r>
                        </m:sub>
                      </m:sSub>
                      <m:d>
                        <m:dPr>
                          <m:begChr m:val="‖"/>
                          <m:ctrlPr>
                            <a:rPr lang="en-US" i="1" smtClean="0">
                              <a:solidFill>
                                <a:schemeClr val="accent5">
                                  <a:lumMod val="60000"/>
                                  <a:lumOff val="40000"/>
                                </a:schemeClr>
                              </a:solidFill>
                              <a:latin typeface="Cambria Math" panose="02040503050406030204" pitchFamily="18" charset="0"/>
                            </a:rPr>
                          </m:ctrlPr>
                        </m:dPr>
                        <m:e>
                          <m:r>
                            <a:rPr lang="en-US" b="0" i="1" smtClean="0">
                              <a:solidFill>
                                <a:schemeClr val="accent5">
                                  <a:lumMod val="60000"/>
                                  <a:lumOff val="40000"/>
                                </a:schemeClr>
                              </a:solidFill>
                              <a:latin typeface="Cambria Math" panose="02040503050406030204" pitchFamily="18" charset="0"/>
                            </a:rPr>
                            <m:t>𝛾</m:t>
                          </m:r>
                        </m:e>
                      </m:d>
                      <m:r>
                        <a:rPr lang="en-US" b="0" i="1" smtClean="0">
                          <a:solidFill>
                            <a:schemeClr val="accent5">
                              <a:lumMod val="60000"/>
                              <a:lumOff val="40000"/>
                            </a:schemeClr>
                          </a:solidFill>
                          <a:latin typeface="Cambria Math" panose="02040503050406030204" pitchFamily="18" charset="0"/>
                        </a:rPr>
                        <m:t>≤</m:t>
                      </m:r>
                      <m:func>
                        <m:funcPr>
                          <m:ctrlPr>
                            <a:rPr lang="en-US" i="1" smtClean="0">
                              <a:solidFill>
                                <a:schemeClr val="accent5">
                                  <a:lumMod val="60000"/>
                                  <a:lumOff val="40000"/>
                                </a:schemeClr>
                              </a:solidFill>
                              <a:latin typeface="Cambria Math" panose="02040503050406030204" pitchFamily="18" charset="0"/>
                            </a:rPr>
                          </m:ctrlPr>
                        </m:funcPr>
                        <m:fName>
                          <m:r>
                            <m:rPr>
                              <m:sty m:val="p"/>
                            </m:rPr>
                            <a:rPr lang="en-US" b="0" i="0" smtClean="0">
                              <a:solidFill>
                                <a:schemeClr val="accent5">
                                  <a:lumMod val="60000"/>
                                  <a:lumOff val="40000"/>
                                </a:schemeClr>
                              </a:solidFill>
                              <a:latin typeface="Cambria Math" panose="02040503050406030204" pitchFamily="18" charset="0"/>
                            </a:rPr>
                            <m:t>exp</m:t>
                          </m:r>
                        </m:fName>
                        <m:e>
                          <m:d>
                            <m:dPr>
                              <m:ctrlPr>
                                <a:rPr lang="en-US" i="1" smtClean="0">
                                  <a:solidFill>
                                    <a:schemeClr val="accent5">
                                      <a:lumMod val="60000"/>
                                      <a:lumOff val="40000"/>
                                    </a:schemeClr>
                                  </a:solidFill>
                                  <a:latin typeface="Cambria Math" panose="02040503050406030204" pitchFamily="18" charset="0"/>
                                </a:rPr>
                              </m:ctrlPr>
                            </m:dPr>
                            <m:e>
                              <m:r>
                                <a:rPr lang="en-US" b="0" i="1" smtClean="0">
                                  <a:solidFill>
                                    <a:schemeClr val="accent5">
                                      <a:lumMod val="60000"/>
                                      <a:lumOff val="40000"/>
                                    </a:schemeClr>
                                  </a:solidFill>
                                  <a:latin typeface="Cambria Math" panose="02040503050406030204" pitchFamily="18" charset="0"/>
                                </a:rPr>
                                <m:t>−2</m:t>
                              </m:r>
                              <m:r>
                                <a:rPr lang="en-US" b="0" i="1" smtClean="0">
                                  <a:solidFill>
                                    <a:schemeClr val="accent5">
                                      <a:lumMod val="60000"/>
                                      <a:lumOff val="40000"/>
                                    </a:schemeClr>
                                  </a:solidFill>
                                  <a:latin typeface="Cambria Math" panose="02040503050406030204" pitchFamily="18" charset="0"/>
                                </a:rPr>
                                <m:t>𝑇</m:t>
                              </m:r>
                            </m:e>
                          </m:d>
                        </m:e>
                      </m:func>
                      <m:r>
                        <a:rPr lang="en-US" b="0" i="1" smtClean="0">
                          <a:solidFill>
                            <a:schemeClr val="accent5">
                              <a:lumMod val="60000"/>
                              <a:lumOff val="40000"/>
                            </a:schemeClr>
                          </a:solidFill>
                          <a:latin typeface="Cambria Math" panose="02040503050406030204" pitchFamily="18" charset="0"/>
                        </a:rPr>
                        <m:t>𝐾𝐿</m:t>
                      </m:r>
                      <m:r>
                        <a:rPr lang="en-US" b="0" i="1" smtClean="0">
                          <a:solidFill>
                            <a:schemeClr val="accent5">
                              <a:lumMod val="60000"/>
                              <a:lumOff val="40000"/>
                            </a:schemeClr>
                          </a:solidFill>
                          <a:latin typeface="Cambria Math" panose="02040503050406030204" pitchFamily="18" charset="0"/>
                        </a:rPr>
                        <m:t>(</m:t>
                      </m:r>
                      <m:sSub>
                        <m:sSubPr>
                          <m:ctrlPr>
                            <a:rPr lang="en-US"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0</m:t>
                          </m:r>
                        </m:sub>
                      </m:sSub>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𝛾</m:t>
                      </m:r>
                      <m:r>
                        <a:rPr lang="en-US" b="0" i="1" smtClean="0">
                          <a:solidFill>
                            <a:schemeClr val="accent5">
                              <a:lumMod val="60000"/>
                              <a:lumOff val="40000"/>
                            </a:schemeClr>
                          </a:solidFill>
                          <a:latin typeface="Cambria Math" panose="02040503050406030204" pitchFamily="18" charset="0"/>
                        </a:rPr>
                        <m:t>)</m:t>
                      </m:r>
                    </m:oMath>
                  </m:oMathPara>
                </a14:m>
                <a:endParaRPr lang="en-US" dirty="0">
                  <a:solidFill>
                    <a:schemeClr val="accent5">
                      <a:lumMod val="60000"/>
                      <a:lumOff val="40000"/>
                    </a:schemeClr>
                  </a:solidFill>
                </a:endParaRPr>
              </a:p>
              <a:p>
                <a:pPr marL="0" indent="0">
                  <a:buNone/>
                </a:pPr>
                <a:endParaRPr lang="en-US" sz="200" dirty="0"/>
              </a:p>
              <a:p>
                <a:pPr marL="514350" indent="-514350">
                  <a:buFont typeface="+mj-lt"/>
                  <a:buAutoNum type="arabicPeriod" startAt="2"/>
                </a:pPr>
                <a:r>
                  <a:rPr lang="en-US" dirty="0"/>
                  <a:t>Running reverse SDE starting from Gaussian vs. from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oMath>
                </a14:m>
                <a:r>
                  <a:rPr lang="en-US" dirty="0"/>
                  <a:t> cannot increase distance between them </a:t>
                </a:r>
                <a:r>
                  <a:rPr lang="en-US" b="1" dirty="0">
                    <a:solidFill>
                      <a:schemeClr val="accent1">
                        <a:lumMod val="60000"/>
                        <a:lumOff val="40000"/>
                      </a:schemeClr>
                    </a:solidFill>
                  </a:rPr>
                  <a:t>(data processing inequality)</a:t>
                </a:r>
              </a:p>
              <a:p>
                <a:pPr marL="514350" indent="-514350">
                  <a:buFont typeface="+mj-lt"/>
                  <a:buAutoNum type="arabicPeriod" startAt="2"/>
                </a:pPr>
                <a:endParaRPr lang="en-US" sz="500" b="1" dirty="0">
                  <a:solidFill>
                    <a:schemeClr val="accent1">
                      <a:lumMod val="60000"/>
                      <a:lumOff val="40000"/>
                    </a:schemeClr>
                  </a:solidFill>
                </a:endParaRPr>
              </a:p>
              <a:p>
                <a:pPr marL="0" indent="0">
                  <a:buNone/>
                </a:pPr>
                <a14:m>
                  <m:oMathPara xmlns:m="http://schemas.openxmlformats.org/officeDocument/2006/math">
                    <m:oMathParaPr>
                      <m:jc m:val="center"/>
                    </m:oMathParaPr>
                    <m:oMath xmlns:m="http://schemas.openxmlformats.org/officeDocument/2006/math">
                      <m:r>
                        <a:rPr lang="en-US" b="0" i="1" smtClean="0">
                          <a:solidFill>
                            <a:schemeClr val="accent5">
                              <a:lumMod val="60000"/>
                              <a:lumOff val="40000"/>
                            </a:schemeClr>
                          </a:solidFill>
                          <a:latin typeface="Cambria Math" panose="02040503050406030204" pitchFamily="18" charset="0"/>
                        </a:rPr>
                        <m:t>𝐾𝐿</m:t>
                      </m:r>
                      <m:d>
                        <m:dPr>
                          <m:ctrlPr>
                            <a:rPr lang="en-US" b="0" i="1" smtClean="0">
                              <a:solidFill>
                                <a:schemeClr val="accent5">
                                  <a:lumMod val="60000"/>
                                  <a:lumOff val="40000"/>
                                </a:schemeClr>
                              </a:solidFill>
                              <a:latin typeface="Cambria Math" panose="02040503050406030204" pitchFamily="18" charset="0"/>
                            </a:rPr>
                          </m:ctrlPr>
                        </m:dPr>
                        <m:e>
                          <m:r>
                            <a:rPr lang="en-US" b="0" i="1" smtClean="0">
                              <a:solidFill>
                                <a:schemeClr val="accent5">
                                  <a:lumMod val="60000"/>
                                  <a:lumOff val="40000"/>
                                </a:schemeClr>
                              </a:solidFill>
                              <a:latin typeface="Cambria Math" panose="02040503050406030204" pitchFamily="18" charset="0"/>
                            </a:rPr>
                            <m:t>𝑞</m:t>
                          </m:r>
                          <m:d>
                            <m:dPr>
                              <m:begChr m:val="‖"/>
                              <m:ctrlPr>
                                <a:rPr lang="en-US"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𝑝</m:t>
                                  </m:r>
                                </m:e>
                                <m:sub>
                                  <m:r>
                                    <a:rPr lang="en-US" b="0" i="1" smtClean="0">
                                      <a:solidFill>
                                        <a:schemeClr val="accent5">
                                          <a:lumMod val="60000"/>
                                          <a:lumOff val="40000"/>
                                        </a:schemeClr>
                                      </a:solidFill>
                                      <a:latin typeface="Cambria Math" panose="02040503050406030204" pitchFamily="18" charset="0"/>
                                    </a:rPr>
                                    <m:t>𝑇</m:t>
                                  </m:r>
                                </m:sub>
                              </m:sSub>
                            </m:e>
                          </m:d>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𝐾𝐿</m:t>
                          </m:r>
                          <m:d>
                            <m:dPr>
                              <m:ctrlPr>
                                <a:rPr lang="en-US" b="0" i="1" smtClean="0">
                                  <a:solidFill>
                                    <a:schemeClr val="accent5">
                                      <a:lumMod val="60000"/>
                                      <a:lumOff val="40000"/>
                                    </a:schemeClr>
                                  </a:solidFill>
                                  <a:latin typeface="Cambria Math" panose="02040503050406030204" pitchFamily="18" charset="0"/>
                                </a:rPr>
                              </m:ctrlPr>
                            </m:dPr>
                            <m:e>
                              <m:r>
                                <m:rPr>
                                  <m:sty m:val="p"/>
                                </m:rPr>
                                <a:rPr lang="en-US" b="0" i="0" smtClean="0">
                                  <a:solidFill>
                                    <a:schemeClr val="accent5">
                                      <a:lumMod val="60000"/>
                                      <a:lumOff val="40000"/>
                                    </a:schemeClr>
                                  </a:solidFill>
                                  <a:latin typeface="Cambria Math" panose="02040503050406030204" pitchFamily="18" charset="0"/>
                                </a:rPr>
                                <m:t>reverse</m:t>
                              </m:r>
                              <m:d>
                                <m:dPr>
                                  <m:ctrlPr>
                                    <a:rPr lang="en-US" b="0"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𝑇</m:t>
                                      </m:r>
                                    </m:sub>
                                  </m:sSub>
                                </m:e>
                              </m:d>
                              <m:r>
                                <a:rPr lang="en-US" b="0" i="1" smtClean="0">
                                  <a:solidFill>
                                    <a:schemeClr val="accent5">
                                      <a:lumMod val="60000"/>
                                      <a:lumOff val="40000"/>
                                    </a:schemeClr>
                                  </a:solidFill>
                                  <a:latin typeface="Cambria Math" panose="02040503050406030204" pitchFamily="18" charset="0"/>
                                </a:rPr>
                                <m:t>‖</m:t>
                              </m:r>
                              <m:r>
                                <m:rPr>
                                  <m:sty m:val="p"/>
                                </m:rPr>
                                <a:rPr lang="en-US" b="0" i="0" smtClean="0">
                                  <a:solidFill>
                                    <a:schemeClr val="accent5">
                                      <a:lumMod val="60000"/>
                                      <a:lumOff val="40000"/>
                                    </a:schemeClr>
                                  </a:solidFill>
                                  <a:latin typeface="Cambria Math" panose="02040503050406030204" pitchFamily="18" charset="0"/>
                                </a:rPr>
                                <m:t>reverse</m:t>
                              </m:r>
                              <m:d>
                                <m:dPr>
                                  <m:ctrlPr>
                                    <a:rPr lang="en-US" b="0" i="1" smtClean="0">
                                      <a:solidFill>
                                        <a:schemeClr val="accent5">
                                          <a:lumMod val="60000"/>
                                          <a:lumOff val="40000"/>
                                        </a:schemeClr>
                                      </a:solidFill>
                                      <a:latin typeface="Cambria Math" panose="02040503050406030204" pitchFamily="18" charset="0"/>
                                    </a:rPr>
                                  </m:ctrlPr>
                                </m:dPr>
                                <m:e>
                                  <m:r>
                                    <a:rPr lang="en-US" b="0" i="1" smtClean="0">
                                      <a:solidFill>
                                        <a:schemeClr val="accent5">
                                          <a:lumMod val="60000"/>
                                          <a:lumOff val="40000"/>
                                        </a:schemeClr>
                                      </a:solidFill>
                                      <a:latin typeface="Cambria Math" panose="02040503050406030204" pitchFamily="18" charset="0"/>
                                    </a:rPr>
                                    <m:t>𝛾</m:t>
                                  </m:r>
                                </m:e>
                              </m:d>
                            </m:e>
                          </m:d>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𝐾𝐿</m:t>
                          </m:r>
                          <m:d>
                            <m:dPr>
                              <m:endChr m:val="‖"/>
                              <m:ctrlPr>
                                <a:rPr lang="en-US" b="0"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𝑇</m:t>
                                  </m:r>
                                </m:sub>
                              </m:sSub>
                            </m:e>
                          </m:d>
                          <m:r>
                            <a:rPr lang="en-US" b="0" i="1" smtClean="0">
                              <a:solidFill>
                                <a:schemeClr val="accent5">
                                  <a:lumMod val="60000"/>
                                  <a:lumOff val="40000"/>
                                </a:schemeClr>
                              </a:solidFill>
                              <a:latin typeface="Cambria Math" panose="02040503050406030204" pitchFamily="18" charset="0"/>
                            </a:rPr>
                            <m:t>𝛾</m:t>
                          </m:r>
                        </m:e>
                      </m:d>
                    </m:oMath>
                  </m:oMathPara>
                </a14:m>
                <a:endParaRPr lang="en-US" b="1" dirty="0">
                  <a:solidFill>
                    <a:schemeClr val="accent5">
                      <a:lumMod val="60000"/>
                      <a:lumOff val="40000"/>
                    </a:schemeClr>
                  </a:solidFill>
                </a:endParaRPr>
              </a:p>
              <a:p>
                <a:pPr marL="0" indent="0">
                  <a:buNone/>
                </a:pPr>
                <a:endParaRPr lang="en-US" sz="100" b="1" dirty="0">
                  <a:solidFill>
                    <a:schemeClr val="accent1">
                      <a:lumMod val="60000"/>
                      <a:lumOff val="40000"/>
                    </a:schemeClr>
                  </a:solidFill>
                </a:endParaRPr>
              </a:p>
              <a:p>
                <a:pPr marL="514350" indent="-514350">
                  <a:buFont typeface="+mj-lt"/>
                  <a:buAutoNum type="arabicPeriod" startAt="3"/>
                </a:pPr>
                <a:r>
                  <a:rPr lang="en-US" dirty="0" err="1"/>
                  <a:t>Pinsker’s</a:t>
                </a:r>
                <a:r>
                  <a:rPr lang="en-US" dirty="0"/>
                  <a:t> inequality: </a:t>
                </a:r>
                <a14:m>
                  <m:oMath xmlns:m="http://schemas.openxmlformats.org/officeDocument/2006/math">
                    <m:r>
                      <a:rPr lang="en-US" b="0" i="1" smtClean="0">
                        <a:solidFill>
                          <a:schemeClr val="accent5">
                            <a:lumMod val="60000"/>
                            <a:lumOff val="40000"/>
                          </a:schemeClr>
                        </a:solidFill>
                        <a:latin typeface="Cambria Math" panose="02040503050406030204" pitchFamily="18" charset="0"/>
                      </a:rPr>
                      <m:t>𝑇𝑉</m:t>
                    </m:r>
                    <m:d>
                      <m:dPr>
                        <m:ctrlPr>
                          <a:rPr lang="en-US" b="0"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𝑝</m:t>
                            </m:r>
                          </m:e>
                          <m:sub>
                            <m:r>
                              <a:rPr lang="en-US" b="0" i="1" smtClean="0">
                                <a:solidFill>
                                  <a:schemeClr val="accent5">
                                    <a:lumMod val="60000"/>
                                    <a:lumOff val="40000"/>
                                  </a:schemeClr>
                                </a:solidFill>
                                <a:latin typeface="Cambria Math" panose="02040503050406030204" pitchFamily="18" charset="0"/>
                              </a:rPr>
                              <m:t>𝑇</m:t>
                            </m:r>
                          </m:sub>
                        </m:sSub>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𝑞</m:t>
                        </m:r>
                      </m:e>
                    </m:d>
                    <m:r>
                      <a:rPr lang="en-US" b="0" i="1" smtClean="0">
                        <a:solidFill>
                          <a:schemeClr val="accent5">
                            <a:lumMod val="60000"/>
                            <a:lumOff val="40000"/>
                          </a:schemeClr>
                        </a:solidFill>
                        <a:latin typeface="Cambria Math" panose="02040503050406030204" pitchFamily="18" charset="0"/>
                      </a:rPr>
                      <m:t>≤</m:t>
                    </m:r>
                    <m:rad>
                      <m:radPr>
                        <m:degHide m:val="on"/>
                        <m:ctrlPr>
                          <a:rPr lang="en-US" b="0" i="1" smtClean="0">
                            <a:solidFill>
                              <a:schemeClr val="accent5">
                                <a:lumMod val="60000"/>
                                <a:lumOff val="40000"/>
                              </a:schemeClr>
                            </a:solidFill>
                            <a:latin typeface="Cambria Math" panose="02040503050406030204" pitchFamily="18" charset="0"/>
                          </a:rPr>
                        </m:ctrlPr>
                      </m:radPr>
                      <m:deg/>
                      <m:e>
                        <m:f>
                          <m:fPr>
                            <m:ctrlPr>
                              <a:rPr lang="en-US" b="0" i="1" smtClean="0">
                                <a:solidFill>
                                  <a:schemeClr val="accent5">
                                    <a:lumMod val="60000"/>
                                    <a:lumOff val="40000"/>
                                  </a:schemeClr>
                                </a:solidFill>
                                <a:latin typeface="Cambria Math" panose="02040503050406030204" pitchFamily="18" charset="0"/>
                              </a:rPr>
                            </m:ctrlPr>
                          </m:fPr>
                          <m:num>
                            <m:r>
                              <a:rPr lang="en-US" b="0" i="1" smtClean="0">
                                <a:solidFill>
                                  <a:schemeClr val="accent5">
                                    <a:lumMod val="60000"/>
                                    <a:lumOff val="40000"/>
                                  </a:schemeClr>
                                </a:solidFill>
                                <a:latin typeface="Cambria Math" panose="02040503050406030204" pitchFamily="18" charset="0"/>
                              </a:rPr>
                              <m:t>1</m:t>
                            </m:r>
                          </m:num>
                          <m:den>
                            <m:r>
                              <a:rPr lang="en-US" b="0" i="1" smtClean="0">
                                <a:solidFill>
                                  <a:schemeClr val="accent5">
                                    <a:lumMod val="60000"/>
                                    <a:lumOff val="40000"/>
                                  </a:schemeClr>
                                </a:solidFill>
                                <a:latin typeface="Cambria Math" panose="02040503050406030204" pitchFamily="18" charset="0"/>
                              </a:rPr>
                              <m:t>2</m:t>
                            </m:r>
                          </m:den>
                        </m:f>
                        <m:r>
                          <a:rPr lang="en-US" b="0" i="1" smtClean="0">
                            <a:solidFill>
                              <a:schemeClr val="accent5">
                                <a:lumMod val="60000"/>
                                <a:lumOff val="40000"/>
                              </a:schemeClr>
                            </a:solidFill>
                            <a:latin typeface="Cambria Math" panose="02040503050406030204" pitchFamily="18" charset="0"/>
                          </a:rPr>
                          <m:t>𝐾𝐿</m:t>
                        </m:r>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𝑞</m:t>
                        </m:r>
                        <m:d>
                          <m:dPr>
                            <m:begChr m:val="‖"/>
                            <m:ctrlPr>
                              <a:rPr lang="en-US" b="0"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𝑝</m:t>
                                </m:r>
                              </m:e>
                              <m:sub>
                                <m:r>
                                  <a:rPr lang="en-US" b="0" i="1" smtClean="0">
                                    <a:solidFill>
                                      <a:schemeClr val="accent5">
                                        <a:lumMod val="60000"/>
                                        <a:lumOff val="40000"/>
                                      </a:schemeClr>
                                    </a:solidFill>
                                    <a:latin typeface="Cambria Math" panose="02040503050406030204" pitchFamily="18" charset="0"/>
                                  </a:rPr>
                                  <m:t>𝑇</m:t>
                                </m:r>
                              </m:sub>
                            </m:sSub>
                          </m:e>
                        </m:d>
                      </m:e>
                    </m:rad>
                  </m:oMath>
                </a14:m>
                <a:endParaRPr lang="en-US" dirty="0"/>
              </a:p>
            </p:txBody>
          </p:sp>
        </mc:Choice>
        <mc:Fallback xmlns="">
          <p:sp>
            <p:nvSpPr>
              <p:cNvPr id="3" name="Content Placeholder 2">
                <a:extLst>
                  <a:ext uri="{FF2B5EF4-FFF2-40B4-BE49-F238E27FC236}">
                    <a16:creationId xmlns:a16="http://schemas.microsoft.com/office/drawing/2014/main" id="{83447769-34D9-1D72-5860-340D556FC3DB}"/>
                  </a:ext>
                </a:extLst>
              </p:cNvPr>
              <p:cNvSpPr>
                <a:spLocks noGrp="1" noRot="1" noChangeAspect="1" noMove="1" noResize="1" noEditPoints="1" noAdjustHandles="1" noChangeArrowheads="1" noChangeShapeType="1" noTextEdit="1"/>
              </p:cNvSpPr>
              <p:nvPr>
                <p:ph idx="1"/>
              </p:nvPr>
            </p:nvSpPr>
            <p:spPr>
              <a:blipFill>
                <a:blip r:embed="rId2"/>
                <a:stretch>
                  <a:fillRect l="-1518" t="-2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2A3612-745E-BCF5-2B82-F4A23E374178}"/>
                  </a:ext>
                </a:extLst>
              </p:cNvPr>
              <p:cNvSpPr txBox="1"/>
              <p:nvPr/>
            </p:nvSpPr>
            <p:spPr>
              <a:xfrm>
                <a:off x="6089010" y="0"/>
                <a:ext cx="6102990" cy="120032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dirty="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oMath>
                </a14:m>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data distribution</a:t>
                </a:r>
              </a:p>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a14:m>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endPar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𝑝</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a14:m>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reverse process at time </a:t>
                </a:r>
                <a14:m>
                  <m:oMath xmlns:m="http://schemas.openxmlformats.org/officeDocument/2006/math">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endPar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r>
                        <a:rPr kumimoji="0" lang="en-US" sz="1800" b="0" i="0"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𝑝</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𝑝</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alg</m:t>
                      </m:r>
                      <m:r>
                        <a:rPr kumimoji="0" lang="en-US" sz="1800" b="0" i="0"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1800" b="0" i="0"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output</m:t>
                      </m:r>
                    </m:oMath>
                  </m:oMathPara>
                </a14:m>
                <a:endPar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2F2A3612-745E-BCF5-2B82-F4A23E374178}"/>
                  </a:ext>
                </a:extLst>
              </p:cNvPr>
              <p:cNvSpPr txBox="1">
                <a:spLocks noRot="1" noChangeAspect="1" noMove="1" noResize="1" noEditPoints="1" noAdjustHandles="1" noChangeArrowheads="1" noChangeShapeType="1" noTextEdit="1"/>
              </p:cNvSpPr>
              <p:nvPr/>
            </p:nvSpPr>
            <p:spPr>
              <a:xfrm>
                <a:off x="6089010" y="0"/>
                <a:ext cx="6102990" cy="1200329"/>
              </a:xfrm>
              <a:prstGeom prst="rect">
                <a:avLst/>
              </a:prstGeom>
              <a:blipFill>
                <a:blip r:embed="rId3"/>
                <a:stretch>
                  <a:fillRect t="-3158" r="-1245" b="-6316"/>
                </a:stretch>
              </a:blipFill>
            </p:spPr>
            <p:txBody>
              <a:bodyPr/>
              <a:lstStyle/>
              <a:p>
                <a:r>
                  <a:rPr lang="en-US">
                    <a:noFill/>
                  </a:rPr>
                  <a:t> </a:t>
                </a:r>
              </a:p>
            </p:txBody>
          </p:sp>
        </mc:Fallback>
      </mc:AlternateContent>
    </p:spTree>
    <p:extLst>
      <p:ext uri="{BB962C8B-B14F-4D97-AF65-F5344CB8AC3E}">
        <p14:creationId xmlns:p14="http://schemas.microsoft.com/office/powerpoint/2010/main" val="53212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DBE3-2C5A-8837-AB34-DBFE80160D7A}"/>
              </a:ext>
            </a:extLst>
          </p:cNvPr>
          <p:cNvSpPr>
            <a:spLocks noGrp="1"/>
          </p:cNvSpPr>
          <p:nvPr>
            <p:ph type="title"/>
          </p:nvPr>
        </p:nvSpPr>
        <p:spPr/>
        <p:txBody>
          <a:bodyPr/>
          <a:lstStyle/>
          <a:p>
            <a:r>
              <a:rPr lang="en-US" dirty="0"/>
              <a:t>DISCRETIZATION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986F6-DDAA-8BCB-7F7C-22FBEAB143EC}"/>
                  </a:ext>
                </a:extLst>
              </p:cNvPr>
              <p:cNvSpPr>
                <a:spLocks noGrp="1"/>
              </p:cNvSpPr>
              <p:nvPr>
                <p:ph idx="1"/>
              </p:nvPr>
            </p:nvSpPr>
            <p:spPr/>
            <p:txBody>
              <a:bodyPr>
                <a:normAutofit/>
              </a:bodyPr>
              <a:lstStyle/>
              <a:p>
                <a:pPr marL="0" indent="0">
                  <a:buNone/>
                </a:pPr>
                <a:r>
                  <a:rPr lang="en-US" dirty="0"/>
                  <a:t>Consider the </a:t>
                </a:r>
                <a:r>
                  <a:rPr lang="en-US" b="1" dirty="0">
                    <a:solidFill>
                      <a:schemeClr val="accent5">
                        <a:lumMod val="60000"/>
                        <a:lumOff val="40000"/>
                      </a:schemeClr>
                    </a:solidFill>
                  </a:rPr>
                  <a:t>ideal reverse process </a:t>
                </a:r>
                <a:r>
                  <a:rPr lang="en-US" dirty="0">
                    <a:solidFill>
                      <a:schemeClr val="accent2"/>
                    </a:solidFill>
                  </a:rPr>
                  <a:t>(continuous, perfect score) </a:t>
                </a:r>
                <a:r>
                  <a:rPr lang="en-US" dirty="0"/>
                  <a:t>and </a:t>
                </a:r>
                <a:r>
                  <a:rPr lang="en-US" b="1" dirty="0">
                    <a:solidFill>
                      <a:schemeClr val="accent5">
                        <a:lumMod val="60000"/>
                        <a:lumOff val="40000"/>
                      </a:schemeClr>
                    </a:solidFill>
                  </a:rPr>
                  <a:t>algorithm</a:t>
                </a:r>
                <a:r>
                  <a:rPr lang="en-US" dirty="0"/>
                  <a:t> </a:t>
                </a:r>
                <a:r>
                  <a:rPr lang="en-US" dirty="0">
                    <a:solidFill>
                      <a:schemeClr val="accent6"/>
                    </a:solidFill>
                  </a:rPr>
                  <a:t>(discrete, estimated score), </a:t>
                </a:r>
                <a:r>
                  <a:rPr lang="en-US" dirty="0"/>
                  <a:t>with </a:t>
                </a:r>
                <a:r>
                  <a:rPr lang="en-US" b="1" dirty="0">
                    <a:solidFill>
                      <a:schemeClr val="accent1">
                        <a:lumMod val="60000"/>
                        <a:lumOff val="40000"/>
                      </a:schemeClr>
                    </a:solidFill>
                  </a:rPr>
                  <a:t>both now initialized at </a:t>
                </a:r>
                <a14:m>
                  <m:oMath xmlns:m="http://schemas.openxmlformats.org/officeDocument/2006/math">
                    <m:sSub>
                      <m:sSubPr>
                        <m:ctrlPr>
                          <a:rPr lang="en-US" b="1" i="1" smtClean="0">
                            <a:solidFill>
                              <a:schemeClr val="accent1">
                                <a:lumMod val="60000"/>
                                <a:lumOff val="40000"/>
                              </a:schemeClr>
                            </a:solidFill>
                            <a:latin typeface="Cambria Math" panose="02040503050406030204" pitchFamily="18" charset="0"/>
                          </a:rPr>
                        </m:ctrlPr>
                      </m:sSubPr>
                      <m:e>
                        <m:r>
                          <a:rPr lang="en-US" b="1" i="1" smtClean="0">
                            <a:solidFill>
                              <a:schemeClr val="accent1">
                                <a:lumMod val="60000"/>
                                <a:lumOff val="40000"/>
                              </a:schemeClr>
                            </a:solidFill>
                            <a:latin typeface="Cambria Math" panose="02040503050406030204" pitchFamily="18" charset="0"/>
                          </a:rPr>
                          <m:t>𝒒</m:t>
                        </m:r>
                      </m:e>
                      <m:sub>
                        <m:r>
                          <a:rPr lang="en-US" b="1" i="1" smtClean="0">
                            <a:solidFill>
                              <a:schemeClr val="accent1">
                                <a:lumMod val="60000"/>
                                <a:lumOff val="40000"/>
                              </a:schemeClr>
                            </a:solidFill>
                            <a:latin typeface="Cambria Math" panose="02040503050406030204" pitchFamily="18" charset="0"/>
                          </a:rPr>
                          <m:t>𝑻</m:t>
                        </m:r>
                      </m:sub>
                    </m:sSub>
                  </m:oMath>
                </a14:m>
                <a:endParaRPr lang="en-US" sz="1050" b="1" dirty="0">
                  <a:solidFill>
                    <a:schemeClr val="accent1">
                      <a:lumMod val="60000"/>
                      <a:lumOff val="40000"/>
                    </a:schemeClr>
                  </a:solidFill>
                </a:endParaRPr>
              </a:p>
              <a:p>
                <a:pPr marL="0" indent="0">
                  <a:buNone/>
                </a:pPr>
                <a:endParaRPr lang="en-US" sz="100" b="1" dirty="0">
                  <a:solidFill>
                    <a:schemeClr val="accent1">
                      <a:lumMod val="60000"/>
                      <a:lumOff val="40000"/>
                    </a:schemeClr>
                  </a:solidFill>
                </a:endParaRPr>
              </a:p>
              <a:p>
                <a:pPr marL="0" indent="0">
                  <a:buNone/>
                </a:pPr>
                <a:r>
                  <a:rPr lang="en-US" dirty="0"/>
                  <a:t>To control the distance between these processes, we use </a:t>
                </a:r>
                <a:r>
                  <a:rPr lang="en-US" b="1" dirty="0" err="1">
                    <a:solidFill>
                      <a:schemeClr val="accent1">
                        <a:lumMod val="60000"/>
                        <a:lumOff val="40000"/>
                      </a:schemeClr>
                    </a:solidFill>
                  </a:rPr>
                  <a:t>Girsanov’s</a:t>
                </a:r>
                <a:r>
                  <a:rPr lang="en-US" b="1" dirty="0">
                    <a:solidFill>
                      <a:schemeClr val="accent1">
                        <a:lumMod val="60000"/>
                        <a:lumOff val="40000"/>
                      </a:schemeClr>
                    </a:solidFill>
                  </a:rPr>
                  <a:t> theorem</a:t>
                </a:r>
                <a:r>
                  <a:rPr lang="en-US" dirty="0"/>
                  <a:t>, a powerful tool for bounding distance between laws of processes driven by the same Brownian motion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accent5">
                        <a:lumMod val="60000"/>
                        <a:lumOff val="40000"/>
                      </a:schemeClr>
                    </a:solidFill>
                    <a:latin typeface="Calibri" panose="020F0502020204030204"/>
                  </a:rPr>
                  <a:t>Intuition: </a:t>
                </a:r>
                <a:r>
                  <a:rPr lang="en-US" dirty="0">
                    <a:solidFill>
                      <a:srgbClr val="FEC306">
                        <a:lumMod val="20000"/>
                        <a:lumOff val="80000"/>
                      </a:srgbClr>
                    </a:solidFill>
                    <a:latin typeface="Calibri" panose="020F0502020204030204"/>
                  </a:rPr>
                  <a:t>distribution over last iterate of reverse process is hard to characterize, but distribution over </a:t>
                </a:r>
                <a:r>
                  <a:rPr lang="en-US" b="1" dirty="0">
                    <a:solidFill>
                      <a:schemeClr val="accent5">
                        <a:lumMod val="60000"/>
                        <a:lumOff val="40000"/>
                      </a:schemeClr>
                    </a:solidFill>
                    <a:latin typeface="Calibri" panose="020F0502020204030204"/>
                  </a:rPr>
                  <a:t>trajectory </a:t>
                </a:r>
                <a:r>
                  <a:rPr lang="en-US" dirty="0">
                    <a:latin typeface="Calibri" panose="020F0502020204030204"/>
                  </a:rPr>
                  <a:t>just given by a bunch of Gaussian samples</a:t>
                </a:r>
                <a:endParaRPr lang="en-US" sz="100" dirty="0">
                  <a:solidFill>
                    <a:schemeClr val="accent5">
                      <a:lumMod val="60000"/>
                      <a:lumOff val="40000"/>
                    </a:schemeClr>
                  </a:solidFill>
                </a:endParaRPr>
              </a:p>
            </p:txBody>
          </p:sp>
        </mc:Choice>
        <mc:Fallback xmlns="">
          <p:sp>
            <p:nvSpPr>
              <p:cNvPr id="3" name="Content Placeholder 2">
                <a:extLst>
                  <a:ext uri="{FF2B5EF4-FFF2-40B4-BE49-F238E27FC236}">
                    <a16:creationId xmlns:a16="http://schemas.microsoft.com/office/drawing/2014/main" id="{0D9986F6-DDAA-8BCB-7F7C-22FBEAB143EC}"/>
                  </a:ext>
                </a:extLst>
              </p:cNvPr>
              <p:cNvSpPr>
                <a:spLocks noGrp="1" noRot="1" noChangeAspect="1" noMove="1" noResize="1" noEditPoints="1" noAdjustHandles="1" noChangeArrowheads="1" noChangeShapeType="1" noTextEdit="1"/>
              </p:cNvSpPr>
              <p:nvPr>
                <p:ph idx="1"/>
              </p:nvPr>
            </p:nvSpPr>
            <p:spPr>
              <a:blipFill>
                <a:blip r:embed="rId2"/>
                <a:stretch>
                  <a:fillRect l="-1410" t="-2638" r="-976"/>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0D3B24B8-E238-7639-AA05-A961D96BDCC0}"/>
              </a:ext>
            </a:extLst>
          </p:cNvPr>
          <p:cNvSpPr/>
          <p:nvPr/>
        </p:nvSpPr>
        <p:spPr>
          <a:xfrm>
            <a:off x="9002332" y="5344648"/>
            <a:ext cx="218941" cy="218941"/>
          </a:xfrm>
          <a:prstGeom prst="ellipse">
            <a:avLst/>
          </a:prstGeom>
          <a:solidFill>
            <a:schemeClr val="accent5">
              <a:lumMod val="60000"/>
              <a:lumOff val="40000"/>
            </a:schemeClr>
          </a:solidFill>
          <a:ln w="34925">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5C317A5-77F1-5F19-6E7B-A516757B189B}"/>
              </a:ext>
            </a:extLst>
          </p:cNvPr>
          <p:cNvSpPr/>
          <p:nvPr/>
        </p:nvSpPr>
        <p:spPr>
          <a:xfrm>
            <a:off x="3567448" y="5041994"/>
            <a:ext cx="5396248" cy="824248"/>
          </a:xfrm>
          <a:custGeom>
            <a:avLst/>
            <a:gdLst>
              <a:gd name="connsiteX0" fmla="*/ 0 w 5396248"/>
              <a:gd name="connsiteY0" fmla="*/ 325771 h 824248"/>
              <a:gd name="connsiteX1" fmla="*/ 90152 w 5396248"/>
              <a:gd name="connsiteY1" fmla="*/ 369497 h 824248"/>
              <a:gd name="connsiteX2" fmla="*/ 231820 w 5396248"/>
              <a:gd name="connsiteY2" fmla="*/ 386987 h 824248"/>
              <a:gd name="connsiteX3" fmla="*/ 283335 w 5396248"/>
              <a:gd name="connsiteY3" fmla="*/ 395733 h 824248"/>
              <a:gd name="connsiteX4" fmla="*/ 1197735 w 5396248"/>
              <a:gd name="connsiteY4" fmla="*/ 386987 h 824248"/>
              <a:gd name="connsiteX5" fmla="*/ 1416676 w 5396248"/>
              <a:gd name="connsiteY5" fmla="*/ 308280 h 824248"/>
              <a:gd name="connsiteX6" fmla="*/ 1519707 w 5396248"/>
              <a:gd name="connsiteY6" fmla="*/ 247064 h 824248"/>
              <a:gd name="connsiteX7" fmla="*/ 1558344 w 5396248"/>
              <a:gd name="connsiteY7" fmla="*/ 229573 h 824248"/>
              <a:gd name="connsiteX8" fmla="*/ 1622738 w 5396248"/>
              <a:gd name="connsiteY8" fmla="*/ 194592 h 824248"/>
              <a:gd name="connsiteX9" fmla="*/ 1687132 w 5396248"/>
              <a:gd name="connsiteY9" fmla="*/ 177102 h 824248"/>
              <a:gd name="connsiteX10" fmla="*/ 1803042 w 5396248"/>
              <a:gd name="connsiteY10" fmla="*/ 124630 h 824248"/>
              <a:gd name="connsiteX11" fmla="*/ 1854558 w 5396248"/>
              <a:gd name="connsiteY11" fmla="*/ 98395 h 824248"/>
              <a:gd name="connsiteX12" fmla="*/ 2021983 w 5396248"/>
              <a:gd name="connsiteY12" fmla="*/ 45924 h 824248"/>
              <a:gd name="connsiteX13" fmla="*/ 2125014 w 5396248"/>
              <a:gd name="connsiteY13" fmla="*/ 28433 h 824248"/>
              <a:gd name="connsiteX14" fmla="*/ 2163651 w 5396248"/>
              <a:gd name="connsiteY14" fmla="*/ 19688 h 824248"/>
              <a:gd name="connsiteX15" fmla="*/ 2266682 w 5396248"/>
              <a:gd name="connsiteY15" fmla="*/ 2198 h 824248"/>
              <a:gd name="connsiteX16" fmla="*/ 2717442 w 5396248"/>
              <a:gd name="connsiteY16" fmla="*/ 37179 h 824248"/>
              <a:gd name="connsiteX17" fmla="*/ 2897746 w 5396248"/>
              <a:gd name="connsiteY17" fmla="*/ 150866 h 824248"/>
              <a:gd name="connsiteX18" fmla="*/ 2936383 w 5396248"/>
              <a:gd name="connsiteY18" fmla="*/ 185847 h 824248"/>
              <a:gd name="connsiteX19" fmla="*/ 2987898 w 5396248"/>
              <a:gd name="connsiteY19" fmla="*/ 220828 h 824248"/>
              <a:gd name="connsiteX20" fmla="*/ 3013656 w 5396248"/>
              <a:gd name="connsiteY20" fmla="*/ 255809 h 824248"/>
              <a:gd name="connsiteX21" fmla="*/ 3155324 w 5396248"/>
              <a:gd name="connsiteY21" fmla="*/ 421968 h 824248"/>
              <a:gd name="connsiteX22" fmla="*/ 3193960 w 5396248"/>
              <a:gd name="connsiteY22" fmla="*/ 474439 h 824248"/>
              <a:gd name="connsiteX23" fmla="*/ 3271234 w 5396248"/>
              <a:gd name="connsiteY23" fmla="*/ 561891 h 824248"/>
              <a:gd name="connsiteX24" fmla="*/ 3348507 w 5396248"/>
              <a:gd name="connsiteY24" fmla="*/ 658089 h 824248"/>
              <a:gd name="connsiteX25" fmla="*/ 3451538 w 5396248"/>
              <a:gd name="connsiteY25" fmla="*/ 745540 h 824248"/>
              <a:gd name="connsiteX26" fmla="*/ 3554569 w 5396248"/>
              <a:gd name="connsiteY26" fmla="*/ 798012 h 824248"/>
              <a:gd name="connsiteX27" fmla="*/ 3696237 w 5396248"/>
              <a:gd name="connsiteY27" fmla="*/ 824248 h 824248"/>
              <a:gd name="connsiteX28" fmla="*/ 3915177 w 5396248"/>
              <a:gd name="connsiteY28" fmla="*/ 806758 h 824248"/>
              <a:gd name="connsiteX29" fmla="*/ 3966693 w 5396248"/>
              <a:gd name="connsiteY29" fmla="*/ 789267 h 824248"/>
              <a:gd name="connsiteX30" fmla="*/ 4005329 w 5396248"/>
              <a:gd name="connsiteY30" fmla="*/ 763031 h 824248"/>
              <a:gd name="connsiteX31" fmla="*/ 4056845 w 5396248"/>
              <a:gd name="connsiteY31" fmla="*/ 745540 h 824248"/>
              <a:gd name="connsiteX32" fmla="*/ 4082603 w 5396248"/>
              <a:gd name="connsiteY32" fmla="*/ 719305 h 824248"/>
              <a:gd name="connsiteX33" fmla="*/ 4121239 w 5396248"/>
              <a:gd name="connsiteY33" fmla="*/ 710560 h 824248"/>
              <a:gd name="connsiteX34" fmla="*/ 4159876 w 5396248"/>
              <a:gd name="connsiteY34" fmla="*/ 693069 h 824248"/>
              <a:gd name="connsiteX35" fmla="*/ 4198513 w 5396248"/>
              <a:gd name="connsiteY35" fmla="*/ 666834 h 824248"/>
              <a:gd name="connsiteX36" fmla="*/ 4250028 w 5396248"/>
              <a:gd name="connsiteY36" fmla="*/ 658089 h 824248"/>
              <a:gd name="connsiteX37" fmla="*/ 4327301 w 5396248"/>
              <a:gd name="connsiteY37" fmla="*/ 631853 h 824248"/>
              <a:gd name="connsiteX38" fmla="*/ 4378817 w 5396248"/>
              <a:gd name="connsiteY38" fmla="*/ 614362 h 824248"/>
              <a:gd name="connsiteX39" fmla="*/ 4417453 w 5396248"/>
              <a:gd name="connsiteY39" fmla="*/ 605617 h 824248"/>
              <a:gd name="connsiteX40" fmla="*/ 4520484 w 5396248"/>
              <a:gd name="connsiteY40" fmla="*/ 570637 h 824248"/>
              <a:gd name="connsiteX41" fmla="*/ 4559121 w 5396248"/>
              <a:gd name="connsiteY41" fmla="*/ 561891 h 824248"/>
              <a:gd name="connsiteX42" fmla="*/ 4662152 w 5396248"/>
              <a:gd name="connsiteY42" fmla="*/ 526911 h 824248"/>
              <a:gd name="connsiteX43" fmla="*/ 4752304 w 5396248"/>
              <a:gd name="connsiteY43" fmla="*/ 491930 h 824248"/>
              <a:gd name="connsiteX44" fmla="*/ 4919729 w 5396248"/>
              <a:gd name="connsiteY44" fmla="*/ 448204 h 824248"/>
              <a:gd name="connsiteX45" fmla="*/ 5022760 w 5396248"/>
              <a:gd name="connsiteY45" fmla="*/ 413223 h 824248"/>
              <a:gd name="connsiteX46" fmla="*/ 5100034 w 5396248"/>
              <a:gd name="connsiteY46" fmla="*/ 378242 h 824248"/>
              <a:gd name="connsiteX47" fmla="*/ 5177307 w 5396248"/>
              <a:gd name="connsiteY47" fmla="*/ 360751 h 824248"/>
              <a:gd name="connsiteX48" fmla="*/ 5228822 w 5396248"/>
              <a:gd name="connsiteY48" fmla="*/ 378242 h 824248"/>
              <a:gd name="connsiteX49" fmla="*/ 5318975 w 5396248"/>
              <a:gd name="connsiteY49" fmla="*/ 395733 h 824248"/>
              <a:gd name="connsiteX50" fmla="*/ 5357611 w 5396248"/>
              <a:gd name="connsiteY50" fmla="*/ 413223 h 824248"/>
              <a:gd name="connsiteX51" fmla="*/ 5396248 w 5396248"/>
              <a:gd name="connsiteY51" fmla="*/ 421968 h 82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96248" h="824248" extrusionOk="0">
                <a:moveTo>
                  <a:pt x="0" y="325771"/>
                </a:moveTo>
                <a:cubicBezTo>
                  <a:pt x="25391" y="337472"/>
                  <a:pt x="52511" y="358837"/>
                  <a:pt x="90152" y="369497"/>
                </a:cubicBezTo>
                <a:cubicBezTo>
                  <a:pt x="122983" y="382580"/>
                  <a:pt x="215537" y="385847"/>
                  <a:pt x="231820" y="386987"/>
                </a:cubicBezTo>
                <a:cubicBezTo>
                  <a:pt x="246612" y="392226"/>
                  <a:pt x="265783" y="394636"/>
                  <a:pt x="283335" y="395733"/>
                </a:cubicBezTo>
                <a:cubicBezTo>
                  <a:pt x="592771" y="441322"/>
                  <a:pt x="735167" y="405992"/>
                  <a:pt x="1197735" y="386987"/>
                </a:cubicBezTo>
                <a:cubicBezTo>
                  <a:pt x="1264077" y="365903"/>
                  <a:pt x="1363011" y="324479"/>
                  <a:pt x="1416676" y="308280"/>
                </a:cubicBezTo>
                <a:cubicBezTo>
                  <a:pt x="1504370" y="268381"/>
                  <a:pt x="1453246" y="284879"/>
                  <a:pt x="1519707" y="247064"/>
                </a:cubicBezTo>
                <a:cubicBezTo>
                  <a:pt x="1531489" y="239296"/>
                  <a:pt x="1544729" y="237591"/>
                  <a:pt x="1558344" y="229573"/>
                </a:cubicBezTo>
                <a:cubicBezTo>
                  <a:pt x="1581867" y="219232"/>
                  <a:pt x="1602551" y="205010"/>
                  <a:pt x="1622738" y="194592"/>
                </a:cubicBezTo>
                <a:cubicBezTo>
                  <a:pt x="1639794" y="186068"/>
                  <a:pt x="1666040" y="183237"/>
                  <a:pt x="1687132" y="177102"/>
                </a:cubicBezTo>
                <a:cubicBezTo>
                  <a:pt x="1848166" y="97400"/>
                  <a:pt x="1673876" y="193319"/>
                  <a:pt x="1803042" y="124630"/>
                </a:cubicBezTo>
                <a:cubicBezTo>
                  <a:pt x="1822213" y="118399"/>
                  <a:pt x="1837016" y="106963"/>
                  <a:pt x="1854558" y="98395"/>
                </a:cubicBezTo>
                <a:cubicBezTo>
                  <a:pt x="1912555" y="73646"/>
                  <a:pt x="1965622" y="51865"/>
                  <a:pt x="2021983" y="45924"/>
                </a:cubicBezTo>
                <a:cubicBezTo>
                  <a:pt x="2078008" y="31400"/>
                  <a:pt x="2043876" y="38534"/>
                  <a:pt x="2125014" y="28433"/>
                </a:cubicBezTo>
                <a:cubicBezTo>
                  <a:pt x="2136483" y="26076"/>
                  <a:pt x="2150082" y="21152"/>
                  <a:pt x="2163651" y="19688"/>
                </a:cubicBezTo>
                <a:cubicBezTo>
                  <a:pt x="2198230" y="7600"/>
                  <a:pt x="2228554" y="10237"/>
                  <a:pt x="2266682" y="2198"/>
                </a:cubicBezTo>
                <a:cubicBezTo>
                  <a:pt x="2355187" y="8913"/>
                  <a:pt x="2596679" y="-16687"/>
                  <a:pt x="2717442" y="37179"/>
                </a:cubicBezTo>
                <a:cubicBezTo>
                  <a:pt x="2768943" y="63079"/>
                  <a:pt x="2877385" y="125305"/>
                  <a:pt x="2897746" y="150866"/>
                </a:cubicBezTo>
                <a:cubicBezTo>
                  <a:pt x="2910469" y="162774"/>
                  <a:pt x="2920005" y="174998"/>
                  <a:pt x="2936383" y="185847"/>
                </a:cubicBezTo>
                <a:cubicBezTo>
                  <a:pt x="2953328" y="200147"/>
                  <a:pt x="2970277" y="209244"/>
                  <a:pt x="2987898" y="220828"/>
                </a:cubicBezTo>
                <a:cubicBezTo>
                  <a:pt x="2999636" y="230003"/>
                  <a:pt x="3003820" y="244438"/>
                  <a:pt x="3013656" y="255809"/>
                </a:cubicBezTo>
                <a:cubicBezTo>
                  <a:pt x="3064328" y="315222"/>
                  <a:pt x="3111559" y="369605"/>
                  <a:pt x="3155324" y="421968"/>
                </a:cubicBezTo>
                <a:cubicBezTo>
                  <a:pt x="3167004" y="441864"/>
                  <a:pt x="3177983" y="454929"/>
                  <a:pt x="3193960" y="474439"/>
                </a:cubicBezTo>
                <a:cubicBezTo>
                  <a:pt x="3221984" y="505159"/>
                  <a:pt x="3252462" y="526611"/>
                  <a:pt x="3271234" y="561891"/>
                </a:cubicBezTo>
                <a:cubicBezTo>
                  <a:pt x="3313119" y="628052"/>
                  <a:pt x="3281752" y="593085"/>
                  <a:pt x="3348507" y="658089"/>
                </a:cubicBezTo>
                <a:cubicBezTo>
                  <a:pt x="3389745" y="701570"/>
                  <a:pt x="3396150" y="713342"/>
                  <a:pt x="3451538" y="745540"/>
                </a:cubicBezTo>
                <a:cubicBezTo>
                  <a:pt x="3488757" y="761018"/>
                  <a:pt x="3514229" y="788122"/>
                  <a:pt x="3554569" y="798012"/>
                </a:cubicBezTo>
                <a:cubicBezTo>
                  <a:pt x="3647255" y="818149"/>
                  <a:pt x="3605873" y="811242"/>
                  <a:pt x="3696237" y="824248"/>
                </a:cubicBezTo>
                <a:cubicBezTo>
                  <a:pt x="3772943" y="822440"/>
                  <a:pt x="3846483" y="831415"/>
                  <a:pt x="3915177" y="806758"/>
                </a:cubicBezTo>
                <a:cubicBezTo>
                  <a:pt x="3933058" y="801576"/>
                  <a:pt x="3948783" y="797859"/>
                  <a:pt x="3966693" y="789267"/>
                </a:cubicBezTo>
                <a:cubicBezTo>
                  <a:pt x="3981709" y="781135"/>
                  <a:pt x="3990285" y="769490"/>
                  <a:pt x="4005329" y="763031"/>
                </a:cubicBezTo>
                <a:cubicBezTo>
                  <a:pt x="4022803" y="755513"/>
                  <a:pt x="4042334" y="754133"/>
                  <a:pt x="4056845" y="745540"/>
                </a:cubicBezTo>
                <a:cubicBezTo>
                  <a:pt x="4070487" y="740489"/>
                  <a:pt x="4071496" y="728267"/>
                  <a:pt x="4082603" y="719305"/>
                </a:cubicBezTo>
                <a:cubicBezTo>
                  <a:pt x="4094056" y="714389"/>
                  <a:pt x="4107629" y="712719"/>
                  <a:pt x="4121239" y="710560"/>
                </a:cubicBezTo>
                <a:cubicBezTo>
                  <a:pt x="4133268" y="707661"/>
                  <a:pt x="4148298" y="699868"/>
                  <a:pt x="4159876" y="693069"/>
                </a:cubicBezTo>
                <a:cubicBezTo>
                  <a:pt x="4175573" y="683331"/>
                  <a:pt x="4181282" y="670440"/>
                  <a:pt x="4198513" y="666834"/>
                </a:cubicBezTo>
                <a:cubicBezTo>
                  <a:pt x="4213003" y="661279"/>
                  <a:pt x="4233072" y="664238"/>
                  <a:pt x="4250028" y="658089"/>
                </a:cubicBezTo>
                <a:cubicBezTo>
                  <a:pt x="4315241" y="614137"/>
                  <a:pt x="4260944" y="644606"/>
                  <a:pt x="4327301" y="631853"/>
                </a:cubicBezTo>
                <a:cubicBezTo>
                  <a:pt x="4345788" y="627750"/>
                  <a:pt x="4363189" y="619844"/>
                  <a:pt x="4378817" y="614362"/>
                </a:cubicBezTo>
                <a:cubicBezTo>
                  <a:pt x="4388895" y="611609"/>
                  <a:pt x="4405065" y="608425"/>
                  <a:pt x="4417453" y="605617"/>
                </a:cubicBezTo>
                <a:cubicBezTo>
                  <a:pt x="4452887" y="589999"/>
                  <a:pt x="4485400" y="574911"/>
                  <a:pt x="4520484" y="570637"/>
                </a:cubicBezTo>
                <a:cubicBezTo>
                  <a:pt x="4531971" y="567830"/>
                  <a:pt x="4547292" y="564880"/>
                  <a:pt x="4559121" y="561891"/>
                </a:cubicBezTo>
                <a:cubicBezTo>
                  <a:pt x="4595552" y="549942"/>
                  <a:pt x="4633818" y="541093"/>
                  <a:pt x="4662152" y="526911"/>
                </a:cubicBezTo>
                <a:cubicBezTo>
                  <a:pt x="4701060" y="508933"/>
                  <a:pt x="4706834" y="504191"/>
                  <a:pt x="4752304" y="491930"/>
                </a:cubicBezTo>
                <a:cubicBezTo>
                  <a:pt x="4820660" y="475074"/>
                  <a:pt x="4821656" y="488572"/>
                  <a:pt x="4919729" y="448204"/>
                </a:cubicBezTo>
                <a:cubicBezTo>
                  <a:pt x="5065752" y="413387"/>
                  <a:pt x="4814751" y="487111"/>
                  <a:pt x="5022760" y="413223"/>
                </a:cubicBezTo>
                <a:cubicBezTo>
                  <a:pt x="5045443" y="404732"/>
                  <a:pt x="5070565" y="379845"/>
                  <a:pt x="5100034" y="378242"/>
                </a:cubicBezTo>
                <a:cubicBezTo>
                  <a:pt x="5120689" y="378141"/>
                  <a:pt x="5152669" y="372355"/>
                  <a:pt x="5177307" y="360751"/>
                </a:cubicBezTo>
                <a:cubicBezTo>
                  <a:pt x="5192280" y="364654"/>
                  <a:pt x="5213214" y="373880"/>
                  <a:pt x="5228822" y="378242"/>
                </a:cubicBezTo>
                <a:cubicBezTo>
                  <a:pt x="5260465" y="386518"/>
                  <a:pt x="5286143" y="385903"/>
                  <a:pt x="5318975" y="395733"/>
                </a:cubicBezTo>
                <a:cubicBezTo>
                  <a:pt x="5332100" y="399595"/>
                  <a:pt x="5343956" y="406126"/>
                  <a:pt x="5357611" y="413223"/>
                </a:cubicBezTo>
                <a:cubicBezTo>
                  <a:pt x="5369753" y="417345"/>
                  <a:pt x="5396248" y="421969"/>
                  <a:pt x="5396248" y="421968"/>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219033472">
                  <a:custGeom>
                    <a:avLst/>
                    <a:gdLst>
                      <a:gd name="connsiteX0" fmla="*/ 0 w 5396248"/>
                      <a:gd name="connsiteY0" fmla="*/ 479756 h 1213851"/>
                      <a:gd name="connsiteX1" fmla="*/ 90152 w 5396248"/>
                      <a:gd name="connsiteY1" fmla="*/ 544150 h 1213851"/>
                      <a:gd name="connsiteX2" fmla="*/ 231820 w 5396248"/>
                      <a:gd name="connsiteY2" fmla="*/ 569908 h 1213851"/>
                      <a:gd name="connsiteX3" fmla="*/ 283335 w 5396248"/>
                      <a:gd name="connsiteY3" fmla="*/ 582787 h 1213851"/>
                      <a:gd name="connsiteX4" fmla="*/ 1197735 w 5396248"/>
                      <a:gd name="connsiteY4" fmla="*/ 569908 h 1213851"/>
                      <a:gd name="connsiteX5" fmla="*/ 1416676 w 5396248"/>
                      <a:gd name="connsiteY5" fmla="*/ 453998 h 1213851"/>
                      <a:gd name="connsiteX6" fmla="*/ 1519707 w 5396248"/>
                      <a:gd name="connsiteY6" fmla="*/ 363846 h 1213851"/>
                      <a:gd name="connsiteX7" fmla="*/ 1558344 w 5396248"/>
                      <a:gd name="connsiteY7" fmla="*/ 338088 h 1213851"/>
                      <a:gd name="connsiteX8" fmla="*/ 1622738 w 5396248"/>
                      <a:gd name="connsiteY8" fmla="*/ 286572 h 1213851"/>
                      <a:gd name="connsiteX9" fmla="*/ 1687132 w 5396248"/>
                      <a:gd name="connsiteY9" fmla="*/ 260815 h 1213851"/>
                      <a:gd name="connsiteX10" fmla="*/ 1803042 w 5396248"/>
                      <a:gd name="connsiteY10" fmla="*/ 183541 h 1213851"/>
                      <a:gd name="connsiteX11" fmla="*/ 1854558 w 5396248"/>
                      <a:gd name="connsiteY11" fmla="*/ 144905 h 1213851"/>
                      <a:gd name="connsiteX12" fmla="*/ 2021983 w 5396248"/>
                      <a:gd name="connsiteY12" fmla="*/ 67632 h 1213851"/>
                      <a:gd name="connsiteX13" fmla="*/ 2125014 w 5396248"/>
                      <a:gd name="connsiteY13" fmla="*/ 41874 h 1213851"/>
                      <a:gd name="connsiteX14" fmla="*/ 2163651 w 5396248"/>
                      <a:gd name="connsiteY14" fmla="*/ 28995 h 1213851"/>
                      <a:gd name="connsiteX15" fmla="*/ 2266682 w 5396248"/>
                      <a:gd name="connsiteY15" fmla="*/ 3237 h 1213851"/>
                      <a:gd name="connsiteX16" fmla="*/ 2717442 w 5396248"/>
                      <a:gd name="connsiteY16" fmla="*/ 54753 h 1213851"/>
                      <a:gd name="connsiteX17" fmla="*/ 2897746 w 5396248"/>
                      <a:gd name="connsiteY17" fmla="*/ 222178 h 1213851"/>
                      <a:gd name="connsiteX18" fmla="*/ 2936383 w 5396248"/>
                      <a:gd name="connsiteY18" fmla="*/ 273694 h 1213851"/>
                      <a:gd name="connsiteX19" fmla="*/ 2987898 w 5396248"/>
                      <a:gd name="connsiteY19" fmla="*/ 325209 h 1213851"/>
                      <a:gd name="connsiteX20" fmla="*/ 3013656 w 5396248"/>
                      <a:gd name="connsiteY20" fmla="*/ 376725 h 1213851"/>
                      <a:gd name="connsiteX21" fmla="*/ 3155324 w 5396248"/>
                      <a:gd name="connsiteY21" fmla="*/ 621423 h 1213851"/>
                      <a:gd name="connsiteX22" fmla="*/ 3193960 w 5396248"/>
                      <a:gd name="connsiteY22" fmla="*/ 698696 h 1213851"/>
                      <a:gd name="connsiteX23" fmla="*/ 3271234 w 5396248"/>
                      <a:gd name="connsiteY23" fmla="*/ 827485 h 1213851"/>
                      <a:gd name="connsiteX24" fmla="*/ 3348507 w 5396248"/>
                      <a:gd name="connsiteY24" fmla="*/ 969153 h 1213851"/>
                      <a:gd name="connsiteX25" fmla="*/ 3451538 w 5396248"/>
                      <a:gd name="connsiteY25" fmla="*/ 1097941 h 1213851"/>
                      <a:gd name="connsiteX26" fmla="*/ 3554569 w 5396248"/>
                      <a:gd name="connsiteY26" fmla="*/ 1175215 h 1213851"/>
                      <a:gd name="connsiteX27" fmla="*/ 3696237 w 5396248"/>
                      <a:gd name="connsiteY27" fmla="*/ 1213851 h 1213851"/>
                      <a:gd name="connsiteX28" fmla="*/ 3915177 w 5396248"/>
                      <a:gd name="connsiteY28" fmla="*/ 1188094 h 1213851"/>
                      <a:gd name="connsiteX29" fmla="*/ 3966693 w 5396248"/>
                      <a:gd name="connsiteY29" fmla="*/ 1162336 h 1213851"/>
                      <a:gd name="connsiteX30" fmla="*/ 4005329 w 5396248"/>
                      <a:gd name="connsiteY30" fmla="*/ 1123699 h 1213851"/>
                      <a:gd name="connsiteX31" fmla="*/ 4056845 w 5396248"/>
                      <a:gd name="connsiteY31" fmla="*/ 1097941 h 1213851"/>
                      <a:gd name="connsiteX32" fmla="*/ 4082603 w 5396248"/>
                      <a:gd name="connsiteY32" fmla="*/ 1059305 h 1213851"/>
                      <a:gd name="connsiteX33" fmla="*/ 4121239 w 5396248"/>
                      <a:gd name="connsiteY33" fmla="*/ 1046426 h 1213851"/>
                      <a:gd name="connsiteX34" fmla="*/ 4159876 w 5396248"/>
                      <a:gd name="connsiteY34" fmla="*/ 1020668 h 1213851"/>
                      <a:gd name="connsiteX35" fmla="*/ 4198513 w 5396248"/>
                      <a:gd name="connsiteY35" fmla="*/ 982032 h 1213851"/>
                      <a:gd name="connsiteX36" fmla="*/ 4250028 w 5396248"/>
                      <a:gd name="connsiteY36" fmla="*/ 969153 h 1213851"/>
                      <a:gd name="connsiteX37" fmla="*/ 4327301 w 5396248"/>
                      <a:gd name="connsiteY37" fmla="*/ 930516 h 1213851"/>
                      <a:gd name="connsiteX38" fmla="*/ 4378817 w 5396248"/>
                      <a:gd name="connsiteY38" fmla="*/ 904758 h 1213851"/>
                      <a:gd name="connsiteX39" fmla="*/ 4417453 w 5396248"/>
                      <a:gd name="connsiteY39" fmla="*/ 891879 h 1213851"/>
                      <a:gd name="connsiteX40" fmla="*/ 4520484 w 5396248"/>
                      <a:gd name="connsiteY40" fmla="*/ 840364 h 1213851"/>
                      <a:gd name="connsiteX41" fmla="*/ 4559121 w 5396248"/>
                      <a:gd name="connsiteY41" fmla="*/ 827485 h 1213851"/>
                      <a:gd name="connsiteX42" fmla="*/ 4662152 w 5396248"/>
                      <a:gd name="connsiteY42" fmla="*/ 775970 h 1213851"/>
                      <a:gd name="connsiteX43" fmla="*/ 4752304 w 5396248"/>
                      <a:gd name="connsiteY43" fmla="*/ 724454 h 1213851"/>
                      <a:gd name="connsiteX44" fmla="*/ 4919729 w 5396248"/>
                      <a:gd name="connsiteY44" fmla="*/ 660060 h 1213851"/>
                      <a:gd name="connsiteX45" fmla="*/ 5022760 w 5396248"/>
                      <a:gd name="connsiteY45" fmla="*/ 608544 h 1213851"/>
                      <a:gd name="connsiteX46" fmla="*/ 5100034 w 5396248"/>
                      <a:gd name="connsiteY46" fmla="*/ 557029 h 1213851"/>
                      <a:gd name="connsiteX47" fmla="*/ 5177307 w 5396248"/>
                      <a:gd name="connsiteY47" fmla="*/ 531271 h 1213851"/>
                      <a:gd name="connsiteX48" fmla="*/ 5228822 w 5396248"/>
                      <a:gd name="connsiteY48" fmla="*/ 557029 h 1213851"/>
                      <a:gd name="connsiteX49" fmla="*/ 5318975 w 5396248"/>
                      <a:gd name="connsiteY49" fmla="*/ 582787 h 1213851"/>
                      <a:gd name="connsiteX50" fmla="*/ 5357611 w 5396248"/>
                      <a:gd name="connsiteY50" fmla="*/ 608544 h 1213851"/>
                      <a:gd name="connsiteX51" fmla="*/ 5396248 w 5396248"/>
                      <a:gd name="connsiteY51" fmla="*/ 621423 h 121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96248" h="1213851">
                        <a:moveTo>
                          <a:pt x="0" y="479756"/>
                        </a:moveTo>
                        <a:cubicBezTo>
                          <a:pt x="30051" y="501221"/>
                          <a:pt x="58485" y="525150"/>
                          <a:pt x="90152" y="544150"/>
                        </a:cubicBezTo>
                        <a:cubicBezTo>
                          <a:pt x="121499" y="562958"/>
                          <a:pt x="217615" y="568132"/>
                          <a:pt x="231820" y="569908"/>
                        </a:cubicBezTo>
                        <a:cubicBezTo>
                          <a:pt x="248992" y="574201"/>
                          <a:pt x="266056" y="578947"/>
                          <a:pt x="283335" y="582787"/>
                        </a:cubicBezTo>
                        <a:cubicBezTo>
                          <a:pt x="595552" y="652167"/>
                          <a:pt x="716132" y="584502"/>
                          <a:pt x="1197735" y="569908"/>
                        </a:cubicBezTo>
                        <a:cubicBezTo>
                          <a:pt x="1260935" y="538308"/>
                          <a:pt x="1358554" y="491362"/>
                          <a:pt x="1416676" y="453998"/>
                        </a:cubicBezTo>
                        <a:cubicBezTo>
                          <a:pt x="1507116" y="395858"/>
                          <a:pt x="1453798" y="418769"/>
                          <a:pt x="1519707" y="363846"/>
                        </a:cubicBezTo>
                        <a:cubicBezTo>
                          <a:pt x="1531598" y="353937"/>
                          <a:pt x="1545961" y="347375"/>
                          <a:pt x="1558344" y="338088"/>
                        </a:cubicBezTo>
                        <a:cubicBezTo>
                          <a:pt x="1580335" y="321595"/>
                          <a:pt x="1599167" y="300715"/>
                          <a:pt x="1622738" y="286572"/>
                        </a:cubicBezTo>
                        <a:cubicBezTo>
                          <a:pt x="1642562" y="274678"/>
                          <a:pt x="1665667" y="269401"/>
                          <a:pt x="1687132" y="260815"/>
                        </a:cubicBezTo>
                        <a:cubicBezTo>
                          <a:pt x="1844339" y="135049"/>
                          <a:pt x="1672589" y="265073"/>
                          <a:pt x="1803042" y="183541"/>
                        </a:cubicBezTo>
                        <a:cubicBezTo>
                          <a:pt x="1821244" y="172165"/>
                          <a:pt x="1836017" y="155720"/>
                          <a:pt x="1854558" y="144905"/>
                        </a:cubicBezTo>
                        <a:cubicBezTo>
                          <a:pt x="1908851" y="113234"/>
                          <a:pt x="1963731" y="89476"/>
                          <a:pt x="2021983" y="67632"/>
                        </a:cubicBezTo>
                        <a:cubicBezTo>
                          <a:pt x="2080865" y="45552"/>
                          <a:pt x="2048149" y="61090"/>
                          <a:pt x="2125014" y="41874"/>
                        </a:cubicBezTo>
                        <a:cubicBezTo>
                          <a:pt x="2138184" y="38581"/>
                          <a:pt x="2150554" y="32567"/>
                          <a:pt x="2163651" y="28995"/>
                        </a:cubicBezTo>
                        <a:cubicBezTo>
                          <a:pt x="2197804" y="19680"/>
                          <a:pt x="2232338" y="11823"/>
                          <a:pt x="2266682" y="3237"/>
                        </a:cubicBezTo>
                        <a:cubicBezTo>
                          <a:pt x="2356736" y="9047"/>
                          <a:pt x="2593918" y="-27596"/>
                          <a:pt x="2717442" y="54753"/>
                        </a:cubicBezTo>
                        <a:cubicBezTo>
                          <a:pt x="2769050" y="89158"/>
                          <a:pt x="2872629" y="188689"/>
                          <a:pt x="2897746" y="222178"/>
                        </a:cubicBezTo>
                        <a:cubicBezTo>
                          <a:pt x="2910625" y="239350"/>
                          <a:pt x="2922248" y="257540"/>
                          <a:pt x="2936383" y="273694"/>
                        </a:cubicBezTo>
                        <a:cubicBezTo>
                          <a:pt x="2952374" y="291970"/>
                          <a:pt x="2973327" y="305781"/>
                          <a:pt x="2987898" y="325209"/>
                        </a:cubicBezTo>
                        <a:cubicBezTo>
                          <a:pt x="2999417" y="340568"/>
                          <a:pt x="3004209" y="360011"/>
                          <a:pt x="3013656" y="376725"/>
                        </a:cubicBezTo>
                        <a:cubicBezTo>
                          <a:pt x="3060032" y="458775"/>
                          <a:pt x="3113175" y="537123"/>
                          <a:pt x="3155324" y="621423"/>
                        </a:cubicBezTo>
                        <a:cubicBezTo>
                          <a:pt x="3168203" y="647181"/>
                          <a:pt x="3179842" y="673596"/>
                          <a:pt x="3193960" y="698696"/>
                        </a:cubicBezTo>
                        <a:cubicBezTo>
                          <a:pt x="3218505" y="742331"/>
                          <a:pt x="3252641" y="781001"/>
                          <a:pt x="3271234" y="827485"/>
                        </a:cubicBezTo>
                        <a:cubicBezTo>
                          <a:pt x="3308488" y="920623"/>
                          <a:pt x="3284167" y="872643"/>
                          <a:pt x="3348507" y="969153"/>
                        </a:cubicBezTo>
                        <a:cubicBezTo>
                          <a:pt x="3390102" y="1031546"/>
                          <a:pt x="3396481" y="1052060"/>
                          <a:pt x="3451538" y="1097941"/>
                        </a:cubicBezTo>
                        <a:cubicBezTo>
                          <a:pt x="3484518" y="1125424"/>
                          <a:pt x="3513842" y="1161640"/>
                          <a:pt x="3554569" y="1175215"/>
                        </a:cubicBezTo>
                        <a:cubicBezTo>
                          <a:pt x="3652609" y="1207894"/>
                          <a:pt x="3605218" y="1195647"/>
                          <a:pt x="3696237" y="1213851"/>
                        </a:cubicBezTo>
                        <a:cubicBezTo>
                          <a:pt x="3776678" y="1208105"/>
                          <a:pt x="3844928" y="1218200"/>
                          <a:pt x="3915177" y="1188094"/>
                        </a:cubicBezTo>
                        <a:cubicBezTo>
                          <a:pt x="3932824" y="1180531"/>
                          <a:pt x="3949521" y="1170922"/>
                          <a:pt x="3966693" y="1162336"/>
                        </a:cubicBezTo>
                        <a:cubicBezTo>
                          <a:pt x="3979572" y="1149457"/>
                          <a:pt x="3990508" y="1134285"/>
                          <a:pt x="4005329" y="1123699"/>
                        </a:cubicBezTo>
                        <a:cubicBezTo>
                          <a:pt x="4020952" y="1112540"/>
                          <a:pt x="4042096" y="1110232"/>
                          <a:pt x="4056845" y="1097941"/>
                        </a:cubicBezTo>
                        <a:cubicBezTo>
                          <a:pt x="4068736" y="1088032"/>
                          <a:pt x="4070516" y="1068974"/>
                          <a:pt x="4082603" y="1059305"/>
                        </a:cubicBezTo>
                        <a:cubicBezTo>
                          <a:pt x="4093204" y="1050825"/>
                          <a:pt x="4109097" y="1052497"/>
                          <a:pt x="4121239" y="1046426"/>
                        </a:cubicBezTo>
                        <a:cubicBezTo>
                          <a:pt x="4135083" y="1039504"/>
                          <a:pt x="4147985" y="1030577"/>
                          <a:pt x="4159876" y="1020668"/>
                        </a:cubicBezTo>
                        <a:cubicBezTo>
                          <a:pt x="4173868" y="1009008"/>
                          <a:pt x="4182699" y="991068"/>
                          <a:pt x="4198513" y="982032"/>
                        </a:cubicBezTo>
                        <a:cubicBezTo>
                          <a:pt x="4213881" y="973250"/>
                          <a:pt x="4232856" y="973446"/>
                          <a:pt x="4250028" y="969153"/>
                        </a:cubicBezTo>
                        <a:cubicBezTo>
                          <a:pt x="4324278" y="919653"/>
                          <a:pt x="4252653" y="962508"/>
                          <a:pt x="4327301" y="930516"/>
                        </a:cubicBezTo>
                        <a:cubicBezTo>
                          <a:pt x="4344948" y="922953"/>
                          <a:pt x="4361170" y="912321"/>
                          <a:pt x="4378817" y="904758"/>
                        </a:cubicBezTo>
                        <a:cubicBezTo>
                          <a:pt x="4391295" y="899410"/>
                          <a:pt x="4405094" y="897497"/>
                          <a:pt x="4417453" y="891879"/>
                        </a:cubicBezTo>
                        <a:cubicBezTo>
                          <a:pt x="4452409" y="875990"/>
                          <a:pt x="4484057" y="852506"/>
                          <a:pt x="4520484" y="840364"/>
                        </a:cubicBezTo>
                        <a:cubicBezTo>
                          <a:pt x="4533363" y="836071"/>
                          <a:pt x="4546762" y="833103"/>
                          <a:pt x="4559121" y="827485"/>
                        </a:cubicBezTo>
                        <a:cubicBezTo>
                          <a:pt x="4594077" y="811596"/>
                          <a:pt x="4630204" y="797269"/>
                          <a:pt x="4662152" y="775970"/>
                        </a:cubicBezTo>
                        <a:cubicBezTo>
                          <a:pt x="4700953" y="750103"/>
                          <a:pt x="4706554" y="744061"/>
                          <a:pt x="4752304" y="724454"/>
                        </a:cubicBezTo>
                        <a:cubicBezTo>
                          <a:pt x="4821309" y="694880"/>
                          <a:pt x="4824299" y="723680"/>
                          <a:pt x="4919729" y="660060"/>
                        </a:cubicBezTo>
                        <a:cubicBezTo>
                          <a:pt x="5040880" y="579293"/>
                          <a:pt x="4849484" y="703057"/>
                          <a:pt x="5022760" y="608544"/>
                        </a:cubicBezTo>
                        <a:cubicBezTo>
                          <a:pt x="5049937" y="593720"/>
                          <a:pt x="5070666" y="566819"/>
                          <a:pt x="5100034" y="557029"/>
                        </a:cubicBezTo>
                        <a:lnTo>
                          <a:pt x="5177307" y="531271"/>
                        </a:lnTo>
                        <a:cubicBezTo>
                          <a:pt x="5194479" y="539857"/>
                          <a:pt x="5210846" y="550288"/>
                          <a:pt x="5228822" y="557029"/>
                        </a:cubicBezTo>
                        <a:cubicBezTo>
                          <a:pt x="5261837" y="569410"/>
                          <a:pt x="5287837" y="567218"/>
                          <a:pt x="5318975" y="582787"/>
                        </a:cubicBezTo>
                        <a:cubicBezTo>
                          <a:pt x="5332819" y="589709"/>
                          <a:pt x="5343767" y="601622"/>
                          <a:pt x="5357611" y="608544"/>
                        </a:cubicBezTo>
                        <a:cubicBezTo>
                          <a:pt x="5369753" y="614615"/>
                          <a:pt x="5396248" y="621423"/>
                          <a:pt x="5396248" y="621423"/>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E5CFD7A-2A1F-7538-0E47-3AA11B4EC1B8}"/>
              </a:ext>
            </a:extLst>
          </p:cNvPr>
          <p:cNvSpPr/>
          <p:nvPr/>
        </p:nvSpPr>
        <p:spPr>
          <a:xfrm>
            <a:off x="3644721" y="5203065"/>
            <a:ext cx="5190186" cy="1262129"/>
          </a:xfrm>
          <a:custGeom>
            <a:avLst/>
            <a:gdLst>
              <a:gd name="connsiteX0" fmla="*/ 0 w 5190186"/>
              <a:gd name="connsiteY0" fmla="*/ 1262129 h 1262129"/>
              <a:gd name="connsiteX1" fmla="*/ 51516 w 5190186"/>
              <a:gd name="connsiteY1" fmla="*/ 1068946 h 1262129"/>
              <a:gd name="connsiteX2" fmla="*/ 128789 w 5190186"/>
              <a:gd name="connsiteY2" fmla="*/ 978794 h 1262129"/>
              <a:gd name="connsiteX3" fmla="*/ 296214 w 5190186"/>
              <a:gd name="connsiteY3" fmla="*/ 862884 h 1262129"/>
              <a:gd name="connsiteX4" fmla="*/ 553792 w 5190186"/>
              <a:gd name="connsiteY4" fmla="*/ 721217 h 1262129"/>
              <a:gd name="connsiteX5" fmla="*/ 734096 w 5190186"/>
              <a:gd name="connsiteY5" fmla="*/ 656822 h 1262129"/>
              <a:gd name="connsiteX6" fmla="*/ 965916 w 5190186"/>
              <a:gd name="connsiteY6" fmla="*/ 682580 h 1262129"/>
              <a:gd name="connsiteX7" fmla="*/ 1004552 w 5190186"/>
              <a:gd name="connsiteY7" fmla="*/ 708338 h 1262129"/>
              <a:gd name="connsiteX8" fmla="*/ 1056068 w 5190186"/>
              <a:gd name="connsiteY8" fmla="*/ 746974 h 1262129"/>
              <a:gd name="connsiteX9" fmla="*/ 1146220 w 5190186"/>
              <a:gd name="connsiteY9" fmla="*/ 785611 h 1262129"/>
              <a:gd name="connsiteX10" fmla="*/ 1287887 w 5190186"/>
              <a:gd name="connsiteY10" fmla="*/ 746974 h 1262129"/>
              <a:gd name="connsiteX11" fmla="*/ 1403797 w 5190186"/>
              <a:gd name="connsiteY11" fmla="*/ 605307 h 1262129"/>
              <a:gd name="connsiteX12" fmla="*/ 1468192 w 5190186"/>
              <a:gd name="connsiteY12" fmla="*/ 489397 h 1262129"/>
              <a:gd name="connsiteX13" fmla="*/ 1648496 w 5190186"/>
              <a:gd name="connsiteY13" fmla="*/ 283335 h 1262129"/>
              <a:gd name="connsiteX14" fmla="*/ 1777285 w 5190186"/>
              <a:gd name="connsiteY14" fmla="*/ 206062 h 1262129"/>
              <a:gd name="connsiteX15" fmla="*/ 1841679 w 5190186"/>
              <a:gd name="connsiteY15" fmla="*/ 180304 h 1262129"/>
              <a:gd name="connsiteX16" fmla="*/ 1996225 w 5190186"/>
              <a:gd name="connsiteY16" fmla="*/ 141667 h 1262129"/>
              <a:gd name="connsiteX17" fmla="*/ 2137893 w 5190186"/>
              <a:gd name="connsiteY17" fmla="*/ 103031 h 1262129"/>
              <a:gd name="connsiteX18" fmla="*/ 2228045 w 5190186"/>
              <a:gd name="connsiteY18" fmla="*/ 90152 h 1262129"/>
              <a:gd name="connsiteX19" fmla="*/ 2524259 w 5190186"/>
              <a:gd name="connsiteY19" fmla="*/ 103031 h 1262129"/>
              <a:gd name="connsiteX20" fmla="*/ 2601533 w 5190186"/>
              <a:gd name="connsiteY20" fmla="*/ 115910 h 1262129"/>
              <a:gd name="connsiteX21" fmla="*/ 2768958 w 5190186"/>
              <a:gd name="connsiteY21" fmla="*/ 103031 h 1262129"/>
              <a:gd name="connsiteX22" fmla="*/ 2871989 w 5190186"/>
              <a:gd name="connsiteY22" fmla="*/ 77273 h 1262129"/>
              <a:gd name="connsiteX23" fmla="*/ 2923504 w 5190186"/>
              <a:gd name="connsiteY23" fmla="*/ 51515 h 1262129"/>
              <a:gd name="connsiteX24" fmla="*/ 2987899 w 5190186"/>
              <a:gd name="connsiteY24" fmla="*/ 38636 h 1262129"/>
              <a:gd name="connsiteX25" fmla="*/ 3168203 w 5190186"/>
              <a:gd name="connsiteY25" fmla="*/ 0 h 1262129"/>
              <a:gd name="connsiteX26" fmla="*/ 3374265 w 5190186"/>
              <a:gd name="connsiteY26" fmla="*/ 12879 h 1262129"/>
              <a:gd name="connsiteX27" fmla="*/ 3464417 w 5190186"/>
              <a:gd name="connsiteY27" fmla="*/ 64394 h 1262129"/>
              <a:gd name="connsiteX28" fmla="*/ 3528811 w 5190186"/>
              <a:gd name="connsiteY28" fmla="*/ 103031 h 1262129"/>
              <a:gd name="connsiteX29" fmla="*/ 3631842 w 5190186"/>
              <a:gd name="connsiteY29" fmla="*/ 193183 h 1262129"/>
              <a:gd name="connsiteX30" fmla="*/ 3670479 w 5190186"/>
              <a:gd name="connsiteY30" fmla="*/ 283335 h 1262129"/>
              <a:gd name="connsiteX31" fmla="*/ 3683358 w 5190186"/>
              <a:gd name="connsiteY31" fmla="*/ 321972 h 1262129"/>
              <a:gd name="connsiteX32" fmla="*/ 3696237 w 5190186"/>
              <a:gd name="connsiteY32" fmla="*/ 515155 h 1262129"/>
              <a:gd name="connsiteX33" fmla="*/ 3709116 w 5190186"/>
              <a:gd name="connsiteY33" fmla="*/ 553791 h 1262129"/>
              <a:gd name="connsiteX34" fmla="*/ 3812147 w 5190186"/>
              <a:gd name="connsiteY34" fmla="*/ 643943 h 1262129"/>
              <a:gd name="connsiteX35" fmla="*/ 3863662 w 5190186"/>
              <a:gd name="connsiteY35" fmla="*/ 669701 h 1262129"/>
              <a:gd name="connsiteX36" fmla="*/ 3915178 w 5190186"/>
              <a:gd name="connsiteY36" fmla="*/ 682580 h 1262129"/>
              <a:gd name="connsiteX37" fmla="*/ 3953814 w 5190186"/>
              <a:gd name="connsiteY37" fmla="*/ 695459 h 1262129"/>
              <a:gd name="connsiteX38" fmla="*/ 4224271 w 5190186"/>
              <a:gd name="connsiteY38" fmla="*/ 682580 h 1262129"/>
              <a:gd name="connsiteX39" fmla="*/ 4301544 w 5190186"/>
              <a:gd name="connsiteY39" fmla="*/ 656822 h 1262129"/>
              <a:gd name="connsiteX40" fmla="*/ 4353059 w 5190186"/>
              <a:gd name="connsiteY40" fmla="*/ 618186 h 1262129"/>
              <a:gd name="connsiteX41" fmla="*/ 4391696 w 5190186"/>
              <a:gd name="connsiteY41" fmla="*/ 592428 h 1262129"/>
              <a:gd name="connsiteX42" fmla="*/ 4430333 w 5190186"/>
              <a:gd name="connsiteY42" fmla="*/ 553791 h 1262129"/>
              <a:gd name="connsiteX43" fmla="*/ 4468969 w 5190186"/>
              <a:gd name="connsiteY43" fmla="*/ 528034 h 1262129"/>
              <a:gd name="connsiteX44" fmla="*/ 4507606 w 5190186"/>
              <a:gd name="connsiteY44" fmla="*/ 489397 h 1262129"/>
              <a:gd name="connsiteX45" fmla="*/ 4546242 w 5190186"/>
              <a:gd name="connsiteY45" fmla="*/ 476518 h 1262129"/>
              <a:gd name="connsiteX46" fmla="*/ 4855335 w 5190186"/>
              <a:gd name="connsiteY46" fmla="*/ 450760 h 1262129"/>
              <a:gd name="connsiteX47" fmla="*/ 5035640 w 5190186"/>
              <a:gd name="connsiteY47" fmla="*/ 425003 h 1262129"/>
              <a:gd name="connsiteX48" fmla="*/ 5112913 w 5190186"/>
              <a:gd name="connsiteY48" fmla="*/ 412124 h 1262129"/>
              <a:gd name="connsiteX49" fmla="*/ 5151549 w 5190186"/>
              <a:gd name="connsiteY49" fmla="*/ 399245 h 1262129"/>
              <a:gd name="connsiteX50" fmla="*/ 5190186 w 5190186"/>
              <a:gd name="connsiteY50" fmla="*/ 373487 h 12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90186" h="1262129" extrusionOk="0">
                <a:moveTo>
                  <a:pt x="0" y="1262129"/>
                </a:moveTo>
                <a:cubicBezTo>
                  <a:pt x="10084" y="1241096"/>
                  <a:pt x="40812" y="1099427"/>
                  <a:pt x="51516" y="1068946"/>
                </a:cubicBezTo>
                <a:cubicBezTo>
                  <a:pt x="65576" y="1038500"/>
                  <a:pt x="104985" y="993556"/>
                  <a:pt x="128789" y="978794"/>
                </a:cubicBezTo>
                <a:cubicBezTo>
                  <a:pt x="220647" y="895899"/>
                  <a:pt x="175132" y="929422"/>
                  <a:pt x="296214" y="862884"/>
                </a:cubicBezTo>
                <a:cubicBezTo>
                  <a:pt x="530587" y="740895"/>
                  <a:pt x="225085" y="829179"/>
                  <a:pt x="553792" y="721217"/>
                </a:cubicBezTo>
                <a:cubicBezTo>
                  <a:pt x="688380" y="651302"/>
                  <a:pt x="630085" y="681483"/>
                  <a:pt x="734096" y="656822"/>
                </a:cubicBezTo>
                <a:cubicBezTo>
                  <a:pt x="823107" y="664309"/>
                  <a:pt x="881380" y="674004"/>
                  <a:pt x="965916" y="682580"/>
                </a:cubicBezTo>
                <a:cubicBezTo>
                  <a:pt x="982042" y="682678"/>
                  <a:pt x="994365" y="699716"/>
                  <a:pt x="1004552" y="708338"/>
                </a:cubicBezTo>
                <a:cubicBezTo>
                  <a:pt x="1022673" y="718148"/>
                  <a:pt x="1037689" y="734748"/>
                  <a:pt x="1056068" y="746974"/>
                </a:cubicBezTo>
                <a:cubicBezTo>
                  <a:pt x="1093065" y="769613"/>
                  <a:pt x="1108849" y="772732"/>
                  <a:pt x="1146220" y="785611"/>
                </a:cubicBezTo>
                <a:cubicBezTo>
                  <a:pt x="1194449" y="773137"/>
                  <a:pt x="1243640" y="772998"/>
                  <a:pt x="1287887" y="746974"/>
                </a:cubicBezTo>
                <a:cubicBezTo>
                  <a:pt x="1337872" y="711985"/>
                  <a:pt x="1403797" y="605308"/>
                  <a:pt x="1403797" y="605307"/>
                </a:cubicBezTo>
                <a:cubicBezTo>
                  <a:pt x="1422928" y="546286"/>
                  <a:pt x="1416020" y="556085"/>
                  <a:pt x="1468192" y="489397"/>
                </a:cubicBezTo>
                <a:cubicBezTo>
                  <a:pt x="1508131" y="446838"/>
                  <a:pt x="1592699" y="308542"/>
                  <a:pt x="1648496" y="283335"/>
                </a:cubicBezTo>
                <a:cubicBezTo>
                  <a:pt x="1690581" y="251233"/>
                  <a:pt x="1730358" y="223213"/>
                  <a:pt x="1777285" y="206062"/>
                </a:cubicBezTo>
                <a:cubicBezTo>
                  <a:pt x="1796107" y="200633"/>
                  <a:pt x="1815722" y="184629"/>
                  <a:pt x="1841679" y="180304"/>
                </a:cubicBezTo>
                <a:cubicBezTo>
                  <a:pt x="1925400" y="155107"/>
                  <a:pt x="1928130" y="161599"/>
                  <a:pt x="1996225" y="141667"/>
                </a:cubicBezTo>
                <a:cubicBezTo>
                  <a:pt x="2008396" y="136957"/>
                  <a:pt x="2115243" y="109155"/>
                  <a:pt x="2137893" y="103031"/>
                </a:cubicBezTo>
                <a:cubicBezTo>
                  <a:pt x="2169251" y="98934"/>
                  <a:pt x="2193640" y="94046"/>
                  <a:pt x="2228045" y="90152"/>
                </a:cubicBezTo>
                <a:cubicBezTo>
                  <a:pt x="2323122" y="79412"/>
                  <a:pt x="2425075" y="85536"/>
                  <a:pt x="2524259" y="103031"/>
                </a:cubicBezTo>
                <a:cubicBezTo>
                  <a:pt x="2548993" y="107609"/>
                  <a:pt x="2576170" y="112772"/>
                  <a:pt x="2601533" y="115910"/>
                </a:cubicBezTo>
                <a:cubicBezTo>
                  <a:pt x="2655763" y="115463"/>
                  <a:pt x="2717048" y="112066"/>
                  <a:pt x="2768958" y="103031"/>
                </a:cubicBezTo>
                <a:cubicBezTo>
                  <a:pt x="2802352" y="95466"/>
                  <a:pt x="2833993" y="96912"/>
                  <a:pt x="2871989" y="77273"/>
                </a:cubicBezTo>
                <a:cubicBezTo>
                  <a:pt x="2889778" y="70012"/>
                  <a:pt x="2902879" y="58466"/>
                  <a:pt x="2923504" y="51515"/>
                </a:cubicBezTo>
                <a:cubicBezTo>
                  <a:pt x="2946904" y="45324"/>
                  <a:pt x="2963742" y="41182"/>
                  <a:pt x="2987899" y="38636"/>
                </a:cubicBezTo>
                <a:cubicBezTo>
                  <a:pt x="3151162" y="6923"/>
                  <a:pt x="3025502" y="3704"/>
                  <a:pt x="3168203" y="0"/>
                </a:cubicBezTo>
                <a:cubicBezTo>
                  <a:pt x="3235523" y="5604"/>
                  <a:pt x="3314173" y="9729"/>
                  <a:pt x="3374265" y="12879"/>
                </a:cubicBezTo>
                <a:cubicBezTo>
                  <a:pt x="3412317" y="20202"/>
                  <a:pt x="3430144" y="43010"/>
                  <a:pt x="3464417" y="64394"/>
                </a:cubicBezTo>
                <a:cubicBezTo>
                  <a:pt x="3483162" y="75666"/>
                  <a:pt x="3508508" y="88384"/>
                  <a:pt x="3528811" y="103031"/>
                </a:cubicBezTo>
                <a:cubicBezTo>
                  <a:pt x="3579695" y="139445"/>
                  <a:pt x="3592244" y="154860"/>
                  <a:pt x="3631842" y="193183"/>
                </a:cubicBezTo>
                <a:cubicBezTo>
                  <a:pt x="3665799" y="285349"/>
                  <a:pt x="3645211" y="170522"/>
                  <a:pt x="3670479" y="283335"/>
                </a:cubicBezTo>
                <a:cubicBezTo>
                  <a:pt x="3677625" y="296124"/>
                  <a:pt x="3678853" y="311458"/>
                  <a:pt x="3683358" y="321972"/>
                </a:cubicBezTo>
                <a:cubicBezTo>
                  <a:pt x="3693606" y="381583"/>
                  <a:pt x="3690258" y="449836"/>
                  <a:pt x="3696237" y="515155"/>
                </a:cubicBezTo>
                <a:cubicBezTo>
                  <a:pt x="3696120" y="527458"/>
                  <a:pt x="3703672" y="541823"/>
                  <a:pt x="3709116" y="553791"/>
                </a:cubicBezTo>
                <a:cubicBezTo>
                  <a:pt x="3733063" y="602444"/>
                  <a:pt x="3756204" y="615342"/>
                  <a:pt x="3812147" y="643943"/>
                </a:cubicBezTo>
                <a:cubicBezTo>
                  <a:pt x="3830114" y="655231"/>
                  <a:pt x="3845446" y="664858"/>
                  <a:pt x="3863662" y="669701"/>
                </a:cubicBezTo>
                <a:cubicBezTo>
                  <a:pt x="3879224" y="673543"/>
                  <a:pt x="3899861" y="675512"/>
                  <a:pt x="3915178" y="682580"/>
                </a:cubicBezTo>
                <a:cubicBezTo>
                  <a:pt x="3928196" y="688099"/>
                  <a:pt x="3940626" y="690889"/>
                  <a:pt x="3953814" y="695459"/>
                </a:cubicBezTo>
                <a:cubicBezTo>
                  <a:pt x="4046026" y="691850"/>
                  <a:pt x="4128365" y="707423"/>
                  <a:pt x="4224271" y="682580"/>
                </a:cubicBezTo>
                <a:cubicBezTo>
                  <a:pt x="4251256" y="679583"/>
                  <a:pt x="4301544" y="656822"/>
                  <a:pt x="4301544" y="656822"/>
                </a:cubicBezTo>
                <a:cubicBezTo>
                  <a:pt x="4322718" y="643063"/>
                  <a:pt x="4332064" y="629732"/>
                  <a:pt x="4353059" y="618186"/>
                </a:cubicBezTo>
                <a:cubicBezTo>
                  <a:pt x="4365895" y="608977"/>
                  <a:pt x="4379296" y="602392"/>
                  <a:pt x="4391696" y="592428"/>
                </a:cubicBezTo>
                <a:cubicBezTo>
                  <a:pt x="4403476" y="579094"/>
                  <a:pt x="4414147" y="566521"/>
                  <a:pt x="4430333" y="553791"/>
                </a:cubicBezTo>
                <a:cubicBezTo>
                  <a:pt x="4442468" y="541899"/>
                  <a:pt x="4457427" y="538406"/>
                  <a:pt x="4468969" y="528034"/>
                </a:cubicBezTo>
                <a:cubicBezTo>
                  <a:pt x="4481226" y="514228"/>
                  <a:pt x="4494187" y="498795"/>
                  <a:pt x="4507606" y="489397"/>
                </a:cubicBezTo>
                <a:cubicBezTo>
                  <a:pt x="4519171" y="480916"/>
                  <a:pt x="4531887" y="478713"/>
                  <a:pt x="4546242" y="476518"/>
                </a:cubicBezTo>
                <a:cubicBezTo>
                  <a:pt x="4628301" y="464728"/>
                  <a:pt x="4788525" y="452190"/>
                  <a:pt x="4855335" y="450760"/>
                </a:cubicBezTo>
                <a:cubicBezTo>
                  <a:pt x="4964623" y="425555"/>
                  <a:pt x="4867223" y="434286"/>
                  <a:pt x="5035640" y="425003"/>
                </a:cubicBezTo>
                <a:cubicBezTo>
                  <a:pt x="5065255" y="420799"/>
                  <a:pt x="5085378" y="415969"/>
                  <a:pt x="5112913" y="412124"/>
                </a:cubicBezTo>
                <a:cubicBezTo>
                  <a:pt x="5127302" y="409513"/>
                  <a:pt x="5140403" y="404049"/>
                  <a:pt x="5151549" y="399245"/>
                </a:cubicBezTo>
                <a:cubicBezTo>
                  <a:pt x="5165394" y="392324"/>
                  <a:pt x="5190185" y="373487"/>
                  <a:pt x="5190186" y="373487"/>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666995049">
                  <a:custGeom>
                    <a:avLst/>
                    <a:gdLst>
                      <a:gd name="connsiteX0" fmla="*/ 0 w 5190186"/>
                      <a:gd name="connsiteY0" fmla="*/ 1262129 h 1262129"/>
                      <a:gd name="connsiteX1" fmla="*/ 51516 w 5190186"/>
                      <a:gd name="connsiteY1" fmla="*/ 1068946 h 1262129"/>
                      <a:gd name="connsiteX2" fmla="*/ 128789 w 5190186"/>
                      <a:gd name="connsiteY2" fmla="*/ 978794 h 1262129"/>
                      <a:gd name="connsiteX3" fmla="*/ 296214 w 5190186"/>
                      <a:gd name="connsiteY3" fmla="*/ 862884 h 1262129"/>
                      <a:gd name="connsiteX4" fmla="*/ 553792 w 5190186"/>
                      <a:gd name="connsiteY4" fmla="*/ 721217 h 1262129"/>
                      <a:gd name="connsiteX5" fmla="*/ 734096 w 5190186"/>
                      <a:gd name="connsiteY5" fmla="*/ 656822 h 1262129"/>
                      <a:gd name="connsiteX6" fmla="*/ 965916 w 5190186"/>
                      <a:gd name="connsiteY6" fmla="*/ 682580 h 1262129"/>
                      <a:gd name="connsiteX7" fmla="*/ 1004552 w 5190186"/>
                      <a:gd name="connsiteY7" fmla="*/ 708338 h 1262129"/>
                      <a:gd name="connsiteX8" fmla="*/ 1056068 w 5190186"/>
                      <a:gd name="connsiteY8" fmla="*/ 746974 h 1262129"/>
                      <a:gd name="connsiteX9" fmla="*/ 1146220 w 5190186"/>
                      <a:gd name="connsiteY9" fmla="*/ 785611 h 1262129"/>
                      <a:gd name="connsiteX10" fmla="*/ 1287887 w 5190186"/>
                      <a:gd name="connsiteY10" fmla="*/ 746974 h 1262129"/>
                      <a:gd name="connsiteX11" fmla="*/ 1403797 w 5190186"/>
                      <a:gd name="connsiteY11" fmla="*/ 605307 h 1262129"/>
                      <a:gd name="connsiteX12" fmla="*/ 1468192 w 5190186"/>
                      <a:gd name="connsiteY12" fmla="*/ 489397 h 1262129"/>
                      <a:gd name="connsiteX13" fmla="*/ 1648496 w 5190186"/>
                      <a:gd name="connsiteY13" fmla="*/ 283335 h 1262129"/>
                      <a:gd name="connsiteX14" fmla="*/ 1777285 w 5190186"/>
                      <a:gd name="connsiteY14" fmla="*/ 206062 h 1262129"/>
                      <a:gd name="connsiteX15" fmla="*/ 1841679 w 5190186"/>
                      <a:gd name="connsiteY15" fmla="*/ 180304 h 1262129"/>
                      <a:gd name="connsiteX16" fmla="*/ 1996225 w 5190186"/>
                      <a:gd name="connsiteY16" fmla="*/ 141667 h 1262129"/>
                      <a:gd name="connsiteX17" fmla="*/ 2137893 w 5190186"/>
                      <a:gd name="connsiteY17" fmla="*/ 103031 h 1262129"/>
                      <a:gd name="connsiteX18" fmla="*/ 2228045 w 5190186"/>
                      <a:gd name="connsiteY18" fmla="*/ 90152 h 1262129"/>
                      <a:gd name="connsiteX19" fmla="*/ 2524259 w 5190186"/>
                      <a:gd name="connsiteY19" fmla="*/ 103031 h 1262129"/>
                      <a:gd name="connsiteX20" fmla="*/ 2601533 w 5190186"/>
                      <a:gd name="connsiteY20" fmla="*/ 115910 h 1262129"/>
                      <a:gd name="connsiteX21" fmla="*/ 2768958 w 5190186"/>
                      <a:gd name="connsiteY21" fmla="*/ 103031 h 1262129"/>
                      <a:gd name="connsiteX22" fmla="*/ 2871989 w 5190186"/>
                      <a:gd name="connsiteY22" fmla="*/ 77273 h 1262129"/>
                      <a:gd name="connsiteX23" fmla="*/ 2923504 w 5190186"/>
                      <a:gd name="connsiteY23" fmla="*/ 51515 h 1262129"/>
                      <a:gd name="connsiteX24" fmla="*/ 2987899 w 5190186"/>
                      <a:gd name="connsiteY24" fmla="*/ 38636 h 1262129"/>
                      <a:gd name="connsiteX25" fmla="*/ 3168203 w 5190186"/>
                      <a:gd name="connsiteY25" fmla="*/ 0 h 1262129"/>
                      <a:gd name="connsiteX26" fmla="*/ 3374265 w 5190186"/>
                      <a:gd name="connsiteY26" fmla="*/ 12879 h 1262129"/>
                      <a:gd name="connsiteX27" fmla="*/ 3464417 w 5190186"/>
                      <a:gd name="connsiteY27" fmla="*/ 64394 h 1262129"/>
                      <a:gd name="connsiteX28" fmla="*/ 3528811 w 5190186"/>
                      <a:gd name="connsiteY28" fmla="*/ 103031 h 1262129"/>
                      <a:gd name="connsiteX29" fmla="*/ 3631842 w 5190186"/>
                      <a:gd name="connsiteY29" fmla="*/ 193183 h 1262129"/>
                      <a:gd name="connsiteX30" fmla="*/ 3670479 w 5190186"/>
                      <a:gd name="connsiteY30" fmla="*/ 283335 h 1262129"/>
                      <a:gd name="connsiteX31" fmla="*/ 3683358 w 5190186"/>
                      <a:gd name="connsiteY31" fmla="*/ 321972 h 1262129"/>
                      <a:gd name="connsiteX32" fmla="*/ 3696237 w 5190186"/>
                      <a:gd name="connsiteY32" fmla="*/ 515155 h 1262129"/>
                      <a:gd name="connsiteX33" fmla="*/ 3709116 w 5190186"/>
                      <a:gd name="connsiteY33" fmla="*/ 553791 h 1262129"/>
                      <a:gd name="connsiteX34" fmla="*/ 3812147 w 5190186"/>
                      <a:gd name="connsiteY34" fmla="*/ 643943 h 1262129"/>
                      <a:gd name="connsiteX35" fmla="*/ 3863662 w 5190186"/>
                      <a:gd name="connsiteY35" fmla="*/ 669701 h 1262129"/>
                      <a:gd name="connsiteX36" fmla="*/ 3915178 w 5190186"/>
                      <a:gd name="connsiteY36" fmla="*/ 682580 h 1262129"/>
                      <a:gd name="connsiteX37" fmla="*/ 3953814 w 5190186"/>
                      <a:gd name="connsiteY37" fmla="*/ 695459 h 1262129"/>
                      <a:gd name="connsiteX38" fmla="*/ 4224271 w 5190186"/>
                      <a:gd name="connsiteY38" fmla="*/ 682580 h 1262129"/>
                      <a:gd name="connsiteX39" fmla="*/ 4301544 w 5190186"/>
                      <a:gd name="connsiteY39" fmla="*/ 656822 h 1262129"/>
                      <a:gd name="connsiteX40" fmla="*/ 4353059 w 5190186"/>
                      <a:gd name="connsiteY40" fmla="*/ 618186 h 1262129"/>
                      <a:gd name="connsiteX41" fmla="*/ 4391696 w 5190186"/>
                      <a:gd name="connsiteY41" fmla="*/ 592428 h 1262129"/>
                      <a:gd name="connsiteX42" fmla="*/ 4430333 w 5190186"/>
                      <a:gd name="connsiteY42" fmla="*/ 553791 h 1262129"/>
                      <a:gd name="connsiteX43" fmla="*/ 4468969 w 5190186"/>
                      <a:gd name="connsiteY43" fmla="*/ 528034 h 1262129"/>
                      <a:gd name="connsiteX44" fmla="*/ 4507606 w 5190186"/>
                      <a:gd name="connsiteY44" fmla="*/ 489397 h 1262129"/>
                      <a:gd name="connsiteX45" fmla="*/ 4546242 w 5190186"/>
                      <a:gd name="connsiteY45" fmla="*/ 476518 h 1262129"/>
                      <a:gd name="connsiteX46" fmla="*/ 4855335 w 5190186"/>
                      <a:gd name="connsiteY46" fmla="*/ 450760 h 1262129"/>
                      <a:gd name="connsiteX47" fmla="*/ 5035640 w 5190186"/>
                      <a:gd name="connsiteY47" fmla="*/ 425003 h 1262129"/>
                      <a:gd name="connsiteX48" fmla="*/ 5112913 w 5190186"/>
                      <a:gd name="connsiteY48" fmla="*/ 412124 h 1262129"/>
                      <a:gd name="connsiteX49" fmla="*/ 5151549 w 5190186"/>
                      <a:gd name="connsiteY49" fmla="*/ 399245 h 1262129"/>
                      <a:gd name="connsiteX50" fmla="*/ 5190186 w 5190186"/>
                      <a:gd name="connsiteY50" fmla="*/ 373487 h 12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90186" h="1262129">
                        <a:moveTo>
                          <a:pt x="0" y="1262129"/>
                        </a:moveTo>
                        <a:cubicBezTo>
                          <a:pt x="6544" y="1235955"/>
                          <a:pt x="39688" y="1098517"/>
                          <a:pt x="51516" y="1068946"/>
                        </a:cubicBezTo>
                        <a:cubicBezTo>
                          <a:pt x="63739" y="1038389"/>
                          <a:pt x="108699" y="996875"/>
                          <a:pt x="128789" y="978794"/>
                        </a:cubicBezTo>
                        <a:cubicBezTo>
                          <a:pt x="226164" y="891157"/>
                          <a:pt x="183648" y="932156"/>
                          <a:pt x="296214" y="862884"/>
                        </a:cubicBezTo>
                        <a:cubicBezTo>
                          <a:pt x="488585" y="744502"/>
                          <a:pt x="217324" y="889451"/>
                          <a:pt x="553792" y="721217"/>
                        </a:cubicBezTo>
                        <a:cubicBezTo>
                          <a:pt x="680181" y="658023"/>
                          <a:pt x="618947" y="676014"/>
                          <a:pt x="734096" y="656822"/>
                        </a:cubicBezTo>
                        <a:cubicBezTo>
                          <a:pt x="811369" y="665408"/>
                          <a:pt x="889540" y="668032"/>
                          <a:pt x="965916" y="682580"/>
                        </a:cubicBezTo>
                        <a:cubicBezTo>
                          <a:pt x="981121" y="685476"/>
                          <a:pt x="991957" y="699341"/>
                          <a:pt x="1004552" y="708338"/>
                        </a:cubicBezTo>
                        <a:cubicBezTo>
                          <a:pt x="1022019" y="720814"/>
                          <a:pt x="1037866" y="735598"/>
                          <a:pt x="1056068" y="746974"/>
                        </a:cubicBezTo>
                        <a:cubicBezTo>
                          <a:pt x="1092446" y="769710"/>
                          <a:pt x="1108659" y="773091"/>
                          <a:pt x="1146220" y="785611"/>
                        </a:cubicBezTo>
                        <a:cubicBezTo>
                          <a:pt x="1193442" y="772732"/>
                          <a:pt x="1247788" y="775043"/>
                          <a:pt x="1287887" y="746974"/>
                        </a:cubicBezTo>
                        <a:cubicBezTo>
                          <a:pt x="1337872" y="711985"/>
                          <a:pt x="1403797" y="605307"/>
                          <a:pt x="1403797" y="605307"/>
                        </a:cubicBezTo>
                        <a:cubicBezTo>
                          <a:pt x="1423229" y="547011"/>
                          <a:pt x="1416526" y="555825"/>
                          <a:pt x="1468192" y="489397"/>
                        </a:cubicBezTo>
                        <a:cubicBezTo>
                          <a:pt x="1500613" y="447713"/>
                          <a:pt x="1596511" y="314526"/>
                          <a:pt x="1648496" y="283335"/>
                        </a:cubicBezTo>
                        <a:cubicBezTo>
                          <a:pt x="1691426" y="257577"/>
                          <a:pt x="1730802" y="224656"/>
                          <a:pt x="1777285" y="206062"/>
                        </a:cubicBezTo>
                        <a:cubicBezTo>
                          <a:pt x="1798750" y="197476"/>
                          <a:pt x="1819583" y="187103"/>
                          <a:pt x="1841679" y="180304"/>
                        </a:cubicBezTo>
                        <a:cubicBezTo>
                          <a:pt x="1925286" y="154578"/>
                          <a:pt x="1928664" y="160969"/>
                          <a:pt x="1996225" y="141667"/>
                        </a:cubicBezTo>
                        <a:cubicBezTo>
                          <a:pt x="2008555" y="138144"/>
                          <a:pt x="2109771" y="108144"/>
                          <a:pt x="2137893" y="103031"/>
                        </a:cubicBezTo>
                        <a:cubicBezTo>
                          <a:pt x="2167759" y="97601"/>
                          <a:pt x="2197994" y="94445"/>
                          <a:pt x="2228045" y="90152"/>
                        </a:cubicBezTo>
                        <a:cubicBezTo>
                          <a:pt x="2326783" y="94445"/>
                          <a:pt x="2425662" y="96231"/>
                          <a:pt x="2524259" y="103031"/>
                        </a:cubicBezTo>
                        <a:cubicBezTo>
                          <a:pt x="2550310" y="104828"/>
                          <a:pt x="2575420" y="115910"/>
                          <a:pt x="2601533" y="115910"/>
                        </a:cubicBezTo>
                        <a:cubicBezTo>
                          <a:pt x="2657506" y="115910"/>
                          <a:pt x="2713150" y="107324"/>
                          <a:pt x="2768958" y="103031"/>
                        </a:cubicBezTo>
                        <a:cubicBezTo>
                          <a:pt x="2806752" y="95472"/>
                          <a:pt x="2837338" y="92124"/>
                          <a:pt x="2871989" y="77273"/>
                        </a:cubicBezTo>
                        <a:cubicBezTo>
                          <a:pt x="2889635" y="69710"/>
                          <a:pt x="2905291" y="57586"/>
                          <a:pt x="2923504" y="51515"/>
                        </a:cubicBezTo>
                        <a:cubicBezTo>
                          <a:pt x="2944271" y="44593"/>
                          <a:pt x="2966569" y="43558"/>
                          <a:pt x="2987899" y="38636"/>
                        </a:cubicBezTo>
                        <a:cubicBezTo>
                          <a:pt x="3154771" y="128"/>
                          <a:pt x="3027606" y="23433"/>
                          <a:pt x="3168203" y="0"/>
                        </a:cubicBezTo>
                        <a:cubicBezTo>
                          <a:pt x="3236890" y="4293"/>
                          <a:pt x="3305822" y="5674"/>
                          <a:pt x="3374265" y="12879"/>
                        </a:cubicBezTo>
                        <a:cubicBezTo>
                          <a:pt x="3415152" y="17183"/>
                          <a:pt x="3430680" y="41903"/>
                          <a:pt x="3464417" y="64394"/>
                        </a:cubicBezTo>
                        <a:cubicBezTo>
                          <a:pt x="3485245" y="78279"/>
                          <a:pt x="3508304" y="88676"/>
                          <a:pt x="3528811" y="103031"/>
                        </a:cubicBezTo>
                        <a:cubicBezTo>
                          <a:pt x="3581229" y="139723"/>
                          <a:pt x="3591129" y="152469"/>
                          <a:pt x="3631842" y="193183"/>
                        </a:cubicBezTo>
                        <a:cubicBezTo>
                          <a:pt x="3662046" y="283794"/>
                          <a:pt x="3622735" y="171934"/>
                          <a:pt x="3670479" y="283335"/>
                        </a:cubicBezTo>
                        <a:cubicBezTo>
                          <a:pt x="3675827" y="295813"/>
                          <a:pt x="3679065" y="309093"/>
                          <a:pt x="3683358" y="321972"/>
                        </a:cubicBezTo>
                        <a:cubicBezTo>
                          <a:pt x="3687651" y="386366"/>
                          <a:pt x="3689110" y="451012"/>
                          <a:pt x="3696237" y="515155"/>
                        </a:cubicBezTo>
                        <a:cubicBezTo>
                          <a:pt x="3697736" y="528647"/>
                          <a:pt x="3703045" y="541649"/>
                          <a:pt x="3709116" y="553791"/>
                        </a:cubicBezTo>
                        <a:cubicBezTo>
                          <a:pt x="3732728" y="601016"/>
                          <a:pt x="3760627" y="618182"/>
                          <a:pt x="3812147" y="643943"/>
                        </a:cubicBezTo>
                        <a:cubicBezTo>
                          <a:pt x="3829319" y="652529"/>
                          <a:pt x="3845686" y="662960"/>
                          <a:pt x="3863662" y="669701"/>
                        </a:cubicBezTo>
                        <a:cubicBezTo>
                          <a:pt x="3880235" y="675916"/>
                          <a:pt x="3898159" y="677717"/>
                          <a:pt x="3915178" y="682580"/>
                        </a:cubicBezTo>
                        <a:cubicBezTo>
                          <a:pt x="3928231" y="686309"/>
                          <a:pt x="3940935" y="691166"/>
                          <a:pt x="3953814" y="695459"/>
                        </a:cubicBezTo>
                        <a:cubicBezTo>
                          <a:pt x="4043966" y="691166"/>
                          <a:pt x="4134569" y="692547"/>
                          <a:pt x="4224271" y="682580"/>
                        </a:cubicBezTo>
                        <a:cubicBezTo>
                          <a:pt x="4251256" y="679582"/>
                          <a:pt x="4301544" y="656822"/>
                          <a:pt x="4301544" y="656822"/>
                        </a:cubicBezTo>
                        <a:cubicBezTo>
                          <a:pt x="4318716" y="643943"/>
                          <a:pt x="4335593" y="630662"/>
                          <a:pt x="4353059" y="618186"/>
                        </a:cubicBezTo>
                        <a:cubicBezTo>
                          <a:pt x="4365654" y="609189"/>
                          <a:pt x="4379805" y="602337"/>
                          <a:pt x="4391696" y="592428"/>
                        </a:cubicBezTo>
                        <a:cubicBezTo>
                          <a:pt x="4405688" y="580768"/>
                          <a:pt x="4416341" y="565451"/>
                          <a:pt x="4430333" y="553791"/>
                        </a:cubicBezTo>
                        <a:cubicBezTo>
                          <a:pt x="4442224" y="543882"/>
                          <a:pt x="4457078" y="537943"/>
                          <a:pt x="4468969" y="528034"/>
                        </a:cubicBezTo>
                        <a:cubicBezTo>
                          <a:pt x="4482961" y="516374"/>
                          <a:pt x="4492451" y="499500"/>
                          <a:pt x="4507606" y="489397"/>
                        </a:cubicBezTo>
                        <a:cubicBezTo>
                          <a:pt x="4518901" y="481867"/>
                          <a:pt x="4532851" y="478750"/>
                          <a:pt x="4546242" y="476518"/>
                        </a:cubicBezTo>
                        <a:cubicBezTo>
                          <a:pt x="4626265" y="463181"/>
                          <a:pt x="4789428" y="455154"/>
                          <a:pt x="4855335" y="450760"/>
                        </a:cubicBezTo>
                        <a:cubicBezTo>
                          <a:pt x="4960721" y="424414"/>
                          <a:pt x="4859955" y="446963"/>
                          <a:pt x="5035640" y="425003"/>
                        </a:cubicBezTo>
                        <a:cubicBezTo>
                          <a:pt x="5061551" y="421764"/>
                          <a:pt x="5087155" y="416417"/>
                          <a:pt x="5112913" y="412124"/>
                        </a:cubicBezTo>
                        <a:cubicBezTo>
                          <a:pt x="5125792" y="407831"/>
                          <a:pt x="5139407" y="405316"/>
                          <a:pt x="5151549" y="399245"/>
                        </a:cubicBezTo>
                        <a:cubicBezTo>
                          <a:pt x="5165393" y="392323"/>
                          <a:pt x="5190186" y="373487"/>
                          <a:pt x="5190186" y="373487"/>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F1DC40F9-A312-7737-7CF2-7C720E2C6AF5}"/>
              </a:ext>
            </a:extLst>
          </p:cNvPr>
          <p:cNvSpPr/>
          <p:nvPr/>
        </p:nvSpPr>
        <p:spPr>
          <a:xfrm>
            <a:off x="3876541" y="5434885"/>
            <a:ext cx="5228822" cy="1236371"/>
          </a:xfrm>
          <a:custGeom>
            <a:avLst/>
            <a:gdLst>
              <a:gd name="connsiteX0" fmla="*/ 0 w 5228822"/>
              <a:gd name="connsiteY0" fmla="*/ 1236371 h 1236371"/>
              <a:gd name="connsiteX1" fmla="*/ 51515 w 5228822"/>
              <a:gd name="connsiteY1" fmla="*/ 1094704 h 1236371"/>
              <a:gd name="connsiteX2" fmla="*/ 103031 w 5228822"/>
              <a:gd name="connsiteY2" fmla="*/ 1043188 h 1236371"/>
              <a:gd name="connsiteX3" fmla="*/ 141667 w 5228822"/>
              <a:gd name="connsiteY3" fmla="*/ 953036 h 1236371"/>
              <a:gd name="connsiteX4" fmla="*/ 180304 w 5228822"/>
              <a:gd name="connsiteY4" fmla="*/ 901521 h 1236371"/>
              <a:gd name="connsiteX5" fmla="*/ 231820 w 5228822"/>
              <a:gd name="connsiteY5" fmla="*/ 811369 h 1236371"/>
              <a:gd name="connsiteX6" fmla="*/ 270456 w 5228822"/>
              <a:gd name="connsiteY6" fmla="*/ 721216 h 1236371"/>
              <a:gd name="connsiteX7" fmla="*/ 296214 w 5228822"/>
              <a:gd name="connsiteY7" fmla="*/ 631064 h 1236371"/>
              <a:gd name="connsiteX8" fmla="*/ 386366 w 5228822"/>
              <a:gd name="connsiteY8" fmla="*/ 476518 h 1236371"/>
              <a:gd name="connsiteX9" fmla="*/ 437882 w 5228822"/>
              <a:gd name="connsiteY9" fmla="*/ 399245 h 1236371"/>
              <a:gd name="connsiteX10" fmla="*/ 476518 w 5228822"/>
              <a:gd name="connsiteY10" fmla="*/ 386366 h 1236371"/>
              <a:gd name="connsiteX11" fmla="*/ 579549 w 5228822"/>
              <a:gd name="connsiteY11" fmla="*/ 360608 h 1236371"/>
              <a:gd name="connsiteX12" fmla="*/ 746974 w 5228822"/>
              <a:gd name="connsiteY12" fmla="*/ 373487 h 1236371"/>
              <a:gd name="connsiteX13" fmla="*/ 785611 w 5228822"/>
              <a:gd name="connsiteY13" fmla="*/ 399245 h 1236371"/>
              <a:gd name="connsiteX14" fmla="*/ 875763 w 5228822"/>
              <a:gd name="connsiteY14" fmla="*/ 489397 h 1236371"/>
              <a:gd name="connsiteX15" fmla="*/ 953036 w 5228822"/>
              <a:gd name="connsiteY15" fmla="*/ 592428 h 1236371"/>
              <a:gd name="connsiteX16" fmla="*/ 978794 w 5228822"/>
              <a:gd name="connsiteY16" fmla="*/ 631064 h 1236371"/>
              <a:gd name="connsiteX17" fmla="*/ 1017431 w 5228822"/>
              <a:gd name="connsiteY17" fmla="*/ 669701 h 1236371"/>
              <a:gd name="connsiteX18" fmla="*/ 1081825 w 5228822"/>
              <a:gd name="connsiteY18" fmla="*/ 772732 h 1236371"/>
              <a:gd name="connsiteX19" fmla="*/ 1120462 w 5228822"/>
              <a:gd name="connsiteY19" fmla="*/ 811369 h 1236371"/>
              <a:gd name="connsiteX20" fmla="*/ 1184856 w 5228822"/>
              <a:gd name="connsiteY20" fmla="*/ 927278 h 1236371"/>
              <a:gd name="connsiteX21" fmla="*/ 1223493 w 5228822"/>
              <a:gd name="connsiteY21" fmla="*/ 953036 h 1236371"/>
              <a:gd name="connsiteX22" fmla="*/ 1300766 w 5228822"/>
              <a:gd name="connsiteY22" fmla="*/ 1030309 h 1236371"/>
              <a:gd name="connsiteX23" fmla="*/ 1390918 w 5228822"/>
              <a:gd name="connsiteY23" fmla="*/ 1094704 h 1236371"/>
              <a:gd name="connsiteX24" fmla="*/ 1455313 w 5228822"/>
              <a:gd name="connsiteY24" fmla="*/ 1107583 h 1236371"/>
              <a:gd name="connsiteX25" fmla="*/ 1648496 w 5228822"/>
              <a:gd name="connsiteY25" fmla="*/ 1094704 h 1236371"/>
              <a:gd name="connsiteX26" fmla="*/ 1687132 w 5228822"/>
              <a:gd name="connsiteY26" fmla="*/ 1056067 h 1236371"/>
              <a:gd name="connsiteX27" fmla="*/ 1712890 w 5228822"/>
              <a:gd name="connsiteY27" fmla="*/ 965915 h 1236371"/>
              <a:gd name="connsiteX28" fmla="*/ 1764405 w 5228822"/>
              <a:gd name="connsiteY28" fmla="*/ 862884 h 1236371"/>
              <a:gd name="connsiteX29" fmla="*/ 1828800 w 5228822"/>
              <a:gd name="connsiteY29" fmla="*/ 695459 h 1236371"/>
              <a:gd name="connsiteX30" fmla="*/ 1867436 w 5228822"/>
              <a:gd name="connsiteY30" fmla="*/ 618185 h 1236371"/>
              <a:gd name="connsiteX31" fmla="*/ 1918952 w 5228822"/>
              <a:gd name="connsiteY31" fmla="*/ 553791 h 1236371"/>
              <a:gd name="connsiteX32" fmla="*/ 1970467 w 5228822"/>
              <a:gd name="connsiteY32" fmla="*/ 502276 h 1236371"/>
              <a:gd name="connsiteX33" fmla="*/ 2021983 w 5228822"/>
              <a:gd name="connsiteY33" fmla="*/ 476518 h 1236371"/>
              <a:gd name="connsiteX34" fmla="*/ 2189408 w 5228822"/>
              <a:gd name="connsiteY34" fmla="*/ 489397 h 1236371"/>
              <a:gd name="connsiteX35" fmla="*/ 2240924 w 5228822"/>
              <a:gd name="connsiteY35" fmla="*/ 528033 h 1236371"/>
              <a:gd name="connsiteX36" fmla="*/ 2331076 w 5228822"/>
              <a:gd name="connsiteY36" fmla="*/ 579549 h 1236371"/>
              <a:gd name="connsiteX37" fmla="*/ 2485622 w 5228822"/>
              <a:gd name="connsiteY37" fmla="*/ 566670 h 1236371"/>
              <a:gd name="connsiteX38" fmla="*/ 2562896 w 5228822"/>
              <a:gd name="connsiteY38" fmla="*/ 540912 h 1236371"/>
              <a:gd name="connsiteX39" fmla="*/ 2807594 w 5228822"/>
              <a:gd name="connsiteY39" fmla="*/ 528033 h 1236371"/>
              <a:gd name="connsiteX40" fmla="*/ 3142445 w 5228822"/>
              <a:gd name="connsiteY40" fmla="*/ 489397 h 1236371"/>
              <a:gd name="connsiteX41" fmla="*/ 3206839 w 5228822"/>
              <a:gd name="connsiteY41" fmla="*/ 386366 h 1236371"/>
              <a:gd name="connsiteX42" fmla="*/ 3245476 w 5228822"/>
              <a:gd name="connsiteY42" fmla="*/ 334850 h 1236371"/>
              <a:gd name="connsiteX43" fmla="*/ 3271234 w 5228822"/>
              <a:gd name="connsiteY43" fmla="*/ 283335 h 1236371"/>
              <a:gd name="connsiteX44" fmla="*/ 3309870 w 5228822"/>
              <a:gd name="connsiteY44" fmla="*/ 244698 h 1236371"/>
              <a:gd name="connsiteX45" fmla="*/ 3361386 w 5228822"/>
              <a:gd name="connsiteY45" fmla="*/ 167425 h 1236371"/>
              <a:gd name="connsiteX46" fmla="*/ 3400022 w 5228822"/>
              <a:gd name="connsiteY46" fmla="*/ 128788 h 1236371"/>
              <a:gd name="connsiteX47" fmla="*/ 3438659 w 5228822"/>
              <a:gd name="connsiteY47" fmla="*/ 103030 h 1236371"/>
              <a:gd name="connsiteX48" fmla="*/ 3490174 w 5228822"/>
              <a:gd name="connsiteY48" fmla="*/ 64394 h 1236371"/>
              <a:gd name="connsiteX49" fmla="*/ 3567448 w 5228822"/>
              <a:gd name="connsiteY49" fmla="*/ 12878 h 1236371"/>
              <a:gd name="connsiteX50" fmla="*/ 3631842 w 5228822"/>
              <a:gd name="connsiteY50" fmla="*/ 0 h 1236371"/>
              <a:gd name="connsiteX51" fmla="*/ 3902298 w 5228822"/>
              <a:gd name="connsiteY51" fmla="*/ 12878 h 1236371"/>
              <a:gd name="connsiteX52" fmla="*/ 3940935 w 5228822"/>
              <a:gd name="connsiteY52" fmla="*/ 64394 h 1236371"/>
              <a:gd name="connsiteX53" fmla="*/ 3966693 w 5228822"/>
              <a:gd name="connsiteY53" fmla="*/ 154546 h 1236371"/>
              <a:gd name="connsiteX54" fmla="*/ 3953814 w 5228822"/>
              <a:gd name="connsiteY54" fmla="*/ 618185 h 1236371"/>
              <a:gd name="connsiteX55" fmla="*/ 3940935 w 5228822"/>
              <a:gd name="connsiteY55" fmla="*/ 682580 h 1236371"/>
              <a:gd name="connsiteX56" fmla="*/ 3953814 w 5228822"/>
              <a:gd name="connsiteY56" fmla="*/ 940157 h 1236371"/>
              <a:gd name="connsiteX57" fmla="*/ 3979572 w 5228822"/>
              <a:gd name="connsiteY57" fmla="*/ 978794 h 1236371"/>
              <a:gd name="connsiteX58" fmla="*/ 4018208 w 5228822"/>
              <a:gd name="connsiteY58" fmla="*/ 1017430 h 1236371"/>
              <a:gd name="connsiteX59" fmla="*/ 4146997 w 5228822"/>
              <a:gd name="connsiteY59" fmla="*/ 1056067 h 1236371"/>
              <a:gd name="connsiteX60" fmla="*/ 4301544 w 5228822"/>
              <a:gd name="connsiteY60" fmla="*/ 1043188 h 1236371"/>
              <a:gd name="connsiteX61" fmla="*/ 4340180 w 5228822"/>
              <a:gd name="connsiteY61" fmla="*/ 1004552 h 1236371"/>
              <a:gd name="connsiteX62" fmla="*/ 4378817 w 5228822"/>
              <a:gd name="connsiteY62" fmla="*/ 978794 h 1236371"/>
              <a:gd name="connsiteX63" fmla="*/ 4404574 w 5228822"/>
              <a:gd name="connsiteY63" fmla="*/ 940157 h 1236371"/>
              <a:gd name="connsiteX64" fmla="*/ 4443211 w 5228822"/>
              <a:gd name="connsiteY64" fmla="*/ 914400 h 1236371"/>
              <a:gd name="connsiteX65" fmla="*/ 4456090 w 5228822"/>
              <a:gd name="connsiteY65" fmla="*/ 875763 h 1236371"/>
              <a:gd name="connsiteX66" fmla="*/ 4546242 w 5228822"/>
              <a:gd name="connsiteY66" fmla="*/ 785611 h 1236371"/>
              <a:gd name="connsiteX67" fmla="*/ 4572000 w 5228822"/>
              <a:gd name="connsiteY67" fmla="*/ 746974 h 1236371"/>
              <a:gd name="connsiteX68" fmla="*/ 4932608 w 5228822"/>
              <a:gd name="connsiteY68" fmla="*/ 682580 h 1236371"/>
              <a:gd name="connsiteX69" fmla="*/ 5164428 w 5228822"/>
              <a:gd name="connsiteY69" fmla="*/ 656822 h 1236371"/>
              <a:gd name="connsiteX70" fmla="*/ 5190186 w 5228822"/>
              <a:gd name="connsiteY70" fmla="*/ 579549 h 1236371"/>
              <a:gd name="connsiteX71" fmla="*/ 5203065 w 5228822"/>
              <a:gd name="connsiteY71" fmla="*/ 540912 h 1236371"/>
              <a:gd name="connsiteX72" fmla="*/ 5228822 w 5228822"/>
              <a:gd name="connsiteY72" fmla="*/ 502276 h 1236371"/>
              <a:gd name="connsiteX73" fmla="*/ 5215944 w 5228822"/>
              <a:gd name="connsiteY73" fmla="*/ 206061 h 12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8822" h="1236371" extrusionOk="0">
                <a:moveTo>
                  <a:pt x="0" y="1236371"/>
                </a:moveTo>
                <a:cubicBezTo>
                  <a:pt x="6701" y="1196651"/>
                  <a:pt x="20619" y="1132849"/>
                  <a:pt x="51515" y="1094704"/>
                </a:cubicBezTo>
                <a:cubicBezTo>
                  <a:pt x="63636" y="1076732"/>
                  <a:pt x="81666" y="1060840"/>
                  <a:pt x="103031" y="1043188"/>
                </a:cubicBezTo>
                <a:cubicBezTo>
                  <a:pt x="116136" y="1005409"/>
                  <a:pt x="119632" y="990966"/>
                  <a:pt x="141667" y="953036"/>
                </a:cubicBezTo>
                <a:cubicBezTo>
                  <a:pt x="154611" y="934094"/>
                  <a:pt x="168832" y="918922"/>
                  <a:pt x="180304" y="901521"/>
                </a:cubicBezTo>
                <a:cubicBezTo>
                  <a:pt x="210284" y="858893"/>
                  <a:pt x="206468" y="861333"/>
                  <a:pt x="231820" y="811369"/>
                </a:cubicBezTo>
                <a:cubicBezTo>
                  <a:pt x="267632" y="699876"/>
                  <a:pt x="225932" y="814070"/>
                  <a:pt x="270456" y="721216"/>
                </a:cubicBezTo>
                <a:cubicBezTo>
                  <a:pt x="290747" y="676797"/>
                  <a:pt x="274828" y="679837"/>
                  <a:pt x="296214" y="631064"/>
                </a:cubicBezTo>
                <a:cubicBezTo>
                  <a:pt x="347544" y="519312"/>
                  <a:pt x="328541" y="558911"/>
                  <a:pt x="386366" y="476518"/>
                </a:cubicBezTo>
                <a:cubicBezTo>
                  <a:pt x="399347" y="448187"/>
                  <a:pt x="405218" y="409183"/>
                  <a:pt x="437882" y="399245"/>
                </a:cubicBezTo>
                <a:cubicBezTo>
                  <a:pt x="451048" y="394508"/>
                  <a:pt x="463244" y="388916"/>
                  <a:pt x="476518" y="386366"/>
                </a:cubicBezTo>
                <a:cubicBezTo>
                  <a:pt x="510671" y="377051"/>
                  <a:pt x="579549" y="360608"/>
                  <a:pt x="579549" y="360608"/>
                </a:cubicBezTo>
                <a:cubicBezTo>
                  <a:pt x="636770" y="362830"/>
                  <a:pt x="692232" y="366446"/>
                  <a:pt x="746974" y="373487"/>
                </a:cubicBezTo>
                <a:cubicBezTo>
                  <a:pt x="765227" y="376862"/>
                  <a:pt x="773210" y="390616"/>
                  <a:pt x="785611" y="399245"/>
                </a:cubicBezTo>
                <a:cubicBezTo>
                  <a:pt x="819164" y="426059"/>
                  <a:pt x="852054" y="460452"/>
                  <a:pt x="875763" y="489397"/>
                </a:cubicBezTo>
                <a:cubicBezTo>
                  <a:pt x="949441" y="588135"/>
                  <a:pt x="868113" y="464191"/>
                  <a:pt x="953036" y="592428"/>
                </a:cubicBezTo>
                <a:cubicBezTo>
                  <a:pt x="963192" y="604879"/>
                  <a:pt x="968090" y="620146"/>
                  <a:pt x="978794" y="631064"/>
                </a:cubicBezTo>
                <a:cubicBezTo>
                  <a:pt x="990696" y="644505"/>
                  <a:pt x="1006832" y="654928"/>
                  <a:pt x="1017431" y="669701"/>
                </a:cubicBezTo>
                <a:cubicBezTo>
                  <a:pt x="1035239" y="700580"/>
                  <a:pt x="1059985" y="748021"/>
                  <a:pt x="1081825" y="772732"/>
                </a:cubicBezTo>
                <a:cubicBezTo>
                  <a:pt x="1095284" y="786955"/>
                  <a:pt x="1107192" y="795687"/>
                  <a:pt x="1120462" y="811369"/>
                </a:cubicBezTo>
                <a:cubicBezTo>
                  <a:pt x="1125962" y="855631"/>
                  <a:pt x="1150647" y="909842"/>
                  <a:pt x="1184856" y="927278"/>
                </a:cubicBezTo>
                <a:cubicBezTo>
                  <a:pt x="1200732" y="937319"/>
                  <a:pt x="1207643" y="939188"/>
                  <a:pt x="1223493" y="953036"/>
                </a:cubicBezTo>
                <a:cubicBezTo>
                  <a:pt x="1299555" y="1037242"/>
                  <a:pt x="1231059" y="967674"/>
                  <a:pt x="1300766" y="1030309"/>
                </a:cubicBezTo>
                <a:cubicBezTo>
                  <a:pt x="1347801" y="1069958"/>
                  <a:pt x="1330138" y="1076289"/>
                  <a:pt x="1390918" y="1094704"/>
                </a:cubicBezTo>
                <a:cubicBezTo>
                  <a:pt x="1414050" y="1098123"/>
                  <a:pt x="1433205" y="1102837"/>
                  <a:pt x="1455313" y="1107583"/>
                </a:cubicBezTo>
                <a:cubicBezTo>
                  <a:pt x="1512537" y="1108818"/>
                  <a:pt x="1588184" y="1110397"/>
                  <a:pt x="1648496" y="1094704"/>
                </a:cubicBezTo>
                <a:cubicBezTo>
                  <a:pt x="1666714" y="1090805"/>
                  <a:pt x="1676197" y="1072948"/>
                  <a:pt x="1687132" y="1056067"/>
                </a:cubicBezTo>
                <a:cubicBezTo>
                  <a:pt x="1699191" y="1041517"/>
                  <a:pt x="1708907" y="977020"/>
                  <a:pt x="1712890" y="965915"/>
                </a:cubicBezTo>
                <a:cubicBezTo>
                  <a:pt x="1727686" y="927425"/>
                  <a:pt x="1753083" y="897601"/>
                  <a:pt x="1764405" y="862884"/>
                </a:cubicBezTo>
                <a:cubicBezTo>
                  <a:pt x="1791656" y="779075"/>
                  <a:pt x="1789979" y="780986"/>
                  <a:pt x="1828800" y="695459"/>
                </a:cubicBezTo>
                <a:cubicBezTo>
                  <a:pt x="1840677" y="668979"/>
                  <a:pt x="1855750" y="646607"/>
                  <a:pt x="1867436" y="618185"/>
                </a:cubicBezTo>
                <a:cubicBezTo>
                  <a:pt x="1883051" y="590830"/>
                  <a:pt x="1900189" y="575181"/>
                  <a:pt x="1918952" y="553791"/>
                </a:cubicBezTo>
                <a:cubicBezTo>
                  <a:pt x="1934946" y="536354"/>
                  <a:pt x="1948231" y="515660"/>
                  <a:pt x="1970467" y="502276"/>
                </a:cubicBezTo>
                <a:cubicBezTo>
                  <a:pt x="1984602" y="488037"/>
                  <a:pt x="2006050" y="486785"/>
                  <a:pt x="2021983" y="476518"/>
                </a:cubicBezTo>
                <a:cubicBezTo>
                  <a:pt x="2073077" y="488187"/>
                  <a:pt x="2135962" y="473113"/>
                  <a:pt x="2189408" y="489397"/>
                </a:cubicBezTo>
                <a:cubicBezTo>
                  <a:pt x="2208046" y="493017"/>
                  <a:pt x="2226320" y="514644"/>
                  <a:pt x="2240924" y="528033"/>
                </a:cubicBezTo>
                <a:cubicBezTo>
                  <a:pt x="2283576" y="558031"/>
                  <a:pt x="2280956" y="554034"/>
                  <a:pt x="2331076" y="579549"/>
                </a:cubicBezTo>
                <a:cubicBezTo>
                  <a:pt x="2386801" y="569203"/>
                  <a:pt x="2433013" y="580779"/>
                  <a:pt x="2485622" y="566670"/>
                </a:cubicBezTo>
                <a:cubicBezTo>
                  <a:pt x="2511407" y="560006"/>
                  <a:pt x="2535089" y="543502"/>
                  <a:pt x="2562896" y="540912"/>
                </a:cubicBezTo>
                <a:cubicBezTo>
                  <a:pt x="2642258" y="516826"/>
                  <a:pt x="2709826" y="512899"/>
                  <a:pt x="2807594" y="528033"/>
                </a:cubicBezTo>
                <a:cubicBezTo>
                  <a:pt x="2983901" y="472991"/>
                  <a:pt x="2872629" y="522002"/>
                  <a:pt x="3142445" y="489397"/>
                </a:cubicBezTo>
                <a:cubicBezTo>
                  <a:pt x="3245084" y="346616"/>
                  <a:pt x="3123359" y="528418"/>
                  <a:pt x="3206839" y="386366"/>
                </a:cubicBezTo>
                <a:cubicBezTo>
                  <a:pt x="3219684" y="365924"/>
                  <a:pt x="3237825" y="354527"/>
                  <a:pt x="3245476" y="334850"/>
                </a:cubicBezTo>
                <a:cubicBezTo>
                  <a:pt x="3255893" y="318806"/>
                  <a:pt x="3259856" y="299223"/>
                  <a:pt x="3271234" y="283335"/>
                </a:cubicBezTo>
                <a:cubicBezTo>
                  <a:pt x="3285275" y="267619"/>
                  <a:pt x="3299925" y="256036"/>
                  <a:pt x="3309870" y="244698"/>
                </a:cubicBezTo>
                <a:cubicBezTo>
                  <a:pt x="3329461" y="218617"/>
                  <a:pt x="3337923" y="190123"/>
                  <a:pt x="3361386" y="167425"/>
                </a:cubicBezTo>
                <a:cubicBezTo>
                  <a:pt x="3375627" y="152494"/>
                  <a:pt x="3384892" y="137345"/>
                  <a:pt x="3400022" y="128788"/>
                </a:cubicBezTo>
                <a:cubicBezTo>
                  <a:pt x="3413802" y="120479"/>
                  <a:pt x="3426132" y="111677"/>
                  <a:pt x="3438659" y="103030"/>
                </a:cubicBezTo>
                <a:cubicBezTo>
                  <a:pt x="3456427" y="90691"/>
                  <a:pt x="3471953" y="76633"/>
                  <a:pt x="3490174" y="64394"/>
                </a:cubicBezTo>
                <a:cubicBezTo>
                  <a:pt x="3513882" y="45206"/>
                  <a:pt x="3539727" y="24287"/>
                  <a:pt x="3567448" y="12878"/>
                </a:cubicBezTo>
                <a:cubicBezTo>
                  <a:pt x="3593182" y="3823"/>
                  <a:pt x="3620802" y="93"/>
                  <a:pt x="3631842" y="0"/>
                </a:cubicBezTo>
                <a:cubicBezTo>
                  <a:pt x="3724076" y="-10426"/>
                  <a:pt x="3799174" y="-6010"/>
                  <a:pt x="3902298" y="12878"/>
                </a:cubicBezTo>
                <a:cubicBezTo>
                  <a:pt x="3924272" y="16481"/>
                  <a:pt x="3928540" y="44958"/>
                  <a:pt x="3940935" y="64394"/>
                </a:cubicBezTo>
                <a:cubicBezTo>
                  <a:pt x="3949449" y="78268"/>
                  <a:pt x="3964684" y="142790"/>
                  <a:pt x="3966693" y="154546"/>
                </a:cubicBezTo>
                <a:cubicBezTo>
                  <a:pt x="3940752" y="311524"/>
                  <a:pt x="3948574" y="481336"/>
                  <a:pt x="3953814" y="618185"/>
                </a:cubicBezTo>
                <a:cubicBezTo>
                  <a:pt x="3953363" y="639099"/>
                  <a:pt x="3942202" y="661308"/>
                  <a:pt x="3940935" y="682580"/>
                </a:cubicBezTo>
                <a:cubicBezTo>
                  <a:pt x="3938555" y="773307"/>
                  <a:pt x="3948170" y="854451"/>
                  <a:pt x="3953814" y="940157"/>
                </a:cubicBezTo>
                <a:cubicBezTo>
                  <a:pt x="3953447" y="953588"/>
                  <a:pt x="3969221" y="967055"/>
                  <a:pt x="3979572" y="978794"/>
                </a:cubicBezTo>
                <a:cubicBezTo>
                  <a:pt x="3987845" y="993956"/>
                  <a:pt x="4003724" y="1005798"/>
                  <a:pt x="4018208" y="1017430"/>
                </a:cubicBezTo>
                <a:cubicBezTo>
                  <a:pt x="4042159" y="1032703"/>
                  <a:pt x="4114080" y="1047143"/>
                  <a:pt x="4146997" y="1056067"/>
                </a:cubicBezTo>
                <a:cubicBezTo>
                  <a:pt x="4199887" y="1054218"/>
                  <a:pt x="4257544" y="1064100"/>
                  <a:pt x="4301544" y="1043188"/>
                </a:cubicBezTo>
                <a:cubicBezTo>
                  <a:pt x="4318205" y="1040016"/>
                  <a:pt x="4326416" y="1015560"/>
                  <a:pt x="4340180" y="1004552"/>
                </a:cubicBezTo>
                <a:cubicBezTo>
                  <a:pt x="4350387" y="995830"/>
                  <a:pt x="4364033" y="985015"/>
                  <a:pt x="4378817" y="978794"/>
                </a:cubicBezTo>
                <a:cubicBezTo>
                  <a:pt x="4389858" y="964150"/>
                  <a:pt x="4390601" y="951025"/>
                  <a:pt x="4404574" y="940157"/>
                </a:cubicBezTo>
                <a:cubicBezTo>
                  <a:pt x="4415966" y="927357"/>
                  <a:pt x="4433628" y="925333"/>
                  <a:pt x="4443211" y="914400"/>
                </a:cubicBezTo>
                <a:cubicBezTo>
                  <a:pt x="4450776" y="902881"/>
                  <a:pt x="4446965" y="887858"/>
                  <a:pt x="4456090" y="875763"/>
                </a:cubicBezTo>
                <a:cubicBezTo>
                  <a:pt x="4484152" y="822737"/>
                  <a:pt x="4497734" y="819999"/>
                  <a:pt x="4546242" y="785611"/>
                </a:cubicBezTo>
                <a:cubicBezTo>
                  <a:pt x="4552303" y="773153"/>
                  <a:pt x="4562498" y="757072"/>
                  <a:pt x="4572000" y="746974"/>
                </a:cubicBezTo>
                <a:cubicBezTo>
                  <a:pt x="4697249" y="649693"/>
                  <a:pt x="4738905" y="694097"/>
                  <a:pt x="4932608" y="682580"/>
                </a:cubicBezTo>
                <a:cubicBezTo>
                  <a:pt x="5020424" y="679205"/>
                  <a:pt x="5129181" y="721535"/>
                  <a:pt x="5164428" y="656822"/>
                </a:cubicBezTo>
                <a:cubicBezTo>
                  <a:pt x="5179738" y="621317"/>
                  <a:pt x="5185928" y="604010"/>
                  <a:pt x="5190186" y="579549"/>
                </a:cubicBezTo>
                <a:cubicBezTo>
                  <a:pt x="5192275" y="568099"/>
                  <a:pt x="5197050" y="553062"/>
                  <a:pt x="5203065" y="540912"/>
                </a:cubicBezTo>
                <a:cubicBezTo>
                  <a:pt x="5203118" y="534540"/>
                  <a:pt x="5214257" y="520315"/>
                  <a:pt x="5228822" y="502276"/>
                </a:cubicBezTo>
                <a:cubicBezTo>
                  <a:pt x="5211781" y="299357"/>
                  <a:pt x="5213472" y="380516"/>
                  <a:pt x="5215944" y="206061"/>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3698843547">
                  <a:custGeom>
                    <a:avLst/>
                    <a:gdLst>
                      <a:gd name="connsiteX0" fmla="*/ 0 w 5228822"/>
                      <a:gd name="connsiteY0" fmla="*/ 1236371 h 1236371"/>
                      <a:gd name="connsiteX1" fmla="*/ 51515 w 5228822"/>
                      <a:gd name="connsiteY1" fmla="*/ 1094704 h 1236371"/>
                      <a:gd name="connsiteX2" fmla="*/ 103031 w 5228822"/>
                      <a:gd name="connsiteY2" fmla="*/ 1043188 h 1236371"/>
                      <a:gd name="connsiteX3" fmla="*/ 141667 w 5228822"/>
                      <a:gd name="connsiteY3" fmla="*/ 953036 h 1236371"/>
                      <a:gd name="connsiteX4" fmla="*/ 180304 w 5228822"/>
                      <a:gd name="connsiteY4" fmla="*/ 901521 h 1236371"/>
                      <a:gd name="connsiteX5" fmla="*/ 231820 w 5228822"/>
                      <a:gd name="connsiteY5" fmla="*/ 811369 h 1236371"/>
                      <a:gd name="connsiteX6" fmla="*/ 270456 w 5228822"/>
                      <a:gd name="connsiteY6" fmla="*/ 721216 h 1236371"/>
                      <a:gd name="connsiteX7" fmla="*/ 296214 w 5228822"/>
                      <a:gd name="connsiteY7" fmla="*/ 631064 h 1236371"/>
                      <a:gd name="connsiteX8" fmla="*/ 386366 w 5228822"/>
                      <a:gd name="connsiteY8" fmla="*/ 476518 h 1236371"/>
                      <a:gd name="connsiteX9" fmla="*/ 437882 w 5228822"/>
                      <a:gd name="connsiteY9" fmla="*/ 399245 h 1236371"/>
                      <a:gd name="connsiteX10" fmla="*/ 476518 w 5228822"/>
                      <a:gd name="connsiteY10" fmla="*/ 386366 h 1236371"/>
                      <a:gd name="connsiteX11" fmla="*/ 579549 w 5228822"/>
                      <a:gd name="connsiteY11" fmla="*/ 360608 h 1236371"/>
                      <a:gd name="connsiteX12" fmla="*/ 746974 w 5228822"/>
                      <a:gd name="connsiteY12" fmla="*/ 373487 h 1236371"/>
                      <a:gd name="connsiteX13" fmla="*/ 785611 w 5228822"/>
                      <a:gd name="connsiteY13" fmla="*/ 399245 h 1236371"/>
                      <a:gd name="connsiteX14" fmla="*/ 875763 w 5228822"/>
                      <a:gd name="connsiteY14" fmla="*/ 489397 h 1236371"/>
                      <a:gd name="connsiteX15" fmla="*/ 953036 w 5228822"/>
                      <a:gd name="connsiteY15" fmla="*/ 592428 h 1236371"/>
                      <a:gd name="connsiteX16" fmla="*/ 978794 w 5228822"/>
                      <a:gd name="connsiteY16" fmla="*/ 631064 h 1236371"/>
                      <a:gd name="connsiteX17" fmla="*/ 1017431 w 5228822"/>
                      <a:gd name="connsiteY17" fmla="*/ 669701 h 1236371"/>
                      <a:gd name="connsiteX18" fmla="*/ 1081825 w 5228822"/>
                      <a:gd name="connsiteY18" fmla="*/ 772732 h 1236371"/>
                      <a:gd name="connsiteX19" fmla="*/ 1120462 w 5228822"/>
                      <a:gd name="connsiteY19" fmla="*/ 811369 h 1236371"/>
                      <a:gd name="connsiteX20" fmla="*/ 1184856 w 5228822"/>
                      <a:gd name="connsiteY20" fmla="*/ 927278 h 1236371"/>
                      <a:gd name="connsiteX21" fmla="*/ 1223493 w 5228822"/>
                      <a:gd name="connsiteY21" fmla="*/ 953036 h 1236371"/>
                      <a:gd name="connsiteX22" fmla="*/ 1300766 w 5228822"/>
                      <a:gd name="connsiteY22" fmla="*/ 1030309 h 1236371"/>
                      <a:gd name="connsiteX23" fmla="*/ 1390918 w 5228822"/>
                      <a:gd name="connsiteY23" fmla="*/ 1094704 h 1236371"/>
                      <a:gd name="connsiteX24" fmla="*/ 1455313 w 5228822"/>
                      <a:gd name="connsiteY24" fmla="*/ 1107583 h 1236371"/>
                      <a:gd name="connsiteX25" fmla="*/ 1648496 w 5228822"/>
                      <a:gd name="connsiteY25" fmla="*/ 1094704 h 1236371"/>
                      <a:gd name="connsiteX26" fmla="*/ 1687132 w 5228822"/>
                      <a:gd name="connsiteY26" fmla="*/ 1056067 h 1236371"/>
                      <a:gd name="connsiteX27" fmla="*/ 1712890 w 5228822"/>
                      <a:gd name="connsiteY27" fmla="*/ 965915 h 1236371"/>
                      <a:gd name="connsiteX28" fmla="*/ 1764405 w 5228822"/>
                      <a:gd name="connsiteY28" fmla="*/ 862884 h 1236371"/>
                      <a:gd name="connsiteX29" fmla="*/ 1828800 w 5228822"/>
                      <a:gd name="connsiteY29" fmla="*/ 695459 h 1236371"/>
                      <a:gd name="connsiteX30" fmla="*/ 1867436 w 5228822"/>
                      <a:gd name="connsiteY30" fmla="*/ 618185 h 1236371"/>
                      <a:gd name="connsiteX31" fmla="*/ 1918952 w 5228822"/>
                      <a:gd name="connsiteY31" fmla="*/ 553791 h 1236371"/>
                      <a:gd name="connsiteX32" fmla="*/ 1970467 w 5228822"/>
                      <a:gd name="connsiteY32" fmla="*/ 502276 h 1236371"/>
                      <a:gd name="connsiteX33" fmla="*/ 2021983 w 5228822"/>
                      <a:gd name="connsiteY33" fmla="*/ 476518 h 1236371"/>
                      <a:gd name="connsiteX34" fmla="*/ 2189408 w 5228822"/>
                      <a:gd name="connsiteY34" fmla="*/ 489397 h 1236371"/>
                      <a:gd name="connsiteX35" fmla="*/ 2240924 w 5228822"/>
                      <a:gd name="connsiteY35" fmla="*/ 528033 h 1236371"/>
                      <a:gd name="connsiteX36" fmla="*/ 2331076 w 5228822"/>
                      <a:gd name="connsiteY36" fmla="*/ 579549 h 1236371"/>
                      <a:gd name="connsiteX37" fmla="*/ 2485622 w 5228822"/>
                      <a:gd name="connsiteY37" fmla="*/ 566670 h 1236371"/>
                      <a:gd name="connsiteX38" fmla="*/ 2562896 w 5228822"/>
                      <a:gd name="connsiteY38" fmla="*/ 540912 h 1236371"/>
                      <a:gd name="connsiteX39" fmla="*/ 2807594 w 5228822"/>
                      <a:gd name="connsiteY39" fmla="*/ 528033 h 1236371"/>
                      <a:gd name="connsiteX40" fmla="*/ 3142445 w 5228822"/>
                      <a:gd name="connsiteY40" fmla="*/ 489397 h 1236371"/>
                      <a:gd name="connsiteX41" fmla="*/ 3206839 w 5228822"/>
                      <a:gd name="connsiteY41" fmla="*/ 386366 h 1236371"/>
                      <a:gd name="connsiteX42" fmla="*/ 3245476 w 5228822"/>
                      <a:gd name="connsiteY42" fmla="*/ 334850 h 1236371"/>
                      <a:gd name="connsiteX43" fmla="*/ 3271234 w 5228822"/>
                      <a:gd name="connsiteY43" fmla="*/ 283335 h 1236371"/>
                      <a:gd name="connsiteX44" fmla="*/ 3309870 w 5228822"/>
                      <a:gd name="connsiteY44" fmla="*/ 244698 h 1236371"/>
                      <a:gd name="connsiteX45" fmla="*/ 3361386 w 5228822"/>
                      <a:gd name="connsiteY45" fmla="*/ 167425 h 1236371"/>
                      <a:gd name="connsiteX46" fmla="*/ 3400022 w 5228822"/>
                      <a:gd name="connsiteY46" fmla="*/ 128788 h 1236371"/>
                      <a:gd name="connsiteX47" fmla="*/ 3438659 w 5228822"/>
                      <a:gd name="connsiteY47" fmla="*/ 103030 h 1236371"/>
                      <a:gd name="connsiteX48" fmla="*/ 3490174 w 5228822"/>
                      <a:gd name="connsiteY48" fmla="*/ 64394 h 1236371"/>
                      <a:gd name="connsiteX49" fmla="*/ 3567448 w 5228822"/>
                      <a:gd name="connsiteY49" fmla="*/ 12878 h 1236371"/>
                      <a:gd name="connsiteX50" fmla="*/ 3631842 w 5228822"/>
                      <a:gd name="connsiteY50" fmla="*/ 0 h 1236371"/>
                      <a:gd name="connsiteX51" fmla="*/ 3902298 w 5228822"/>
                      <a:gd name="connsiteY51" fmla="*/ 12878 h 1236371"/>
                      <a:gd name="connsiteX52" fmla="*/ 3940935 w 5228822"/>
                      <a:gd name="connsiteY52" fmla="*/ 64394 h 1236371"/>
                      <a:gd name="connsiteX53" fmla="*/ 3966693 w 5228822"/>
                      <a:gd name="connsiteY53" fmla="*/ 154546 h 1236371"/>
                      <a:gd name="connsiteX54" fmla="*/ 3953814 w 5228822"/>
                      <a:gd name="connsiteY54" fmla="*/ 618185 h 1236371"/>
                      <a:gd name="connsiteX55" fmla="*/ 3940935 w 5228822"/>
                      <a:gd name="connsiteY55" fmla="*/ 682580 h 1236371"/>
                      <a:gd name="connsiteX56" fmla="*/ 3953814 w 5228822"/>
                      <a:gd name="connsiteY56" fmla="*/ 940157 h 1236371"/>
                      <a:gd name="connsiteX57" fmla="*/ 3979572 w 5228822"/>
                      <a:gd name="connsiteY57" fmla="*/ 978794 h 1236371"/>
                      <a:gd name="connsiteX58" fmla="*/ 4018208 w 5228822"/>
                      <a:gd name="connsiteY58" fmla="*/ 1017430 h 1236371"/>
                      <a:gd name="connsiteX59" fmla="*/ 4146997 w 5228822"/>
                      <a:gd name="connsiteY59" fmla="*/ 1056067 h 1236371"/>
                      <a:gd name="connsiteX60" fmla="*/ 4301544 w 5228822"/>
                      <a:gd name="connsiteY60" fmla="*/ 1043188 h 1236371"/>
                      <a:gd name="connsiteX61" fmla="*/ 4340180 w 5228822"/>
                      <a:gd name="connsiteY61" fmla="*/ 1004552 h 1236371"/>
                      <a:gd name="connsiteX62" fmla="*/ 4378817 w 5228822"/>
                      <a:gd name="connsiteY62" fmla="*/ 978794 h 1236371"/>
                      <a:gd name="connsiteX63" fmla="*/ 4404574 w 5228822"/>
                      <a:gd name="connsiteY63" fmla="*/ 940157 h 1236371"/>
                      <a:gd name="connsiteX64" fmla="*/ 4443211 w 5228822"/>
                      <a:gd name="connsiteY64" fmla="*/ 914400 h 1236371"/>
                      <a:gd name="connsiteX65" fmla="*/ 4456090 w 5228822"/>
                      <a:gd name="connsiteY65" fmla="*/ 875763 h 1236371"/>
                      <a:gd name="connsiteX66" fmla="*/ 4546242 w 5228822"/>
                      <a:gd name="connsiteY66" fmla="*/ 785611 h 1236371"/>
                      <a:gd name="connsiteX67" fmla="*/ 4572000 w 5228822"/>
                      <a:gd name="connsiteY67" fmla="*/ 746974 h 1236371"/>
                      <a:gd name="connsiteX68" fmla="*/ 4932608 w 5228822"/>
                      <a:gd name="connsiteY68" fmla="*/ 682580 h 1236371"/>
                      <a:gd name="connsiteX69" fmla="*/ 5164428 w 5228822"/>
                      <a:gd name="connsiteY69" fmla="*/ 656822 h 1236371"/>
                      <a:gd name="connsiteX70" fmla="*/ 5190186 w 5228822"/>
                      <a:gd name="connsiteY70" fmla="*/ 579549 h 1236371"/>
                      <a:gd name="connsiteX71" fmla="*/ 5203065 w 5228822"/>
                      <a:gd name="connsiteY71" fmla="*/ 540912 h 1236371"/>
                      <a:gd name="connsiteX72" fmla="*/ 5228822 w 5228822"/>
                      <a:gd name="connsiteY72" fmla="*/ 502276 h 1236371"/>
                      <a:gd name="connsiteX73" fmla="*/ 5215944 w 5228822"/>
                      <a:gd name="connsiteY73" fmla="*/ 206061 h 12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8822" h="1236371">
                        <a:moveTo>
                          <a:pt x="0" y="1236371"/>
                        </a:moveTo>
                        <a:cubicBezTo>
                          <a:pt x="11129" y="1197422"/>
                          <a:pt x="24008" y="1131380"/>
                          <a:pt x="51515" y="1094704"/>
                        </a:cubicBezTo>
                        <a:cubicBezTo>
                          <a:pt x="66086" y="1075276"/>
                          <a:pt x="85859" y="1060360"/>
                          <a:pt x="103031" y="1043188"/>
                        </a:cubicBezTo>
                        <a:cubicBezTo>
                          <a:pt x="115550" y="1005633"/>
                          <a:pt x="118935" y="989408"/>
                          <a:pt x="141667" y="953036"/>
                        </a:cubicBezTo>
                        <a:cubicBezTo>
                          <a:pt x="153043" y="934834"/>
                          <a:pt x="167828" y="918988"/>
                          <a:pt x="180304" y="901521"/>
                        </a:cubicBezTo>
                        <a:cubicBezTo>
                          <a:pt x="210642" y="859048"/>
                          <a:pt x="206667" y="861673"/>
                          <a:pt x="231820" y="811369"/>
                        </a:cubicBezTo>
                        <a:cubicBezTo>
                          <a:pt x="258620" y="704159"/>
                          <a:pt x="225987" y="810152"/>
                          <a:pt x="270456" y="721216"/>
                        </a:cubicBezTo>
                        <a:cubicBezTo>
                          <a:pt x="292353" y="677422"/>
                          <a:pt x="275582" y="680581"/>
                          <a:pt x="296214" y="631064"/>
                        </a:cubicBezTo>
                        <a:cubicBezTo>
                          <a:pt x="342981" y="518822"/>
                          <a:pt x="332711" y="553167"/>
                          <a:pt x="386366" y="476518"/>
                        </a:cubicBezTo>
                        <a:cubicBezTo>
                          <a:pt x="404119" y="451157"/>
                          <a:pt x="408514" y="409035"/>
                          <a:pt x="437882" y="399245"/>
                        </a:cubicBezTo>
                        <a:cubicBezTo>
                          <a:pt x="450761" y="394952"/>
                          <a:pt x="463421" y="389938"/>
                          <a:pt x="476518" y="386366"/>
                        </a:cubicBezTo>
                        <a:cubicBezTo>
                          <a:pt x="510671" y="377051"/>
                          <a:pt x="579549" y="360608"/>
                          <a:pt x="579549" y="360608"/>
                        </a:cubicBezTo>
                        <a:cubicBezTo>
                          <a:pt x="635357" y="364901"/>
                          <a:pt x="691960" y="363172"/>
                          <a:pt x="746974" y="373487"/>
                        </a:cubicBezTo>
                        <a:cubicBezTo>
                          <a:pt x="762188" y="376340"/>
                          <a:pt x="774106" y="388890"/>
                          <a:pt x="785611" y="399245"/>
                        </a:cubicBezTo>
                        <a:cubicBezTo>
                          <a:pt x="817200" y="427675"/>
                          <a:pt x="852189" y="454037"/>
                          <a:pt x="875763" y="489397"/>
                        </a:cubicBezTo>
                        <a:cubicBezTo>
                          <a:pt x="933995" y="576743"/>
                          <a:pt x="861259" y="470059"/>
                          <a:pt x="953036" y="592428"/>
                        </a:cubicBezTo>
                        <a:cubicBezTo>
                          <a:pt x="962323" y="604811"/>
                          <a:pt x="968885" y="619173"/>
                          <a:pt x="978794" y="631064"/>
                        </a:cubicBezTo>
                        <a:cubicBezTo>
                          <a:pt x="990454" y="645056"/>
                          <a:pt x="1006503" y="655130"/>
                          <a:pt x="1017431" y="669701"/>
                        </a:cubicBezTo>
                        <a:cubicBezTo>
                          <a:pt x="1036287" y="694842"/>
                          <a:pt x="1059337" y="745747"/>
                          <a:pt x="1081825" y="772732"/>
                        </a:cubicBezTo>
                        <a:cubicBezTo>
                          <a:pt x="1093485" y="786724"/>
                          <a:pt x="1107583" y="798490"/>
                          <a:pt x="1120462" y="811369"/>
                        </a:cubicBezTo>
                        <a:cubicBezTo>
                          <a:pt x="1133883" y="851630"/>
                          <a:pt x="1146899" y="901974"/>
                          <a:pt x="1184856" y="927278"/>
                        </a:cubicBezTo>
                        <a:lnTo>
                          <a:pt x="1223493" y="953036"/>
                        </a:lnTo>
                        <a:cubicBezTo>
                          <a:pt x="1297531" y="1051756"/>
                          <a:pt x="1225437" y="967536"/>
                          <a:pt x="1300766" y="1030309"/>
                        </a:cubicBezTo>
                        <a:cubicBezTo>
                          <a:pt x="1348941" y="1070454"/>
                          <a:pt x="1327369" y="1073521"/>
                          <a:pt x="1390918" y="1094704"/>
                        </a:cubicBezTo>
                        <a:cubicBezTo>
                          <a:pt x="1411685" y="1101626"/>
                          <a:pt x="1433848" y="1103290"/>
                          <a:pt x="1455313" y="1107583"/>
                        </a:cubicBezTo>
                        <a:cubicBezTo>
                          <a:pt x="1519707" y="1103290"/>
                          <a:pt x="1585496" y="1108704"/>
                          <a:pt x="1648496" y="1094704"/>
                        </a:cubicBezTo>
                        <a:cubicBezTo>
                          <a:pt x="1666276" y="1090753"/>
                          <a:pt x="1677029" y="1071222"/>
                          <a:pt x="1687132" y="1056067"/>
                        </a:cubicBezTo>
                        <a:cubicBezTo>
                          <a:pt x="1696864" y="1041469"/>
                          <a:pt x="1708119" y="977365"/>
                          <a:pt x="1712890" y="965915"/>
                        </a:cubicBezTo>
                        <a:cubicBezTo>
                          <a:pt x="1727658" y="930471"/>
                          <a:pt x="1752263" y="899311"/>
                          <a:pt x="1764405" y="862884"/>
                        </a:cubicBezTo>
                        <a:cubicBezTo>
                          <a:pt x="1792310" y="779171"/>
                          <a:pt x="1789332" y="780973"/>
                          <a:pt x="1828800" y="695459"/>
                        </a:cubicBezTo>
                        <a:cubicBezTo>
                          <a:pt x="1840868" y="669311"/>
                          <a:pt x="1851975" y="642481"/>
                          <a:pt x="1867436" y="618185"/>
                        </a:cubicBezTo>
                        <a:cubicBezTo>
                          <a:pt x="1882194" y="594994"/>
                          <a:pt x="1900690" y="574336"/>
                          <a:pt x="1918952" y="553791"/>
                        </a:cubicBezTo>
                        <a:cubicBezTo>
                          <a:pt x="1935086" y="535641"/>
                          <a:pt x="1951039" y="516847"/>
                          <a:pt x="1970467" y="502276"/>
                        </a:cubicBezTo>
                        <a:cubicBezTo>
                          <a:pt x="1985826" y="490757"/>
                          <a:pt x="2004811" y="485104"/>
                          <a:pt x="2021983" y="476518"/>
                        </a:cubicBezTo>
                        <a:cubicBezTo>
                          <a:pt x="2077791" y="480811"/>
                          <a:pt x="2134923" y="476577"/>
                          <a:pt x="2189408" y="489397"/>
                        </a:cubicBezTo>
                        <a:cubicBezTo>
                          <a:pt x="2210302" y="494313"/>
                          <a:pt x="2223457" y="515557"/>
                          <a:pt x="2240924" y="528033"/>
                        </a:cubicBezTo>
                        <a:cubicBezTo>
                          <a:pt x="2283404" y="558376"/>
                          <a:pt x="2280762" y="554392"/>
                          <a:pt x="2331076" y="579549"/>
                        </a:cubicBezTo>
                        <a:cubicBezTo>
                          <a:pt x="2382591" y="575256"/>
                          <a:pt x="2434631" y="575168"/>
                          <a:pt x="2485622" y="566670"/>
                        </a:cubicBezTo>
                        <a:cubicBezTo>
                          <a:pt x="2512404" y="562206"/>
                          <a:pt x="2535782" y="542339"/>
                          <a:pt x="2562896" y="540912"/>
                        </a:cubicBezTo>
                        <a:lnTo>
                          <a:pt x="2807594" y="528033"/>
                        </a:lnTo>
                        <a:cubicBezTo>
                          <a:pt x="2985707" y="483506"/>
                          <a:pt x="2875279" y="504240"/>
                          <a:pt x="3142445" y="489397"/>
                        </a:cubicBezTo>
                        <a:cubicBezTo>
                          <a:pt x="3251899" y="343458"/>
                          <a:pt x="3118446" y="527795"/>
                          <a:pt x="3206839" y="386366"/>
                        </a:cubicBezTo>
                        <a:cubicBezTo>
                          <a:pt x="3218215" y="368164"/>
                          <a:pt x="3234099" y="353052"/>
                          <a:pt x="3245476" y="334850"/>
                        </a:cubicBezTo>
                        <a:cubicBezTo>
                          <a:pt x="3255651" y="318570"/>
                          <a:pt x="3260075" y="298958"/>
                          <a:pt x="3271234" y="283335"/>
                        </a:cubicBezTo>
                        <a:cubicBezTo>
                          <a:pt x="3281820" y="268514"/>
                          <a:pt x="3298688" y="259075"/>
                          <a:pt x="3309870" y="244698"/>
                        </a:cubicBezTo>
                        <a:cubicBezTo>
                          <a:pt x="3328876" y="220262"/>
                          <a:pt x="3339496" y="189315"/>
                          <a:pt x="3361386" y="167425"/>
                        </a:cubicBezTo>
                        <a:cubicBezTo>
                          <a:pt x="3374265" y="154546"/>
                          <a:pt x="3386030" y="140448"/>
                          <a:pt x="3400022" y="128788"/>
                        </a:cubicBezTo>
                        <a:cubicBezTo>
                          <a:pt x="3411913" y="118879"/>
                          <a:pt x="3426064" y="112027"/>
                          <a:pt x="3438659" y="103030"/>
                        </a:cubicBezTo>
                        <a:cubicBezTo>
                          <a:pt x="3456125" y="90554"/>
                          <a:pt x="3472590" y="76703"/>
                          <a:pt x="3490174" y="64394"/>
                        </a:cubicBezTo>
                        <a:cubicBezTo>
                          <a:pt x="3515535" y="46641"/>
                          <a:pt x="3537092" y="18949"/>
                          <a:pt x="3567448" y="12878"/>
                        </a:cubicBezTo>
                        <a:lnTo>
                          <a:pt x="3631842" y="0"/>
                        </a:lnTo>
                        <a:cubicBezTo>
                          <a:pt x="3721994" y="4293"/>
                          <a:pt x="3813941" y="-5530"/>
                          <a:pt x="3902298" y="12878"/>
                        </a:cubicBezTo>
                        <a:cubicBezTo>
                          <a:pt x="3923312" y="17256"/>
                          <a:pt x="3930285" y="45757"/>
                          <a:pt x="3940935" y="64394"/>
                        </a:cubicBezTo>
                        <a:cubicBezTo>
                          <a:pt x="3949147" y="78765"/>
                          <a:pt x="3963905" y="143393"/>
                          <a:pt x="3966693" y="154546"/>
                        </a:cubicBezTo>
                        <a:cubicBezTo>
                          <a:pt x="3962400" y="309092"/>
                          <a:pt x="3961347" y="463763"/>
                          <a:pt x="3953814" y="618185"/>
                        </a:cubicBezTo>
                        <a:cubicBezTo>
                          <a:pt x="3952747" y="640049"/>
                          <a:pt x="3940935" y="660690"/>
                          <a:pt x="3940935" y="682580"/>
                        </a:cubicBezTo>
                        <a:cubicBezTo>
                          <a:pt x="3940935" y="768546"/>
                          <a:pt x="3942695" y="854913"/>
                          <a:pt x="3953814" y="940157"/>
                        </a:cubicBezTo>
                        <a:cubicBezTo>
                          <a:pt x="3955816" y="955506"/>
                          <a:pt x="3969663" y="966903"/>
                          <a:pt x="3979572" y="978794"/>
                        </a:cubicBezTo>
                        <a:cubicBezTo>
                          <a:pt x="3991232" y="992786"/>
                          <a:pt x="4002287" y="1008585"/>
                          <a:pt x="4018208" y="1017430"/>
                        </a:cubicBezTo>
                        <a:cubicBezTo>
                          <a:pt x="4043862" y="1031682"/>
                          <a:pt x="4113740" y="1047753"/>
                          <a:pt x="4146997" y="1056067"/>
                        </a:cubicBezTo>
                        <a:cubicBezTo>
                          <a:pt x="4198513" y="1051774"/>
                          <a:pt x="4251595" y="1056508"/>
                          <a:pt x="4301544" y="1043188"/>
                        </a:cubicBezTo>
                        <a:cubicBezTo>
                          <a:pt x="4319142" y="1038495"/>
                          <a:pt x="4326188" y="1016212"/>
                          <a:pt x="4340180" y="1004552"/>
                        </a:cubicBezTo>
                        <a:cubicBezTo>
                          <a:pt x="4352071" y="994643"/>
                          <a:pt x="4365938" y="987380"/>
                          <a:pt x="4378817" y="978794"/>
                        </a:cubicBezTo>
                        <a:cubicBezTo>
                          <a:pt x="4387403" y="965915"/>
                          <a:pt x="4393629" y="951102"/>
                          <a:pt x="4404574" y="940157"/>
                        </a:cubicBezTo>
                        <a:cubicBezTo>
                          <a:pt x="4415519" y="929212"/>
                          <a:pt x="4433542" y="926487"/>
                          <a:pt x="4443211" y="914400"/>
                        </a:cubicBezTo>
                        <a:cubicBezTo>
                          <a:pt x="4451692" y="903799"/>
                          <a:pt x="4449355" y="887550"/>
                          <a:pt x="4456090" y="875763"/>
                        </a:cubicBezTo>
                        <a:cubicBezTo>
                          <a:pt x="4486141" y="823174"/>
                          <a:pt x="4499019" y="821028"/>
                          <a:pt x="4546242" y="785611"/>
                        </a:cubicBezTo>
                        <a:cubicBezTo>
                          <a:pt x="4554828" y="772732"/>
                          <a:pt x="4560351" y="757167"/>
                          <a:pt x="4572000" y="746974"/>
                        </a:cubicBezTo>
                        <a:cubicBezTo>
                          <a:pt x="4688774" y="644797"/>
                          <a:pt x="4737952" y="691428"/>
                          <a:pt x="4932608" y="682580"/>
                        </a:cubicBezTo>
                        <a:cubicBezTo>
                          <a:pt x="5009881" y="673994"/>
                          <a:pt x="5139841" y="730581"/>
                          <a:pt x="5164428" y="656822"/>
                        </a:cubicBezTo>
                        <a:lnTo>
                          <a:pt x="5190186" y="579549"/>
                        </a:lnTo>
                        <a:cubicBezTo>
                          <a:pt x="5194479" y="566670"/>
                          <a:pt x="5195535" y="552208"/>
                          <a:pt x="5203065" y="540912"/>
                        </a:cubicBezTo>
                        <a:lnTo>
                          <a:pt x="5228822" y="502276"/>
                        </a:lnTo>
                        <a:cubicBezTo>
                          <a:pt x="5212023" y="300669"/>
                          <a:pt x="5215944" y="399423"/>
                          <a:pt x="5215944" y="206061"/>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28E525C-5675-8DAB-563D-DCFFD533E018}"/>
              </a:ext>
            </a:extLst>
          </p:cNvPr>
          <p:cNvSpPr/>
          <p:nvPr/>
        </p:nvSpPr>
        <p:spPr>
          <a:xfrm>
            <a:off x="3747752" y="5125792"/>
            <a:ext cx="5293217" cy="1056067"/>
          </a:xfrm>
          <a:custGeom>
            <a:avLst/>
            <a:gdLst>
              <a:gd name="connsiteX0" fmla="*/ 0 w 5293217"/>
              <a:gd name="connsiteY0" fmla="*/ 0 h 1056067"/>
              <a:gd name="connsiteX1" fmla="*/ 455618 w 5293217"/>
              <a:gd name="connsiteY1" fmla="*/ 38636 h 1056067"/>
              <a:gd name="connsiteX2" fmla="*/ 603024 w 5293217"/>
              <a:gd name="connsiteY2" fmla="*/ 51515 h 1056067"/>
              <a:gd name="connsiteX3" fmla="*/ 857635 w 5293217"/>
              <a:gd name="connsiteY3" fmla="*/ 77273 h 1056067"/>
              <a:gd name="connsiteX4" fmla="*/ 1072044 w 5293217"/>
              <a:gd name="connsiteY4" fmla="*/ 115909 h 1056067"/>
              <a:gd name="connsiteX5" fmla="*/ 1192649 w 5293217"/>
              <a:gd name="connsiteY5" fmla="*/ 128788 h 1056067"/>
              <a:gd name="connsiteX6" fmla="*/ 1380256 w 5293217"/>
              <a:gd name="connsiteY6" fmla="*/ 154546 h 1056067"/>
              <a:gd name="connsiteX7" fmla="*/ 1447258 w 5293217"/>
              <a:gd name="connsiteY7" fmla="*/ 167425 h 1056067"/>
              <a:gd name="connsiteX8" fmla="*/ 1835875 w 5293217"/>
              <a:gd name="connsiteY8" fmla="*/ 180304 h 1056067"/>
              <a:gd name="connsiteX9" fmla="*/ 2184289 w 5293217"/>
              <a:gd name="connsiteY9" fmla="*/ 193183 h 1056067"/>
              <a:gd name="connsiteX10" fmla="*/ 2358496 w 5293217"/>
              <a:gd name="connsiteY10" fmla="*/ 218940 h 1056067"/>
              <a:gd name="connsiteX11" fmla="*/ 2438900 w 5293217"/>
              <a:gd name="connsiteY11" fmla="*/ 244698 h 1056067"/>
              <a:gd name="connsiteX12" fmla="*/ 2492502 w 5293217"/>
              <a:gd name="connsiteY12" fmla="*/ 283335 h 1056067"/>
              <a:gd name="connsiteX13" fmla="*/ 2626507 w 5293217"/>
              <a:gd name="connsiteY13" fmla="*/ 360608 h 1056067"/>
              <a:gd name="connsiteX14" fmla="*/ 2760513 w 5293217"/>
              <a:gd name="connsiteY14" fmla="*/ 450760 h 1056067"/>
              <a:gd name="connsiteX15" fmla="*/ 2921319 w 5293217"/>
              <a:gd name="connsiteY15" fmla="*/ 437881 h 1056067"/>
              <a:gd name="connsiteX16" fmla="*/ 2961521 w 5293217"/>
              <a:gd name="connsiteY16" fmla="*/ 412123 h 1056067"/>
              <a:gd name="connsiteX17" fmla="*/ 3028523 w 5293217"/>
              <a:gd name="connsiteY17" fmla="*/ 373487 h 1056067"/>
              <a:gd name="connsiteX18" fmla="*/ 3082126 w 5293217"/>
              <a:gd name="connsiteY18" fmla="*/ 334850 h 1056067"/>
              <a:gd name="connsiteX19" fmla="*/ 3162529 w 5293217"/>
              <a:gd name="connsiteY19" fmla="*/ 309093 h 1056067"/>
              <a:gd name="connsiteX20" fmla="*/ 3202731 w 5293217"/>
              <a:gd name="connsiteY20" fmla="*/ 296214 h 1056067"/>
              <a:gd name="connsiteX21" fmla="*/ 3242932 w 5293217"/>
              <a:gd name="connsiteY21" fmla="*/ 283335 h 1056067"/>
              <a:gd name="connsiteX22" fmla="*/ 3336737 w 5293217"/>
              <a:gd name="connsiteY22" fmla="*/ 270456 h 1056067"/>
              <a:gd name="connsiteX23" fmla="*/ 3443941 w 5293217"/>
              <a:gd name="connsiteY23" fmla="*/ 283335 h 1056067"/>
              <a:gd name="connsiteX24" fmla="*/ 3524344 w 5293217"/>
              <a:gd name="connsiteY24" fmla="*/ 309093 h 1056067"/>
              <a:gd name="connsiteX25" fmla="*/ 3993363 w 5293217"/>
              <a:gd name="connsiteY25" fmla="*/ 334850 h 1056067"/>
              <a:gd name="connsiteX26" fmla="*/ 4006764 w 5293217"/>
              <a:gd name="connsiteY26" fmla="*/ 373487 h 1056067"/>
              <a:gd name="connsiteX27" fmla="*/ 4033565 w 5293217"/>
              <a:gd name="connsiteY27" fmla="*/ 437881 h 1056067"/>
              <a:gd name="connsiteX28" fmla="*/ 4046966 w 5293217"/>
              <a:gd name="connsiteY28" fmla="*/ 489397 h 1056067"/>
              <a:gd name="connsiteX29" fmla="*/ 4073767 w 5293217"/>
              <a:gd name="connsiteY29" fmla="*/ 566670 h 1056067"/>
              <a:gd name="connsiteX30" fmla="*/ 4100567 w 5293217"/>
              <a:gd name="connsiteY30" fmla="*/ 656822 h 1056067"/>
              <a:gd name="connsiteX31" fmla="*/ 4113968 w 5293217"/>
              <a:gd name="connsiteY31" fmla="*/ 746974 h 1056067"/>
              <a:gd name="connsiteX32" fmla="*/ 4140769 w 5293217"/>
              <a:gd name="connsiteY32" fmla="*/ 862884 h 1056067"/>
              <a:gd name="connsiteX33" fmla="*/ 4194371 w 5293217"/>
              <a:gd name="connsiteY33" fmla="*/ 1030309 h 1056067"/>
              <a:gd name="connsiteX34" fmla="*/ 4234573 w 5293217"/>
              <a:gd name="connsiteY34" fmla="*/ 1056067 h 1056067"/>
              <a:gd name="connsiteX35" fmla="*/ 4288176 w 5293217"/>
              <a:gd name="connsiteY35" fmla="*/ 1030309 h 1056067"/>
              <a:gd name="connsiteX36" fmla="*/ 4328377 w 5293217"/>
              <a:gd name="connsiteY36" fmla="*/ 1004552 h 1056067"/>
              <a:gd name="connsiteX37" fmla="*/ 4368579 w 5293217"/>
              <a:gd name="connsiteY37" fmla="*/ 991673 h 1056067"/>
              <a:gd name="connsiteX38" fmla="*/ 4448982 w 5293217"/>
              <a:gd name="connsiteY38" fmla="*/ 940157 h 1056067"/>
              <a:gd name="connsiteX39" fmla="*/ 4529385 w 5293217"/>
              <a:gd name="connsiteY39" fmla="*/ 850005 h 1056067"/>
              <a:gd name="connsiteX40" fmla="*/ 4556186 w 5293217"/>
              <a:gd name="connsiteY40" fmla="*/ 798490 h 1056067"/>
              <a:gd name="connsiteX41" fmla="*/ 4569587 w 5293217"/>
              <a:gd name="connsiteY41" fmla="*/ 759853 h 1056067"/>
              <a:gd name="connsiteX42" fmla="*/ 4609789 w 5293217"/>
              <a:gd name="connsiteY42" fmla="*/ 708338 h 1056067"/>
              <a:gd name="connsiteX43" fmla="*/ 4636589 w 5293217"/>
              <a:gd name="connsiteY43" fmla="*/ 669701 h 1056067"/>
              <a:gd name="connsiteX44" fmla="*/ 4663391 w 5293217"/>
              <a:gd name="connsiteY44" fmla="*/ 618185 h 1056067"/>
              <a:gd name="connsiteX45" fmla="*/ 4703593 w 5293217"/>
              <a:gd name="connsiteY45" fmla="*/ 592428 h 1056067"/>
              <a:gd name="connsiteX46" fmla="*/ 4730393 w 5293217"/>
              <a:gd name="connsiteY46" fmla="*/ 553791 h 1056067"/>
              <a:gd name="connsiteX47" fmla="*/ 4797397 w 5293217"/>
              <a:gd name="connsiteY47" fmla="*/ 515154 h 1056067"/>
              <a:gd name="connsiteX48" fmla="*/ 4891200 w 5293217"/>
              <a:gd name="connsiteY48" fmla="*/ 489397 h 1056067"/>
              <a:gd name="connsiteX49" fmla="*/ 5052006 w 5293217"/>
              <a:gd name="connsiteY49" fmla="*/ 502276 h 1056067"/>
              <a:gd name="connsiteX50" fmla="*/ 5132410 w 5293217"/>
              <a:gd name="connsiteY50" fmla="*/ 476518 h 1056067"/>
              <a:gd name="connsiteX51" fmla="*/ 5293217 w 5293217"/>
              <a:gd name="connsiteY51" fmla="*/ 450760 h 10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93217" h="1056067" extrusionOk="0">
                <a:moveTo>
                  <a:pt x="0" y="0"/>
                </a:moveTo>
                <a:cubicBezTo>
                  <a:pt x="288120" y="3125"/>
                  <a:pt x="88915" y="5510"/>
                  <a:pt x="455618" y="38636"/>
                </a:cubicBezTo>
                <a:cubicBezTo>
                  <a:pt x="495870" y="37178"/>
                  <a:pt x="568488" y="54813"/>
                  <a:pt x="603024" y="51515"/>
                </a:cubicBezTo>
                <a:cubicBezTo>
                  <a:pt x="725773" y="62468"/>
                  <a:pt x="739647" y="64198"/>
                  <a:pt x="857635" y="77273"/>
                </a:cubicBezTo>
                <a:cubicBezTo>
                  <a:pt x="949482" y="98697"/>
                  <a:pt x="934725" y="95638"/>
                  <a:pt x="1072044" y="115909"/>
                </a:cubicBezTo>
                <a:cubicBezTo>
                  <a:pt x="1111339" y="121683"/>
                  <a:pt x="1148328" y="125006"/>
                  <a:pt x="1192649" y="128788"/>
                </a:cubicBezTo>
                <a:cubicBezTo>
                  <a:pt x="1276982" y="142095"/>
                  <a:pt x="1302969" y="139196"/>
                  <a:pt x="1380256" y="154546"/>
                </a:cubicBezTo>
                <a:cubicBezTo>
                  <a:pt x="1406137" y="158027"/>
                  <a:pt x="1427781" y="167658"/>
                  <a:pt x="1447258" y="167425"/>
                </a:cubicBezTo>
                <a:cubicBezTo>
                  <a:pt x="1577652" y="180704"/>
                  <a:pt x="1698693" y="168770"/>
                  <a:pt x="1835875" y="180304"/>
                </a:cubicBezTo>
                <a:cubicBezTo>
                  <a:pt x="1886752" y="201469"/>
                  <a:pt x="2033045" y="187001"/>
                  <a:pt x="2184289" y="193183"/>
                </a:cubicBezTo>
                <a:cubicBezTo>
                  <a:pt x="2270416" y="200078"/>
                  <a:pt x="2289262" y="200833"/>
                  <a:pt x="2358496" y="218940"/>
                </a:cubicBezTo>
                <a:cubicBezTo>
                  <a:pt x="2385556" y="226742"/>
                  <a:pt x="2438899" y="244698"/>
                  <a:pt x="2438900" y="244698"/>
                </a:cubicBezTo>
                <a:cubicBezTo>
                  <a:pt x="2460668" y="255577"/>
                  <a:pt x="2473103" y="271625"/>
                  <a:pt x="2492502" y="283335"/>
                </a:cubicBezTo>
                <a:cubicBezTo>
                  <a:pt x="2548406" y="315824"/>
                  <a:pt x="2571338" y="307117"/>
                  <a:pt x="2626507" y="360608"/>
                </a:cubicBezTo>
                <a:cubicBezTo>
                  <a:pt x="2717226" y="442744"/>
                  <a:pt x="2674188" y="430518"/>
                  <a:pt x="2760513" y="450760"/>
                </a:cubicBezTo>
                <a:cubicBezTo>
                  <a:pt x="2816092" y="449770"/>
                  <a:pt x="2869828" y="445606"/>
                  <a:pt x="2921319" y="437881"/>
                </a:cubicBezTo>
                <a:cubicBezTo>
                  <a:pt x="2939098" y="434962"/>
                  <a:pt x="2948930" y="418076"/>
                  <a:pt x="2961521" y="412123"/>
                </a:cubicBezTo>
                <a:cubicBezTo>
                  <a:pt x="2984828" y="396793"/>
                  <a:pt x="3008637" y="384769"/>
                  <a:pt x="3028523" y="373487"/>
                </a:cubicBezTo>
                <a:cubicBezTo>
                  <a:pt x="3046434" y="362312"/>
                  <a:pt x="3061859" y="345538"/>
                  <a:pt x="3082126" y="334850"/>
                </a:cubicBezTo>
                <a:cubicBezTo>
                  <a:pt x="3109810" y="321234"/>
                  <a:pt x="3137199" y="320280"/>
                  <a:pt x="3162529" y="309093"/>
                </a:cubicBezTo>
                <a:cubicBezTo>
                  <a:pt x="3179393" y="303485"/>
                  <a:pt x="3189061" y="298502"/>
                  <a:pt x="3202731" y="296214"/>
                </a:cubicBezTo>
                <a:cubicBezTo>
                  <a:pt x="3216869" y="291994"/>
                  <a:pt x="3228656" y="285686"/>
                  <a:pt x="3242932" y="283335"/>
                </a:cubicBezTo>
                <a:cubicBezTo>
                  <a:pt x="3290792" y="285094"/>
                  <a:pt x="3327233" y="271835"/>
                  <a:pt x="3336737" y="270456"/>
                </a:cubicBezTo>
                <a:cubicBezTo>
                  <a:pt x="3374322" y="277833"/>
                  <a:pt x="3412194" y="272421"/>
                  <a:pt x="3443941" y="283335"/>
                </a:cubicBezTo>
                <a:cubicBezTo>
                  <a:pt x="3469622" y="289399"/>
                  <a:pt x="3499615" y="306334"/>
                  <a:pt x="3524344" y="309093"/>
                </a:cubicBezTo>
                <a:cubicBezTo>
                  <a:pt x="3706967" y="297042"/>
                  <a:pt x="3887460" y="327898"/>
                  <a:pt x="3993363" y="334850"/>
                </a:cubicBezTo>
                <a:cubicBezTo>
                  <a:pt x="3998724" y="349814"/>
                  <a:pt x="4001554" y="359031"/>
                  <a:pt x="4006764" y="373487"/>
                </a:cubicBezTo>
                <a:cubicBezTo>
                  <a:pt x="4016934" y="391994"/>
                  <a:pt x="4026294" y="416463"/>
                  <a:pt x="4033565" y="437881"/>
                </a:cubicBezTo>
                <a:cubicBezTo>
                  <a:pt x="4039117" y="454462"/>
                  <a:pt x="4039636" y="471509"/>
                  <a:pt x="4046966" y="489397"/>
                </a:cubicBezTo>
                <a:cubicBezTo>
                  <a:pt x="4057165" y="512015"/>
                  <a:pt x="4068196" y="542453"/>
                  <a:pt x="4073767" y="566670"/>
                </a:cubicBezTo>
                <a:cubicBezTo>
                  <a:pt x="4136792" y="709891"/>
                  <a:pt x="4047655" y="506862"/>
                  <a:pt x="4100567" y="656822"/>
                </a:cubicBezTo>
                <a:cubicBezTo>
                  <a:pt x="4106698" y="691869"/>
                  <a:pt x="4110376" y="717243"/>
                  <a:pt x="4113968" y="746974"/>
                </a:cubicBezTo>
                <a:cubicBezTo>
                  <a:pt x="4129179" y="838256"/>
                  <a:pt x="4118785" y="776133"/>
                  <a:pt x="4140769" y="862884"/>
                </a:cubicBezTo>
                <a:cubicBezTo>
                  <a:pt x="4160101" y="919609"/>
                  <a:pt x="4146983" y="992013"/>
                  <a:pt x="4194371" y="1030309"/>
                </a:cubicBezTo>
                <a:cubicBezTo>
                  <a:pt x="4204089" y="1042494"/>
                  <a:pt x="4218139" y="1047934"/>
                  <a:pt x="4234573" y="1056067"/>
                </a:cubicBezTo>
                <a:cubicBezTo>
                  <a:pt x="4254751" y="1050247"/>
                  <a:pt x="4269952" y="1040048"/>
                  <a:pt x="4288176" y="1030309"/>
                </a:cubicBezTo>
                <a:cubicBezTo>
                  <a:pt x="4303531" y="1023703"/>
                  <a:pt x="4314627" y="1009513"/>
                  <a:pt x="4328377" y="1004552"/>
                </a:cubicBezTo>
                <a:cubicBezTo>
                  <a:pt x="4342760" y="997899"/>
                  <a:pt x="4354505" y="993699"/>
                  <a:pt x="4368579" y="991673"/>
                </a:cubicBezTo>
                <a:cubicBezTo>
                  <a:pt x="4487836" y="873477"/>
                  <a:pt x="4305852" y="1014356"/>
                  <a:pt x="4448982" y="940157"/>
                </a:cubicBezTo>
                <a:cubicBezTo>
                  <a:pt x="4475744" y="923222"/>
                  <a:pt x="4515461" y="868158"/>
                  <a:pt x="4529385" y="850005"/>
                </a:cubicBezTo>
                <a:cubicBezTo>
                  <a:pt x="4540788" y="831067"/>
                  <a:pt x="4550359" y="815965"/>
                  <a:pt x="4556186" y="798490"/>
                </a:cubicBezTo>
                <a:cubicBezTo>
                  <a:pt x="4562168" y="786461"/>
                  <a:pt x="4563986" y="772150"/>
                  <a:pt x="4569587" y="759853"/>
                </a:cubicBezTo>
                <a:cubicBezTo>
                  <a:pt x="4580921" y="742387"/>
                  <a:pt x="4596910" y="725027"/>
                  <a:pt x="4609789" y="708338"/>
                </a:cubicBezTo>
                <a:cubicBezTo>
                  <a:pt x="4620102" y="697459"/>
                  <a:pt x="4628827" y="682248"/>
                  <a:pt x="4636589" y="669701"/>
                </a:cubicBezTo>
                <a:cubicBezTo>
                  <a:pt x="4642792" y="653475"/>
                  <a:pt x="4647744" y="630719"/>
                  <a:pt x="4663391" y="618185"/>
                </a:cubicBezTo>
                <a:cubicBezTo>
                  <a:pt x="4673912" y="607225"/>
                  <a:pt x="4690361" y="600218"/>
                  <a:pt x="4703593" y="592428"/>
                </a:cubicBezTo>
                <a:cubicBezTo>
                  <a:pt x="4713208" y="577754"/>
                  <a:pt x="4716655" y="563728"/>
                  <a:pt x="4730393" y="553791"/>
                </a:cubicBezTo>
                <a:cubicBezTo>
                  <a:pt x="4750498" y="534059"/>
                  <a:pt x="4769270" y="524786"/>
                  <a:pt x="4797397" y="515154"/>
                </a:cubicBezTo>
                <a:cubicBezTo>
                  <a:pt x="4817926" y="504945"/>
                  <a:pt x="4874825" y="491697"/>
                  <a:pt x="4891200" y="489397"/>
                </a:cubicBezTo>
                <a:cubicBezTo>
                  <a:pt x="4943023" y="490021"/>
                  <a:pt x="5001091" y="504683"/>
                  <a:pt x="5052006" y="502276"/>
                </a:cubicBezTo>
                <a:cubicBezTo>
                  <a:pt x="5083244" y="502369"/>
                  <a:pt x="5099110" y="479125"/>
                  <a:pt x="5132410" y="476518"/>
                </a:cubicBezTo>
                <a:cubicBezTo>
                  <a:pt x="5274010" y="452349"/>
                  <a:pt x="5223331" y="477274"/>
                  <a:pt x="5293217" y="450760"/>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228197979">
                  <a:custGeom>
                    <a:avLst/>
                    <a:gdLst>
                      <a:gd name="connsiteX0" fmla="*/ 0 w 5087155"/>
                      <a:gd name="connsiteY0" fmla="*/ 0 h 1056067"/>
                      <a:gd name="connsiteX1" fmla="*/ 437882 w 5087155"/>
                      <a:gd name="connsiteY1" fmla="*/ 38636 h 1056067"/>
                      <a:gd name="connsiteX2" fmla="*/ 579549 w 5087155"/>
                      <a:gd name="connsiteY2" fmla="*/ 51515 h 1056067"/>
                      <a:gd name="connsiteX3" fmla="*/ 824248 w 5087155"/>
                      <a:gd name="connsiteY3" fmla="*/ 77273 h 1056067"/>
                      <a:gd name="connsiteX4" fmla="*/ 1030310 w 5087155"/>
                      <a:gd name="connsiteY4" fmla="*/ 115909 h 1056067"/>
                      <a:gd name="connsiteX5" fmla="*/ 1146220 w 5087155"/>
                      <a:gd name="connsiteY5" fmla="*/ 128788 h 1056067"/>
                      <a:gd name="connsiteX6" fmla="*/ 1326524 w 5087155"/>
                      <a:gd name="connsiteY6" fmla="*/ 154546 h 1056067"/>
                      <a:gd name="connsiteX7" fmla="*/ 1390918 w 5087155"/>
                      <a:gd name="connsiteY7" fmla="*/ 167425 h 1056067"/>
                      <a:gd name="connsiteX8" fmla="*/ 1764406 w 5087155"/>
                      <a:gd name="connsiteY8" fmla="*/ 180304 h 1056067"/>
                      <a:gd name="connsiteX9" fmla="*/ 2099256 w 5087155"/>
                      <a:gd name="connsiteY9" fmla="*/ 193183 h 1056067"/>
                      <a:gd name="connsiteX10" fmla="*/ 2266682 w 5087155"/>
                      <a:gd name="connsiteY10" fmla="*/ 218940 h 1056067"/>
                      <a:gd name="connsiteX11" fmla="*/ 2343955 w 5087155"/>
                      <a:gd name="connsiteY11" fmla="*/ 244698 h 1056067"/>
                      <a:gd name="connsiteX12" fmla="*/ 2395471 w 5087155"/>
                      <a:gd name="connsiteY12" fmla="*/ 283335 h 1056067"/>
                      <a:gd name="connsiteX13" fmla="*/ 2524259 w 5087155"/>
                      <a:gd name="connsiteY13" fmla="*/ 360608 h 1056067"/>
                      <a:gd name="connsiteX14" fmla="*/ 2653048 w 5087155"/>
                      <a:gd name="connsiteY14" fmla="*/ 450760 h 1056067"/>
                      <a:gd name="connsiteX15" fmla="*/ 2807594 w 5087155"/>
                      <a:gd name="connsiteY15" fmla="*/ 437881 h 1056067"/>
                      <a:gd name="connsiteX16" fmla="*/ 2846231 w 5087155"/>
                      <a:gd name="connsiteY16" fmla="*/ 412123 h 1056067"/>
                      <a:gd name="connsiteX17" fmla="*/ 2910625 w 5087155"/>
                      <a:gd name="connsiteY17" fmla="*/ 373487 h 1056067"/>
                      <a:gd name="connsiteX18" fmla="*/ 2962141 w 5087155"/>
                      <a:gd name="connsiteY18" fmla="*/ 334850 h 1056067"/>
                      <a:gd name="connsiteX19" fmla="*/ 3039414 w 5087155"/>
                      <a:gd name="connsiteY19" fmla="*/ 309093 h 1056067"/>
                      <a:gd name="connsiteX20" fmla="*/ 3078051 w 5087155"/>
                      <a:gd name="connsiteY20" fmla="*/ 296214 h 1056067"/>
                      <a:gd name="connsiteX21" fmla="*/ 3116687 w 5087155"/>
                      <a:gd name="connsiteY21" fmla="*/ 283335 h 1056067"/>
                      <a:gd name="connsiteX22" fmla="*/ 3206840 w 5087155"/>
                      <a:gd name="connsiteY22" fmla="*/ 270456 h 1056067"/>
                      <a:gd name="connsiteX23" fmla="*/ 3309871 w 5087155"/>
                      <a:gd name="connsiteY23" fmla="*/ 283335 h 1056067"/>
                      <a:gd name="connsiteX24" fmla="*/ 3387144 w 5087155"/>
                      <a:gd name="connsiteY24" fmla="*/ 309093 h 1056067"/>
                      <a:gd name="connsiteX25" fmla="*/ 3837904 w 5087155"/>
                      <a:gd name="connsiteY25" fmla="*/ 334850 h 1056067"/>
                      <a:gd name="connsiteX26" fmla="*/ 3850783 w 5087155"/>
                      <a:gd name="connsiteY26" fmla="*/ 373487 h 1056067"/>
                      <a:gd name="connsiteX27" fmla="*/ 3876541 w 5087155"/>
                      <a:gd name="connsiteY27" fmla="*/ 437881 h 1056067"/>
                      <a:gd name="connsiteX28" fmla="*/ 3889420 w 5087155"/>
                      <a:gd name="connsiteY28" fmla="*/ 489397 h 1056067"/>
                      <a:gd name="connsiteX29" fmla="*/ 3915178 w 5087155"/>
                      <a:gd name="connsiteY29" fmla="*/ 566670 h 1056067"/>
                      <a:gd name="connsiteX30" fmla="*/ 3940935 w 5087155"/>
                      <a:gd name="connsiteY30" fmla="*/ 656822 h 1056067"/>
                      <a:gd name="connsiteX31" fmla="*/ 3953814 w 5087155"/>
                      <a:gd name="connsiteY31" fmla="*/ 746974 h 1056067"/>
                      <a:gd name="connsiteX32" fmla="*/ 3979572 w 5087155"/>
                      <a:gd name="connsiteY32" fmla="*/ 862884 h 1056067"/>
                      <a:gd name="connsiteX33" fmla="*/ 4031087 w 5087155"/>
                      <a:gd name="connsiteY33" fmla="*/ 1030309 h 1056067"/>
                      <a:gd name="connsiteX34" fmla="*/ 4069724 w 5087155"/>
                      <a:gd name="connsiteY34" fmla="*/ 1056067 h 1056067"/>
                      <a:gd name="connsiteX35" fmla="*/ 4121240 w 5087155"/>
                      <a:gd name="connsiteY35" fmla="*/ 1030309 h 1056067"/>
                      <a:gd name="connsiteX36" fmla="*/ 4159876 w 5087155"/>
                      <a:gd name="connsiteY36" fmla="*/ 1004552 h 1056067"/>
                      <a:gd name="connsiteX37" fmla="*/ 4198513 w 5087155"/>
                      <a:gd name="connsiteY37" fmla="*/ 991673 h 1056067"/>
                      <a:gd name="connsiteX38" fmla="*/ 4275786 w 5087155"/>
                      <a:gd name="connsiteY38" fmla="*/ 940157 h 1056067"/>
                      <a:gd name="connsiteX39" fmla="*/ 4353059 w 5087155"/>
                      <a:gd name="connsiteY39" fmla="*/ 850005 h 1056067"/>
                      <a:gd name="connsiteX40" fmla="*/ 4378817 w 5087155"/>
                      <a:gd name="connsiteY40" fmla="*/ 798490 h 1056067"/>
                      <a:gd name="connsiteX41" fmla="*/ 4391696 w 5087155"/>
                      <a:gd name="connsiteY41" fmla="*/ 759853 h 1056067"/>
                      <a:gd name="connsiteX42" fmla="*/ 4430333 w 5087155"/>
                      <a:gd name="connsiteY42" fmla="*/ 708338 h 1056067"/>
                      <a:gd name="connsiteX43" fmla="*/ 4456090 w 5087155"/>
                      <a:gd name="connsiteY43" fmla="*/ 669701 h 1056067"/>
                      <a:gd name="connsiteX44" fmla="*/ 4481848 w 5087155"/>
                      <a:gd name="connsiteY44" fmla="*/ 618185 h 1056067"/>
                      <a:gd name="connsiteX45" fmla="*/ 4520485 w 5087155"/>
                      <a:gd name="connsiteY45" fmla="*/ 592428 h 1056067"/>
                      <a:gd name="connsiteX46" fmla="*/ 4546242 w 5087155"/>
                      <a:gd name="connsiteY46" fmla="*/ 553791 h 1056067"/>
                      <a:gd name="connsiteX47" fmla="*/ 4610637 w 5087155"/>
                      <a:gd name="connsiteY47" fmla="*/ 515154 h 1056067"/>
                      <a:gd name="connsiteX48" fmla="*/ 4700789 w 5087155"/>
                      <a:gd name="connsiteY48" fmla="*/ 489397 h 1056067"/>
                      <a:gd name="connsiteX49" fmla="*/ 4855335 w 5087155"/>
                      <a:gd name="connsiteY49" fmla="*/ 502276 h 1056067"/>
                      <a:gd name="connsiteX50" fmla="*/ 4932609 w 5087155"/>
                      <a:gd name="connsiteY50" fmla="*/ 476518 h 1056067"/>
                      <a:gd name="connsiteX51" fmla="*/ 5087155 w 5087155"/>
                      <a:gd name="connsiteY51" fmla="*/ 450760 h 10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87155" h="1056067">
                        <a:moveTo>
                          <a:pt x="0" y="0"/>
                        </a:moveTo>
                        <a:cubicBezTo>
                          <a:pt x="275539" y="21194"/>
                          <a:pt x="82872" y="5354"/>
                          <a:pt x="437882" y="38636"/>
                        </a:cubicBezTo>
                        <a:lnTo>
                          <a:pt x="579549" y="51515"/>
                        </a:lnTo>
                        <a:cubicBezTo>
                          <a:pt x="696781" y="62680"/>
                          <a:pt x="710725" y="64659"/>
                          <a:pt x="824248" y="77273"/>
                        </a:cubicBezTo>
                        <a:cubicBezTo>
                          <a:pt x="913478" y="99581"/>
                          <a:pt x="896520" y="96797"/>
                          <a:pt x="1030310" y="115909"/>
                        </a:cubicBezTo>
                        <a:cubicBezTo>
                          <a:pt x="1068794" y="121407"/>
                          <a:pt x="1107612" y="124246"/>
                          <a:pt x="1146220" y="128788"/>
                        </a:cubicBezTo>
                        <a:cubicBezTo>
                          <a:pt x="1225521" y="138118"/>
                          <a:pt x="1252564" y="141099"/>
                          <a:pt x="1326524" y="154546"/>
                        </a:cubicBezTo>
                        <a:cubicBezTo>
                          <a:pt x="1348061" y="158462"/>
                          <a:pt x="1369066" y="166140"/>
                          <a:pt x="1390918" y="167425"/>
                        </a:cubicBezTo>
                        <a:cubicBezTo>
                          <a:pt x="1515273" y="174740"/>
                          <a:pt x="1639918" y="175777"/>
                          <a:pt x="1764406" y="180304"/>
                        </a:cubicBezTo>
                        <a:lnTo>
                          <a:pt x="2099256" y="193183"/>
                        </a:lnTo>
                        <a:cubicBezTo>
                          <a:pt x="2180867" y="202251"/>
                          <a:pt x="2201079" y="199260"/>
                          <a:pt x="2266682" y="218940"/>
                        </a:cubicBezTo>
                        <a:cubicBezTo>
                          <a:pt x="2292688" y="226742"/>
                          <a:pt x="2343955" y="244698"/>
                          <a:pt x="2343955" y="244698"/>
                        </a:cubicBezTo>
                        <a:cubicBezTo>
                          <a:pt x="2361127" y="257577"/>
                          <a:pt x="2377269" y="271958"/>
                          <a:pt x="2395471" y="283335"/>
                        </a:cubicBezTo>
                        <a:cubicBezTo>
                          <a:pt x="2449671" y="317210"/>
                          <a:pt x="2471329" y="307678"/>
                          <a:pt x="2524259" y="360608"/>
                        </a:cubicBezTo>
                        <a:cubicBezTo>
                          <a:pt x="2614049" y="450397"/>
                          <a:pt x="2566194" y="429046"/>
                          <a:pt x="2653048" y="450760"/>
                        </a:cubicBezTo>
                        <a:cubicBezTo>
                          <a:pt x="2704563" y="446467"/>
                          <a:pt x="2756904" y="448019"/>
                          <a:pt x="2807594" y="437881"/>
                        </a:cubicBezTo>
                        <a:cubicBezTo>
                          <a:pt x="2822772" y="434845"/>
                          <a:pt x="2833105" y="420327"/>
                          <a:pt x="2846231" y="412123"/>
                        </a:cubicBezTo>
                        <a:cubicBezTo>
                          <a:pt x="2867458" y="398856"/>
                          <a:pt x="2889797" y="387372"/>
                          <a:pt x="2910625" y="373487"/>
                        </a:cubicBezTo>
                        <a:cubicBezTo>
                          <a:pt x="2928485" y="361580"/>
                          <a:pt x="2942942" y="344449"/>
                          <a:pt x="2962141" y="334850"/>
                        </a:cubicBezTo>
                        <a:cubicBezTo>
                          <a:pt x="2986426" y="322708"/>
                          <a:pt x="3013656" y="317679"/>
                          <a:pt x="3039414" y="309093"/>
                        </a:cubicBezTo>
                        <a:lnTo>
                          <a:pt x="3078051" y="296214"/>
                        </a:lnTo>
                        <a:cubicBezTo>
                          <a:pt x="3090930" y="291921"/>
                          <a:pt x="3103248" y="285255"/>
                          <a:pt x="3116687" y="283335"/>
                        </a:cubicBezTo>
                        <a:lnTo>
                          <a:pt x="3206840" y="270456"/>
                        </a:lnTo>
                        <a:cubicBezTo>
                          <a:pt x="3241184" y="274749"/>
                          <a:pt x="3276028" y="276083"/>
                          <a:pt x="3309871" y="283335"/>
                        </a:cubicBezTo>
                        <a:cubicBezTo>
                          <a:pt x="3336419" y="289024"/>
                          <a:pt x="3360037" y="307544"/>
                          <a:pt x="3387144" y="309093"/>
                        </a:cubicBezTo>
                        <a:lnTo>
                          <a:pt x="3837904" y="334850"/>
                        </a:lnTo>
                        <a:cubicBezTo>
                          <a:pt x="3842197" y="347729"/>
                          <a:pt x="3846016" y="360776"/>
                          <a:pt x="3850783" y="373487"/>
                        </a:cubicBezTo>
                        <a:cubicBezTo>
                          <a:pt x="3858900" y="395133"/>
                          <a:pt x="3869230" y="415949"/>
                          <a:pt x="3876541" y="437881"/>
                        </a:cubicBezTo>
                        <a:cubicBezTo>
                          <a:pt x="3882138" y="454673"/>
                          <a:pt x="3884334" y="472443"/>
                          <a:pt x="3889420" y="489397"/>
                        </a:cubicBezTo>
                        <a:cubicBezTo>
                          <a:pt x="3897222" y="515403"/>
                          <a:pt x="3907376" y="540664"/>
                          <a:pt x="3915178" y="566670"/>
                        </a:cubicBezTo>
                        <a:cubicBezTo>
                          <a:pt x="3963695" y="728397"/>
                          <a:pt x="3897649" y="526964"/>
                          <a:pt x="3940935" y="656822"/>
                        </a:cubicBezTo>
                        <a:cubicBezTo>
                          <a:pt x="3945228" y="686873"/>
                          <a:pt x="3948824" y="717031"/>
                          <a:pt x="3953814" y="746974"/>
                        </a:cubicBezTo>
                        <a:cubicBezTo>
                          <a:pt x="3969149" y="838985"/>
                          <a:pt x="3962204" y="781836"/>
                          <a:pt x="3979572" y="862884"/>
                        </a:cubicBezTo>
                        <a:cubicBezTo>
                          <a:pt x="3991681" y="919392"/>
                          <a:pt x="3986944" y="986166"/>
                          <a:pt x="4031087" y="1030309"/>
                        </a:cubicBezTo>
                        <a:cubicBezTo>
                          <a:pt x="4042032" y="1041254"/>
                          <a:pt x="4056845" y="1047481"/>
                          <a:pt x="4069724" y="1056067"/>
                        </a:cubicBezTo>
                        <a:cubicBezTo>
                          <a:pt x="4086896" y="1047481"/>
                          <a:pt x="4104571" y="1039834"/>
                          <a:pt x="4121240" y="1030309"/>
                        </a:cubicBezTo>
                        <a:cubicBezTo>
                          <a:pt x="4134679" y="1022630"/>
                          <a:pt x="4146032" y="1011474"/>
                          <a:pt x="4159876" y="1004552"/>
                        </a:cubicBezTo>
                        <a:cubicBezTo>
                          <a:pt x="4172018" y="998481"/>
                          <a:pt x="4185634" y="995966"/>
                          <a:pt x="4198513" y="991673"/>
                        </a:cubicBezTo>
                        <a:cubicBezTo>
                          <a:pt x="4321755" y="868428"/>
                          <a:pt x="4163963" y="1014704"/>
                          <a:pt x="4275786" y="940157"/>
                        </a:cubicBezTo>
                        <a:cubicBezTo>
                          <a:pt x="4298368" y="925103"/>
                          <a:pt x="4340304" y="870413"/>
                          <a:pt x="4353059" y="850005"/>
                        </a:cubicBezTo>
                        <a:cubicBezTo>
                          <a:pt x="4363234" y="833725"/>
                          <a:pt x="4371254" y="816136"/>
                          <a:pt x="4378817" y="798490"/>
                        </a:cubicBezTo>
                        <a:cubicBezTo>
                          <a:pt x="4384165" y="786012"/>
                          <a:pt x="4384961" y="771640"/>
                          <a:pt x="4391696" y="759853"/>
                        </a:cubicBezTo>
                        <a:cubicBezTo>
                          <a:pt x="4402346" y="741216"/>
                          <a:pt x="4417857" y="725805"/>
                          <a:pt x="4430333" y="708338"/>
                        </a:cubicBezTo>
                        <a:cubicBezTo>
                          <a:pt x="4439330" y="695743"/>
                          <a:pt x="4448411" y="683140"/>
                          <a:pt x="4456090" y="669701"/>
                        </a:cubicBezTo>
                        <a:cubicBezTo>
                          <a:pt x="4465615" y="653032"/>
                          <a:pt x="4469557" y="632934"/>
                          <a:pt x="4481848" y="618185"/>
                        </a:cubicBezTo>
                        <a:cubicBezTo>
                          <a:pt x="4491757" y="606294"/>
                          <a:pt x="4507606" y="601014"/>
                          <a:pt x="4520485" y="592428"/>
                        </a:cubicBezTo>
                        <a:cubicBezTo>
                          <a:pt x="4529071" y="579549"/>
                          <a:pt x="4534490" y="563864"/>
                          <a:pt x="4546242" y="553791"/>
                        </a:cubicBezTo>
                        <a:cubicBezTo>
                          <a:pt x="4565248" y="537500"/>
                          <a:pt x="4588247" y="526349"/>
                          <a:pt x="4610637" y="515154"/>
                        </a:cubicBezTo>
                        <a:cubicBezTo>
                          <a:pt x="4629110" y="505918"/>
                          <a:pt x="4684289" y="493522"/>
                          <a:pt x="4700789" y="489397"/>
                        </a:cubicBezTo>
                        <a:cubicBezTo>
                          <a:pt x="4752304" y="493690"/>
                          <a:pt x="4803721" y="505143"/>
                          <a:pt x="4855335" y="502276"/>
                        </a:cubicBezTo>
                        <a:cubicBezTo>
                          <a:pt x="4882445" y="500770"/>
                          <a:pt x="4905592" y="479220"/>
                          <a:pt x="4932609" y="476518"/>
                        </a:cubicBezTo>
                        <a:cubicBezTo>
                          <a:pt x="5070949" y="462684"/>
                          <a:pt x="5022808" y="482933"/>
                          <a:pt x="5087155" y="45076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44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DBE3-2C5A-8837-AB34-DBFE80160D7A}"/>
              </a:ext>
            </a:extLst>
          </p:cNvPr>
          <p:cNvSpPr>
            <a:spLocks noGrp="1"/>
          </p:cNvSpPr>
          <p:nvPr>
            <p:ph type="title"/>
          </p:nvPr>
        </p:nvSpPr>
        <p:spPr/>
        <p:txBody>
          <a:bodyPr/>
          <a:lstStyle/>
          <a:p>
            <a:r>
              <a:rPr lang="en-US" dirty="0"/>
              <a:t>DISCRETIZATION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986F6-DDAA-8BCB-7F7C-22FBEAB143EC}"/>
                  </a:ext>
                </a:extLst>
              </p:cNvPr>
              <p:cNvSpPr>
                <a:spLocks noGrp="1"/>
              </p:cNvSpPr>
              <p:nvPr>
                <p:ph idx="1"/>
              </p:nvPr>
            </p:nvSpPr>
            <p:spPr/>
            <p:txBody>
              <a:bodyPr>
                <a:normAutofit/>
              </a:bodyPr>
              <a:lstStyle/>
              <a:p>
                <a:pPr marL="0" indent="0">
                  <a:buNone/>
                </a:pPr>
                <a:r>
                  <a:rPr lang="en-US" dirty="0"/>
                  <a:t>Consider the </a:t>
                </a:r>
                <a:r>
                  <a:rPr lang="en-US" b="1" dirty="0">
                    <a:solidFill>
                      <a:schemeClr val="accent5">
                        <a:lumMod val="60000"/>
                        <a:lumOff val="40000"/>
                      </a:schemeClr>
                    </a:solidFill>
                  </a:rPr>
                  <a:t>ideal reverse process </a:t>
                </a:r>
                <a:r>
                  <a:rPr lang="en-US" dirty="0">
                    <a:solidFill>
                      <a:schemeClr val="accent2"/>
                    </a:solidFill>
                  </a:rPr>
                  <a:t>(continuous, perfect score) </a:t>
                </a:r>
                <a:r>
                  <a:rPr lang="en-US" dirty="0"/>
                  <a:t>and </a:t>
                </a:r>
                <a:r>
                  <a:rPr lang="en-US" b="1" dirty="0">
                    <a:solidFill>
                      <a:schemeClr val="accent5">
                        <a:lumMod val="60000"/>
                        <a:lumOff val="40000"/>
                      </a:schemeClr>
                    </a:solidFill>
                  </a:rPr>
                  <a:t>algorithm</a:t>
                </a:r>
                <a:r>
                  <a:rPr lang="en-US" dirty="0"/>
                  <a:t> </a:t>
                </a:r>
                <a:r>
                  <a:rPr lang="en-US" dirty="0">
                    <a:solidFill>
                      <a:schemeClr val="accent6"/>
                    </a:solidFill>
                  </a:rPr>
                  <a:t>(discrete, estimated score), </a:t>
                </a:r>
                <a:r>
                  <a:rPr lang="en-US" dirty="0"/>
                  <a:t>with </a:t>
                </a:r>
                <a:r>
                  <a:rPr lang="en-US" b="1" dirty="0">
                    <a:solidFill>
                      <a:schemeClr val="accent1">
                        <a:lumMod val="60000"/>
                        <a:lumOff val="40000"/>
                      </a:schemeClr>
                    </a:solidFill>
                  </a:rPr>
                  <a:t>both now initialized at </a:t>
                </a:r>
                <a14:m>
                  <m:oMath xmlns:m="http://schemas.openxmlformats.org/officeDocument/2006/math">
                    <m:sSub>
                      <m:sSubPr>
                        <m:ctrlPr>
                          <a:rPr lang="en-US" b="1" i="1" smtClean="0">
                            <a:solidFill>
                              <a:schemeClr val="accent1">
                                <a:lumMod val="60000"/>
                                <a:lumOff val="40000"/>
                              </a:schemeClr>
                            </a:solidFill>
                            <a:latin typeface="Cambria Math" panose="02040503050406030204" pitchFamily="18" charset="0"/>
                          </a:rPr>
                        </m:ctrlPr>
                      </m:sSubPr>
                      <m:e>
                        <m:r>
                          <a:rPr lang="en-US" b="1" i="1" smtClean="0">
                            <a:solidFill>
                              <a:schemeClr val="accent1">
                                <a:lumMod val="60000"/>
                                <a:lumOff val="40000"/>
                              </a:schemeClr>
                            </a:solidFill>
                            <a:latin typeface="Cambria Math" panose="02040503050406030204" pitchFamily="18" charset="0"/>
                          </a:rPr>
                          <m:t>𝒒</m:t>
                        </m:r>
                      </m:e>
                      <m:sub>
                        <m:r>
                          <a:rPr lang="en-US" b="1" i="1" smtClean="0">
                            <a:solidFill>
                              <a:schemeClr val="accent1">
                                <a:lumMod val="60000"/>
                                <a:lumOff val="40000"/>
                              </a:schemeClr>
                            </a:solidFill>
                            <a:latin typeface="Cambria Math" panose="02040503050406030204" pitchFamily="18" charset="0"/>
                          </a:rPr>
                          <m:t>𝑻</m:t>
                        </m:r>
                      </m:sub>
                    </m:sSub>
                  </m:oMath>
                </a14:m>
                <a:endParaRPr lang="en-US" sz="1050" b="1" dirty="0">
                  <a:solidFill>
                    <a:schemeClr val="accent1">
                      <a:lumMod val="60000"/>
                      <a:lumOff val="40000"/>
                    </a:schemeClr>
                  </a:solidFill>
                </a:endParaRPr>
              </a:p>
              <a:p>
                <a:pPr marL="0" indent="0">
                  <a:buNone/>
                </a:pPr>
                <a:endParaRPr lang="en-US" sz="100" b="1" dirty="0">
                  <a:solidFill>
                    <a:schemeClr val="accent1">
                      <a:lumMod val="60000"/>
                      <a:lumOff val="40000"/>
                    </a:schemeClr>
                  </a:solidFill>
                </a:endParaRPr>
              </a:p>
              <a:p>
                <a:pPr marL="0" indent="0">
                  <a:buNone/>
                </a:pPr>
                <a:r>
                  <a:rPr lang="en-US" dirty="0"/>
                  <a:t>To control the distance between these processes, we use </a:t>
                </a:r>
                <a:r>
                  <a:rPr lang="en-US" b="1" dirty="0" err="1">
                    <a:solidFill>
                      <a:schemeClr val="accent1">
                        <a:lumMod val="60000"/>
                        <a:lumOff val="40000"/>
                      </a:schemeClr>
                    </a:solidFill>
                  </a:rPr>
                  <a:t>Girsanov’s</a:t>
                </a:r>
                <a:r>
                  <a:rPr lang="en-US" b="1" dirty="0">
                    <a:solidFill>
                      <a:schemeClr val="accent1">
                        <a:lumMod val="60000"/>
                        <a:lumOff val="40000"/>
                      </a:schemeClr>
                    </a:solidFill>
                  </a:rPr>
                  <a:t> theorem</a:t>
                </a:r>
                <a:r>
                  <a:rPr lang="en-US" dirty="0"/>
                  <a:t>, a powerful tool for bounding distance between laws of processes driven by the same Brownian motion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accent5">
                        <a:lumMod val="60000"/>
                        <a:lumOff val="40000"/>
                      </a:schemeClr>
                    </a:solidFill>
                    <a:latin typeface="Calibri" panose="020F0502020204030204"/>
                  </a:rPr>
                  <a:t>Intuition: </a:t>
                </a:r>
                <a:r>
                  <a:rPr lang="en-US" dirty="0">
                    <a:solidFill>
                      <a:srgbClr val="FEC306">
                        <a:lumMod val="20000"/>
                        <a:lumOff val="80000"/>
                      </a:srgbClr>
                    </a:solidFill>
                    <a:latin typeface="Calibri" panose="020F0502020204030204"/>
                  </a:rPr>
                  <a:t>distribution over last iterate of reverse process is hard to characterize, but distribution over </a:t>
                </a:r>
                <a:r>
                  <a:rPr lang="en-US" b="1" dirty="0">
                    <a:solidFill>
                      <a:schemeClr val="accent5">
                        <a:lumMod val="60000"/>
                        <a:lumOff val="40000"/>
                      </a:schemeClr>
                    </a:solidFill>
                    <a:latin typeface="Calibri" panose="020F0502020204030204"/>
                  </a:rPr>
                  <a:t>trajectory </a:t>
                </a:r>
                <a:r>
                  <a:rPr lang="en-US" dirty="0">
                    <a:latin typeface="Calibri" panose="020F0502020204030204"/>
                  </a:rPr>
                  <a:t>just given by a bunch of Gaussian samples</a:t>
                </a:r>
                <a:endParaRPr lang="en-US" sz="100" dirty="0">
                  <a:solidFill>
                    <a:schemeClr val="accent5">
                      <a:lumMod val="60000"/>
                      <a:lumOff val="40000"/>
                    </a:schemeClr>
                  </a:solidFill>
                </a:endParaRPr>
              </a:p>
            </p:txBody>
          </p:sp>
        </mc:Choice>
        <mc:Fallback xmlns="">
          <p:sp>
            <p:nvSpPr>
              <p:cNvPr id="3" name="Content Placeholder 2">
                <a:extLst>
                  <a:ext uri="{FF2B5EF4-FFF2-40B4-BE49-F238E27FC236}">
                    <a16:creationId xmlns:a16="http://schemas.microsoft.com/office/drawing/2014/main" id="{0D9986F6-DDAA-8BCB-7F7C-22FBEAB143EC}"/>
                  </a:ext>
                </a:extLst>
              </p:cNvPr>
              <p:cNvSpPr>
                <a:spLocks noGrp="1" noRot="1" noChangeAspect="1" noMove="1" noResize="1" noEditPoints="1" noAdjustHandles="1" noChangeArrowheads="1" noChangeShapeType="1" noTextEdit="1"/>
              </p:cNvSpPr>
              <p:nvPr>
                <p:ph idx="1"/>
              </p:nvPr>
            </p:nvSpPr>
            <p:spPr>
              <a:blipFill>
                <a:blip r:embed="rId2"/>
                <a:stretch>
                  <a:fillRect l="-1410" t="-2638" r="-976"/>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0D3B24B8-E238-7639-AA05-A961D96BDCC0}"/>
              </a:ext>
            </a:extLst>
          </p:cNvPr>
          <p:cNvSpPr/>
          <p:nvPr/>
        </p:nvSpPr>
        <p:spPr>
          <a:xfrm>
            <a:off x="9002332" y="5344648"/>
            <a:ext cx="218941" cy="218941"/>
          </a:xfrm>
          <a:prstGeom prst="ellipse">
            <a:avLst/>
          </a:prstGeom>
          <a:solidFill>
            <a:schemeClr val="accent5">
              <a:lumMod val="60000"/>
              <a:lumOff val="40000"/>
            </a:schemeClr>
          </a:solidFill>
          <a:ln w="34925">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5C317A5-77F1-5F19-6E7B-A516757B189B}"/>
              </a:ext>
            </a:extLst>
          </p:cNvPr>
          <p:cNvSpPr/>
          <p:nvPr/>
        </p:nvSpPr>
        <p:spPr>
          <a:xfrm>
            <a:off x="3567448" y="5041994"/>
            <a:ext cx="5396248" cy="824248"/>
          </a:xfrm>
          <a:custGeom>
            <a:avLst/>
            <a:gdLst>
              <a:gd name="connsiteX0" fmla="*/ 0 w 5396248"/>
              <a:gd name="connsiteY0" fmla="*/ 325771 h 824248"/>
              <a:gd name="connsiteX1" fmla="*/ 90152 w 5396248"/>
              <a:gd name="connsiteY1" fmla="*/ 369497 h 824248"/>
              <a:gd name="connsiteX2" fmla="*/ 231820 w 5396248"/>
              <a:gd name="connsiteY2" fmla="*/ 386987 h 824248"/>
              <a:gd name="connsiteX3" fmla="*/ 283335 w 5396248"/>
              <a:gd name="connsiteY3" fmla="*/ 395733 h 824248"/>
              <a:gd name="connsiteX4" fmla="*/ 1197735 w 5396248"/>
              <a:gd name="connsiteY4" fmla="*/ 386987 h 824248"/>
              <a:gd name="connsiteX5" fmla="*/ 1416676 w 5396248"/>
              <a:gd name="connsiteY5" fmla="*/ 308280 h 824248"/>
              <a:gd name="connsiteX6" fmla="*/ 1519707 w 5396248"/>
              <a:gd name="connsiteY6" fmla="*/ 247064 h 824248"/>
              <a:gd name="connsiteX7" fmla="*/ 1558344 w 5396248"/>
              <a:gd name="connsiteY7" fmla="*/ 229573 h 824248"/>
              <a:gd name="connsiteX8" fmla="*/ 1622738 w 5396248"/>
              <a:gd name="connsiteY8" fmla="*/ 194592 h 824248"/>
              <a:gd name="connsiteX9" fmla="*/ 1687132 w 5396248"/>
              <a:gd name="connsiteY9" fmla="*/ 177102 h 824248"/>
              <a:gd name="connsiteX10" fmla="*/ 1803042 w 5396248"/>
              <a:gd name="connsiteY10" fmla="*/ 124630 h 824248"/>
              <a:gd name="connsiteX11" fmla="*/ 1854558 w 5396248"/>
              <a:gd name="connsiteY11" fmla="*/ 98395 h 824248"/>
              <a:gd name="connsiteX12" fmla="*/ 2021983 w 5396248"/>
              <a:gd name="connsiteY12" fmla="*/ 45924 h 824248"/>
              <a:gd name="connsiteX13" fmla="*/ 2125014 w 5396248"/>
              <a:gd name="connsiteY13" fmla="*/ 28433 h 824248"/>
              <a:gd name="connsiteX14" fmla="*/ 2163651 w 5396248"/>
              <a:gd name="connsiteY14" fmla="*/ 19688 h 824248"/>
              <a:gd name="connsiteX15" fmla="*/ 2266682 w 5396248"/>
              <a:gd name="connsiteY15" fmla="*/ 2198 h 824248"/>
              <a:gd name="connsiteX16" fmla="*/ 2717442 w 5396248"/>
              <a:gd name="connsiteY16" fmla="*/ 37179 h 824248"/>
              <a:gd name="connsiteX17" fmla="*/ 2897746 w 5396248"/>
              <a:gd name="connsiteY17" fmla="*/ 150866 h 824248"/>
              <a:gd name="connsiteX18" fmla="*/ 2936383 w 5396248"/>
              <a:gd name="connsiteY18" fmla="*/ 185847 h 824248"/>
              <a:gd name="connsiteX19" fmla="*/ 2987898 w 5396248"/>
              <a:gd name="connsiteY19" fmla="*/ 220828 h 824248"/>
              <a:gd name="connsiteX20" fmla="*/ 3013656 w 5396248"/>
              <a:gd name="connsiteY20" fmla="*/ 255809 h 824248"/>
              <a:gd name="connsiteX21" fmla="*/ 3155324 w 5396248"/>
              <a:gd name="connsiteY21" fmla="*/ 421968 h 824248"/>
              <a:gd name="connsiteX22" fmla="*/ 3193960 w 5396248"/>
              <a:gd name="connsiteY22" fmla="*/ 474439 h 824248"/>
              <a:gd name="connsiteX23" fmla="*/ 3271234 w 5396248"/>
              <a:gd name="connsiteY23" fmla="*/ 561891 h 824248"/>
              <a:gd name="connsiteX24" fmla="*/ 3348507 w 5396248"/>
              <a:gd name="connsiteY24" fmla="*/ 658089 h 824248"/>
              <a:gd name="connsiteX25" fmla="*/ 3451538 w 5396248"/>
              <a:gd name="connsiteY25" fmla="*/ 745540 h 824248"/>
              <a:gd name="connsiteX26" fmla="*/ 3554569 w 5396248"/>
              <a:gd name="connsiteY26" fmla="*/ 798012 h 824248"/>
              <a:gd name="connsiteX27" fmla="*/ 3696237 w 5396248"/>
              <a:gd name="connsiteY27" fmla="*/ 824248 h 824248"/>
              <a:gd name="connsiteX28" fmla="*/ 3915177 w 5396248"/>
              <a:gd name="connsiteY28" fmla="*/ 806758 h 824248"/>
              <a:gd name="connsiteX29" fmla="*/ 3966693 w 5396248"/>
              <a:gd name="connsiteY29" fmla="*/ 789267 h 824248"/>
              <a:gd name="connsiteX30" fmla="*/ 4005329 w 5396248"/>
              <a:gd name="connsiteY30" fmla="*/ 763031 h 824248"/>
              <a:gd name="connsiteX31" fmla="*/ 4056845 w 5396248"/>
              <a:gd name="connsiteY31" fmla="*/ 745540 h 824248"/>
              <a:gd name="connsiteX32" fmla="*/ 4082603 w 5396248"/>
              <a:gd name="connsiteY32" fmla="*/ 719305 h 824248"/>
              <a:gd name="connsiteX33" fmla="*/ 4121239 w 5396248"/>
              <a:gd name="connsiteY33" fmla="*/ 710560 h 824248"/>
              <a:gd name="connsiteX34" fmla="*/ 4159876 w 5396248"/>
              <a:gd name="connsiteY34" fmla="*/ 693069 h 824248"/>
              <a:gd name="connsiteX35" fmla="*/ 4198513 w 5396248"/>
              <a:gd name="connsiteY35" fmla="*/ 666834 h 824248"/>
              <a:gd name="connsiteX36" fmla="*/ 4250028 w 5396248"/>
              <a:gd name="connsiteY36" fmla="*/ 658089 h 824248"/>
              <a:gd name="connsiteX37" fmla="*/ 4327301 w 5396248"/>
              <a:gd name="connsiteY37" fmla="*/ 631853 h 824248"/>
              <a:gd name="connsiteX38" fmla="*/ 4378817 w 5396248"/>
              <a:gd name="connsiteY38" fmla="*/ 614362 h 824248"/>
              <a:gd name="connsiteX39" fmla="*/ 4417453 w 5396248"/>
              <a:gd name="connsiteY39" fmla="*/ 605617 h 824248"/>
              <a:gd name="connsiteX40" fmla="*/ 4520484 w 5396248"/>
              <a:gd name="connsiteY40" fmla="*/ 570637 h 824248"/>
              <a:gd name="connsiteX41" fmla="*/ 4559121 w 5396248"/>
              <a:gd name="connsiteY41" fmla="*/ 561891 h 824248"/>
              <a:gd name="connsiteX42" fmla="*/ 4662152 w 5396248"/>
              <a:gd name="connsiteY42" fmla="*/ 526911 h 824248"/>
              <a:gd name="connsiteX43" fmla="*/ 4752304 w 5396248"/>
              <a:gd name="connsiteY43" fmla="*/ 491930 h 824248"/>
              <a:gd name="connsiteX44" fmla="*/ 4919729 w 5396248"/>
              <a:gd name="connsiteY44" fmla="*/ 448204 h 824248"/>
              <a:gd name="connsiteX45" fmla="*/ 5022760 w 5396248"/>
              <a:gd name="connsiteY45" fmla="*/ 413223 h 824248"/>
              <a:gd name="connsiteX46" fmla="*/ 5100034 w 5396248"/>
              <a:gd name="connsiteY46" fmla="*/ 378242 h 824248"/>
              <a:gd name="connsiteX47" fmla="*/ 5177307 w 5396248"/>
              <a:gd name="connsiteY47" fmla="*/ 360751 h 824248"/>
              <a:gd name="connsiteX48" fmla="*/ 5228822 w 5396248"/>
              <a:gd name="connsiteY48" fmla="*/ 378242 h 824248"/>
              <a:gd name="connsiteX49" fmla="*/ 5318975 w 5396248"/>
              <a:gd name="connsiteY49" fmla="*/ 395733 h 824248"/>
              <a:gd name="connsiteX50" fmla="*/ 5357611 w 5396248"/>
              <a:gd name="connsiteY50" fmla="*/ 413223 h 824248"/>
              <a:gd name="connsiteX51" fmla="*/ 5396248 w 5396248"/>
              <a:gd name="connsiteY51" fmla="*/ 421968 h 82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96248" h="824248" extrusionOk="0">
                <a:moveTo>
                  <a:pt x="0" y="325771"/>
                </a:moveTo>
                <a:cubicBezTo>
                  <a:pt x="25391" y="337472"/>
                  <a:pt x="52511" y="358837"/>
                  <a:pt x="90152" y="369497"/>
                </a:cubicBezTo>
                <a:cubicBezTo>
                  <a:pt x="122983" y="382580"/>
                  <a:pt x="215537" y="385847"/>
                  <a:pt x="231820" y="386987"/>
                </a:cubicBezTo>
                <a:cubicBezTo>
                  <a:pt x="246612" y="392226"/>
                  <a:pt x="265783" y="394636"/>
                  <a:pt x="283335" y="395733"/>
                </a:cubicBezTo>
                <a:cubicBezTo>
                  <a:pt x="592771" y="441322"/>
                  <a:pt x="735167" y="405992"/>
                  <a:pt x="1197735" y="386987"/>
                </a:cubicBezTo>
                <a:cubicBezTo>
                  <a:pt x="1264077" y="365903"/>
                  <a:pt x="1363011" y="324479"/>
                  <a:pt x="1416676" y="308280"/>
                </a:cubicBezTo>
                <a:cubicBezTo>
                  <a:pt x="1504370" y="268381"/>
                  <a:pt x="1453246" y="284879"/>
                  <a:pt x="1519707" y="247064"/>
                </a:cubicBezTo>
                <a:cubicBezTo>
                  <a:pt x="1531489" y="239296"/>
                  <a:pt x="1544729" y="237591"/>
                  <a:pt x="1558344" y="229573"/>
                </a:cubicBezTo>
                <a:cubicBezTo>
                  <a:pt x="1581867" y="219232"/>
                  <a:pt x="1602551" y="205010"/>
                  <a:pt x="1622738" y="194592"/>
                </a:cubicBezTo>
                <a:cubicBezTo>
                  <a:pt x="1639794" y="186068"/>
                  <a:pt x="1666040" y="183237"/>
                  <a:pt x="1687132" y="177102"/>
                </a:cubicBezTo>
                <a:cubicBezTo>
                  <a:pt x="1848166" y="97400"/>
                  <a:pt x="1673876" y="193319"/>
                  <a:pt x="1803042" y="124630"/>
                </a:cubicBezTo>
                <a:cubicBezTo>
                  <a:pt x="1822213" y="118399"/>
                  <a:pt x="1837016" y="106963"/>
                  <a:pt x="1854558" y="98395"/>
                </a:cubicBezTo>
                <a:cubicBezTo>
                  <a:pt x="1912555" y="73646"/>
                  <a:pt x="1965622" y="51865"/>
                  <a:pt x="2021983" y="45924"/>
                </a:cubicBezTo>
                <a:cubicBezTo>
                  <a:pt x="2078008" y="31400"/>
                  <a:pt x="2043876" y="38534"/>
                  <a:pt x="2125014" y="28433"/>
                </a:cubicBezTo>
                <a:cubicBezTo>
                  <a:pt x="2136483" y="26076"/>
                  <a:pt x="2150082" y="21152"/>
                  <a:pt x="2163651" y="19688"/>
                </a:cubicBezTo>
                <a:cubicBezTo>
                  <a:pt x="2198230" y="7600"/>
                  <a:pt x="2228554" y="10237"/>
                  <a:pt x="2266682" y="2198"/>
                </a:cubicBezTo>
                <a:cubicBezTo>
                  <a:pt x="2355187" y="8913"/>
                  <a:pt x="2596679" y="-16687"/>
                  <a:pt x="2717442" y="37179"/>
                </a:cubicBezTo>
                <a:cubicBezTo>
                  <a:pt x="2768943" y="63079"/>
                  <a:pt x="2877385" y="125305"/>
                  <a:pt x="2897746" y="150866"/>
                </a:cubicBezTo>
                <a:cubicBezTo>
                  <a:pt x="2910469" y="162774"/>
                  <a:pt x="2920005" y="174998"/>
                  <a:pt x="2936383" y="185847"/>
                </a:cubicBezTo>
                <a:cubicBezTo>
                  <a:pt x="2953328" y="200147"/>
                  <a:pt x="2970277" y="209244"/>
                  <a:pt x="2987898" y="220828"/>
                </a:cubicBezTo>
                <a:cubicBezTo>
                  <a:pt x="2999636" y="230003"/>
                  <a:pt x="3003820" y="244438"/>
                  <a:pt x="3013656" y="255809"/>
                </a:cubicBezTo>
                <a:cubicBezTo>
                  <a:pt x="3064328" y="315222"/>
                  <a:pt x="3111559" y="369605"/>
                  <a:pt x="3155324" y="421968"/>
                </a:cubicBezTo>
                <a:cubicBezTo>
                  <a:pt x="3167004" y="441864"/>
                  <a:pt x="3177983" y="454929"/>
                  <a:pt x="3193960" y="474439"/>
                </a:cubicBezTo>
                <a:cubicBezTo>
                  <a:pt x="3221984" y="505159"/>
                  <a:pt x="3252462" y="526611"/>
                  <a:pt x="3271234" y="561891"/>
                </a:cubicBezTo>
                <a:cubicBezTo>
                  <a:pt x="3313119" y="628052"/>
                  <a:pt x="3281752" y="593085"/>
                  <a:pt x="3348507" y="658089"/>
                </a:cubicBezTo>
                <a:cubicBezTo>
                  <a:pt x="3389745" y="701570"/>
                  <a:pt x="3396150" y="713342"/>
                  <a:pt x="3451538" y="745540"/>
                </a:cubicBezTo>
                <a:cubicBezTo>
                  <a:pt x="3488757" y="761018"/>
                  <a:pt x="3514229" y="788122"/>
                  <a:pt x="3554569" y="798012"/>
                </a:cubicBezTo>
                <a:cubicBezTo>
                  <a:pt x="3647255" y="818149"/>
                  <a:pt x="3605873" y="811242"/>
                  <a:pt x="3696237" y="824248"/>
                </a:cubicBezTo>
                <a:cubicBezTo>
                  <a:pt x="3772943" y="822440"/>
                  <a:pt x="3846483" y="831415"/>
                  <a:pt x="3915177" y="806758"/>
                </a:cubicBezTo>
                <a:cubicBezTo>
                  <a:pt x="3933058" y="801576"/>
                  <a:pt x="3948783" y="797859"/>
                  <a:pt x="3966693" y="789267"/>
                </a:cubicBezTo>
                <a:cubicBezTo>
                  <a:pt x="3981709" y="781135"/>
                  <a:pt x="3990285" y="769490"/>
                  <a:pt x="4005329" y="763031"/>
                </a:cubicBezTo>
                <a:cubicBezTo>
                  <a:pt x="4022803" y="755513"/>
                  <a:pt x="4042334" y="754133"/>
                  <a:pt x="4056845" y="745540"/>
                </a:cubicBezTo>
                <a:cubicBezTo>
                  <a:pt x="4070487" y="740489"/>
                  <a:pt x="4071496" y="728267"/>
                  <a:pt x="4082603" y="719305"/>
                </a:cubicBezTo>
                <a:cubicBezTo>
                  <a:pt x="4094056" y="714389"/>
                  <a:pt x="4107629" y="712719"/>
                  <a:pt x="4121239" y="710560"/>
                </a:cubicBezTo>
                <a:cubicBezTo>
                  <a:pt x="4133268" y="707661"/>
                  <a:pt x="4148298" y="699868"/>
                  <a:pt x="4159876" y="693069"/>
                </a:cubicBezTo>
                <a:cubicBezTo>
                  <a:pt x="4175573" y="683331"/>
                  <a:pt x="4181282" y="670440"/>
                  <a:pt x="4198513" y="666834"/>
                </a:cubicBezTo>
                <a:cubicBezTo>
                  <a:pt x="4213003" y="661279"/>
                  <a:pt x="4233072" y="664238"/>
                  <a:pt x="4250028" y="658089"/>
                </a:cubicBezTo>
                <a:cubicBezTo>
                  <a:pt x="4315241" y="614137"/>
                  <a:pt x="4260944" y="644606"/>
                  <a:pt x="4327301" y="631853"/>
                </a:cubicBezTo>
                <a:cubicBezTo>
                  <a:pt x="4345788" y="627750"/>
                  <a:pt x="4363189" y="619844"/>
                  <a:pt x="4378817" y="614362"/>
                </a:cubicBezTo>
                <a:cubicBezTo>
                  <a:pt x="4388895" y="611609"/>
                  <a:pt x="4405065" y="608425"/>
                  <a:pt x="4417453" y="605617"/>
                </a:cubicBezTo>
                <a:cubicBezTo>
                  <a:pt x="4452887" y="589999"/>
                  <a:pt x="4485400" y="574911"/>
                  <a:pt x="4520484" y="570637"/>
                </a:cubicBezTo>
                <a:cubicBezTo>
                  <a:pt x="4531971" y="567830"/>
                  <a:pt x="4547292" y="564880"/>
                  <a:pt x="4559121" y="561891"/>
                </a:cubicBezTo>
                <a:cubicBezTo>
                  <a:pt x="4595552" y="549942"/>
                  <a:pt x="4633818" y="541093"/>
                  <a:pt x="4662152" y="526911"/>
                </a:cubicBezTo>
                <a:cubicBezTo>
                  <a:pt x="4701060" y="508933"/>
                  <a:pt x="4706834" y="504191"/>
                  <a:pt x="4752304" y="491930"/>
                </a:cubicBezTo>
                <a:cubicBezTo>
                  <a:pt x="4820660" y="475074"/>
                  <a:pt x="4821656" y="488572"/>
                  <a:pt x="4919729" y="448204"/>
                </a:cubicBezTo>
                <a:cubicBezTo>
                  <a:pt x="5065752" y="413387"/>
                  <a:pt x="4814751" y="487111"/>
                  <a:pt x="5022760" y="413223"/>
                </a:cubicBezTo>
                <a:cubicBezTo>
                  <a:pt x="5045443" y="404732"/>
                  <a:pt x="5070565" y="379845"/>
                  <a:pt x="5100034" y="378242"/>
                </a:cubicBezTo>
                <a:cubicBezTo>
                  <a:pt x="5120689" y="378141"/>
                  <a:pt x="5152669" y="372355"/>
                  <a:pt x="5177307" y="360751"/>
                </a:cubicBezTo>
                <a:cubicBezTo>
                  <a:pt x="5192280" y="364654"/>
                  <a:pt x="5213214" y="373880"/>
                  <a:pt x="5228822" y="378242"/>
                </a:cubicBezTo>
                <a:cubicBezTo>
                  <a:pt x="5260465" y="386518"/>
                  <a:pt x="5286143" y="385903"/>
                  <a:pt x="5318975" y="395733"/>
                </a:cubicBezTo>
                <a:cubicBezTo>
                  <a:pt x="5332100" y="399595"/>
                  <a:pt x="5343956" y="406126"/>
                  <a:pt x="5357611" y="413223"/>
                </a:cubicBezTo>
                <a:cubicBezTo>
                  <a:pt x="5369753" y="417345"/>
                  <a:pt x="5396248" y="421969"/>
                  <a:pt x="5396248" y="421968"/>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219033472">
                  <a:custGeom>
                    <a:avLst/>
                    <a:gdLst>
                      <a:gd name="connsiteX0" fmla="*/ 0 w 5396248"/>
                      <a:gd name="connsiteY0" fmla="*/ 479756 h 1213851"/>
                      <a:gd name="connsiteX1" fmla="*/ 90152 w 5396248"/>
                      <a:gd name="connsiteY1" fmla="*/ 544150 h 1213851"/>
                      <a:gd name="connsiteX2" fmla="*/ 231820 w 5396248"/>
                      <a:gd name="connsiteY2" fmla="*/ 569908 h 1213851"/>
                      <a:gd name="connsiteX3" fmla="*/ 283335 w 5396248"/>
                      <a:gd name="connsiteY3" fmla="*/ 582787 h 1213851"/>
                      <a:gd name="connsiteX4" fmla="*/ 1197735 w 5396248"/>
                      <a:gd name="connsiteY4" fmla="*/ 569908 h 1213851"/>
                      <a:gd name="connsiteX5" fmla="*/ 1416676 w 5396248"/>
                      <a:gd name="connsiteY5" fmla="*/ 453998 h 1213851"/>
                      <a:gd name="connsiteX6" fmla="*/ 1519707 w 5396248"/>
                      <a:gd name="connsiteY6" fmla="*/ 363846 h 1213851"/>
                      <a:gd name="connsiteX7" fmla="*/ 1558344 w 5396248"/>
                      <a:gd name="connsiteY7" fmla="*/ 338088 h 1213851"/>
                      <a:gd name="connsiteX8" fmla="*/ 1622738 w 5396248"/>
                      <a:gd name="connsiteY8" fmla="*/ 286572 h 1213851"/>
                      <a:gd name="connsiteX9" fmla="*/ 1687132 w 5396248"/>
                      <a:gd name="connsiteY9" fmla="*/ 260815 h 1213851"/>
                      <a:gd name="connsiteX10" fmla="*/ 1803042 w 5396248"/>
                      <a:gd name="connsiteY10" fmla="*/ 183541 h 1213851"/>
                      <a:gd name="connsiteX11" fmla="*/ 1854558 w 5396248"/>
                      <a:gd name="connsiteY11" fmla="*/ 144905 h 1213851"/>
                      <a:gd name="connsiteX12" fmla="*/ 2021983 w 5396248"/>
                      <a:gd name="connsiteY12" fmla="*/ 67632 h 1213851"/>
                      <a:gd name="connsiteX13" fmla="*/ 2125014 w 5396248"/>
                      <a:gd name="connsiteY13" fmla="*/ 41874 h 1213851"/>
                      <a:gd name="connsiteX14" fmla="*/ 2163651 w 5396248"/>
                      <a:gd name="connsiteY14" fmla="*/ 28995 h 1213851"/>
                      <a:gd name="connsiteX15" fmla="*/ 2266682 w 5396248"/>
                      <a:gd name="connsiteY15" fmla="*/ 3237 h 1213851"/>
                      <a:gd name="connsiteX16" fmla="*/ 2717442 w 5396248"/>
                      <a:gd name="connsiteY16" fmla="*/ 54753 h 1213851"/>
                      <a:gd name="connsiteX17" fmla="*/ 2897746 w 5396248"/>
                      <a:gd name="connsiteY17" fmla="*/ 222178 h 1213851"/>
                      <a:gd name="connsiteX18" fmla="*/ 2936383 w 5396248"/>
                      <a:gd name="connsiteY18" fmla="*/ 273694 h 1213851"/>
                      <a:gd name="connsiteX19" fmla="*/ 2987898 w 5396248"/>
                      <a:gd name="connsiteY19" fmla="*/ 325209 h 1213851"/>
                      <a:gd name="connsiteX20" fmla="*/ 3013656 w 5396248"/>
                      <a:gd name="connsiteY20" fmla="*/ 376725 h 1213851"/>
                      <a:gd name="connsiteX21" fmla="*/ 3155324 w 5396248"/>
                      <a:gd name="connsiteY21" fmla="*/ 621423 h 1213851"/>
                      <a:gd name="connsiteX22" fmla="*/ 3193960 w 5396248"/>
                      <a:gd name="connsiteY22" fmla="*/ 698696 h 1213851"/>
                      <a:gd name="connsiteX23" fmla="*/ 3271234 w 5396248"/>
                      <a:gd name="connsiteY23" fmla="*/ 827485 h 1213851"/>
                      <a:gd name="connsiteX24" fmla="*/ 3348507 w 5396248"/>
                      <a:gd name="connsiteY24" fmla="*/ 969153 h 1213851"/>
                      <a:gd name="connsiteX25" fmla="*/ 3451538 w 5396248"/>
                      <a:gd name="connsiteY25" fmla="*/ 1097941 h 1213851"/>
                      <a:gd name="connsiteX26" fmla="*/ 3554569 w 5396248"/>
                      <a:gd name="connsiteY26" fmla="*/ 1175215 h 1213851"/>
                      <a:gd name="connsiteX27" fmla="*/ 3696237 w 5396248"/>
                      <a:gd name="connsiteY27" fmla="*/ 1213851 h 1213851"/>
                      <a:gd name="connsiteX28" fmla="*/ 3915177 w 5396248"/>
                      <a:gd name="connsiteY28" fmla="*/ 1188094 h 1213851"/>
                      <a:gd name="connsiteX29" fmla="*/ 3966693 w 5396248"/>
                      <a:gd name="connsiteY29" fmla="*/ 1162336 h 1213851"/>
                      <a:gd name="connsiteX30" fmla="*/ 4005329 w 5396248"/>
                      <a:gd name="connsiteY30" fmla="*/ 1123699 h 1213851"/>
                      <a:gd name="connsiteX31" fmla="*/ 4056845 w 5396248"/>
                      <a:gd name="connsiteY31" fmla="*/ 1097941 h 1213851"/>
                      <a:gd name="connsiteX32" fmla="*/ 4082603 w 5396248"/>
                      <a:gd name="connsiteY32" fmla="*/ 1059305 h 1213851"/>
                      <a:gd name="connsiteX33" fmla="*/ 4121239 w 5396248"/>
                      <a:gd name="connsiteY33" fmla="*/ 1046426 h 1213851"/>
                      <a:gd name="connsiteX34" fmla="*/ 4159876 w 5396248"/>
                      <a:gd name="connsiteY34" fmla="*/ 1020668 h 1213851"/>
                      <a:gd name="connsiteX35" fmla="*/ 4198513 w 5396248"/>
                      <a:gd name="connsiteY35" fmla="*/ 982032 h 1213851"/>
                      <a:gd name="connsiteX36" fmla="*/ 4250028 w 5396248"/>
                      <a:gd name="connsiteY36" fmla="*/ 969153 h 1213851"/>
                      <a:gd name="connsiteX37" fmla="*/ 4327301 w 5396248"/>
                      <a:gd name="connsiteY37" fmla="*/ 930516 h 1213851"/>
                      <a:gd name="connsiteX38" fmla="*/ 4378817 w 5396248"/>
                      <a:gd name="connsiteY38" fmla="*/ 904758 h 1213851"/>
                      <a:gd name="connsiteX39" fmla="*/ 4417453 w 5396248"/>
                      <a:gd name="connsiteY39" fmla="*/ 891879 h 1213851"/>
                      <a:gd name="connsiteX40" fmla="*/ 4520484 w 5396248"/>
                      <a:gd name="connsiteY40" fmla="*/ 840364 h 1213851"/>
                      <a:gd name="connsiteX41" fmla="*/ 4559121 w 5396248"/>
                      <a:gd name="connsiteY41" fmla="*/ 827485 h 1213851"/>
                      <a:gd name="connsiteX42" fmla="*/ 4662152 w 5396248"/>
                      <a:gd name="connsiteY42" fmla="*/ 775970 h 1213851"/>
                      <a:gd name="connsiteX43" fmla="*/ 4752304 w 5396248"/>
                      <a:gd name="connsiteY43" fmla="*/ 724454 h 1213851"/>
                      <a:gd name="connsiteX44" fmla="*/ 4919729 w 5396248"/>
                      <a:gd name="connsiteY44" fmla="*/ 660060 h 1213851"/>
                      <a:gd name="connsiteX45" fmla="*/ 5022760 w 5396248"/>
                      <a:gd name="connsiteY45" fmla="*/ 608544 h 1213851"/>
                      <a:gd name="connsiteX46" fmla="*/ 5100034 w 5396248"/>
                      <a:gd name="connsiteY46" fmla="*/ 557029 h 1213851"/>
                      <a:gd name="connsiteX47" fmla="*/ 5177307 w 5396248"/>
                      <a:gd name="connsiteY47" fmla="*/ 531271 h 1213851"/>
                      <a:gd name="connsiteX48" fmla="*/ 5228822 w 5396248"/>
                      <a:gd name="connsiteY48" fmla="*/ 557029 h 1213851"/>
                      <a:gd name="connsiteX49" fmla="*/ 5318975 w 5396248"/>
                      <a:gd name="connsiteY49" fmla="*/ 582787 h 1213851"/>
                      <a:gd name="connsiteX50" fmla="*/ 5357611 w 5396248"/>
                      <a:gd name="connsiteY50" fmla="*/ 608544 h 1213851"/>
                      <a:gd name="connsiteX51" fmla="*/ 5396248 w 5396248"/>
                      <a:gd name="connsiteY51" fmla="*/ 621423 h 121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96248" h="1213851">
                        <a:moveTo>
                          <a:pt x="0" y="479756"/>
                        </a:moveTo>
                        <a:cubicBezTo>
                          <a:pt x="30051" y="501221"/>
                          <a:pt x="58485" y="525150"/>
                          <a:pt x="90152" y="544150"/>
                        </a:cubicBezTo>
                        <a:cubicBezTo>
                          <a:pt x="121499" y="562958"/>
                          <a:pt x="217615" y="568132"/>
                          <a:pt x="231820" y="569908"/>
                        </a:cubicBezTo>
                        <a:cubicBezTo>
                          <a:pt x="248992" y="574201"/>
                          <a:pt x="266056" y="578947"/>
                          <a:pt x="283335" y="582787"/>
                        </a:cubicBezTo>
                        <a:cubicBezTo>
                          <a:pt x="595552" y="652167"/>
                          <a:pt x="716132" y="584502"/>
                          <a:pt x="1197735" y="569908"/>
                        </a:cubicBezTo>
                        <a:cubicBezTo>
                          <a:pt x="1260935" y="538308"/>
                          <a:pt x="1358554" y="491362"/>
                          <a:pt x="1416676" y="453998"/>
                        </a:cubicBezTo>
                        <a:cubicBezTo>
                          <a:pt x="1507116" y="395858"/>
                          <a:pt x="1453798" y="418769"/>
                          <a:pt x="1519707" y="363846"/>
                        </a:cubicBezTo>
                        <a:cubicBezTo>
                          <a:pt x="1531598" y="353937"/>
                          <a:pt x="1545961" y="347375"/>
                          <a:pt x="1558344" y="338088"/>
                        </a:cubicBezTo>
                        <a:cubicBezTo>
                          <a:pt x="1580335" y="321595"/>
                          <a:pt x="1599167" y="300715"/>
                          <a:pt x="1622738" y="286572"/>
                        </a:cubicBezTo>
                        <a:cubicBezTo>
                          <a:pt x="1642562" y="274678"/>
                          <a:pt x="1665667" y="269401"/>
                          <a:pt x="1687132" y="260815"/>
                        </a:cubicBezTo>
                        <a:cubicBezTo>
                          <a:pt x="1844339" y="135049"/>
                          <a:pt x="1672589" y="265073"/>
                          <a:pt x="1803042" y="183541"/>
                        </a:cubicBezTo>
                        <a:cubicBezTo>
                          <a:pt x="1821244" y="172165"/>
                          <a:pt x="1836017" y="155720"/>
                          <a:pt x="1854558" y="144905"/>
                        </a:cubicBezTo>
                        <a:cubicBezTo>
                          <a:pt x="1908851" y="113234"/>
                          <a:pt x="1963731" y="89476"/>
                          <a:pt x="2021983" y="67632"/>
                        </a:cubicBezTo>
                        <a:cubicBezTo>
                          <a:pt x="2080865" y="45552"/>
                          <a:pt x="2048149" y="61090"/>
                          <a:pt x="2125014" y="41874"/>
                        </a:cubicBezTo>
                        <a:cubicBezTo>
                          <a:pt x="2138184" y="38581"/>
                          <a:pt x="2150554" y="32567"/>
                          <a:pt x="2163651" y="28995"/>
                        </a:cubicBezTo>
                        <a:cubicBezTo>
                          <a:pt x="2197804" y="19680"/>
                          <a:pt x="2232338" y="11823"/>
                          <a:pt x="2266682" y="3237"/>
                        </a:cubicBezTo>
                        <a:cubicBezTo>
                          <a:pt x="2356736" y="9047"/>
                          <a:pt x="2593918" y="-27596"/>
                          <a:pt x="2717442" y="54753"/>
                        </a:cubicBezTo>
                        <a:cubicBezTo>
                          <a:pt x="2769050" y="89158"/>
                          <a:pt x="2872629" y="188689"/>
                          <a:pt x="2897746" y="222178"/>
                        </a:cubicBezTo>
                        <a:cubicBezTo>
                          <a:pt x="2910625" y="239350"/>
                          <a:pt x="2922248" y="257540"/>
                          <a:pt x="2936383" y="273694"/>
                        </a:cubicBezTo>
                        <a:cubicBezTo>
                          <a:pt x="2952374" y="291970"/>
                          <a:pt x="2973327" y="305781"/>
                          <a:pt x="2987898" y="325209"/>
                        </a:cubicBezTo>
                        <a:cubicBezTo>
                          <a:pt x="2999417" y="340568"/>
                          <a:pt x="3004209" y="360011"/>
                          <a:pt x="3013656" y="376725"/>
                        </a:cubicBezTo>
                        <a:cubicBezTo>
                          <a:pt x="3060032" y="458775"/>
                          <a:pt x="3113175" y="537123"/>
                          <a:pt x="3155324" y="621423"/>
                        </a:cubicBezTo>
                        <a:cubicBezTo>
                          <a:pt x="3168203" y="647181"/>
                          <a:pt x="3179842" y="673596"/>
                          <a:pt x="3193960" y="698696"/>
                        </a:cubicBezTo>
                        <a:cubicBezTo>
                          <a:pt x="3218505" y="742331"/>
                          <a:pt x="3252641" y="781001"/>
                          <a:pt x="3271234" y="827485"/>
                        </a:cubicBezTo>
                        <a:cubicBezTo>
                          <a:pt x="3308488" y="920623"/>
                          <a:pt x="3284167" y="872643"/>
                          <a:pt x="3348507" y="969153"/>
                        </a:cubicBezTo>
                        <a:cubicBezTo>
                          <a:pt x="3390102" y="1031546"/>
                          <a:pt x="3396481" y="1052060"/>
                          <a:pt x="3451538" y="1097941"/>
                        </a:cubicBezTo>
                        <a:cubicBezTo>
                          <a:pt x="3484518" y="1125424"/>
                          <a:pt x="3513842" y="1161640"/>
                          <a:pt x="3554569" y="1175215"/>
                        </a:cubicBezTo>
                        <a:cubicBezTo>
                          <a:pt x="3652609" y="1207894"/>
                          <a:pt x="3605218" y="1195647"/>
                          <a:pt x="3696237" y="1213851"/>
                        </a:cubicBezTo>
                        <a:cubicBezTo>
                          <a:pt x="3776678" y="1208105"/>
                          <a:pt x="3844928" y="1218200"/>
                          <a:pt x="3915177" y="1188094"/>
                        </a:cubicBezTo>
                        <a:cubicBezTo>
                          <a:pt x="3932824" y="1180531"/>
                          <a:pt x="3949521" y="1170922"/>
                          <a:pt x="3966693" y="1162336"/>
                        </a:cubicBezTo>
                        <a:cubicBezTo>
                          <a:pt x="3979572" y="1149457"/>
                          <a:pt x="3990508" y="1134285"/>
                          <a:pt x="4005329" y="1123699"/>
                        </a:cubicBezTo>
                        <a:cubicBezTo>
                          <a:pt x="4020952" y="1112540"/>
                          <a:pt x="4042096" y="1110232"/>
                          <a:pt x="4056845" y="1097941"/>
                        </a:cubicBezTo>
                        <a:cubicBezTo>
                          <a:pt x="4068736" y="1088032"/>
                          <a:pt x="4070516" y="1068974"/>
                          <a:pt x="4082603" y="1059305"/>
                        </a:cubicBezTo>
                        <a:cubicBezTo>
                          <a:pt x="4093204" y="1050825"/>
                          <a:pt x="4109097" y="1052497"/>
                          <a:pt x="4121239" y="1046426"/>
                        </a:cubicBezTo>
                        <a:cubicBezTo>
                          <a:pt x="4135083" y="1039504"/>
                          <a:pt x="4147985" y="1030577"/>
                          <a:pt x="4159876" y="1020668"/>
                        </a:cubicBezTo>
                        <a:cubicBezTo>
                          <a:pt x="4173868" y="1009008"/>
                          <a:pt x="4182699" y="991068"/>
                          <a:pt x="4198513" y="982032"/>
                        </a:cubicBezTo>
                        <a:cubicBezTo>
                          <a:pt x="4213881" y="973250"/>
                          <a:pt x="4232856" y="973446"/>
                          <a:pt x="4250028" y="969153"/>
                        </a:cubicBezTo>
                        <a:cubicBezTo>
                          <a:pt x="4324278" y="919653"/>
                          <a:pt x="4252653" y="962508"/>
                          <a:pt x="4327301" y="930516"/>
                        </a:cubicBezTo>
                        <a:cubicBezTo>
                          <a:pt x="4344948" y="922953"/>
                          <a:pt x="4361170" y="912321"/>
                          <a:pt x="4378817" y="904758"/>
                        </a:cubicBezTo>
                        <a:cubicBezTo>
                          <a:pt x="4391295" y="899410"/>
                          <a:pt x="4405094" y="897497"/>
                          <a:pt x="4417453" y="891879"/>
                        </a:cubicBezTo>
                        <a:cubicBezTo>
                          <a:pt x="4452409" y="875990"/>
                          <a:pt x="4484057" y="852506"/>
                          <a:pt x="4520484" y="840364"/>
                        </a:cubicBezTo>
                        <a:cubicBezTo>
                          <a:pt x="4533363" y="836071"/>
                          <a:pt x="4546762" y="833103"/>
                          <a:pt x="4559121" y="827485"/>
                        </a:cubicBezTo>
                        <a:cubicBezTo>
                          <a:pt x="4594077" y="811596"/>
                          <a:pt x="4630204" y="797269"/>
                          <a:pt x="4662152" y="775970"/>
                        </a:cubicBezTo>
                        <a:cubicBezTo>
                          <a:pt x="4700953" y="750103"/>
                          <a:pt x="4706554" y="744061"/>
                          <a:pt x="4752304" y="724454"/>
                        </a:cubicBezTo>
                        <a:cubicBezTo>
                          <a:pt x="4821309" y="694880"/>
                          <a:pt x="4824299" y="723680"/>
                          <a:pt x="4919729" y="660060"/>
                        </a:cubicBezTo>
                        <a:cubicBezTo>
                          <a:pt x="5040880" y="579293"/>
                          <a:pt x="4849484" y="703057"/>
                          <a:pt x="5022760" y="608544"/>
                        </a:cubicBezTo>
                        <a:cubicBezTo>
                          <a:pt x="5049937" y="593720"/>
                          <a:pt x="5070666" y="566819"/>
                          <a:pt x="5100034" y="557029"/>
                        </a:cubicBezTo>
                        <a:lnTo>
                          <a:pt x="5177307" y="531271"/>
                        </a:lnTo>
                        <a:cubicBezTo>
                          <a:pt x="5194479" y="539857"/>
                          <a:pt x="5210846" y="550288"/>
                          <a:pt x="5228822" y="557029"/>
                        </a:cubicBezTo>
                        <a:cubicBezTo>
                          <a:pt x="5261837" y="569410"/>
                          <a:pt x="5287837" y="567218"/>
                          <a:pt x="5318975" y="582787"/>
                        </a:cubicBezTo>
                        <a:cubicBezTo>
                          <a:pt x="5332819" y="589709"/>
                          <a:pt x="5343767" y="601622"/>
                          <a:pt x="5357611" y="608544"/>
                        </a:cubicBezTo>
                        <a:cubicBezTo>
                          <a:pt x="5369753" y="614615"/>
                          <a:pt x="5396248" y="621423"/>
                          <a:pt x="5396248" y="621423"/>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E5CFD7A-2A1F-7538-0E47-3AA11B4EC1B8}"/>
              </a:ext>
            </a:extLst>
          </p:cNvPr>
          <p:cNvSpPr/>
          <p:nvPr/>
        </p:nvSpPr>
        <p:spPr>
          <a:xfrm>
            <a:off x="3644721" y="5203065"/>
            <a:ext cx="5190186" cy="1262129"/>
          </a:xfrm>
          <a:custGeom>
            <a:avLst/>
            <a:gdLst>
              <a:gd name="connsiteX0" fmla="*/ 0 w 5190186"/>
              <a:gd name="connsiteY0" fmla="*/ 1262129 h 1262129"/>
              <a:gd name="connsiteX1" fmla="*/ 51516 w 5190186"/>
              <a:gd name="connsiteY1" fmla="*/ 1068946 h 1262129"/>
              <a:gd name="connsiteX2" fmla="*/ 128789 w 5190186"/>
              <a:gd name="connsiteY2" fmla="*/ 978794 h 1262129"/>
              <a:gd name="connsiteX3" fmla="*/ 296214 w 5190186"/>
              <a:gd name="connsiteY3" fmla="*/ 862884 h 1262129"/>
              <a:gd name="connsiteX4" fmla="*/ 553792 w 5190186"/>
              <a:gd name="connsiteY4" fmla="*/ 721217 h 1262129"/>
              <a:gd name="connsiteX5" fmla="*/ 734096 w 5190186"/>
              <a:gd name="connsiteY5" fmla="*/ 656822 h 1262129"/>
              <a:gd name="connsiteX6" fmla="*/ 965916 w 5190186"/>
              <a:gd name="connsiteY6" fmla="*/ 682580 h 1262129"/>
              <a:gd name="connsiteX7" fmla="*/ 1004552 w 5190186"/>
              <a:gd name="connsiteY7" fmla="*/ 708338 h 1262129"/>
              <a:gd name="connsiteX8" fmla="*/ 1056068 w 5190186"/>
              <a:gd name="connsiteY8" fmla="*/ 746974 h 1262129"/>
              <a:gd name="connsiteX9" fmla="*/ 1146220 w 5190186"/>
              <a:gd name="connsiteY9" fmla="*/ 785611 h 1262129"/>
              <a:gd name="connsiteX10" fmla="*/ 1287887 w 5190186"/>
              <a:gd name="connsiteY10" fmla="*/ 746974 h 1262129"/>
              <a:gd name="connsiteX11" fmla="*/ 1403797 w 5190186"/>
              <a:gd name="connsiteY11" fmla="*/ 605307 h 1262129"/>
              <a:gd name="connsiteX12" fmla="*/ 1468192 w 5190186"/>
              <a:gd name="connsiteY12" fmla="*/ 489397 h 1262129"/>
              <a:gd name="connsiteX13" fmla="*/ 1648496 w 5190186"/>
              <a:gd name="connsiteY13" fmla="*/ 283335 h 1262129"/>
              <a:gd name="connsiteX14" fmla="*/ 1777285 w 5190186"/>
              <a:gd name="connsiteY14" fmla="*/ 206062 h 1262129"/>
              <a:gd name="connsiteX15" fmla="*/ 1841679 w 5190186"/>
              <a:gd name="connsiteY15" fmla="*/ 180304 h 1262129"/>
              <a:gd name="connsiteX16" fmla="*/ 1996225 w 5190186"/>
              <a:gd name="connsiteY16" fmla="*/ 141667 h 1262129"/>
              <a:gd name="connsiteX17" fmla="*/ 2137893 w 5190186"/>
              <a:gd name="connsiteY17" fmla="*/ 103031 h 1262129"/>
              <a:gd name="connsiteX18" fmla="*/ 2228045 w 5190186"/>
              <a:gd name="connsiteY18" fmla="*/ 90152 h 1262129"/>
              <a:gd name="connsiteX19" fmla="*/ 2524259 w 5190186"/>
              <a:gd name="connsiteY19" fmla="*/ 103031 h 1262129"/>
              <a:gd name="connsiteX20" fmla="*/ 2601533 w 5190186"/>
              <a:gd name="connsiteY20" fmla="*/ 115910 h 1262129"/>
              <a:gd name="connsiteX21" fmla="*/ 2768958 w 5190186"/>
              <a:gd name="connsiteY21" fmla="*/ 103031 h 1262129"/>
              <a:gd name="connsiteX22" fmla="*/ 2871989 w 5190186"/>
              <a:gd name="connsiteY22" fmla="*/ 77273 h 1262129"/>
              <a:gd name="connsiteX23" fmla="*/ 2923504 w 5190186"/>
              <a:gd name="connsiteY23" fmla="*/ 51515 h 1262129"/>
              <a:gd name="connsiteX24" fmla="*/ 2987899 w 5190186"/>
              <a:gd name="connsiteY24" fmla="*/ 38636 h 1262129"/>
              <a:gd name="connsiteX25" fmla="*/ 3168203 w 5190186"/>
              <a:gd name="connsiteY25" fmla="*/ 0 h 1262129"/>
              <a:gd name="connsiteX26" fmla="*/ 3374265 w 5190186"/>
              <a:gd name="connsiteY26" fmla="*/ 12879 h 1262129"/>
              <a:gd name="connsiteX27" fmla="*/ 3464417 w 5190186"/>
              <a:gd name="connsiteY27" fmla="*/ 64394 h 1262129"/>
              <a:gd name="connsiteX28" fmla="*/ 3528811 w 5190186"/>
              <a:gd name="connsiteY28" fmla="*/ 103031 h 1262129"/>
              <a:gd name="connsiteX29" fmla="*/ 3631842 w 5190186"/>
              <a:gd name="connsiteY29" fmla="*/ 193183 h 1262129"/>
              <a:gd name="connsiteX30" fmla="*/ 3670479 w 5190186"/>
              <a:gd name="connsiteY30" fmla="*/ 283335 h 1262129"/>
              <a:gd name="connsiteX31" fmla="*/ 3683358 w 5190186"/>
              <a:gd name="connsiteY31" fmla="*/ 321972 h 1262129"/>
              <a:gd name="connsiteX32" fmla="*/ 3696237 w 5190186"/>
              <a:gd name="connsiteY32" fmla="*/ 515155 h 1262129"/>
              <a:gd name="connsiteX33" fmla="*/ 3709116 w 5190186"/>
              <a:gd name="connsiteY33" fmla="*/ 553791 h 1262129"/>
              <a:gd name="connsiteX34" fmla="*/ 3812147 w 5190186"/>
              <a:gd name="connsiteY34" fmla="*/ 643943 h 1262129"/>
              <a:gd name="connsiteX35" fmla="*/ 3863662 w 5190186"/>
              <a:gd name="connsiteY35" fmla="*/ 669701 h 1262129"/>
              <a:gd name="connsiteX36" fmla="*/ 3915178 w 5190186"/>
              <a:gd name="connsiteY36" fmla="*/ 682580 h 1262129"/>
              <a:gd name="connsiteX37" fmla="*/ 3953814 w 5190186"/>
              <a:gd name="connsiteY37" fmla="*/ 695459 h 1262129"/>
              <a:gd name="connsiteX38" fmla="*/ 4224271 w 5190186"/>
              <a:gd name="connsiteY38" fmla="*/ 682580 h 1262129"/>
              <a:gd name="connsiteX39" fmla="*/ 4301544 w 5190186"/>
              <a:gd name="connsiteY39" fmla="*/ 656822 h 1262129"/>
              <a:gd name="connsiteX40" fmla="*/ 4353059 w 5190186"/>
              <a:gd name="connsiteY40" fmla="*/ 618186 h 1262129"/>
              <a:gd name="connsiteX41" fmla="*/ 4391696 w 5190186"/>
              <a:gd name="connsiteY41" fmla="*/ 592428 h 1262129"/>
              <a:gd name="connsiteX42" fmla="*/ 4430333 w 5190186"/>
              <a:gd name="connsiteY42" fmla="*/ 553791 h 1262129"/>
              <a:gd name="connsiteX43" fmla="*/ 4468969 w 5190186"/>
              <a:gd name="connsiteY43" fmla="*/ 528034 h 1262129"/>
              <a:gd name="connsiteX44" fmla="*/ 4507606 w 5190186"/>
              <a:gd name="connsiteY44" fmla="*/ 489397 h 1262129"/>
              <a:gd name="connsiteX45" fmla="*/ 4546242 w 5190186"/>
              <a:gd name="connsiteY45" fmla="*/ 476518 h 1262129"/>
              <a:gd name="connsiteX46" fmla="*/ 4855335 w 5190186"/>
              <a:gd name="connsiteY46" fmla="*/ 450760 h 1262129"/>
              <a:gd name="connsiteX47" fmla="*/ 5035640 w 5190186"/>
              <a:gd name="connsiteY47" fmla="*/ 425003 h 1262129"/>
              <a:gd name="connsiteX48" fmla="*/ 5112913 w 5190186"/>
              <a:gd name="connsiteY48" fmla="*/ 412124 h 1262129"/>
              <a:gd name="connsiteX49" fmla="*/ 5151549 w 5190186"/>
              <a:gd name="connsiteY49" fmla="*/ 399245 h 1262129"/>
              <a:gd name="connsiteX50" fmla="*/ 5190186 w 5190186"/>
              <a:gd name="connsiteY50" fmla="*/ 373487 h 12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90186" h="1262129" extrusionOk="0">
                <a:moveTo>
                  <a:pt x="0" y="1262129"/>
                </a:moveTo>
                <a:cubicBezTo>
                  <a:pt x="10084" y="1241096"/>
                  <a:pt x="40812" y="1099427"/>
                  <a:pt x="51516" y="1068946"/>
                </a:cubicBezTo>
                <a:cubicBezTo>
                  <a:pt x="65576" y="1038500"/>
                  <a:pt x="104985" y="993556"/>
                  <a:pt x="128789" y="978794"/>
                </a:cubicBezTo>
                <a:cubicBezTo>
                  <a:pt x="220647" y="895899"/>
                  <a:pt x="175132" y="929422"/>
                  <a:pt x="296214" y="862884"/>
                </a:cubicBezTo>
                <a:cubicBezTo>
                  <a:pt x="530587" y="740895"/>
                  <a:pt x="225085" y="829179"/>
                  <a:pt x="553792" y="721217"/>
                </a:cubicBezTo>
                <a:cubicBezTo>
                  <a:pt x="688380" y="651302"/>
                  <a:pt x="630085" y="681483"/>
                  <a:pt x="734096" y="656822"/>
                </a:cubicBezTo>
                <a:cubicBezTo>
                  <a:pt x="823107" y="664309"/>
                  <a:pt x="881380" y="674004"/>
                  <a:pt x="965916" y="682580"/>
                </a:cubicBezTo>
                <a:cubicBezTo>
                  <a:pt x="982042" y="682678"/>
                  <a:pt x="994365" y="699716"/>
                  <a:pt x="1004552" y="708338"/>
                </a:cubicBezTo>
                <a:cubicBezTo>
                  <a:pt x="1022673" y="718148"/>
                  <a:pt x="1037689" y="734748"/>
                  <a:pt x="1056068" y="746974"/>
                </a:cubicBezTo>
                <a:cubicBezTo>
                  <a:pt x="1093065" y="769613"/>
                  <a:pt x="1108849" y="772732"/>
                  <a:pt x="1146220" y="785611"/>
                </a:cubicBezTo>
                <a:cubicBezTo>
                  <a:pt x="1194449" y="773137"/>
                  <a:pt x="1243640" y="772998"/>
                  <a:pt x="1287887" y="746974"/>
                </a:cubicBezTo>
                <a:cubicBezTo>
                  <a:pt x="1337872" y="711985"/>
                  <a:pt x="1403797" y="605308"/>
                  <a:pt x="1403797" y="605307"/>
                </a:cubicBezTo>
                <a:cubicBezTo>
                  <a:pt x="1422928" y="546286"/>
                  <a:pt x="1416020" y="556085"/>
                  <a:pt x="1468192" y="489397"/>
                </a:cubicBezTo>
                <a:cubicBezTo>
                  <a:pt x="1508131" y="446838"/>
                  <a:pt x="1592699" y="308542"/>
                  <a:pt x="1648496" y="283335"/>
                </a:cubicBezTo>
                <a:cubicBezTo>
                  <a:pt x="1690581" y="251233"/>
                  <a:pt x="1730358" y="223213"/>
                  <a:pt x="1777285" y="206062"/>
                </a:cubicBezTo>
                <a:cubicBezTo>
                  <a:pt x="1796107" y="200633"/>
                  <a:pt x="1815722" y="184629"/>
                  <a:pt x="1841679" y="180304"/>
                </a:cubicBezTo>
                <a:cubicBezTo>
                  <a:pt x="1925400" y="155107"/>
                  <a:pt x="1928130" y="161599"/>
                  <a:pt x="1996225" y="141667"/>
                </a:cubicBezTo>
                <a:cubicBezTo>
                  <a:pt x="2008396" y="136957"/>
                  <a:pt x="2115243" y="109155"/>
                  <a:pt x="2137893" y="103031"/>
                </a:cubicBezTo>
                <a:cubicBezTo>
                  <a:pt x="2169251" y="98934"/>
                  <a:pt x="2193640" y="94046"/>
                  <a:pt x="2228045" y="90152"/>
                </a:cubicBezTo>
                <a:cubicBezTo>
                  <a:pt x="2323122" y="79412"/>
                  <a:pt x="2425075" y="85536"/>
                  <a:pt x="2524259" y="103031"/>
                </a:cubicBezTo>
                <a:cubicBezTo>
                  <a:pt x="2548993" y="107609"/>
                  <a:pt x="2576170" y="112772"/>
                  <a:pt x="2601533" y="115910"/>
                </a:cubicBezTo>
                <a:cubicBezTo>
                  <a:pt x="2655763" y="115463"/>
                  <a:pt x="2717048" y="112066"/>
                  <a:pt x="2768958" y="103031"/>
                </a:cubicBezTo>
                <a:cubicBezTo>
                  <a:pt x="2802352" y="95466"/>
                  <a:pt x="2833993" y="96912"/>
                  <a:pt x="2871989" y="77273"/>
                </a:cubicBezTo>
                <a:cubicBezTo>
                  <a:pt x="2889778" y="70012"/>
                  <a:pt x="2902879" y="58466"/>
                  <a:pt x="2923504" y="51515"/>
                </a:cubicBezTo>
                <a:cubicBezTo>
                  <a:pt x="2946904" y="45324"/>
                  <a:pt x="2963742" y="41182"/>
                  <a:pt x="2987899" y="38636"/>
                </a:cubicBezTo>
                <a:cubicBezTo>
                  <a:pt x="3151162" y="6923"/>
                  <a:pt x="3025502" y="3704"/>
                  <a:pt x="3168203" y="0"/>
                </a:cubicBezTo>
                <a:cubicBezTo>
                  <a:pt x="3235523" y="5604"/>
                  <a:pt x="3314173" y="9729"/>
                  <a:pt x="3374265" y="12879"/>
                </a:cubicBezTo>
                <a:cubicBezTo>
                  <a:pt x="3412317" y="20202"/>
                  <a:pt x="3430144" y="43010"/>
                  <a:pt x="3464417" y="64394"/>
                </a:cubicBezTo>
                <a:cubicBezTo>
                  <a:pt x="3483162" y="75666"/>
                  <a:pt x="3508508" y="88384"/>
                  <a:pt x="3528811" y="103031"/>
                </a:cubicBezTo>
                <a:cubicBezTo>
                  <a:pt x="3579695" y="139445"/>
                  <a:pt x="3592244" y="154860"/>
                  <a:pt x="3631842" y="193183"/>
                </a:cubicBezTo>
                <a:cubicBezTo>
                  <a:pt x="3665799" y="285349"/>
                  <a:pt x="3645211" y="170522"/>
                  <a:pt x="3670479" y="283335"/>
                </a:cubicBezTo>
                <a:cubicBezTo>
                  <a:pt x="3677625" y="296124"/>
                  <a:pt x="3678853" y="311458"/>
                  <a:pt x="3683358" y="321972"/>
                </a:cubicBezTo>
                <a:cubicBezTo>
                  <a:pt x="3693606" y="381583"/>
                  <a:pt x="3690258" y="449836"/>
                  <a:pt x="3696237" y="515155"/>
                </a:cubicBezTo>
                <a:cubicBezTo>
                  <a:pt x="3696120" y="527458"/>
                  <a:pt x="3703672" y="541823"/>
                  <a:pt x="3709116" y="553791"/>
                </a:cubicBezTo>
                <a:cubicBezTo>
                  <a:pt x="3733063" y="602444"/>
                  <a:pt x="3756204" y="615342"/>
                  <a:pt x="3812147" y="643943"/>
                </a:cubicBezTo>
                <a:cubicBezTo>
                  <a:pt x="3830114" y="655231"/>
                  <a:pt x="3845446" y="664858"/>
                  <a:pt x="3863662" y="669701"/>
                </a:cubicBezTo>
                <a:cubicBezTo>
                  <a:pt x="3879224" y="673543"/>
                  <a:pt x="3899861" y="675512"/>
                  <a:pt x="3915178" y="682580"/>
                </a:cubicBezTo>
                <a:cubicBezTo>
                  <a:pt x="3928196" y="688099"/>
                  <a:pt x="3940626" y="690889"/>
                  <a:pt x="3953814" y="695459"/>
                </a:cubicBezTo>
                <a:cubicBezTo>
                  <a:pt x="4046026" y="691850"/>
                  <a:pt x="4128365" y="707423"/>
                  <a:pt x="4224271" y="682580"/>
                </a:cubicBezTo>
                <a:cubicBezTo>
                  <a:pt x="4251256" y="679583"/>
                  <a:pt x="4301544" y="656822"/>
                  <a:pt x="4301544" y="656822"/>
                </a:cubicBezTo>
                <a:cubicBezTo>
                  <a:pt x="4322718" y="643063"/>
                  <a:pt x="4332064" y="629732"/>
                  <a:pt x="4353059" y="618186"/>
                </a:cubicBezTo>
                <a:cubicBezTo>
                  <a:pt x="4365895" y="608977"/>
                  <a:pt x="4379296" y="602392"/>
                  <a:pt x="4391696" y="592428"/>
                </a:cubicBezTo>
                <a:cubicBezTo>
                  <a:pt x="4403476" y="579094"/>
                  <a:pt x="4414147" y="566521"/>
                  <a:pt x="4430333" y="553791"/>
                </a:cubicBezTo>
                <a:cubicBezTo>
                  <a:pt x="4442468" y="541899"/>
                  <a:pt x="4457427" y="538406"/>
                  <a:pt x="4468969" y="528034"/>
                </a:cubicBezTo>
                <a:cubicBezTo>
                  <a:pt x="4481226" y="514228"/>
                  <a:pt x="4494187" y="498795"/>
                  <a:pt x="4507606" y="489397"/>
                </a:cubicBezTo>
                <a:cubicBezTo>
                  <a:pt x="4519171" y="480916"/>
                  <a:pt x="4531887" y="478713"/>
                  <a:pt x="4546242" y="476518"/>
                </a:cubicBezTo>
                <a:cubicBezTo>
                  <a:pt x="4628301" y="464728"/>
                  <a:pt x="4788525" y="452190"/>
                  <a:pt x="4855335" y="450760"/>
                </a:cubicBezTo>
                <a:cubicBezTo>
                  <a:pt x="4964623" y="425555"/>
                  <a:pt x="4867223" y="434286"/>
                  <a:pt x="5035640" y="425003"/>
                </a:cubicBezTo>
                <a:cubicBezTo>
                  <a:pt x="5065255" y="420799"/>
                  <a:pt x="5085378" y="415969"/>
                  <a:pt x="5112913" y="412124"/>
                </a:cubicBezTo>
                <a:cubicBezTo>
                  <a:pt x="5127302" y="409513"/>
                  <a:pt x="5140403" y="404049"/>
                  <a:pt x="5151549" y="399245"/>
                </a:cubicBezTo>
                <a:cubicBezTo>
                  <a:pt x="5165394" y="392324"/>
                  <a:pt x="5190185" y="373487"/>
                  <a:pt x="5190186" y="373487"/>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666995049">
                  <a:custGeom>
                    <a:avLst/>
                    <a:gdLst>
                      <a:gd name="connsiteX0" fmla="*/ 0 w 5190186"/>
                      <a:gd name="connsiteY0" fmla="*/ 1262129 h 1262129"/>
                      <a:gd name="connsiteX1" fmla="*/ 51516 w 5190186"/>
                      <a:gd name="connsiteY1" fmla="*/ 1068946 h 1262129"/>
                      <a:gd name="connsiteX2" fmla="*/ 128789 w 5190186"/>
                      <a:gd name="connsiteY2" fmla="*/ 978794 h 1262129"/>
                      <a:gd name="connsiteX3" fmla="*/ 296214 w 5190186"/>
                      <a:gd name="connsiteY3" fmla="*/ 862884 h 1262129"/>
                      <a:gd name="connsiteX4" fmla="*/ 553792 w 5190186"/>
                      <a:gd name="connsiteY4" fmla="*/ 721217 h 1262129"/>
                      <a:gd name="connsiteX5" fmla="*/ 734096 w 5190186"/>
                      <a:gd name="connsiteY5" fmla="*/ 656822 h 1262129"/>
                      <a:gd name="connsiteX6" fmla="*/ 965916 w 5190186"/>
                      <a:gd name="connsiteY6" fmla="*/ 682580 h 1262129"/>
                      <a:gd name="connsiteX7" fmla="*/ 1004552 w 5190186"/>
                      <a:gd name="connsiteY7" fmla="*/ 708338 h 1262129"/>
                      <a:gd name="connsiteX8" fmla="*/ 1056068 w 5190186"/>
                      <a:gd name="connsiteY8" fmla="*/ 746974 h 1262129"/>
                      <a:gd name="connsiteX9" fmla="*/ 1146220 w 5190186"/>
                      <a:gd name="connsiteY9" fmla="*/ 785611 h 1262129"/>
                      <a:gd name="connsiteX10" fmla="*/ 1287887 w 5190186"/>
                      <a:gd name="connsiteY10" fmla="*/ 746974 h 1262129"/>
                      <a:gd name="connsiteX11" fmla="*/ 1403797 w 5190186"/>
                      <a:gd name="connsiteY11" fmla="*/ 605307 h 1262129"/>
                      <a:gd name="connsiteX12" fmla="*/ 1468192 w 5190186"/>
                      <a:gd name="connsiteY12" fmla="*/ 489397 h 1262129"/>
                      <a:gd name="connsiteX13" fmla="*/ 1648496 w 5190186"/>
                      <a:gd name="connsiteY13" fmla="*/ 283335 h 1262129"/>
                      <a:gd name="connsiteX14" fmla="*/ 1777285 w 5190186"/>
                      <a:gd name="connsiteY14" fmla="*/ 206062 h 1262129"/>
                      <a:gd name="connsiteX15" fmla="*/ 1841679 w 5190186"/>
                      <a:gd name="connsiteY15" fmla="*/ 180304 h 1262129"/>
                      <a:gd name="connsiteX16" fmla="*/ 1996225 w 5190186"/>
                      <a:gd name="connsiteY16" fmla="*/ 141667 h 1262129"/>
                      <a:gd name="connsiteX17" fmla="*/ 2137893 w 5190186"/>
                      <a:gd name="connsiteY17" fmla="*/ 103031 h 1262129"/>
                      <a:gd name="connsiteX18" fmla="*/ 2228045 w 5190186"/>
                      <a:gd name="connsiteY18" fmla="*/ 90152 h 1262129"/>
                      <a:gd name="connsiteX19" fmla="*/ 2524259 w 5190186"/>
                      <a:gd name="connsiteY19" fmla="*/ 103031 h 1262129"/>
                      <a:gd name="connsiteX20" fmla="*/ 2601533 w 5190186"/>
                      <a:gd name="connsiteY20" fmla="*/ 115910 h 1262129"/>
                      <a:gd name="connsiteX21" fmla="*/ 2768958 w 5190186"/>
                      <a:gd name="connsiteY21" fmla="*/ 103031 h 1262129"/>
                      <a:gd name="connsiteX22" fmla="*/ 2871989 w 5190186"/>
                      <a:gd name="connsiteY22" fmla="*/ 77273 h 1262129"/>
                      <a:gd name="connsiteX23" fmla="*/ 2923504 w 5190186"/>
                      <a:gd name="connsiteY23" fmla="*/ 51515 h 1262129"/>
                      <a:gd name="connsiteX24" fmla="*/ 2987899 w 5190186"/>
                      <a:gd name="connsiteY24" fmla="*/ 38636 h 1262129"/>
                      <a:gd name="connsiteX25" fmla="*/ 3168203 w 5190186"/>
                      <a:gd name="connsiteY25" fmla="*/ 0 h 1262129"/>
                      <a:gd name="connsiteX26" fmla="*/ 3374265 w 5190186"/>
                      <a:gd name="connsiteY26" fmla="*/ 12879 h 1262129"/>
                      <a:gd name="connsiteX27" fmla="*/ 3464417 w 5190186"/>
                      <a:gd name="connsiteY27" fmla="*/ 64394 h 1262129"/>
                      <a:gd name="connsiteX28" fmla="*/ 3528811 w 5190186"/>
                      <a:gd name="connsiteY28" fmla="*/ 103031 h 1262129"/>
                      <a:gd name="connsiteX29" fmla="*/ 3631842 w 5190186"/>
                      <a:gd name="connsiteY29" fmla="*/ 193183 h 1262129"/>
                      <a:gd name="connsiteX30" fmla="*/ 3670479 w 5190186"/>
                      <a:gd name="connsiteY30" fmla="*/ 283335 h 1262129"/>
                      <a:gd name="connsiteX31" fmla="*/ 3683358 w 5190186"/>
                      <a:gd name="connsiteY31" fmla="*/ 321972 h 1262129"/>
                      <a:gd name="connsiteX32" fmla="*/ 3696237 w 5190186"/>
                      <a:gd name="connsiteY32" fmla="*/ 515155 h 1262129"/>
                      <a:gd name="connsiteX33" fmla="*/ 3709116 w 5190186"/>
                      <a:gd name="connsiteY33" fmla="*/ 553791 h 1262129"/>
                      <a:gd name="connsiteX34" fmla="*/ 3812147 w 5190186"/>
                      <a:gd name="connsiteY34" fmla="*/ 643943 h 1262129"/>
                      <a:gd name="connsiteX35" fmla="*/ 3863662 w 5190186"/>
                      <a:gd name="connsiteY35" fmla="*/ 669701 h 1262129"/>
                      <a:gd name="connsiteX36" fmla="*/ 3915178 w 5190186"/>
                      <a:gd name="connsiteY36" fmla="*/ 682580 h 1262129"/>
                      <a:gd name="connsiteX37" fmla="*/ 3953814 w 5190186"/>
                      <a:gd name="connsiteY37" fmla="*/ 695459 h 1262129"/>
                      <a:gd name="connsiteX38" fmla="*/ 4224271 w 5190186"/>
                      <a:gd name="connsiteY38" fmla="*/ 682580 h 1262129"/>
                      <a:gd name="connsiteX39" fmla="*/ 4301544 w 5190186"/>
                      <a:gd name="connsiteY39" fmla="*/ 656822 h 1262129"/>
                      <a:gd name="connsiteX40" fmla="*/ 4353059 w 5190186"/>
                      <a:gd name="connsiteY40" fmla="*/ 618186 h 1262129"/>
                      <a:gd name="connsiteX41" fmla="*/ 4391696 w 5190186"/>
                      <a:gd name="connsiteY41" fmla="*/ 592428 h 1262129"/>
                      <a:gd name="connsiteX42" fmla="*/ 4430333 w 5190186"/>
                      <a:gd name="connsiteY42" fmla="*/ 553791 h 1262129"/>
                      <a:gd name="connsiteX43" fmla="*/ 4468969 w 5190186"/>
                      <a:gd name="connsiteY43" fmla="*/ 528034 h 1262129"/>
                      <a:gd name="connsiteX44" fmla="*/ 4507606 w 5190186"/>
                      <a:gd name="connsiteY44" fmla="*/ 489397 h 1262129"/>
                      <a:gd name="connsiteX45" fmla="*/ 4546242 w 5190186"/>
                      <a:gd name="connsiteY45" fmla="*/ 476518 h 1262129"/>
                      <a:gd name="connsiteX46" fmla="*/ 4855335 w 5190186"/>
                      <a:gd name="connsiteY46" fmla="*/ 450760 h 1262129"/>
                      <a:gd name="connsiteX47" fmla="*/ 5035640 w 5190186"/>
                      <a:gd name="connsiteY47" fmla="*/ 425003 h 1262129"/>
                      <a:gd name="connsiteX48" fmla="*/ 5112913 w 5190186"/>
                      <a:gd name="connsiteY48" fmla="*/ 412124 h 1262129"/>
                      <a:gd name="connsiteX49" fmla="*/ 5151549 w 5190186"/>
                      <a:gd name="connsiteY49" fmla="*/ 399245 h 1262129"/>
                      <a:gd name="connsiteX50" fmla="*/ 5190186 w 5190186"/>
                      <a:gd name="connsiteY50" fmla="*/ 373487 h 12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90186" h="1262129">
                        <a:moveTo>
                          <a:pt x="0" y="1262129"/>
                        </a:moveTo>
                        <a:cubicBezTo>
                          <a:pt x="6544" y="1235955"/>
                          <a:pt x="39688" y="1098517"/>
                          <a:pt x="51516" y="1068946"/>
                        </a:cubicBezTo>
                        <a:cubicBezTo>
                          <a:pt x="63739" y="1038389"/>
                          <a:pt x="108699" y="996875"/>
                          <a:pt x="128789" y="978794"/>
                        </a:cubicBezTo>
                        <a:cubicBezTo>
                          <a:pt x="226164" y="891157"/>
                          <a:pt x="183648" y="932156"/>
                          <a:pt x="296214" y="862884"/>
                        </a:cubicBezTo>
                        <a:cubicBezTo>
                          <a:pt x="488585" y="744502"/>
                          <a:pt x="217324" y="889451"/>
                          <a:pt x="553792" y="721217"/>
                        </a:cubicBezTo>
                        <a:cubicBezTo>
                          <a:pt x="680181" y="658023"/>
                          <a:pt x="618947" y="676014"/>
                          <a:pt x="734096" y="656822"/>
                        </a:cubicBezTo>
                        <a:cubicBezTo>
                          <a:pt x="811369" y="665408"/>
                          <a:pt x="889540" y="668032"/>
                          <a:pt x="965916" y="682580"/>
                        </a:cubicBezTo>
                        <a:cubicBezTo>
                          <a:pt x="981121" y="685476"/>
                          <a:pt x="991957" y="699341"/>
                          <a:pt x="1004552" y="708338"/>
                        </a:cubicBezTo>
                        <a:cubicBezTo>
                          <a:pt x="1022019" y="720814"/>
                          <a:pt x="1037866" y="735598"/>
                          <a:pt x="1056068" y="746974"/>
                        </a:cubicBezTo>
                        <a:cubicBezTo>
                          <a:pt x="1092446" y="769710"/>
                          <a:pt x="1108659" y="773091"/>
                          <a:pt x="1146220" y="785611"/>
                        </a:cubicBezTo>
                        <a:cubicBezTo>
                          <a:pt x="1193442" y="772732"/>
                          <a:pt x="1247788" y="775043"/>
                          <a:pt x="1287887" y="746974"/>
                        </a:cubicBezTo>
                        <a:cubicBezTo>
                          <a:pt x="1337872" y="711985"/>
                          <a:pt x="1403797" y="605307"/>
                          <a:pt x="1403797" y="605307"/>
                        </a:cubicBezTo>
                        <a:cubicBezTo>
                          <a:pt x="1423229" y="547011"/>
                          <a:pt x="1416526" y="555825"/>
                          <a:pt x="1468192" y="489397"/>
                        </a:cubicBezTo>
                        <a:cubicBezTo>
                          <a:pt x="1500613" y="447713"/>
                          <a:pt x="1596511" y="314526"/>
                          <a:pt x="1648496" y="283335"/>
                        </a:cubicBezTo>
                        <a:cubicBezTo>
                          <a:pt x="1691426" y="257577"/>
                          <a:pt x="1730802" y="224656"/>
                          <a:pt x="1777285" y="206062"/>
                        </a:cubicBezTo>
                        <a:cubicBezTo>
                          <a:pt x="1798750" y="197476"/>
                          <a:pt x="1819583" y="187103"/>
                          <a:pt x="1841679" y="180304"/>
                        </a:cubicBezTo>
                        <a:cubicBezTo>
                          <a:pt x="1925286" y="154578"/>
                          <a:pt x="1928664" y="160969"/>
                          <a:pt x="1996225" y="141667"/>
                        </a:cubicBezTo>
                        <a:cubicBezTo>
                          <a:pt x="2008555" y="138144"/>
                          <a:pt x="2109771" y="108144"/>
                          <a:pt x="2137893" y="103031"/>
                        </a:cubicBezTo>
                        <a:cubicBezTo>
                          <a:pt x="2167759" y="97601"/>
                          <a:pt x="2197994" y="94445"/>
                          <a:pt x="2228045" y="90152"/>
                        </a:cubicBezTo>
                        <a:cubicBezTo>
                          <a:pt x="2326783" y="94445"/>
                          <a:pt x="2425662" y="96231"/>
                          <a:pt x="2524259" y="103031"/>
                        </a:cubicBezTo>
                        <a:cubicBezTo>
                          <a:pt x="2550310" y="104828"/>
                          <a:pt x="2575420" y="115910"/>
                          <a:pt x="2601533" y="115910"/>
                        </a:cubicBezTo>
                        <a:cubicBezTo>
                          <a:pt x="2657506" y="115910"/>
                          <a:pt x="2713150" y="107324"/>
                          <a:pt x="2768958" y="103031"/>
                        </a:cubicBezTo>
                        <a:cubicBezTo>
                          <a:pt x="2806752" y="95472"/>
                          <a:pt x="2837338" y="92124"/>
                          <a:pt x="2871989" y="77273"/>
                        </a:cubicBezTo>
                        <a:cubicBezTo>
                          <a:pt x="2889635" y="69710"/>
                          <a:pt x="2905291" y="57586"/>
                          <a:pt x="2923504" y="51515"/>
                        </a:cubicBezTo>
                        <a:cubicBezTo>
                          <a:pt x="2944271" y="44593"/>
                          <a:pt x="2966569" y="43558"/>
                          <a:pt x="2987899" y="38636"/>
                        </a:cubicBezTo>
                        <a:cubicBezTo>
                          <a:pt x="3154771" y="128"/>
                          <a:pt x="3027606" y="23433"/>
                          <a:pt x="3168203" y="0"/>
                        </a:cubicBezTo>
                        <a:cubicBezTo>
                          <a:pt x="3236890" y="4293"/>
                          <a:pt x="3305822" y="5674"/>
                          <a:pt x="3374265" y="12879"/>
                        </a:cubicBezTo>
                        <a:cubicBezTo>
                          <a:pt x="3415152" y="17183"/>
                          <a:pt x="3430680" y="41903"/>
                          <a:pt x="3464417" y="64394"/>
                        </a:cubicBezTo>
                        <a:cubicBezTo>
                          <a:pt x="3485245" y="78279"/>
                          <a:pt x="3508304" y="88676"/>
                          <a:pt x="3528811" y="103031"/>
                        </a:cubicBezTo>
                        <a:cubicBezTo>
                          <a:pt x="3581229" y="139723"/>
                          <a:pt x="3591129" y="152469"/>
                          <a:pt x="3631842" y="193183"/>
                        </a:cubicBezTo>
                        <a:cubicBezTo>
                          <a:pt x="3662046" y="283794"/>
                          <a:pt x="3622735" y="171934"/>
                          <a:pt x="3670479" y="283335"/>
                        </a:cubicBezTo>
                        <a:cubicBezTo>
                          <a:pt x="3675827" y="295813"/>
                          <a:pt x="3679065" y="309093"/>
                          <a:pt x="3683358" y="321972"/>
                        </a:cubicBezTo>
                        <a:cubicBezTo>
                          <a:pt x="3687651" y="386366"/>
                          <a:pt x="3689110" y="451012"/>
                          <a:pt x="3696237" y="515155"/>
                        </a:cubicBezTo>
                        <a:cubicBezTo>
                          <a:pt x="3697736" y="528647"/>
                          <a:pt x="3703045" y="541649"/>
                          <a:pt x="3709116" y="553791"/>
                        </a:cubicBezTo>
                        <a:cubicBezTo>
                          <a:pt x="3732728" y="601016"/>
                          <a:pt x="3760627" y="618182"/>
                          <a:pt x="3812147" y="643943"/>
                        </a:cubicBezTo>
                        <a:cubicBezTo>
                          <a:pt x="3829319" y="652529"/>
                          <a:pt x="3845686" y="662960"/>
                          <a:pt x="3863662" y="669701"/>
                        </a:cubicBezTo>
                        <a:cubicBezTo>
                          <a:pt x="3880235" y="675916"/>
                          <a:pt x="3898159" y="677717"/>
                          <a:pt x="3915178" y="682580"/>
                        </a:cubicBezTo>
                        <a:cubicBezTo>
                          <a:pt x="3928231" y="686309"/>
                          <a:pt x="3940935" y="691166"/>
                          <a:pt x="3953814" y="695459"/>
                        </a:cubicBezTo>
                        <a:cubicBezTo>
                          <a:pt x="4043966" y="691166"/>
                          <a:pt x="4134569" y="692547"/>
                          <a:pt x="4224271" y="682580"/>
                        </a:cubicBezTo>
                        <a:cubicBezTo>
                          <a:pt x="4251256" y="679582"/>
                          <a:pt x="4301544" y="656822"/>
                          <a:pt x="4301544" y="656822"/>
                        </a:cubicBezTo>
                        <a:cubicBezTo>
                          <a:pt x="4318716" y="643943"/>
                          <a:pt x="4335593" y="630662"/>
                          <a:pt x="4353059" y="618186"/>
                        </a:cubicBezTo>
                        <a:cubicBezTo>
                          <a:pt x="4365654" y="609189"/>
                          <a:pt x="4379805" y="602337"/>
                          <a:pt x="4391696" y="592428"/>
                        </a:cubicBezTo>
                        <a:cubicBezTo>
                          <a:pt x="4405688" y="580768"/>
                          <a:pt x="4416341" y="565451"/>
                          <a:pt x="4430333" y="553791"/>
                        </a:cubicBezTo>
                        <a:cubicBezTo>
                          <a:pt x="4442224" y="543882"/>
                          <a:pt x="4457078" y="537943"/>
                          <a:pt x="4468969" y="528034"/>
                        </a:cubicBezTo>
                        <a:cubicBezTo>
                          <a:pt x="4482961" y="516374"/>
                          <a:pt x="4492451" y="499500"/>
                          <a:pt x="4507606" y="489397"/>
                        </a:cubicBezTo>
                        <a:cubicBezTo>
                          <a:pt x="4518901" y="481867"/>
                          <a:pt x="4532851" y="478750"/>
                          <a:pt x="4546242" y="476518"/>
                        </a:cubicBezTo>
                        <a:cubicBezTo>
                          <a:pt x="4626265" y="463181"/>
                          <a:pt x="4789428" y="455154"/>
                          <a:pt x="4855335" y="450760"/>
                        </a:cubicBezTo>
                        <a:cubicBezTo>
                          <a:pt x="4960721" y="424414"/>
                          <a:pt x="4859955" y="446963"/>
                          <a:pt x="5035640" y="425003"/>
                        </a:cubicBezTo>
                        <a:cubicBezTo>
                          <a:pt x="5061551" y="421764"/>
                          <a:pt x="5087155" y="416417"/>
                          <a:pt x="5112913" y="412124"/>
                        </a:cubicBezTo>
                        <a:cubicBezTo>
                          <a:pt x="5125792" y="407831"/>
                          <a:pt x="5139407" y="405316"/>
                          <a:pt x="5151549" y="399245"/>
                        </a:cubicBezTo>
                        <a:cubicBezTo>
                          <a:pt x="5165393" y="392323"/>
                          <a:pt x="5190186" y="373487"/>
                          <a:pt x="5190186" y="373487"/>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86130479-E695-ADA8-23B7-FAE768080F31}"/>
              </a:ext>
            </a:extLst>
          </p:cNvPr>
          <p:cNvSpPr/>
          <p:nvPr/>
        </p:nvSpPr>
        <p:spPr>
          <a:xfrm>
            <a:off x="3747752" y="5125792"/>
            <a:ext cx="5293217" cy="1056067"/>
          </a:xfrm>
          <a:custGeom>
            <a:avLst/>
            <a:gdLst>
              <a:gd name="connsiteX0" fmla="*/ 0 w 5293217"/>
              <a:gd name="connsiteY0" fmla="*/ 0 h 1056067"/>
              <a:gd name="connsiteX1" fmla="*/ 455618 w 5293217"/>
              <a:gd name="connsiteY1" fmla="*/ 38636 h 1056067"/>
              <a:gd name="connsiteX2" fmla="*/ 603024 w 5293217"/>
              <a:gd name="connsiteY2" fmla="*/ 51515 h 1056067"/>
              <a:gd name="connsiteX3" fmla="*/ 857635 w 5293217"/>
              <a:gd name="connsiteY3" fmla="*/ 77273 h 1056067"/>
              <a:gd name="connsiteX4" fmla="*/ 1072044 w 5293217"/>
              <a:gd name="connsiteY4" fmla="*/ 115909 h 1056067"/>
              <a:gd name="connsiteX5" fmla="*/ 1192649 w 5293217"/>
              <a:gd name="connsiteY5" fmla="*/ 128788 h 1056067"/>
              <a:gd name="connsiteX6" fmla="*/ 1380256 w 5293217"/>
              <a:gd name="connsiteY6" fmla="*/ 154546 h 1056067"/>
              <a:gd name="connsiteX7" fmla="*/ 1447258 w 5293217"/>
              <a:gd name="connsiteY7" fmla="*/ 167425 h 1056067"/>
              <a:gd name="connsiteX8" fmla="*/ 1835875 w 5293217"/>
              <a:gd name="connsiteY8" fmla="*/ 180304 h 1056067"/>
              <a:gd name="connsiteX9" fmla="*/ 2184289 w 5293217"/>
              <a:gd name="connsiteY9" fmla="*/ 193183 h 1056067"/>
              <a:gd name="connsiteX10" fmla="*/ 2358496 w 5293217"/>
              <a:gd name="connsiteY10" fmla="*/ 218940 h 1056067"/>
              <a:gd name="connsiteX11" fmla="*/ 2438900 w 5293217"/>
              <a:gd name="connsiteY11" fmla="*/ 244698 h 1056067"/>
              <a:gd name="connsiteX12" fmla="*/ 2492502 w 5293217"/>
              <a:gd name="connsiteY12" fmla="*/ 283335 h 1056067"/>
              <a:gd name="connsiteX13" fmla="*/ 2626507 w 5293217"/>
              <a:gd name="connsiteY13" fmla="*/ 360608 h 1056067"/>
              <a:gd name="connsiteX14" fmla="*/ 2760513 w 5293217"/>
              <a:gd name="connsiteY14" fmla="*/ 450760 h 1056067"/>
              <a:gd name="connsiteX15" fmla="*/ 2921319 w 5293217"/>
              <a:gd name="connsiteY15" fmla="*/ 437881 h 1056067"/>
              <a:gd name="connsiteX16" fmla="*/ 2961521 w 5293217"/>
              <a:gd name="connsiteY16" fmla="*/ 412123 h 1056067"/>
              <a:gd name="connsiteX17" fmla="*/ 3028523 w 5293217"/>
              <a:gd name="connsiteY17" fmla="*/ 373487 h 1056067"/>
              <a:gd name="connsiteX18" fmla="*/ 3082126 w 5293217"/>
              <a:gd name="connsiteY18" fmla="*/ 334850 h 1056067"/>
              <a:gd name="connsiteX19" fmla="*/ 3162529 w 5293217"/>
              <a:gd name="connsiteY19" fmla="*/ 309093 h 1056067"/>
              <a:gd name="connsiteX20" fmla="*/ 3202731 w 5293217"/>
              <a:gd name="connsiteY20" fmla="*/ 296214 h 1056067"/>
              <a:gd name="connsiteX21" fmla="*/ 3242932 w 5293217"/>
              <a:gd name="connsiteY21" fmla="*/ 283335 h 1056067"/>
              <a:gd name="connsiteX22" fmla="*/ 3336737 w 5293217"/>
              <a:gd name="connsiteY22" fmla="*/ 270456 h 1056067"/>
              <a:gd name="connsiteX23" fmla="*/ 3443941 w 5293217"/>
              <a:gd name="connsiteY23" fmla="*/ 283335 h 1056067"/>
              <a:gd name="connsiteX24" fmla="*/ 3524344 w 5293217"/>
              <a:gd name="connsiteY24" fmla="*/ 309093 h 1056067"/>
              <a:gd name="connsiteX25" fmla="*/ 3993363 w 5293217"/>
              <a:gd name="connsiteY25" fmla="*/ 334850 h 1056067"/>
              <a:gd name="connsiteX26" fmla="*/ 4006764 w 5293217"/>
              <a:gd name="connsiteY26" fmla="*/ 373487 h 1056067"/>
              <a:gd name="connsiteX27" fmla="*/ 4033565 w 5293217"/>
              <a:gd name="connsiteY27" fmla="*/ 437881 h 1056067"/>
              <a:gd name="connsiteX28" fmla="*/ 4046966 w 5293217"/>
              <a:gd name="connsiteY28" fmla="*/ 489397 h 1056067"/>
              <a:gd name="connsiteX29" fmla="*/ 4073767 w 5293217"/>
              <a:gd name="connsiteY29" fmla="*/ 566670 h 1056067"/>
              <a:gd name="connsiteX30" fmla="*/ 4100567 w 5293217"/>
              <a:gd name="connsiteY30" fmla="*/ 656822 h 1056067"/>
              <a:gd name="connsiteX31" fmla="*/ 4113968 w 5293217"/>
              <a:gd name="connsiteY31" fmla="*/ 746974 h 1056067"/>
              <a:gd name="connsiteX32" fmla="*/ 4140769 w 5293217"/>
              <a:gd name="connsiteY32" fmla="*/ 862884 h 1056067"/>
              <a:gd name="connsiteX33" fmla="*/ 4194371 w 5293217"/>
              <a:gd name="connsiteY33" fmla="*/ 1030309 h 1056067"/>
              <a:gd name="connsiteX34" fmla="*/ 4234573 w 5293217"/>
              <a:gd name="connsiteY34" fmla="*/ 1056067 h 1056067"/>
              <a:gd name="connsiteX35" fmla="*/ 4288176 w 5293217"/>
              <a:gd name="connsiteY35" fmla="*/ 1030309 h 1056067"/>
              <a:gd name="connsiteX36" fmla="*/ 4328377 w 5293217"/>
              <a:gd name="connsiteY36" fmla="*/ 1004552 h 1056067"/>
              <a:gd name="connsiteX37" fmla="*/ 4368579 w 5293217"/>
              <a:gd name="connsiteY37" fmla="*/ 991673 h 1056067"/>
              <a:gd name="connsiteX38" fmla="*/ 4448982 w 5293217"/>
              <a:gd name="connsiteY38" fmla="*/ 940157 h 1056067"/>
              <a:gd name="connsiteX39" fmla="*/ 4529385 w 5293217"/>
              <a:gd name="connsiteY39" fmla="*/ 850005 h 1056067"/>
              <a:gd name="connsiteX40" fmla="*/ 4556186 w 5293217"/>
              <a:gd name="connsiteY40" fmla="*/ 798490 h 1056067"/>
              <a:gd name="connsiteX41" fmla="*/ 4569587 w 5293217"/>
              <a:gd name="connsiteY41" fmla="*/ 759853 h 1056067"/>
              <a:gd name="connsiteX42" fmla="*/ 4609789 w 5293217"/>
              <a:gd name="connsiteY42" fmla="*/ 708338 h 1056067"/>
              <a:gd name="connsiteX43" fmla="*/ 4636589 w 5293217"/>
              <a:gd name="connsiteY43" fmla="*/ 669701 h 1056067"/>
              <a:gd name="connsiteX44" fmla="*/ 4663391 w 5293217"/>
              <a:gd name="connsiteY44" fmla="*/ 618185 h 1056067"/>
              <a:gd name="connsiteX45" fmla="*/ 4703593 w 5293217"/>
              <a:gd name="connsiteY45" fmla="*/ 592428 h 1056067"/>
              <a:gd name="connsiteX46" fmla="*/ 4730393 w 5293217"/>
              <a:gd name="connsiteY46" fmla="*/ 553791 h 1056067"/>
              <a:gd name="connsiteX47" fmla="*/ 4797397 w 5293217"/>
              <a:gd name="connsiteY47" fmla="*/ 515154 h 1056067"/>
              <a:gd name="connsiteX48" fmla="*/ 4891200 w 5293217"/>
              <a:gd name="connsiteY48" fmla="*/ 489397 h 1056067"/>
              <a:gd name="connsiteX49" fmla="*/ 5052006 w 5293217"/>
              <a:gd name="connsiteY49" fmla="*/ 502276 h 1056067"/>
              <a:gd name="connsiteX50" fmla="*/ 5132410 w 5293217"/>
              <a:gd name="connsiteY50" fmla="*/ 476518 h 1056067"/>
              <a:gd name="connsiteX51" fmla="*/ 5293217 w 5293217"/>
              <a:gd name="connsiteY51" fmla="*/ 450760 h 10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93217" h="1056067" extrusionOk="0">
                <a:moveTo>
                  <a:pt x="0" y="0"/>
                </a:moveTo>
                <a:cubicBezTo>
                  <a:pt x="288120" y="3125"/>
                  <a:pt x="88915" y="5510"/>
                  <a:pt x="455618" y="38636"/>
                </a:cubicBezTo>
                <a:cubicBezTo>
                  <a:pt x="495870" y="37178"/>
                  <a:pt x="568488" y="54813"/>
                  <a:pt x="603024" y="51515"/>
                </a:cubicBezTo>
                <a:cubicBezTo>
                  <a:pt x="725773" y="62468"/>
                  <a:pt x="739647" y="64198"/>
                  <a:pt x="857635" y="77273"/>
                </a:cubicBezTo>
                <a:cubicBezTo>
                  <a:pt x="949482" y="98697"/>
                  <a:pt x="934725" y="95638"/>
                  <a:pt x="1072044" y="115909"/>
                </a:cubicBezTo>
                <a:cubicBezTo>
                  <a:pt x="1111339" y="121683"/>
                  <a:pt x="1148328" y="125006"/>
                  <a:pt x="1192649" y="128788"/>
                </a:cubicBezTo>
                <a:cubicBezTo>
                  <a:pt x="1276982" y="142095"/>
                  <a:pt x="1302969" y="139196"/>
                  <a:pt x="1380256" y="154546"/>
                </a:cubicBezTo>
                <a:cubicBezTo>
                  <a:pt x="1406137" y="158027"/>
                  <a:pt x="1427781" y="167658"/>
                  <a:pt x="1447258" y="167425"/>
                </a:cubicBezTo>
                <a:cubicBezTo>
                  <a:pt x="1577652" y="180704"/>
                  <a:pt x="1698693" y="168770"/>
                  <a:pt x="1835875" y="180304"/>
                </a:cubicBezTo>
                <a:cubicBezTo>
                  <a:pt x="1886752" y="201469"/>
                  <a:pt x="2033045" y="187001"/>
                  <a:pt x="2184289" y="193183"/>
                </a:cubicBezTo>
                <a:cubicBezTo>
                  <a:pt x="2270416" y="200078"/>
                  <a:pt x="2289262" y="200833"/>
                  <a:pt x="2358496" y="218940"/>
                </a:cubicBezTo>
                <a:cubicBezTo>
                  <a:pt x="2385556" y="226742"/>
                  <a:pt x="2438899" y="244698"/>
                  <a:pt x="2438900" y="244698"/>
                </a:cubicBezTo>
                <a:cubicBezTo>
                  <a:pt x="2460668" y="255577"/>
                  <a:pt x="2473103" y="271625"/>
                  <a:pt x="2492502" y="283335"/>
                </a:cubicBezTo>
                <a:cubicBezTo>
                  <a:pt x="2548406" y="315824"/>
                  <a:pt x="2571338" y="307117"/>
                  <a:pt x="2626507" y="360608"/>
                </a:cubicBezTo>
                <a:cubicBezTo>
                  <a:pt x="2717226" y="442744"/>
                  <a:pt x="2674188" y="430518"/>
                  <a:pt x="2760513" y="450760"/>
                </a:cubicBezTo>
                <a:cubicBezTo>
                  <a:pt x="2816092" y="449770"/>
                  <a:pt x="2869828" y="445606"/>
                  <a:pt x="2921319" y="437881"/>
                </a:cubicBezTo>
                <a:cubicBezTo>
                  <a:pt x="2939098" y="434962"/>
                  <a:pt x="2948930" y="418076"/>
                  <a:pt x="2961521" y="412123"/>
                </a:cubicBezTo>
                <a:cubicBezTo>
                  <a:pt x="2984828" y="396793"/>
                  <a:pt x="3008637" y="384769"/>
                  <a:pt x="3028523" y="373487"/>
                </a:cubicBezTo>
                <a:cubicBezTo>
                  <a:pt x="3046434" y="362312"/>
                  <a:pt x="3061859" y="345538"/>
                  <a:pt x="3082126" y="334850"/>
                </a:cubicBezTo>
                <a:cubicBezTo>
                  <a:pt x="3109810" y="321234"/>
                  <a:pt x="3137199" y="320280"/>
                  <a:pt x="3162529" y="309093"/>
                </a:cubicBezTo>
                <a:cubicBezTo>
                  <a:pt x="3179393" y="303485"/>
                  <a:pt x="3189061" y="298502"/>
                  <a:pt x="3202731" y="296214"/>
                </a:cubicBezTo>
                <a:cubicBezTo>
                  <a:pt x="3216869" y="291994"/>
                  <a:pt x="3228656" y="285686"/>
                  <a:pt x="3242932" y="283335"/>
                </a:cubicBezTo>
                <a:cubicBezTo>
                  <a:pt x="3290792" y="285094"/>
                  <a:pt x="3327233" y="271835"/>
                  <a:pt x="3336737" y="270456"/>
                </a:cubicBezTo>
                <a:cubicBezTo>
                  <a:pt x="3374322" y="277833"/>
                  <a:pt x="3412194" y="272421"/>
                  <a:pt x="3443941" y="283335"/>
                </a:cubicBezTo>
                <a:cubicBezTo>
                  <a:pt x="3469622" y="289399"/>
                  <a:pt x="3499615" y="306334"/>
                  <a:pt x="3524344" y="309093"/>
                </a:cubicBezTo>
                <a:cubicBezTo>
                  <a:pt x="3706967" y="297042"/>
                  <a:pt x="3887460" y="327898"/>
                  <a:pt x="3993363" y="334850"/>
                </a:cubicBezTo>
                <a:cubicBezTo>
                  <a:pt x="3998724" y="349814"/>
                  <a:pt x="4001554" y="359031"/>
                  <a:pt x="4006764" y="373487"/>
                </a:cubicBezTo>
                <a:cubicBezTo>
                  <a:pt x="4016934" y="391994"/>
                  <a:pt x="4026294" y="416463"/>
                  <a:pt x="4033565" y="437881"/>
                </a:cubicBezTo>
                <a:cubicBezTo>
                  <a:pt x="4039117" y="454462"/>
                  <a:pt x="4039636" y="471509"/>
                  <a:pt x="4046966" y="489397"/>
                </a:cubicBezTo>
                <a:cubicBezTo>
                  <a:pt x="4057165" y="512015"/>
                  <a:pt x="4068196" y="542453"/>
                  <a:pt x="4073767" y="566670"/>
                </a:cubicBezTo>
                <a:cubicBezTo>
                  <a:pt x="4136792" y="709891"/>
                  <a:pt x="4047655" y="506862"/>
                  <a:pt x="4100567" y="656822"/>
                </a:cubicBezTo>
                <a:cubicBezTo>
                  <a:pt x="4106698" y="691869"/>
                  <a:pt x="4110376" y="717243"/>
                  <a:pt x="4113968" y="746974"/>
                </a:cubicBezTo>
                <a:cubicBezTo>
                  <a:pt x="4129179" y="838256"/>
                  <a:pt x="4118785" y="776133"/>
                  <a:pt x="4140769" y="862884"/>
                </a:cubicBezTo>
                <a:cubicBezTo>
                  <a:pt x="4160101" y="919609"/>
                  <a:pt x="4146983" y="992013"/>
                  <a:pt x="4194371" y="1030309"/>
                </a:cubicBezTo>
                <a:cubicBezTo>
                  <a:pt x="4204089" y="1042494"/>
                  <a:pt x="4218139" y="1047934"/>
                  <a:pt x="4234573" y="1056067"/>
                </a:cubicBezTo>
                <a:cubicBezTo>
                  <a:pt x="4254751" y="1050247"/>
                  <a:pt x="4269952" y="1040048"/>
                  <a:pt x="4288176" y="1030309"/>
                </a:cubicBezTo>
                <a:cubicBezTo>
                  <a:pt x="4303531" y="1023703"/>
                  <a:pt x="4314627" y="1009513"/>
                  <a:pt x="4328377" y="1004552"/>
                </a:cubicBezTo>
                <a:cubicBezTo>
                  <a:pt x="4342760" y="997899"/>
                  <a:pt x="4354505" y="993699"/>
                  <a:pt x="4368579" y="991673"/>
                </a:cubicBezTo>
                <a:cubicBezTo>
                  <a:pt x="4487836" y="873477"/>
                  <a:pt x="4305852" y="1014356"/>
                  <a:pt x="4448982" y="940157"/>
                </a:cubicBezTo>
                <a:cubicBezTo>
                  <a:pt x="4475744" y="923222"/>
                  <a:pt x="4515461" y="868158"/>
                  <a:pt x="4529385" y="850005"/>
                </a:cubicBezTo>
                <a:cubicBezTo>
                  <a:pt x="4540788" y="831067"/>
                  <a:pt x="4550359" y="815965"/>
                  <a:pt x="4556186" y="798490"/>
                </a:cubicBezTo>
                <a:cubicBezTo>
                  <a:pt x="4562168" y="786461"/>
                  <a:pt x="4563986" y="772150"/>
                  <a:pt x="4569587" y="759853"/>
                </a:cubicBezTo>
                <a:cubicBezTo>
                  <a:pt x="4580921" y="742387"/>
                  <a:pt x="4596910" y="725027"/>
                  <a:pt x="4609789" y="708338"/>
                </a:cubicBezTo>
                <a:cubicBezTo>
                  <a:pt x="4620102" y="697459"/>
                  <a:pt x="4628827" y="682248"/>
                  <a:pt x="4636589" y="669701"/>
                </a:cubicBezTo>
                <a:cubicBezTo>
                  <a:pt x="4642792" y="653475"/>
                  <a:pt x="4647744" y="630719"/>
                  <a:pt x="4663391" y="618185"/>
                </a:cubicBezTo>
                <a:cubicBezTo>
                  <a:pt x="4673912" y="607225"/>
                  <a:pt x="4690361" y="600218"/>
                  <a:pt x="4703593" y="592428"/>
                </a:cubicBezTo>
                <a:cubicBezTo>
                  <a:pt x="4713208" y="577754"/>
                  <a:pt x="4716655" y="563728"/>
                  <a:pt x="4730393" y="553791"/>
                </a:cubicBezTo>
                <a:cubicBezTo>
                  <a:pt x="4750498" y="534059"/>
                  <a:pt x="4769270" y="524786"/>
                  <a:pt x="4797397" y="515154"/>
                </a:cubicBezTo>
                <a:cubicBezTo>
                  <a:pt x="4817926" y="504945"/>
                  <a:pt x="4874825" y="491697"/>
                  <a:pt x="4891200" y="489397"/>
                </a:cubicBezTo>
                <a:cubicBezTo>
                  <a:pt x="4943023" y="490021"/>
                  <a:pt x="5001091" y="504683"/>
                  <a:pt x="5052006" y="502276"/>
                </a:cubicBezTo>
                <a:cubicBezTo>
                  <a:pt x="5083244" y="502369"/>
                  <a:pt x="5099110" y="479125"/>
                  <a:pt x="5132410" y="476518"/>
                </a:cubicBezTo>
                <a:cubicBezTo>
                  <a:pt x="5274010" y="452349"/>
                  <a:pt x="5223331" y="477274"/>
                  <a:pt x="5293217" y="450760"/>
                </a:cubicBezTo>
              </a:path>
            </a:pathLst>
          </a:custGeom>
          <a:noFill/>
          <a:ln w="50800">
            <a:solidFill>
              <a:schemeClr val="accent4">
                <a:lumMod val="20000"/>
                <a:lumOff val="80000"/>
              </a:schemeClr>
            </a:solidFill>
            <a:prstDash val="sysDot"/>
            <a:extLst>
              <a:ext uri="{C807C97D-BFC1-408E-A445-0C87EB9F89A2}">
                <ask:lineSketchStyleProps xmlns:ask="http://schemas.microsoft.com/office/drawing/2018/sketchyshapes" sd="1228197979">
                  <a:custGeom>
                    <a:avLst/>
                    <a:gdLst>
                      <a:gd name="connsiteX0" fmla="*/ 0 w 5087155"/>
                      <a:gd name="connsiteY0" fmla="*/ 0 h 1056067"/>
                      <a:gd name="connsiteX1" fmla="*/ 437882 w 5087155"/>
                      <a:gd name="connsiteY1" fmla="*/ 38636 h 1056067"/>
                      <a:gd name="connsiteX2" fmla="*/ 579549 w 5087155"/>
                      <a:gd name="connsiteY2" fmla="*/ 51515 h 1056067"/>
                      <a:gd name="connsiteX3" fmla="*/ 824248 w 5087155"/>
                      <a:gd name="connsiteY3" fmla="*/ 77273 h 1056067"/>
                      <a:gd name="connsiteX4" fmla="*/ 1030310 w 5087155"/>
                      <a:gd name="connsiteY4" fmla="*/ 115909 h 1056067"/>
                      <a:gd name="connsiteX5" fmla="*/ 1146220 w 5087155"/>
                      <a:gd name="connsiteY5" fmla="*/ 128788 h 1056067"/>
                      <a:gd name="connsiteX6" fmla="*/ 1326524 w 5087155"/>
                      <a:gd name="connsiteY6" fmla="*/ 154546 h 1056067"/>
                      <a:gd name="connsiteX7" fmla="*/ 1390918 w 5087155"/>
                      <a:gd name="connsiteY7" fmla="*/ 167425 h 1056067"/>
                      <a:gd name="connsiteX8" fmla="*/ 1764406 w 5087155"/>
                      <a:gd name="connsiteY8" fmla="*/ 180304 h 1056067"/>
                      <a:gd name="connsiteX9" fmla="*/ 2099256 w 5087155"/>
                      <a:gd name="connsiteY9" fmla="*/ 193183 h 1056067"/>
                      <a:gd name="connsiteX10" fmla="*/ 2266682 w 5087155"/>
                      <a:gd name="connsiteY10" fmla="*/ 218940 h 1056067"/>
                      <a:gd name="connsiteX11" fmla="*/ 2343955 w 5087155"/>
                      <a:gd name="connsiteY11" fmla="*/ 244698 h 1056067"/>
                      <a:gd name="connsiteX12" fmla="*/ 2395471 w 5087155"/>
                      <a:gd name="connsiteY12" fmla="*/ 283335 h 1056067"/>
                      <a:gd name="connsiteX13" fmla="*/ 2524259 w 5087155"/>
                      <a:gd name="connsiteY13" fmla="*/ 360608 h 1056067"/>
                      <a:gd name="connsiteX14" fmla="*/ 2653048 w 5087155"/>
                      <a:gd name="connsiteY14" fmla="*/ 450760 h 1056067"/>
                      <a:gd name="connsiteX15" fmla="*/ 2807594 w 5087155"/>
                      <a:gd name="connsiteY15" fmla="*/ 437881 h 1056067"/>
                      <a:gd name="connsiteX16" fmla="*/ 2846231 w 5087155"/>
                      <a:gd name="connsiteY16" fmla="*/ 412123 h 1056067"/>
                      <a:gd name="connsiteX17" fmla="*/ 2910625 w 5087155"/>
                      <a:gd name="connsiteY17" fmla="*/ 373487 h 1056067"/>
                      <a:gd name="connsiteX18" fmla="*/ 2962141 w 5087155"/>
                      <a:gd name="connsiteY18" fmla="*/ 334850 h 1056067"/>
                      <a:gd name="connsiteX19" fmla="*/ 3039414 w 5087155"/>
                      <a:gd name="connsiteY19" fmla="*/ 309093 h 1056067"/>
                      <a:gd name="connsiteX20" fmla="*/ 3078051 w 5087155"/>
                      <a:gd name="connsiteY20" fmla="*/ 296214 h 1056067"/>
                      <a:gd name="connsiteX21" fmla="*/ 3116687 w 5087155"/>
                      <a:gd name="connsiteY21" fmla="*/ 283335 h 1056067"/>
                      <a:gd name="connsiteX22" fmla="*/ 3206840 w 5087155"/>
                      <a:gd name="connsiteY22" fmla="*/ 270456 h 1056067"/>
                      <a:gd name="connsiteX23" fmla="*/ 3309871 w 5087155"/>
                      <a:gd name="connsiteY23" fmla="*/ 283335 h 1056067"/>
                      <a:gd name="connsiteX24" fmla="*/ 3387144 w 5087155"/>
                      <a:gd name="connsiteY24" fmla="*/ 309093 h 1056067"/>
                      <a:gd name="connsiteX25" fmla="*/ 3837904 w 5087155"/>
                      <a:gd name="connsiteY25" fmla="*/ 334850 h 1056067"/>
                      <a:gd name="connsiteX26" fmla="*/ 3850783 w 5087155"/>
                      <a:gd name="connsiteY26" fmla="*/ 373487 h 1056067"/>
                      <a:gd name="connsiteX27" fmla="*/ 3876541 w 5087155"/>
                      <a:gd name="connsiteY27" fmla="*/ 437881 h 1056067"/>
                      <a:gd name="connsiteX28" fmla="*/ 3889420 w 5087155"/>
                      <a:gd name="connsiteY28" fmla="*/ 489397 h 1056067"/>
                      <a:gd name="connsiteX29" fmla="*/ 3915178 w 5087155"/>
                      <a:gd name="connsiteY29" fmla="*/ 566670 h 1056067"/>
                      <a:gd name="connsiteX30" fmla="*/ 3940935 w 5087155"/>
                      <a:gd name="connsiteY30" fmla="*/ 656822 h 1056067"/>
                      <a:gd name="connsiteX31" fmla="*/ 3953814 w 5087155"/>
                      <a:gd name="connsiteY31" fmla="*/ 746974 h 1056067"/>
                      <a:gd name="connsiteX32" fmla="*/ 3979572 w 5087155"/>
                      <a:gd name="connsiteY32" fmla="*/ 862884 h 1056067"/>
                      <a:gd name="connsiteX33" fmla="*/ 4031087 w 5087155"/>
                      <a:gd name="connsiteY33" fmla="*/ 1030309 h 1056067"/>
                      <a:gd name="connsiteX34" fmla="*/ 4069724 w 5087155"/>
                      <a:gd name="connsiteY34" fmla="*/ 1056067 h 1056067"/>
                      <a:gd name="connsiteX35" fmla="*/ 4121240 w 5087155"/>
                      <a:gd name="connsiteY35" fmla="*/ 1030309 h 1056067"/>
                      <a:gd name="connsiteX36" fmla="*/ 4159876 w 5087155"/>
                      <a:gd name="connsiteY36" fmla="*/ 1004552 h 1056067"/>
                      <a:gd name="connsiteX37" fmla="*/ 4198513 w 5087155"/>
                      <a:gd name="connsiteY37" fmla="*/ 991673 h 1056067"/>
                      <a:gd name="connsiteX38" fmla="*/ 4275786 w 5087155"/>
                      <a:gd name="connsiteY38" fmla="*/ 940157 h 1056067"/>
                      <a:gd name="connsiteX39" fmla="*/ 4353059 w 5087155"/>
                      <a:gd name="connsiteY39" fmla="*/ 850005 h 1056067"/>
                      <a:gd name="connsiteX40" fmla="*/ 4378817 w 5087155"/>
                      <a:gd name="connsiteY40" fmla="*/ 798490 h 1056067"/>
                      <a:gd name="connsiteX41" fmla="*/ 4391696 w 5087155"/>
                      <a:gd name="connsiteY41" fmla="*/ 759853 h 1056067"/>
                      <a:gd name="connsiteX42" fmla="*/ 4430333 w 5087155"/>
                      <a:gd name="connsiteY42" fmla="*/ 708338 h 1056067"/>
                      <a:gd name="connsiteX43" fmla="*/ 4456090 w 5087155"/>
                      <a:gd name="connsiteY43" fmla="*/ 669701 h 1056067"/>
                      <a:gd name="connsiteX44" fmla="*/ 4481848 w 5087155"/>
                      <a:gd name="connsiteY44" fmla="*/ 618185 h 1056067"/>
                      <a:gd name="connsiteX45" fmla="*/ 4520485 w 5087155"/>
                      <a:gd name="connsiteY45" fmla="*/ 592428 h 1056067"/>
                      <a:gd name="connsiteX46" fmla="*/ 4546242 w 5087155"/>
                      <a:gd name="connsiteY46" fmla="*/ 553791 h 1056067"/>
                      <a:gd name="connsiteX47" fmla="*/ 4610637 w 5087155"/>
                      <a:gd name="connsiteY47" fmla="*/ 515154 h 1056067"/>
                      <a:gd name="connsiteX48" fmla="*/ 4700789 w 5087155"/>
                      <a:gd name="connsiteY48" fmla="*/ 489397 h 1056067"/>
                      <a:gd name="connsiteX49" fmla="*/ 4855335 w 5087155"/>
                      <a:gd name="connsiteY49" fmla="*/ 502276 h 1056067"/>
                      <a:gd name="connsiteX50" fmla="*/ 4932609 w 5087155"/>
                      <a:gd name="connsiteY50" fmla="*/ 476518 h 1056067"/>
                      <a:gd name="connsiteX51" fmla="*/ 5087155 w 5087155"/>
                      <a:gd name="connsiteY51" fmla="*/ 450760 h 10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87155" h="1056067">
                        <a:moveTo>
                          <a:pt x="0" y="0"/>
                        </a:moveTo>
                        <a:cubicBezTo>
                          <a:pt x="275539" y="21194"/>
                          <a:pt x="82872" y="5354"/>
                          <a:pt x="437882" y="38636"/>
                        </a:cubicBezTo>
                        <a:lnTo>
                          <a:pt x="579549" y="51515"/>
                        </a:lnTo>
                        <a:cubicBezTo>
                          <a:pt x="696781" y="62680"/>
                          <a:pt x="710725" y="64659"/>
                          <a:pt x="824248" y="77273"/>
                        </a:cubicBezTo>
                        <a:cubicBezTo>
                          <a:pt x="913478" y="99581"/>
                          <a:pt x="896520" y="96797"/>
                          <a:pt x="1030310" y="115909"/>
                        </a:cubicBezTo>
                        <a:cubicBezTo>
                          <a:pt x="1068794" y="121407"/>
                          <a:pt x="1107612" y="124246"/>
                          <a:pt x="1146220" y="128788"/>
                        </a:cubicBezTo>
                        <a:cubicBezTo>
                          <a:pt x="1225521" y="138118"/>
                          <a:pt x="1252564" y="141099"/>
                          <a:pt x="1326524" y="154546"/>
                        </a:cubicBezTo>
                        <a:cubicBezTo>
                          <a:pt x="1348061" y="158462"/>
                          <a:pt x="1369066" y="166140"/>
                          <a:pt x="1390918" y="167425"/>
                        </a:cubicBezTo>
                        <a:cubicBezTo>
                          <a:pt x="1515273" y="174740"/>
                          <a:pt x="1639918" y="175777"/>
                          <a:pt x="1764406" y="180304"/>
                        </a:cubicBezTo>
                        <a:lnTo>
                          <a:pt x="2099256" y="193183"/>
                        </a:lnTo>
                        <a:cubicBezTo>
                          <a:pt x="2180867" y="202251"/>
                          <a:pt x="2201079" y="199260"/>
                          <a:pt x="2266682" y="218940"/>
                        </a:cubicBezTo>
                        <a:cubicBezTo>
                          <a:pt x="2292688" y="226742"/>
                          <a:pt x="2343955" y="244698"/>
                          <a:pt x="2343955" y="244698"/>
                        </a:cubicBezTo>
                        <a:cubicBezTo>
                          <a:pt x="2361127" y="257577"/>
                          <a:pt x="2377269" y="271958"/>
                          <a:pt x="2395471" y="283335"/>
                        </a:cubicBezTo>
                        <a:cubicBezTo>
                          <a:pt x="2449671" y="317210"/>
                          <a:pt x="2471329" y="307678"/>
                          <a:pt x="2524259" y="360608"/>
                        </a:cubicBezTo>
                        <a:cubicBezTo>
                          <a:pt x="2614049" y="450397"/>
                          <a:pt x="2566194" y="429046"/>
                          <a:pt x="2653048" y="450760"/>
                        </a:cubicBezTo>
                        <a:cubicBezTo>
                          <a:pt x="2704563" y="446467"/>
                          <a:pt x="2756904" y="448019"/>
                          <a:pt x="2807594" y="437881"/>
                        </a:cubicBezTo>
                        <a:cubicBezTo>
                          <a:pt x="2822772" y="434845"/>
                          <a:pt x="2833105" y="420327"/>
                          <a:pt x="2846231" y="412123"/>
                        </a:cubicBezTo>
                        <a:cubicBezTo>
                          <a:pt x="2867458" y="398856"/>
                          <a:pt x="2889797" y="387372"/>
                          <a:pt x="2910625" y="373487"/>
                        </a:cubicBezTo>
                        <a:cubicBezTo>
                          <a:pt x="2928485" y="361580"/>
                          <a:pt x="2942942" y="344449"/>
                          <a:pt x="2962141" y="334850"/>
                        </a:cubicBezTo>
                        <a:cubicBezTo>
                          <a:pt x="2986426" y="322708"/>
                          <a:pt x="3013656" y="317679"/>
                          <a:pt x="3039414" y="309093"/>
                        </a:cubicBezTo>
                        <a:lnTo>
                          <a:pt x="3078051" y="296214"/>
                        </a:lnTo>
                        <a:cubicBezTo>
                          <a:pt x="3090930" y="291921"/>
                          <a:pt x="3103248" y="285255"/>
                          <a:pt x="3116687" y="283335"/>
                        </a:cubicBezTo>
                        <a:lnTo>
                          <a:pt x="3206840" y="270456"/>
                        </a:lnTo>
                        <a:cubicBezTo>
                          <a:pt x="3241184" y="274749"/>
                          <a:pt x="3276028" y="276083"/>
                          <a:pt x="3309871" y="283335"/>
                        </a:cubicBezTo>
                        <a:cubicBezTo>
                          <a:pt x="3336419" y="289024"/>
                          <a:pt x="3360037" y="307544"/>
                          <a:pt x="3387144" y="309093"/>
                        </a:cubicBezTo>
                        <a:lnTo>
                          <a:pt x="3837904" y="334850"/>
                        </a:lnTo>
                        <a:cubicBezTo>
                          <a:pt x="3842197" y="347729"/>
                          <a:pt x="3846016" y="360776"/>
                          <a:pt x="3850783" y="373487"/>
                        </a:cubicBezTo>
                        <a:cubicBezTo>
                          <a:pt x="3858900" y="395133"/>
                          <a:pt x="3869230" y="415949"/>
                          <a:pt x="3876541" y="437881"/>
                        </a:cubicBezTo>
                        <a:cubicBezTo>
                          <a:pt x="3882138" y="454673"/>
                          <a:pt x="3884334" y="472443"/>
                          <a:pt x="3889420" y="489397"/>
                        </a:cubicBezTo>
                        <a:cubicBezTo>
                          <a:pt x="3897222" y="515403"/>
                          <a:pt x="3907376" y="540664"/>
                          <a:pt x="3915178" y="566670"/>
                        </a:cubicBezTo>
                        <a:cubicBezTo>
                          <a:pt x="3963695" y="728397"/>
                          <a:pt x="3897649" y="526964"/>
                          <a:pt x="3940935" y="656822"/>
                        </a:cubicBezTo>
                        <a:cubicBezTo>
                          <a:pt x="3945228" y="686873"/>
                          <a:pt x="3948824" y="717031"/>
                          <a:pt x="3953814" y="746974"/>
                        </a:cubicBezTo>
                        <a:cubicBezTo>
                          <a:pt x="3969149" y="838985"/>
                          <a:pt x="3962204" y="781836"/>
                          <a:pt x="3979572" y="862884"/>
                        </a:cubicBezTo>
                        <a:cubicBezTo>
                          <a:pt x="3991681" y="919392"/>
                          <a:pt x="3986944" y="986166"/>
                          <a:pt x="4031087" y="1030309"/>
                        </a:cubicBezTo>
                        <a:cubicBezTo>
                          <a:pt x="4042032" y="1041254"/>
                          <a:pt x="4056845" y="1047481"/>
                          <a:pt x="4069724" y="1056067"/>
                        </a:cubicBezTo>
                        <a:cubicBezTo>
                          <a:pt x="4086896" y="1047481"/>
                          <a:pt x="4104571" y="1039834"/>
                          <a:pt x="4121240" y="1030309"/>
                        </a:cubicBezTo>
                        <a:cubicBezTo>
                          <a:pt x="4134679" y="1022630"/>
                          <a:pt x="4146032" y="1011474"/>
                          <a:pt x="4159876" y="1004552"/>
                        </a:cubicBezTo>
                        <a:cubicBezTo>
                          <a:pt x="4172018" y="998481"/>
                          <a:pt x="4185634" y="995966"/>
                          <a:pt x="4198513" y="991673"/>
                        </a:cubicBezTo>
                        <a:cubicBezTo>
                          <a:pt x="4321755" y="868428"/>
                          <a:pt x="4163963" y="1014704"/>
                          <a:pt x="4275786" y="940157"/>
                        </a:cubicBezTo>
                        <a:cubicBezTo>
                          <a:pt x="4298368" y="925103"/>
                          <a:pt x="4340304" y="870413"/>
                          <a:pt x="4353059" y="850005"/>
                        </a:cubicBezTo>
                        <a:cubicBezTo>
                          <a:pt x="4363234" y="833725"/>
                          <a:pt x="4371254" y="816136"/>
                          <a:pt x="4378817" y="798490"/>
                        </a:cubicBezTo>
                        <a:cubicBezTo>
                          <a:pt x="4384165" y="786012"/>
                          <a:pt x="4384961" y="771640"/>
                          <a:pt x="4391696" y="759853"/>
                        </a:cubicBezTo>
                        <a:cubicBezTo>
                          <a:pt x="4402346" y="741216"/>
                          <a:pt x="4417857" y="725805"/>
                          <a:pt x="4430333" y="708338"/>
                        </a:cubicBezTo>
                        <a:cubicBezTo>
                          <a:pt x="4439330" y="695743"/>
                          <a:pt x="4448411" y="683140"/>
                          <a:pt x="4456090" y="669701"/>
                        </a:cubicBezTo>
                        <a:cubicBezTo>
                          <a:pt x="4465615" y="653032"/>
                          <a:pt x="4469557" y="632934"/>
                          <a:pt x="4481848" y="618185"/>
                        </a:cubicBezTo>
                        <a:cubicBezTo>
                          <a:pt x="4491757" y="606294"/>
                          <a:pt x="4507606" y="601014"/>
                          <a:pt x="4520485" y="592428"/>
                        </a:cubicBezTo>
                        <a:cubicBezTo>
                          <a:pt x="4529071" y="579549"/>
                          <a:pt x="4534490" y="563864"/>
                          <a:pt x="4546242" y="553791"/>
                        </a:cubicBezTo>
                        <a:cubicBezTo>
                          <a:pt x="4565248" y="537500"/>
                          <a:pt x="4588247" y="526349"/>
                          <a:pt x="4610637" y="515154"/>
                        </a:cubicBezTo>
                        <a:cubicBezTo>
                          <a:pt x="4629110" y="505918"/>
                          <a:pt x="4684289" y="493522"/>
                          <a:pt x="4700789" y="489397"/>
                        </a:cubicBezTo>
                        <a:cubicBezTo>
                          <a:pt x="4752304" y="493690"/>
                          <a:pt x="4803721" y="505143"/>
                          <a:pt x="4855335" y="502276"/>
                        </a:cubicBezTo>
                        <a:cubicBezTo>
                          <a:pt x="4882445" y="500770"/>
                          <a:pt x="4905592" y="479220"/>
                          <a:pt x="4932609" y="476518"/>
                        </a:cubicBezTo>
                        <a:cubicBezTo>
                          <a:pt x="5070949" y="462684"/>
                          <a:pt x="5022808" y="482933"/>
                          <a:pt x="5087155" y="45076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F1DC40F9-A312-7737-7CF2-7C720E2C6AF5}"/>
              </a:ext>
            </a:extLst>
          </p:cNvPr>
          <p:cNvSpPr/>
          <p:nvPr/>
        </p:nvSpPr>
        <p:spPr>
          <a:xfrm>
            <a:off x="3876541" y="5434885"/>
            <a:ext cx="5228822" cy="1236371"/>
          </a:xfrm>
          <a:custGeom>
            <a:avLst/>
            <a:gdLst>
              <a:gd name="connsiteX0" fmla="*/ 0 w 5228822"/>
              <a:gd name="connsiteY0" fmla="*/ 1236371 h 1236371"/>
              <a:gd name="connsiteX1" fmla="*/ 51515 w 5228822"/>
              <a:gd name="connsiteY1" fmla="*/ 1094704 h 1236371"/>
              <a:gd name="connsiteX2" fmla="*/ 103031 w 5228822"/>
              <a:gd name="connsiteY2" fmla="*/ 1043188 h 1236371"/>
              <a:gd name="connsiteX3" fmla="*/ 141667 w 5228822"/>
              <a:gd name="connsiteY3" fmla="*/ 953036 h 1236371"/>
              <a:gd name="connsiteX4" fmla="*/ 180304 w 5228822"/>
              <a:gd name="connsiteY4" fmla="*/ 901521 h 1236371"/>
              <a:gd name="connsiteX5" fmla="*/ 231820 w 5228822"/>
              <a:gd name="connsiteY5" fmla="*/ 811369 h 1236371"/>
              <a:gd name="connsiteX6" fmla="*/ 270456 w 5228822"/>
              <a:gd name="connsiteY6" fmla="*/ 721216 h 1236371"/>
              <a:gd name="connsiteX7" fmla="*/ 296214 w 5228822"/>
              <a:gd name="connsiteY7" fmla="*/ 631064 h 1236371"/>
              <a:gd name="connsiteX8" fmla="*/ 386366 w 5228822"/>
              <a:gd name="connsiteY8" fmla="*/ 476518 h 1236371"/>
              <a:gd name="connsiteX9" fmla="*/ 437882 w 5228822"/>
              <a:gd name="connsiteY9" fmla="*/ 399245 h 1236371"/>
              <a:gd name="connsiteX10" fmla="*/ 476518 w 5228822"/>
              <a:gd name="connsiteY10" fmla="*/ 386366 h 1236371"/>
              <a:gd name="connsiteX11" fmla="*/ 579549 w 5228822"/>
              <a:gd name="connsiteY11" fmla="*/ 360608 h 1236371"/>
              <a:gd name="connsiteX12" fmla="*/ 746974 w 5228822"/>
              <a:gd name="connsiteY12" fmla="*/ 373487 h 1236371"/>
              <a:gd name="connsiteX13" fmla="*/ 785611 w 5228822"/>
              <a:gd name="connsiteY13" fmla="*/ 399245 h 1236371"/>
              <a:gd name="connsiteX14" fmla="*/ 875763 w 5228822"/>
              <a:gd name="connsiteY14" fmla="*/ 489397 h 1236371"/>
              <a:gd name="connsiteX15" fmla="*/ 953036 w 5228822"/>
              <a:gd name="connsiteY15" fmla="*/ 592428 h 1236371"/>
              <a:gd name="connsiteX16" fmla="*/ 978794 w 5228822"/>
              <a:gd name="connsiteY16" fmla="*/ 631064 h 1236371"/>
              <a:gd name="connsiteX17" fmla="*/ 1017431 w 5228822"/>
              <a:gd name="connsiteY17" fmla="*/ 669701 h 1236371"/>
              <a:gd name="connsiteX18" fmla="*/ 1081825 w 5228822"/>
              <a:gd name="connsiteY18" fmla="*/ 772732 h 1236371"/>
              <a:gd name="connsiteX19" fmla="*/ 1120462 w 5228822"/>
              <a:gd name="connsiteY19" fmla="*/ 811369 h 1236371"/>
              <a:gd name="connsiteX20" fmla="*/ 1184856 w 5228822"/>
              <a:gd name="connsiteY20" fmla="*/ 927278 h 1236371"/>
              <a:gd name="connsiteX21" fmla="*/ 1223493 w 5228822"/>
              <a:gd name="connsiteY21" fmla="*/ 953036 h 1236371"/>
              <a:gd name="connsiteX22" fmla="*/ 1300766 w 5228822"/>
              <a:gd name="connsiteY22" fmla="*/ 1030309 h 1236371"/>
              <a:gd name="connsiteX23" fmla="*/ 1390918 w 5228822"/>
              <a:gd name="connsiteY23" fmla="*/ 1094704 h 1236371"/>
              <a:gd name="connsiteX24" fmla="*/ 1455313 w 5228822"/>
              <a:gd name="connsiteY24" fmla="*/ 1107583 h 1236371"/>
              <a:gd name="connsiteX25" fmla="*/ 1648496 w 5228822"/>
              <a:gd name="connsiteY25" fmla="*/ 1094704 h 1236371"/>
              <a:gd name="connsiteX26" fmla="*/ 1687132 w 5228822"/>
              <a:gd name="connsiteY26" fmla="*/ 1056067 h 1236371"/>
              <a:gd name="connsiteX27" fmla="*/ 1712890 w 5228822"/>
              <a:gd name="connsiteY27" fmla="*/ 965915 h 1236371"/>
              <a:gd name="connsiteX28" fmla="*/ 1764405 w 5228822"/>
              <a:gd name="connsiteY28" fmla="*/ 862884 h 1236371"/>
              <a:gd name="connsiteX29" fmla="*/ 1828800 w 5228822"/>
              <a:gd name="connsiteY29" fmla="*/ 695459 h 1236371"/>
              <a:gd name="connsiteX30" fmla="*/ 1867436 w 5228822"/>
              <a:gd name="connsiteY30" fmla="*/ 618185 h 1236371"/>
              <a:gd name="connsiteX31" fmla="*/ 1918952 w 5228822"/>
              <a:gd name="connsiteY31" fmla="*/ 553791 h 1236371"/>
              <a:gd name="connsiteX32" fmla="*/ 1970467 w 5228822"/>
              <a:gd name="connsiteY32" fmla="*/ 502276 h 1236371"/>
              <a:gd name="connsiteX33" fmla="*/ 2021983 w 5228822"/>
              <a:gd name="connsiteY33" fmla="*/ 476518 h 1236371"/>
              <a:gd name="connsiteX34" fmla="*/ 2189408 w 5228822"/>
              <a:gd name="connsiteY34" fmla="*/ 489397 h 1236371"/>
              <a:gd name="connsiteX35" fmla="*/ 2240924 w 5228822"/>
              <a:gd name="connsiteY35" fmla="*/ 528033 h 1236371"/>
              <a:gd name="connsiteX36" fmla="*/ 2331076 w 5228822"/>
              <a:gd name="connsiteY36" fmla="*/ 579549 h 1236371"/>
              <a:gd name="connsiteX37" fmla="*/ 2485622 w 5228822"/>
              <a:gd name="connsiteY37" fmla="*/ 566670 h 1236371"/>
              <a:gd name="connsiteX38" fmla="*/ 2562896 w 5228822"/>
              <a:gd name="connsiteY38" fmla="*/ 540912 h 1236371"/>
              <a:gd name="connsiteX39" fmla="*/ 2807594 w 5228822"/>
              <a:gd name="connsiteY39" fmla="*/ 528033 h 1236371"/>
              <a:gd name="connsiteX40" fmla="*/ 3142445 w 5228822"/>
              <a:gd name="connsiteY40" fmla="*/ 489397 h 1236371"/>
              <a:gd name="connsiteX41" fmla="*/ 3206839 w 5228822"/>
              <a:gd name="connsiteY41" fmla="*/ 386366 h 1236371"/>
              <a:gd name="connsiteX42" fmla="*/ 3245476 w 5228822"/>
              <a:gd name="connsiteY42" fmla="*/ 334850 h 1236371"/>
              <a:gd name="connsiteX43" fmla="*/ 3271234 w 5228822"/>
              <a:gd name="connsiteY43" fmla="*/ 283335 h 1236371"/>
              <a:gd name="connsiteX44" fmla="*/ 3309870 w 5228822"/>
              <a:gd name="connsiteY44" fmla="*/ 244698 h 1236371"/>
              <a:gd name="connsiteX45" fmla="*/ 3361386 w 5228822"/>
              <a:gd name="connsiteY45" fmla="*/ 167425 h 1236371"/>
              <a:gd name="connsiteX46" fmla="*/ 3400022 w 5228822"/>
              <a:gd name="connsiteY46" fmla="*/ 128788 h 1236371"/>
              <a:gd name="connsiteX47" fmla="*/ 3438659 w 5228822"/>
              <a:gd name="connsiteY47" fmla="*/ 103030 h 1236371"/>
              <a:gd name="connsiteX48" fmla="*/ 3490174 w 5228822"/>
              <a:gd name="connsiteY48" fmla="*/ 64394 h 1236371"/>
              <a:gd name="connsiteX49" fmla="*/ 3567448 w 5228822"/>
              <a:gd name="connsiteY49" fmla="*/ 12878 h 1236371"/>
              <a:gd name="connsiteX50" fmla="*/ 3631842 w 5228822"/>
              <a:gd name="connsiteY50" fmla="*/ 0 h 1236371"/>
              <a:gd name="connsiteX51" fmla="*/ 3902298 w 5228822"/>
              <a:gd name="connsiteY51" fmla="*/ 12878 h 1236371"/>
              <a:gd name="connsiteX52" fmla="*/ 3940935 w 5228822"/>
              <a:gd name="connsiteY52" fmla="*/ 64394 h 1236371"/>
              <a:gd name="connsiteX53" fmla="*/ 3966693 w 5228822"/>
              <a:gd name="connsiteY53" fmla="*/ 154546 h 1236371"/>
              <a:gd name="connsiteX54" fmla="*/ 3953814 w 5228822"/>
              <a:gd name="connsiteY54" fmla="*/ 618185 h 1236371"/>
              <a:gd name="connsiteX55" fmla="*/ 3940935 w 5228822"/>
              <a:gd name="connsiteY55" fmla="*/ 682580 h 1236371"/>
              <a:gd name="connsiteX56" fmla="*/ 3953814 w 5228822"/>
              <a:gd name="connsiteY56" fmla="*/ 940157 h 1236371"/>
              <a:gd name="connsiteX57" fmla="*/ 3979572 w 5228822"/>
              <a:gd name="connsiteY57" fmla="*/ 978794 h 1236371"/>
              <a:gd name="connsiteX58" fmla="*/ 4018208 w 5228822"/>
              <a:gd name="connsiteY58" fmla="*/ 1017430 h 1236371"/>
              <a:gd name="connsiteX59" fmla="*/ 4146997 w 5228822"/>
              <a:gd name="connsiteY59" fmla="*/ 1056067 h 1236371"/>
              <a:gd name="connsiteX60" fmla="*/ 4301544 w 5228822"/>
              <a:gd name="connsiteY60" fmla="*/ 1043188 h 1236371"/>
              <a:gd name="connsiteX61" fmla="*/ 4340180 w 5228822"/>
              <a:gd name="connsiteY61" fmla="*/ 1004552 h 1236371"/>
              <a:gd name="connsiteX62" fmla="*/ 4378817 w 5228822"/>
              <a:gd name="connsiteY62" fmla="*/ 978794 h 1236371"/>
              <a:gd name="connsiteX63" fmla="*/ 4404574 w 5228822"/>
              <a:gd name="connsiteY63" fmla="*/ 940157 h 1236371"/>
              <a:gd name="connsiteX64" fmla="*/ 4443211 w 5228822"/>
              <a:gd name="connsiteY64" fmla="*/ 914400 h 1236371"/>
              <a:gd name="connsiteX65" fmla="*/ 4456090 w 5228822"/>
              <a:gd name="connsiteY65" fmla="*/ 875763 h 1236371"/>
              <a:gd name="connsiteX66" fmla="*/ 4546242 w 5228822"/>
              <a:gd name="connsiteY66" fmla="*/ 785611 h 1236371"/>
              <a:gd name="connsiteX67" fmla="*/ 4572000 w 5228822"/>
              <a:gd name="connsiteY67" fmla="*/ 746974 h 1236371"/>
              <a:gd name="connsiteX68" fmla="*/ 4932608 w 5228822"/>
              <a:gd name="connsiteY68" fmla="*/ 682580 h 1236371"/>
              <a:gd name="connsiteX69" fmla="*/ 5164428 w 5228822"/>
              <a:gd name="connsiteY69" fmla="*/ 656822 h 1236371"/>
              <a:gd name="connsiteX70" fmla="*/ 5190186 w 5228822"/>
              <a:gd name="connsiteY70" fmla="*/ 579549 h 1236371"/>
              <a:gd name="connsiteX71" fmla="*/ 5203065 w 5228822"/>
              <a:gd name="connsiteY71" fmla="*/ 540912 h 1236371"/>
              <a:gd name="connsiteX72" fmla="*/ 5228822 w 5228822"/>
              <a:gd name="connsiteY72" fmla="*/ 502276 h 1236371"/>
              <a:gd name="connsiteX73" fmla="*/ 5215944 w 5228822"/>
              <a:gd name="connsiteY73" fmla="*/ 206061 h 12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8822" h="1236371" extrusionOk="0">
                <a:moveTo>
                  <a:pt x="0" y="1236371"/>
                </a:moveTo>
                <a:cubicBezTo>
                  <a:pt x="6701" y="1196651"/>
                  <a:pt x="20619" y="1132849"/>
                  <a:pt x="51515" y="1094704"/>
                </a:cubicBezTo>
                <a:cubicBezTo>
                  <a:pt x="63636" y="1076732"/>
                  <a:pt x="81666" y="1060840"/>
                  <a:pt x="103031" y="1043188"/>
                </a:cubicBezTo>
                <a:cubicBezTo>
                  <a:pt x="116136" y="1005409"/>
                  <a:pt x="119632" y="990966"/>
                  <a:pt x="141667" y="953036"/>
                </a:cubicBezTo>
                <a:cubicBezTo>
                  <a:pt x="154611" y="934094"/>
                  <a:pt x="168832" y="918922"/>
                  <a:pt x="180304" y="901521"/>
                </a:cubicBezTo>
                <a:cubicBezTo>
                  <a:pt x="210284" y="858893"/>
                  <a:pt x="206468" y="861333"/>
                  <a:pt x="231820" y="811369"/>
                </a:cubicBezTo>
                <a:cubicBezTo>
                  <a:pt x="267632" y="699876"/>
                  <a:pt x="225932" y="814070"/>
                  <a:pt x="270456" y="721216"/>
                </a:cubicBezTo>
                <a:cubicBezTo>
                  <a:pt x="290747" y="676797"/>
                  <a:pt x="274828" y="679837"/>
                  <a:pt x="296214" y="631064"/>
                </a:cubicBezTo>
                <a:cubicBezTo>
                  <a:pt x="347544" y="519312"/>
                  <a:pt x="328541" y="558911"/>
                  <a:pt x="386366" y="476518"/>
                </a:cubicBezTo>
                <a:cubicBezTo>
                  <a:pt x="399347" y="448187"/>
                  <a:pt x="405218" y="409183"/>
                  <a:pt x="437882" y="399245"/>
                </a:cubicBezTo>
                <a:cubicBezTo>
                  <a:pt x="451048" y="394508"/>
                  <a:pt x="463244" y="388916"/>
                  <a:pt x="476518" y="386366"/>
                </a:cubicBezTo>
                <a:cubicBezTo>
                  <a:pt x="510671" y="377051"/>
                  <a:pt x="579549" y="360608"/>
                  <a:pt x="579549" y="360608"/>
                </a:cubicBezTo>
                <a:cubicBezTo>
                  <a:pt x="636770" y="362830"/>
                  <a:pt x="692232" y="366446"/>
                  <a:pt x="746974" y="373487"/>
                </a:cubicBezTo>
                <a:cubicBezTo>
                  <a:pt x="765227" y="376862"/>
                  <a:pt x="773210" y="390616"/>
                  <a:pt x="785611" y="399245"/>
                </a:cubicBezTo>
                <a:cubicBezTo>
                  <a:pt x="819164" y="426059"/>
                  <a:pt x="852054" y="460452"/>
                  <a:pt x="875763" y="489397"/>
                </a:cubicBezTo>
                <a:cubicBezTo>
                  <a:pt x="949441" y="588135"/>
                  <a:pt x="868113" y="464191"/>
                  <a:pt x="953036" y="592428"/>
                </a:cubicBezTo>
                <a:cubicBezTo>
                  <a:pt x="963192" y="604879"/>
                  <a:pt x="968090" y="620146"/>
                  <a:pt x="978794" y="631064"/>
                </a:cubicBezTo>
                <a:cubicBezTo>
                  <a:pt x="990696" y="644505"/>
                  <a:pt x="1006832" y="654928"/>
                  <a:pt x="1017431" y="669701"/>
                </a:cubicBezTo>
                <a:cubicBezTo>
                  <a:pt x="1035239" y="700580"/>
                  <a:pt x="1059985" y="748021"/>
                  <a:pt x="1081825" y="772732"/>
                </a:cubicBezTo>
                <a:cubicBezTo>
                  <a:pt x="1095284" y="786955"/>
                  <a:pt x="1107192" y="795687"/>
                  <a:pt x="1120462" y="811369"/>
                </a:cubicBezTo>
                <a:cubicBezTo>
                  <a:pt x="1125962" y="855631"/>
                  <a:pt x="1150647" y="909842"/>
                  <a:pt x="1184856" y="927278"/>
                </a:cubicBezTo>
                <a:cubicBezTo>
                  <a:pt x="1200732" y="937319"/>
                  <a:pt x="1207643" y="939188"/>
                  <a:pt x="1223493" y="953036"/>
                </a:cubicBezTo>
                <a:cubicBezTo>
                  <a:pt x="1299555" y="1037242"/>
                  <a:pt x="1231059" y="967674"/>
                  <a:pt x="1300766" y="1030309"/>
                </a:cubicBezTo>
                <a:cubicBezTo>
                  <a:pt x="1347801" y="1069958"/>
                  <a:pt x="1330138" y="1076289"/>
                  <a:pt x="1390918" y="1094704"/>
                </a:cubicBezTo>
                <a:cubicBezTo>
                  <a:pt x="1414050" y="1098123"/>
                  <a:pt x="1433205" y="1102837"/>
                  <a:pt x="1455313" y="1107583"/>
                </a:cubicBezTo>
                <a:cubicBezTo>
                  <a:pt x="1512537" y="1108818"/>
                  <a:pt x="1588184" y="1110397"/>
                  <a:pt x="1648496" y="1094704"/>
                </a:cubicBezTo>
                <a:cubicBezTo>
                  <a:pt x="1666714" y="1090805"/>
                  <a:pt x="1676197" y="1072948"/>
                  <a:pt x="1687132" y="1056067"/>
                </a:cubicBezTo>
                <a:cubicBezTo>
                  <a:pt x="1699191" y="1041517"/>
                  <a:pt x="1708907" y="977020"/>
                  <a:pt x="1712890" y="965915"/>
                </a:cubicBezTo>
                <a:cubicBezTo>
                  <a:pt x="1727686" y="927425"/>
                  <a:pt x="1753083" y="897601"/>
                  <a:pt x="1764405" y="862884"/>
                </a:cubicBezTo>
                <a:cubicBezTo>
                  <a:pt x="1791656" y="779075"/>
                  <a:pt x="1789979" y="780986"/>
                  <a:pt x="1828800" y="695459"/>
                </a:cubicBezTo>
                <a:cubicBezTo>
                  <a:pt x="1840677" y="668979"/>
                  <a:pt x="1855750" y="646607"/>
                  <a:pt x="1867436" y="618185"/>
                </a:cubicBezTo>
                <a:cubicBezTo>
                  <a:pt x="1883051" y="590830"/>
                  <a:pt x="1900189" y="575181"/>
                  <a:pt x="1918952" y="553791"/>
                </a:cubicBezTo>
                <a:cubicBezTo>
                  <a:pt x="1934946" y="536354"/>
                  <a:pt x="1948231" y="515660"/>
                  <a:pt x="1970467" y="502276"/>
                </a:cubicBezTo>
                <a:cubicBezTo>
                  <a:pt x="1984602" y="488037"/>
                  <a:pt x="2006050" y="486785"/>
                  <a:pt x="2021983" y="476518"/>
                </a:cubicBezTo>
                <a:cubicBezTo>
                  <a:pt x="2073077" y="488187"/>
                  <a:pt x="2135962" y="473113"/>
                  <a:pt x="2189408" y="489397"/>
                </a:cubicBezTo>
                <a:cubicBezTo>
                  <a:pt x="2208046" y="493017"/>
                  <a:pt x="2226320" y="514644"/>
                  <a:pt x="2240924" y="528033"/>
                </a:cubicBezTo>
                <a:cubicBezTo>
                  <a:pt x="2283576" y="558031"/>
                  <a:pt x="2280956" y="554034"/>
                  <a:pt x="2331076" y="579549"/>
                </a:cubicBezTo>
                <a:cubicBezTo>
                  <a:pt x="2386801" y="569203"/>
                  <a:pt x="2433013" y="580779"/>
                  <a:pt x="2485622" y="566670"/>
                </a:cubicBezTo>
                <a:cubicBezTo>
                  <a:pt x="2511407" y="560006"/>
                  <a:pt x="2535089" y="543502"/>
                  <a:pt x="2562896" y="540912"/>
                </a:cubicBezTo>
                <a:cubicBezTo>
                  <a:pt x="2642258" y="516826"/>
                  <a:pt x="2709826" y="512899"/>
                  <a:pt x="2807594" y="528033"/>
                </a:cubicBezTo>
                <a:cubicBezTo>
                  <a:pt x="2983901" y="472991"/>
                  <a:pt x="2872629" y="522002"/>
                  <a:pt x="3142445" y="489397"/>
                </a:cubicBezTo>
                <a:cubicBezTo>
                  <a:pt x="3245084" y="346616"/>
                  <a:pt x="3123359" y="528418"/>
                  <a:pt x="3206839" y="386366"/>
                </a:cubicBezTo>
                <a:cubicBezTo>
                  <a:pt x="3219684" y="365924"/>
                  <a:pt x="3237825" y="354527"/>
                  <a:pt x="3245476" y="334850"/>
                </a:cubicBezTo>
                <a:cubicBezTo>
                  <a:pt x="3255893" y="318806"/>
                  <a:pt x="3259856" y="299223"/>
                  <a:pt x="3271234" y="283335"/>
                </a:cubicBezTo>
                <a:cubicBezTo>
                  <a:pt x="3285275" y="267619"/>
                  <a:pt x="3299925" y="256036"/>
                  <a:pt x="3309870" y="244698"/>
                </a:cubicBezTo>
                <a:cubicBezTo>
                  <a:pt x="3329461" y="218617"/>
                  <a:pt x="3337923" y="190123"/>
                  <a:pt x="3361386" y="167425"/>
                </a:cubicBezTo>
                <a:cubicBezTo>
                  <a:pt x="3375627" y="152494"/>
                  <a:pt x="3384892" y="137345"/>
                  <a:pt x="3400022" y="128788"/>
                </a:cubicBezTo>
                <a:cubicBezTo>
                  <a:pt x="3413802" y="120479"/>
                  <a:pt x="3426132" y="111677"/>
                  <a:pt x="3438659" y="103030"/>
                </a:cubicBezTo>
                <a:cubicBezTo>
                  <a:pt x="3456427" y="90691"/>
                  <a:pt x="3471953" y="76633"/>
                  <a:pt x="3490174" y="64394"/>
                </a:cubicBezTo>
                <a:cubicBezTo>
                  <a:pt x="3513882" y="45206"/>
                  <a:pt x="3539727" y="24287"/>
                  <a:pt x="3567448" y="12878"/>
                </a:cubicBezTo>
                <a:cubicBezTo>
                  <a:pt x="3593182" y="3823"/>
                  <a:pt x="3620802" y="93"/>
                  <a:pt x="3631842" y="0"/>
                </a:cubicBezTo>
                <a:cubicBezTo>
                  <a:pt x="3724076" y="-10426"/>
                  <a:pt x="3799174" y="-6010"/>
                  <a:pt x="3902298" y="12878"/>
                </a:cubicBezTo>
                <a:cubicBezTo>
                  <a:pt x="3924272" y="16481"/>
                  <a:pt x="3928540" y="44958"/>
                  <a:pt x="3940935" y="64394"/>
                </a:cubicBezTo>
                <a:cubicBezTo>
                  <a:pt x="3949449" y="78268"/>
                  <a:pt x="3964684" y="142790"/>
                  <a:pt x="3966693" y="154546"/>
                </a:cubicBezTo>
                <a:cubicBezTo>
                  <a:pt x="3940752" y="311524"/>
                  <a:pt x="3948574" y="481336"/>
                  <a:pt x="3953814" y="618185"/>
                </a:cubicBezTo>
                <a:cubicBezTo>
                  <a:pt x="3953363" y="639099"/>
                  <a:pt x="3942202" y="661308"/>
                  <a:pt x="3940935" y="682580"/>
                </a:cubicBezTo>
                <a:cubicBezTo>
                  <a:pt x="3938555" y="773307"/>
                  <a:pt x="3948170" y="854451"/>
                  <a:pt x="3953814" y="940157"/>
                </a:cubicBezTo>
                <a:cubicBezTo>
                  <a:pt x="3953447" y="953588"/>
                  <a:pt x="3969221" y="967055"/>
                  <a:pt x="3979572" y="978794"/>
                </a:cubicBezTo>
                <a:cubicBezTo>
                  <a:pt x="3987845" y="993956"/>
                  <a:pt x="4003724" y="1005798"/>
                  <a:pt x="4018208" y="1017430"/>
                </a:cubicBezTo>
                <a:cubicBezTo>
                  <a:pt x="4042159" y="1032703"/>
                  <a:pt x="4114080" y="1047143"/>
                  <a:pt x="4146997" y="1056067"/>
                </a:cubicBezTo>
                <a:cubicBezTo>
                  <a:pt x="4199887" y="1054218"/>
                  <a:pt x="4257544" y="1064100"/>
                  <a:pt x="4301544" y="1043188"/>
                </a:cubicBezTo>
                <a:cubicBezTo>
                  <a:pt x="4318205" y="1040016"/>
                  <a:pt x="4326416" y="1015560"/>
                  <a:pt x="4340180" y="1004552"/>
                </a:cubicBezTo>
                <a:cubicBezTo>
                  <a:pt x="4350387" y="995830"/>
                  <a:pt x="4364033" y="985015"/>
                  <a:pt x="4378817" y="978794"/>
                </a:cubicBezTo>
                <a:cubicBezTo>
                  <a:pt x="4389858" y="964150"/>
                  <a:pt x="4390601" y="951025"/>
                  <a:pt x="4404574" y="940157"/>
                </a:cubicBezTo>
                <a:cubicBezTo>
                  <a:pt x="4415966" y="927357"/>
                  <a:pt x="4433628" y="925333"/>
                  <a:pt x="4443211" y="914400"/>
                </a:cubicBezTo>
                <a:cubicBezTo>
                  <a:pt x="4450776" y="902881"/>
                  <a:pt x="4446965" y="887858"/>
                  <a:pt x="4456090" y="875763"/>
                </a:cubicBezTo>
                <a:cubicBezTo>
                  <a:pt x="4484152" y="822737"/>
                  <a:pt x="4497734" y="819999"/>
                  <a:pt x="4546242" y="785611"/>
                </a:cubicBezTo>
                <a:cubicBezTo>
                  <a:pt x="4552303" y="773153"/>
                  <a:pt x="4562498" y="757072"/>
                  <a:pt x="4572000" y="746974"/>
                </a:cubicBezTo>
                <a:cubicBezTo>
                  <a:pt x="4697249" y="649693"/>
                  <a:pt x="4738905" y="694097"/>
                  <a:pt x="4932608" y="682580"/>
                </a:cubicBezTo>
                <a:cubicBezTo>
                  <a:pt x="5020424" y="679205"/>
                  <a:pt x="5129181" y="721535"/>
                  <a:pt x="5164428" y="656822"/>
                </a:cubicBezTo>
                <a:cubicBezTo>
                  <a:pt x="5179738" y="621317"/>
                  <a:pt x="5185928" y="604010"/>
                  <a:pt x="5190186" y="579549"/>
                </a:cubicBezTo>
                <a:cubicBezTo>
                  <a:pt x="5192275" y="568099"/>
                  <a:pt x="5197050" y="553062"/>
                  <a:pt x="5203065" y="540912"/>
                </a:cubicBezTo>
                <a:cubicBezTo>
                  <a:pt x="5203118" y="534540"/>
                  <a:pt x="5214257" y="520315"/>
                  <a:pt x="5228822" y="502276"/>
                </a:cubicBezTo>
                <a:cubicBezTo>
                  <a:pt x="5211781" y="299357"/>
                  <a:pt x="5213472" y="380516"/>
                  <a:pt x="5215944" y="206061"/>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3698843547">
                  <a:custGeom>
                    <a:avLst/>
                    <a:gdLst>
                      <a:gd name="connsiteX0" fmla="*/ 0 w 5228822"/>
                      <a:gd name="connsiteY0" fmla="*/ 1236371 h 1236371"/>
                      <a:gd name="connsiteX1" fmla="*/ 51515 w 5228822"/>
                      <a:gd name="connsiteY1" fmla="*/ 1094704 h 1236371"/>
                      <a:gd name="connsiteX2" fmla="*/ 103031 w 5228822"/>
                      <a:gd name="connsiteY2" fmla="*/ 1043188 h 1236371"/>
                      <a:gd name="connsiteX3" fmla="*/ 141667 w 5228822"/>
                      <a:gd name="connsiteY3" fmla="*/ 953036 h 1236371"/>
                      <a:gd name="connsiteX4" fmla="*/ 180304 w 5228822"/>
                      <a:gd name="connsiteY4" fmla="*/ 901521 h 1236371"/>
                      <a:gd name="connsiteX5" fmla="*/ 231820 w 5228822"/>
                      <a:gd name="connsiteY5" fmla="*/ 811369 h 1236371"/>
                      <a:gd name="connsiteX6" fmla="*/ 270456 w 5228822"/>
                      <a:gd name="connsiteY6" fmla="*/ 721216 h 1236371"/>
                      <a:gd name="connsiteX7" fmla="*/ 296214 w 5228822"/>
                      <a:gd name="connsiteY7" fmla="*/ 631064 h 1236371"/>
                      <a:gd name="connsiteX8" fmla="*/ 386366 w 5228822"/>
                      <a:gd name="connsiteY8" fmla="*/ 476518 h 1236371"/>
                      <a:gd name="connsiteX9" fmla="*/ 437882 w 5228822"/>
                      <a:gd name="connsiteY9" fmla="*/ 399245 h 1236371"/>
                      <a:gd name="connsiteX10" fmla="*/ 476518 w 5228822"/>
                      <a:gd name="connsiteY10" fmla="*/ 386366 h 1236371"/>
                      <a:gd name="connsiteX11" fmla="*/ 579549 w 5228822"/>
                      <a:gd name="connsiteY11" fmla="*/ 360608 h 1236371"/>
                      <a:gd name="connsiteX12" fmla="*/ 746974 w 5228822"/>
                      <a:gd name="connsiteY12" fmla="*/ 373487 h 1236371"/>
                      <a:gd name="connsiteX13" fmla="*/ 785611 w 5228822"/>
                      <a:gd name="connsiteY13" fmla="*/ 399245 h 1236371"/>
                      <a:gd name="connsiteX14" fmla="*/ 875763 w 5228822"/>
                      <a:gd name="connsiteY14" fmla="*/ 489397 h 1236371"/>
                      <a:gd name="connsiteX15" fmla="*/ 953036 w 5228822"/>
                      <a:gd name="connsiteY15" fmla="*/ 592428 h 1236371"/>
                      <a:gd name="connsiteX16" fmla="*/ 978794 w 5228822"/>
                      <a:gd name="connsiteY16" fmla="*/ 631064 h 1236371"/>
                      <a:gd name="connsiteX17" fmla="*/ 1017431 w 5228822"/>
                      <a:gd name="connsiteY17" fmla="*/ 669701 h 1236371"/>
                      <a:gd name="connsiteX18" fmla="*/ 1081825 w 5228822"/>
                      <a:gd name="connsiteY18" fmla="*/ 772732 h 1236371"/>
                      <a:gd name="connsiteX19" fmla="*/ 1120462 w 5228822"/>
                      <a:gd name="connsiteY19" fmla="*/ 811369 h 1236371"/>
                      <a:gd name="connsiteX20" fmla="*/ 1184856 w 5228822"/>
                      <a:gd name="connsiteY20" fmla="*/ 927278 h 1236371"/>
                      <a:gd name="connsiteX21" fmla="*/ 1223493 w 5228822"/>
                      <a:gd name="connsiteY21" fmla="*/ 953036 h 1236371"/>
                      <a:gd name="connsiteX22" fmla="*/ 1300766 w 5228822"/>
                      <a:gd name="connsiteY22" fmla="*/ 1030309 h 1236371"/>
                      <a:gd name="connsiteX23" fmla="*/ 1390918 w 5228822"/>
                      <a:gd name="connsiteY23" fmla="*/ 1094704 h 1236371"/>
                      <a:gd name="connsiteX24" fmla="*/ 1455313 w 5228822"/>
                      <a:gd name="connsiteY24" fmla="*/ 1107583 h 1236371"/>
                      <a:gd name="connsiteX25" fmla="*/ 1648496 w 5228822"/>
                      <a:gd name="connsiteY25" fmla="*/ 1094704 h 1236371"/>
                      <a:gd name="connsiteX26" fmla="*/ 1687132 w 5228822"/>
                      <a:gd name="connsiteY26" fmla="*/ 1056067 h 1236371"/>
                      <a:gd name="connsiteX27" fmla="*/ 1712890 w 5228822"/>
                      <a:gd name="connsiteY27" fmla="*/ 965915 h 1236371"/>
                      <a:gd name="connsiteX28" fmla="*/ 1764405 w 5228822"/>
                      <a:gd name="connsiteY28" fmla="*/ 862884 h 1236371"/>
                      <a:gd name="connsiteX29" fmla="*/ 1828800 w 5228822"/>
                      <a:gd name="connsiteY29" fmla="*/ 695459 h 1236371"/>
                      <a:gd name="connsiteX30" fmla="*/ 1867436 w 5228822"/>
                      <a:gd name="connsiteY30" fmla="*/ 618185 h 1236371"/>
                      <a:gd name="connsiteX31" fmla="*/ 1918952 w 5228822"/>
                      <a:gd name="connsiteY31" fmla="*/ 553791 h 1236371"/>
                      <a:gd name="connsiteX32" fmla="*/ 1970467 w 5228822"/>
                      <a:gd name="connsiteY32" fmla="*/ 502276 h 1236371"/>
                      <a:gd name="connsiteX33" fmla="*/ 2021983 w 5228822"/>
                      <a:gd name="connsiteY33" fmla="*/ 476518 h 1236371"/>
                      <a:gd name="connsiteX34" fmla="*/ 2189408 w 5228822"/>
                      <a:gd name="connsiteY34" fmla="*/ 489397 h 1236371"/>
                      <a:gd name="connsiteX35" fmla="*/ 2240924 w 5228822"/>
                      <a:gd name="connsiteY35" fmla="*/ 528033 h 1236371"/>
                      <a:gd name="connsiteX36" fmla="*/ 2331076 w 5228822"/>
                      <a:gd name="connsiteY36" fmla="*/ 579549 h 1236371"/>
                      <a:gd name="connsiteX37" fmla="*/ 2485622 w 5228822"/>
                      <a:gd name="connsiteY37" fmla="*/ 566670 h 1236371"/>
                      <a:gd name="connsiteX38" fmla="*/ 2562896 w 5228822"/>
                      <a:gd name="connsiteY38" fmla="*/ 540912 h 1236371"/>
                      <a:gd name="connsiteX39" fmla="*/ 2807594 w 5228822"/>
                      <a:gd name="connsiteY39" fmla="*/ 528033 h 1236371"/>
                      <a:gd name="connsiteX40" fmla="*/ 3142445 w 5228822"/>
                      <a:gd name="connsiteY40" fmla="*/ 489397 h 1236371"/>
                      <a:gd name="connsiteX41" fmla="*/ 3206839 w 5228822"/>
                      <a:gd name="connsiteY41" fmla="*/ 386366 h 1236371"/>
                      <a:gd name="connsiteX42" fmla="*/ 3245476 w 5228822"/>
                      <a:gd name="connsiteY42" fmla="*/ 334850 h 1236371"/>
                      <a:gd name="connsiteX43" fmla="*/ 3271234 w 5228822"/>
                      <a:gd name="connsiteY43" fmla="*/ 283335 h 1236371"/>
                      <a:gd name="connsiteX44" fmla="*/ 3309870 w 5228822"/>
                      <a:gd name="connsiteY44" fmla="*/ 244698 h 1236371"/>
                      <a:gd name="connsiteX45" fmla="*/ 3361386 w 5228822"/>
                      <a:gd name="connsiteY45" fmla="*/ 167425 h 1236371"/>
                      <a:gd name="connsiteX46" fmla="*/ 3400022 w 5228822"/>
                      <a:gd name="connsiteY46" fmla="*/ 128788 h 1236371"/>
                      <a:gd name="connsiteX47" fmla="*/ 3438659 w 5228822"/>
                      <a:gd name="connsiteY47" fmla="*/ 103030 h 1236371"/>
                      <a:gd name="connsiteX48" fmla="*/ 3490174 w 5228822"/>
                      <a:gd name="connsiteY48" fmla="*/ 64394 h 1236371"/>
                      <a:gd name="connsiteX49" fmla="*/ 3567448 w 5228822"/>
                      <a:gd name="connsiteY49" fmla="*/ 12878 h 1236371"/>
                      <a:gd name="connsiteX50" fmla="*/ 3631842 w 5228822"/>
                      <a:gd name="connsiteY50" fmla="*/ 0 h 1236371"/>
                      <a:gd name="connsiteX51" fmla="*/ 3902298 w 5228822"/>
                      <a:gd name="connsiteY51" fmla="*/ 12878 h 1236371"/>
                      <a:gd name="connsiteX52" fmla="*/ 3940935 w 5228822"/>
                      <a:gd name="connsiteY52" fmla="*/ 64394 h 1236371"/>
                      <a:gd name="connsiteX53" fmla="*/ 3966693 w 5228822"/>
                      <a:gd name="connsiteY53" fmla="*/ 154546 h 1236371"/>
                      <a:gd name="connsiteX54" fmla="*/ 3953814 w 5228822"/>
                      <a:gd name="connsiteY54" fmla="*/ 618185 h 1236371"/>
                      <a:gd name="connsiteX55" fmla="*/ 3940935 w 5228822"/>
                      <a:gd name="connsiteY55" fmla="*/ 682580 h 1236371"/>
                      <a:gd name="connsiteX56" fmla="*/ 3953814 w 5228822"/>
                      <a:gd name="connsiteY56" fmla="*/ 940157 h 1236371"/>
                      <a:gd name="connsiteX57" fmla="*/ 3979572 w 5228822"/>
                      <a:gd name="connsiteY57" fmla="*/ 978794 h 1236371"/>
                      <a:gd name="connsiteX58" fmla="*/ 4018208 w 5228822"/>
                      <a:gd name="connsiteY58" fmla="*/ 1017430 h 1236371"/>
                      <a:gd name="connsiteX59" fmla="*/ 4146997 w 5228822"/>
                      <a:gd name="connsiteY59" fmla="*/ 1056067 h 1236371"/>
                      <a:gd name="connsiteX60" fmla="*/ 4301544 w 5228822"/>
                      <a:gd name="connsiteY60" fmla="*/ 1043188 h 1236371"/>
                      <a:gd name="connsiteX61" fmla="*/ 4340180 w 5228822"/>
                      <a:gd name="connsiteY61" fmla="*/ 1004552 h 1236371"/>
                      <a:gd name="connsiteX62" fmla="*/ 4378817 w 5228822"/>
                      <a:gd name="connsiteY62" fmla="*/ 978794 h 1236371"/>
                      <a:gd name="connsiteX63" fmla="*/ 4404574 w 5228822"/>
                      <a:gd name="connsiteY63" fmla="*/ 940157 h 1236371"/>
                      <a:gd name="connsiteX64" fmla="*/ 4443211 w 5228822"/>
                      <a:gd name="connsiteY64" fmla="*/ 914400 h 1236371"/>
                      <a:gd name="connsiteX65" fmla="*/ 4456090 w 5228822"/>
                      <a:gd name="connsiteY65" fmla="*/ 875763 h 1236371"/>
                      <a:gd name="connsiteX66" fmla="*/ 4546242 w 5228822"/>
                      <a:gd name="connsiteY66" fmla="*/ 785611 h 1236371"/>
                      <a:gd name="connsiteX67" fmla="*/ 4572000 w 5228822"/>
                      <a:gd name="connsiteY67" fmla="*/ 746974 h 1236371"/>
                      <a:gd name="connsiteX68" fmla="*/ 4932608 w 5228822"/>
                      <a:gd name="connsiteY68" fmla="*/ 682580 h 1236371"/>
                      <a:gd name="connsiteX69" fmla="*/ 5164428 w 5228822"/>
                      <a:gd name="connsiteY69" fmla="*/ 656822 h 1236371"/>
                      <a:gd name="connsiteX70" fmla="*/ 5190186 w 5228822"/>
                      <a:gd name="connsiteY70" fmla="*/ 579549 h 1236371"/>
                      <a:gd name="connsiteX71" fmla="*/ 5203065 w 5228822"/>
                      <a:gd name="connsiteY71" fmla="*/ 540912 h 1236371"/>
                      <a:gd name="connsiteX72" fmla="*/ 5228822 w 5228822"/>
                      <a:gd name="connsiteY72" fmla="*/ 502276 h 1236371"/>
                      <a:gd name="connsiteX73" fmla="*/ 5215944 w 5228822"/>
                      <a:gd name="connsiteY73" fmla="*/ 206061 h 12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8822" h="1236371">
                        <a:moveTo>
                          <a:pt x="0" y="1236371"/>
                        </a:moveTo>
                        <a:cubicBezTo>
                          <a:pt x="11129" y="1197422"/>
                          <a:pt x="24008" y="1131380"/>
                          <a:pt x="51515" y="1094704"/>
                        </a:cubicBezTo>
                        <a:cubicBezTo>
                          <a:pt x="66086" y="1075276"/>
                          <a:pt x="85859" y="1060360"/>
                          <a:pt x="103031" y="1043188"/>
                        </a:cubicBezTo>
                        <a:cubicBezTo>
                          <a:pt x="115550" y="1005633"/>
                          <a:pt x="118935" y="989408"/>
                          <a:pt x="141667" y="953036"/>
                        </a:cubicBezTo>
                        <a:cubicBezTo>
                          <a:pt x="153043" y="934834"/>
                          <a:pt x="167828" y="918988"/>
                          <a:pt x="180304" y="901521"/>
                        </a:cubicBezTo>
                        <a:cubicBezTo>
                          <a:pt x="210642" y="859048"/>
                          <a:pt x="206667" y="861673"/>
                          <a:pt x="231820" y="811369"/>
                        </a:cubicBezTo>
                        <a:cubicBezTo>
                          <a:pt x="258620" y="704159"/>
                          <a:pt x="225987" y="810152"/>
                          <a:pt x="270456" y="721216"/>
                        </a:cubicBezTo>
                        <a:cubicBezTo>
                          <a:pt x="292353" y="677422"/>
                          <a:pt x="275582" y="680581"/>
                          <a:pt x="296214" y="631064"/>
                        </a:cubicBezTo>
                        <a:cubicBezTo>
                          <a:pt x="342981" y="518822"/>
                          <a:pt x="332711" y="553167"/>
                          <a:pt x="386366" y="476518"/>
                        </a:cubicBezTo>
                        <a:cubicBezTo>
                          <a:pt x="404119" y="451157"/>
                          <a:pt x="408514" y="409035"/>
                          <a:pt x="437882" y="399245"/>
                        </a:cubicBezTo>
                        <a:cubicBezTo>
                          <a:pt x="450761" y="394952"/>
                          <a:pt x="463421" y="389938"/>
                          <a:pt x="476518" y="386366"/>
                        </a:cubicBezTo>
                        <a:cubicBezTo>
                          <a:pt x="510671" y="377051"/>
                          <a:pt x="579549" y="360608"/>
                          <a:pt x="579549" y="360608"/>
                        </a:cubicBezTo>
                        <a:cubicBezTo>
                          <a:pt x="635357" y="364901"/>
                          <a:pt x="691960" y="363172"/>
                          <a:pt x="746974" y="373487"/>
                        </a:cubicBezTo>
                        <a:cubicBezTo>
                          <a:pt x="762188" y="376340"/>
                          <a:pt x="774106" y="388890"/>
                          <a:pt x="785611" y="399245"/>
                        </a:cubicBezTo>
                        <a:cubicBezTo>
                          <a:pt x="817200" y="427675"/>
                          <a:pt x="852189" y="454037"/>
                          <a:pt x="875763" y="489397"/>
                        </a:cubicBezTo>
                        <a:cubicBezTo>
                          <a:pt x="933995" y="576743"/>
                          <a:pt x="861259" y="470059"/>
                          <a:pt x="953036" y="592428"/>
                        </a:cubicBezTo>
                        <a:cubicBezTo>
                          <a:pt x="962323" y="604811"/>
                          <a:pt x="968885" y="619173"/>
                          <a:pt x="978794" y="631064"/>
                        </a:cubicBezTo>
                        <a:cubicBezTo>
                          <a:pt x="990454" y="645056"/>
                          <a:pt x="1006503" y="655130"/>
                          <a:pt x="1017431" y="669701"/>
                        </a:cubicBezTo>
                        <a:cubicBezTo>
                          <a:pt x="1036287" y="694842"/>
                          <a:pt x="1059337" y="745747"/>
                          <a:pt x="1081825" y="772732"/>
                        </a:cubicBezTo>
                        <a:cubicBezTo>
                          <a:pt x="1093485" y="786724"/>
                          <a:pt x="1107583" y="798490"/>
                          <a:pt x="1120462" y="811369"/>
                        </a:cubicBezTo>
                        <a:cubicBezTo>
                          <a:pt x="1133883" y="851630"/>
                          <a:pt x="1146899" y="901974"/>
                          <a:pt x="1184856" y="927278"/>
                        </a:cubicBezTo>
                        <a:lnTo>
                          <a:pt x="1223493" y="953036"/>
                        </a:lnTo>
                        <a:cubicBezTo>
                          <a:pt x="1297531" y="1051756"/>
                          <a:pt x="1225437" y="967536"/>
                          <a:pt x="1300766" y="1030309"/>
                        </a:cubicBezTo>
                        <a:cubicBezTo>
                          <a:pt x="1348941" y="1070454"/>
                          <a:pt x="1327369" y="1073521"/>
                          <a:pt x="1390918" y="1094704"/>
                        </a:cubicBezTo>
                        <a:cubicBezTo>
                          <a:pt x="1411685" y="1101626"/>
                          <a:pt x="1433848" y="1103290"/>
                          <a:pt x="1455313" y="1107583"/>
                        </a:cubicBezTo>
                        <a:cubicBezTo>
                          <a:pt x="1519707" y="1103290"/>
                          <a:pt x="1585496" y="1108704"/>
                          <a:pt x="1648496" y="1094704"/>
                        </a:cubicBezTo>
                        <a:cubicBezTo>
                          <a:pt x="1666276" y="1090753"/>
                          <a:pt x="1677029" y="1071222"/>
                          <a:pt x="1687132" y="1056067"/>
                        </a:cubicBezTo>
                        <a:cubicBezTo>
                          <a:pt x="1696864" y="1041469"/>
                          <a:pt x="1708119" y="977365"/>
                          <a:pt x="1712890" y="965915"/>
                        </a:cubicBezTo>
                        <a:cubicBezTo>
                          <a:pt x="1727658" y="930471"/>
                          <a:pt x="1752263" y="899311"/>
                          <a:pt x="1764405" y="862884"/>
                        </a:cubicBezTo>
                        <a:cubicBezTo>
                          <a:pt x="1792310" y="779171"/>
                          <a:pt x="1789332" y="780973"/>
                          <a:pt x="1828800" y="695459"/>
                        </a:cubicBezTo>
                        <a:cubicBezTo>
                          <a:pt x="1840868" y="669311"/>
                          <a:pt x="1851975" y="642481"/>
                          <a:pt x="1867436" y="618185"/>
                        </a:cubicBezTo>
                        <a:cubicBezTo>
                          <a:pt x="1882194" y="594994"/>
                          <a:pt x="1900690" y="574336"/>
                          <a:pt x="1918952" y="553791"/>
                        </a:cubicBezTo>
                        <a:cubicBezTo>
                          <a:pt x="1935086" y="535641"/>
                          <a:pt x="1951039" y="516847"/>
                          <a:pt x="1970467" y="502276"/>
                        </a:cubicBezTo>
                        <a:cubicBezTo>
                          <a:pt x="1985826" y="490757"/>
                          <a:pt x="2004811" y="485104"/>
                          <a:pt x="2021983" y="476518"/>
                        </a:cubicBezTo>
                        <a:cubicBezTo>
                          <a:pt x="2077791" y="480811"/>
                          <a:pt x="2134923" y="476577"/>
                          <a:pt x="2189408" y="489397"/>
                        </a:cubicBezTo>
                        <a:cubicBezTo>
                          <a:pt x="2210302" y="494313"/>
                          <a:pt x="2223457" y="515557"/>
                          <a:pt x="2240924" y="528033"/>
                        </a:cubicBezTo>
                        <a:cubicBezTo>
                          <a:pt x="2283404" y="558376"/>
                          <a:pt x="2280762" y="554392"/>
                          <a:pt x="2331076" y="579549"/>
                        </a:cubicBezTo>
                        <a:cubicBezTo>
                          <a:pt x="2382591" y="575256"/>
                          <a:pt x="2434631" y="575168"/>
                          <a:pt x="2485622" y="566670"/>
                        </a:cubicBezTo>
                        <a:cubicBezTo>
                          <a:pt x="2512404" y="562206"/>
                          <a:pt x="2535782" y="542339"/>
                          <a:pt x="2562896" y="540912"/>
                        </a:cubicBezTo>
                        <a:lnTo>
                          <a:pt x="2807594" y="528033"/>
                        </a:lnTo>
                        <a:cubicBezTo>
                          <a:pt x="2985707" y="483506"/>
                          <a:pt x="2875279" y="504240"/>
                          <a:pt x="3142445" y="489397"/>
                        </a:cubicBezTo>
                        <a:cubicBezTo>
                          <a:pt x="3251899" y="343458"/>
                          <a:pt x="3118446" y="527795"/>
                          <a:pt x="3206839" y="386366"/>
                        </a:cubicBezTo>
                        <a:cubicBezTo>
                          <a:pt x="3218215" y="368164"/>
                          <a:pt x="3234099" y="353052"/>
                          <a:pt x="3245476" y="334850"/>
                        </a:cubicBezTo>
                        <a:cubicBezTo>
                          <a:pt x="3255651" y="318570"/>
                          <a:pt x="3260075" y="298958"/>
                          <a:pt x="3271234" y="283335"/>
                        </a:cubicBezTo>
                        <a:cubicBezTo>
                          <a:pt x="3281820" y="268514"/>
                          <a:pt x="3298688" y="259075"/>
                          <a:pt x="3309870" y="244698"/>
                        </a:cubicBezTo>
                        <a:cubicBezTo>
                          <a:pt x="3328876" y="220262"/>
                          <a:pt x="3339496" y="189315"/>
                          <a:pt x="3361386" y="167425"/>
                        </a:cubicBezTo>
                        <a:cubicBezTo>
                          <a:pt x="3374265" y="154546"/>
                          <a:pt x="3386030" y="140448"/>
                          <a:pt x="3400022" y="128788"/>
                        </a:cubicBezTo>
                        <a:cubicBezTo>
                          <a:pt x="3411913" y="118879"/>
                          <a:pt x="3426064" y="112027"/>
                          <a:pt x="3438659" y="103030"/>
                        </a:cubicBezTo>
                        <a:cubicBezTo>
                          <a:pt x="3456125" y="90554"/>
                          <a:pt x="3472590" y="76703"/>
                          <a:pt x="3490174" y="64394"/>
                        </a:cubicBezTo>
                        <a:cubicBezTo>
                          <a:pt x="3515535" y="46641"/>
                          <a:pt x="3537092" y="18949"/>
                          <a:pt x="3567448" y="12878"/>
                        </a:cubicBezTo>
                        <a:lnTo>
                          <a:pt x="3631842" y="0"/>
                        </a:lnTo>
                        <a:cubicBezTo>
                          <a:pt x="3721994" y="4293"/>
                          <a:pt x="3813941" y="-5530"/>
                          <a:pt x="3902298" y="12878"/>
                        </a:cubicBezTo>
                        <a:cubicBezTo>
                          <a:pt x="3923312" y="17256"/>
                          <a:pt x="3930285" y="45757"/>
                          <a:pt x="3940935" y="64394"/>
                        </a:cubicBezTo>
                        <a:cubicBezTo>
                          <a:pt x="3949147" y="78765"/>
                          <a:pt x="3963905" y="143393"/>
                          <a:pt x="3966693" y="154546"/>
                        </a:cubicBezTo>
                        <a:cubicBezTo>
                          <a:pt x="3962400" y="309092"/>
                          <a:pt x="3961347" y="463763"/>
                          <a:pt x="3953814" y="618185"/>
                        </a:cubicBezTo>
                        <a:cubicBezTo>
                          <a:pt x="3952747" y="640049"/>
                          <a:pt x="3940935" y="660690"/>
                          <a:pt x="3940935" y="682580"/>
                        </a:cubicBezTo>
                        <a:cubicBezTo>
                          <a:pt x="3940935" y="768546"/>
                          <a:pt x="3942695" y="854913"/>
                          <a:pt x="3953814" y="940157"/>
                        </a:cubicBezTo>
                        <a:cubicBezTo>
                          <a:pt x="3955816" y="955506"/>
                          <a:pt x="3969663" y="966903"/>
                          <a:pt x="3979572" y="978794"/>
                        </a:cubicBezTo>
                        <a:cubicBezTo>
                          <a:pt x="3991232" y="992786"/>
                          <a:pt x="4002287" y="1008585"/>
                          <a:pt x="4018208" y="1017430"/>
                        </a:cubicBezTo>
                        <a:cubicBezTo>
                          <a:pt x="4043862" y="1031682"/>
                          <a:pt x="4113740" y="1047753"/>
                          <a:pt x="4146997" y="1056067"/>
                        </a:cubicBezTo>
                        <a:cubicBezTo>
                          <a:pt x="4198513" y="1051774"/>
                          <a:pt x="4251595" y="1056508"/>
                          <a:pt x="4301544" y="1043188"/>
                        </a:cubicBezTo>
                        <a:cubicBezTo>
                          <a:pt x="4319142" y="1038495"/>
                          <a:pt x="4326188" y="1016212"/>
                          <a:pt x="4340180" y="1004552"/>
                        </a:cubicBezTo>
                        <a:cubicBezTo>
                          <a:pt x="4352071" y="994643"/>
                          <a:pt x="4365938" y="987380"/>
                          <a:pt x="4378817" y="978794"/>
                        </a:cubicBezTo>
                        <a:cubicBezTo>
                          <a:pt x="4387403" y="965915"/>
                          <a:pt x="4393629" y="951102"/>
                          <a:pt x="4404574" y="940157"/>
                        </a:cubicBezTo>
                        <a:cubicBezTo>
                          <a:pt x="4415519" y="929212"/>
                          <a:pt x="4433542" y="926487"/>
                          <a:pt x="4443211" y="914400"/>
                        </a:cubicBezTo>
                        <a:cubicBezTo>
                          <a:pt x="4451692" y="903799"/>
                          <a:pt x="4449355" y="887550"/>
                          <a:pt x="4456090" y="875763"/>
                        </a:cubicBezTo>
                        <a:cubicBezTo>
                          <a:pt x="4486141" y="823174"/>
                          <a:pt x="4499019" y="821028"/>
                          <a:pt x="4546242" y="785611"/>
                        </a:cubicBezTo>
                        <a:cubicBezTo>
                          <a:pt x="4554828" y="772732"/>
                          <a:pt x="4560351" y="757167"/>
                          <a:pt x="4572000" y="746974"/>
                        </a:cubicBezTo>
                        <a:cubicBezTo>
                          <a:pt x="4688774" y="644797"/>
                          <a:pt x="4737952" y="691428"/>
                          <a:pt x="4932608" y="682580"/>
                        </a:cubicBezTo>
                        <a:cubicBezTo>
                          <a:pt x="5009881" y="673994"/>
                          <a:pt x="5139841" y="730581"/>
                          <a:pt x="5164428" y="656822"/>
                        </a:cubicBezTo>
                        <a:lnTo>
                          <a:pt x="5190186" y="579549"/>
                        </a:lnTo>
                        <a:cubicBezTo>
                          <a:pt x="5194479" y="566670"/>
                          <a:pt x="5195535" y="552208"/>
                          <a:pt x="5203065" y="540912"/>
                        </a:cubicBezTo>
                        <a:lnTo>
                          <a:pt x="5228822" y="502276"/>
                        </a:lnTo>
                        <a:cubicBezTo>
                          <a:pt x="5212023" y="300669"/>
                          <a:pt x="5215944" y="399423"/>
                          <a:pt x="5215944" y="206061"/>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1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DBE3-2C5A-8837-AB34-DBFE80160D7A}"/>
              </a:ext>
            </a:extLst>
          </p:cNvPr>
          <p:cNvSpPr>
            <a:spLocks noGrp="1"/>
          </p:cNvSpPr>
          <p:nvPr>
            <p:ph type="title"/>
          </p:nvPr>
        </p:nvSpPr>
        <p:spPr/>
        <p:txBody>
          <a:bodyPr/>
          <a:lstStyle/>
          <a:p>
            <a:r>
              <a:rPr lang="en-US" dirty="0"/>
              <a:t>DISCRETIZATION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986F6-DDAA-8BCB-7F7C-22FBEAB143EC}"/>
                  </a:ext>
                </a:extLst>
              </p:cNvPr>
              <p:cNvSpPr>
                <a:spLocks noGrp="1"/>
              </p:cNvSpPr>
              <p:nvPr>
                <p:ph idx="1"/>
              </p:nvPr>
            </p:nvSpPr>
            <p:spPr/>
            <p:txBody>
              <a:bodyPr>
                <a:normAutofit/>
              </a:bodyPr>
              <a:lstStyle/>
              <a:p>
                <a:pPr marL="0" indent="0">
                  <a:buNone/>
                </a:pPr>
                <a:endParaRPr lang="en-US" sz="100" dirty="0">
                  <a:solidFill>
                    <a:schemeClr val="accent1">
                      <a:lumMod val="20000"/>
                      <a:lumOff val="80000"/>
                    </a:schemeClr>
                  </a:solidFill>
                </a:endParaRPr>
              </a:p>
              <a:p>
                <a:pPr marL="0" indent="0">
                  <a:buNone/>
                </a:pPr>
                <a:r>
                  <a:rPr lang="en-US" dirty="0"/>
                  <a:t>Consider the SDE’s</a:t>
                </a:r>
              </a:p>
              <a:p>
                <a:pPr marL="0" indent="0" algn="ctr">
                  <a:buNone/>
                </a:pPr>
                <a14:m>
                  <m:oMathPara xmlns:m="http://schemas.openxmlformats.org/officeDocument/2006/math">
                    <m:oMathParaPr>
                      <m:jc m:val="centerGroup"/>
                    </m:oMathParaPr>
                    <m:oMath xmlns:m="http://schemas.openxmlformats.org/officeDocument/2006/math">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𝑋</m:t>
                          </m:r>
                        </m:e>
                        <m:sub>
                          <m:r>
                            <a:rPr lang="en-US" b="0" i="1" smtClean="0">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𝑏</m:t>
                          </m:r>
                        </m:e>
                        <m:sub>
                          <m:r>
                            <a:rPr lang="en-US" b="0" i="1" smtClean="0">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r>
                        <a:rPr lang="en-US" b="0" i="1" smtClean="0">
                          <a:solidFill>
                            <a:schemeClr val="accent5">
                              <a:lumMod val="60000"/>
                              <a:lumOff val="40000"/>
                            </a:schemeClr>
                          </a:solidFill>
                          <a:latin typeface="Cambria Math" panose="02040503050406030204" pitchFamily="18" charset="0"/>
                        </a:rPr>
                        <m:t>𝑡</m:t>
                      </m:r>
                      <m:r>
                        <a:rPr lang="en-US" b="0" i="1" smtClean="0">
                          <a:solidFill>
                            <a:schemeClr val="accent5">
                              <a:lumMod val="60000"/>
                              <a:lumOff val="40000"/>
                            </a:schemeClr>
                          </a:solidFill>
                          <a:latin typeface="Cambria Math" panose="02040503050406030204" pitchFamily="18" charset="0"/>
                        </a:rPr>
                        <m:t>+</m:t>
                      </m:r>
                      <m:rad>
                        <m:radPr>
                          <m:degHide m:val="on"/>
                          <m:ctrlPr>
                            <a:rPr lang="en-US" b="0" i="1" smtClean="0">
                              <a:solidFill>
                                <a:schemeClr val="accent5">
                                  <a:lumMod val="60000"/>
                                  <a:lumOff val="40000"/>
                                </a:schemeClr>
                              </a:solidFill>
                              <a:latin typeface="Cambria Math" panose="02040503050406030204" pitchFamily="18" charset="0"/>
                            </a:rPr>
                          </m:ctrlPr>
                        </m:radPr>
                        <m:deg/>
                        <m:e>
                          <m:r>
                            <a:rPr lang="en-US" b="0" i="1" smtClean="0">
                              <a:solidFill>
                                <a:schemeClr val="accent5">
                                  <a:lumMod val="60000"/>
                                  <a:lumOff val="40000"/>
                                </a:schemeClr>
                              </a:solidFill>
                              <a:latin typeface="Cambria Math" panose="02040503050406030204" pitchFamily="18" charset="0"/>
                            </a:rPr>
                            <m:t>2</m:t>
                          </m:r>
                        </m:e>
                      </m:rad>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𝐵</m:t>
                          </m:r>
                        </m:e>
                        <m:sub>
                          <m:r>
                            <a:rPr lang="en-US" b="0" i="1" smtClean="0">
                              <a:solidFill>
                                <a:schemeClr val="accent5">
                                  <a:lumMod val="60000"/>
                                  <a:lumOff val="40000"/>
                                </a:schemeClr>
                              </a:solidFill>
                              <a:latin typeface="Cambria Math" panose="02040503050406030204" pitchFamily="18" charset="0"/>
                            </a:rPr>
                            <m:t>𝑡</m:t>
                          </m:r>
                        </m:sub>
                      </m:sSub>
                    </m:oMath>
                  </m:oMathPara>
                </a14:m>
                <a:endParaRPr lang="en-US" b="0" dirty="0">
                  <a:solidFill>
                    <a:schemeClr val="accent5">
                      <a:lumMod val="60000"/>
                      <a:lumOff val="40000"/>
                    </a:schemeClr>
                  </a:solidFill>
                </a:endParaRPr>
              </a:p>
              <a:p>
                <a:pPr marL="0" indent="0" algn="ctr">
                  <a:buNone/>
                </a:pPr>
                <a14:m>
                  <m:oMathPara xmlns:m="http://schemas.openxmlformats.org/officeDocument/2006/math">
                    <m:oMathParaPr>
                      <m:jc m:val="centerGroup"/>
                    </m:oMathParaPr>
                    <m:oMath xmlns:m="http://schemas.openxmlformats.org/officeDocument/2006/math">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𝑋</m:t>
                          </m:r>
                        </m:e>
                        <m:sub>
                          <m:r>
                            <a:rPr lang="en-US" b="0" i="1" smtClean="0">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m:t>
                      </m:r>
                      <m:sSubSup>
                        <m:sSubSupPr>
                          <m:ctrlPr>
                            <a:rPr lang="en-US" b="0" i="1" smtClean="0">
                              <a:solidFill>
                                <a:schemeClr val="accent5">
                                  <a:lumMod val="60000"/>
                                  <a:lumOff val="40000"/>
                                </a:schemeClr>
                              </a:solidFill>
                              <a:latin typeface="Cambria Math" panose="02040503050406030204" pitchFamily="18" charset="0"/>
                            </a:rPr>
                          </m:ctrlPr>
                        </m:sSubSupPr>
                        <m:e>
                          <m:r>
                            <a:rPr lang="en-US" b="0" i="1" smtClean="0">
                              <a:solidFill>
                                <a:schemeClr val="accent5">
                                  <a:lumMod val="60000"/>
                                  <a:lumOff val="40000"/>
                                </a:schemeClr>
                              </a:solidFill>
                              <a:latin typeface="Cambria Math" panose="02040503050406030204" pitchFamily="18" charset="0"/>
                            </a:rPr>
                            <m:t>𝑏</m:t>
                          </m:r>
                        </m:e>
                        <m:sub>
                          <m:r>
                            <a:rPr lang="en-US" b="0" i="1" smtClean="0">
                              <a:solidFill>
                                <a:schemeClr val="accent5">
                                  <a:lumMod val="60000"/>
                                  <a:lumOff val="40000"/>
                                </a:schemeClr>
                              </a:solidFill>
                              <a:latin typeface="Cambria Math" panose="02040503050406030204" pitchFamily="18" charset="0"/>
                            </a:rPr>
                            <m:t>𝑡</m:t>
                          </m:r>
                        </m:sub>
                        <m:sup>
                          <m:r>
                            <a:rPr lang="en-US" b="0" i="1" smtClean="0">
                              <a:solidFill>
                                <a:schemeClr val="accent5">
                                  <a:lumMod val="60000"/>
                                  <a:lumOff val="40000"/>
                                </a:schemeClr>
                              </a:solidFill>
                              <a:latin typeface="Cambria Math" panose="02040503050406030204" pitchFamily="18" charset="0"/>
                            </a:rPr>
                            <m:t>′</m:t>
                          </m:r>
                        </m:sup>
                      </m:sSubSup>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r>
                        <a:rPr lang="en-US" b="0" i="1" smtClean="0">
                          <a:solidFill>
                            <a:schemeClr val="accent5">
                              <a:lumMod val="60000"/>
                              <a:lumOff val="40000"/>
                            </a:schemeClr>
                          </a:solidFill>
                          <a:latin typeface="Cambria Math" panose="02040503050406030204" pitchFamily="18" charset="0"/>
                        </a:rPr>
                        <m:t>𝑡</m:t>
                      </m:r>
                      <m:r>
                        <a:rPr lang="en-US" b="0" i="1" smtClean="0">
                          <a:solidFill>
                            <a:schemeClr val="accent5">
                              <a:lumMod val="60000"/>
                              <a:lumOff val="40000"/>
                            </a:schemeClr>
                          </a:solidFill>
                          <a:latin typeface="Cambria Math" panose="02040503050406030204" pitchFamily="18" charset="0"/>
                        </a:rPr>
                        <m:t>+</m:t>
                      </m:r>
                      <m:rad>
                        <m:radPr>
                          <m:degHide m:val="on"/>
                          <m:ctrlPr>
                            <a:rPr lang="en-US" b="0" i="1" smtClean="0">
                              <a:solidFill>
                                <a:schemeClr val="accent5">
                                  <a:lumMod val="60000"/>
                                  <a:lumOff val="40000"/>
                                </a:schemeClr>
                              </a:solidFill>
                              <a:latin typeface="Cambria Math" panose="02040503050406030204" pitchFamily="18" charset="0"/>
                            </a:rPr>
                          </m:ctrlPr>
                        </m:radPr>
                        <m:deg/>
                        <m:e>
                          <m:r>
                            <a:rPr lang="en-US" b="0" i="1" smtClean="0">
                              <a:solidFill>
                                <a:schemeClr val="accent5">
                                  <a:lumMod val="60000"/>
                                  <a:lumOff val="40000"/>
                                </a:schemeClr>
                              </a:solidFill>
                              <a:latin typeface="Cambria Math" panose="02040503050406030204" pitchFamily="18" charset="0"/>
                            </a:rPr>
                            <m:t>2</m:t>
                          </m:r>
                        </m:e>
                      </m:rad>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𝐵</m:t>
                          </m:r>
                        </m:e>
                        <m:sub>
                          <m:r>
                            <a:rPr lang="en-US" b="0" i="1" smtClean="0">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buNone/>
                </a:pPr>
                <a:r>
                  <a:rPr lang="en-US" dirty="0"/>
                  <a:t>with the same initial distribution.</a:t>
                </a:r>
              </a:p>
            </p:txBody>
          </p:sp>
        </mc:Choice>
        <mc:Fallback xmlns="">
          <p:sp>
            <p:nvSpPr>
              <p:cNvPr id="3" name="Content Placeholder 2">
                <a:extLst>
                  <a:ext uri="{FF2B5EF4-FFF2-40B4-BE49-F238E27FC236}">
                    <a16:creationId xmlns:a16="http://schemas.microsoft.com/office/drawing/2014/main" id="{0D9986F6-DDAA-8BCB-7F7C-22FBEAB143EC}"/>
                  </a:ext>
                </a:extLst>
              </p:cNvPr>
              <p:cNvSpPr>
                <a:spLocks noGrp="1" noRot="1" noChangeAspect="1" noMove="1" noResize="1" noEditPoints="1" noAdjustHandles="1" noChangeArrowheads="1" noChangeShapeType="1" noTextEdit="1"/>
              </p:cNvSpPr>
              <p:nvPr>
                <p:ph idx="1"/>
              </p:nvPr>
            </p:nvSpPr>
            <p:spPr>
              <a:blipFill>
                <a:blip r:embed="rId2"/>
                <a:stretch>
                  <a:fillRect l="-1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0F8A400-65D7-343A-1BCF-4C235A2021BC}"/>
                  </a:ext>
                </a:extLst>
              </p:cNvPr>
              <p:cNvSpPr txBox="1"/>
              <p:nvPr/>
            </p:nvSpPr>
            <p:spPr>
              <a:xfrm>
                <a:off x="243839" y="3934546"/>
                <a:ext cx="11704319" cy="292746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Let </a:t>
                </a:r>
                <a14:m>
                  <m:oMath xmlns:m="http://schemas.openxmlformats.org/officeDocument/2006/math">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denote the laws of the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trajectories</a:t>
                </a:r>
                <a:r>
                  <a:rPr kumimoji="0" lang="en-US" sz="3200" b="0"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over time </a:t>
                </a:r>
                <a14:m>
                  <m:oMath xmlns:m="http://schemas.openxmlformats.org/officeDocument/2006/math">
                    <m:r>
                      <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i.e. as random variables in path space. Then*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8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num>
                        <m:den>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en>
                      </m:f>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exp</m:t>
                          </m:r>
                        </m:fName>
                        <m:e>
                          <m:d>
                            <m:d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ad>
                                    <m:radPr>
                                      <m:degHide m:val="on"/>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e>
                                  </m:rad>
                                </m:den>
                              </m:f>
                              <m:nary>
                                <m:nary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p>
                                <m:e>
                                  <m:d>
                                    <m:d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Sup>
                                        <m:sSubSup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e>
                              </m:nary>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4</m:t>
                                  </m:r>
                                </m:den>
                              </m:f>
                              <m:nary>
                                <m:nary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p>
                                <m:e>
                                  <m:sSup>
                                    <m:sSup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Sup>
                                            <m:sSubSup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e>
                              </m:nary>
                            </m:e>
                          </m:d>
                        </m:e>
                      </m:func>
                    </m:oMath>
                  </m:oMathPara>
                </a14:m>
                <a:endParaRPr kumimoji="0" lang="en-US" sz="18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where </a:t>
                </a:r>
                <a14:m>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is a standard Brownian motion </a:t>
                </a:r>
                <a:r>
                  <a:rPr kumimoji="0" lang="en-US" sz="3200" b="0" i="0" u="none" strike="noStrike" kern="1200" cap="none" spc="0" normalizeH="0" baseline="0" noProof="0" dirty="0" err="1">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w.r.t.</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(see board)</a:t>
                </a:r>
              </a:p>
            </p:txBody>
          </p:sp>
        </mc:Choice>
        <mc:Fallback xmlns="">
          <p:sp>
            <p:nvSpPr>
              <p:cNvPr id="5" name="TextBox 4">
                <a:extLst>
                  <a:ext uri="{FF2B5EF4-FFF2-40B4-BE49-F238E27FC236}">
                    <a16:creationId xmlns:a16="http://schemas.microsoft.com/office/drawing/2014/main" id="{C0F8A400-65D7-343A-1BCF-4C235A2021BC}"/>
                  </a:ext>
                </a:extLst>
              </p:cNvPr>
              <p:cNvSpPr txBox="1">
                <a:spLocks noRot="1" noChangeAspect="1" noMove="1" noResize="1" noEditPoints="1" noAdjustHandles="1" noChangeArrowheads="1" noChangeShapeType="1" noTextEdit="1"/>
              </p:cNvSpPr>
              <p:nvPr/>
            </p:nvSpPr>
            <p:spPr>
              <a:xfrm>
                <a:off x="243839" y="3934546"/>
                <a:ext cx="11704319" cy="2927468"/>
              </a:xfrm>
              <a:prstGeom prst="rect">
                <a:avLst/>
              </a:prstGeom>
              <a:blipFill>
                <a:blip r:embed="rId3"/>
                <a:stretch>
                  <a:fillRect l="-1410" t="-28879" b="-83621"/>
                </a:stretch>
              </a:blipFill>
            </p:spPr>
            <p:txBody>
              <a:bodyPr/>
              <a:lstStyle/>
              <a:p>
                <a:r>
                  <a:rPr lang="en-US">
                    <a:noFill/>
                  </a:rPr>
                  <a:t> </a:t>
                </a:r>
              </a:p>
            </p:txBody>
          </p:sp>
        </mc:Fallback>
      </mc:AlternateContent>
    </p:spTree>
    <p:extLst>
      <p:ext uri="{BB962C8B-B14F-4D97-AF65-F5344CB8AC3E}">
        <p14:creationId xmlns:p14="http://schemas.microsoft.com/office/powerpoint/2010/main" val="30829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TotalTime>
  <Words>890</Words>
  <Application>Microsoft Macintosh PowerPoint</Application>
  <PresentationFormat>Widescreen</PresentationFormat>
  <Paragraphs>125</Paragraphs>
  <Slides>12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Aptos</vt:lpstr>
      <vt:lpstr>Aptos Display</vt:lpstr>
      <vt:lpstr>Arial</vt:lpstr>
      <vt:lpstr>Calibri</vt:lpstr>
      <vt:lpstr>Calibri Light</vt:lpstr>
      <vt:lpstr>Cambria Math</vt:lpstr>
      <vt:lpstr>Office Theme</vt:lpstr>
      <vt:lpstr>1_Office Theme</vt:lpstr>
      <vt:lpstr>CS 2243: ALGORITHMS FOR DATA SCIENCE LECTURE 23 (11/25)</vt:lpstr>
      <vt:lpstr>DIFFUSION MODELS</vt:lpstr>
      <vt:lpstr>DISCRETIZATION ANALYSIS</vt:lpstr>
      <vt:lpstr>ASSUMPTIONS</vt:lpstr>
      <vt:lpstr>CONVERGENCE GUARANTEE</vt:lpstr>
      <vt:lpstr>CONTINUOUS-TIME ARGUMENT</vt:lpstr>
      <vt:lpstr>DISCRETIZATION ARGUMENT</vt:lpstr>
      <vt:lpstr>DISCRETIZATION ARGUMENT</vt:lpstr>
      <vt:lpstr>DISCRETIZATION ARGUMENT</vt:lpstr>
      <vt:lpstr>WARMUP: DISCRETIZATION ANALYSIS FOR LANGEVIN</vt:lpstr>
      <vt:lpstr>WARMUP: DISCRETIZATION ANALYSIS FOR LANGEVIN</vt:lpstr>
      <vt:lpstr>DISCRETIZATION ANALYSIS FOR DIFFUSIONS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Sitan</dc:creator>
  <cp:lastModifiedBy>Chen, Sitan</cp:lastModifiedBy>
  <cp:revision>2</cp:revision>
  <dcterms:created xsi:type="dcterms:W3CDTF">2024-11-24T18:34:42Z</dcterms:created>
  <dcterms:modified xsi:type="dcterms:W3CDTF">2024-11-24T20:06:21Z</dcterms:modified>
</cp:coreProperties>
</file>