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56"/>
  </p:notesMasterIdLst>
  <p:sldIdLst>
    <p:sldId id="777" r:id="rId3"/>
    <p:sldId id="1036" r:id="rId4"/>
    <p:sldId id="1420" r:id="rId5"/>
    <p:sldId id="895" r:id="rId6"/>
    <p:sldId id="982" r:id="rId7"/>
    <p:sldId id="1421" r:id="rId8"/>
    <p:sldId id="869" r:id="rId9"/>
    <p:sldId id="1422" r:id="rId10"/>
    <p:sldId id="951" r:id="rId11"/>
    <p:sldId id="952" r:id="rId12"/>
    <p:sldId id="954" r:id="rId13"/>
    <p:sldId id="1039" r:id="rId14"/>
    <p:sldId id="1037" r:id="rId15"/>
    <p:sldId id="943" r:id="rId16"/>
    <p:sldId id="870" r:id="rId17"/>
    <p:sldId id="1040" r:id="rId18"/>
    <p:sldId id="1014" r:id="rId19"/>
    <p:sldId id="968" r:id="rId20"/>
    <p:sldId id="1007" r:id="rId21"/>
    <p:sldId id="1003" r:id="rId22"/>
    <p:sldId id="1004" r:id="rId23"/>
    <p:sldId id="1006" r:id="rId24"/>
    <p:sldId id="1002" r:id="rId25"/>
    <p:sldId id="1001" r:id="rId26"/>
    <p:sldId id="966" r:id="rId27"/>
    <p:sldId id="967" r:id="rId28"/>
    <p:sldId id="970" r:id="rId29"/>
    <p:sldId id="971" r:id="rId30"/>
    <p:sldId id="973" r:id="rId31"/>
    <p:sldId id="974" r:id="rId32"/>
    <p:sldId id="975" r:id="rId33"/>
    <p:sldId id="976" r:id="rId34"/>
    <p:sldId id="977" r:id="rId35"/>
    <p:sldId id="988" r:id="rId36"/>
    <p:sldId id="984" r:id="rId37"/>
    <p:sldId id="978" r:id="rId38"/>
    <p:sldId id="987" r:id="rId39"/>
    <p:sldId id="1008" r:id="rId40"/>
    <p:sldId id="990" r:id="rId41"/>
    <p:sldId id="1424" r:id="rId42"/>
    <p:sldId id="1427" r:id="rId43"/>
    <p:sldId id="1425" r:id="rId44"/>
    <p:sldId id="1426" r:id="rId45"/>
    <p:sldId id="1428" r:id="rId46"/>
    <p:sldId id="1429" r:id="rId47"/>
    <p:sldId id="1430" r:id="rId48"/>
    <p:sldId id="1431" r:id="rId49"/>
    <p:sldId id="1432" r:id="rId50"/>
    <p:sldId id="1433" r:id="rId51"/>
    <p:sldId id="1423" r:id="rId52"/>
    <p:sldId id="1043" r:id="rId53"/>
    <p:sldId id="1042" r:id="rId54"/>
    <p:sldId id="1434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7"/>
    <p:restoredTop sz="94703"/>
  </p:normalViewPr>
  <p:slideViewPr>
    <p:cSldViewPr snapToGrid="0">
      <p:cViewPr varScale="1">
        <p:scale>
          <a:sx n="92" d="100"/>
          <a:sy n="92" d="100"/>
        </p:scale>
        <p:origin x="208" y="8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335390-0CB8-FE4E-BDAE-1850D4E00E4E}" type="datetimeFigureOut">
              <a:rPr lang="en-US" smtClean="0"/>
              <a:t>12/2/24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546B35-D5B9-1647-BE75-F65216643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845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C66BF-7D70-4D47-8FFD-04829FBD1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48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F199B-5C39-3AE0-4AB0-86EA60E3C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FBCC2C-FF9F-9B7C-7662-9DBF596B3B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CCF587-62B2-BCB4-C8B7-058300DBA8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25C72E-DB44-1A36-ADA1-E4E61070D8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46B35-D5B9-1647-BE75-F652166430F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22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D2B1E-65CD-F9B7-2891-8AE3A21B9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A72404-B9D3-4B89-3E02-8B9056614A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D78471-DC13-1AC6-42D2-B12EA88EB7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879E71-7FBC-0538-BC11-7FED150514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46B35-D5B9-1647-BE75-F652166430F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012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05876-3EE1-C576-140C-9C1D8E41B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EB2040-4226-828A-FADF-9EC8CBA900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54D1BA-3DB0-FCFD-48D4-B2E63BA703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22B5F9-5310-259B-F67E-6502AEC92D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375C9-0E23-C847-BC27-2F44CD65F3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464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375C9-0E23-C847-BC27-2F44CD65F3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653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0AF7C-AB4D-91F2-9399-5CDDFF727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F1143A-9CA6-2545-504C-46DA78661A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32E904-93FB-080D-B901-703A0185C4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E8454-4C63-C0AC-6F74-10C3554E26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375C9-0E23-C847-BC27-2F44CD65F3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590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46B35-D5B9-1647-BE75-F652166430F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513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46B35-D5B9-1647-BE75-F652166430F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52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0D0B6-A246-412D-8115-BFCBB4DA5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2C667F-0C94-7D4D-AE37-2A3B146BA7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468559-42B8-B2C0-CF06-D6BDA98AC1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8063BA-F7D1-2981-DE7C-68795F3770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46B35-D5B9-1647-BE75-F652166430F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52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B508F-41C9-45AA-F9E9-599556B12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716918-BB78-4985-154C-473025AEA0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726025-F5B0-8280-E6CE-DBBDA5AE33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D3862-0B60-5D03-9258-E9E7004F51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46B35-D5B9-1647-BE75-F652166430F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055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DC171-EDAC-414A-6487-4046B3366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DB39AF-6B72-2B36-5524-276AC50C3C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16DB9F-0D8C-52CF-F7E8-0228F1BAD8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54AA15-BD98-9D8F-0C82-ECEFB0D7B2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46B35-D5B9-1647-BE75-F652166430F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0138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2BAF1-9005-13A5-EBA9-21D05A4C0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65E3CE-A6D8-DCE7-FE57-A35F487CB9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ED7F3D-75FA-E4C7-8158-2191A9B0E8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CE6429-C832-46F0-6C2A-A59670564C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46B35-D5B9-1647-BE75-F652166430F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05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0A999-6746-2227-86FB-576A1B4242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CDED2D-134D-BFE0-9ABB-235F5D7749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DEB390-2E16-00BB-B2B4-E3AE63F7A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8F9A-F03A-9044-8059-1C5E755C7402}" type="datetimeFigureOut">
              <a:rPr lang="en-US" smtClean="0"/>
              <a:t>12/2/24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A2544-339A-4CA9-95A4-16DD93984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0090D-0388-7EC1-3CC2-50E8977C1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58D7B-F21F-144D-9F46-11518F16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393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59CEE-F39F-4D1A-9256-FE7A62489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974EB3-54FE-49D7-2098-D3DFAA607D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27AF8-9D6C-00F7-2FF9-5BAE91C69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8F9A-F03A-9044-8059-1C5E755C7402}" type="datetimeFigureOut">
              <a:rPr lang="en-US" smtClean="0"/>
              <a:t>12/2/24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E12A81-2630-6815-5893-FFF854452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EA3DC-16AF-B098-1D27-3084BC4D7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58D7B-F21F-144D-9F46-11518F16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050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867AE2-DF80-EF93-8CE7-58C0E65DA2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1968A6-8FD7-A913-7799-08EC773FD9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ABB01-7196-D37C-F502-FF287DBBC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8F9A-F03A-9044-8059-1C5E755C7402}" type="datetimeFigureOut">
              <a:rPr lang="en-US" smtClean="0"/>
              <a:t>12/2/24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AD39A-007C-8E85-248D-1DCDC6970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3F7B4-0C96-73A0-2491-71A15258C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58D7B-F21F-144D-9F46-11518F16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651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1430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DF924-1730-9447-897A-6D1C7E903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984A32-44E1-9C4B-B466-E8C264FDF2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30D51-D751-5E45-A4FF-BB60690C14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12/2/24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9022B-9574-7243-BF00-EA2BF723D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AA4455-766A-9549-BC03-6C46B850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488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1430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A3ABC-87C8-9C4F-9D84-51D595B78F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3840" y="283319"/>
            <a:ext cx="11704320" cy="1011092"/>
          </a:xfrm>
          <a:effectLst/>
        </p:spPr>
        <p:txBody>
          <a:bodyPr>
            <a:normAutofit/>
          </a:bodyPr>
          <a:lstStyle>
            <a:lvl1pPr>
              <a:defRPr sz="4400" b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F95C9-D544-4149-9010-292C4DF23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280271"/>
          </a:xfrm>
          <a:effectLst/>
        </p:spPr>
        <p:txBody>
          <a:bodyPr>
            <a:normAutofit/>
          </a:bodyPr>
          <a:lstStyle>
            <a:lvl1pPr>
              <a:defRPr sz="3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 sz="28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 sz="24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 sz="20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 sz="20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2A5DE-E34B-D045-90F0-91639E32BB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12/2/24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40522-700D-9A42-834F-3193BE8C6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9B5C9-E353-6B42-B8B0-5C9B359CA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70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4E3F1-F4D1-3243-B3F1-7537191A4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284E7-BAE3-1242-BEA0-AE4454262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5B23B-C30F-2D45-834F-80D91C16E4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12/2/24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5B12B-D9AC-8746-93E0-36644961F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4A3C2-2E64-8740-875B-CD96E0AAD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4828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37775-149C-1648-8655-AAAFB64D4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02D21-1B12-984E-B34D-4BB9C742A5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F8DA20-9D39-CD43-AA84-98B39EAA90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1B69BB-BB55-6D48-893C-1DE97E7094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12/2/24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C54FCE-DC19-2D46-8877-B9B76C904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52797B-6CEF-7A48-9984-5DE25A2C0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482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92C9F-F0C9-E341-A22A-022C61A25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BFD8BA-7E63-5048-BA75-4123C37EA1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E27C2D-4439-5D43-A3C4-5517F482A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B71EA6-AB41-0443-8AAE-915AEDB4D3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02D8C4-E93B-4147-97D2-1A8F55B54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DFF6F7-52E6-A947-94AE-D0E3D2CB09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12/2/24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9646DB-C494-7D44-A4FA-018D19F43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D0B7F7-95CF-9144-8428-48FC957BF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4405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BE60E-1451-0346-A830-8BB475DE2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75E70A-CA61-0D4F-AA1B-CE38E607E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12/2/24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26410F-63EE-BA4A-A9DC-001845ABD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008DB1-7CD8-0541-BBA0-BB928EDA0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9613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59F1DA-EFCD-C144-A1E7-B8A46E0B3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12/2/24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30C44B-8026-A54F-9207-24AEB24C0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8F13D-A078-EF4A-864A-3BFF07B0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4157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05106-BE30-6F43-BB1F-9BED7E226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DD99D-2E9D-4B4E-830C-51749856A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A6F4F4-3241-1F4C-86CF-0BD5391687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C21EA7-4B72-A942-9917-CA373F83AF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12/2/24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156A0-A450-674E-A1BB-7D006522E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982FD-F2D7-ED4F-8468-1999A404A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908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C9FB3-6970-10C8-AF05-79CF94B43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15929-F8D3-A34C-656C-6E1B6E88A8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CEE09B-6AAE-F004-6C95-3BA91F679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8F9A-F03A-9044-8059-1C5E755C7402}" type="datetimeFigureOut">
              <a:rPr lang="en-US" smtClean="0"/>
              <a:t>12/2/24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6DAE4A-A19D-5D16-2099-EC72BB482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94DA2-7313-DCDA-9AA0-FDAEC9E65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58D7B-F21F-144D-9F46-11518F16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4249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35ADE-1A53-FE44-9E54-BB3350B52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AC65AD-83D7-3644-A02E-0B07F243F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0F9CBA-7F1B-0E45-977C-11AFC8E9EE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AF5B8-5480-9B4D-A39B-CA33B43C0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12/2/24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DA85E7-35F6-314D-8298-B9F044AAD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36E77-F3E7-FF43-B800-48B46B99F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704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3B635-8439-1A4E-8092-D5773E34B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C2FB3D-9095-A843-AECD-17D6EE6776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76949-C4E1-E74D-9E37-EF601A79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12/2/24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49F77-CD97-B347-A6DA-EB4F132F8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5F9AC-5423-904F-A631-CECE9420C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9178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594F90-9AA6-AF4A-8E60-72DB9649CE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1CBD27-0339-4846-9541-447088C6A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CBC6A-410F-4D45-9B7F-DC121F5E6B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12/2/24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37508-651C-0446-B0E2-45C3A32B7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8A1EE-DB53-DE47-A021-2B8E99EA0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640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99E6A-8D21-7AB0-CEEB-996FA0259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33C10-3168-213D-3609-DCE2B4A85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90FB5-BD21-11A8-B2FF-3C3534C0B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8F9A-F03A-9044-8059-1C5E755C7402}" type="datetimeFigureOut">
              <a:rPr lang="en-US" smtClean="0"/>
              <a:t>12/2/24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D5721-3D80-FD96-0D61-8F33FD90A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A2A34-22D9-8F38-B634-C444D78B3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58D7B-F21F-144D-9F46-11518F16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437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AA087-A969-A238-D071-0E93A17C8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F0424-F647-4CF5-7156-319BC7F564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0929C9-0433-5ABC-3D2E-F7E4DFB26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C3E905-B0B5-EC29-9F18-D211FA0F6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8F9A-F03A-9044-8059-1C5E755C7402}" type="datetimeFigureOut">
              <a:rPr lang="en-US" smtClean="0"/>
              <a:t>12/2/24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F5984-8D5D-4EE0-22E6-C5C4BCE9F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540158-E4A9-12F3-64D8-571700FDD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58D7B-F21F-144D-9F46-11518F16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942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2080D-60C5-44FD-2CE7-BE186A843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D32F35-75B7-7658-117E-BCB2A11013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7329D0-64BC-9ED6-9DC3-41C2FD3A64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8B7541-3D8C-A38D-22E2-FF0D326D40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D90593-D262-A9A7-2931-C97334DCCB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EA2B17-72A7-B4C6-D000-46AA505A5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8F9A-F03A-9044-8059-1C5E755C7402}" type="datetimeFigureOut">
              <a:rPr lang="en-US" smtClean="0"/>
              <a:t>12/2/24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F3B67-A93D-A7E2-D042-5BAF84E1E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05C21F-CEBF-03B0-71EF-0594F7C72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58D7B-F21F-144D-9F46-11518F16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096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76937-0068-F454-99EC-0EF984E49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A47355-8EE9-E0DD-FD84-FCFBCCF81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8F9A-F03A-9044-8059-1C5E755C7402}" type="datetimeFigureOut">
              <a:rPr lang="en-US" smtClean="0"/>
              <a:t>12/2/24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E1B1FF-32CD-5391-86D8-697790AB6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E34FF9-10B6-8943-67B3-D593A89D9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58D7B-F21F-144D-9F46-11518F16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532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D5D9D1-0465-AC9D-6C4A-09FD32D8B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8F9A-F03A-9044-8059-1C5E755C7402}" type="datetimeFigureOut">
              <a:rPr lang="en-US" smtClean="0"/>
              <a:t>12/2/24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836574-61BB-5CA3-1D6B-8EB5D057D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B84222-97C9-62EF-7504-329090E34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58D7B-F21F-144D-9F46-11518F16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C7662-12F8-CDCD-B80B-1A1968A9A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15A5A-FD0C-2C7D-85B4-AD23BAF0E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E352A7-64EE-136C-7D37-7ADEB27707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538E92-E061-B986-5D9A-82AAF6BCC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8F9A-F03A-9044-8059-1C5E755C7402}" type="datetimeFigureOut">
              <a:rPr lang="en-US" smtClean="0"/>
              <a:t>12/2/24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BFC8B7-C413-0B43-B7AA-55A3EE372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FEFC00-0793-0261-E114-5BA9EC7D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58D7B-F21F-144D-9F46-11518F16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691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5604B-893F-7F6A-8E53-8503781CD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833DDE-5746-3AB0-FF07-2731AC24E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60E5C8-2003-242F-886D-259F744A3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E77FA-5447-F6A0-BEDB-2615294AD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8F9A-F03A-9044-8059-1C5E755C7402}" type="datetimeFigureOut">
              <a:rPr lang="en-US" smtClean="0"/>
              <a:t>12/2/24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FDC93-0161-711D-FC34-1CFE3D7D8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539922-1A2A-7E43-F72A-56FD8D53D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58D7B-F21F-144D-9F46-11518F16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08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417868-FEFA-EDA3-CF9C-8EF1EEEA5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BB1E0-1C29-9701-F25A-7641443F24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FCAD72-FE4F-5DBD-9CDE-D048882760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FA8F9A-F03A-9044-8059-1C5E755C7402}" type="datetimeFigureOut">
              <a:rPr lang="en-US" smtClean="0"/>
              <a:t>12/2/24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3F7C5-EC3A-D513-6E1E-E6BA4DF3DA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2854EB-9A8E-EABB-B38C-E932619758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958D7B-F21F-144D-9F46-11518F16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47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C46938-BDAF-9149-AB13-B24577D22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283318"/>
            <a:ext cx="117043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920246-93A3-6C46-9853-624ACD175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840" y="1794075"/>
            <a:ext cx="11704320" cy="4780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6412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12" Type="http://schemas.openxmlformats.org/officeDocument/2006/relationships/image" Target="NUL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NULL"/><Relationship Id="rId5" Type="http://schemas.openxmlformats.org/officeDocument/2006/relationships/image" Target="../media/image17.png"/><Relationship Id="rId10" Type="http://schemas.microsoft.com/office/2007/relationships/hdphoto" Target="../media/hdphoto4.wdp"/><Relationship Id="rId4" Type="http://schemas.openxmlformats.org/officeDocument/2006/relationships/image" Target="../media/image16.jp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1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1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9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3.xml"/><Relationship Id="rId4" Type="http://schemas.openxmlformats.org/officeDocument/2006/relationships/image" Target="NUL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3.xml"/><Relationship Id="rId4" Type="http://schemas.openxmlformats.org/officeDocument/2006/relationships/image" Target="NUL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3.xml"/><Relationship Id="rId4" Type="http://schemas.openxmlformats.org/officeDocument/2006/relationships/image" Target="NUL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3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3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3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3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3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3.xml"/><Relationship Id="rId4" Type="http://schemas.openxmlformats.org/officeDocument/2006/relationships/image" Target="NUL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3.xml"/><Relationship Id="rId4" Type="http://schemas.openxmlformats.org/officeDocument/2006/relationships/image" Target="NUL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0.png"/><Relationship Id="rId5" Type="http://schemas.openxmlformats.org/officeDocument/2006/relationships/image" Target="../media/image390.png"/><Relationship Id="rId4" Type="http://schemas.openxmlformats.org/officeDocument/2006/relationships/image" Target="NUL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0.png"/><Relationship Id="rId5" Type="http://schemas.openxmlformats.org/officeDocument/2006/relationships/image" Target="../media/image440.png"/><Relationship Id="rId4" Type="http://schemas.openxmlformats.org/officeDocument/2006/relationships/image" Target="../media/image43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11" Type="http://schemas.openxmlformats.org/officeDocument/2006/relationships/image" Target="../media/image58.png"/><Relationship Id="rId5" Type="http://schemas.openxmlformats.org/officeDocument/2006/relationships/image" Target="../media/image50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49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18" Type="http://schemas.openxmlformats.org/officeDocument/2006/relationships/image" Target="../media/image78.png"/><Relationship Id="rId3" Type="http://schemas.openxmlformats.org/officeDocument/2006/relationships/image" Target="../media/image48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17" Type="http://schemas.openxmlformats.org/officeDocument/2006/relationships/image" Target="../media/image7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4" Type="http://schemas.openxmlformats.org/officeDocument/2006/relationships/image" Target="../media/image49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7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png"/><Relationship Id="rId5" Type="http://schemas.openxmlformats.org/officeDocument/2006/relationships/image" Target="../media/image82.png"/><Relationship Id="rId4" Type="http://schemas.openxmlformats.org/officeDocument/2006/relationships/image" Target="../media/image7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png"/><Relationship Id="rId5" Type="http://schemas.openxmlformats.org/officeDocument/2006/relationships/image" Target="../media/image82.png"/><Relationship Id="rId4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95CDD-1AA9-574F-BF7A-96731F5FC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998" y="3023165"/>
            <a:ext cx="11564002" cy="1220056"/>
          </a:xfrm>
          <a:effectLst/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4000" b="1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CS 2243: ALGORITHMS FOR DATA SCIENCE</a:t>
            </a:r>
            <a:br>
              <a:rPr lang="en-US" sz="4000" b="1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</a:br>
            <a:r>
              <a:rPr lang="en-US" sz="4000" b="1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LECTURE 24 (12/2)</a:t>
            </a:r>
            <a:endParaRPr lang="en-US" sz="4000" b="1" cap="small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Helvetica Neue" panose="02000503000000020004" pitchFamily="2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108D775-0962-EA41-8BC7-BDAD26E256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0644484"/>
              </p:ext>
            </p:extLst>
          </p:nvPr>
        </p:nvGraphicFramePr>
        <p:xfrm>
          <a:off x="465585" y="4243221"/>
          <a:ext cx="11260828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60828">
                  <a:extLst>
                    <a:ext uri="{9D8B030D-6E8A-4147-A177-3AD203B41FA5}">
                      <a16:colId xmlns:a16="http://schemas.microsoft.com/office/drawing/2014/main" val="2692926107"/>
                    </a:ext>
                  </a:extLst>
                </a:gridCol>
              </a:tblGrid>
              <a:tr h="513508"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small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PROBABILITY FLOW ODE, REVERSE TRANSPORT INEQUALITIES, SHIFTED COMPOSITION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5692906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0CACD459-FA22-E124-7E30-4E7462CB8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961" y="1969961"/>
            <a:ext cx="1068076" cy="105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EC42B6-EADE-E44A-8128-D84909D623E4}"/>
              </a:ext>
            </a:extLst>
          </p:cNvPr>
          <p:cNvSpPr txBox="1"/>
          <p:nvPr/>
        </p:nvSpPr>
        <p:spPr>
          <a:xfrm>
            <a:off x="313998" y="263040"/>
            <a:ext cx="33402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Tensor decomposition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Sum-of-squares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Supervised learning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Computational complexity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Statistical physics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Generative modeling</a:t>
            </a:r>
          </a:p>
        </p:txBody>
      </p:sp>
    </p:spTree>
    <p:extLst>
      <p:ext uri="{BB962C8B-B14F-4D97-AF65-F5344CB8AC3E}">
        <p14:creationId xmlns:p14="http://schemas.microsoft.com/office/powerpoint/2010/main" val="3619500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84C4B-B20A-161B-04D9-A329FE0DF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REVISITING THE MOVEMENT BOUND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2CBFA-660E-A4F5-B2EF-3E7A3ED203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Consider the movement over a short period of time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57416D1D-782D-7A14-A4C1-B5EF535D9C9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43840" y="1705965"/>
              <a:ext cx="12278510" cy="374506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47830">
                      <a:extLst>
                        <a:ext uri="{9D8B030D-6E8A-4147-A177-3AD203B41FA5}">
                          <a16:colId xmlns:a16="http://schemas.microsoft.com/office/drawing/2014/main" val="2139820661"/>
                        </a:ext>
                      </a:extLst>
                    </a:gridCol>
                    <a:gridCol w="9930680">
                      <a:extLst>
                        <a:ext uri="{9D8B030D-6E8A-4147-A177-3AD203B41FA5}">
                          <a16:colId xmlns:a16="http://schemas.microsoft.com/office/drawing/2014/main" val="3618769322"/>
                        </a:ext>
                      </a:extLst>
                    </a:gridCol>
                  </a:tblGrid>
                  <a:tr h="1332495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sz="24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𝔼</m:t>
                                </m:r>
                                <m:r>
                                  <a:rPr lang="en-US" sz="24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sz="2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𝑋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h</m:t>
                                            </m:r>
                                          </m:sub>
                                        </m:sSub>
                                        <m:r>
                                          <a:rPr lang="en-US" sz="2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𝑋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4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𝔼</m:t>
                                </m:r>
                                <m:r>
                                  <a:rPr lang="en-US" sz="24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sz="2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nary>
                                          <m:naryPr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m:rPr>
                                                <m:brk m:alnAt="23"/>
                                              </m:rP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sub>
                                          <m:sup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h</m:t>
                                            </m:r>
                                          </m:sup>
                                          <m:e>
                                            <m:d>
                                              <m:dPr>
                                                <m:begChr m:val="{"/>
                                                <m:endChr m:val="}"/>
                                                <m:ctrlPr>
                                                  <a:rPr lang="en-US" sz="2400" b="0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400" b="0" i="1" smtClean="0">
                                                        <a:solidFill>
                                                          <a:schemeClr val="bg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chemeClr val="bg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𝑋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chemeClr val="bg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𝑟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sz="2400" b="0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+2</m:t>
                                                </m:r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sz="2400" b="0" i="0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∇</m:t>
                                                </m:r>
                                                <m:func>
                                                  <m:funcPr>
                                                    <m:ctrlPr>
                                                      <a:rPr lang="en-US" sz="2400" b="0" i="1" smtClean="0">
                                                        <a:solidFill>
                                                          <a:schemeClr val="bg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funcPr>
                                                  <m:fName>
                                                    <m:r>
                                                      <m:rPr>
                                                        <m:sty m:val="p"/>
                                                      </m:rPr>
                                                      <a:rPr lang="en-US" sz="2400" b="0" i="0" smtClean="0">
                                                        <a:solidFill>
                                                          <a:schemeClr val="bg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ln</m:t>
                                                    </m:r>
                                                  </m:fName>
                                                  <m:e>
                                                    <m:sSub>
                                                      <m:sSubPr>
                                                        <m:ctrlPr>
                                                          <a:rPr lang="en-US" sz="2400" b="0" i="1" smtClean="0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en-US" sz="2400" b="0" i="1" smtClean="0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𝑞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a:rPr lang="en-US" sz="2400" b="0" i="1" smtClean="0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𝑇</m:t>
                                                        </m:r>
                                                        <m:r>
                                                          <a:rPr lang="en-US" sz="2400" b="0" i="1" smtClean="0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−</m:t>
                                                        </m:r>
                                                        <m:r>
                                                          <a:rPr lang="en-US" sz="2400" b="0" i="1" smtClean="0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𝑟</m:t>
                                                        </m:r>
                                                      </m:sub>
                                                    </m:sSub>
                                                    <m:d>
                                                      <m:dPr>
                                                        <m:ctrlPr>
                                                          <a:rPr lang="en-US" sz="2400" b="0" i="1" smtClean="0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</m:ctrlPr>
                                                      </m:dPr>
                                                      <m:e>
                                                        <m:sSub>
                                                          <m:sSubPr>
                                                            <m:ctrlPr>
                                                              <a:rPr lang="en-US" sz="2400" b="0" i="1" smtClean="0">
                                                                <a:solidFill>
                                                                  <a:schemeClr val="bg1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sSubPr>
                                                          <m:e>
                                                            <m:r>
                                                              <a:rPr lang="en-US" sz="2400" b="0" i="1" smtClean="0">
                                                                <a:solidFill>
                                                                  <a:schemeClr val="bg1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</a:rPr>
                                                              <m:t>𝑋</m:t>
                                                            </m:r>
                                                          </m:e>
                                                          <m:sub>
                                                            <m:r>
                                                              <a:rPr lang="en-US" sz="2400" b="0" i="1" smtClean="0">
                                                                <a:solidFill>
                                                                  <a:schemeClr val="bg1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</a:rPr>
                                                              <m:t>𝑟</m:t>
                                                            </m:r>
                                                          </m:sub>
                                                        </m:sSub>
                                                      </m:e>
                                                    </m:d>
                                                  </m:e>
                                                </m:func>
                                              </m:e>
                                            </m:d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 </m:t>
                                            </m:r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400" b="0" i="0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d</m:t>
                                            </m:r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𝑟</m:t>
                                            </m:r>
                                          </m:e>
                                        </m:nary>
                                        <m:r>
                                          <a:rPr lang="en-US" sz="2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ad>
                                          <m:radPr>
                                            <m:degHide m:val="on"/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radPr>
                                          <m:deg/>
                                          <m:e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e>
                                        </m:rad>
                                        <m:r>
                                          <a:rPr lang="en-US" sz="2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d>
                                          <m:dPr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400" b="0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400" b="0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𝐵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400" b="0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  <m:r>
                                                  <a:rPr lang="en-US" sz="2400" b="0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+</m:t>
                                                </m:r>
                                                <m:r>
                                                  <a:rPr lang="en-US" sz="2400" b="0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h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2400" b="0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400" b="0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𝐵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400" b="0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d>
                                  </m:e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99178099"/>
                      </a:ext>
                    </a:extLst>
                  </a:tr>
                  <a:tr h="1225335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10219372"/>
                      </a:ext>
                    </a:extLst>
                  </a:tr>
                  <a:tr h="1187238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9008353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57416D1D-782D-7A14-A4C1-B5EF535D9C9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2744758"/>
                  </p:ext>
                </p:extLst>
              </p:nvPr>
            </p:nvGraphicFramePr>
            <p:xfrm>
              <a:off x="243840" y="1705965"/>
              <a:ext cx="12278510" cy="374506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47830">
                      <a:extLst>
                        <a:ext uri="{9D8B030D-6E8A-4147-A177-3AD203B41FA5}">
                          <a16:colId xmlns:a16="http://schemas.microsoft.com/office/drawing/2014/main" val="2139820661"/>
                        </a:ext>
                      </a:extLst>
                    </a:gridCol>
                    <a:gridCol w="9930680">
                      <a:extLst>
                        <a:ext uri="{9D8B030D-6E8A-4147-A177-3AD203B41FA5}">
                          <a16:colId xmlns:a16="http://schemas.microsoft.com/office/drawing/2014/main" val="3618769322"/>
                        </a:ext>
                      </a:extLst>
                    </a:gridCol>
                  </a:tblGrid>
                  <a:tr h="133249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94286" r="-423243" b="-1819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3627" t="-94286" b="-1819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99178099"/>
                      </a:ext>
                    </a:extLst>
                  </a:tr>
                  <a:tr h="1225335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10219372"/>
                      </a:ext>
                    </a:extLst>
                  </a:tr>
                  <a:tr h="1187238"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9008353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787451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84C4B-B20A-161B-04D9-A329FE0DF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REVISITING THE MOVEMENT BOUND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2CBFA-660E-A4F5-B2EF-3E7A3ED20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444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Consider the movement over a short period of time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57416D1D-782D-7A14-A4C1-B5EF535D9C9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9159506"/>
                  </p:ext>
                </p:extLst>
              </p:nvPr>
            </p:nvGraphicFramePr>
            <p:xfrm>
              <a:off x="243840" y="1705965"/>
              <a:ext cx="12278510" cy="374506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47830">
                      <a:extLst>
                        <a:ext uri="{9D8B030D-6E8A-4147-A177-3AD203B41FA5}">
                          <a16:colId xmlns:a16="http://schemas.microsoft.com/office/drawing/2014/main" val="2139820661"/>
                        </a:ext>
                      </a:extLst>
                    </a:gridCol>
                    <a:gridCol w="9930680">
                      <a:extLst>
                        <a:ext uri="{9D8B030D-6E8A-4147-A177-3AD203B41FA5}">
                          <a16:colId xmlns:a16="http://schemas.microsoft.com/office/drawing/2014/main" val="3618769322"/>
                        </a:ext>
                      </a:extLst>
                    </a:gridCol>
                  </a:tblGrid>
                  <a:tr h="1332495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sz="24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𝔼</m:t>
                                </m:r>
                                <m:r>
                                  <a:rPr lang="en-US" sz="24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sz="2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𝑋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h</m:t>
                                            </m:r>
                                          </m:sub>
                                        </m:sSub>
                                        <m:r>
                                          <a:rPr lang="en-US" sz="2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𝑋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4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𝔼</m:t>
                                </m:r>
                                <m:r>
                                  <a:rPr lang="en-US" sz="24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sz="2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nary>
                                          <m:naryPr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m:rPr>
                                                <m:brk m:alnAt="23"/>
                                              </m:rP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sub>
                                          <m:sup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h</m:t>
                                            </m:r>
                                          </m:sup>
                                          <m:e>
                                            <m:d>
                                              <m:dPr>
                                                <m:begChr m:val="{"/>
                                                <m:endChr m:val="}"/>
                                                <m:ctrlPr>
                                                  <a:rPr lang="en-US" sz="2400" b="0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400" b="0" i="1" smtClean="0">
                                                        <a:solidFill>
                                                          <a:schemeClr val="bg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chemeClr val="bg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𝑋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chemeClr val="bg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𝑟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sz="2400" b="0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+2</m:t>
                                                </m:r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sz="2400" b="0" i="0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∇</m:t>
                                                </m:r>
                                                <m:func>
                                                  <m:funcPr>
                                                    <m:ctrlPr>
                                                      <a:rPr lang="en-US" sz="2400" b="0" i="1" smtClean="0">
                                                        <a:solidFill>
                                                          <a:schemeClr val="bg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funcPr>
                                                  <m:fName>
                                                    <m:r>
                                                      <m:rPr>
                                                        <m:sty m:val="p"/>
                                                      </m:rPr>
                                                      <a:rPr lang="en-US" sz="2400" b="0" i="0" smtClean="0">
                                                        <a:solidFill>
                                                          <a:schemeClr val="bg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ln</m:t>
                                                    </m:r>
                                                  </m:fName>
                                                  <m:e>
                                                    <m:sSub>
                                                      <m:sSubPr>
                                                        <m:ctrlPr>
                                                          <a:rPr lang="en-US" sz="2400" b="0" i="1" smtClean="0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en-US" sz="2400" b="0" i="1" smtClean="0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𝑞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a:rPr lang="en-US" sz="2400" b="0" i="1" smtClean="0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𝑇</m:t>
                                                        </m:r>
                                                        <m:r>
                                                          <a:rPr lang="en-US" sz="2400" b="0" i="1" smtClean="0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−</m:t>
                                                        </m:r>
                                                        <m:r>
                                                          <a:rPr lang="en-US" sz="2400" b="0" i="1" smtClean="0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𝑟</m:t>
                                                        </m:r>
                                                      </m:sub>
                                                    </m:sSub>
                                                    <m:d>
                                                      <m:dPr>
                                                        <m:ctrlPr>
                                                          <a:rPr lang="en-US" sz="2400" b="0" i="1" smtClean="0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</m:ctrlPr>
                                                      </m:dPr>
                                                      <m:e>
                                                        <m:sSub>
                                                          <m:sSubPr>
                                                            <m:ctrlPr>
                                                              <a:rPr lang="en-US" sz="2400" b="0" i="1" smtClean="0">
                                                                <a:solidFill>
                                                                  <a:schemeClr val="bg1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sSubPr>
                                                          <m:e>
                                                            <m:r>
                                                              <a:rPr lang="en-US" sz="2400" b="0" i="1" smtClean="0">
                                                                <a:solidFill>
                                                                  <a:schemeClr val="bg1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</a:rPr>
                                                              <m:t>𝑋</m:t>
                                                            </m:r>
                                                          </m:e>
                                                          <m:sub>
                                                            <m:r>
                                                              <a:rPr lang="en-US" sz="2400" b="0" i="1" smtClean="0">
                                                                <a:solidFill>
                                                                  <a:schemeClr val="bg1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</a:rPr>
                                                              <m:t>𝑟</m:t>
                                                            </m:r>
                                                          </m:sub>
                                                        </m:sSub>
                                                      </m:e>
                                                    </m:d>
                                                  </m:e>
                                                </m:func>
                                              </m:e>
                                            </m:d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 </m:t>
                                            </m:r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400" b="0" i="0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d</m:t>
                                            </m:r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𝑟</m:t>
                                            </m:r>
                                          </m:e>
                                        </m:nary>
                                        <m:r>
                                          <a:rPr lang="en-US" sz="2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ad>
                                          <m:radPr>
                                            <m:degHide m:val="on"/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radPr>
                                          <m:deg/>
                                          <m:e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e>
                                        </m:rad>
                                        <m:r>
                                          <a:rPr lang="en-US" sz="2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d>
                                          <m:dPr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400" b="0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400" b="0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𝐵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400" b="0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  <m:r>
                                                  <a:rPr lang="en-US" sz="2400" b="0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+</m:t>
                                                </m:r>
                                                <m:r>
                                                  <a:rPr lang="en-US" sz="2400" b="0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h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2400" b="0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400" b="0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𝐵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400" b="0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d>
                                  </m:e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99178099"/>
                      </a:ext>
                    </a:extLst>
                  </a:tr>
                  <a:tr h="1225335"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≥</m:t>
                                </m:r>
                                <m:r>
                                  <a:rPr lang="en-US" sz="24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𝔼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bg1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bg1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bg1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  <m:t>𝐵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bg1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  <m:t>𝑡</m:t>
                                            </m:r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bg1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  <m:t>+</m:t>
                                            </m:r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bg1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  <m:t>h</m:t>
                                            </m:r>
                                          </m:sub>
                                        </m:s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bg1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bg1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bg1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  <m:t>𝐵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bg1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  <m:t>𝑡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−</m:t>
                                </m:r>
                                <m:r>
                                  <a:rPr lang="en-US" sz="24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𝔼</m:t>
                                </m:r>
                                <m:sSup>
                                  <m:sSupPr>
                                    <m:ctrlPr>
                                      <a:rPr lang="en-US" sz="2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sz="2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nary>
                                          <m:naryPr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m:rPr>
                                                <m:brk m:alnAt="23"/>
                                              </m:rP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sub>
                                          <m:sup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h</m:t>
                                            </m:r>
                                          </m:sup>
                                          <m:e>
                                            <m:d>
                                              <m:dPr>
                                                <m:begChr m:val="{"/>
                                                <m:endChr m:val="}"/>
                                                <m:ctrlPr>
                                                  <a:rPr lang="en-US" sz="2400" b="0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400" b="0" i="1" smtClean="0">
                                                        <a:solidFill>
                                                          <a:schemeClr val="bg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chemeClr val="bg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𝑋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chemeClr val="bg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𝑟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sz="2400" b="0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+2</m:t>
                                                </m:r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sz="2400" b="0" i="0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∇</m:t>
                                                </m:r>
                                                <m:func>
                                                  <m:funcPr>
                                                    <m:ctrlPr>
                                                      <a:rPr lang="en-US" sz="2400" b="0" i="1" smtClean="0">
                                                        <a:solidFill>
                                                          <a:schemeClr val="bg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funcPr>
                                                  <m:fName>
                                                    <m:r>
                                                      <m:rPr>
                                                        <m:sty m:val="p"/>
                                                      </m:rPr>
                                                      <a:rPr lang="en-US" sz="2400" b="0" i="0" smtClean="0">
                                                        <a:solidFill>
                                                          <a:schemeClr val="bg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ln</m:t>
                                                    </m:r>
                                                  </m:fName>
                                                  <m:e>
                                                    <m:sSub>
                                                      <m:sSubPr>
                                                        <m:ctrlPr>
                                                          <a:rPr lang="en-US" sz="2400" b="0" i="1" smtClean="0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en-US" sz="2400" b="0" i="1" smtClean="0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𝑞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a:rPr lang="en-US" sz="2400" b="0" i="1" smtClean="0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𝑇</m:t>
                                                        </m:r>
                                                        <m:r>
                                                          <a:rPr lang="en-US" sz="2400" b="0" i="1" smtClean="0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−</m:t>
                                                        </m:r>
                                                        <m:r>
                                                          <a:rPr lang="en-US" sz="2400" b="0" i="1" smtClean="0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𝑟</m:t>
                                                        </m:r>
                                                      </m:sub>
                                                    </m:sSub>
                                                    <m:d>
                                                      <m:dPr>
                                                        <m:ctrlPr>
                                                          <a:rPr lang="en-US" sz="2400" b="0" i="1" smtClean="0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</m:ctrlPr>
                                                      </m:dPr>
                                                      <m:e>
                                                        <m:sSub>
                                                          <m:sSubPr>
                                                            <m:ctrlPr>
                                                              <a:rPr lang="en-US" sz="2400" b="0" i="1" smtClean="0">
                                                                <a:solidFill>
                                                                  <a:schemeClr val="bg1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sSubPr>
                                                          <m:e>
                                                            <m:r>
                                                              <a:rPr lang="en-US" sz="2400" b="0" i="1" smtClean="0">
                                                                <a:solidFill>
                                                                  <a:schemeClr val="bg1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</a:rPr>
                                                              <m:t>𝑋</m:t>
                                                            </m:r>
                                                          </m:e>
                                                          <m:sub>
                                                            <m:r>
                                                              <a:rPr lang="en-US" sz="2400" b="0" i="1" smtClean="0">
                                                                <a:solidFill>
                                                                  <a:schemeClr val="bg1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</a:rPr>
                                                              <m:t>𝑟</m:t>
                                                            </m:r>
                                                          </m:sub>
                                                        </m:sSub>
                                                      </m:e>
                                                    </m:d>
                                                  </m:e>
                                                </m:func>
                                              </m:e>
                                            </m:d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 </m:t>
                                            </m:r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400" b="0" i="0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d</m:t>
                                            </m:r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𝑟</m:t>
                                            </m:r>
                                          </m:e>
                                        </m:nary>
                                      </m:e>
                                    </m:d>
                                  </m:e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kumimoji="0" lang="en-US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10219372"/>
                      </a:ext>
                    </a:extLst>
                  </a:tr>
                  <a:tr h="1187238"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9008353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57416D1D-782D-7A14-A4C1-B5EF535D9C9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9159506"/>
                  </p:ext>
                </p:extLst>
              </p:nvPr>
            </p:nvGraphicFramePr>
            <p:xfrm>
              <a:off x="243840" y="1705965"/>
              <a:ext cx="12278510" cy="374506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47830">
                      <a:extLst>
                        <a:ext uri="{9D8B030D-6E8A-4147-A177-3AD203B41FA5}">
                          <a16:colId xmlns:a16="http://schemas.microsoft.com/office/drawing/2014/main" val="2139820661"/>
                        </a:ext>
                      </a:extLst>
                    </a:gridCol>
                    <a:gridCol w="9930680">
                      <a:extLst>
                        <a:ext uri="{9D8B030D-6E8A-4147-A177-3AD203B41FA5}">
                          <a16:colId xmlns:a16="http://schemas.microsoft.com/office/drawing/2014/main" val="3618769322"/>
                        </a:ext>
                      </a:extLst>
                    </a:gridCol>
                  </a:tblGrid>
                  <a:tr h="133249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94286" r="-423243" b="-2495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3627" t="-94286" b="-2495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99178099"/>
                      </a:ext>
                    </a:extLst>
                  </a:tr>
                  <a:tr h="1225335"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3627" t="-210309" b="-1701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10219372"/>
                      </a:ext>
                    </a:extLst>
                  </a:tr>
                  <a:tr h="1187238"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9008353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Left Brace 6">
            <a:extLst>
              <a:ext uri="{FF2B5EF4-FFF2-40B4-BE49-F238E27FC236}">
                <a16:creationId xmlns:a16="http://schemas.microsoft.com/office/drawing/2014/main" id="{FC742F24-B41D-ECE7-0180-5299D7CA78B5}"/>
              </a:ext>
            </a:extLst>
          </p:cNvPr>
          <p:cNvSpPr/>
          <p:nvPr/>
        </p:nvSpPr>
        <p:spPr>
          <a:xfrm rot="16200000">
            <a:off x="3966626" y="3071637"/>
            <a:ext cx="267267" cy="2243470"/>
          </a:xfrm>
          <a:prstGeom prst="leftBrace">
            <a:avLst/>
          </a:prstGeom>
          <a:ln w="222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E718892-2A56-3C01-0DDB-29F2362EF13A}"/>
                  </a:ext>
                </a:extLst>
              </p:cNvPr>
              <p:cNvSpPr txBox="1"/>
              <p:nvPr/>
            </p:nvSpPr>
            <p:spPr>
              <a:xfrm>
                <a:off x="3531467" y="4267886"/>
                <a:ext cx="1188735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𝑑h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E718892-2A56-3C01-0DDB-29F2362EF1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1467" y="4267886"/>
                <a:ext cx="1188735" cy="430887"/>
              </a:xfrm>
              <a:prstGeom prst="rect">
                <a:avLst/>
              </a:prstGeom>
              <a:blipFill>
                <a:blip r:embed="rId3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Left Brace 10">
            <a:extLst>
              <a:ext uri="{FF2B5EF4-FFF2-40B4-BE49-F238E27FC236}">
                <a16:creationId xmlns:a16="http://schemas.microsoft.com/office/drawing/2014/main" id="{F648D5F4-C909-ACAA-660F-15034417ECA9}"/>
              </a:ext>
            </a:extLst>
          </p:cNvPr>
          <p:cNvSpPr/>
          <p:nvPr/>
        </p:nvSpPr>
        <p:spPr>
          <a:xfrm rot="16200000">
            <a:off x="7820545" y="1912296"/>
            <a:ext cx="267269" cy="4560986"/>
          </a:xfrm>
          <a:prstGeom prst="leftBrace">
            <a:avLst/>
          </a:prstGeom>
          <a:ln w="2222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3BD4F76-BFF3-16C9-5EA1-17A8ED2CB19C}"/>
                  </a:ext>
                </a:extLst>
              </p:cNvPr>
              <p:cNvSpPr txBox="1"/>
              <p:nvPr/>
            </p:nvSpPr>
            <p:spPr>
              <a:xfrm>
                <a:off x="7454601" y="4267301"/>
                <a:ext cx="87958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𝑂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3BD4F76-BFF3-16C9-5EA1-17A8ED2CB1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4601" y="4267301"/>
                <a:ext cx="879580" cy="430887"/>
              </a:xfrm>
              <a:prstGeom prst="rect">
                <a:avLst/>
              </a:prstGeom>
              <a:blipFill>
                <a:blip r:embed="rId4"/>
                <a:stretch>
                  <a:fillRect l="-14286" t="-2857" r="-47143" b="-3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580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1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F9274-0313-6192-05C2-A115DA11E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A1CDF-E5BB-E0DF-2EDA-C01108167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REVISITING THE MOVEMENT BOUND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B550F-C315-C993-0751-5227223C2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444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Consider the movement over a short period of time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85646C5E-49F0-EF43-F398-0F3BCB7D0C1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80123638"/>
                  </p:ext>
                </p:extLst>
              </p:nvPr>
            </p:nvGraphicFramePr>
            <p:xfrm>
              <a:off x="243840" y="1705965"/>
              <a:ext cx="12278510" cy="374506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47830">
                      <a:extLst>
                        <a:ext uri="{9D8B030D-6E8A-4147-A177-3AD203B41FA5}">
                          <a16:colId xmlns:a16="http://schemas.microsoft.com/office/drawing/2014/main" val="2139820661"/>
                        </a:ext>
                      </a:extLst>
                    </a:gridCol>
                    <a:gridCol w="9930680">
                      <a:extLst>
                        <a:ext uri="{9D8B030D-6E8A-4147-A177-3AD203B41FA5}">
                          <a16:colId xmlns:a16="http://schemas.microsoft.com/office/drawing/2014/main" val="3618769322"/>
                        </a:ext>
                      </a:extLst>
                    </a:gridCol>
                  </a:tblGrid>
                  <a:tr h="1332495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sz="24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𝔼</m:t>
                                </m:r>
                                <m:r>
                                  <a:rPr lang="en-US" sz="24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sz="2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𝑋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h</m:t>
                                            </m:r>
                                          </m:sub>
                                        </m:sSub>
                                        <m:r>
                                          <a:rPr lang="en-US" sz="2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𝑋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4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𝔼</m:t>
                                </m:r>
                                <m:r>
                                  <a:rPr lang="en-US" sz="24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sz="2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nary>
                                          <m:naryPr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m:rPr>
                                                <m:brk m:alnAt="23"/>
                                              </m:rP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sub>
                                          <m:sup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h</m:t>
                                            </m:r>
                                          </m:sup>
                                          <m:e>
                                            <m:d>
                                              <m:dPr>
                                                <m:begChr m:val="{"/>
                                                <m:endChr m:val="}"/>
                                                <m:ctrlPr>
                                                  <a:rPr lang="en-US" sz="2400" b="0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400" b="0" i="1" smtClean="0">
                                                        <a:solidFill>
                                                          <a:schemeClr val="bg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chemeClr val="bg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𝑋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chemeClr val="bg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𝑟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sz="2400" b="0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+2</m:t>
                                                </m:r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sz="2400" b="0" i="0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∇</m:t>
                                                </m:r>
                                                <m:func>
                                                  <m:funcPr>
                                                    <m:ctrlPr>
                                                      <a:rPr lang="en-US" sz="2400" b="0" i="1" smtClean="0">
                                                        <a:solidFill>
                                                          <a:schemeClr val="bg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funcPr>
                                                  <m:fName>
                                                    <m:r>
                                                      <m:rPr>
                                                        <m:sty m:val="p"/>
                                                      </m:rPr>
                                                      <a:rPr lang="en-US" sz="2400" b="0" i="0" smtClean="0">
                                                        <a:solidFill>
                                                          <a:schemeClr val="bg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ln</m:t>
                                                    </m:r>
                                                  </m:fName>
                                                  <m:e>
                                                    <m:sSub>
                                                      <m:sSubPr>
                                                        <m:ctrlPr>
                                                          <a:rPr lang="en-US" sz="2400" b="0" i="1" smtClean="0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en-US" sz="2400" b="0" i="1" smtClean="0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𝑞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a:rPr lang="en-US" sz="2400" b="0" i="1" smtClean="0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𝑇</m:t>
                                                        </m:r>
                                                        <m:r>
                                                          <a:rPr lang="en-US" sz="2400" b="0" i="1" smtClean="0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−</m:t>
                                                        </m:r>
                                                        <m:r>
                                                          <a:rPr lang="en-US" sz="2400" b="0" i="1" smtClean="0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𝑟</m:t>
                                                        </m:r>
                                                      </m:sub>
                                                    </m:sSub>
                                                    <m:d>
                                                      <m:dPr>
                                                        <m:ctrlPr>
                                                          <a:rPr lang="en-US" sz="2400" b="0" i="1" smtClean="0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</m:ctrlPr>
                                                      </m:dPr>
                                                      <m:e>
                                                        <m:sSub>
                                                          <m:sSubPr>
                                                            <m:ctrlPr>
                                                              <a:rPr lang="en-US" sz="2400" b="0" i="1" smtClean="0">
                                                                <a:solidFill>
                                                                  <a:schemeClr val="bg1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sSubPr>
                                                          <m:e>
                                                            <m:r>
                                                              <a:rPr lang="en-US" sz="2400" b="0" i="1" smtClean="0">
                                                                <a:solidFill>
                                                                  <a:schemeClr val="bg1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</a:rPr>
                                                              <m:t>𝑋</m:t>
                                                            </m:r>
                                                          </m:e>
                                                          <m:sub>
                                                            <m:r>
                                                              <a:rPr lang="en-US" sz="2400" b="0" i="1" smtClean="0">
                                                                <a:solidFill>
                                                                  <a:schemeClr val="bg1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</a:rPr>
                                                              <m:t>𝑟</m:t>
                                                            </m:r>
                                                          </m:sub>
                                                        </m:sSub>
                                                      </m:e>
                                                    </m:d>
                                                  </m:e>
                                                </m:func>
                                              </m:e>
                                            </m:d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 </m:t>
                                            </m:r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400" b="0" i="0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d</m:t>
                                            </m:r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𝑟</m:t>
                                            </m:r>
                                          </m:e>
                                        </m:nary>
                                        <m:r>
                                          <a:rPr lang="en-US" sz="2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ad>
                                          <m:radPr>
                                            <m:degHide m:val="on"/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radPr>
                                          <m:deg/>
                                          <m:e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e>
                                        </m:rad>
                                        <m:r>
                                          <a:rPr lang="en-US" sz="2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d>
                                          <m:dPr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400" b="0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400" b="0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𝐵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400" b="0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  <m:r>
                                                  <a:rPr lang="en-US" sz="2400" b="0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+</m:t>
                                                </m:r>
                                                <m:r>
                                                  <a:rPr lang="en-US" sz="2400" b="0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h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2400" b="0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400" b="0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𝐵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400" b="0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d>
                                  </m:e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99178099"/>
                      </a:ext>
                    </a:extLst>
                  </a:tr>
                  <a:tr h="1225335"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≥</m:t>
                                </m:r>
                                <m:r>
                                  <a:rPr lang="en-US" sz="24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𝔼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bg1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bg1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bg1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  <m:t>𝐵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bg1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  <m:t>𝑡</m:t>
                                            </m:r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bg1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  <m:t>+</m:t>
                                            </m:r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bg1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  <m:t>h</m:t>
                                            </m:r>
                                          </m:sub>
                                        </m:s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bg1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bg1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bg1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  <m:t>𝐵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bg1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  <m:t>𝑡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−</m:t>
                                </m:r>
                                <m:r>
                                  <a:rPr lang="en-US" sz="24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𝔼</m:t>
                                </m:r>
                                <m:sSup>
                                  <m:sSupPr>
                                    <m:ctrlPr>
                                      <a:rPr lang="en-US" sz="2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sz="2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nary>
                                          <m:naryPr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m:rPr>
                                                <m:brk m:alnAt="23"/>
                                              </m:rP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sub>
                                          <m:sup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h</m:t>
                                            </m:r>
                                          </m:sup>
                                          <m:e>
                                            <m:d>
                                              <m:dPr>
                                                <m:begChr m:val="{"/>
                                                <m:endChr m:val="}"/>
                                                <m:ctrlPr>
                                                  <a:rPr lang="en-US" sz="2400" b="0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400" b="0" i="1" smtClean="0">
                                                        <a:solidFill>
                                                          <a:schemeClr val="bg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chemeClr val="bg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𝑋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400" b="0" i="1" smtClean="0">
                                                        <a:solidFill>
                                                          <a:schemeClr val="bg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𝑟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sz="2400" b="0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+2</m:t>
                                                </m:r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sz="2400" b="0" i="0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∇</m:t>
                                                </m:r>
                                                <m:func>
                                                  <m:funcPr>
                                                    <m:ctrlPr>
                                                      <a:rPr lang="en-US" sz="2400" b="0" i="1" smtClean="0">
                                                        <a:solidFill>
                                                          <a:schemeClr val="bg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funcPr>
                                                  <m:fName>
                                                    <m:r>
                                                      <m:rPr>
                                                        <m:sty m:val="p"/>
                                                      </m:rPr>
                                                      <a:rPr lang="en-US" sz="2400" b="0" i="0" smtClean="0">
                                                        <a:solidFill>
                                                          <a:schemeClr val="bg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ln</m:t>
                                                    </m:r>
                                                  </m:fName>
                                                  <m:e>
                                                    <m:sSub>
                                                      <m:sSubPr>
                                                        <m:ctrlPr>
                                                          <a:rPr lang="en-US" sz="2400" b="0" i="1" smtClean="0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en-US" sz="2400" b="0" i="1" smtClean="0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𝑞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a:rPr lang="en-US" sz="2400" b="0" i="1" smtClean="0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𝑇</m:t>
                                                        </m:r>
                                                        <m:r>
                                                          <a:rPr lang="en-US" sz="2400" b="0" i="1" smtClean="0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−</m:t>
                                                        </m:r>
                                                        <m:r>
                                                          <a:rPr lang="en-US" sz="2400" b="0" i="1" smtClean="0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𝑟</m:t>
                                                        </m:r>
                                                      </m:sub>
                                                    </m:sSub>
                                                    <m:d>
                                                      <m:dPr>
                                                        <m:ctrlPr>
                                                          <a:rPr lang="en-US" sz="2400" b="0" i="1" smtClean="0">
                                                            <a:solidFill>
                                                              <a:schemeClr val="bg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</m:ctrlPr>
                                                      </m:dPr>
                                                      <m:e>
                                                        <m:sSub>
                                                          <m:sSubPr>
                                                            <m:ctrlPr>
                                                              <a:rPr lang="en-US" sz="2400" b="0" i="1" smtClean="0">
                                                                <a:solidFill>
                                                                  <a:schemeClr val="bg1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sSubPr>
                                                          <m:e>
                                                            <m:r>
                                                              <a:rPr lang="en-US" sz="2400" b="0" i="1" smtClean="0">
                                                                <a:solidFill>
                                                                  <a:schemeClr val="bg1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</a:rPr>
                                                              <m:t>𝑋</m:t>
                                                            </m:r>
                                                          </m:e>
                                                          <m:sub>
                                                            <m:r>
                                                              <a:rPr lang="en-US" sz="2400" b="0" i="1" smtClean="0">
                                                                <a:solidFill>
                                                                  <a:schemeClr val="bg1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</a:rPr>
                                                              <m:t>𝑟</m:t>
                                                            </m:r>
                                                          </m:sub>
                                                        </m:sSub>
                                                      </m:e>
                                                    </m:d>
                                                  </m:e>
                                                </m:func>
                                              </m:e>
                                            </m:d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 </m:t>
                                            </m:r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400" b="0" i="0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d</m:t>
                                            </m:r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𝑟</m:t>
                                            </m:r>
                                          </m:e>
                                        </m:nary>
                                      </m:e>
                                    </m:d>
                                  </m:e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kumimoji="0" lang="en-US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10219372"/>
                      </a:ext>
                    </a:extLst>
                  </a:tr>
                  <a:tr h="1187238"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≥</m:t>
                              </m:r>
                              <m:f>
                                <m:f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𝑑h</m:t>
                              </m:r>
                            </m:oMath>
                          </a14:m>
                          <a:r>
                            <a:rPr lang="en-US" sz="2400" dirty="0"/>
                            <a:t>      </a:t>
                          </a:r>
                          <a:r>
                            <a:rPr lang="en-US" sz="2400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(provided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oMath>
                          </a14:m>
                          <a:r>
                            <a:rPr lang="en-US" sz="2400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 at most</a:t>
                          </a:r>
                          <a:r>
                            <a:rPr lang="en-US" sz="2400" baseline="0" dirty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</a:rPr>
                            <a:t> a small constant)</a:t>
                          </a:r>
                          <a:endParaRPr lang="en-US" sz="2400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9008353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85646C5E-49F0-EF43-F398-0F3BCB7D0C1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80123638"/>
                  </p:ext>
                </p:extLst>
              </p:nvPr>
            </p:nvGraphicFramePr>
            <p:xfrm>
              <a:off x="243840" y="1705965"/>
              <a:ext cx="12278510" cy="374506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47830">
                      <a:extLst>
                        <a:ext uri="{9D8B030D-6E8A-4147-A177-3AD203B41FA5}">
                          <a16:colId xmlns:a16="http://schemas.microsoft.com/office/drawing/2014/main" val="2139820661"/>
                        </a:ext>
                      </a:extLst>
                    </a:gridCol>
                    <a:gridCol w="9930680">
                      <a:extLst>
                        <a:ext uri="{9D8B030D-6E8A-4147-A177-3AD203B41FA5}">
                          <a16:colId xmlns:a16="http://schemas.microsoft.com/office/drawing/2014/main" val="3618769322"/>
                        </a:ext>
                      </a:extLst>
                    </a:gridCol>
                  </a:tblGrid>
                  <a:tr h="133249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94286" r="-423243" b="-2495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3627" t="-94286" b="-2495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99178099"/>
                      </a:ext>
                    </a:extLst>
                  </a:tr>
                  <a:tr h="1225335"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3627" t="-210309" b="-1701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10219372"/>
                      </a:ext>
                    </a:extLst>
                  </a:tr>
                  <a:tr h="1187238"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3627" t="-320213" b="-7553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9008353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EE1E90-4D49-A644-9DD1-68757EC82803}"/>
                  </a:ext>
                </a:extLst>
              </p:cNvPr>
              <p:cNvSpPr txBox="1"/>
              <p:nvPr/>
            </p:nvSpPr>
            <p:spPr>
              <a:xfrm>
                <a:off x="243840" y="5451033"/>
                <a:ext cx="1170432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en-US" sz="2800" b="1" dirty="0">
                    <a:solidFill>
                      <a:schemeClr val="accent6"/>
                    </a:solidFill>
                  </a:rPr>
                  <a:t>Bottlenecks the </a:t>
                </a:r>
                <a:r>
                  <a:rPr lang="en-US" sz="2800" b="1" dirty="0" err="1">
                    <a:solidFill>
                      <a:schemeClr val="accent6"/>
                    </a:solidFill>
                  </a:rPr>
                  <a:t>Girsanov</a:t>
                </a:r>
                <a:r>
                  <a:rPr lang="en-US" sz="2800" b="1" dirty="0">
                    <a:solidFill>
                      <a:schemeClr val="accent6"/>
                    </a:solidFill>
                  </a:rPr>
                  <a:t> analysis at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𝚯</m:t>
                    </m:r>
                    <m:d>
                      <m:dPr>
                        <m:ctrlP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</m:d>
                  </m:oMath>
                </a14:m>
                <a:r>
                  <a:rPr lang="en-US" sz="2800" b="1" dirty="0">
                    <a:solidFill>
                      <a:schemeClr val="accent6"/>
                    </a:solidFill>
                  </a:rPr>
                  <a:t> iterations...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EE1E90-4D49-A644-9DD1-68757EC828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5451033"/>
                <a:ext cx="11704320" cy="523220"/>
              </a:xfrm>
              <a:prstGeom prst="rect">
                <a:avLst/>
              </a:prstGeom>
              <a:blipFill>
                <a:blip r:embed="rId3"/>
                <a:stretch>
                  <a:fillRect l="-1085" t="-14286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633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2E8AF-64E0-7FA2-4D67-0CFC2D9E9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TIGHTNESS OF THE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7D3C4D-81A6-F844-6364-6023FE06B6D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3734718"/>
                <a:ext cx="11704320" cy="283996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Intuition: </a:t>
                </a:r>
                <a:r>
                  <a:rPr lang="en-US" dirty="0"/>
                  <a:t>Brownian motion is very ”jittery”, and step size needs to be sufficiently small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lit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</m:oMath>
                </a14:m>
                <a:r>
                  <a:rPr lang="en-US" dirty="0"/>
                  <a:t>) to ensure the path measures for the algorithm and for the true process stay close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What if we got rid of Brownian motion?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7D3C4D-81A6-F844-6364-6023FE06B6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3734718"/>
                <a:ext cx="11704320" cy="2839965"/>
              </a:xfrm>
              <a:blipFill>
                <a:blip r:embed="rId3"/>
                <a:stretch>
                  <a:fillRect l="-1410" t="-5357" r="-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1126C6BD-E256-72C9-3989-48AD10F997C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1202223"/>
                <a:ext cx="11704320" cy="2312158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b="1" dirty="0"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Proposition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Even if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𝑞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𝑁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0,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Id</m:t>
                        </m:r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is the law of the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trajectory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of the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algorithm over 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A6B727">
                            <a:lumMod val="60000"/>
                            <a:lumOff val="4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𝑵</m:t>
                    </m:r>
                    <m:r>
                      <a:rPr kumimoji="0" lang="en-US" sz="32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A6B727">
                            <a:lumMod val="60000"/>
                            <a:lumOff val="4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= </m:t>
                    </m:r>
                    <m:r>
                      <a:rPr kumimoji="0" lang="en-US" sz="32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A6B727">
                            <a:lumMod val="60000"/>
                            <a:lumOff val="4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𝑻</m:t>
                    </m:r>
                    <m:r>
                      <a:rPr kumimoji="0" lang="en-US" sz="32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A6B727">
                            <a:lumMod val="60000"/>
                            <a:lumOff val="4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</m:t>
                    </m:r>
                    <m:r>
                      <a:rPr kumimoji="0" lang="en-US" sz="32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A6B727">
                            <a:lumMod val="60000"/>
                            <a:lumOff val="4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𝒉</m:t>
                    </m:r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iterations with step size 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60000"/>
                            <a:lumOff val="4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𝒉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𝑄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is the law of the trajectory of the true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process,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A6B727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" b="0" i="0" u="none" strike="noStrike" kern="1200" cap="none" spc="0" normalizeH="0" baseline="0" noProof="0" dirty="0">
                  <a:ln>
                    <a:noFill/>
                  </a:ln>
                  <a:solidFill>
                    <a:srgbClr val="A6B727">
                      <a:lumMod val="40000"/>
                      <a:lumOff val="6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315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𝐊𝐋</m:t>
                      </m:r>
                      <m:d>
                        <m:dPr>
                          <m:ctrlPr>
                            <a:rPr kumimoji="0" lang="en-US" sz="315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315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315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𝑸</m:t>
                              </m:r>
                            </m:e>
                            <m:sub>
                              <m:r>
                                <a:rPr kumimoji="0" lang="en-US" sz="315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𝑻</m:t>
                              </m:r>
                            </m:sub>
                          </m:sSub>
                          <m:r>
                            <a:rPr kumimoji="0" lang="en-US" sz="315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  <m:sSub>
                            <m:sSubPr>
                              <m:ctrlPr>
                                <a:rPr kumimoji="0" lang="en-US" sz="315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315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𝑷</m:t>
                              </m:r>
                            </m:e>
                            <m:sub>
                              <m:r>
                                <a:rPr kumimoji="0" lang="en-US" sz="315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𝑻</m:t>
                              </m:r>
                            </m:sub>
                          </m:sSub>
                        </m:e>
                      </m:d>
                      <m:r>
                        <a:rPr kumimoji="0" lang="en-US" sz="315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≥</m:t>
                      </m:r>
                      <m:r>
                        <a:rPr kumimoji="0" lang="en-US" sz="315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𝒅𝒉𝑻</m:t>
                      </m:r>
                    </m:oMath>
                  </m:oMathPara>
                </a14:m>
                <a:endParaRPr kumimoji="0" lang="en-US" sz="3150" b="1" i="1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1126C6BD-E256-72C9-3989-48AD10F997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202223"/>
                <a:ext cx="11704320" cy="2312158"/>
              </a:xfrm>
              <a:prstGeom prst="roundRect">
                <a:avLst>
                  <a:gd name="adj" fmla="val 6119"/>
                </a:avLst>
              </a:prstGeom>
              <a:blipFill>
                <a:blip r:embed="rId4"/>
                <a:stretch>
                  <a:fillRect l="-974" r="-974"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948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2315D1C-62A7-986F-AC10-309120E96095}"/>
              </a:ext>
            </a:extLst>
          </p:cNvPr>
          <p:cNvGrpSpPr/>
          <p:nvPr/>
        </p:nvGrpSpPr>
        <p:grpSpPr>
          <a:xfrm>
            <a:off x="469861" y="2073896"/>
            <a:ext cx="2052523" cy="2521671"/>
            <a:chOff x="9669024" y="2073896"/>
            <a:chExt cx="2052523" cy="2521671"/>
          </a:xfrm>
        </p:grpSpPr>
        <p:pic>
          <p:nvPicPr>
            <p:cNvPr id="23" name="Picture 22" descr="Background pattern&#10;&#10;Description automatically generated">
              <a:extLst>
                <a:ext uri="{FF2B5EF4-FFF2-40B4-BE49-F238E27FC236}">
                  <a16:creationId xmlns:a16="http://schemas.microsoft.com/office/drawing/2014/main" id="{D7EEBFE2-7CD2-4910-E15A-F7EE27410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5000"/>
                      </a14:imgEffect>
                      <a14:imgEffect>
                        <a14:brightnessContrast contrast="93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669024" y="2073896"/>
              <a:ext cx="2052523" cy="252167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8A71D67-49F8-3132-E046-75334E918133}"/>
                </a:ext>
              </a:extLst>
            </p:cNvPr>
            <p:cNvSpPr/>
            <p:nvPr/>
          </p:nvSpPr>
          <p:spPr>
            <a:xfrm>
              <a:off x="10121286" y="2956264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546DEB4-B11F-5D0F-ADEC-0BC2EF24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FLOW ODE</a:t>
            </a:r>
          </a:p>
        </p:txBody>
      </p:sp>
      <p:pic>
        <p:nvPicPr>
          <p:cNvPr id="49" name="Picture 48" descr="A squirrel sitting on a fence&#10;&#10;Description automatically generated with medium confidence">
            <a:extLst>
              <a:ext uri="{FF2B5EF4-FFF2-40B4-BE49-F238E27FC236}">
                <a16:creationId xmlns:a16="http://schemas.microsoft.com/office/drawing/2014/main" id="{B4271690-6858-37FD-33EC-F1D01CFC0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9285" y="2073897"/>
            <a:ext cx="2052522" cy="2521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52" descr="A cat sitting on a chair&#10;&#10;Description automatically generated with medium confidence">
            <a:extLst>
              <a:ext uri="{FF2B5EF4-FFF2-40B4-BE49-F238E27FC236}">
                <a16:creationId xmlns:a16="http://schemas.microsoft.com/office/drawing/2014/main" id="{410555D9-E4F7-A5B9-40CB-2BAB9A3A5D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0865" y="2073897"/>
            <a:ext cx="2052522" cy="2521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B923AFA-FB7D-1BA1-3DF2-A549365E55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7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9739" y="2073897"/>
            <a:ext cx="2052522" cy="2521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2" name="Picture 61" descr="Background pattern&#10;&#10;Description automatically generated">
            <a:extLst>
              <a:ext uri="{FF2B5EF4-FFF2-40B4-BE49-F238E27FC236}">
                <a16:creationId xmlns:a16="http://schemas.microsoft.com/office/drawing/2014/main" id="{9A6ECC12-2F0B-57EF-3C7F-1A20386BF3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9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0988" y="2073895"/>
            <a:ext cx="2052523" cy="25216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BD5055BB-20E0-A3F2-4143-BD309AEC9891}"/>
                  </a:ext>
                </a:extLst>
              </p:cNvPr>
              <p:cNvSpPr txBox="1"/>
              <p:nvPr/>
            </p:nvSpPr>
            <p:spPr>
              <a:xfrm>
                <a:off x="983108" y="4815823"/>
                <a:ext cx="102669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BD5055BB-20E0-A3F2-4143-BD309AEC9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108" y="4815823"/>
                <a:ext cx="1026691" cy="492443"/>
              </a:xfrm>
              <a:prstGeom prst="rect">
                <a:avLst/>
              </a:prstGeom>
              <a:blipFill>
                <a:blip r:embed="rId11"/>
                <a:stretch>
                  <a:fillRect l="-8537" r="-12195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8" name="TextBox 1027">
                <a:extLst>
                  <a:ext uri="{FF2B5EF4-FFF2-40B4-BE49-F238E27FC236}">
                    <a16:creationId xmlns:a16="http://schemas.microsoft.com/office/drawing/2014/main" id="{7C6592DD-1483-F6AA-4472-6DF7B941484B}"/>
                  </a:ext>
                </a:extLst>
              </p:cNvPr>
              <p:cNvSpPr txBox="1"/>
              <p:nvPr/>
            </p:nvSpPr>
            <p:spPr>
              <a:xfrm>
                <a:off x="10121286" y="4815822"/>
                <a:ext cx="105176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𝑇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28" name="TextBox 1027">
                <a:extLst>
                  <a:ext uri="{FF2B5EF4-FFF2-40B4-BE49-F238E27FC236}">
                    <a16:creationId xmlns:a16="http://schemas.microsoft.com/office/drawing/2014/main" id="{7C6592DD-1483-F6AA-4472-6DF7B94148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1286" y="4815822"/>
                <a:ext cx="1051762" cy="492443"/>
              </a:xfrm>
              <a:prstGeom prst="rect">
                <a:avLst/>
              </a:prstGeom>
              <a:blipFill>
                <a:blip r:embed="rId12"/>
                <a:stretch>
                  <a:fillRect l="-7143" r="-1190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0" name="Straight Arrow Connector 1029">
            <a:extLst>
              <a:ext uri="{FF2B5EF4-FFF2-40B4-BE49-F238E27FC236}">
                <a16:creationId xmlns:a16="http://schemas.microsoft.com/office/drawing/2014/main" id="{7DC9C6FC-2BA3-002A-A9BB-9C204BAC3E8C}"/>
              </a:ext>
            </a:extLst>
          </p:cNvPr>
          <p:cNvCxnSpPr>
            <a:cxnSpLocks/>
          </p:cNvCxnSpPr>
          <p:nvPr/>
        </p:nvCxnSpPr>
        <p:spPr>
          <a:xfrm>
            <a:off x="2617509" y="5062043"/>
            <a:ext cx="6956981" cy="0"/>
          </a:xfrm>
          <a:prstGeom prst="straightConnector1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8D61EE17-20A7-B698-CE34-46ACCA5B118D}"/>
                  </a:ext>
                </a:extLst>
              </p:cNvPr>
              <p:cNvSpPr txBox="1"/>
              <p:nvPr/>
            </p:nvSpPr>
            <p:spPr>
              <a:xfrm>
                <a:off x="2979601" y="5372660"/>
                <a:ext cx="6232796" cy="9848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sSubSup>
                        <m:sSubSup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𝑿</m:t>
                          </m:r>
                        </m:e>
                        <m:sub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</m:t>
                          </m:r>
                        </m:sub>
                        <m: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←</m:t>
                          </m:r>
                        </m:sup>
                      </m:sSubSup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2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2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𝑿</m:t>
                              </m:r>
                            </m:e>
                            <m:sub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2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𝒕</m:t>
                              </m:r>
                            </m:sub>
                            <m:sup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2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←</m:t>
                              </m:r>
                            </m:sup>
                          </m:sSub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𝛁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𝐥𝐧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sSub>
                            <m:sSub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2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2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𝒒</m:t>
                              </m:r>
                            </m:e>
                            <m:sub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2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𝑻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2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2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𝒕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2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2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2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𝑿</m:t>
                                  </m:r>
                                </m:e>
                                <m:sub>
                                  <m: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2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𝒕</m:t>
                                  </m:r>
                                </m:sub>
                                <m:sup>
                                  <m:r>
                                    <a:rPr kumimoji="0" lang="en-US" sz="32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2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←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𝒕</m:t>
                      </m:r>
                    </m:oMath>
                  </m:oMathPara>
                </a14:m>
                <a:endPara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𝑋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b>
                      <m:sup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←</m:t>
                        </m:r>
                      </m:sup>
                    </m:sSubSup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∼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(forward process at time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𝑇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8D61EE17-20A7-B698-CE34-46ACCA5B11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9601" y="5372660"/>
                <a:ext cx="6232796" cy="984885"/>
              </a:xfrm>
              <a:prstGeom prst="rect">
                <a:avLst/>
              </a:prstGeom>
              <a:blipFill>
                <a:blip r:embed="rId13"/>
                <a:stretch>
                  <a:fillRect l="-1220" t="-3797" r="-3659" b="-265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E6DCC57-CFFB-1314-0D70-E2BFFA51C90B}"/>
              </a:ext>
            </a:extLst>
          </p:cNvPr>
          <p:cNvSpPr txBox="1"/>
          <p:nvPr/>
        </p:nvSpPr>
        <p:spPr>
          <a:xfrm>
            <a:off x="7764112" y="243055"/>
            <a:ext cx="4427888" cy="13839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Faster (10–50x speedup in wall-clock time)</a:t>
            </a:r>
          </a:p>
          <a:p>
            <a:pPr marL="457200" marR="0" lvl="0" indent="-4572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Amenable to distillation</a:t>
            </a:r>
          </a:p>
        </p:txBody>
      </p:sp>
    </p:spTree>
    <p:extLst>
      <p:ext uri="{BB962C8B-B14F-4D97-AF65-F5344CB8AC3E}">
        <p14:creationId xmlns:p14="http://schemas.microsoft.com/office/powerpoint/2010/main" val="24758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CBC05-D091-6779-B920-FA6BBFA69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JUSTIFICATION FOR THE PROBABILITY FLOW 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793A20-F0E5-FF24-4515-DDC111A4E09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542444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800" dirty="0"/>
                  <a:t>Recall the Fokker-Planck equation: for Ito process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latin typeface="Cambria Math" panose="02040503050406030204" pitchFamily="18" charset="0"/>
                      </a:rPr>
                      <m:t>d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800" i="1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8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m:rPr>
                        <m:sty m:val="p"/>
                      </m:rPr>
                      <a:rPr lang="en-US" sz="2800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</m:t>
                    </m:r>
                    <m:r>
                      <a:rPr lang="en-US" sz="2800" i="1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800" i="1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8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800" i="1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8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dirty="0"/>
                  <a:t>:</a:t>
                </a:r>
              </a:p>
              <a:p>
                <a:pPr marL="0" indent="0">
                  <a:buNone/>
                </a:pPr>
                <a:endParaRPr lang="en-US" sz="28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14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28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sz="2800" dirty="0"/>
                  <a:t>Recall Fokker-Planck equation for forward process: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sSub>
                        <m:sSubPr>
                          <m:ctrlPr>
                            <a:rPr lang="en-US" sz="2800" i="1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800" i="1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80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div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i="1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800" i="1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+∆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800" i="1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80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div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i="1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n-US" sz="2800" i="1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  <m:func>
                                <m:funcPr>
                                  <m:ctrlPr>
                                    <a:rPr lang="en-US" sz="2800" i="1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func>
                            </m:e>
                          </m:d>
                          <m:r>
                            <a:rPr lang="en-US" sz="2800" i="1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793A20-F0E5-FF24-4515-DDC111A4E0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5424441"/>
              </a:xfrm>
              <a:blipFill>
                <a:blip r:embed="rId2"/>
                <a:stretch>
                  <a:fillRect l="-1193" t="-2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3">
                <a:extLst>
                  <a:ext uri="{FF2B5EF4-FFF2-40B4-BE49-F238E27FC236}">
                    <a16:creationId xmlns:a16="http://schemas.microsoft.com/office/drawing/2014/main" id="{2B035A65-B737-E649-EA48-3F84D6453EB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3840" y="2012472"/>
                <a:ext cx="11704320" cy="2025272"/>
              </a:xfrm>
              <a:prstGeom prst="roundRect">
                <a:avLst>
                  <a:gd name="adj" fmla="val 20043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 cap="flat" cmpd="sng" algn="ctr">
                <a:solidFill>
                  <a:schemeClr val="accent2">
                    <a:lumMod val="20000"/>
                    <a:lumOff val="80000"/>
                  </a:schemeClr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91440" rIns="91440" bIns="91440" rtlCol="0" anchor="t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>
                  <a:buNone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Fokker-Planck equation</a:t>
                </a:r>
                <a:r>
                  <a:rPr kumimoji="0" lang="en-US" sz="2800" b="1" i="0" u="none" strike="noStrike" kern="1200" cap="none" spc="0" normalizeH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: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≔</m:t>
                    </m:r>
                    <m:r>
                      <m:rPr>
                        <m:sty m:val="p"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law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,</a:t>
                </a:r>
              </a:p>
              <a:p>
                <a:pPr marL="0" lvl="0" indent="0">
                  <a:buNone/>
                  <a:defRPr/>
                </a:pPr>
                <a:endParaRPr kumimoji="0" lang="en-US" sz="300" b="0" i="0" u="none" strike="noStrike" kern="1200" cap="none" spc="0" normalizeH="0" baseline="0" noProof="0" dirty="0">
                  <a:ln>
                    <a:noFill/>
                  </a:ln>
                  <a:solidFill>
                    <a:srgbClr val="A6B727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</a:endParaRPr>
              </a:p>
              <a:p>
                <a:pPr marL="0" lvl="0" indent="0" algn="ctr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</a:rPr>
                        <m:t>div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sz="2800" i="1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800" i="1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sz="2800" b="0" i="1" smtClean="0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i="1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r>
                                <a:rPr lang="en-US" sz="2800" i="1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6" name="Content Placeholder 3">
                <a:extLst>
                  <a:ext uri="{FF2B5EF4-FFF2-40B4-BE49-F238E27FC236}">
                    <a16:creationId xmlns:a16="http://schemas.microsoft.com/office/drawing/2014/main" id="{2B035A65-B737-E649-EA48-3F84D6453E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2012472"/>
                <a:ext cx="11704320" cy="2025272"/>
              </a:xfrm>
              <a:prstGeom prst="roundRect">
                <a:avLst>
                  <a:gd name="adj" fmla="val 20043"/>
                </a:avLst>
              </a:prstGeom>
              <a:blipFill>
                <a:blip r:embed="rId3"/>
                <a:stretch>
                  <a:fillRect/>
                </a:stretch>
              </a:blipFill>
              <a:ln w="12700" cap="flat" cmpd="sng" algn="ctr">
                <a:solidFill>
                  <a:schemeClr val="accent2">
                    <a:lumMod val="20000"/>
                    <a:lumOff val="80000"/>
                  </a:schemeClr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032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EDB91E-7470-AFDB-E849-1A4D84096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862E0-BA7C-C559-D716-134538175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JUSTIFICATION FOR THE PROBABILITY FLOW 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5429A63-8682-C9D4-69F9-96605964F36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542444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800" dirty="0"/>
                  <a:t>Recall the Fokker-Planck equation: for Ito process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latin typeface="Cambria Math" panose="02040503050406030204" pitchFamily="18" charset="0"/>
                      </a:rPr>
                      <m:t>d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800" i="1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8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m:rPr>
                        <m:sty m:val="p"/>
                      </m:rPr>
                      <a:rPr lang="en-US" sz="2800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</m:t>
                    </m:r>
                    <m:r>
                      <a:rPr lang="en-US" sz="2800" i="1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800" i="1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8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800" i="1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8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dirty="0"/>
                  <a:t>:</a:t>
                </a:r>
              </a:p>
              <a:p>
                <a:pPr marL="0" indent="0">
                  <a:buNone/>
                </a:pPr>
                <a:endParaRPr lang="en-US" sz="28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1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sz="2800" dirty="0"/>
                  <a:t>Recall Fokker-Planck equation for forward process: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sSub>
                        <m:sSubPr>
                          <m:ctrlPr>
                            <a:rPr lang="en-US" sz="2800" i="1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80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div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i="1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+∆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div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  <m:func>
                                <m:funcPr>
                                  <m:ctrlPr>
                                    <a:rPr lang="en-US" sz="2800" b="0" i="1" smtClean="0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func>
                            </m:e>
                          </m:d>
                          <m:r>
                            <a:rPr lang="en-US" sz="2800" i="1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 algn="ctr">
                  <a:buNone/>
                </a:pPr>
                <a:endParaRPr lang="en-US" sz="28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So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800" b="0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func>
                      <m:funcPr>
                        <m:ctrlPr>
                          <a:rPr lang="en-US" sz="2800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b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800" b="0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func>
                  </m:oMath>
                </a14:m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(probability flow ODE) yields the time-reversal of this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5429A63-8682-C9D4-69F9-96605964F3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5424441"/>
              </a:xfrm>
              <a:blipFill>
                <a:blip r:embed="rId2"/>
                <a:stretch>
                  <a:fillRect l="-1193" t="-2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3">
                <a:extLst>
                  <a:ext uri="{FF2B5EF4-FFF2-40B4-BE49-F238E27FC236}">
                    <a16:creationId xmlns:a16="http://schemas.microsoft.com/office/drawing/2014/main" id="{016D9D17-F696-3E23-056C-DC90087D100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3840" y="2012472"/>
                <a:ext cx="11704320" cy="1416528"/>
              </a:xfrm>
              <a:prstGeom prst="roundRect">
                <a:avLst>
                  <a:gd name="adj" fmla="val 20043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 cap="flat" cmpd="sng" algn="ctr">
                <a:solidFill>
                  <a:schemeClr val="accent2">
                    <a:lumMod val="20000"/>
                    <a:lumOff val="80000"/>
                  </a:schemeClr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91440" rIns="91440" bIns="91440" rtlCol="0" anchor="t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>
                  <a:buNone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Continuity equation</a:t>
                </a:r>
                <a:r>
                  <a:rPr kumimoji="0" lang="en-US" sz="2800" b="1" i="0" u="none" strike="noStrike" kern="1200" cap="none" spc="0" normalizeH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: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≔</m:t>
                    </m:r>
                    <m:r>
                      <m:rPr>
                        <m:sty m:val="p"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law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,</a:t>
                </a:r>
              </a:p>
              <a:p>
                <a:pPr marL="0" lvl="0" indent="0">
                  <a:buNone/>
                  <a:defRPr/>
                </a:pPr>
                <a:endParaRPr kumimoji="0" lang="en-US" sz="300" b="0" i="0" u="none" strike="noStrike" kern="1200" cap="none" spc="0" normalizeH="0" baseline="0" noProof="0" dirty="0">
                  <a:ln>
                    <a:noFill/>
                  </a:ln>
                  <a:solidFill>
                    <a:srgbClr val="A6B727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</a:endParaRPr>
              </a:p>
              <a:p>
                <a:pPr marL="0" lvl="0" indent="0" algn="ctr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</a:rPr>
                        <m:t>div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6" name="Content Placeholder 3">
                <a:extLst>
                  <a:ext uri="{FF2B5EF4-FFF2-40B4-BE49-F238E27FC236}">
                    <a16:creationId xmlns:a16="http://schemas.microsoft.com/office/drawing/2014/main" id="{016D9D17-F696-3E23-056C-DC90087D10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2012472"/>
                <a:ext cx="11704320" cy="1416528"/>
              </a:xfrm>
              <a:prstGeom prst="roundRect">
                <a:avLst>
                  <a:gd name="adj" fmla="val 20043"/>
                </a:avLst>
              </a:prstGeom>
              <a:blipFill>
                <a:blip r:embed="rId3"/>
                <a:stretch>
                  <a:fillRect/>
                </a:stretch>
              </a:blipFill>
              <a:ln w="12700" cap="flat" cmpd="sng" algn="ctr">
                <a:solidFill>
                  <a:schemeClr val="accent2">
                    <a:lumMod val="20000"/>
                    <a:lumOff val="80000"/>
                  </a:schemeClr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755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6DEB4-B11F-5D0F-ADEC-0BC2EF24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QUADRATIC SPEEDUP WITH ODE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5D75E45D-CD08-6C48-1CED-9247977CE46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3429000"/>
                <a:ext cx="11704320" cy="304107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*Caveats: we additionally assume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score estimate </a:t>
                </a:r>
                <a:r>
                  <a:rPr lang="en-US" dirty="0"/>
                  <a:t>is Lipschitz </a:t>
                </a:r>
              </a:p>
              <a:p>
                <a:pPr marL="457200" lvl="1" indent="0">
                  <a:buNone/>
                </a:pPr>
                <a:r>
                  <a:rPr lang="en-US" b="1" dirty="0">
                    <a:solidFill>
                      <a:schemeClr val="bg1">
                        <a:lumMod val="50000"/>
                      </a:schemeClr>
                    </a:solidFill>
                  </a:rPr>
                  <a:t>[Gen Li, </a:t>
                </a:r>
                <a:r>
                  <a:rPr lang="en-US" b="1" dirty="0" err="1">
                    <a:solidFill>
                      <a:schemeClr val="bg1">
                        <a:lumMod val="50000"/>
                      </a:schemeClr>
                    </a:solidFill>
                  </a:rPr>
                  <a:t>Yuting</a:t>
                </a:r>
                <a:r>
                  <a:rPr lang="en-US" b="1" dirty="0">
                    <a:solidFill>
                      <a:schemeClr val="bg1">
                        <a:lumMod val="50000"/>
                      </a:schemeClr>
                    </a:solidFill>
                  </a:rPr>
                  <a:t> Wei, </a:t>
                </a:r>
                <a:r>
                  <a:rPr lang="en-US" b="1" dirty="0" err="1">
                    <a:solidFill>
                      <a:schemeClr val="bg1">
                        <a:lumMod val="50000"/>
                      </a:schemeClr>
                    </a:solidFill>
                  </a:rPr>
                  <a:t>Yuxin</a:t>
                </a:r>
                <a:r>
                  <a:rPr lang="en-US" b="1" dirty="0">
                    <a:solidFill>
                      <a:schemeClr val="bg1">
                        <a:lumMod val="50000"/>
                      </a:schemeClr>
                    </a:solidFill>
                  </a:rPr>
                  <a:t> Chen, </a:t>
                </a:r>
                <a:r>
                  <a:rPr lang="en-US" b="1" dirty="0" err="1">
                    <a:solidFill>
                      <a:schemeClr val="bg1">
                        <a:lumMod val="50000"/>
                      </a:schemeClr>
                    </a:solidFill>
                  </a:rPr>
                  <a:t>Yuejie</a:t>
                </a:r>
                <a:r>
                  <a:rPr lang="en-US" b="1" dirty="0">
                    <a:solidFill>
                      <a:schemeClr val="bg1">
                        <a:lumMod val="50000"/>
                      </a:schemeClr>
                    </a:solidFill>
                  </a:rPr>
                  <a:t> Chi]</a:t>
                </a: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: 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necessary in the ODE setting!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score error must be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rad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rather than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468313" indent="0">
                  <a:buNone/>
                </a:pP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technical artifact, can be improved</a:t>
                </a:r>
              </a:p>
            </p:txBody>
          </p:sp>
        </mc:Choice>
        <mc:Fallback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5D75E45D-CD08-6C48-1CED-9247977CE4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3429000"/>
                <a:ext cx="11704320" cy="3041073"/>
              </a:xfrm>
              <a:blipFill>
                <a:blip r:embed="rId2"/>
                <a:stretch>
                  <a:fillRect l="-1518" t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3C151E2C-56EA-5678-C2AA-6E6F45B57E9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1294411"/>
                <a:ext cx="11704319" cy="1959620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ctr">
                <a:spAutoFit/>
              </a:bodyPr>
              <a:lstStyle/>
              <a:p>
                <a:pPr lvl="0">
                  <a:defRPr/>
                </a:pPr>
                <a:r>
                  <a:rPr lang="en-US" sz="3600" b="1" dirty="0"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Thm </a:t>
                </a:r>
                <a:r>
                  <a:rPr lang="en-US" sz="3600" dirty="0"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[</a:t>
                </a:r>
                <a:r>
                  <a:rPr lang="en-US" sz="3600" b="1" dirty="0"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</a:t>
                </a:r>
                <a:r>
                  <a:rPr lang="en-US" sz="3600" dirty="0"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</a:t>
                </a:r>
                <a:r>
                  <a:rPr lang="en-US" sz="3600" dirty="0" err="1"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Chewi</a:t>
                </a:r>
                <a:r>
                  <a:rPr lang="en-US" sz="3600" dirty="0"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-Lee-Li-Lu-Salim ‘23]: By </a:t>
                </a:r>
                <a:r>
                  <a:rPr lang="en-US" sz="3600" dirty="0"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interleaving discretized ODE with carefully chosen </a:t>
                </a:r>
                <a:r>
                  <a:rPr lang="en-US" sz="36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“</a:t>
                </a:r>
                <a:r>
                  <a:rPr lang="en-US" sz="3600" b="1" dirty="0"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corrector steps,” </a:t>
                </a:r>
                <a:r>
                  <a:rPr lang="en-US" sz="3600" dirty="0"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can get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A6B727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3600" dirty="0"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-close in TV with only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sz="3600" i="1"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ad>
                      <m:radPr>
                        <m:degHide m:val="on"/>
                        <m:ctrlPr>
                          <a:rPr lang="en-US" sz="3600" i="1">
                            <a:solidFill>
                              <a:srgbClr val="00B050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600" i="1">
                            <a:solidFill>
                              <a:srgbClr val="00B050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rad>
                    <m:r>
                      <a:rPr lang="en-US" sz="3600" i="1">
                        <a:solidFill>
                          <a:srgbClr val="00B05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3600" i="1">
                        <a:solidFill>
                          <a:srgbClr val="00B05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3600" b="1" dirty="0"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3600" dirty="0"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iterations</a:t>
                </a:r>
              </a:p>
            </p:txBody>
          </p:sp>
        </mc:Choice>
        <mc:Fallback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3C151E2C-56EA-5678-C2AA-6E6F45B57E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294411"/>
                <a:ext cx="11704319" cy="1959620"/>
              </a:xfrm>
              <a:prstGeom prst="roundRect">
                <a:avLst>
                  <a:gd name="adj" fmla="val 6119"/>
                </a:avLst>
              </a:prstGeom>
              <a:blipFill>
                <a:blip r:embed="rId3"/>
                <a:stretch>
                  <a:fillRect l="-1299" t="-1282" r="-2273" b="-9615"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133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6DEB4-B11F-5D0F-ADEC-0BC2EF24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QUADRATIC SPEEDUP WITH ODE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D75E45D-CD08-6C48-1CED-9247977CE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3429000"/>
            <a:ext cx="11704320" cy="27835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Idea: </a:t>
            </a: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instead of a KL analysis, implement a Wasserstein analysis, but periodically “restart” it using regularization from Langevin diffusion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3C151E2C-56EA-5678-C2AA-6E6F45B57E9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1294411"/>
                <a:ext cx="11704319" cy="1959620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ctr">
                <a:spAutoFit/>
              </a:bodyPr>
              <a:lstStyle/>
              <a:p>
                <a:pPr lvl="0">
                  <a:defRPr/>
                </a:pPr>
                <a:r>
                  <a:rPr lang="en-US" sz="3600" b="1" dirty="0"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Thm </a:t>
                </a:r>
                <a:r>
                  <a:rPr lang="en-US" sz="3600" dirty="0"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[</a:t>
                </a:r>
                <a:r>
                  <a:rPr lang="en-US" sz="3600" b="1" dirty="0"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</a:t>
                </a:r>
                <a:r>
                  <a:rPr lang="en-US" sz="3600" dirty="0"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</a:t>
                </a:r>
                <a:r>
                  <a:rPr lang="en-US" sz="3600" dirty="0" err="1"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Chewi</a:t>
                </a:r>
                <a:r>
                  <a:rPr lang="en-US" sz="3600" dirty="0"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-Lee-Li-Lu-Salim ‘23]: By </a:t>
                </a:r>
                <a:r>
                  <a:rPr lang="en-US" sz="3600" dirty="0"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interleaving discretized ODE with carefully chosen </a:t>
                </a:r>
                <a:r>
                  <a:rPr lang="en-US" sz="36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“</a:t>
                </a:r>
                <a:r>
                  <a:rPr lang="en-US" sz="3600" b="1" dirty="0"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corrector steps,” </a:t>
                </a:r>
                <a:r>
                  <a:rPr lang="en-US" sz="3600" dirty="0"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can get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A6B727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3600" dirty="0"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-close in TV with only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sz="3600" i="1"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ad>
                      <m:radPr>
                        <m:degHide m:val="on"/>
                        <m:ctrlPr>
                          <a:rPr lang="en-US" sz="3600" i="1">
                            <a:solidFill>
                              <a:srgbClr val="00B050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600" i="1">
                            <a:solidFill>
                              <a:srgbClr val="00B050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rad>
                    <m:r>
                      <a:rPr lang="en-US" sz="3600" i="1">
                        <a:solidFill>
                          <a:srgbClr val="00B05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3600" i="1">
                        <a:solidFill>
                          <a:srgbClr val="00B05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3600" b="1" dirty="0"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3600" dirty="0"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iterations</a:t>
                </a:r>
              </a:p>
            </p:txBody>
          </p:sp>
        </mc:Choice>
        <mc:Fallback xmlns="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3C151E2C-56EA-5678-C2AA-6E6F45B57E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294411"/>
                <a:ext cx="11704319" cy="1959620"/>
              </a:xfrm>
              <a:prstGeom prst="roundRect">
                <a:avLst>
                  <a:gd name="adj" fmla="val 6119"/>
                </a:avLst>
              </a:prstGeom>
              <a:blipFill>
                <a:blip r:embed="rId2"/>
                <a:stretch>
                  <a:fillRect l="-1299" t="-1282" r="-2273" b="-9615"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CD91637-348E-5FB8-06C1-6AF3DC117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0335" y="4497885"/>
            <a:ext cx="6291328" cy="1820133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72829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48689206-C3AA-5994-4AFB-18A2E60CC6BB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768795" y="2572445"/>
              <a:ext cx="10955327" cy="267677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27704">
                      <a:extLst>
                        <a:ext uri="{9D8B030D-6E8A-4147-A177-3AD203B41FA5}">
                          <a16:colId xmlns:a16="http://schemas.microsoft.com/office/drawing/2014/main" val="1362022734"/>
                        </a:ext>
                      </a:extLst>
                    </a:gridCol>
                    <a:gridCol w="8427623">
                      <a:extLst>
                        <a:ext uri="{9D8B030D-6E8A-4147-A177-3AD203B41FA5}">
                          <a16:colId xmlns:a16="http://schemas.microsoft.com/office/drawing/2014/main" val="170659799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4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f>
                                      <m:f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num>
                                      <m:den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𝑑𝑡</m:t>
                                        </m:r>
                                      </m:den>
                                    </m:f>
                                    <m:d>
                                      <m:d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sub>
                                        </m:s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acc>
                                              <m:accPr>
                                                <m:chr m:val="̂"/>
                                                <m:ctrlPr>
                                                  <a:rPr lang="en-US" sz="2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US" sz="2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US" sz="2400" b="0" dirty="0"/>
                        </a:p>
                        <a:p>
                          <a:pPr algn="ctr"/>
                          <a:endParaRPr lang="en-US" sz="4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743426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24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4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686202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24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4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519624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24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4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703301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24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b="1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6804207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48689206-C3AA-5994-4AFB-18A2E60CC6BB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404823006"/>
                  </p:ext>
                </p:extLst>
              </p:nvPr>
            </p:nvGraphicFramePr>
            <p:xfrm>
              <a:off x="768795" y="2572445"/>
              <a:ext cx="10955327" cy="267677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27704">
                      <a:extLst>
                        <a:ext uri="{9D8B030D-6E8A-4147-A177-3AD203B41FA5}">
                          <a16:colId xmlns:a16="http://schemas.microsoft.com/office/drawing/2014/main" val="1362022734"/>
                        </a:ext>
                      </a:extLst>
                    </a:gridCol>
                    <a:gridCol w="8427623">
                      <a:extLst>
                        <a:ext uri="{9D8B030D-6E8A-4147-A177-3AD203B41FA5}">
                          <a16:colId xmlns:a16="http://schemas.microsoft.com/office/drawing/2014/main" val="1706597993"/>
                        </a:ext>
                      </a:extLst>
                    </a:gridCol>
                  </a:tblGrid>
                  <a:tr h="847979">
                    <a:tc>
                      <a:txBody>
                        <a:bodyPr/>
                        <a:lstStyle/>
                        <a:p>
                          <a:pPr algn="ctr"/>
                          <a:endParaRPr lang="en-US" sz="4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9925" b="-2164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4342664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endParaRPr lang="en-US" sz="24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4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68620289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endParaRPr lang="en-US" sz="24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4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51962407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endParaRPr lang="en-US" sz="24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4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70330188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endParaRPr lang="en-US" sz="24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b="1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6804207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60BEFBF-999F-56AE-90C9-2093FDEF4968}"/>
                  </a:ext>
                </a:extLst>
              </p:cNvPr>
              <p:cNvSpPr txBox="1"/>
              <p:nvPr/>
            </p:nvSpPr>
            <p:spPr>
              <a:xfrm>
                <a:off x="768795" y="2572445"/>
                <a:ext cx="2528384" cy="783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60BEFBF-999F-56AE-90C9-2093FDEF4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795" y="2572445"/>
                <a:ext cx="2528384" cy="783804"/>
              </a:xfrm>
              <a:prstGeom prst="rect">
                <a:avLst/>
              </a:prstGeom>
              <a:blipFill>
                <a:blip r:embed="rId3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3546DEB4-B11F-5D0F-ADEC-0BC2EF24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WASSERSTEIN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F89F6B7-13ED-B18D-894B-8AB96E1D6A1B}"/>
                  </a:ext>
                </a:extLst>
              </p:cNvPr>
              <p:cNvSpPr txBox="1"/>
              <p:nvPr/>
            </p:nvSpPr>
            <p:spPr>
              <a:xfrm>
                <a:off x="243840" y="1187450"/>
                <a:ext cx="11704320" cy="1355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Suppose we ran the ODEs</a:t>
                </a:r>
              </a:p>
              <a:p>
                <a:endParaRPr lang="en-US" sz="1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  <m:func>
                            <m:func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b="0" i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and</m:t>
                      </m:r>
                      <m:r>
                        <a:rPr lang="en-US" sz="2400" b="0" i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         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𝑘h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𝑘h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24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endParaRPr lang="en-US" sz="6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starting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𝑘h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𝑘h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F89F6B7-13ED-B18D-894B-8AB96E1D6A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187450"/>
                <a:ext cx="11704320" cy="1355564"/>
              </a:xfrm>
              <a:prstGeom prst="rect">
                <a:avLst/>
              </a:prstGeom>
              <a:blipFill>
                <a:blip r:embed="rId4"/>
                <a:stretch>
                  <a:fillRect l="-868" t="-3704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965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040C4-763E-2B76-847A-C10D1181D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86E86-2F61-B602-8A94-DAC3DC2C2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12/4 (Wednesday): Last day of class</a:t>
            </a:r>
          </a:p>
          <a:p>
            <a:r>
              <a:rPr lang="en-US" dirty="0"/>
              <a:t>12/20: Final project deadline, 2pm</a:t>
            </a:r>
          </a:p>
        </p:txBody>
      </p:sp>
    </p:spTree>
    <p:extLst>
      <p:ext uri="{BB962C8B-B14F-4D97-AF65-F5344CB8AC3E}">
        <p14:creationId xmlns:p14="http://schemas.microsoft.com/office/powerpoint/2010/main" val="1359608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48689206-C3AA-5994-4AFB-18A2E60CC6BB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768795" y="2572445"/>
              <a:ext cx="10955327" cy="273773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27704">
                      <a:extLst>
                        <a:ext uri="{9D8B030D-6E8A-4147-A177-3AD203B41FA5}">
                          <a16:colId xmlns:a16="http://schemas.microsoft.com/office/drawing/2014/main" val="1362022734"/>
                        </a:ext>
                      </a:extLst>
                    </a:gridCol>
                    <a:gridCol w="8427623">
                      <a:extLst>
                        <a:ext uri="{9D8B030D-6E8A-4147-A177-3AD203B41FA5}">
                          <a16:colId xmlns:a16="http://schemas.microsoft.com/office/drawing/2014/main" val="170659799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4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f>
                                      <m:f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num>
                                      <m:den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𝑑𝑡</m:t>
                                        </m:r>
                                      </m:den>
                                    </m:f>
                                    <m:d>
                                      <m:d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sub>
                                        </m:s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acc>
                                              <m:accPr>
                                                <m:chr m:val="̂"/>
                                                <m:ctrlPr>
                                                  <a:rPr lang="en-US" sz="2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US" sz="2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US" sz="2400" b="0" dirty="0"/>
                        </a:p>
                        <a:p>
                          <a:pPr algn="ctr"/>
                          <a:endParaRPr lang="en-US" sz="4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743426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24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+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kumimoji="0" lang="en-US" sz="24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∇</m:t>
                                    </m:r>
                                    <m:func>
                                      <m:func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kumimoji="0" lang="en-US" sz="24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ln</m:t>
                                        </m:r>
                                      </m:fName>
                                      <m:e>
                                        <m:sSub>
                                          <m:sSubPr>
                                            <m:ctrlP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𝑞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𝑡</m:t>
                                            </m:r>
                                          </m:sub>
                                        </m:sSub>
                                        <m:d>
                                          <m:dPr>
                                            <m:ctrlP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kumimoji="0" lang="en-US" sz="24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24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kumimoji="0" lang="en-US" sz="24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𝑡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func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𝑘h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𝑘h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US" sz="2400" b="0" dirty="0"/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4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686202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24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4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519624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24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4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703301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24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b="1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6804207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48689206-C3AA-5994-4AFB-18A2E60CC6BB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729860938"/>
                  </p:ext>
                </p:extLst>
              </p:nvPr>
            </p:nvGraphicFramePr>
            <p:xfrm>
              <a:off x="768795" y="2572445"/>
              <a:ext cx="10955327" cy="273773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27704">
                      <a:extLst>
                        <a:ext uri="{9D8B030D-6E8A-4147-A177-3AD203B41FA5}">
                          <a16:colId xmlns:a16="http://schemas.microsoft.com/office/drawing/2014/main" val="1362022734"/>
                        </a:ext>
                      </a:extLst>
                    </a:gridCol>
                    <a:gridCol w="8427623">
                      <a:extLst>
                        <a:ext uri="{9D8B030D-6E8A-4147-A177-3AD203B41FA5}">
                          <a16:colId xmlns:a16="http://schemas.microsoft.com/office/drawing/2014/main" val="1706597993"/>
                        </a:ext>
                      </a:extLst>
                    </a:gridCol>
                  </a:tblGrid>
                  <a:tr h="847979">
                    <a:tc>
                      <a:txBody>
                        <a:bodyPr/>
                        <a:lstStyle/>
                        <a:p>
                          <a:pPr algn="ctr"/>
                          <a:endParaRPr lang="en-US" sz="4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9925" b="-2238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4342664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endParaRPr lang="en-US" sz="24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9925" t="-163415" b="-26585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68620289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endParaRPr lang="en-US" sz="24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4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51962407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endParaRPr lang="en-US" sz="24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4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70330188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endParaRPr lang="en-US" sz="24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b="1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6804207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60BEFBF-999F-56AE-90C9-2093FDEF4968}"/>
                  </a:ext>
                </a:extLst>
              </p:cNvPr>
              <p:cNvSpPr txBox="1"/>
              <p:nvPr/>
            </p:nvSpPr>
            <p:spPr>
              <a:xfrm>
                <a:off x="768795" y="2572445"/>
                <a:ext cx="2528384" cy="783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60BEFBF-999F-56AE-90C9-2093FDEF4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795" y="2572445"/>
                <a:ext cx="2528384" cy="783804"/>
              </a:xfrm>
              <a:prstGeom prst="rect">
                <a:avLst/>
              </a:prstGeom>
              <a:blipFill>
                <a:blip r:embed="rId3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3546DEB4-B11F-5D0F-ADEC-0BC2EF24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WASSERSTEIN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F89F6B7-13ED-B18D-894B-8AB96E1D6A1B}"/>
                  </a:ext>
                </a:extLst>
              </p:cNvPr>
              <p:cNvSpPr txBox="1"/>
              <p:nvPr/>
            </p:nvSpPr>
            <p:spPr>
              <a:xfrm>
                <a:off x="243840" y="1187450"/>
                <a:ext cx="11704320" cy="1355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Suppose we ran the ODEs</a:t>
                </a:r>
              </a:p>
              <a:p>
                <a:endParaRPr lang="en-US" sz="1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  <m:func>
                            <m:func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b="0" i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and</m:t>
                      </m:r>
                      <m:r>
                        <a:rPr lang="en-US" sz="2400" b="0" i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         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𝑘h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𝑘h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24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endParaRPr lang="en-US" sz="6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starting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𝑘h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𝑘h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F89F6B7-13ED-B18D-894B-8AB96E1D6A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187450"/>
                <a:ext cx="11704320" cy="1355564"/>
              </a:xfrm>
              <a:prstGeom prst="rect">
                <a:avLst/>
              </a:prstGeom>
              <a:blipFill>
                <a:blip r:embed="rId4"/>
                <a:stretch>
                  <a:fillRect l="-868" t="-3704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8342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48689206-C3AA-5994-4AFB-18A2E60CC6BB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768795" y="2572445"/>
              <a:ext cx="10955327" cy="279869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27704">
                      <a:extLst>
                        <a:ext uri="{9D8B030D-6E8A-4147-A177-3AD203B41FA5}">
                          <a16:colId xmlns:a16="http://schemas.microsoft.com/office/drawing/2014/main" val="1362022734"/>
                        </a:ext>
                      </a:extLst>
                    </a:gridCol>
                    <a:gridCol w="8427623">
                      <a:extLst>
                        <a:ext uri="{9D8B030D-6E8A-4147-A177-3AD203B41FA5}">
                          <a16:colId xmlns:a16="http://schemas.microsoft.com/office/drawing/2014/main" val="170659799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4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f>
                                      <m:f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num>
                                      <m:den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𝑑𝑡</m:t>
                                        </m:r>
                                      </m:den>
                                    </m:f>
                                    <m:d>
                                      <m:d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sub>
                                        </m:s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acc>
                                              <m:accPr>
                                                <m:chr m:val="̂"/>
                                                <m:ctrlPr>
                                                  <a:rPr lang="en-US" sz="2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US" sz="2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US" sz="2400" b="0" dirty="0"/>
                        </a:p>
                        <a:p>
                          <a:pPr algn="ctr"/>
                          <a:endParaRPr lang="en-US" sz="4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743426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24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+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kumimoji="0" lang="en-US" sz="24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∇</m:t>
                                    </m:r>
                                    <m:func>
                                      <m:func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kumimoji="0" lang="en-US" sz="24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ln</m:t>
                                        </m:r>
                                      </m:fName>
                                      <m:e>
                                        <m:sSub>
                                          <m:sSubPr>
                                            <m:ctrlP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𝑞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𝑡</m:t>
                                            </m:r>
                                          </m:sub>
                                        </m:sSub>
                                        <m:d>
                                          <m:dPr>
                                            <m:ctrlP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kumimoji="0" lang="en-US" sz="24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24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kumimoji="0" lang="en-US" sz="24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𝑡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func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𝑘h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𝑘h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US" sz="2400" b="0" dirty="0"/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4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686202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24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𝑡</m:t>
                                            </m:r>
                                          </m:sub>
                                        </m:s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acc>
                                              <m:accPr>
                                                <m:chr m:val="̂"/>
                                                <m:ctrlPr>
                                                  <a:rPr kumimoji="0" lang="en-US" sz="24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kumimoji="0" lang="en-US" sz="24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𝑡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</m:t>
                                </m:r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kumimoji="0" lang="en-US" sz="24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∇</m:t>
                                    </m:r>
                                    <m:func>
                                      <m:func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kumimoji="0" lang="en-US" sz="24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ln</m:t>
                                        </m:r>
                                      </m:fName>
                                      <m:e>
                                        <m:sSub>
                                          <m:sSubPr>
                                            <m:ctrlP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𝑞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𝑡</m:t>
                                            </m:r>
                                          </m:sub>
                                        </m:sSub>
                                        <m:d>
                                          <m:dPr>
                                            <m:ctrlP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kumimoji="0" lang="en-US" sz="24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24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kumimoji="0" lang="en-US" sz="24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𝑡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func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𝑘h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𝑘h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US" sz="2400" b="0" dirty="0"/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4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519624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24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4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703301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24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b="1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6804207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48689206-C3AA-5994-4AFB-18A2E60CC6BB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828263605"/>
                  </p:ext>
                </p:extLst>
              </p:nvPr>
            </p:nvGraphicFramePr>
            <p:xfrm>
              <a:off x="768795" y="2572445"/>
              <a:ext cx="10955327" cy="279869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27704">
                      <a:extLst>
                        <a:ext uri="{9D8B030D-6E8A-4147-A177-3AD203B41FA5}">
                          <a16:colId xmlns:a16="http://schemas.microsoft.com/office/drawing/2014/main" val="1362022734"/>
                        </a:ext>
                      </a:extLst>
                    </a:gridCol>
                    <a:gridCol w="8427623">
                      <a:extLst>
                        <a:ext uri="{9D8B030D-6E8A-4147-A177-3AD203B41FA5}">
                          <a16:colId xmlns:a16="http://schemas.microsoft.com/office/drawing/2014/main" val="1706597993"/>
                        </a:ext>
                      </a:extLst>
                    </a:gridCol>
                  </a:tblGrid>
                  <a:tr h="847979">
                    <a:tc>
                      <a:txBody>
                        <a:bodyPr/>
                        <a:lstStyle/>
                        <a:p>
                          <a:pPr algn="ctr"/>
                          <a:endParaRPr lang="en-US" sz="4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9925" b="-23134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4342664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endParaRPr lang="en-US" sz="24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9925" t="-163415" b="-2780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68620289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endParaRPr lang="en-US" sz="24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9925" t="-263415" b="-1780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51962407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endParaRPr lang="en-US" sz="24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4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70330188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endParaRPr lang="en-US" sz="24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b="1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6804207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60BEFBF-999F-56AE-90C9-2093FDEF4968}"/>
                  </a:ext>
                </a:extLst>
              </p:cNvPr>
              <p:cNvSpPr txBox="1"/>
              <p:nvPr/>
            </p:nvSpPr>
            <p:spPr>
              <a:xfrm>
                <a:off x="768795" y="2572445"/>
                <a:ext cx="2528384" cy="783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60BEFBF-999F-56AE-90C9-2093FDEF4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795" y="2572445"/>
                <a:ext cx="2528384" cy="783804"/>
              </a:xfrm>
              <a:prstGeom prst="rect">
                <a:avLst/>
              </a:prstGeom>
              <a:blipFill>
                <a:blip r:embed="rId3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3546DEB4-B11F-5D0F-ADEC-0BC2EF24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WASSERSTEIN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F89F6B7-13ED-B18D-894B-8AB96E1D6A1B}"/>
                  </a:ext>
                </a:extLst>
              </p:cNvPr>
              <p:cNvSpPr txBox="1"/>
              <p:nvPr/>
            </p:nvSpPr>
            <p:spPr>
              <a:xfrm>
                <a:off x="243840" y="1187450"/>
                <a:ext cx="11704320" cy="1355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Suppose we ran the ODEs</a:t>
                </a:r>
              </a:p>
              <a:p>
                <a:endParaRPr lang="en-US" sz="1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  <m:func>
                            <m:func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b="0" i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and</m:t>
                      </m:r>
                      <m:r>
                        <a:rPr lang="en-US" sz="2400" b="0" i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         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𝑘h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𝑘h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24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endParaRPr lang="en-US" sz="6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starting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𝑘h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𝑘h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F89F6B7-13ED-B18D-894B-8AB96E1D6A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187450"/>
                <a:ext cx="11704320" cy="1355564"/>
              </a:xfrm>
              <a:prstGeom prst="rect">
                <a:avLst/>
              </a:prstGeom>
              <a:blipFill>
                <a:blip r:embed="rId4"/>
                <a:stretch>
                  <a:fillRect l="-868" t="-3704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11598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48689206-C3AA-5994-4AFB-18A2E60CC6BB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768795" y="2572445"/>
              <a:ext cx="10955327" cy="318884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27704">
                      <a:extLst>
                        <a:ext uri="{9D8B030D-6E8A-4147-A177-3AD203B41FA5}">
                          <a16:colId xmlns:a16="http://schemas.microsoft.com/office/drawing/2014/main" val="1362022734"/>
                        </a:ext>
                      </a:extLst>
                    </a:gridCol>
                    <a:gridCol w="8427623">
                      <a:extLst>
                        <a:ext uri="{9D8B030D-6E8A-4147-A177-3AD203B41FA5}">
                          <a16:colId xmlns:a16="http://schemas.microsoft.com/office/drawing/2014/main" val="170659799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4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f>
                                      <m:f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num>
                                      <m:den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𝑑𝑡</m:t>
                                        </m:r>
                                      </m:den>
                                    </m:f>
                                    <m:d>
                                      <m:d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sub>
                                        </m:s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acc>
                                              <m:accPr>
                                                <m:chr m:val="̂"/>
                                                <m:ctrlPr>
                                                  <a:rPr lang="en-US" sz="2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US" sz="2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US" sz="2400" b="0" dirty="0"/>
                        </a:p>
                        <a:p>
                          <a:pPr algn="ctr"/>
                          <a:endParaRPr lang="en-US" sz="4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743426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24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+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kumimoji="0" lang="en-US" sz="24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∇</m:t>
                                    </m:r>
                                    <m:func>
                                      <m:func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kumimoji="0" lang="en-US" sz="24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ln</m:t>
                                        </m:r>
                                      </m:fName>
                                      <m:e>
                                        <m:sSub>
                                          <m:sSubPr>
                                            <m:ctrlP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𝑞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𝑡</m:t>
                                            </m:r>
                                          </m:sub>
                                        </m:sSub>
                                        <m:d>
                                          <m:dPr>
                                            <m:ctrlP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kumimoji="0" lang="en-US" sz="24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24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kumimoji="0" lang="en-US" sz="24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𝑡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func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𝑘h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𝑘h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US" sz="2400" b="0" dirty="0"/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4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686202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24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𝑡</m:t>
                                            </m:r>
                                          </m:sub>
                                        </m:s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acc>
                                              <m:accPr>
                                                <m:chr m:val="̂"/>
                                                <m:ctrlPr>
                                                  <a:rPr kumimoji="0" lang="en-US" sz="24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kumimoji="0" lang="en-US" sz="24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𝑡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</m:t>
                                </m:r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kumimoji="0" lang="en-US" sz="24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∇</m:t>
                                    </m:r>
                                    <m:func>
                                      <m:func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kumimoji="0" lang="en-US" sz="24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ln</m:t>
                                        </m:r>
                                      </m:fName>
                                      <m:e>
                                        <m:sSub>
                                          <m:sSubPr>
                                            <m:ctrlP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𝑞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𝑡</m:t>
                                            </m:r>
                                          </m:sub>
                                        </m:sSub>
                                        <m:d>
                                          <m:dPr>
                                            <m:ctrlP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kumimoji="0" lang="en-US" sz="24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24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kumimoji="0" lang="en-US" sz="24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𝑡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func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𝑘h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𝑘h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US" sz="2400" b="0" dirty="0"/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4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519624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24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≤</m:t>
                                </m:r>
                                <m:d>
                                  <m:d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1+</m:t>
                                    </m:r>
                                    <m:f>
                                      <m:f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4</m:t>
                                        </m:r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h</m:t>
                                        </m:r>
                                      </m:den>
                                    </m:f>
                                  </m:e>
                                </m:d>
                                <m:sSup>
                                  <m:sSup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𝑡</m:t>
                                            </m:r>
                                          </m:sub>
                                        </m:s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acc>
                                              <m:accPr>
                                                <m:chr m:val="̂"/>
                                                <m:ctrlPr>
                                                  <a:rPr kumimoji="0" lang="en-US" sz="24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kumimoji="0" lang="en-US" sz="24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𝑡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h</m:t>
                                </m:r>
                                <m:sSup>
                                  <m:sSup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kumimoji="0" lang="en-US" sz="24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∇</m:t>
                                        </m:r>
                                        <m:func>
                                          <m:funcPr>
                                            <m:ctrlP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funcPr>
                                          <m:fNam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kumimoji="0" lang="en-US" sz="2400" b="0" i="0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ln</m:t>
                                            </m:r>
                                          </m:fName>
                                          <m:e>
                                            <m:sSub>
                                              <m:sSubPr>
                                                <m:ctrlPr>
                                                  <a:rPr kumimoji="0" lang="en-US" sz="24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24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𝑞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kumimoji="0" lang="en-US" sz="24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𝑡</m:t>
                                                </m:r>
                                              </m:sub>
                                            </m:sSub>
                                            <m:d>
                                              <m:dPr>
                                                <m:ctrlPr>
                                                  <a:rPr kumimoji="0" lang="en-US" sz="24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kumimoji="0" lang="en-US" sz="24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kumimoji="0" lang="en-US" sz="24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kumimoji="0" lang="en-US" sz="24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𝑡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d>
                                          </m:e>
                                        </m:func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𝑠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𝑘h</m:t>
                                            </m:r>
                                          </m:sub>
                                        </m:sSub>
                                        <m:d>
                                          <m:dPr>
                                            <m:ctrlP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kumimoji="0" lang="en-US" sz="24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24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kumimoji="0" lang="en-US" sz="24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𝑘h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d>
                                  </m:e>
                                  <m:sup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 b="0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4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703301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24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b="1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6804207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48689206-C3AA-5994-4AFB-18A2E60CC6BB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768795" y="2572445"/>
              <a:ext cx="10955327" cy="318884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27704">
                      <a:extLst>
                        <a:ext uri="{9D8B030D-6E8A-4147-A177-3AD203B41FA5}">
                          <a16:colId xmlns:a16="http://schemas.microsoft.com/office/drawing/2014/main" val="1362022734"/>
                        </a:ext>
                      </a:extLst>
                    </a:gridCol>
                    <a:gridCol w="8427623">
                      <a:extLst>
                        <a:ext uri="{9D8B030D-6E8A-4147-A177-3AD203B41FA5}">
                          <a16:colId xmlns:a16="http://schemas.microsoft.com/office/drawing/2014/main" val="1706597993"/>
                        </a:ext>
                      </a:extLst>
                    </a:gridCol>
                  </a:tblGrid>
                  <a:tr h="847979">
                    <a:tc>
                      <a:txBody>
                        <a:bodyPr/>
                        <a:lstStyle/>
                        <a:p>
                          <a:pPr algn="ctr"/>
                          <a:endParaRPr lang="en-US" sz="4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9925" b="-2776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4342664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endParaRPr lang="en-US" sz="24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9925" t="-163415" b="-35365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68620289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endParaRPr lang="en-US" sz="24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9925" t="-263415" b="-25365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51962407"/>
                      </a:ext>
                    </a:extLst>
                  </a:tr>
                  <a:tr h="847344">
                    <a:tc>
                      <a:txBody>
                        <a:bodyPr/>
                        <a:lstStyle/>
                        <a:p>
                          <a:pPr algn="ctr"/>
                          <a:endParaRPr lang="en-US" sz="24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9925" t="-222388" b="-552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70330188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endParaRPr lang="en-US" sz="24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b="1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6804207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60BEFBF-999F-56AE-90C9-2093FDEF4968}"/>
                  </a:ext>
                </a:extLst>
              </p:cNvPr>
              <p:cNvSpPr txBox="1"/>
              <p:nvPr/>
            </p:nvSpPr>
            <p:spPr>
              <a:xfrm>
                <a:off x="768795" y="2572445"/>
                <a:ext cx="2528384" cy="783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60BEFBF-999F-56AE-90C9-2093FDEF4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795" y="2572445"/>
                <a:ext cx="2528384" cy="783804"/>
              </a:xfrm>
              <a:prstGeom prst="rect">
                <a:avLst/>
              </a:prstGeom>
              <a:blipFill>
                <a:blip r:embed="rId3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3546DEB4-B11F-5D0F-ADEC-0BC2EF24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WASSERSTEIN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45CFDEF-9744-D0C8-C1C4-EB81815F8F03}"/>
                  </a:ext>
                </a:extLst>
              </p:cNvPr>
              <p:cNvSpPr txBox="1"/>
              <p:nvPr/>
            </p:nvSpPr>
            <p:spPr>
              <a:xfrm>
                <a:off x="3297955" y="5273518"/>
                <a:ext cx="6106678" cy="7940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d>
                        <m:dPr>
                          <m:ctrlP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4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2400" b="1" i="1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  <m:d>
                        <m:dPr>
                          <m:ctrlPr>
                            <a:rPr lang="en-US" sz="2400" b="1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  <m:sSup>
                            <m:sSupPr>
                              <m:ctrlPr>
                                <a:rPr lang="en-US" sz="2400" b="1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e>
                            <m:sup>
                              <m:r>
                                <a:rPr lang="en-US" sz="2400" b="1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45CFDEF-9744-D0C8-C1C4-EB81815F8F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7955" y="5273518"/>
                <a:ext cx="6106678" cy="794064"/>
              </a:xfrm>
              <a:prstGeom prst="rect">
                <a:avLst/>
              </a:prstGeom>
              <a:blipFill>
                <a:blip r:embed="rId4"/>
                <a:stretch>
                  <a:fillRect l="-207"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F89F6B7-13ED-B18D-894B-8AB96E1D6A1B}"/>
                  </a:ext>
                </a:extLst>
              </p:cNvPr>
              <p:cNvSpPr txBox="1"/>
              <p:nvPr/>
            </p:nvSpPr>
            <p:spPr>
              <a:xfrm>
                <a:off x="243840" y="1187450"/>
                <a:ext cx="11704320" cy="1355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Suppose we ran the ODEs</a:t>
                </a:r>
              </a:p>
              <a:p>
                <a:endParaRPr lang="en-US" sz="1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  <m:func>
                            <m:func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b="0" i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and</m:t>
                      </m:r>
                      <m:r>
                        <a:rPr lang="en-US" sz="2400" b="0" i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         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𝑘h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𝑘h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24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endParaRPr lang="en-US" sz="6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starting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𝑘h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𝑘h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24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F89F6B7-13ED-B18D-894B-8AB96E1D6A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187450"/>
                <a:ext cx="11704320" cy="1355564"/>
              </a:xfrm>
              <a:prstGeom prst="rect">
                <a:avLst/>
              </a:prstGeom>
              <a:blipFill>
                <a:blip r:embed="rId5"/>
                <a:stretch>
                  <a:fillRect l="-868" t="-3704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454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48689206-C3AA-5994-4AFB-18A2E60CC6BB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768795" y="2572445"/>
              <a:ext cx="10955327" cy="318884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27704">
                      <a:extLst>
                        <a:ext uri="{9D8B030D-6E8A-4147-A177-3AD203B41FA5}">
                          <a16:colId xmlns:a16="http://schemas.microsoft.com/office/drawing/2014/main" val="1362022734"/>
                        </a:ext>
                      </a:extLst>
                    </a:gridCol>
                    <a:gridCol w="8427623">
                      <a:extLst>
                        <a:ext uri="{9D8B030D-6E8A-4147-A177-3AD203B41FA5}">
                          <a16:colId xmlns:a16="http://schemas.microsoft.com/office/drawing/2014/main" val="170659799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4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f>
                                      <m:f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num>
                                      <m:den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𝑑𝑡</m:t>
                                        </m:r>
                                      </m:den>
                                    </m:f>
                                    <m:d>
                                      <m:d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sub>
                                        </m:s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acc>
                                              <m:accPr>
                                                <m:chr m:val="̂"/>
                                                <m:ctrlPr>
                                                  <a:rPr lang="en-US" sz="2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US" sz="2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US" sz="2400" b="0" dirty="0"/>
                        </a:p>
                        <a:p>
                          <a:pPr algn="ctr"/>
                          <a:endParaRPr lang="en-US" sz="4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743426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24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+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kumimoji="0" lang="en-US" sz="24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∇</m:t>
                                    </m:r>
                                    <m:func>
                                      <m:func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kumimoji="0" lang="en-US" sz="24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ln</m:t>
                                        </m:r>
                                      </m:fName>
                                      <m:e>
                                        <m:sSub>
                                          <m:sSubPr>
                                            <m:ctrlP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𝑞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𝑡</m:t>
                                            </m:r>
                                          </m:sub>
                                        </m:sSub>
                                        <m:d>
                                          <m:dPr>
                                            <m:ctrlP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kumimoji="0" lang="en-US" sz="24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24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kumimoji="0" lang="en-US" sz="24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𝑡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func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𝑘h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𝑘h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US" sz="2400" b="0" dirty="0"/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4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686202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24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𝑡</m:t>
                                            </m:r>
                                          </m:sub>
                                        </m:s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acc>
                                              <m:accPr>
                                                <m:chr m:val="̂"/>
                                                <m:ctrlPr>
                                                  <a:rPr kumimoji="0" lang="en-US" sz="24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kumimoji="0" lang="en-US" sz="24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𝑡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</m:t>
                                </m:r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kumimoji="0" lang="en-US" sz="24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∇</m:t>
                                    </m:r>
                                    <m:func>
                                      <m:func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kumimoji="0" lang="en-US" sz="24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ln</m:t>
                                        </m:r>
                                      </m:fName>
                                      <m:e>
                                        <m:sSub>
                                          <m:sSubPr>
                                            <m:ctrlP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𝑞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𝑡</m:t>
                                            </m:r>
                                          </m:sub>
                                        </m:sSub>
                                        <m:d>
                                          <m:dPr>
                                            <m:ctrlP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kumimoji="0" lang="en-US" sz="24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24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kumimoji="0" lang="en-US" sz="24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𝑡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func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𝑘h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𝑘h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US" sz="2400" b="0" dirty="0"/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4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519624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24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≤</m:t>
                                </m:r>
                                <m:d>
                                  <m:d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1+</m:t>
                                    </m:r>
                                    <m:f>
                                      <m:f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4</m:t>
                                        </m:r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h</m:t>
                                        </m:r>
                                      </m:den>
                                    </m:f>
                                  </m:e>
                                </m:d>
                                <m:sSup>
                                  <m:sSup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𝑡</m:t>
                                            </m:r>
                                          </m:sub>
                                        </m:s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acc>
                                              <m:accPr>
                                                <m:chr m:val="̂"/>
                                                <m:ctrlPr>
                                                  <a:rPr kumimoji="0" lang="en-US" sz="24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kumimoji="0" lang="en-US" sz="24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𝑡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h</m:t>
                                </m:r>
                                <m:sSup>
                                  <m:sSup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kumimoji="0" lang="en-US" sz="24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∇</m:t>
                                        </m:r>
                                        <m:func>
                                          <m:funcPr>
                                            <m:ctrlP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funcPr>
                                          <m:fNam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kumimoji="0" lang="en-US" sz="2400" b="0" i="0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ln</m:t>
                                            </m:r>
                                          </m:fName>
                                          <m:e>
                                            <m:sSub>
                                              <m:sSubPr>
                                                <m:ctrlPr>
                                                  <a:rPr kumimoji="0" lang="en-US" sz="24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24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𝑞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kumimoji="0" lang="en-US" sz="24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𝑡</m:t>
                                                </m:r>
                                              </m:sub>
                                            </m:sSub>
                                            <m:d>
                                              <m:dPr>
                                                <m:ctrlPr>
                                                  <a:rPr kumimoji="0" lang="en-US" sz="24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kumimoji="0" lang="en-US" sz="24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kumimoji="0" lang="en-US" sz="24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kumimoji="0" lang="en-US" sz="24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𝑡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d>
                                          </m:e>
                                        </m:func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𝑠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𝑘h</m:t>
                                            </m:r>
                                          </m:sub>
                                        </m:sSub>
                                        <m:d>
                                          <m:dPr>
                                            <m:ctrlPr>
                                              <a:rPr kumimoji="0" lang="en-US" sz="24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kumimoji="0" lang="en-US" sz="24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24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kumimoji="0" lang="en-US" sz="24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𝑘h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d>
                                  </m:e>
                                  <m:sup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 b="0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4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703301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24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b="1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6804207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48689206-C3AA-5994-4AFB-18A2E60CC6BB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768795" y="2572445"/>
              <a:ext cx="10955327" cy="318884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27704">
                      <a:extLst>
                        <a:ext uri="{9D8B030D-6E8A-4147-A177-3AD203B41FA5}">
                          <a16:colId xmlns:a16="http://schemas.microsoft.com/office/drawing/2014/main" val="1362022734"/>
                        </a:ext>
                      </a:extLst>
                    </a:gridCol>
                    <a:gridCol w="8427623">
                      <a:extLst>
                        <a:ext uri="{9D8B030D-6E8A-4147-A177-3AD203B41FA5}">
                          <a16:colId xmlns:a16="http://schemas.microsoft.com/office/drawing/2014/main" val="1706597993"/>
                        </a:ext>
                      </a:extLst>
                    </a:gridCol>
                  </a:tblGrid>
                  <a:tr h="847979">
                    <a:tc>
                      <a:txBody>
                        <a:bodyPr/>
                        <a:lstStyle/>
                        <a:p>
                          <a:pPr algn="ctr"/>
                          <a:endParaRPr lang="en-US" sz="4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9925" b="-2776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4342664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endParaRPr lang="en-US" sz="24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9925" t="-163415" b="-35365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68620289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endParaRPr lang="en-US" sz="24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9925" t="-263415" b="-25365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51962407"/>
                      </a:ext>
                    </a:extLst>
                  </a:tr>
                  <a:tr h="847344">
                    <a:tc>
                      <a:txBody>
                        <a:bodyPr/>
                        <a:lstStyle/>
                        <a:p>
                          <a:pPr algn="ctr"/>
                          <a:endParaRPr lang="en-US" sz="24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9925" t="-222388" b="-552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70330188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endParaRPr lang="en-US" sz="24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b="1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6804207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60BEFBF-999F-56AE-90C9-2093FDEF4968}"/>
                  </a:ext>
                </a:extLst>
              </p:cNvPr>
              <p:cNvSpPr txBox="1"/>
              <p:nvPr/>
            </p:nvSpPr>
            <p:spPr>
              <a:xfrm>
                <a:off x="768795" y="2572445"/>
                <a:ext cx="2528384" cy="783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60BEFBF-999F-56AE-90C9-2093FDEF4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795" y="2572445"/>
                <a:ext cx="2528384" cy="783804"/>
              </a:xfrm>
              <a:prstGeom prst="rect">
                <a:avLst/>
              </a:prstGeom>
              <a:blipFill>
                <a:blip r:embed="rId3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3546DEB4-B11F-5D0F-ADEC-0BC2EF24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WASSERSTEIN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45CFDEF-9744-D0C8-C1C4-EB81815F8F03}"/>
                  </a:ext>
                </a:extLst>
              </p:cNvPr>
              <p:cNvSpPr txBox="1"/>
              <p:nvPr/>
            </p:nvSpPr>
            <p:spPr>
              <a:xfrm>
                <a:off x="3297955" y="5415961"/>
                <a:ext cx="6106678" cy="5091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24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1/</m:t>
                          </m:r>
                          <m:r>
                            <a:rPr lang="en-US" sz="24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sSup>
                        <m:sSupPr>
                          <m:ctrlP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1" i="1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  <m:d>
                        <m:dPr>
                          <m:ctrlPr>
                            <a:rPr lang="en-US" sz="2400" b="1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  <m:sSup>
                            <m:sSupPr>
                              <m:ctrlPr>
                                <a:rPr lang="en-US" sz="2400" b="1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e>
                            <m:sup>
                              <m:r>
                                <a:rPr lang="en-US" sz="2400" b="1" i="1" smtClean="0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45CFDEF-9744-D0C8-C1C4-EB81815F8F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7955" y="5415961"/>
                <a:ext cx="6106678" cy="509178"/>
              </a:xfrm>
              <a:prstGeom prst="rect">
                <a:avLst/>
              </a:prstGeom>
              <a:blipFill>
                <a:blip r:embed="rId4"/>
                <a:stretch>
                  <a:fillRect l="-207" b="-1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F89F6B7-13ED-B18D-894B-8AB96E1D6A1B}"/>
                  </a:ext>
                </a:extLst>
              </p:cNvPr>
              <p:cNvSpPr txBox="1"/>
              <p:nvPr/>
            </p:nvSpPr>
            <p:spPr>
              <a:xfrm>
                <a:off x="243840" y="1187450"/>
                <a:ext cx="11704320" cy="1355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Suppose we ran the ODEs</a:t>
                </a:r>
              </a:p>
              <a:p>
                <a:endParaRPr lang="en-US" sz="1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  <m:func>
                            <m:func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b="0" i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and</m:t>
                      </m:r>
                      <m:r>
                        <a:rPr lang="en-US" sz="2400" b="0" i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         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𝑘h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𝑘h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24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endParaRPr lang="en-US" sz="6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starting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𝑘h</m:t>
                        </m:r>
                      </m:sub>
                    </m:sSub>
                    <m:r>
                      <a:rPr lang="en-US" sz="240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𝑘h</m:t>
                        </m:r>
                      </m:sub>
                    </m:sSub>
                    <m:r>
                      <a:rPr lang="en-US" sz="240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240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F89F6B7-13ED-B18D-894B-8AB96E1D6A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187450"/>
                <a:ext cx="11704320" cy="1355564"/>
              </a:xfrm>
              <a:prstGeom prst="rect">
                <a:avLst/>
              </a:prstGeom>
              <a:blipFill>
                <a:blip r:embed="rId5"/>
                <a:stretch>
                  <a:fillRect l="-868" t="-3704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20424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6DEB4-B11F-5D0F-ADEC-0BC2EF24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WASSERSTEIN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F89F6B7-13ED-B18D-894B-8AB96E1D6A1B}"/>
                  </a:ext>
                </a:extLst>
              </p:cNvPr>
              <p:cNvSpPr txBox="1"/>
              <p:nvPr/>
            </p:nvSpPr>
            <p:spPr>
              <a:xfrm>
                <a:off x="243840" y="1187450"/>
                <a:ext cx="11704320" cy="1355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Suppose we ran the ODEs</a:t>
                </a:r>
              </a:p>
              <a:p>
                <a:endParaRPr lang="en-US" sz="1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  <m:func>
                            <m:func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b="0" i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and</m:t>
                      </m:r>
                      <m:r>
                        <a:rPr lang="en-US" sz="2400" b="0" i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         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𝑘h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𝑘h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24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endParaRPr lang="en-US" sz="6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starting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𝑘h</m:t>
                        </m:r>
                      </m:sub>
                    </m:sSub>
                    <m:r>
                      <a:rPr lang="en-US" sz="240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𝑘h</m:t>
                        </m:r>
                      </m:sub>
                    </m:sSub>
                    <m:r>
                      <a:rPr lang="en-US" sz="240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240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F89F6B7-13ED-B18D-894B-8AB96E1D6A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187450"/>
                <a:ext cx="11704320" cy="1355564"/>
              </a:xfrm>
              <a:prstGeom prst="rect">
                <a:avLst/>
              </a:prstGeom>
              <a:blipFill>
                <a:blip r:embed="rId2"/>
                <a:stretch>
                  <a:fillRect l="-868" t="-3704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A1F0F11-E3B6-3278-7E1D-4B736D4C3343}"/>
                  </a:ext>
                </a:extLst>
              </p:cNvPr>
              <p:cNvSpPr txBox="1"/>
              <p:nvPr/>
            </p:nvSpPr>
            <p:spPr>
              <a:xfrm>
                <a:off x="2984520" y="2725179"/>
                <a:ext cx="2071223" cy="783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A1F0F11-E3B6-3278-7E1D-4B736D4C33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4520" y="2725179"/>
                <a:ext cx="2071223" cy="783804"/>
              </a:xfrm>
              <a:prstGeom prst="rect">
                <a:avLst/>
              </a:prstGeom>
              <a:blipFill>
                <a:blip r:embed="rId3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0F75945-4349-A454-A34B-D0F99BA9E8C1}"/>
                  </a:ext>
                </a:extLst>
              </p:cNvPr>
              <p:cNvSpPr txBox="1"/>
              <p:nvPr/>
            </p:nvSpPr>
            <p:spPr>
              <a:xfrm>
                <a:off x="4942220" y="2900838"/>
                <a:ext cx="4265259" cy="5091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24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1/</m:t>
                          </m:r>
                          <m:r>
                            <a:rPr lang="en-US" sz="24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sSup>
                        <m:sSupPr>
                          <m:ctrlP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1" i="1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  <m:d>
                        <m:dPr>
                          <m:ctrlPr>
                            <a:rPr lang="en-US" sz="2400" b="1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  <m:sSup>
                            <m:sSupPr>
                              <m:ctrlPr>
                                <a:rPr lang="en-US" sz="2400" b="1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e>
                            <m:sup>
                              <m:r>
                                <a:rPr lang="en-US" sz="2400" b="1" i="1" smtClean="0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0F75945-4349-A454-A34B-D0F99BA9E8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2220" y="2900838"/>
                <a:ext cx="4265259" cy="509178"/>
              </a:xfrm>
              <a:prstGeom prst="rect">
                <a:avLst/>
              </a:prstGeom>
              <a:blipFill>
                <a:blip r:embed="rId4"/>
                <a:stretch>
                  <a:fillRect l="-298" b="-1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621CFAB-A1CA-A3E5-302E-6380F5E6E1CF}"/>
                  </a:ext>
                </a:extLst>
              </p:cNvPr>
              <p:cNvSpPr txBox="1"/>
              <p:nvPr/>
            </p:nvSpPr>
            <p:spPr>
              <a:xfrm>
                <a:off x="2866035" y="3691148"/>
                <a:ext cx="6459930" cy="5091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400" b="0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𝑘h</m:t>
                                  </m:r>
                                  <m:r>
                                    <a:rPr lang="en-US" sz="2400" b="0" i="1" smtClean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b="0" i="1" smtClean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b="0" i="1" smtClean="0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𝑘h</m:t>
                                  </m:r>
                                  <m:r>
                                    <a:rPr lang="en-US" sz="2400" b="0" i="1" smtClean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b="0" i="1" smtClean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func>
                        <m:funcPr>
                          <m:ctrlPr>
                            <a:rPr lang="en-US" sz="24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d>
                                <m:dPr>
                                  <m:ctrlPr>
                                    <a:rPr lang="en-US" sz="2400" i="1" smtClean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2400" b="0" i="1" smtClean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sz="2400" b="0" i="1" smtClean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sz="24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24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2400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  <m:d>
                        <m:dPr>
                          <m:ctrlPr>
                            <a:rPr lang="en-US" sz="2400" b="1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  <m:sSup>
                            <m:sSupPr>
                              <m:ctrlPr>
                                <a:rPr lang="en-US" sz="2400" b="1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e>
                            <m:sup>
                              <m:r>
                                <a:rPr lang="en-US" sz="24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621CFAB-A1CA-A3E5-302E-6380F5E6E1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6035" y="3691148"/>
                <a:ext cx="6459930" cy="509178"/>
              </a:xfrm>
              <a:prstGeom prst="rect">
                <a:avLst/>
              </a:prstGeom>
              <a:blipFill>
                <a:blip r:embed="rId5"/>
                <a:stretch>
                  <a:fillRect b="-1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8D932FC-FCB8-D76F-5D75-B84F765C6C9B}"/>
                  </a:ext>
                </a:extLst>
              </p:cNvPr>
              <p:cNvSpPr txBox="1"/>
              <p:nvPr/>
            </p:nvSpPr>
            <p:spPr>
              <a:xfrm>
                <a:off x="243840" y="4558150"/>
                <a:ext cx="11704320" cy="20306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US" sz="2400" dirty="0">
                    <a:solidFill>
                      <a:schemeClr val="accent6"/>
                    </a:solidFill>
                  </a:rPr>
                  <a:t>So we can’t run this analysis for longer than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≍</m:t>
                    </m:r>
                    <m:r>
                      <a:rPr lang="en-US" sz="2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sz="2400" dirty="0">
                    <a:solidFill>
                      <a:schemeClr val="accent6"/>
                    </a:solidFill>
                  </a:rPr>
                  <a:t> before processes diverge exponentially</a:t>
                </a:r>
              </a:p>
              <a:p>
                <a:pPr lvl="0">
                  <a:defRPr/>
                </a:pPr>
                <a:endPara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lvl="0">
                  <a:defRPr/>
                </a:pPr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But if we run for time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, processes drift in Wasserstein by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2400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2400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rad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𝑶</m:t>
                    </m:r>
                    <m:r>
                      <a:rPr lang="en-US" sz="24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24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b="1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lvl="0">
                  <a:defRPr/>
                </a:pPr>
                <a:endParaRPr lang="en-US" sz="2400" b="1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>
                  <a:defRPr/>
                </a:pPr>
                <a:r>
                  <a:rPr lang="en-US" sz="2400" b="1" dirty="0">
                    <a:solidFill>
                      <a:schemeClr val="accent2"/>
                    </a:solidFill>
                  </a:rPr>
                  <a:t>If we could “restart” the coupling, then if we repeat for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sz="24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𝒉</m:t>
                    </m:r>
                  </m:oMath>
                </a14:m>
                <a:r>
                  <a:rPr lang="en-US" sz="2400" b="1" dirty="0">
                    <a:solidFill>
                      <a:schemeClr val="accent2"/>
                    </a:solidFill>
                  </a:rPr>
                  <a:t> rounds, we get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𝑶</m:t>
                    </m:r>
                    <m:r>
                      <a:rPr lang="en-US" sz="2400" b="1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𝑻</m:t>
                    </m:r>
                    <m:sSup>
                      <m:sSupPr>
                        <m:ctrlPr>
                          <a:rPr lang="en-US" sz="24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p>
                        <m:r>
                          <a:rPr lang="en-US" sz="24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24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4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24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𝒉</m:t>
                    </m:r>
                    <m:r>
                      <a:rPr lang="en-US" sz="2400" b="1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b="1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8D932FC-FCB8-D76F-5D75-B84F765C6C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4558150"/>
                <a:ext cx="11704320" cy="2030684"/>
              </a:xfrm>
              <a:prstGeom prst="rect">
                <a:avLst/>
              </a:prstGeom>
              <a:blipFill>
                <a:blip r:embed="rId6"/>
                <a:stretch>
                  <a:fillRect l="-868" t="-1875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0262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6DEB4-B11F-5D0F-ADEC-0BC2EF24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RESTARTING THE COUPLING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91637-348E-5FB8-06C1-6AF3DC117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6755" y="1294411"/>
            <a:ext cx="7178489" cy="2076796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F8E821C3-8149-4182-9E1D-B9B242BA3E3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3785616"/>
                <a:ext cx="11704320" cy="2789066"/>
              </a:xfrm>
            </p:spPr>
            <p:txBody>
              <a:bodyPr/>
              <a:lstStyle/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vs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F8E821C3-8149-4182-9E1D-B9B242BA3E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3785616"/>
                <a:ext cx="11704320" cy="2789066"/>
              </a:xfrm>
              <a:blipFill>
                <a:blip r:embed="rId3"/>
                <a:stretch>
                  <a:fillRect t="-2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B4C070E-6905-A1AA-D9BD-D0C3BF60BA5B}"/>
                  </a:ext>
                </a:extLst>
              </p:cNvPr>
              <p:cNvSpPr txBox="1"/>
              <p:nvPr/>
            </p:nvSpPr>
            <p:spPr>
              <a:xfrm>
                <a:off x="8221811" y="37111"/>
                <a:ext cx="3970189" cy="10172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ODE</m:t>
                        </m:r>
                      </m:sub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h</m:t>
                        </m:r>
                      </m:sup>
                    </m:sSubSup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Continuous process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69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692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692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69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ODE</m:t>
                        </m:r>
                      </m:sub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69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h</m:t>
                        </m:r>
                      </m:sup>
                    </m:sSubSup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692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Discrete process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B4C070E-6905-A1AA-D9BD-D0C3BF60BA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1811" y="37111"/>
                <a:ext cx="3970189" cy="1017202"/>
              </a:xfrm>
              <a:prstGeom prst="rect">
                <a:avLst/>
              </a:prstGeom>
              <a:blipFill>
                <a:blip r:embed="rId4"/>
                <a:stretch>
                  <a:fillRect l="-955" t="-2439" r="-2229"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710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6DEB4-B11F-5D0F-ADEC-0BC2EF24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RESTARTING THE COUPLING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91637-348E-5FB8-06C1-6AF3DC117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6755" y="1294411"/>
            <a:ext cx="7178489" cy="2076796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F8E821C3-8149-4182-9E1D-B9B242BA3E3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3785616"/>
                <a:ext cx="11704320" cy="2789066"/>
              </a:xfrm>
            </p:spPr>
            <p:txBody>
              <a:bodyPr/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ODE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vs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ODE</m:t>
                        </m:r>
                      </m:sub>
                      <m:sup>
                        <m:r>
                          <a:rPr lang="en-US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</m:oMath>
                </a14:m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r>
                  <a:rPr lang="en-US" dirty="0"/>
                  <a:t>(close in Wasserstein via coupling argument)</a:t>
                </a: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F8E821C3-8149-4182-9E1D-B9B242BA3E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3785616"/>
                <a:ext cx="11704320" cy="2789066"/>
              </a:xfrm>
              <a:blipFill>
                <a:blip r:embed="rId3"/>
                <a:stretch>
                  <a:fillRect t="-4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3EE7940-F4C5-21F3-9FC0-7E36E51B4E0E}"/>
                  </a:ext>
                </a:extLst>
              </p:cNvPr>
              <p:cNvSpPr txBox="1"/>
              <p:nvPr/>
            </p:nvSpPr>
            <p:spPr>
              <a:xfrm>
                <a:off x="8221811" y="37111"/>
                <a:ext cx="3970189" cy="10172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ODE</m:t>
                        </m:r>
                      </m:sub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h</m:t>
                        </m:r>
                      </m:sup>
                    </m:sSubSup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Continuous process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69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692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692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69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ODE</m:t>
                        </m:r>
                      </m:sub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69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h</m:t>
                        </m:r>
                      </m:sup>
                    </m:sSubSup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692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Discrete process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3EE7940-F4C5-21F3-9FC0-7E36E51B4E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1811" y="37111"/>
                <a:ext cx="3970189" cy="1017202"/>
              </a:xfrm>
              <a:prstGeom prst="rect">
                <a:avLst/>
              </a:prstGeom>
              <a:blipFill>
                <a:blip r:embed="rId4"/>
                <a:stretch>
                  <a:fillRect l="-955" t="-2439" r="-2229"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713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6DEB4-B11F-5D0F-ADEC-0BC2EF24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RESTARTING THE COUPLING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91637-348E-5FB8-06C1-6AF3DC117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6755" y="1294411"/>
            <a:ext cx="7178489" cy="2076796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F8E821C3-8149-4182-9E1D-B9B242BA3E3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3785616"/>
                <a:ext cx="11704320" cy="2789066"/>
              </a:xfrm>
            </p:spPr>
            <p:txBody>
              <a:bodyPr/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ODE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ODE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  <m:r>
                      <a:rPr lang="en-US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        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vs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ODE</m:t>
                        </m:r>
                      </m:sub>
                      <m:sup>
                        <m:r>
                          <a:rPr lang="en-US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accent3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ODE</m:t>
                        </m:r>
                      </m:sub>
                      <m:sup>
                        <m:r>
                          <a:rPr lang="en-US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</m:oMath>
                </a14:m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r>
                  <a:rPr lang="en-US" dirty="0"/>
                  <a:t>(close via data processing inequality)</a:t>
                </a: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F8E821C3-8149-4182-9E1D-B9B242BA3E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3785616"/>
                <a:ext cx="11704320" cy="2789066"/>
              </a:xfrm>
              <a:blipFill>
                <a:blip r:embed="rId3"/>
                <a:stretch>
                  <a:fillRect t="-4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A34C5DA-4890-AAE6-0E82-D7A3D21B1DFC}"/>
                  </a:ext>
                </a:extLst>
              </p:cNvPr>
              <p:cNvSpPr txBox="1"/>
              <p:nvPr/>
            </p:nvSpPr>
            <p:spPr>
              <a:xfrm>
                <a:off x="8221811" y="37111"/>
                <a:ext cx="3970189" cy="10172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ODE</m:t>
                        </m:r>
                      </m:sub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h</m:t>
                        </m:r>
                      </m:sup>
                    </m:sSubSup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Continuous process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69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692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692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69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ODE</m:t>
                        </m:r>
                      </m:sub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69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h</m:t>
                        </m:r>
                      </m:sup>
                    </m:sSubSup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692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Discrete process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A34C5DA-4890-AAE6-0E82-D7A3D21B1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1811" y="37111"/>
                <a:ext cx="3970189" cy="1017202"/>
              </a:xfrm>
              <a:prstGeom prst="rect">
                <a:avLst/>
              </a:prstGeom>
              <a:blipFill>
                <a:blip r:embed="rId4"/>
                <a:stretch>
                  <a:fillRect l="-955" t="-2439" r="-2229"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7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6DEB4-B11F-5D0F-ADEC-0BC2EF24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RESTARTING THE COUPLING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91637-348E-5FB8-06C1-6AF3DC117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6755" y="1294411"/>
            <a:ext cx="7178489" cy="2076796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F8E821C3-8149-4182-9E1D-B9B242BA3E3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3785616"/>
                <a:ext cx="11704320" cy="3072384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ODE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ODE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vs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ODE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			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vs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F8E821C3-8149-4182-9E1D-B9B242BA3E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3785616"/>
                <a:ext cx="11704320" cy="3072384"/>
              </a:xfrm>
              <a:blipFill>
                <a:blip r:embed="rId3"/>
                <a:stretch>
                  <a:fillRect t="-37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CD4E452-BC59-8684-27E6-BE2E849A4F85}"/>
                  </a:ext>
                </a:extLst>
              </p:cNvPr>
              <p:cNvSpPr txBox="1"/>
              <p:nvPr/>
            </p:nvSpPr>
            <p:spPr>
              <a:xfrm>
                <a:off x="3574376" y="6134654"/>
                <a:ext cx="1599790" cy="5680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</m:t>
                          </m:r>
                        </m:e>
                        <m:sub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sub>
                      </m:sSub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sSubSup>
                        <m:sSubSup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ODE</m:t>
                          </m:r>
                        </m:sub>
                        <m:sup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</m:sup>
                      </m:sSubSup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CD4E452-BC59-8684-27E6-BE2E849A4F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4376" y="6134654"/>
                <a:ext cx="1599790" cy="568041"/>
              </a:xfrm>
              <a:prstGeom prst="rect">
                <a:avLst/>
              </a:prstGeom>
              <a:blipFill>
                <a:blip r:embed="rId4"/>
                <a:stretch>
                  <a:fillRect l="-3937" t="-2174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2D13560-5D6B-DC9F-7799-A7F9340E2442}"/>
                  </a:ext>
                </a:extLst>
              </p:cNvPr>
              <p:cNvSpPr txBox="1"/>
              <p:nvPr/>
            </p:nvSpPr>
            <p:spPr>
              <a:xfrm>
                <a:off x="8221811" y="37111"/>
                <a:ext cx="3970189" cy="10172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ODE</m:t>
                        </m:r>
                      </m:sub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h</m:t>
                        </m:r>
                      </m:sup>
                    </m:sSubSup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Continuous process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69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692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692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69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ODE</m:t>
                        </m:r>
                      </m:sub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69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h</m:t>
                        </m:r>
                      </m:sup>
                    </m:sSubSup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692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Discrete process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2D13560-5D6B-DC9F-7799-A7F9340E24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1811" y="37111"/>
                <a:ext cx="3970189" cy="1017202"/>
              </a:xfrm>
              <a:prstGeom prst="rect">
                <a:avLst/>
              </a:prstGeom>
              <a:blipFill>
                <a:blip r:embed="rId5"/>
                <a:stretch>
                  <a:fillRect l="-955" t="-2439" r="-2229"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387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6DEB4-B11F-5D0F-ADEC-0BC2EF24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RESTARTING THE COUPLING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91637-348E-5FB8-06C1-6AF3DC117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6755" y="1294411"/>
            <a:ext cx="7178489" cy="2076796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F8E821C3-8149-4182-9E1D-B9B242BA3E3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3785616"/>
                <a:ext cx="11704320" cy="3072384"/>
              </a:xfrm>
            </p:spPr>
            <p:txBody>
              <a:bodyPr>
                <a:noAutofit/>
              </a:bodyPr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ODE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ODE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vs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ODE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			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vs</m:t>
                    </m:r>
                  </m:oMath>
                </a14:m>
                <a:r>
                  <a:rPr lang="en-US" dirty="0"/>
                  <a:t>?    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F8E821C3-8149-4182-9E1D-B9B242BA3E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3785616"/>
                <a:ext cx="11704320" cy="3072384"/>
              </a:xfrm>
              <a:blipFill>
                <a:blip r:embed="rId3"/>
                <a:stretch>
                  <a:fillRect t="-37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CF64454-8F30-A287-1DC6-1AF40E46F81F}"/>
                  </a:ext>
                </a:extLst>
              </p:cNvPr>
              <p:cNvSpPr txBox="1"/>
              <p:nvPr/>
            </p:nvSpPr>
            <p:spPr>
              <a:xfrm>
                <a:off x="3150628" y="6134654"/>
                <a:ext cx="2536493" cy="5680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</m:t>
                          </m:r>
                        </m:e>
                        <m:sub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sub>
                      </m:sSub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sSubSup>
                        <m:sSubSup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ODE</m:t>
                          </m:r>
                        </m:sub>
                        <m:sup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</m:sup>
                      </m:sSubSup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sSubSup>
                        <m:sSubSup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ODE</m:t>
                          </m:r>
                        </m:sub>
                        <m:sup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</m:sup>
                      </m:sSubSup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CF64454-8F30-A287-1DC6-1AF40E46F8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0628" y="6134654"/>
                <a:ext cx="2536493" cy="568041"/>
              </a:xfrm>
              <a:prstGeom prst="rect">
                <a:avLst/>
              </a:prstGeom>
              <a:blipFill>
                <a:blip r:embed="rId4"/>
                <a:stretch>
                  <a:fillRect l="-3000" t="-2174" r="-500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F4CED4A-B905-B710-13D1-47B7200300CE}"/>
                  </a:ext>
                </a:extLst>
              </p:cNvPr>
              <p:cNvSpPr txBox="1"/>
              <p:nvPr/>
            </p:nvSpPr>
            <p:spPr>
              <a:xfrm>
                <a:off x="8221811" y="37111"/>
                <a:ext cx="3970189" cy="10172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ODE</m:t>
                        </m:r>
                      </m:sub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h</m:t>
                        </m:r>
                      </m:sup>
                    </m:sSubSup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Continuous process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69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692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692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69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ODE</m:t>
                        </m:r>
                      </m:sub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69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h</m:t>
                        </m:r>
                      </m:sup>
                    </m:sSubSup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692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Discrete process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F4CED4A-B905-B710-13D1-47B7200300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1811" y="37111"/>
                <a:ext cx="3970189" cy="1017202"/>
              </a:xfrm>
              <a:prstGeom prst="rect">
                <a:avLst/>
              </a:prstGeom>
              <a:blipFill>
                <a:blip r:embed="rId5"/>
                <a:stretch>
                  <a:fillRect l="-955" t="-2439" r="-2229"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7493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2CED8-B50D-E18D-91EE-5D4C25D3F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451521"/>
            <a:ext cx="11704320" cy="3954957"/>
          </a:xfrm>
        </p:spPr>
        <p:txBody>
          <a:bodyPr numCol="1" anchor="ctr" anchorCtr="0"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Finishing up discretization analysis for diffusions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Probability flow ODE, improved dimension dependence</a:t>
            </a:r>
            <a:endParaRPr lang="en-US" sz="28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Dropping the smoothness assumption</a:t>
            </a:r>
          </a:p>
        </p:txBody>
      </p:sp>
    </p:spTree>
    <p:extLst>
      <p:ext uri="{BB962C8B-B14F-4D97-AF65-F5344CB8AC3E}">
        <p14:creationId xmlns:p14="http://schemas.microsoft.com/office/powerpoint/2010/main" val="41807295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6DEB4-B11F-5D0F-ADEC-0BC2EF24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RESTARTING THE COUPLING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91637-348E-5FB8-06C1-6AF3DC117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6755" y="1294411"/>
            <a:ext cx="7178489" cy="2076796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F8E821C3-8149-4182-9E1D-B9B242BA3E3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3785616"/>
                <a:ext cx="11704320" cy="3072384"/>
              </a:xfrm>
            </p:spPr>
            <p:txBody>
              <a:bodyPr>
                <a:noAutofit/>
              </a:bodyPr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ODE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ODE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vs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ODE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			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vs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r>
                  <a:rPr lang="en-US" dirty="0"/>
                  <a:t>    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F8E821C3-8149-4182-9E1D-B9B242BA3E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3785616"/>
                <a:ext cx="11704320" cy="3072384"/>
              </a:xfrm>
              <a:blipFill>
                <a:blip r:embed="rId3"/>
                <a:stretch>
                  <a:fillRect t="-37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CF64454-8F30-A287-1DC6-1AF40E46F81F}"/>
                  </a:ext>
                </a:extLst>
              </p:cNvPr>
              <p:cNvSpPr txBox="1"/>
              <p:nvPr/>
            </p:nvSpPr>
            <p:spPr>
              <a:xfrm>
                <a:off x="3150628" y="6134654"/>
                <a:ext cx="2536493" cy="5680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</m:t>
                          </m:r>
                        </m:e>
                        <m:sub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sub>
                      </m:sSub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sSubSup>
                        <m:sSubSup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ODE</m:t>
                          </m:r>
                        </m:sub>
                        <m:sup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</m:sup>
                      </m:sSubSup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sSubSup>
                        <m:sSubSup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ODE</m:t>
                          </m:r>
                        </m:sub>
                        <m:sup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</m:sup>
                      </m:sSubSup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CF64454-8F30-A287-1DC6-1AF40E46F8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0628" y="6134654"/>
                <a:ext cx="2536493" cy="568041"/>
              </a:xfrm>
              <a:prstGeom prst="rect">
                <a:avLst/>
              </a:prstGeom>
              <a:blipFill>
                <a:blip r:embed="rId4"/>
                <a:stretch>
                  <a:fillRect l="-3000" t="-2174" r="-500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E67F75C-6310-0A15-1ED0-5A3D3D0FFE81}"/>
              </a:ext>
            </a:extLst>
          </p:cNvPr>
          <p:cNvSpPr/>
          <p:nvPr/>
        </p:nvSpPr>
        <p:spPr>
          <a:xfrm>
            <a:off x="4622800" y="3668848"/>
            <a:ext cx="1051621" cy="820153"/>
          </a:xfrm>
          <a:prstGeom prst="round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9F8AA48-8BE5-E7AB-6654-1A8CCAC0F3AF}"/>
              </a:ext>
            </a:extLst>
          </p:cNvPr>
          <p:cNvSpPr/>
          <p:nvPr/>
        </p:nvSpPr>
        <p:spPr>
          <a:xfrm>
            <a:off x="4622799" y="5995416"/>
            <a:ext cx="1051621" cy="820153"/>
          </a:xfrm>
          <a:prstGeom prst="round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F4CED4A-B905-B710-13D1-47B7200300CE}"/>
                  </a:ext>
                </a:extLst>
              </p:cNvPr>
              <p:cNvSpPr txBox="1"/>
              <p:nvPr/>
            </p:nvSpPr>
            <p:spPr>
              <a:xfrm>
                <a:off x="8221811" y="37111"/>
                <a:ext cx="3970189" cy="10172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ODE</m:t>
                        </m:r>
                      </m:sub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h</m:t>
                        </m:r>
                      </m:sup>
                    </m:sSubSup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Continuous process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69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692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692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69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ODE</m:t>
                        </m:r>
                      </m:sub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69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h</m:t>
                        </m:r>
                      </m:sup>
                    </m:sSubSup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692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Discrete process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F4CED4A-B905-B710-13D1-47B7200300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1811" y="37111"/>
                <a:ext cx="3970189" cy="1017202"/>
              </a:xfrm>
              <a:prstGeom prst="rect">
                <a:avLst/>
              </a:prstGeom>
              <a:blipFill>
                <a:blip r:embed="rId5"/>
                <a:stretch>
                  <a:fillRect l="-955" t="-2439" r="-2229"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E43E877-8F6F-ACD3-7480-F80DA80B234B}"/>
                  </a:ext>
                </a:extLst>
              </p:cNvPr>
              <p:cNvSpPr txBox="1"/>
              <p:nvPr/>
            </p:nvSpPr>
            <p:spPr>
              <a:xfrm>
                <a:off x="4418874" y="4757917"/>
                <a:ext cx="6153150" cy="10112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(close by restarting coupling initialized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sSubSup>
                      <m:sSubSup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ODE</m:t>
                        </m:r>
                      </m:sub>
                      <m:sup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h</m:t>
                        </m:r>
                      </m:sup>
                    </m:sSubSup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E43E877-8F6F-ACD3-7480-F80DA80B23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8874" y="4757917"/>
                <a:ext cx="6153150" cy="1011239"/>
              </a:xfrm>
              <a:prstGeom prst="rect">
                <a:avLst/>
              </a:prstGeom>
              <a:blipFill>
                <a:blip r:embed="rId6"/>
                <a:stretch>
                  <a:fillRect t="-13580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E71F8664-8D67-B602-BCAF-8E15F6674A74}"/>
              </a:ext>
            </a:extLst>
          </p:cNvPr>
          <p:cNvSpPr txBox="1"/>
          <p:nvPr/>
        </p:nvSpPr>
        <p:spPr>
          <a:xfrm>
            <a:off x="544419" y="4506435"/>
            <a:ext cx="621665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🤨</a:t>
            </a:r>
          </a:p>
        </p:txBody>
      </p:sp>
    </p:spTree>
    <p:extLst>
      <p:ext uri="{BB962C8B-B14F-4D97-AF65-F5344CB8AC3E}">
        <p14:creationId xmlns:p14="http://schemas.microsoft.com/office/powerpoint/2010/main" val="2789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6DEB4-B11F-5D0F-ADEC-0BC2EF24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RESTARTING THE COUPLING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91637-348E-5FB8-06C1-6AF3DC117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6755" y="1294411"/>
            <a:ext cx="7178489" cy="2076796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F8E821C3-8149-4182-9E1D-B9B242BA3E3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3785616"/>
                <a:ext cx="11704320" cy="3072384"/>
              </a:xfrm>
            </p:spPr>
            <p:txBody>
              <a:bodyPr>
                <a:noAutofit/>
              </a:bodyPr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ODE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ODE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vs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ODE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			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vs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r>
                  <a:rPr lang="en-US" dirty="0"/>
                  <a:t>    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F8E821C3-8149-4182-9E1D-B9B242BA3E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3785616"/>
                <a:ext cx="11704320" cy="3072384"/>
              </a:xfrm>
              <a:blipFill>
                <a:blip r:embed="rId3"/>
                <a:stretch>
                  <a:fillRect t="-37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CF64454-8F30-A287-1DC6-1AF40E46F81F}"/>
                  </a:ext>
                </a:extLst>
              </p:cNvPr>
              <p:cNvSpPr txBox="1"/>
              <p:nvPr/>
            </p:nvSpPr>
            <p:spPr>
              <a:xfrm>
                <a:off x="3150628" y="6134654"/>
                <a:ext cx="2536493" cy="5680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</m:t>
                          </m:r>
                        </m:e>
                        <m:sub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sub>
                      </m:sSub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sSubSup>
                        <m:sSubSup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ODE</m:t>
                          </m:r>
                        </m:sub>
                        <m:sup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</m:sup>
                      </m:sSubSup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sSubSup>
                        <m:sSubSup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ODE</m:t>
                          </m:r>
                        </m:sub>
                        <m:sup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</m:sup>
                      </m:sSubSup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CF64454-8F30-A287-1DC6-1AF40E46F8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0628" y="6134654"/>
                <a:ext cx="2536493" cy="568041"/>
              </a:xfrm>
              <a:prstGeom prst="rect">
                <a:avLst/>
              </a:prstGeom>
              <a:blipFill>
                <a:blip r:embed="rId4"/>
                <a:stretch>
                  <a:fillRect l="-3000" t="-2174" r="-500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F4CED4A-B905-B710-13D1-47B7200300CE}"/>
                  </a:ext>
                </a:extLst>
              </p:cNvPr>
              <p:cNvSpPr txBox="1"/>
              <p:nvPr/>
            </p:nvSpPr>
            <p:spPr>
              <a:xfrm>
                <a:off x="8221811" y="37111"/>
                <a:ext cx="3970189" cy="10172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ODE</m:t>
                        </m:r>
                      </m:sub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h</m:t>
                        </m:r>
                      </m:sup>
                    </m:sSubSup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Continuous process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69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692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692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69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ODE</m:t>
                        </m:r>
                      </m:sub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69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h</m:t>
                        </m:r>
                      </m:sup>
                    </m:sSubSup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692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Discrete process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F4CED4A-B905-B710-13D1-47B7200300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1811" y="37111"/>
                <a:ext cx="3970189" cy="1017202"/>
              </a:xfrm>
              <a:prstGeom prst="rect">
                <a:avLst/>
              </a:prstGeom>
              <a:blipFill>
                <a:blip r:embed="rId5"/>
                <a:stretch>
                  <a:fillRect l="-955" t="-2439" r="-2229"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5029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6DEB4-B11F-5D0F-ADEC-0BC2EF24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RESTARTING THE COUPLING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91637-348E-5FB8-06C1-6AF3DC117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6755" y="1294411"/>
            <a:ext cx="7178489" cy="2076796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F8E821C3-8149-4182-9E1D-B9B242BA3E3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3785616"/>
                <a:ext cx="11704320" cy="3072384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ODE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ODE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vs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ODE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			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vs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F8E821C3-8149-4182-9E1D-B9B242BA3E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3785616"/>
                <a:ext cx="11704320" cy="3072384"/>
              </a:xfrm>
              <a:blipFill>
                <a:blip r:embed="rId3"/>
                <a:stretch>
                  <a:fillRect t="-37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CD4E452-BC59-8684-27E6-BE2E849A4F85}"/>
                  </a:ext>
                </a:extLst>
              </p:cNvPr>
              <p:cNvSpPr txBox="1"/>
              <p:nvPr/>
            </p:nvSpPr>
            <p:spPr>
              <a:xfrm>
                <a:off x="3574376" y="6134654"/>
                <a:ext cx="1599790" cy="5680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</m:t>
                          </m:r>
                        </m:e>
                        <m:sub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sub>
                      </m:sSub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sSubSup>
                        <m:sSubSup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ODE</m:t>
                          </m:r>
                        </m:sub>
                        <m:sup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</m:sup>
                      </m:sSubSup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CD4E452-BC59-8684-27E6-BE2E849A4F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4376" y="6134654"/>
                <a:ext cx="1599790" cy="568041"/>
              </a:xfrm>
              <a:prstGeom prst="rect">
                <a:avLst/>
              </a:prstGeom>
              <a:blipFill>
                <a:blip r:embed="rId4"/>
                <a:stretch>
                  <a:fillRect l="-3937" t="-2174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2D13560-5D6B-DC9F-7799-A7F9340E2442}"/>
                  </a:ext>
                </a:extLst>
              </p:cNvPr>
              <p:cNvSpPr txBox="1"/>
              <p:nvPr/>
            </p:nvSpPr>
            <p:spPr>
              <a:xfrm>
                <a:off x="8221811" y="37111"/>
                <a:ext cx="3970189" cy="10172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ODE</m:t>
                        </m:r>
                      </m:sub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h</m:t>
                        </m:r>
                      </m:sup>
                    </m:sSubSup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Continuous process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69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692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692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69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ODE</m:t>
                        </m:r>
                      </m:sub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69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h</m:t>
                        </m:r>
                      </m:sup>
                    </m:sSubSup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692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Discrete process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2D13560-5D6B-DC9F-7799-A7F9340E24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1811" y="37111"/>
                <a:ext cx="3970189" cy="1017202"/>
              </a:xfrm>
              <a:prstGeom prst="rect">
                <a:avLst/>
              </a:prstGeom>
              <a:blipFill>
                <a:blip r:embed="rId5"/>
                <a:stretch>
                  <a:fillRect l="-955" t="-2439" r="-2229"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75401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6DEB4-B11F-5D0F-ADEC-0BC2EF24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RESTARTING THE COUPLING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91637-348E-5FB8-06C1-6AF3DC117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6755" y="1294411"/>
            <a:ext cx="7178489" cy="2076796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F8E821C3-8149-4182-9E1D-B9B242BA3E3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3785616"/>
                <a:ext cx="11704320" cy="2789066"/>
              </a:xfrm>
            </p:spPr>
            <p:txBody>
              <a:bodyPr/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ODE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ODE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  <m:r>
                      <a:rPr lang="en-US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        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vs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ODE</m:t>
                        </m:r>
                      </m:sub>
                      <m:sup>
                        <m:r>
                          <a:rPr lang="en-US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accent3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ODE</m:t>
                        </m:r>
                      </m:sub>
                      <m:sup>
                        <m:r>
                          <a:rPr lang="en-US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</m:oMath>
                </a14:m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r>
                  <a:rPr lang="en-US" dirty="0"/>
                  <a:t>(close via data processing inequality)</a:t>
                </a: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F8E821C3-8149-4182-9E1D-B9B242BA3E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3785616"/>
                <a:ext cx="11704320" cy="2789066"/>
              </a:xfrm>
              <a:blipFill>
                <a:blip r:embed="rId3"/>
                <a:stretch>
                  <a:fillRect t="-4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A34C5DA-4890-AAE6-0E82-D7A3D21B1DFC}"/>
                  </a:ext>
                </a:extLst>
              </p:cNvPr>
              <p:cNvSpPr txBox="1"/>
              <p:nvPr/>
            </p:nvSpPr>
            <p:spPr>
              <a:xfrm>
                <a:off x="8221811" y="37111"/>
                <a:ext cx="3970189" cy="10172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ODE</m:t>
                        </m:r>
                      </m:sub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h</m:t>
                        </m:r>
                      </m:sup>
                    </m:sSubSup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Continuous process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69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692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692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69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ODE</m:t>
                        </m:r>
                      </m:sub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69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h</m:t>
                        </m:r>
                      </m:sup>
                    </m:sSubSup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692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Discrete process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A34C5DA-4890-AAE6-0E82-D7A3D21B1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1811" y="37111"/>
                <a:ext cx="3970189" cy="1017202"/>
              </a:xfrm>
              <a:prstGeom prst="rect">
                <a:avLst/>
              </a:prstGeom>
              <a:blipFill>
                <a:blip r:embed="rId4"/>
                <a:stretch>
                  <a:fillRect l="-955" t="-2439" r="-2229"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&quot;No&quot; Symbol 4">
            <a:extLst>
              <a:ext uri="{FF2B5EF4-FFF2-40B4-BE49-F238E27FC236}">
                <a16:creationId xmlns:a16="http://schemas.microsoft.com/office/drawing/2014/main" id="{8AAF1FE5-8D92-8233-1EDA-589F72261E7B}"/>
              </a:ext>
            </a:extLst>
          </p:cNvPr>
          <p:cNvSpPr/>
          <p:nvPr/>
        </p:nvSpPr>
        <p:spPr>
          <a:xfrm>
            <a:off x="9457605" y="4430849"/>
            <a:ext cx="1498600" cy="1498600"/>
          </a:xfrm>
          <a:prstGeom prst="noSmoking">
            <a:avLst/>
          </a:prstGeom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71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6DEB4-B11F-5D0F-ADEC-0BC2EF24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RESTARTING THE COUPLING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91637-348E-5FB8-06C1-6AF3DC117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6755" y="1294411"/>
            <a:ext cx="7178489" cy="2076796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F8E821C3-8149-4182-9E1D-B9B242BA3E3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3785615"/>
                <a:ext cx="11704320" cy="3035273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ODE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0" smtClean="0">
                        <a:solidFill>
                          <a:srgbClr val="D883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smtClean="0">
                        <a:solidFill>
                          <a:srgbClr val="D883FF"/>
                        </a:solidFill>
                        <a:latin typeface="Cambria Math" panose="02040503050406030204" pitchFamily="18" charset="0"/>
                      </a:rPr>
                      <m:t>𝐜𝐨𝐫𝐫𝐞𝐜𝐭𝐨𝐫</m:t>
                    </m:r>
                    <m:r>
                      <a:rPr lang="en-US" b="1" i="0" smtClean="0">
                        <a:solidFill>
                          <a:srgbClr val="D883FF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ODE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  <m:r>
                      <a:rPr lang="en-US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        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vs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ODE</m:t>
                        </m:r>
                      </m:sub>
                      <m:sup>
                        <m:r>
                          <a:rPr lang="en-US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accent3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1">
                        <a:solidFill>
                          <a:srgbClr val="D883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>
                        <a:solidFill>
                          <a:srgbClr val="D883FF"/>
                        </a:solidFill>
                        <a:latin typeface="Cambria Math" panose="02040503050406030204" pitchFamily="18" charset="0"/>
                      </a:rPr>
                      <m:t>𝐜𝐨𝐫𝐫𝐞𝐜𝐭𝐨𝐫</m:t>
                    </m:r>
                    <m:r>
                      <a:rPr lang="en-US" b="1">
                        <a:solidFill>
                          <a:srgbClr val="D883FF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1" i="1">
                        <a:solidFill>
                          <a:srgbClr val="D883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ODE</m:t>
                        </m:r>
                      </m:sub>
                      <m:sup>
                        <m:r>
                          <a:rPr lang="en-US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</m:oMath>
                </a14:m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Short-time regularization: </a:t>
                </a:r>
              </a:p>
              <a:p>
                <a:pPr marL="0" indent="0" algn="ctr">
                  <a:buNone/>
                </a:pPr>
                <a:r>
                  <a:rPr lang="en-US" dirty="0"/>
                  <a:t>corrector introduces small amount of stochasticity, </a:t>
                </a:r>
              </a:p>
              <a:p>
                <a:pPr marL="0" indent="0" algn="ctr">
                  <a:buNone/>
                </a:pPr>
                <a:r>
                  <a:rPr lang="en-US" dirty="0"/>
                  <a:t>allowing us to convert Wasserstein closeness to KL closeness</a:t>
                </a:r>
              </a:p>
              <a:p>
                <a:pPr marL="0" indent="0" algn="ctr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F8E821C3-8149-4182-9E1D-B9B242BA3E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3785615"/>
                <a:ext cx="11704320" cy="3035273"/>
              </a:xfrm>
              <a:blipFill>
                <a:blip r:embed="rId3"/>
                <a:stretch>
                  <a:fillRect t="-3750" b="-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A34C5DA-4890-AAE6-0E82-D7A3D21B1DFC}"/>
                  </a:ext>
                </a:extLst>
              </p:cNvPr>
              <p:cNvSpPr txBox="1"/>
              <p:nvPr/>
            </p:nvSpPr>
            <p:spPr>
              <a:xfrm>
                <a:off x="8221811" y="37111"/>
                <a:ext cx="3970189" cy="10172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ODE</m:t>
                        </m:r>
                      </m:sub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h</m:t>
                        </m:r>
                      </m:sup>
                    </m:sSubSup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Continuous process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69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692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692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69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ODE</m:t>
                        </m:r>
                      </m:sub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69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h</m:t>
                        </m:r>
                      </m:sup>
                    </m:sSubSup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692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Discrete process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A34C5DA-4890-AAE6-0E82-D7A3D21B1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1811" y="37111"/>
                <a:ext cx="3970189" cy="1017202"/>
              </a:xfrm>
              <a:prstGeom prst="rect">
                <a:avLst/>
              </a:prstGeom>
              <a:blipFill>
                <a:blip r:embed="rId4"/>
                <a:stretch>
                  <a:fillRect l="-955" t="-2439" r="-2229"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702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6DEB4-B11F-5D0F-ADEC-0BC2EF24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SHORT-TIME REGULARIZATION: BABY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7D06D8-6614-69F4-253F-086F2A518F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3562350"/>
                <a:ext cx="11704320" cy="301233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Consider</a:t>
                </a:r>
                <a:r>
                  <a:rPr lang="en-US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dirty="0"/>
                  <a:t>and</a:t>
                </a:r>
                <a:r>
                  <a:rPr lang="en-US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en-US" dirty="0">
                  <a:solidFill>
                    <a:schemeClr val="accent5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Then</a:t>
                </a:r>
                <a:r>
                  <a:rPr lang="en-US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rPr>
                  <a:t>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𝐾𝐿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‖ </m:t>
                          </m:r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9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Lemma follows by joint convexity of KL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7D06D8-6614-69F4-253F-086F2A518F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3562350"/>
                <a:ext cx="11704320" cy="3012332"/>
              </a:xfrm>
              <a:blipFill>
                <a:blip r:embed="rId2"/>
                <a:stretch>
                  <a:fillRect l="-1410" t="-4202" b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54E3E565-922D-7A25-BB88-BB3A15EC579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86690" y="1329019"/>
                <a:ext cx="11704319" cy="1831025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Lemma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prstClr val="white">
                              <a:lumMod val="85000"/>
                            </a:prst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𝐾𝐿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3600" b="0" i="1" smtClean="0"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3600" b="0" i="1" smtClean="0"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prstClr val="white">
                                      <a:lumMod val="85000"/>
                                    </a:prst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solidFill>
                                    <a:prstClr val="white">
                                      <a:lumMod val="85000"/>
                                    </a:prst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sSup>
                                <m:sSupPr>
                                  <m:ctrlPr>
                                    <a:rPr lang="en-US" sz="3600" b="0" i="1" smtClean="0">
                                      <a:solidFill>
                                        <a:prstClr val="white">
                                          <a:lumMod val="85000"/>
                                        </a:prst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 smtClean="0">
                                      <a:solidFill>
                                        <a:prstClr val="white">
                                          <a:lumMod val="85000"/>
                                        </a:prst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sz="3600" b="0" i="1" smtClean="0">
                                      <a:solidFill>
                                        <a:prstClr val="white">
                                          <a:lumMod val="85000"/>
                                        </a:prst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3600" b="0" i="1" smtClean="0"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 ‖ </m:t>
                          </m:r>
                          <m:r>
                            <a:rPr lang="en-US" sz="3600" b="0" i="1" smtClean="0"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3600" b="0" i="1" smtClean="0"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3600" b="0" i="1" smtClean="0"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prstClr val="white">
                                      <a:lumMod val="85000"/>
                                    </a:prst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solidFill>
                                    <a:prstClr val="white">
                                      <a:lumMod val="85000"/>
                                    </a:prst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sSup>
                                <m:sSupPr>
                                  <m:ctrlPr>
                                    <a:rPr lang="en-US" sz="3600" b="0" i="1" smtClean="0">
                                      <a:solidFill>
                                        <a:prstClr val="white">
                                          <a:lumMod val="85000"/>
                                        </a:prst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 smtClean="0">
                                      <a:solidFill>
                                        <a:prstClr val="white">
                                          <a:lumMod val="85000"/>
                                        </a:prst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sz="3600" b="0" i="1" smtClean="0">
                                      <a:solidFill>
                                        <a:prstClr val="white">
                                          <a:lumMod val="85000"/>
                                        </a:prst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en-US" sz="3600" b="0" i="1" smtClean="0">
                          <a:solidFill>
                            <a:prstClr val="white">
                              <a:lumMod val="85000"/>
                            </a:prst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prstClr val="white">
                                      <a:lumMod val="85000"/>
                                    </a:prst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prstClr val="white">
                                      <a:lumMod val="85000"/>
                                    </a:prst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prstClr val="white">
                                      <a:lumMod val="85000"/>
                                    </a:prst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3600" b="0" i="1" smtClean="0"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3600" b="0" i="1" smtClean="0"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prstClr val="white">
                                      <a:lumMod val="85000"/>
                                    </a:prst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solidFill>
                                    <a:prstClr val="white">
                                      <a:lumMod val="85000"/>
                                    </a:prst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3600" b="0" i="1" smtClean="0">
                                  <a:solidFill>
                                    <a:prstClr val="white">
                                      <a:lumMod val="85000"/>
                                    </a:prst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3600" b="0" i="1" smtClean="0">
                                  <a:solidFill>
                                    <a:prstClr val="white">
                                      <a:lumMod val="85000"/>
                                    </a:prst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</m:e>
                        <m:sup>
                          <m:r>
                            <a:rPr lang="en-US" sz="3600" b="0" i="1" smtClean="0"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600" b="0" dirty="0">
                  <a:solidFill>
                    <a:prstClr val="white">
                      <a:lumMod val="85000"/>
                    </a:prst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54E3E565-922D-7A25-BB88-BB3A15EC57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690" y="1329019"/>
                <a:ext cx="11704319" cy="1831025"/>
              </a:xfrm>
              <a:prstGeom prst="roundRect">
                <a:avLst>
                  <a:gd name="adj" fmla="val 6119"/>
                </a:avLst>
              </a:prstGeom>
              <a:blipFill>
                <a:blip r:embed="rId3"/>
                <a:stretch>
                  <a:fillRect l="-1408" t="-1370" b="-5479"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043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6DEB4-B11F-5D0F-ADEC-0BC2EF24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RESTARTING THE COUPLING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91637-348E-5FB8-06C1-6AF3DC117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6755" y="1294411"/>
            <a:ext cx="7178489" cy="2076796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F8E821C3-8149-4182-9E1D-B9B242BA3E3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3785615"/>
                <a:ext cx="11704320" cy="3035273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ODE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0" smtClean="0">
                        <a:solidFill>
                          <a:srgbClr val="D883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smtClean="0">
                        <a:solidFill>
                          <a:srgbClr val="D883FF"/>
                        </a:solidFill>
                        <a:latin typeface="Cambria Math" panose="02040503050406030204" pitchFamily="18" charset="0"/>
                      </a:rPr>
                      <m:t>𝐜𝐨𝐫𝐫𝐞𝐜𝐭𝐨𝐫</m:t>
                    </m:r>
                    <m:r>
                      <a:rPr lang="en-US" b="1" i="0" smtClean="0">
                        <a:solidFill>
                          <a:srgbClr val="D883FF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ODE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  <m:r>
                      <a:rPr lang="en-US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        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vs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ODE</m:t>
                        </m:r>
                      </m:sub>
                      <m:sup>
                        <m:r>
                          <a:rPr lang="en-US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accent3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1">
                        <a:solidFill>
                          <a:srgbClr val="D883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>
                        <a:solidFill>
                          <a:srgbClr val="D883FF"/>
                        </a:solidFill>
                        <a:latin typeface="Cambria Math" panose="02040503050406030204" pitchFamily="18" charset="0"/>
                      </a:rPr>
                      <m:t>𝐜𝐨𝐫𝐫𝐞𝐜𝐭𝐨𝐫</m:t>
                    </m:r>
                    <m:r>
                      <a:rPr lang="en-US" b="1">
                        <a:solidFill>
                          <a:srgbClr val="D883FF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1" i="1">
                        <a:solidFill>
                          <a:srgbClr val="D883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ODE</m:t>
                        </m:r>
                      </m:sub>
                      <m:sup>
                        <m:r>
                          <a:rPr lang="en-US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</m:oMath>
                </a14:m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F8E821C3-8149-4182-9E1D-B9B242BA3E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3785615"/>
                <a:ext cx="11704320" cy="3035273"/>
              </a:xfrm>
              <a:blipFill>
                <a:blip r:embed="rId3"/>
                <a:stretch>
                  <a:fillRect t="-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A34C5DA-4890-AAE6-0E82-D7A3D21B1DFC}"/>
                  </a:ext>
                </a:extLst>
              </p:cNvPr>
              <p:cNvSpPr txBox="1"/>
              <p:nvPr/>
            </p:nvSpPr>
            <p:spPr>
              <a:xfrm>
                <a:off x="8221811" y="37111"/>
                <a:ext cx="3970189" cy="10172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ODE</m:t>
                        </m:r>
                      </m:sub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h</m:t>
                        </m:r>
                      </m:sup>
                    </m:sSubSup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Continuous process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69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692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692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69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ODE</m:t>
                        </m:r>
                      </m:sub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69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h</m:t>
                        </m:r>
                      </m:sup>
                    </m:sSubSup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692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Discrete process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A34C5DA-4890-AAE6-0E82-D7A3D21B1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1811" y="37111"/>
                <a:ext cx="3970189" cy="1017202"/>
              </a:xfrm>
              <a:prstGeom prst="rect">
                <a:avLst/>
              </a:prstGeom>
              <a:blipFill>
                <a:blip r:embed="rId4"/>
                <a:stretch>
                  <a:fillRect l="-955" t="-2439" r="-2229"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478C6BA-DB95-D2D5-DB4E-B4B7BA2A2EAD}"/>
                  </a:ext>
                </a:extLst>
              </p:cNvPr>
              <p:cNvSpPr txBox="1"/>
              <p:nvPr/>
            </p:nvSpPr>
            <p:spPr>
              <a:xfrm>
                <a:off x="445006" y="6134654"/>
                <a:ext cx="4828451" cy="5680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1000"/>
                  </a:spcBef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</m:t>
                          </m:r>
                        </m:e>
                        <m:sub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sub>
                      </m:sSub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EC306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sSubSup>
                        <m:sSubSup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ODE</m:t>
                          </m:r>
                        </m:sub>
                        <m:sup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</m:sup>
                      </m:sSubSup>
                      <m:d>
                        <m:dPr>
                          <m:ctrlP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883FF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3200" b="1">
                              <a:solidFill>
                                <a:srgbClr val="D883FF"/>
                              </a:solidFill>
                              <a:latin typeface="Cambria Math" panose="02040503050406030204" pitchFamily="18" charset="0"/>
                            </a:rPr>
                            <m:t>𝐜𝐨𝐫𝐫𝐞𝐜𝐭𝐨𝐫</m:t>
                          </m:r>
                        </m:e>
                      </m:d>
                      <m:r>
                        <a:rPr lang="en-US" sz="3200" b="1" i="1" smtClean="0">
                          <a:solidFill>
                            <a:srgbClr val="D883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ODE</m:t>
                          </m:r>
                        </m:sub>
                        <m:sup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</m:sup>
                      </m:sSubSup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478C6BA-DB95-D2D5-DB4E-B4B7BA2A2E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006" y="6134654"/>
                <a:ext cx="4828451" cy="568041"/>
              </a:xfrm>
              <a:prstGeom prst="rect">
                <a:avLst/>
              </a:prstGeom>
              <a:blipFill>
                <a:blip r:embed="rId5"/>
                <a:stretch>
                  <a:fillRect l="-1575" t="-2174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43237EF-9231-7E70-0162-EA5D415EACA2}"/>
                  </a:ext>
                </a:extLst>
              </p:cNvPr>
              <p:cNvSpPr txBox="1"/>
              <p:nvPr/>
            </p:nvSpPr>
            <p:spPr>
              <a:xfrm>
                <a:off x="243840" y="4992513"/>
                <a:ext cx="4828451" cy="535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dirty="0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vs</m:t>
                    </m:r>
                    <m:r>
                      <a:rPr lang="en-US" sz="3200" dirty="0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  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43237EF-9231-7E70-0162-EA5D415EAC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4992513"/>
                <a:ext cx="4828451" cy="535531"/>
              </a:xfrm>
              <a:prstGeom prst="rect">
                <a:avLst/>
              </a:prstGeom>
              <a:blipFill>
                <a:blip r:embed="rId6"/>
                <a:stretch>
                  <a:fillRect b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EF2E38B0-B327-DF9E-17A3-E6EE7587BD0D}"/>
              </a:ext>
            </a:extLst>
          </p:cNvPr>
          <p:cNvSpPr txBox="1"/>
          <p:nvPr/>
        </p:nvSpPr>
        <p:spPr>
          <a:xfrm>
            <a:off x="5797882" y="4992513"/>
            <a:ext cx="6351444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Issue: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merely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adding Gaussian noise for the corrector step will move us away from true reverse process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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41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6DEB4-B11F-5D0F-ADEC-0BC2EF24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SHORT-TIME REGULARIZATION: LANGEVIN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7D06D8-6614-69F4-253F-086F2A518F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528027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(Overdamped) Langevin dynamics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ln</m:t>
                      </m:r>
                      <m:r>
                        <a:rPr lang="en-US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i="1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has stationary distribution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, so just take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to be current distribution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along the reverse process.</a:t>
                </a:r>
                <a:endParaRPr lang="en-US" dirty="0">
                  <a:solidFill>
                    <a:schemeClr val="accent2"/>
                  </a:solidFill>
                </a:endParaRPr>
              </a:p>
              <a:p>
                <a:pPr marL="0" indent="0">
                  <a:buNone/>
                </a:pPr>
                <a:endParaRPr lang="en-US" sz="900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7D06D8-6614-69F4-253F-086F2A518F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5280271"/>
              </a:xfrm>
              <a:blipFill>
                <a:blip r:embed="rId2"/>
                <a:stretch>
                  <a:fillRect l="-1410" t="-2638" r="-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3E51F72C-9947-6DB5-A763-C3BC1124F26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3441624"/>
                <a:ext cx="11704319" cy="2212985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ctr">
                <a:spAutoFit/>
              </a:bodyPr>
              <a:lstStyle/>
              <a:p>
                <a:pPr lvl="0"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Thm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[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Bobkov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-Gentil-Ledoux ‘01]: For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>
                            <a:lumMod val="85000"/>
                          </a:prst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𝑇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>
                            <a:lumMod val="85000"/>
                          </a:prst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≤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>
                            <a:lumMod val="85000"/>
                          </a:prst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𝑂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>
                            <a:lumMod val="85000"/>
                          </a:prst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(1/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>
                            <a:lumMod val="85000"/>
                          </a:prst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𝐿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>
                            <a:lumMod val="85000"/>
                          </a:prst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,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prstClr val="white">
                                <a:lumMod val="85000"/>
                              </a:prst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prstClr val="white">
                                <a:lumMod val="85000"/>
                              </a:prst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3200" i="1">
                            <a:solidFill>
                              <a:prstClr val="white">
                                <a:lumMod val="85000"/>
                              </a:prst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is dist. after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running overdamped Langevin for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tim</a:t>
                </a:r>
                <a:r>
                  <a:rPr lang="en-US" sz="3200" dirty="0"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prstClr val="white">
                            <a:lumMod val="85000"/>
                          </a:prst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starting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prstClr val="white">
                                <a:lumMod val="85000"/>
                              </a:prst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prstClr val="white">
                                <a:lumMod val="85000"/>
                              </a:prst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prstClr val="white">
                                <a:lumMod val="85000"/>
                              </a:prst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, then</a:t>
                </a:r>
              </a:p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prstClr val="white">
                              <a:lumMod val="85000"/>
                            </a:prst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𝐾𝐿</m:t>
                      </m:r>
                      <m:r>
                        <a:rPr lang="en-US" sz="3200" i="1">
                          <a:solidFill>
                            <a:prstClr val="white">
                              <a:lumMod val="85000"/>
                            </a:prst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i="1"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sz="3200" i="1">
                          <a:solidFill>
                            <a:prstClr val="white">
                              <a:lumMod val="85000"/>
                            </a:prst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 ‖ </m:t>
                      </m:r>
                      <m:r>
                        <a:rPr lang="en-US" sz="3200" i="1">
                          <a:solidFill>
                            <a:prstClr val="white">
                              <a:lumMod val="85000"/>
                            </a:prst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3200" i="1">
                          <a:solidFill>
                            <a:prstClr val="white">
                              <a:lumMod val="85000"/>
                            </a:prst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)≲</m:t>
                      </m:r>
                      <m:f>
                        <m:fPr>
                          <m:ctrlPr>
                            <a:rPr lang="en-US" sz="3200" i="1"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sSub>
                        <m:sSubPr>
                          <m:ctrlPr>
                            <a:rPr lang="en-US" sz="3200" b="0" i="1" smtClean="0"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3200" b="0" i="1" smtClean="0"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prstClr val="white">
                                      <a:lumMod val="85000"/>
                                    </a:prst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prstClr val="white">
                                          <a:lumMod val="85000"/>
                                        </a:prst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prstClr val="white">
                                          <a:lumMod val="85000"/>
                                        </a:prst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prstClr val="white">
                                          <a:lumMod val="85000"/>
                                        </a:prst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solidFill>
                                    <a:prstClr val="white">
                                      <a:lumMod val="85000"/>
                                    </a:prst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3200" b="0" i="1" smtClean="0">
                                  <a:solidFill>
                                    <a:prstClr val="white">
                                      <a:lumMod val="85000"/>
                                    </a:prst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e>
                        <m:sup>
                          <m:r>
                            <a:rPr lang="en-US" sz="3200" b="0" i="1" smtClean="0"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A6B727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3E51F72C-9947-6DB5-A763-C3BC1124F2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3441624"/>
                <a:ext cx="11704319" cy="2212985"/>
              </a:xfrm>
              <a:prstGeom prst="roundRect">
                <a:avLst>
                  <a:gd name="adj" fmla="val 6119"/>
                </a:avLst>
              </a:prstGeom>
              <a:blipFill>
                <a:blip r:embed="rId3"/>
                <a:stretch>
                  <a:fillRect l="-974" b="-2273"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693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6DEB4-B11F-5D0F-ADEC-0BC2EF24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SHORT-TIME REGULARIZATION: LANGEVIN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7D06D8-6614-69F4-253F-086F2A518F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528027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(Overdamped) Langevin dynamics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ln</m:t>
                      </m:r>
                      <m:r>
                        <a:rPr lang="en-US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i="1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</m:rad>
                      <m:r>
                        <a:rPr lang="en-US" b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sSub>
                        <m:sSubPr>
                          <m:ctrlPr>
                            <a:rPr lang="en-US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  <a:p>
                <a:pPr marL="0" indent="0">
                  <a:buNone/>
                </a:pPr>
                <a:r>
                  <a:rPr lang="en-US" dirty="0"/>
                  <a:t>has stationary distribution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, so just take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to be current distribution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along the reverse process.</a:t>
                </a:r>
                <a:endParaRPr lang="en-US" dirty="0">
                  <a:solidFill>
                    <a:schemeClr val="accent2"/>
                  </a:solidFill>
                </a:endParaRPr>
              </a:p>
              <a:p>
                <a:pPr marL="0" indent="0">
                  <a:buNone/>
                </a:pPr>
                <a:endParaRPr lang="en-US" sz="900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6"/>
                    </a:solidFill>
                  </a:rPr>
                  <a:t>…still bottlenecked at 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𝚯</m:t>
                    </m:r>
                    <m:d>
                      <m:dPr>
                        <m:ctrlPr>
                          <a:rPr lang="en-US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</m:d>
                  </m:oMath>
                </a14:m>
                <a:r>
                  <a:rPr lang="en-US" b="1" dirty="0">
                    <a:solidFill>
                      <a:schemeClr val="accent6"/>
                    </a:solidFill>
                  </a:rPr>
                  <a:t> iterations because of Brownian motion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7D06D8-6614-69F4-253F-086F2A518F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5280271"/>
              </a:xfrm>
              <a:blipFill>
                <a:blip r:embed="rId2"/>
                <a:stretch>
                  <a:fillRect l="-1410" t="-2638" r="-651" b="-11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3E51F72C-9947-6DB5-A763-C3BC1124F26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3441624"/>
                <a:ext cx="11704319" cy="2212985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ctr">
                <a:spAutoFit/>
              </a:bodyPr>
              <a:lstStyle/>
              <a:p>
                <a:pPr lvl="0"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Thm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[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Bobkov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-Gentil-Ledoux ‘01]: For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>
                            <a:lumMod val="85000"/>
                          </a:prst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𝑇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>
                            <a:lumMod val="85000"/>
                          </a:prst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≤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>
                            <a:lumMod val="85000"/>
                          </a:prst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𝑂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>
                            <a:lumMod val="85000"/>
                          </a:prst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(1/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>
                            <a:lumMod val="85000"/>
                          </a:prst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𝐿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>
                            <a:lumMod val="85000"/>
                          </a:prst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,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prstClr val="white">
                                <a:lumMod val="85000"/>
                              </a:prst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prstClr val="white">
                                <a:lumMod val="85000"/>
                              </a:prst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3200" i="1">
                            <a:solidFill>
                              <a:prstClr val="white">
                                <a:lumMod val="85000"/>
                              </a:prst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is dist. after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running overdamped Langevin for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tim</a:t>
                </a:r>
                <a:r>
                  <a:rPr lang="en-US" sz="3200" dirty="0"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prstClr val="white">
                            <a:lumMod val="85000"/>
                          </a:prst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starting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prstClr val="white">
                                <a:lumMod val="85000"/>
                              </a:prst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prstClr val="white">
                                <a:lumMod val="85000"/>
                              </a:prst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prstClr val="white">
                                <a:lumMod val="85000"/>
                              </a:prst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, then</a:t>
                </a:r>
              </a:p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prstClr val="white">
                              <a:lumMod val="85000"/>
                            </a:prst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𝐾𝐿</m:t>
                      </m:r>
                      <m:r>
                        <a:rPr lang="en-US" sz="3200" i="1">
                          <a:solidFill>
                            <a:prstClr val="white">
                              <a:lumMod val="85000"/>
                            </a:prst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i="1"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sz="3200" i="1">
                          <a:solidFill>
                            <a:prstClr val="white">
                              <a:lumMod val="85000"/>
                            </a:prst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 ‖ </m:t>
                      </m:r>
                      <m:r>
                        <a:rPr lang="en-US" sz="3200" i="1">
                          <a:solidFill>
                            <a:prstClr val="white">
                              <a:lumMod val="85000"/>
                            </a:prst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3200" i="1">
                          <a:solidFill>
                            <a:prstClr val="white">
                              <a:lumMod val="85000"/>
                            </a:prst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)≲</m:t>
                      </m:r>
                      <m:f>
                        <m:fPr>
                          <m:ctrlPr>
                            <a:rPr lang="en-US" sz="3200" i="1"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sSub>
                        <m:sSubPr>
                          <m:ctrlPr>
                            <a:rPr lang="en-US" sz="3200" b="0" i="1" smtClean="0"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3200" b="0" i="1" smtClean="0"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prstClr val="white">
                                      <a:lumMod val="85000"/>
                                    </a:prst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prstClr val="white">
                                          <a:lumMod val="85000"/>
                                        </a:prst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prstClr val="white">
                                          <a:lumMod val="85000"/>
                                        </a:prst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prstClr val="white">
                                          <a:lumMod val="85000"/>
                                        </a:prst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solidFill>
                                    <a:prstClr val="white">
                                      <a:lumMod val="85000"/>
                                    </a:prst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3200" b="0" i="1" smtClean="0">
                                  <a:solidFill>
                                    <a:prstClr val="white">
                                      <a:lumMod val="85000"/>
                                    </a:prst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e>
                        <m:sup>
                          <m:r>
                            <a:rPr lang="en-US" sz="3200" b="0" i="1" smtClean="0"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A6B727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3E51F72C-9947-6DB5-A763-C3BC1124F2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3441624"/>
                <a:ext cx="11704319" cy="2212985"/>
              </a:xfrm>
              <a:prstGeom prst="roundRect">
                <a:avLst>
                  <a:gd name="adj" fmla="val 6119"/>
                </a:avLst>
              </a:prstGeom>
              <a:blipFill>
                <a:blip r:embed="rId3"/>
                <a:stretch>
                  <a:fillRect l="-974" b="-2273"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51664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6DEB4-B11F-5D0F-ADEC-0BC2EF24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SHORT-TIME REGULARIZATION: LANGEVIN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7D06D8-6614-69F4-253F-086F2A518F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5280271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Idea:</a:t>
                </a:r>
                <a:r>
                  <a:rPr lang="en-US" dirty="0"/>
                  <a:t> use </a:t>
                </a:r>
                <a:r>
                  <a:rPr lang="en-US" b="1" dirty="0">
                    <a:solidFill>
                      <a:schemeClr val="accent2"/>
                    </a:solidFill>
                  </a:rPr>
                  <a:t>underdamped Langevin dynamics</a:t>
                </a:r>
              </a:p>
              <a:p>
                <a:pPr marL="0" indent="0">
                  <a:buNone/>
                </a:pPr>
                <a:endParaRPr lang="en-US" sz="1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i="1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i="1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  <m:func>
                            <m:funcPr>
                              <m:ctrlPr>
                                <a:rPr lang="en-US" i="1" smtClean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mtClean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func>
                          <m:d>
                            <m:dPr>
                              <m:ctrlPr>
                                <a:rPr lang="en-US" i="1" smtClean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chemeClr val="accent1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solidFill>
                                        <a:schemeClr val="accent1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solidFill>
                                        <a:schemeClr val="accent1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i="1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i="1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i="1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i="1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rad>
                      <m:r>
                        <a:rPr lang="en-US" i="1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800" i="1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Intuition: </a:t>
                </a:r>
                <a:r>
                  <a:rPr lang="en-US" dirty="0"/>
                  <a:t>bottleneck disappears because Brownian motion only in the “velocity” variable, so the trajectory is smoother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7D06D8-6614-69F4-253F-086F2A518F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5280271"/>
              </a:xfrm>
              <a:blipFill>
                <a:blip r:embed="rId2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3E51F72C-9947-6DB5-A763-C3BC1124F26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1" y="4123806"/>
                <a:ext cx="11704319" cy="2358868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Thm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[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Guillin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-Wang ‘12]: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For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>
                            <a:lumMod val="85000"/>
                          </a:prst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𝑇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>
                            <a:lumMod val="85000"/>
                          </a:prst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≤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>
                            <a:lumMod val="85000"/>
                          </a:prst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𝑂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>
                            <a:lumMod val="85000"/>
                          </a:prst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(1/</m:t>
                    </m:r>
                    <m:rad>
                      <m:radPr>
                        <m:degHide m:val="on"/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85000"/>
                              </a:prst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85000"/>
                              </a:prst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rad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>
                            <a:lumMod val="85000"/>
                          </a:prst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,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prstClr val="white">
                                <a:lumMod val="85000"/>
                              </a:prst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prstClr val="white">
                                <a:lumMod val="85000"/>
                              </a:prst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3200" i="1">
                            <a:solidFill>
                              <a:prstClr val="white">
                                <a:lumMod val="85000"/>
                              </a:prst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is dist. after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running underdamped Langevin for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tim</a:t>
                </a:r>
                <a:r>
                  <a:rPr lang="en-US" sz="3200" dirty="0"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prstClr val="white">
                            <a:lumMod val="85000"/>
                          </a:prst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starting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prstClr val="white">
                                <a:lumMod val="85000"/>
                              </a:prst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prstClr val="white">
                                <a:lumMod val="85000"/>
                              </a:prst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prstClr val="white">
                                <a:lumMod val="85000"/>
                              </a:prst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, then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white">
                              <a:lumMod val="85000"/>
                            </a:prst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𝐾𝐿</m:t>
                      </m:r>
                      <m:r>
                        <a:rPr lang="en-US" sz="3200" i="1" smtClean="0">
                          <a:solidFill>
                            <a:prstClr val="white">
                              <a:lumMod val="85000"/>
                            </a:prst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i="1"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sz="3200" i="1">
                          <a:solidFill>
                            <a:prstClr val="white">
                              <a:lumMod val="85000"/>
                            </a:prst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 ‖ </m:t>
                      </m:r>
                      <m:r>
                        <a:rPr lang="en-US" sz="3200" i="1">
                          <a:solidFill>
                            <a:prstClr val="white">
                              <a:lumMod val="85000"/>
                            </a:prst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3200" i="1">
                          <a:solidFill>
                            <a:prstClr val="white">
                              <a:lumMod val="85000"/>
                            </a:prst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)≲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3200" b="0" i="1" smtClean="0">
                                  <a:solidFill>
                                    <a:prstClr val="white">
                                      <a:lumMod val="85000"/>
                                    </a:prst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b="0" i="1" smtClean="0">
                                  <a:solidFill>
                                    <a:prstClr val="white">
                                      <a:lumMod val="85000"/>
                                    </a:prst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</m:rad>
                          <m:r>
                            <a:rPr lang="en-US" sz="3200" b="0" i="1" smtClean="0"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⋅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prstClr val="white">
                                      <a:lumMod val="85000"/>
                                    </a:prst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prstClr val="white">
                                      <a:lumMod val="85000"/>
                                    </a:prst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prstClr val="white">
                                      <a:lumMod val="85000"/>
                                    </a:prst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sz="3200" b="0" i="1" smtClean="0">
                          <a:solidFill>
                            <a:prstClr val="white">
                              <a:lumMod val="85000"/>
                            </a:prst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3200" i="1">
                                  <a:solidFill>
                                    <a:prstClr val="white">
                                      <a:lumMod val="85000"/>
                                    </a:prst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prstClr val="white">
                                      <a:lumMod val="85000"/>
                                    </a:prst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prstClr val="white">
                                      <a:lumMod val="85000"/>
                                    </a:prst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white">
                                      <a:lumMod val="85000"/>
                                    </a:prst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prstClr val="white">
                                          <a:lumMod val="85000"/>
                                        </a:prst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prstClr val="white">
                                          <a:lumMod val="85000"/>
                                        </a:prst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prstClr val="white">
                                          <a:lumMod val="85000"/>
                                        </a:prst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3200" i="1">
                                  <a:solidFill>
                                    <a:prstClr val="white">
                                      <a:lumMod val="85000"/>
                                    </a:prst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3200" i="1">
                                  <a:solidFill>
                                    <a:prstClr val="white">
                                      <a:lumMod val="85000"/>
                                    </a:prst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e>
                        <m:sup>
                          <m:r>
                            <a:rPr lang="en-US" sz="3200" b="0" i="1" smtClean="0"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A6B727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3E51F72C-9947-6DB5-A763-C3BC1124F2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1" y="4123806"/>
                <a:ext cx="11704319" cy="2358868"/>
              </a:xfrm>
              <a:prstGeom prst="roundRect">
                <a:avLst>
                  <a:gd name="adj" fmla="val 6119"/>
                </a:avLst>
              </a:prstGeom>
              <a:blipFill>
                <a:blip r:embed="rId3"/>
                <a:stretch>
                  <a:fillRect l="-974" r="-1082" b="-1070"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320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8DBE3-2C5A-8837-AB34-DBFE80160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DISCRETIZATION ANALYSIS FOR DIFFUSIONS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9986F6-DDAA-8BCB-7F7C-22FBEAB143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2"/>
                <a:ext cx="11704320" cy="250523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sz="100" dirty="0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Consider the SDE’s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𝑘h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𝑘h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both initialized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9986F6-DDAA-8BCB-7F7C-22FBEAB143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2"/>
                <a:ext cx="11704320" cy="2505232"/>
              </a:xfrm>
              <a:blipFill>
                <a:blip r:embed="rId2"/>
                <a:stretch>
                  <a:fillRect l="-1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7B6AAC2-030E-BE8F-632A-0E18B9842EA2}"/>
                  </a:ext>
                </a:extLst>
              </p:cNvPr>
              <p:cNvSpPr txBox="1"/>
              <p:nvPr/>
            </p:nvSpPr>
            <p:spPr>
              <a:xfrm>
                <a:off x="243839" y="3934546"/>
                <a:ext cx="11704319" cy="535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𝑄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denote the laws of the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trajectories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EC306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over time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𝑇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endParaRPr kumimoji="0" lang="en-US" sz="100" b="0" i="1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7B6AAC2-030E-BE8F-632A-0E18B9842E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3934546"/>
                <a:ext cx="11704319" cy="535531"/>
              </a:xfrm>
              <a:prstGeom prst="rect">
                <a:avLst/>
              </a:prstGeom>
              <a:blipFill>
                <a:blip r:embed="rId3"/>
                <a:stretch>
                  <a:fillRect l="-1410" t="-25581" b="-44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DFA96AB-33C2-3062-F6EF-4DD3AC87E70D}"/>
                  </a:ext>
                </a:extLst>
              </p:cNvPr>
              <p:cNvSpPr txBox="1"/>
              <p:nvPr/>
            </p:nvSpPr>
            <p:spPr>
              <a:xfrm>
                <a:off x="243839" y="4612167"/>
                <a:ext cx="11704319" cy="11455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𝐾𝐿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𝑄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  <m:d>
                      <m:dPr>
                        <m:begChr m:val="‖"/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sub>
                        </m:sSub>
                      </m:e>
                    </m:d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𝔼</m:t>
                        </m:r>
                      </m:e>
                      <m:sub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𝑄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𝑇</m:t>
                            </m:r>
                          </m:sub>
                        </m:sSub>
                      </m:sub>
                    </m:sSub>
                    <m:d>
                      <m:dPr>
                        <m:begChr m:val="["/>
                        <m:endChr m:val="]"/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32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ln</m:t>
                            </m:r>
                          </m:fName>
                          <m:e>
                            <m:f>
                              <m:fPr>
                                <m:ctrlP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kumimoji="0" lang="en-US" sz="32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d</m:t>
                                </m:r>
                                <m:sSub>
                                  <m:sSubPr>
                                    <m:ctrlPr>
                                      <a:rPr kumimoji="0" lang="en-US" sz="32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32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kumimoji="0" lang="en-US" sz="32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𝑇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m:rPr>
                                    <m:sty m:val="p"/>
                                  </m:rPr>
                                  <a:rPr kumimoji="0" lang="en-US" sz="32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d</m:t>
                                </m:r>
                                <m:sSub>
                                  <m:sSubPr>
                                    <m:ctrlPr>
                                      <a:rPr kumimoji="0" lang="en-US" sz="32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32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kumimoji="0" lang="en-US" sz="32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𝑇</m:t>
                                    </m:r>
                                  </m:sub>
                                </m:sSub>
                              </m:den>
                            </m:f>
                          </m:e>
                        </m:func>
                      </m:e>
                    </m:d>
                  </m:oMath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EC30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DFA96AB-33C2-3062-F6EF-4DD3AC87E7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4612167"/>
                <a:ext cx="11704319" cy="1145506"/>
              </a:xfrm>
              <a:prstGeom prst="rect">
                <a:avLst/>
              </a:prstGeom>
              <a:blipFill>
                <a:blip r:embed="rId4"/>
                <a:stretch>
                  <a:fillRect t="-2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9266147-9E1C-6EBB-C315-97A62E173A82}"/>
                  </a:ext>
                </a:extLst>
              </p:cNvPr>
              <p:cNvSpPr txBox="1"/>
              <p:nvPr/>
            </p:nvSpPr>
            <p:spPr>
              <a:xfrm>
                <a:off x="4907171" y="5837006"/>
                <a:ext cx="610299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kumimoji="0" lang="en-US" sz="2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∇</m:t>
                              </m:r>
                              <m:func>
                                <m:func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0" lang="en-US" sz="28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ln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𝑇</m:t>
                                      </m:r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−</m:t>
                                      </m:r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)</m:t>
                                  </m:r>
                                </m:e>
                              </m:func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𝑇</m:t>
                                  </m:r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𝑘h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9266147-9E1C-6EBB-C315-97A62E173A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7171" y="5837006"/>
                <a:ext cx="6102990" cy="523220"/>
              </a:xfrm>
              <a:prstGeom prst="rect">
                <a:avLst/>
              </a:prstGeom>
              <a:blipFill>
                <a:blip r:embed="rId5"/>
                <a:stretch>
                  <a:fillRect b="-26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9B8DC55-2FEF-1117-5666-317842288FD4}"/>
                  </a:ext>
                </a:extLst>
              </p:cNvPr>
              <p:cNvSpPr txBox="1"/>
              <p:nvPr/>
            </p:nvSpPr>
            <p:spPr>
              <a:xfrm>
                <a:off x="2561166" y="5367711"/>
                <a:ext cx="8763000" cy="14618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𝔼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𝑇</m:t>
                                  </m:r>
                                </m:sub>
                              </m:sSub>
                            </m:sub>
                          </m:sSub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=0</m:t>
                                  </m:r>
                                </m:sub>
                                <m:sup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𝑇</m:t>
                                  </m:r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/</m:t>
                                  </m:r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h</m:t>
                                  </m:r>
                                </m:sup>
                                <m:e>
                                  <m:nary>
                                    <m:naryPr>
                                      <m:ctrlP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𝑘h</m:t>
                                      </m:r>
                                    </m:sub>
                                    <m:sup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(</m:t>
                                      </m:r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𝑘</m:t>
                                      </m:r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+1)</m:t>
                                      </m:r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h</m:t>
                                      </m:r>
                                    </m:sup>
                                    <m:e>
                                      <m:sSup>
                                        <m:sSupPr>
                                          <m:ctrlP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noFill/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begChr m:val="‖"/>
                                              <m:endChr m:val="‖"/>
                                              <m:ctrlPr>
                                                <a:rPr kumimoji="0" lang="en-US" sz="2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noFill/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kumimoji="0" lang="en-US" sz="2800" b="0" i="0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noFill/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∇</m:t>
                                              </m:r>
                                              <m:func>
                                                <m:funcPr>
                                                  <m:ctrlPr>
                                                    <a:rPr kumimoji="0" lang="en-US" sz="28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noFill/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</m:ctrlPr>
                                                </m:funcPr>
                                                <m:fNam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kumimoji="0" lang="en-US" sz="2800" b="0" i="0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noFill/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ln</m:t>
                                                  </m:r>
                                                </m:fName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kumimoji="0" lang="en-US" sz="28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noFill/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kumimoji="0" lang="en-US" sz="28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noFill/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𝑞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kumimoji="0" lang="en-US" sz="28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noFill/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𝑇</m:t>
                                                      </m:r>
                                                      <m:r>
                                                        <a:rPr kumimoji="0" lang="en-US" sz="28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noFill/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−</m:t>
                                                      </m:r>
                                                      <m:r>
                                                        <a:rPr kumimoji="0" lang="en-US" sz="28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noFill/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𝑡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kumimoji="0" lang="en-US" sz="28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noFill/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(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kumimoji="0" lang="en-US" sz="28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noFill/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kumimoji="0" lang="en-US" sz="28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noFill/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𝑋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kumimoji="0" lang="en-US" sz="28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noFill/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𝑡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kumimoji="0" lang="en-US" sz="28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noFill/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)</m:t>
                                                  </m:r>
                                                </m:e>
                                              </m:func>
                                              <m:r>
                                                <a:rPr kumimoji="0" lang="en-US" sz="2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noFill/>
                                                  <a:effectLst>
                                                    <a:outerShdw blurRad="50800" dist="38100" dir="2700000" algn="tl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kumimoji="0" lang="en-US" sz="28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noFill/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kumimoji="0" lang="en-US" sz="28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noFill/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𝑠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kumimoji="0" lang="en-US" sz="28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noFill/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𝑇</m:t>
                                                  </m:r>
                                                  <m:r>
                                                    <a:rPr kumimoji="0" lang="en-US" sz="28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noFill/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−</m:t>
                                                  </m:r>
                                                  <m:r>
                                                    <a:rPr kumimoji="0" lang="en-US" sz="28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noFill/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𝑘h</m:t>
                                                  </m:r>
                                                </m:sub>
                                              </m:sSub>
                                              <m:d>
                                                <m:dPr>
                                                  <m:ctrlPr>
                                                    <a:rPr kumimoji="0" lang="en-US" sz="28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noFill/>
                                                      <a:effectLst>
                                                        <a:outerShdw blurRad="50800" dist="38100" dir="2700000" algn="tl" rotWithShape="0">
                                                          <a:prstClr val="black">
                                                            <a:alpha val="40000"/>
                                                          </a:prstClr>
                                                        </a:outerShdw>
                                                      </a:effectLst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kumimoji="0" lang="en-US" sz="28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noFill/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kumimoji="0" lang="en-US" sz="28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noFill/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𝑋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kumimoji="0" lang="en-US" sz="28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noFill/>
                                                          <a:effectLst>
                                                            <a:outerShdw blurRad="50800" dist="38100" dir="2700000" algn="tl" rotWithShape="0">
                                                              <a:prstClr val="black">
                                                                <a:alpha val="40000"/>
                                                              </a:prstClr>
                                                            </a:outerShdw>
                                                          </a:effectLst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𝑘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noFill/>
                                              <a:effectLst>
                                                <a:outerShdw blurRad="50800" dist="38100" dir="2700000" algn="tl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noFill/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 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kumimoji="0" lang="en-US" sz="2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d</m:t>
                                      </m:r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𝑡</m:t>
                                      </m:r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 </m:t>
                                      </m:r>
                                    </m:e>
                                  </m:nary>
                                </m:e>
                              </m:nary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9B8DC55-2FEF-1117-5666-317842288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1166" y="5367711"/>
                <a:ext cx="8763000" cy="1461810"/>
              </a:xfrm>
              <a:prstGeom prst="rect">
                <a:avLst/>
              </a:prstGeom>
              <a:blipFill>
                <a:blip r:embed="rId6"/>
                <a:stretch>
                  <a:fillRect t="-106897" b="-16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75248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C0A97-39E8-EC9D-37F1-B7031D1F6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31095-2EE5-087E-8E86-CDB1124C7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SHORT-TIME REGULARIZATION: PROOF SKETCH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95885B-4FE8-FF5B-A659-FC08091CD4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2802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Won’t cover underdamped in this course, but let’s try proving the result for overdamped to get intuition: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dirty="0"/>
              <a:t>Original proof is a bit heavy. We will give a modern and conceptually simpler proof using a technique recently developed by 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[Altschuler-</a:t>
            </a:r>
            <a:r>
              <a:rPr lang="en-US" b="1" dirty="0" err="1">
                <a:solidFill>
                  <a:schemeClr val="bg1">
                    <a:lumMod val="75000"/>
                  </a:schemeClr>
                </a:solidFill>
              </a:rPr>
              <a:t>Chewi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 ‘23]: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shifted composition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8574053F-6FF2-8551-3912-F66AC8A571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2439737"/>
                <a:ext cx="11704319" cy="2212985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ctr">
                <a:spAutoFit/>
              </a:bodyPr>
              <a:lstStyle/>
              <a:p>
                <a:pPr lvl="0"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Thm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[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Bobkov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-Gentil-Ledoux ‘01]: For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>
                            <a:lumMod val="85000"/>
                          </a:prst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𝑇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>
                            <a:lumMod val="85000"/>
                          </a:prst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≤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>
                            <a:lumMod val="85000"/>
                          </a:prst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𝑂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>
                            <a:lumMod val="85000"/>
                          </a:prst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(1/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>
                            <a:lumMod val="85000"/>
                          </a:prst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𝐿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>
                            <a:lumMod val="85000"/>
                          </a:prst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,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prstClr val="white">
                                <a:lumMod val="85000"/>
                              </a:prst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prstClr val="white">
                                <a:lumMod val="85000"/>
                              </a:prst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3200" i="1">
                            <a:solidFill>
                              <a:prstClr val="white">
                                <a:lumMod val="85000"/>
                              </a:prst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is dist. after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running overdamped Langevin for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tim</a:t>
                </a:r>
                <a:r>
                  <a:rPr lang="en-US" sz="3200" dirty="0"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prstClr val="white">
                            <a:lumMod val="85000"/>
                          </a:prst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starting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prstClr val="white">
                                <a:lumMod val="85000"/>
                              </a:prst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prstClr val="white">
                                <a:lumMod val="85000"/>
                              </a:prst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prstClr val="white">
                                <a:lumMod val="85000"/>
                              </a:prst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, then</a:t>
                </a:r>
              </a:p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prstClr val="white">
                              <a:lumMod val="85000"/>
                            </a:prst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𝐾𝐿</m:t>
                      </m:r>
                      <m:r>
                        <a:rPr lang="en-US" sz="3200" i="1">
                          <a:solidFill>
                            <a:prstClr val="white">
                              <a:lumMod val="85000"/>
                            </a:prst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i="1"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sz="3200" i="1">
                          <a:solidFill>
                            <a:prstClr val="white">
                              <a:lumMod val="85000"/>
                            </a:prst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 ‖ </m:t>
                      </m:r>
                      <m:r>
                        <a:rPr lang="en-US" sz="3200" i="1">
                          <a:solidFill>
                            <a:prstClr val="white">
                              <a:lumMod val="85000"/>
                            </a:prst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3200" i="1">
                          <a:solidFill>
                            <a:prstClr val="white">
                              <a:lumMod val="85000"/>
                            </a:prst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)≲</m:t>
                      </m:r>
                      <m:f>
                        <m:fPr>
                          <m:ctrlPr>
                            <a:rPr lang="en-US" sz="3200" i="1"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sSub>
                        <m:sSubPr>
                          <m:ctrlPr>
                            <a:rPr lang="en-US" sz="3200" b="0" i="1" smtClean="0"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3200" b="0" i="1" smtClean="0"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prstClr val="white">
                                      <a:lumMod val="85000"/>
                                    </a:prst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prstClr val="white">
                                          <a:lumMod val="85000"/>
                                        </a:prst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prstClr val="white">
                                          <a:lumMod val="85000"/>
                                        </a:prst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prstClr val="white">
                                          <a:lumMod val="85000"/>
                                        </a:prst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solidFill>
                                    <a:prstClr val="white">
                                      <a:lumMod val="85000"/>
                                    </a:prst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3200" b="0" i="1" smtClean="0">
                                  <a:solidFill>
                                    <a:prstClr val="white">
                                      <a:lumMod val="85000"/>
                                    </a:prst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e>
                        <m:sup>
                          <m:r>
                            <a:rPr lang="en-US" sz="3200" b="0" i="1" smtClean="0"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A6B727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8574053F-6FF2-8551-3912-F66AC8A571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2439737"/>
                <a:ext cx="11704319" cy="2212985"/>
              </a:xfrm>
              <a:prstGeom prst="roundRect">
                <a:avLst>
                  <a:gd name="adj" fmla="val 6119"/>
                </a:avLst>
              </a:prstGeom>
              <a:blipFill>
                <a:blip r:embed="rId2"/>
                <a:stretch>
                  <a:fillRect l="-974" b="-2273"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D8EA0FA6-69C6-2A3F-9331-915266E92967}"/>
              </a:ext>
            </a:extLst>
          </p:cNvPr>
          <p:cNvSpPr txBox="1"/>
          <p:nvPr/>
        </p:nvSpPr>
        <p:spPr>
          <a:xfrm>
            <a:off x="8949133" y="3640358"/>
            <a:ext cx="29990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“reverse transport </a:t>
            </a:r>
          </a:p>
          <a:p>
            <a:pPr algn="ctr"/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inequality”</a:t>
            </a:r>
          </a:p>
        </p:txBody>
      </p:sp>
    </p:spTree>
    <p:extLst>
      <p:ext uri="{BB962C8B-B14F-4D97-AF65-F5344CB8AC3E}">
        <p14:creationId xmlns:p14="http://schemas.microsoft.com/office/powerpoint/2010/main" val="301829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80F13-5592-5BE8-1345-D5F8EE6D2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SHORT-TIME REGULARIZATION: PROOF SKETCH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495919E-4532-E853-7DEA-14BC7F453A6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800" dirty="0"/>
                  <a:t>As before, by convexity it suffices to show:</a:t>
                </a:r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endParaRPr lang="en-US" sz="1400" dirty="0"/>
              </a:p>
              <a:p>
                <a:pPr marL="0" indent="0">
                  <a:buNone/>
                </a:pPr>
                <a:r>
                  <a:rPr lang="en-US" sz="2800" dirty="0"/>
                  <a:t>Under “1 step” of Langevin, this is true: Let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̃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r>
                  <a:rPr lang="en-US" sz="2800" dirty="0"/>
                  <a:t> be result of one step w/ size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en-US" sz="2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40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 ~ </m:t>
                      </m:r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func>
                            <m:func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func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,2</m:t>
                          </m:r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r>
                        <a:rPr lang="en-US" sz="2400" b="0" i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   </m:t>
                      </m:r>
                      <m:acc>
                        <m:accPr>
                          <m:chr m:val="̃"/>
                          <m:ctrlPr>
                            <a:rPr lang="en-US" sz="240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 ~ </m:t>
                      </m:r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func>
                            <m:func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</m:func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,2</m:t>
                          </m:r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3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𝐾𝐿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law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̃"/>
                                  <m:ctrlPr>
                                    <a:rPr lang="en-US" sz="2400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  <m:r>
                            <a:rPr lang="en-US" sz="24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law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̃"/>
                                  <m:ctrlPr>
                                    <a:rPr lang="en-US" sz="2400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acc>
                            </m:e>
                          </m:d>
                        </m:e>
                      </m:d>
                      <m:r>
                        <a:rPr lang="en-US" sz="2400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4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  <m:func>
                                    <m:funcPr>
                                      <m:ctrlPr>
                                        <a:rPr lang="en-US" sz="2400" i="1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ln</m:t>
                                      </m:r>
                                    </m:fName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  <m:d>
                                        <m:dPr>
                                          <m:ctrlPr>
                                            <a:rPr lang="en-US" sz="2400" i="1">
                                              <a:solidFill>
                                                <a:schemeClr val="accent5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chemeClr val="accent5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func>
                                  <m:r>
                                    <a:rPr lang="en-US" sz="2400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400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  <m:func>
                                    <m:funcPr>
                                      <m:ctrlPr>
                                        <a:rPr lang="en-US" sz="2400" i="1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ln</m:t>
                                      </m:r>
                                    </m:fName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  <m:d>
                                        <m:dPr>
                                          <m:ctrlPr>
                                            <a:rPr lang="en-US" sz="2400" i="1">
                                              <a:solidFill>
                                                <a:schemeClr val="accent5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5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</m:d>
                                    </m:e>
                                  </m:func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b="0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               </m:t>
                      </m:r>
                      <m:r>
                        <a:rPr lang="en-US" sz="240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≲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4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≲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4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495919E-4532-E853-7DEA-14BC7F453A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93" t="-2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4B498762-F080-25C2-E05A-4BEC7B2A0CB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1870059"/>
                <a:ext cx="11704320" cy="2177883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ctr">
                <a:spAutoFit/>
              </a:bodyPr>
              <a:lstStyle/>
              <a:p>
                <a:pPr lvl="0"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Thm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: For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>
                            <a:lumMod val="85000"/>
                          </a:prst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𝑇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>
                            <a:lumMod val="85000"/>
                          </a:prst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≤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>
                            <a:lumMod val="85000"/>
                          </a:prst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𝑂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>
                            <a:lumMod val="85000"/>
                          </a:prst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(1/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>
                            <a:lumMod val="85000"/>
                          </a:prst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𝐿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>
                            <a:lumMod val="85000"/>
                          </a:prst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, if:</a:t>
                </a:r>
              </a:p>
              <a:p>
                <a:pPr lvl="0">
                  <a:defRPr/>
                </a:pPr>
                <a:endParaRPr kumimoji="0" lang="en-US" sz="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</a:endParaRPr>
              </a:p>
              <a:p>
                <a:pPr marL="457200" lvl="0" indent="-457200">
                  <a:buFont typeface="Arial" panose="020B0604020202020204" pitchFamily="34" charset="0"/>
                  <a:buChar char="•"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prstClr val="white">
                                <a:lumMod val="85000"/>
                              </a:prst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prstClr val="white">
                                <a:lumMod val="85000"/>
                              </a:prst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800" i="1">
                            <a:solidFill>
                              <a:prstClr val="white">
                                <a:lumMod val="85000"/>
                              </a:prst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: dist. after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running Langevin for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tim</a:t>
                </a:r>
                <a:r>
                  <a:rPr lang="en-US" sz="2800" dirty="0"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prstClr val="white">
                            <a:lumMod val="85000"/>
                          </a:prst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starting from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85000"/>
                              </a:prst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l-GR" sz="2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85000"/>
                              </a:prst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85000"/>
                              </a:prst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endParaRPr lang="en-US" sz="2800" dirty="0">
                  <a:solidFill>
                    <a:prstClr val="white">
                      <a:lumMod val="85000"/>
                    </a:prst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marL="457200" lvl="0" indent="-457200">
                  <a:buFont typeface="Arial" panose="020B0604020202020204" pitchFamily="34" charset="0"/>
                  <a:buChar char="•"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85000"/>
                              </a:prst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85000"/>
                              </a:prst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85000"/>
                              </a:prst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: dist. after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running Langevin for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tim</a:t>
                </a:r>
                <a:r>
                  <a:rPr lang="en-US" sz="2800" dirty="0"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prstClr val="white">
                            <a:lumMod val="85000"/>
                          </a:prst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starting from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85000"/>
                              </a:prst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l-GR" sz="2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85000"/>
                              </a:prst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85000"/>
                              </a:prst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endPara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Cambria Math" panose="02040503050406030204" pitchFamily="18" charset="0"/>
                </a:endParaRPr>
              </a:p>
              <a:p>
                <a:pPr lvl="0">
                  <a:defRPr/>
                </a:pPr>
                <a:endParaRPr lang="en-US" sz="100" dirty="0">
                  <a:solidFill>
                    <a:prstClr val="white">
                      <a:lumMod val="85000"/>
                    </a:prst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lvl="0">
                  <a:defRPr/>
                </a:pPr>
                <a:r>
                  <a:rPr lang="en-US" sz="2800" dirty="0"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then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𝐾𝐿</m:t>
                    </m:r>
                    <m:d>
                      <m:dPr>
                        <m:endChr m:val="‖"/>
                        <m:ctrlPr>
                          <a:rPr lang="en-US" sz="2800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sSub>
                      <m:sSubPr>
                        <m:ctrlPr>
                          <a:rPr lang="en-US" sz="28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2800" i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800" i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f>
                      <m:fPr>
                        <m:ctrlPr>
                          <a:rPr lang="en-US" sz="2800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  <m:sSubSup>
                      <m:sSubSupPr>
                        <m:ctrlPr>
                          <a:rPr lang="en-US" sz="28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280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e>
                      <m:sub>
                        <m:r>
                          <a:rPr lang="en-US" sz="28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4B498762-F080-25C2-E05A-4BEC7B2A0C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870059"/>
                <a:ext cx="11704320" cy="2177883"/>
              </a:xfrm>
              <a:prstGeom prst="roundRect">
                <a:avLst>
                  <a:gd name="adj" fmla="val 6119"/>
                </a:avLst>
              </a:prstGeom>
              <a:blipFill>
                <a:blip r:embed="rId3"/>
                <a:stretch>
                  <a:fillRect l="-758" b="-1724"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102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C8B13-D202-5D28-07B8-6AC88E842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BA943-3FC0-B5EC-5CA6-33E842567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SHORT-TIME REGULARIZATION: PROOF SKETCH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EA1F89C-7FFA-1782-3EA4-744B7541DC0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4592782"/>
                <a:ext cx="11704320" cy="1981900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: measures from running Langevin from different starting points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: iterate at time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, 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: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iterate at time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400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6"/>
                    </a:solidFill>
                  </a:rPr>
                  <a:t>Issue: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iterating this results in exponential compounding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EA1F89C-7FFA-1782-3EA4-744B7541DC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4592782"/>
                <a:ext cx="11704320" cy="1981900"/>
              </a:xfrm>
              <a:blipFill>
                <a:blip r:embed="rId2"/>
                <a:stretch>
                  <a:fillRect l="-1410" t="-7006" b="-5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BDEDCF76-2995-4D6F-4F8B-BDE9A7A7A80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2615370"/>
                <a:ext cx="11704319" cy="1826010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ctr">
                <a:spAutoFit/>
              </a:bodyPr>
              <a:lstStyle/>
              <a:p>
                <a:pPr lvl="0"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Lemma (chain rule for KL)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:</a:t>
                </a:r>
              </a:p>
              <a:p>
                <a:pPr marL="463550" lvl="0" algn="ctr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A6B727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</a:rPr>
                        <m:t>𝐾𝐿</m:t>
                      </m:r>
                      <m:d>
                        <m:d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sup>
                          </m:sSup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sup>
                          </m:sSup>
                        </m:e>
                      </m:d>
                      <m:r>
                        <a:rPr lang="en-US" sz="3200" i="1">
                          <a:solidFill>
                            <a:srgbClr val="A6B727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3200" i="1">
                          <a:solidFill>
                            <a:srgbClr val="A6B727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𝐾𝐿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sz="3200" i="1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sup>
                          </m:sSup>
                          <m:r>
                            <a:rPr lang="en-US" sz="3200" i="1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sz="3200" i="1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200" i="1" dirty="0">
                  <a:solidFill>
                    <a:srgbClr val="A6B727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63550" lvl="0" algn="ctr">
                  <a:defRPr/>
                </a:pPr>
                <a:r>
                  <a:rPr lang="en-US" sz="3200" b="0" dirty="0"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ea typeface="Cambria Math" panose="02040503050406030204" pitchFamily="18" charset="0"/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A6B727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3200" i="1">
                        <a:solidFill>
                          <a:srgbClr val="A6B727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𝐾𝐿</m:t>
                    </m:r>
                    <m:d>
                      <m:dPr>
                        <m:ctrlPr>
                          <a:rPr lang="en-US" sz="3200" i="1"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sup>
                        </m:sSup>
                        <m:r>
                          <a:rPr lang="en-US" sz="3200" i="1"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  <m:sSup>
                          <m:sSupPr>
                            <m:ctrlPr>
                              <a:rPr lang="en-US" sz="3200" i="1"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solidFill>
                          <a:srgbClr val="A6B727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sSup>
                          <m:sSupPr>
                            <m:ctrlPr>
                              <a:rPr lang="en-US" sz="3200" i="1"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sup>
                        </m:sSup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3200" b="0" i="1" smtClean="0"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𝐾𝐿</m:t>
                        </m:r>
                        <m:d>
                          <m:dPr>
                            <m:ctrlPr>
                              <a:rPr lang="en-US" sz="3200" b="0" i="1" smtClean="0"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200" i="1">
                                    <a:solidFill>
                                      <a:srgbClr val="A6B727">
                                        <a:lumMod val="20000"/>
                                        <a:lumOff val="8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0" i="1" smtClean="0">
                                    <a:solidFill>
                                      <a:srgbClr val="A6B727">
                                        <a:lumMod val="20000"/>
                                        <a:lumOff val="8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p>
                                <m:r>
                                  <a:rPr lang="en-US" sz="3200" b="0" i="1" smtClean="0">
                                    <a:solidFill>
                                      <a:srgbClr val="A6B727">
                                        <a:lumMod val="20000"/>
                                        <a:lumOff val="8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en-US" sz="3200" b="0" i="1" smtClean="0">
                                    <a:solidFill>
                                      <a:srgbClr val="A6B727">
                                        <a:lumMod val="20000"/>
                                        <a:lumOff val="8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US" sz="3200" i="1">
                                    <a:solidFill>
                                      <a:srgbClr val="A6B727">
                                        <a:lumMod val="20000"/>
                                        <a:lumOff val="8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sz="3200" b="0" i="1" smtClean="0">
                                    <a:solidFill>
                                      <a:srgbClr val="A6B727">
                                        <a:lumMod val="20000"/>
                                        <a:lumOff val="8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3200" b="0" i="1" smtClean="0">
                                    <a:solidFill>
                                      <a:srgbClr val="A6B727">
                                        <a:lumMod val="20000"/>
                                        <a:lumOff val="8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sup>
                            </m:sSup>
                            <m:r>
                              <a:rPr lang="en-US" sz="3200" i="1"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∥</m:t>
                            </m:r>
                            <m:sSup>
                              <m:sSupPr>
                                <m:ctrlPr>
                                  <a:rPr lang="en-US" sz="3200" i="1">
                                    <a:solidFill>
                                      <a:srgbClr val="A6B727">
                                        <a:lumMod val="20000"/>
                                        <a:lumOff val="8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0" i="1" smtClean="0">
                                    <a:solidFill>
                                      <a:srgbClr val="A6B727">
                                        <a:lumMod val="20000"/>
                                        <a:lumOff val="8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p>
                                <m:r>
                                  <a:rPr lang="en-US" sz="3200" b="0" i="1" smtClean="0">
                                    <a:solidFill>
                                      <a:srgbClr val="A6B727">
                                        <a:lumMod val="20000"/>
                                        <a:lumOff val="8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en-US" sz="3200" b="0" i="1" smtClean="0">
                                    <a:solidFill>
                                      <a:srgbClr val="A6B727">
                                        <a:lumMod val="20000"/>
                                        <a:lumOff val="8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US" sz="3200" i="1">
                                    <a:solidFill>
                                      <a:srgbClr val="A6B727">
                                        <a:lumMod val="20000"/>
                                        <a:lumOff val="8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sz="3200" b="0" i="1" smtClean="0">
                                    <a:solidFill>
                                      <a:srgbClr val="A6B727">
                                        <a:lumMod val="20000"/>
                                        <a:lumOff val="8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3200" b="0" i="1" smtClean="0">
                                    <a:solidFill>
                                      <a:srgbClr val="A6B727">
                                        <a:lumMod val="20000"/>
                                        <a:lumOff val="8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A6B727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BDEDCF76-2995-4D6F-4F8B-BDE9A7A7A8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2615370"/>
                <a:ext cx="11704319" cy="1826010"/>
              </a:xfrm>
              <a:prstGeom prst="roundRect">
                <a:avLst>
                  <a:gd name="adj" fmla="val 6119"/>
                </a:avLst>
              </a:prstGeom>
              <a:blipFill>
                <a:blip r:embed="rId3"/>
                <a:stretch>
                  <a:fillRect l="-1082" t="-685" b="-685"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3C3810D-B598-6154-FF43-BDF7BB0511BE}"/>
              </a:ext>
            </a:extLst>
          </p:cNvPr>
          <p:cNvSpPr txBox="1">
            <a:spLocks/>
          </p:cNvSpPr>
          <p:nvPr/>
        </p:nvSpPr>
        <p:spPr>
          <a:xfrm>
            <a:off x="243840" y="1294411"/>
            <a:ext cx="11704320" cy="5280271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How to chain together multiple steps?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Naïve attempt:</a:t>
            </a:r>
          </a:p>
        </p:txBody>
      </p:sp>
    </p:spTree>
    <p:extLst>
      <p:ext uri="{BB962C8B-B14F-4D97-AF65-F5344CB8AC3E}">
        <p14:creationId xmlns:p14="http://schemas.microsoft.com/office/powerpoint/2010/main" val="136540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1C58D-A425-2181-4A2D-1AEE86C45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9575F-6DD3-BAEB-6557-A1F38EDCC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SHORT-TIME REGULARIZATION: PROOF SKETCH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846C40B-0C9B-A8CE-AD64-B4269E5AE42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3429000"/>
                <a:ext cx="11704320" cy="3516970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Proof: </a:t>
                </a:r>
                <a:r>
                  <a:rPr lang="en-US" sz="2800" dirty="0"/>
                  <a:t>Under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800" dirty="0"/>
                  <a:t>, sample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sz="2800" dirty="0"/>
                  <a:t>.</a:t>
                </a:r>
              </a:p>
              <a:p>
                <a:pPr marL="0" indent="0">
                  <a:buNone/>
                </a:pPr>
                <a:r>
                  <a:rPr lang="en-US" sz="2800" dirty="0"/>
                  <a:t>Basic chain rule implies</a:t>
                </a:r>
              </a:p>
              <a:p>
                <a:pPr marL="0" indent="0">
                  <a:buNone/>
                </a:pPr>
                <a:endParaRPr lang="en-US" sz="100" dirty="0"/>
              </a:p>
              <a:p>
                <a:pPr marL="234950" lvl="0" indent="0" algn="ctr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A6B727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</a:rPr>
                        <m:t>𝐾𝐿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sup>
                          </m:s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sup>
                          </m:sSup>
                        </m:e>
                      </m:d>
                      <m:r>
                        <a:rPr lang="en-US" sz="2800" i="1">
                          <a:solidFill>
                            <a:srgbClr val="A6B727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2800" i="1">
                          <a:solidFill>
                            <a:srgbClr val="A6B727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𝐾𝐿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accent3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3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accent3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800" i="1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sup>
                          </m:sSup>
                          <m:r>
                            <a:rPr lang="en-US" sz="2800" i="1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accent1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sz="2800" i="1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800" i="1" dirty="0">
                  <a:solidFill>
                    <a:srgbClr val="A6B727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234950" lvl="0" indent="0" algn="ctr">
                  <a:buNone/>
                  <a:defRPr/>
                </a:pPr>
                <a:r>
                  <a:rPr lang="en-US" sz="2800" b="0" dirty="0"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ea typeface="Cambria Math" panose="020405030504060302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A6B727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800" i="1">
                        <a:solidFill>
                          <a:srgbClr val="A6B727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𝐾𝐿</m:t>
                    </m:r>
                    <m:d>
                      <m:dPr>
                        <m:ctrlPr>
                          <a:rPr lang="en-US" sz="2800" i="1"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sSup>
                              <m:sSupPr>
                                <m:ctrlPr>
                                  <a:rPr lang="en-US" sz="2800" b="0" i="1" smtClean="0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p>
                        </m:sSup>
                        <m:r>
                          <a:rPr lang="en-US" sz="2800" i="1"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accent1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sup>
                        </m:sSup>
                      </m:e>
                    </m:d>
                    <m:r>
                      <a:rPr lang="en-US" sz="2800" b="0" i="1" smtClean="0">
                        <a:solidFill>
                          <a:srgbClr val="A6B727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800" b="0" i="1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sSup>
                          <m:sSupPr>
                            <m:ctrlPr>
                              <a:rPr lang="en-US" sz="2800" i="1" smtClean="0"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sSup>
                              <m:sSupPr>
                                <m:ctrlPr>
                                  <a:rPr lang="en-US" sz="2800" b="0" i="1" smtClean="0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p>
                        </m:sSup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𝐾𝐿</m:t>
                        </m:r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rgbClr val="A6B727">
                                        <a:lumMod val="20000"/>
                                        <a:lumOff val="8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solidFill>
                                      <a:srgbClr val="A6B727">
                                        <a:lumMod val="20000"/>
                                        <a:lumOff val="8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solidFill>
                                      <a:srgbClr val="A6B727">
                                        <a:lumMod val="20000"/>
                                        <a:lumOff val="8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en-US" sz="2800" b="0" i="1" smtClean="0">
                                    <a:solidFill>
                                      <a:srgbClr val="A6B727">
                                        <a:lumMod val="20000"/>
                                        <a:lumOff val="8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|</m:t>
                                </m:r>
                                <m:sSup>
                                  <m:sSupPr>
                                    <m:ctrlPr>
                                      <a:rPr lang="en-US" sz="2800" b="0" i="1" smtClean="0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sz="2800" b="0" i="1" smtClean="0">
                                    <a:solidFill>
                                      <a:srgbClr val="A6B727">
                                        <a:lumMod val="20000"/>
                                        <a:lumOff val="8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n-US" sz="2800" b="0" i="1" smtClean="0">
                                        <a:solidFill>
                                          <a:srgbClr val="A6B727">
                                            <a:lumMod val="20000"/>
                                            <a:lumOff val="8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rgbClr val="A6B727">
                                            <a:lumMod val="20000"/>
                                            <a:lumOff val="8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solidFill>
                                          <a:srgbClr val="A6B727">
                                            <a:lumMod val="20000"/>
                                            <a:lumOff val="8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sup>
                            </m:sSup>
                            <m:r>
                              <a:rPr lang="en-US" sz="2800" i="1"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∥</m:t>
                            </m:r>
                            <m:sSup>
                              <m:sSupPr>
                                <m:ctrlPr>
                                  <a:rPr lang="en-US" sz="2800" i="1" smtClean="0">
                                    <a:solidFill>
                                      <a:srgbClr val="A6B727">
                                        <a:lumMod val="20000"/>
                                        <a:lumOff val="8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solidFill>
                                      <a:srgbClr val="A6B727">
                                        <a:lumMod val="20000"/>
                                        <a:lumOff val="8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solidFill>
                                      <a:srgbClr val="A6B727">
                                        <a:lumMod val="20000"/>
                                        <a:lumOff val="8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en-US" sz="2800" b="0" i="1" smtClean="0">
                                    <a:solidFill>
                                      <a:srgbClr val="A6B727">
                                        <a:lumMod val="20000"/>
                                        <a:lumOff val="8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accent1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sz="2800" b="0" i="1" smtClean="0">
                                    <a:solidFill>
                                      <a:srgbClr val="A6B727">
                                        <a:lumMod val="20000"/>
                                        <a:lumOff val="8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n-US" sz="2800" b="0" i="1" smtClean="0">
                                        <a:solidFill>
                                          <a:srgbClr val="A6B727">
                                            <a:lumMod val="20000"/>
                                            <a:lumOff val="8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rgbClr val="A6B727">
                                            <a:lumMod val="20000"/>
                                            <a:lumOff val="8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solidFill>
                                          <a:srgbClr val="A6B727">
                                            <a:lumMod val="20000"/>
                                            <a:lumOff val="8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sup>
                            </m:sSup>
                          </m:e>
                        </m:d>
                      </m:e>
                    </m:d>
                  </m:oMath>
                </a14:m>
                <a:endParaRPr lang="en-US" sz="2800" dirty="0"/>
              </a:p>
              <a:p>
                <a:pPr marL="22225" lvl="0" indent="0">
                  <a:buNone/>
                  <a:defRPr/>
                </a:pPr>
                <a:r>
                  <a:rPr lang="en-US" sz="2800" dirty="0"/>
                  <a:t>Each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  <m:r>
                          <a:rPr lang="en-US" sz="2800" b="0" i="1" smtClean="0"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accent3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accent3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accent3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800" b="0" i="1" smtClean="0">
                            <a:solidFill>
                              <a:srgbClr val="A6B727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A6B727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p>
                    </m:sSup>
                  </m:oMath>
                </a14:m>
                <a:r>
                  <a:rPr lang="en-US" sz="2800" dirty="0"/>
                  <a:t>is mixture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US" sz="2800" dirty="0"/>
                  <a:t> for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dirty="0"/>
                  <a:t>’s sampled under coupling, so by convexity of KL, lemma follows.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846C40B-0C9B-A8CE-AD64-B4269E5AE4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3429000"/>
                <a:ext cx="11704320" cy="3516970"/>
              </a:xfrm>
              <a:blipFill>
                <a:blip r:embed="rId3"/>
                <a:stretch>
                  <a:fillRect l="-1193" t="-36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CBA52E1E-E4E9-D090-0B41-FD0A74E6A0A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1233734"/>
                <a:ext cx="11704319" cy="1821193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ctr">
                <a:spAutoFit/>
              </a:bodyPr>
              <a:lstStyle/>
              <a:p>
                <a:pPr lvl="0"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Lemma (shifted chain rule for KL)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:</a:t>
                </a:r>
              </a:p>
              <a:p>
                <a:pPr marL="463550" lvl="0" algn="ctr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A6B727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</a:rPr>
                        <m:t>𝐾𝐿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sup>
                          </m:s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sup>
                          </m:sSup>
                        </m:e>
                      </m:d>
                      <m:r>
                        <a:rPr lang="en-US" sz="2800" i="1">
                          <a:solidFill>
                            <a:srgbClr val="A6B727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2800" i="1">
                          <a:solidFill>
                            <a:srgbClr val="A6B727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𝐾𝐿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accent3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3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accent3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p>
                          </m:sSup>
                          <m:r>
                            <a:rPr lang="en-US" sz="2800" i="1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accent1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sup>
                          </m:sSup>
                        </m:e>
                      </m:d>
                      <m:r>
                        <a:rPr lang="en-US" sz="2800" b="0" i="1" smtClean="0">
                          <a:solidFill>
                            <a:srgbClr val="A6B727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sSup>
                            <m:sSupPr>
                              <m:ctrlPr>
                                <a:rPr lang="en-US" sz="280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p>
                          </m:sSup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𝐾𝐿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i="1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accent1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sup>
                              </m:sSup>
                              <m:r>
                                <a:rPr lang="en-US" sz="2800" i="1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∥</m:t>
                              </m:r>
                              <m:sSup>
                                <m:sSupPr>
                                  <m:ctrlPr>
                                    <a:rPr lang="en-US" sz="280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sz="2800" i="1" smtClean="0">
                                      <a:solidFill>
                                        <a:schemeClr val="accent1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</m:t>
                                  </m:r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solidFill>
                                            <a:srgbClr val="A6B727">
                                              <a:lumMod val="20000"/>
                                              <a:lumOff val="8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A6B727">
                                              <a:lumMod val="20000"/>
                                              <a:lumOff val="8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solidFill>
                                            <a:srgbClr val="A6B727">
                                              <a:lumMod val="20000"/>
                                              <a:lumOff val="8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A6B727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</a:endParaRPr>
              </a:p>
              <a:p>
                <a:pPr marL="9525" lvl="0">
                  <a:defRPr/>
                </a:pPr>
                <a:r>
                  <a:rPr lang="en-US" sz="2800" dirty="0"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for any coupling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accent3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𝑋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p>
                    </m:sSup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A6B727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CBA52E1E-E4E9-D090-0B41-FD0A74E6A0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233734"/>
                <a:ext cx="11704319" cy="1821193"/>
              </a:xfrm>
              <a:prstGeom prst="roundRect">
                <a:avLst>
                  <a:gd name="adj" fmla="val 6119"/>
                </a:avLst>
              </a:prstGeom>
              <a:blipFill>
                <a:blip r:embed="rId4"/>
                <a:stretch>
                  <a:fillRect l="-866" b="-7586"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233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858D4-9080-8DCC-5E3C-4EACAA604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25B09-37A2-0B6B-D284-9012D13A6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SHORT-TIME REGULARIZATION: PROOF SKETCH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EBACA9EC-FE88-7F63-7AB5-73551C57402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1233734"/>
                <a:ext cx="11704319" cy="1821193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ctr">
                <a:spAutoFit/>
              </a:bodyPr>
              <a:lstStyle/>
              <a:p>
                <a:pPr lvl="0"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Lemma (shifted chain rule for KL)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:</a:t>
                </a:r>
              </a:p>
              <a:p>
                <a:pPr marL="463550" lvl="0" algn="ctr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A6B727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</a:rPr>
                        <m:t>𝐾𝐿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sup>
                          </m:s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sup>
                          </m:sSup>
                        </m:e>
                      </m:d>
                      <m:r>
                        <a:rPr lang="en-US" sz="2800" i="1">
                          <a:solidFill>
                            <a:srgbClr val="A6B727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2800" i="1">
                          <a:solidFill>
                            <a:srgbClr val="A6B727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𝐾𝐿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accent3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3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accent3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p>
                          </m:sSup>
                          <m:r>
                            <a:rPr lang="en-US" sz="2800" i="1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accent1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sup>
                          </m:sSup>
                        </m:e>
                      </m:d>
                      <m:r>
                        <a:rPr lang="en-US" sz="2800" b="0" i="1" smtClean="0">
                          <a:solidFill>
                            <a:srgbClr val="A6B727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sSup>
                            <m:sSupPr>
                              <m:ctrlPr>
                                <a:rPr lang="en-US" sz="280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p>
                          </m:sSup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𝐾𝐿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i="1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accent1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sup>
                              </m:sSup>
                              <m:r>
                                <a:rPr lang="en-US" sz="2800" i="1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∥</m:t>
                              </m:r>
                              <m:sSup>
                                <m:sSupPr>
                                  <m:ctrlPr>
                                    <a:rPr lang="en-US" sz="280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sz="2800" i="1" smtClean="0">
                                      <a:solidFill>
                                        <a:schemeClr val="accent1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</m:t>
                                  </m:r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solidFill>
                                            <a:srgbClr val="A6B727">
                                              <a:lumMod val="20000"/>
                                              <a:lumOff val="8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A6B727">
                                              <a:lumMod val="20000"/>
                                              <a:lumOff val="8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solidFill>
                                            <a:srgbClr val="A6B727">
                                              <a:lumMod val="20000"/>
                                              <a:lumOff val="8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A6B727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</a:endParaRPr>
              </a:p>
              <a:p>
                <a:pPr marL="9525" lvl="0">
                  <a:defRPr/>
                </a:pPr>
                <a:r>
                  <a:rPr lang="en-US" sz="2800" dirty="0"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for any coupling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accent3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𝑋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accent3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accent3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accent3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p>
                    </m:sSup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A6B727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EBACA9EC-FE88-7F63-7AB5-73551C5740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233734"/>
                <a:ext cx="11704319" cy="1821193"/>
              </a:xfrm>
              <a:prstGeom prst="roundRect">
                <a:avLst>
                  <a:gd name="adj" fmla="val 6119"/>
                </a:avLst>
              </a:prstGeom>
              <a:blipFill>
                <a:blip r:embed="rId3"/>
                <a:stretch>
                  <a:fillRect l="-866" b="-7586"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Content Placeholder 13" descr="A diagram of a graph&#10;&#10;Description automatically generated">
            <a:extLst>
              <a:ext uri="{FF2B5EF4-FFF2-40B4-BE49-F238E27FC236}">
                <a16:creationId xmlns:a16="http://schemas.microsoft.com/office/drawing/2014/main" id="{9E0561F3-D39F-6D0C-CACC-09A74E5930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323474" y="3234099"/>
            <a:ext cx="5545049" cy="3260572"/>
          </a:xfrm>
          <a:prstGeom prst="roundRect">
            <a:avLst>
              <a:gd name="adj" fmla="val 930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AD9B1A4-E65B-5A19-903E-73A5559563FD}"/>
                  </a:ext>
                </a:extLst>
              </p:cNvPr>
              <p:cNvSpPr txBox="1"/>
              <p:nvPr/>
            </p:nvSpPr>
            <p:spPr>
              <a:xfrm>
                <a:off x="4458983" y="3740666"/>
                <a:ext cx="46051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AD9B1A4-E65B-5A19-903E-73A5559563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8983" y="3740666"/>
                <a:ext cx="460511" cy="369332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747AD2B-B5DA-0D12-CFE5-467BBB089B6B}"/>
                  </a:ext>
                </a:extLst>
              </p:cNvPr>
              <p:cNvSpPr txBox="1"/>
              <p:nvPr/>
            </p:nvSpPr>
            <p:spPr>
              <a:xfrm>
                <a:off x="3571839" y="3983417"/>
                <a:ext cx="46583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747AD2B-B5DA-0D12-CFE5-467BBB089B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39" y="3983417"/>
                <a:ext cx="465832" cy="369332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4EF235E-64A5-E9AE-F5AD-0EB3B7EE7942}"/>
                  </a:ext>
                </a:extLst>
              </p:cNvPr>
              <p:cNvSpPr txBox="1"/>
              <p:nvPr/>
            </p:nvSpPr>
            <p:spPr>
              <a:xfrm>
                <a:off x="4458983" y="3714416"/>
                <a:ext cx="46051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4EF235E-64A5-E9AE-F5AD-0EB3B7EE79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8983" y="3714416"/>
                <a:ext cx="460511" cy="369332"/>
              </a:xfrm>
              <a:prstGeom prst="rect">
                <a:avLst/>
              </a:prstGeom>
              <a:blipFill>
                <a:blip r:embed="rId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CD2E825-C59B-C3FC-4A70-DC7C1BE2D6F2}"/>
                  </a:ext>
                </a:extLst>
              </p:cNvPr>
              <p:cNvSpPr txBox="1"/>
              <p:nvPr/>
            </p:nvSpPr>
            <p:spPr>
              <a:xfrm>
                <a:off x="5412767" y="4027507"/>
                <a:ext cx="46051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CD2E825-C59B-C3FC-4A70-DC7C1BE2D6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2767" y="4027507"/>
                <a:ext cx="460511" cy="369332"/>
              </a:xfrm>
              <a:prstGeom prst="rect">
                <a:avLst/>
              </a:prstGeom>
              <a:blipFill>
                <a:blip r:embed="rId8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C2BCABB-43F7-2BDF-EC1B-E7E7C8C1DD1B}"/>
                  </a:ext>
                </a:extLst>
              </p:cNvPr>
              <p:cNvSpPr txBox="1"/>
              <p:nvPr/>
            </p:nvSpPr>
            <p:spPr>
              <a:xfrm>
                <a:off x="3577160" y="4940261"/>
                <a:ext cx="46583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C2BCABB-43F7-2BDF-EC1B-E7E7C8C1DD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7160" y="4940261"/>
                <a:ext cx="465832" cy="369332"/>
              </a:xfrm>
              <a:prstGeom prst="rect">
                <a:avLst/>
              </a:prstGeom>
              <a:blipFill>
                <a:blip r:embed="rId9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6505EC8-0E7C-0AA7-9CFA-549753899F17}"/>
                  </a:ext>
                </a:extLst>
              </p:cNvPr>
              <p:cNvSpPr txBox="1"/>
              <p:nvPr/>
            </p:nvSpPr>
            <p:spPr>
              <a:xfrm>
                <a:off x="3577160" y="5544256"/>
                <a:ext cx="46544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6505EC8-0E7C-0AA7-9CFA-549753899F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7160" y="5544256"/>
                <a:ext cx="465448" cy="369332"/>
              </a:xfrm>
              <a:prstGeom prst="rect">
                <a:avLst/>
              </a:prstGeom>
              <a:blipFill>
                <a:blip r:embed="rId10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7B67976-1D7B-32D8-C1DE-8A519DEBB1DC}"/>
                  </a:ext>
                </a:extLst>
              </p:cNvPr>
              <p:cNvSpPr txBox="1"/>
              <p:nvPr/>
            </p:nvSpPr>
            <p:spPr>
              <a:xfrm>
                <a:off x="4458983" y="4679719"/>
                <a:ext cx="46051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7B67976-1D7B-32D8-C1DE-8A519DEBB1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8983" y="4679719"/>
                <a:ext cx="460511" cy="369332"/>
              </a:xfrm>
              <a:prstGeom prst="rect">
                <a:avLst/>
              </a:prstGeom>
              <a:blipFill>
                <a:blip r:embed="rId11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DAE3D81-F5F0-F213-0510-F0BD0197DA00}"/>
                  </a:ext>
                </a:extLst>
              </p:cNvPr>
              <p:cNvSpPr txBox="1"/>
              <p:nvPr/>
            </p:nvSpPr>
            <p:spPr>
              <a:xfrm>
                <a:off x="5412767" y="4762230"/>
                <a:ext cx="46583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DAE3D81-F5F0-F213-0510-F0BD0197DA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2767" y="4762230"/>
                <a:ext cx="465832" cy="369332"/>
              </a:xfrm>
              <a:prstGeom prst="rect">
                <a:avLst/>
              </a:prstGeom>
              <a:blipFill>
                <a:blip r:embed="rId12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137DE06-4D14-7EC7-65B4-9DE1BC807008}"/>
                  </a:ext>
                </a:extLst>
              </p:cNvPr>
              <p:cNvSpPr txBox="1"/>
              <p:nvPr/>
            </p:nvSpPr>
            <p:spPr>
              <a:xfrm>
                <a:off x="4458983" y="5823175"/>
                <a:ext cx="46012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137DE06-4D14-7EC7-65B4-9DE1BC8070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8983" y="5823175"/>
                <a:ext cx="460126" cy="369332"/>
              </a:xfrm>
              <a:prstGeom prst="rect">
                <a:avLst/>
              </a:prstGeom>
              <a:blipFill>
                <a:blip r:embed="rId1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C481DD0-EB87-56D8-FC2B-8188FB6EC06F}"/>
                  </a:ext>
                </a:extLst>
              </p:cNvPr>
              <p:cNvSpPr txBox="1"/>
              <p:nvPr/>
            </p:nvSpPr>
            <p:spPr>
              <a:xfrm>
                <a:off x="5413152" y="5669831"/>
                <a:ext cx="46544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C481DD0-EB87-56D8-FC2B-8188FB6EC0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3152" y="5669831"/>
                <a:ext cx="465448" cy="369332"/>
              </a:xfrm>
              <a:prstGeom prst="rect">
                <a:avLst/>
              </a:prstGeom>
              <a:blipFill>
                <a:blip r:embed="rId1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8577300-447B-F87D-4FD0-10387A72C353}"/>
                  </a:ext>
                </a:extLst>
              </p:cNvPr>
              <p:cNvSpPr txBox="1"/>
              <p:nvPr/>
            </p:nvSpPr>
            <p:spPr>
              <a:xfrm>
                <a:off x="8218170" y="4106131"/>
                <a:ext cx="32656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8577300-447B-F87D-4FD0-10387A72C3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8170" y="4106131"/>
                <a:ext cx="326568" cy="369332"/>
              </a:xfrm>
              <a:prstGeom prst="rect">
                <a:avLst/>
              </a:prstGeom>
              <a:blipFill>
                <a:blip r:embed="rId15"/>
                <a:stretch>
                  <a:fillRect r="-19231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C7D14E3-1E2A-34E8-D950-934EF08F6A2E}"/>
                  </a:ext>
                </a:extLst>
              </p:cNvPr>
              <p:cNvSpPr txBox="1"/>
              <p:nvPr/>
            </p:nvSpPr>
            <p:spPr>
              <a:xfrm>
                <a:off x="8149395" y="5931335"/>
                <a:ext cx="49821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C7D14E3-1E2A-34E8-D950-934EF08F6A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9395" y="5931335"/>
                <a:ext cx="498213" cy="369332"/>
              </a:xfrm>
              <a:prstGeom prst="rect">
                <a:avLst/>
              </a:prstGeom>
              <a:blipFill>
                <a:blip r:embed="rId1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68B0FB3-CE00-E7DD-FCB7-4E0D9E192983}"/>
                  </a:ext>
                </a:extLst>
              </p:cNvPr>
              <p:cNvSpPr txBox="1"/>
              <p:nvPr/>
            </p:nvSpPr>
            <p:spPr>
              <a:xfrm>
                <a:off x="8188532" y="3473566"/>
                <a:ext cx="49859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68B0FB3-CE00-E7DD-FCB7-4E0D9E1929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8532" y="3473566"/>
                <a:ext cx="498598" cy="369332"/>
              </a:xfrm>
              <a:prstGeom prst="rect">
                <a:avLst/>
              </a:prstGeom>
              <a:blipFill>
                <a:blip r:embed="rId1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4A84F14F-33BF-AF3E-DE32-A2FC786BAF1E}"/>
              </a:ext>
            </a:extLst>
          </p:cNvPr>
          <p:cNvSpPr txBox="1"/>
          <p:nvPr/>
        </p:nvSpPr>
        <p:spPr>
          <a:xfrm>
            <a:off x="4219651" y="6466751"/>
            <a:ext cx="3752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Figure from [Altschuler-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Chewi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 ‘23]</a:t>
            </a:r>
          </a:p>
        </p:txBody>
      </p:sp>
    </p:spTree>
    <p:extLst>
      <p:ext uri="{BB962C8B-B14F-4D97-AF65-F5344CB8AC3E}">
        <p14:creationId xmlns:p14="http://schemas.microsoft.com/office/powerpoint/2010/main" val="30951643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4D406-30E4-B133-DA0A-7E321D230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84284-0551-E35C-5CEF-D18BC35F0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SHORT-TIME REGULARIZATION: PROOF SKETCH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8A39515E-C120-3126-0FD9-00F8CE3062F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1233734"/>
                <a:ext cx="11704319" cy="1821193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ctr">
                <a:spAutoFit/>
              </a:bodyPr>
              <a:lstStyle/>
              <a:p>
                <a:pPr lvl="0"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Lemma (shifted chain rule for KL)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:</a:t>
                </a:r>
              </a:p>
              <a:p>
                <a:pPr marL="463550" lvl="0" algn="ctr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A6B727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</a:rPr>
                        <m:t>𝐾𝐿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sup>
                          </m:s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sup>
                          </m:sSup>
                        </m:e>
                      </m:d>
                      <m:r>
                        <a:rPr lang="en-US" sz="2800" i="1">
                          <a:solidFill>
                            <a:srgbClr val="A6B727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2800" i="1">
                          <a:solidFill>
                            <a:srgbClr val="A6B727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𝐾𝐿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accent3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3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accent3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p>
                          </m:sSup>
                          <m:r>
                            <a:rPr lang="en-US" sz="2800" i="1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accent1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sup>
                          </m:sSup>
                        </m:e>
                      </m:d>
                      <m:r>
                        <a:rPr lang="en-US" sz="2800" b="0" i="1" smtClean="0">
                          <a:solidFill>
                            <a:srgbClr val="A6B727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sSup>
                            <m:sSupPr>
                              <m:ctrlPr>
                                <a:rPr lang="en-US" sz="280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p>
                          </m:sSup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𝐾𝐿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i="1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accent1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sup>
                              </m:sSup>
                              <m:r>
                                <a:rPr lang="en-US" sz="2800" i="1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∥</m:t>
                              </m:r>
                              <m:sSup>
                                <m:sSupPr>
                                  <m:ctrlPr>
                                    <a:rPr lang="en-US" sz="280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sz="2800" i="1" smtClean="0">
                                      <a:solidFill>
                                        <a:schemeClr val="accent1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</m:t>
                                  </m:r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solidFill>
                                            <a:srgbClr val="A6B727">
                                              <a:lumMod val="20000"/>
                                              <a:lumOff val="8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A6B727">
                                              <a:lumMod val="20000"/>
                                              <a:lumOff val="8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solidFill>
                                            <a:srgbClr val="A6B727">
                                              <a:lumMod val="20000"/>
                                              <a:lumOff val="8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A6B727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</a:endParaRPr>
              </a:p>
              <a:p>
                <a:pPr marL="9525" lvl="0">
                  <a:defRPr/>
                </a:pPr>
                <a:r>
                  <a:rPr lang="en-US" sz="2800" dirty="0"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for any coupling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accent3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𝑋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accent3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accent3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accent3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p>
                    </m:sSup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A6B727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8A39515E-C120-3126-0FD9-00F8CE3062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233734"/>
                <a:ext cx="11704319" cy="1821193"/>
              </a:xfrm>
              <a:prstGeom prst="roundRect">
                <a:avLst>
                  <a:gd name="adj" fmla="val 6119"/>
                </a:avLst>
              </a:prstGeom>
              <a:blipFill>
                <a:blip r:embed="rId3"/>
                <a:stretch>
                  <a:fillRect l="-866" b="-7586"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Content Placeholder 13" descr="A diagram of a graph&#10;&#10;Description automatically generated">
            <a:extLst>
              <a:ext uri="{FF2B5EF4-FFF2-40B4-BE49-F238E27FC236}">
                <a16:creationId xmlns:a16="http://schemas.microsoft.com/office/drawing/2014/main" id="{6FA6BA89-6A06-B924-F5FE-D7E141A4A3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3840" y="3234099"/>
            <a:ext cx="5545049" cy="3260572"/>
          </a:xfrm>
          <a:prstGeom prst="roundRect">
            <a:avLst>
              <a:gd name="adj" fmla="val 930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82F1C68-E37D-D1E1-1792-C8928B0FCC72}"/>
                  </a:ext>
                </a:extLst>
              </p:cNvPr>
              <p:cNvSpPr txBox="1"/>
              <p:nvPr/>
            </p:nvSpPr>
            <p:spPr>
              <a:xfrm>
                <a:off x="1379349" y="3740666"/>
                <a:ext cx="46051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82F1C68-E37D-D1E1-1792-C8928B0FCC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349" y="3740666"/>
                <a:ext cx="460511" cy="369332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7C99607-42D3-0E9E-71B5-AC53F853E608}"/>
                  </a:ext>
                </a:extLst>
              </p:cNvPr>
              <p:cNvSpPr txBox="1"/>
              <p:nvPr/>
            </p:nvSpPr>
            <p:spPr>
              <a:xfrm>
                <a:off x="492205" y="3983417"/>
                <a:ext cx="46583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7C99607-42D3-0E9E-71B5-AC53F853E6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205" y="3983417"/>
                <a:ext cx="465832" cy="369332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98C92D6-6467-6D92-D824-D0295FC61F98}"/>
                  </a:ext>
                </a:extLst>
              </p:cNvPr>
              <p:cNvSpPr txBox="1"/>
              <p:nvPr/>
            </p:nvSpPr>
            <p:spPr>
              <a:xfrm>
                <a:off x="1379349" y="3714416"/>
                <a:ext cx="46051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98C92D6-6467-6D92-D824-D0295FC61F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349" y="3714416"/>
                <a:ext cx="460511" cy="369332"/>
              </a:xfrm>
              <a:prstGeom prst="rect">
                <a:avLst/>
              </a:prstGeom>
              <a:blipFill>
                <a:blip r:embed="rId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1E7768D-9A03-6182-B770-0CE9A9A9BB56}"/>
                  </a:ext>
                </a:extLst>
              </p:cNvPr>
              <p:cNvSpPr txBox="1"/>
              <p:nvPr/>
            </p:nvSpPr>
            <p:spPr>
              <a:xfrm>
                <a:off x="2333133" y="4027507"/>
                <a:ext cx="46051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1E7768D-9A03-6182-B770-0CE9A9A9BB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3133" y="4027507"/>
                <a:ext cx="460511" cy="369332"/>
              </a:xfrm>
              <a:prstGeom prst="rect">
                <a:avLst/>
              </a:prstGeom>
              <a:blipFill>
                <a:blip r:embed="rId8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1891E-5DC0-092C-8AC5-9F34C69B39A3}"/>
                  </a:ext>
                </a:extLst>
              </p:cNvPr>
              <p:cNvSpPr txBox="1"/>
              <p:nvPr/>
            </p:nvSpPr>
            <p:spPr>
              <a:xfrm>
                <a:off x="497526" y="4940261"/>
                <a:ext cx="46583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1891E-5DC0-092C-8AC5-9F34C69B39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526" y="4940261"/>
                <a:ext cx="465832" cy="369332"/>
              </a:xfrm>
              <a:prstGeom prst="rect">
                <a:avLst/>
              </a:prstGeom>
              <a:blipFill>
                <a:blip r:embed="rId9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A8B5909-C74F-E6DB-CCD9-D8E2128A8FCB}"/>
                  </a:ext>
                </a:extLst>
              </p:cNvPr>
              <p:cNvSpPr txBox="1"/>
              <p:nvPr/>
            </p:nvSpPr>
            <p:spPr>
              <a:xfrm>
                <a:off x="497526" y="5544256"/>
                <a:ext cx="46544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A8B5909-C74F-E6DB-CCD9-D8E2128A8F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526" y="5544256"/>
                <a:ext cx="465448" cy="369332"/>
              </a:xfrm>
              <a:prstGeom prst="rect">
                <a:avLst/>
              </a:prstGeom>
              <a:blipFill>
                <a:blip r:embed="rId10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E218640-5274-1F1B-022B-3D81D8D54BBB}"/>
                  </a:ext>
                </a:extLst>
              </p:cNvPr>
              <p:cNvSpPr txBox="1"/>
              <p:nvPr/>
            </p:nvSpPr>
            <p:spPr>
              <a:xfrm>
                <a:off x="1379349" y="4679719"/>
                <a:ext cx="46051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E218640-5274-1F1B-022B-3D81D8D54B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349" y="4679719"/>
                <a:ext cx="460511" cy="369332"/>
              </a:xfrm>
              <a:prstGeom prst="rect">
                <a:avLst/>
              </a:prstGeom>
              <a:blipFill>
                <a:blip r:embed="rId11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9BE496B-F8DE-4028-0AD8-C334911C02C1}"/>
                  </a:ext>
                </a:extLst>
              </p:cNvPr>
              <p:cNvSpPr txBox="1"/>
              <p:nvPr/>
            </p:nvSpPr>
            <p:spPr>
              <a:xfrm>
                <a:off x="2333133" y="4762230"/>
                <a:ext cx="46583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9BE496B-F8DE-4028-0AD8-C334911C02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3133" y="4762230"/>
                <a:ext cx="465832" cy="369332"/>
              </a:xfrm>
              <a:prstGeom prst="rect">
                <a:avLst/>
              </a:prstGeom>
              <a:blipFill>
                <a:blip r:embed="rId12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FF8B37E-774C-5538-53C8-0F1F374EEDFC}"/>
                  </a:ext>
                </a:extLst>
              </p:cNvPr>
              <p:cNvSpPr txBox="1"/>
              <p:nvPr/>
            </p:nvSpPr>
            <p:spPr>
              <a:xfrm>
                <a:off x="1379349" y="5823175"/>
                <a:ext cx="46012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FF8B37E-774C-5538-53C8-0F1F374EE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349" y="5823175"/>
                <a:ext cx="460126" cy="369332"/>
              </a:xfrm>
              <a:prstGeom prst="rect">
                <a:avLst/>
              </a:prstGeom>
              <a:blipFill>
                <a:blip r:embed="rId1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AB2FA82-EA6C-39A0-8379-64D8C4685EFA}"/>
                  </a:ext>
                </a:extLst>
              </p:cNvPr>
              <p:cNvSpPr txBox="1"/>
              <p:nvPr/>
            </p:nvSpPr>
            <p:spPr>
              <a:xfrm>
                <a:off x="2333518" y="5669831"/>
                <a:ext cx="46544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AB2FA82-EA6C-39A0-8379-64D8C4685E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3518" y="5669831"/>
                <a:ext cx="465448" cy="369332"/>
              </a:xfrm>
              <a:prstGeom prst="rect">
                <a:avLst/>
              </a:prstGeom>
              <a:blipFill>
                <a:blip r:embed="rId1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45578E1-A75E-A89E-6FED-43EC200F39A6}"/>
                  </a:ext>
                </a:extLst>
              </p:cNvPr>
              <p:cNvSpPr txBox="1"/>
              <p:nvPr/>
            </p:nvSpPr>
            <p:spPr>
              <a:xfrm>
                <a:off x="5138536" y="4106131"/>
                <a:ext cx="32656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45578E1-A75E-A89E-6FED-43EC200F39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8536" y="4106131"/>
                <a:ext cx="326568" cy="369332"/>
              </a:xfrm>
              <a:prstGeom prst="rect">
                <a:avLst/>
              </a:prstGeom>
              <a:blipFill>
                <a:blip r:embed="rId15"/>
                <a:stretch>
                  <a:fillRect r="-18519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9097B93-3150-C770-AF7E-0BE00667EF79}"/>
                  </a:ext>
                </a:extLst>
              </p:cNvPr>
              <p:cNvSpPr txBox="1"/>
              <p:nvPr/>
            </p:nvSpPr>
            <p:spPr>
              <a:xfrm>
                <a:off x="5069761" y="5931335"/>
                <a:ext cx="49821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9097B93-3150-C770-AF7E-0BE00667EF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9761" y="5931335"/>
                <a:ext cx="498213" cy="369332"/>
              </a:xfrm>
              <a:prstGeom prst="rect">
                <a:avLst/>
              </a:prstGeom>
              <a:blipFill>
                <a:blip r:embed="rId1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C359B90-B2E5-6637-E239-A7483874F653}"/>
                  </a:ext>
                </a:extLst>
              </p:cNvPr>
              <p:cNvSpPr txBox="1"/>
              <p:nvPr/>
            </p:nvSpPr>
            <p:spPr>
              <a:xfrm>
                <a:off x="5108898" y="3473566"/>
                <a:ext cx="49859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C359B90-B2E5-6637-E239-A7483874F6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898" y="3473566"/>
                <a:ext cx="498598" cy="369332"/>
              </a:xfrm>
              <a:prstGeom prst="rect">
                <a:avLst/>
              </a:prstGeom>
              <a:blipFill>
                <a:blip r:embed="rId1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F228BC1A-A6E7-3686-855C-B340FDE34E60}"/>
              </a:ext>
            </a:extLst>
          </p:cNvPr>
          <p:cNvSpPr txBox="1"/>
          <p:nvPr/>
        </p:nvSpPr>
        <p:spPr>
          <a:xfrm>
            <a:off x="1140017" y="6466751"/>
            <a:ext cx="3752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Figure from [Altschuler-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Chewi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 ‘23]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43473B-1F24-E35D-AEBE-26128C1FDE92}"/>
                  </a:ext>
                </a:extLst>
              </p:cNvPr>
              <p:cNvSpPr txBox="1"/>
              <p:nvPr/>
            </p:nvSpPr>
            <p:spPr>
              <a:xfrm>
                <a:off x="5852734" y="3181178"/>
                <a:ext cx="6339266" cy="4209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𝐾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: transition kernel for (discretized) Langevin</a:t>
                </a:r>
              </a:p>
              <a:p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Say we’re comparing two trajectories:</a:t>
                </a:r>
              </a:p>
              <a:p>
                <a:pPr marL="239713" indent="-239713">
                  <a:buFont typeface="Arial" panose="020B0604020202020204" pitchFamily="34" charset="0"/>
                  <a:buChar char="•"/>
                </a:pPr>
                <a:r>
                  <a:rPr lang="en-US" sz="2400" b="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Under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dirty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dirty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dirty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sz="2400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dirty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400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endParaRPr lang="en-US" sz="2400" b="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239713" indent="-239713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Under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b="0" i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endParaRPr lang="en-US" sz="2400" i="1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239713" indent="-239713">
                  <a:buFont typeface="Arial" panose="020B0604020202020204" pitchFamily="34" charset="0"/>
                  <a:buChar char="•"/>
                </a:pPr>
                <a:endParaRPr lang="en-US" sz="2400" i="1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Define </a:t>
                </a:r>
                <a:r>
                  <a:rPr lang="en-US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auxiliary process </a:t>
                </a:r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to interpolate b/t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4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2400" b="0" i="1" dirty="0">
                  <a:solidFill>
                    <a:schemeClr val="accent3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2400" i="1" smtClean="0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sSubSup>
                        <m:sSubSupPr>
                          <m:ctrlPr>
                            <a:rPr lang="en-US" sz="2400" b="0" i="1" smtClean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4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 ~ </m:t>
                      </m:r>
                      <m:r>
                        <a:rPr lang="en-US" sz="24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sz="2400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2400" b="0" i="0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endParaRPr lang="en-US" sz="24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endPara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43473B-1F24-E35D-AEBE-26128C1FDE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2734" y="3181178"/>
                <a:ext cx="6339266" cy="4209101"/>
              </a:xfrm>
              <a:prstGeom prst="rect">
                <a:avLst/>
              </a:prstGeom>
              <a:blipFill>
                <a:blip r:embed="rId18"/>
                <a:stretch>
                  <a:fillRect l="-1397" t="-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3178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17C89-6CA5-1E17-EAA2-4F976D4A4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A860D-E9F3-5EDB-121C-E87C7E3AB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SHORT-TIME REGULARIZATION: PROOF SKETCH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058F1362-0657-E95F-29EA-49037C16ED5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1233734"/>
                <a:ext cx="11704319" cy="1821193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ctr">
                <a:spAutoFit/>
              </a:bodyPr>
              <a:lstStyle/>
              <a:p>
                <a:pPr lvl="0"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Lemma (shifted chain rule for KL)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:</a:t>
                </a:r>
              </a:p>
              <a:p>
                <a:pPr marL="463550" lvl="0" algn="ctr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A6B727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</a:rPr>
                        <m:t>𝐾𝐿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sup>
                          </m:s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sup>
                          </m:sSup>
                        </m:e>
                      </m:d>
                      <m:r>
                        <a:rPr lang="en-US" sz="2800" i="1">
                          <a:solidFill>
                            <a:srgbClr val="A6B727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2800" i="1">
                          <a:solidFill>
                            <a:srgbClr val="A6B727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𝐾𝐿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accent3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3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accent3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p>
                          </m:sSup>
                          <m:r>
                            <a:rPr lang="en-US" sz="2800" i="1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accent1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sup>
                          </m:sSup>
                        </m:e>
                      </m:d>
                      <m:r>
                        <a:rPr lang="en-US" sz="2800" b="0" i="1" smtClean="0">
                          <a:solidFill>
                            <a:srgbClr val="A6B727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sSup>
                            <m:sSupPr>
                              <m:ctrlPr>
                                <a:rPr lang="en-US" sz="280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p>
                          </m:sSup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𝐾𝐿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i="1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accent1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sup>
                              </m:sSup>
                              <m:r>
                                <a:rPr lang="en-US" sz="2800" i="1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∥</m:t>
                              </m:r>
                              <m:sSup>
                                <m:sSupPr>
                                  <m:ctrlPr>
                                    <a:rPr lang="en-US" sz="280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sz="2800" i="1" smtClean="0">
                                      <a:solidFill>
                                        <a:schemeClr val="accent1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</m:t>
                                  </m:r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solidFill>
                                            <a:srgbClr val="A6B727">
                                              <a:lumMod val="20000"/>
                                              <a:lumOff val="8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A6B727">
                                              <a:lumMod val="20000"/>
                                              <a:lumOff val="8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solidFill>
                                            <a:srgbClr val="A6B727">
                                              <a:lumMod val="20000"/>
                                              <a:lumOff val="8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A6B727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</a:endParaRPr>
              </a:p>
              <a:p>
                <a:pPr marL="9525" lvl="0">
                  <a:defRPr/>
                </a:pPr>
                <a:r>
                  <a:rPr lang="en-US" sz="2800" dirty="0"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for any coupling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accent3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𝑋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accent3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accent3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accent3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p>
                    </m:sSup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A6B727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058F1362-0657-E95F-29EA-49037C16ED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233734"/>
                <a:ext cx="11704319" cy="1821193"/>
              </a:xfrm>
              <a:prstGeom prst="roundRect">
                <a:avLst>
                  <a:gd name="adj" fmla="val 6119"/>
                </a:avLst>
              </a:prstGeom>
              <a:blipFill>
                <a:blip r:embed="rId3"/>
                <a:stretch>
                  <a:fillRect l="-866" b="-7586"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83C83FB-DDD9-E372-1793-36D34F0A3A36}"/>
                  </a:ext>
                </a:extLst>
              </p:cNvPr>
              <p:cNvSpPr txBox="1"/>
              <p:nvPr/>
            </p:nvSpPr>
            <p:spPr>
              <a:xfrm>
                <a:off x="5852734" y="3181178"/>
                <a:ext cx="6339266" cy="42151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𝐾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: transition kernel for (discretized) Langevin</a:t>
                </a:r>
              </a:p>
              <a:p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Say we’re comparing two trajectories:</a:t>
                </a:r>
              </a:p>
              <a:p>
                <a:pPr marL="239713" indent="-239713">
                  <a:buFont typeface="Arial" panose="020B0604020202020204" pitchFamily="34" charset="0"/>
                  <a:buChar char="•"/>
                </a:pPr>
                <a:r>
                  <a:rPr lang="en-US" sz="2400" b="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Under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dirty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dirty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dirty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sz="2400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dirty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400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endParaRPr lang="en-US" sz="2400" b="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239713" indent="-239713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Under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b="0" i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endParaRPr lang="en-US" sz="2400" i="1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239713" indent="-239713">
                  <a:buFont typeface="Arial" panose="020B0604020202020204" pitchFamily="34" charset="0"/>
                  <a:buChar char="•"/>
                </a:pPr>
                <a:endParaRPr lang="en-US" sz="2400" i="1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Define </a:t>
                </a:r>
                <a:r>
                  <a:rPr lang="en-US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auxiliary process </a:t>
                </a:r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to interpolate b/t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400" i="1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2400" i="1" dirty="0">
                  <a:solidFill>
                    <a:schemeClr val="accent3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2400" i="1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400" i="1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400" i="1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sSubSup>
                        <m:sSubSupPr>
                          <m:ctrlPr>
                            <a:rPr lang="en-US" sz="2400" i="1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400" i="1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 ~ </m:t>
                      </m:r>
                      <m:r>
                        <a:rPr lang="en-US" sz="2400" i="1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sz="2400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240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endParaRPr lang="en-US" sz="24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endPara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83C83FB-DDD9-E372-1793-36D34F0A3A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2734" y="3181178"/>
                <a:ext cx="6339266" cy="4215193"/>
              </a:xfrm>
              <a:prstGeom prst="rect">
                <a:avLst/>
              </a:prstGeom>
              <a:blipFill>
                <a:blip r:embed="rId4"/>
                <a:stretch>
                  <a:fillRect l="-1397" t="-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78C96B7B-C8D8-DE28-8DD7-DDDC61C38D6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3229191"/>
                <a:ext cx="5323242" cy="339350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By shifted chain rule,</a:t>
                </a:r>
              </a:p>
              <a:p>
                <a:pPr marL="0" indent="0">
                  <a:buNone/>
                </a:pPr>
                <a:endParaRPr lang="en-US" sz="1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𝐾𝐿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law</m:t>
                          </m:r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law</m:t>
                          </m:r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b="0" i="1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00" b="0" i="1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≤</m:t>
                      </m:r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𝐾𝐿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law</m:t>
                          </m:r>
                          <m:r>
                            <a:rPr lang="en-US" sz="2400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2400" b="0" i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law</m:t>
                          </m:r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b="0" i="1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+</m:t>
                      </m:r>
                      <m:r>
                        <a:rPr lang="en-US" sz="2400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𝐾𝐿</m:t>
                          </m:r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,∙</m:t>
                                  </m:r>
                                </m:e>
                              </m:d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∥</m:t>
                              </m:r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r>
                                    <a:rPr lang="en-US" sz="24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,∙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78C96B7B-C8D8-DE28-8DD7-DDDC61C38D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3229191"/>
                <a:ext cx="5323242" cy="3393504"/>
              </a:xfrm>
              <a:blipFill>
                <a:blip r:embed="rId5"/>
                <a:stretch>
                  <a:fillRect l="-2143" t="-2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269F985-BEE5-103A-C748-8E0AE0A85F20}"/>
                  </a:ext>
                </a:extLst>
              </p:cNvPr>
              <p:cNvSpPr txBox="1"/>
              <p:nvPr/>
            </p:nvSpPr>
            <p:spPr>
              <a:xfrm>
                <a:off x="2001542" y="5395567"/>
                <a:ext cx="2968185" cy="9046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000" b="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2000" b="0" i="1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b="0" i="1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>
                                <m:r>
                                  <a:rPr lang="en-US" sz="2000" b="0" i="1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sz="2000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den>
                        </m:f>
                      </m:e>
                    </m:d>
                    <m:sSup>
                      <m:sSupPr>
                        <m:ctrlPr>
                          <a:rPr lang="en-US" sz="20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2000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sz="2000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en-US" sz="2000" b="0" i="1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b="0" i="1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>
                                <m:r>
                                  <a:rPr lang="en-US" sz="2000" b="0" i="1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e>
                        </m:d>
                      </m:e>
                      <m:sup>
                        <m:r>
                          <a:rPr lang="en-US" sz="20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</a:p>
              <a:p>
                <a:pPr algn="ctr"/>
                <a:r>
                  <a:rPr lang="en-US" sz="20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by one-step regularization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269F985-BEE5-103A-C748-8E0AE0A85F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1542" y="5395567"/>
                <a:ext cx="2968185" cy="904607"/>
              </a:xfrm>
              <a:prstGeom prst="rect">
                <a:avLst/>
              </a:prstGeom>
              <a:blipFill>
                <a:blip r:embed="rId6"/>
                <a:stretch>
                  <a:fillRect l="-426" r="-426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Left Brace 8">
            <a:extLst>
              <a:ext uri="{FF2B5EF4-FFF2-40B4-BE49-F238E27FC236}">
                <a16:creationId xmlns:a16="http://schemas.microsoft.com/office/drawing/2014/main" id="{A46629DE-2156-AD64-F80F-73062B5C229A}"/>
              </a:ext>
            </a:extLst>
          </p:cNvPr>
          <p:cNvSpPr/>
          <p:nvPr/>
        </p:nvSpPr>
        <p:spPr>
          <a:xfrm rot="16200000">
            <a:off x="3304265" y="3835349"/>
            <a:ext cx="362740" cy="275811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7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11203-D00C-F0CD-434E-060E6D4C0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63F6C-C93F-814C-231B-07409E264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SHORT-TIME REGULARIZATION: PROOF SKETCH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85FE7A9A-97BF-F70B-686F-E8E69BBF1BC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1233734"/>
                <a:ext cx="11704319" cy="1821193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ctr">
                <a:spAutoFit/>
              </a:bodyPr>
              <a:lstStyle/>
              <a:p>
                <a:pPr lvl="0"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Lemma (shifted chain rule for KL)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:</a:t>
                </a:r>
              </a:p>
              <a:p>
                <a:pPr marL="463550" lvl="0" algn="ctr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A6B727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</a:rPr>
                        <m:t>𝐾𝐿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sup>
                          </m:s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sup>
                          </m:sSup>
                        </m:e>
                      </m:d>
                      <m:r>
                        <a:rPr lang="en-US" sz="2800" i="1">
                          <a:solidFill>
                            <a:srgbClr val="A6B727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2800" i="1">
                          <a:solidFill>
                            <a:srgbClr val="A6B727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𝐾𝐿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accent3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3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accent3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p>
                          </m:sSup>
                          <m:r>
                            <a:rPr lang="en-US" sz="2800" i="1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accent1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sup>
                          </m:sSup>
                        </m:e>
                      </m:d>
                      <m:r>
                        <a:rPr lang="en-US" sz="2800" b="0" i="1" smtClean="0">
                          <a:solidFill>
                            <a:srgbClr val="A6B727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sSup>
                            <m:sSupPr>
                              <m:ctrlPr>
                                <a:rPr lang="en-US" sz="280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p>
                          </m:sSup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𝐾𝐿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i="1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accent1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sup>
                              </m:sSup>
                              <m:r>
                                <a:rPr lang="en-US" sz="2800" i="1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∥</m:t>
                              </m:r>
                              <m:sSup>
                                <m:sSupPr>
                                  <m:ctrlPr>
                                    <a:rPr lang="en-US" sz="280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sz="2800" i="1" smtClean="0">
                                      <a:solidFill>
                                        <a:schemeClr val="accent1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</m:t>
                                  </m:r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solidFill>
                                            <a:srgbClr val="A6B727">
                                              <a:lumMod val="20000"/>
                                              <a:lumOff val="8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A6B727">
                                              <a:lumMod val="20000"/>
                                              <a:lumOff val="8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solidFill>
                                            <a:srgbClr val="A6B727">
                                              <a:lumMod val="20000"/>
                                              <a:lumOff val="8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A6B727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</a:endParaRPr>
              </a:p>
              <a:p>
                <a:pPr marL="9525" lvl="0">
                  <a:defRPr/>
                </a:pPr>
                <a:r>
                  <a:rPr lang="en-US" sz="2800" dirty="0"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for any coupling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accent3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𝑋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accent3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accent3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accent3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p>
                    </m:sSup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A6B727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85FE7A9A-97BF-F70B-686F-E8E69BBF1B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233734"/>
                <a:ext cx="11704319" cy="1821193"/>
              </a:xfrm>
              <a:prstGeom prst="roundRect">
                <a:avLst>
                  <a:gd name="adj" fmla="val 6119"/>
                </a:avLst>
              </a:prstGeom>
              <a:blipFill>
                <a:blip r:embed="rId3"/>
                <a:stretch>
                  <a:fillRect l="-866" b="-7586"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5EB0889-F913-3DAD-CFF5-A1D89D29966E}"/>
                  </a:ext>
                </a:extLst>
              </p:cNvPr>
              <p:cNvSpPr txBox="1"/>
              <p:nvPr/>
            </p:nvSpPr>
            <p:spPr>
              <a:xfrm>
                <a:off x="5852734" y="3181178"/>
                <a:ext cx="6339266" cy="42151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𝐾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: transition kernel for (discretized) Langevin</a:t>
                </a:r>
              </a:p>
              <a:p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Say we’re comparing two trajectories:</a:t>
                </a:r>
              </a:p>
              <a:p>
                <a:pPr marL="239713" indent="-239713">
                  <a:buFont typeface="Arial" panose="020B0604020202020204" pitchFamily="34" charset="0"/>
                  <a:buChar char="•"/>
                </a:pPr>
                <a:r>
                  <a:rPr lang="en-US" sz="2400" b="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Under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dirty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dirty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dirty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sz="2400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dirty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400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endParaRPr lang="en-US" sz="2400" b="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239713" indent="-239713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Under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b="0" i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endParaRPr lang="en-US" sz="2400" i="1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239713" indent="-239713">
                  <a:buFont typeface="Arial" panose="020B0604020202020204" pitchFamily="34" charset="0"/>
                  <a:buChar char="•"/>
                </a:pPr>
                <a:endParaRPr lang="en-US" sz="2400" i="1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Define </a:t>
                </a:r>
                <a:r>
                  <a:rPr lang="en-US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auxiliary process </a:t>
                </a:r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to interpolate b/t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400" i="1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2400" i="1" dirty="0">
                  <a:solidFill>
                    <a:schemeClr val="accent3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2400" i="1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400" i="1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400" i="1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sSubSup>
                        <m:sSubSupPr>
                          <m:ctrlPr>
                            <a:rPr lang="en-US" sz="2400" i="1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400" i="1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 ~ </m:t>
                      </m:r>
                      <m:r>
                        <a:rPr lang="en-US" sz="2400" i="1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sz="2400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240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endParaRPr lang="en-US" sz="24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endPara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5EB0889-F913-3DAD-CFF5-A1D89D2996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2734" y="3181178"/>
                <a:ext cx="6339266" cy="4215193"/>
              </a:xfrm>
              <a:prstGeom prst="rect">
                <a:avLst/>
              </a:prstGeom>
              <a:blipFill>
                <a:blip r:embed="rId4"/>
                <a:stretch>
                  <a:fillRect l="-1397" t="-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2BE48FA-F425-2C08-327D-2EC7440A7E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3229191"/>
                <a:ext cx="5323242" cy="339350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By shifted chain rule,</a:t>
                </a:r>
              </a:p>
              <a:p>
                <a:pPr marL="0" indent="0">
                  <a:buNone/>
                </a:pPr>
                <a:endParaRPr lang="en-US" sz="1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𝐾𝐿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law</m:t>
                          </m:r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law</m:t>
                          </m:r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b="0" i="1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00" b="0" i="1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≤</m:t>
                      </m:r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𝐾𝐿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law</m:t>
                          </m:r>
                          <m:r>
                            <a:rPr lang="en-US" sz="2400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2400" b="0" i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law</m:t>
                          </m:r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b="0" i="1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+</m:t>
                      </m:r>
                      <m:r>
                        <a:rPr lang="en-US" sz="2400" i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m:rPr>
                              <m:lit/>
                            </m:rPr>
                            <a:rPr lang="en-US" sz="24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i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400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400" i="1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Note that  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2BE48FA-F425-2C08-327D-2EC7440A7E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3229191"/>
                <a:ext cx="5323242" cy="3393504"/>
              </a:xfrm>
              <a:blipFill>
                <a:blip r:embed="rId5"/>
                <a:stretch>
                  <a:fillRect l="-2143" t="-2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EB68DB8-488E-79FB-FF33-816846197A4E}"/>
                  </a:ext>
                </a:extLst>
              </p:cNvPr>
              <p:cNvSpPr txBox="1"/>
              <p:nvPr/>
            </p:nvSpPr>
            <p:spPr>
              <a:xfrm>
                <a:off x="243840" y="5406129"/>
                <a:ext cx="5608894" cy="877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 smtClean="0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200" i="1"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200" i="1"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200" i="1"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sz="2200" i="1"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200" i="1"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200" i="1"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sz="2200" i="1"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sz="2200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i="1" dirty="0">
                  <a:solidFill>
                    <a:srgbClr val="FEC306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2200" dirty="0"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 </a:t>
                </a:r>
                <a14:m>
                  <m:oMath xmlns:m="http://schemas.openxmlformats.org/officeDocument/2006/math">
                    <m:r>
                      <a:rPr lang="en-US" sz="2200" b="0" i="0" smtClean="0">
                        <a:solidFill>
                          <a:srgbClr val="FEC306">
                            <a:lumMod val="60000"/>
                            <a:lumOff val="4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FEC306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solidFill>
                                  <a:srgbClr val="FEC306">
                                    <a:lumMod val="60000"/>
                                    <a:lumOff val="4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>
                                <a:solidFill>
                                  <a:srgbClr val="FEC306">
                                    <a:lumMod val="60000"/>
                                    <a:lumOff val="4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1+</m:t>
                            </m:r>
                            <m:r>
                              <a:rPr lang="en-US" sz="2200" i="1">
                                <a:solidFill>
                                  <a:srgbClr val="FEC306">
                                    <a:lumMod val="60000"/>
                                    <a:lumOff val="4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𝐿h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solidFill>
                              <a:srgbClr val="FEC306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2200" i="1">
                            <a:solidFill>
                              <a:srgbClr val="FEC306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solidFill>
                              <a:srgbClr val="FEC306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1−</m:t>
                        </m:r>
                        <m:sSubSup>
                          <m:sSubSupPr>
                            <m:ctrlPr>
                              <a:rPr lang="en-US" sz="2200" i="1">
                                <a:solidFill>
                                  <a:srgbClr val="FEC306">
                                    <a:lumMod val="60000"/>
                                    <a:lumOff val="4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i="1">
                                <a:solidFill>
                                  <a:srgbClr val="FEC306">
                                    <a:lumMod val="60000"/>
                                    <a:lumOff val="4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200" i="1">
                                <a:solidFill>
                                  <a:srgbClr val="FEC306">
                                    <a:lumMod val="60000"/>
                                    <a:lumOff val="4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2200" i="1">
                                <a:solidFill>
                                  <a:srgbClr val="FEC306">
                                    <a:lumMod val="60000"/>
                                    <a:lumOff val="4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  <m:sup>
                            <m:r>
                              <a:rPr lang="en-US" sz="2200" i="1">
                                <a:solidFill>
                                  <a:srgbClr val="FEC306">
                                    <a:lumMod val="60000"/>
                                    <a:lumOff val="4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sz="2200" b="0" i="1" smtClean="0">
                        <a:solidFill>
                          <a:srgbClr val="FEC306">
                            <a:lumMod val="60000"/>
                            <a:lumOff val="4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i="1">
                        <a:solidFill>
                          <a:srgbClr val="FEC306">
                            <a:lumMod val="60000"/>
                            <a:lumOff val="4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200" i="1">
                            <a:solidFill>
                              <a:srgbClr val="FEC306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i="1">
                                <a:solidFill>
                                  <a:srgbClr val="FEC306">
                                    <a:lumMod val="60000"/>
                                    <a:lumOff val="4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2200" i="1">
                                    <a:solidFill>
                                      <a:srgbClr val="FEC306">
                                        <a:lumMod val="60000"/>
                                        <a:lumOff val="4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200" i="1">
                                        <a:solidFill>
                                          <a:srgbClr val="FEC306">
                                            <a:lumMod val="60000"/>
                                            <a:lumOff val="4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solidFill>
                                          <a:srgbClr val="FEC306">
                                            <a:lumMod val="60000"/>
                                            <a:lumOff val="4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2200" i="1">
                                        <a:solidFill>
                                          <a:srgbClr val="FEC306">
                                            <a:lumMod val="60000"/>
                                            <a:lumOff val="4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en-US" sz="2200" b="0" i="1" smtClean="0">
                                        <a:solidFill>
                                          <a:srgbClr val="FEC306">
                                            <a:lumMod val="60000"/>
                                            <a:lumOff val="4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  <m:r>
                                  <a:rPr lang="en-US" sz="2200" i="1">
                                    <a:solidFill>
                                      <a:srgbClr val="FEC306">
                                        <a:lumMod val="60000"/>
                                        <a:lumOff val="4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2200" i="1">
                                        <a:solidFill>
                                          <a:srgbClr val="FEC306">
                                            <a:lumMod val="60000"/>
                                            <a:lumOff val="4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200" i="1">
                                        <a:solidFill>
                                          <a:srgbClr val="FEC306">
                                            <a:lumMod val="60000"/>
                                            <a:lumOff val="4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2200" i="1">
                                        <a:solidFill>
                                          <a:srgbClr val="FEC306">
                                            <a:lumMod val="60000"/>
                                            <a:lumOff val="4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en-US" sz="2200" b="0" i="1" smtClean="0">
                                        <a:solidFill>
                                          <a:srgbClr val="FEC306">
                                            <a:lumMod val="60000"/>
                                            <a:lumOff val="4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  <m:sup>
                                    <m:r>
                                      <a:rPr lang="en-US" sz="2200" i="1">
                                        <a:solidFill>
                                          <a:srgbClr val="FEC306">
                                            <a:lumMod val="60000"/>
                                            <a:lumOff val="4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d>
                          </m:e>
                          <m:sup>
                            <m:r>
                              <a:rPr lang="en-US" sz="2200" i="1">
                                <a:solidFill>
                                  <a:srgbClr val="FEC306">
                                    <a:lumMod val="60000"/>
                                    <a:lumOff val="4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200" dirty="0"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EB68DB8-488E-79FB-FF33-816846197A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5406129"/>
                <a:ext cx="5608894" cy="877228"/>
              </a:xfrm>
              <a:prstGeom prst="rect">
                <a:avLst/>
              </a:prstGeom>
              <a:blipFill>
                <a:blip r:embed="rId6"/>
                <a:stretch>
                  <a:fillRect l="-452"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839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343A6-60C6-A31B-EFF2-750B1A77D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9FF74-803B-E41B-CE88-989572E2B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SHORT-TIME REGULARIZATION: PROOF SKETCH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7D39686F-995A-5B0A-5CFB-34E9CC9EDB2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1233734"/>
                <a:ext cx="11704319" cy="1821193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ctr">
                <a:spAutoFit/>
              </a:bodyPr>
              <a:lstStyle/>
              <a:p>
                <a:pPr lvl="0"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Lemma (shifted chain rule for KL)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:</a:t>
                </a:r>
              </a:p>
              <a:p>
                <a:pPr marL="463550" lvl="0" algn="ctr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A6B727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</a:rPr>
                        <m:t>𝐾𝐿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sup>
                          </m:s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sup>
                          </m:sSup>
                        </m:e>
                      </m:d>
                      <m:r>
                        <a:rPr lang="en-US" sz="2800" i="1">
                          <a:solidFill>
                            <a:srgbClr val="A6B727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2800" i="1">
                          <a:solidFill>
                            <a:srgbClr val="A6B727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𝐾𝐿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accent3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3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accent3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p>
                          </m:sSup>
                          <m:r>
                            <a:rPr lang="en-US" sz="2800" i="1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accent1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sup>
                          </m:sSup>
                        </m:e>
                      </m:d>
                      <m:r>
                        <a:rPr lang="en-US" sz="2800" b="0" i="1" smtClean="0">
                          <a:solidFill>
                            <a:srgbClr val="A6B727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sSup>
                            <m:sSupPr>
                              <m:ctrlPr>
                                <a:rPr lang="en-US" sz="280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p>
                          </m:sSup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𝐾𝐿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i="1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accent1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sup>
                              </m:sSup>
                              <m:r>
                                <a:rPr lang="en-US" sz="2800" i="1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∥</m:t>
                              </m:r>
                              <m:sSup>
                                <m:sSupPr>
                                  <m:ctrlPr>
                                    <a:rPr lang="en-US" sz="280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sz="2800" i="1" smtClean="0">
                                      <a:solidFill>
                                        <a:schemeClr val="accent1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</m:t>
                                  </m:r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solidFill>
                                            <a:srgbClr val="A6B727">
                                              <a:lumMod val="20000"/>
                                              <a:lumOff val="8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A6B727">
                                              <a:lumMod val="20000"/>
                                              <a:lumOff val="8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solidFill>
                                            <a:srgbClr val="A6B727">
                                              <a:lumMod val="20000"/>
                                              <a:lumOff val="8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A6B727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</a:endParaRPr>
              </a:p>
              <a:p>
                <a:pPr marL="9525" lvl="0">
                  <a:defRPr/>
                </a:pPr>
                <a:r>
                  <a:rPr lang="en-US" sz="2800" dirty="0"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for any coupling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accent3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𝑋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accent3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accent3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accent3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p>
                    </m:sSup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A6B727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7D39686F-995A-5B0A-5CFB-34E9CC9EDB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233734"/>
                <a:ext cx="11704319" cy="1821193"/>
              </a:xfrm>
              <a:prstGeom prst="roundRect">
                <a:avLst>
                  <a:gd name="adj" fmla="val 6119"/>
                </a:avLst>
              </a:prstGeom>
              <a:blipFill>
                <a:blip r:embed="rId3"/>
                <a:stretch>
                  <a:fillRect l="-866" b="-7586"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EB4C225-CB69-AD1C-D861-ABB51BE8A163}"/>
                  </a:ext>
                </a:extLst>
              </p:cNvPr>
              <p:cNvSpPr txBox="1"/>
              <p:nvPr/>
            </p:nvSpPr>
            <p:spPr>
              <a:xfrm>
                <a:off x="5852734" y="3181178"/>
                <a:ext cx="6339266" cy="42151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𝐾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: transition kernel for (discretized) Langevin</a:t>
                </a:r>
              </a:p>
              <a:p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Say we’re comparing two trajectories:</a:t>
                </a:r>
              </a:p>
              <a:p>
                <a:pPr marL="239713" indent="-239713">
                  <a:buFont typeface="Arial" panose="020B0604020202020204" pitchFamily="34" charset="0"/>
                  <a:buChar char="•"/>
                </a:pPr>
                <a:r>
                  <a:rPr lang="en-US" sz="2400" b="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Under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dirty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dirty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dirty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sz="2400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dirty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400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endParaRPr lang="en-US" sz="2400" b="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239713" indent="-239713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Under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b="0" i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endParaRPr lang="en-US" sz="2400" i="1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239713" indent="-239713">
                  <a:buFont typeface="Arial" panose="020B0604020202020204" pitchFamily="34" charset="0"/>
                  <a:buChar char="•"/>
                </a:pPr>
                <a:endParaRPr lang="en-US" sz="2400" i="1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Define </a:t>
                </a:r>
                <a:r>
                  <a:rPr lang="en-US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auxiliary process </a:t>
                </a:r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to interpolate b/t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400" i="1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2400" i="1" dirty="0">
                  <a:solidFill>
                    <a:schemeClr val="accent3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2400" i="1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400" i="1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400" i="1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sSubSup>
                        <m:sSubSupPr>
                          <m:ctrlPr>
                            <a:rPr lang="en-US" sz="2400" i="1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400" i="1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 ~ </m:t>
                      </m:r>
                      <m:r>
                        <a:rPr lang="en-US" sz="2400" i="1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sz="2400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240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endParaRPr lang="en-US" sz="24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endPara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EB4C225-CB69-AD1C-D861-ABB51BE8A1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2734" y="3181178"/>
                <a:ext cx="6339266" cy="4215193"/>
              </a:xfrm>
              <a:prstGeom prst="rect">
                <a:avLst/>
              </a:prstGeom>
              <a:blipFill>
                <a:blip r:embed="rId4"/>
                <a:stretch>
                  <a:fillRect l="-1397" t="-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7E4378A7-7F82-676C-33B4-B7208CA5FB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3229191"/>
                <a:ext cx="5323242" cy="339350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By shifted chain rule,</a:t>
                </a:r>
              </a:p>
              <a:p>
                <a:pPr marL="0" indent="0">
                  <a:buNone/>
                </a:pPr>
                <a:endParaRPr lang="en-US" sz="1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𝐾𝐿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law</m:t>
                          </m:r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law</m:t>
                          </m:r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b="0" i="1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00" b="0" i="1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≤</m:t>
                      </m:r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𝐾𝐿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law</m:t>
                          </m:r>
                          <m:r>
                            <a:rPr lang="en-US" sz="2400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2400" b="0" i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law</m:t>
                          </m:r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b="0" i="1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+</m:t>
                      </m:r>
                      <m:r>
                        <a:rPr lang="en-US" sz="2400" i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m:rPr>
                              <m:lit/>
                            </m:rPr>
                            <a:rPr lang="en-US" sz="24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i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400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400" i="1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Note that  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7E4378A7-7F82-676C-33B4-B7208CA5FB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3229191"/>
                <a:ext cx="5323242" cy="3393504"/>
              </a:xfrm>
              <a:blipFill>
                <a:blip r:embed="rId5"/>
                <a:stretch>
                  <a:fillRect l="-2143" t="-2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9A40348-1ABA-2CAC-D873-13C2C27F7FBC}"/>
                  </a:ext>
                </a:extLst>
              </p:cNvPr>
              <p:cNvSpPr txBox="1"/>
              <p:nvPr/>
            </p:nvSpPr>
            <p:spPr>
              <a:xfrm>
                <a:off x="243840" y="5406129"/>
                <a:ext cx="5608894" cy="877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 smtClean="0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200" i="1"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200" i="1"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200" i="1"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sz="2200" i="1"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200" i="1"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200" i="1"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sz="2200" i="1"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sz="2200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i="1" dirty="0">
                  <a:solidFill>
                    <a:srgbClr val="FEC306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2200" dirty="0"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 </a:t>
                </a:r>
                <a14:m>
                  <m:oMath xmlns:m="http://schemas.openxmlformats.org/officeDocument/2006/math">
                    <m:r>
                      <a:rPr lang="en-US" sz="2200" b="0" i="0" smtClean="0">
                        <a:solidFill>
                          <a:srgbClr val="FEC306">
                            <a:lumMod val="60000"/>
                            <a:lumOff val="4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FEC306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solidFill>
                                  <a:srgbClr val="FEC306">
                                    <a:lumMod val="60000"/>
                                    <a:lumOff val="4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>
                                <a:solidFill>
                                  <a:srgbClr val="FEC306">
                                    <a:lumMod val="60000"/>
                                    <a:lumOff val="4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1+</m:t>
                            </m:r>
                            <m:r>
                              <a:rPr lang="en-US" sz="2200" i="1">
                                <a:solidFill>
                                  <a:srgbClr val="FEC306">
                                    <a:lumMod val="60000"/>
                                    <a:lumOff val="4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𝐿h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solidFill>
                              <a:srgbClr val="FEC306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200" b="0" i="1" smtClean="0">
                            <a:solidFill>
                              <a:srgbClr val="FEC306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nary>
                      <m:naryPr>
                        <m:chr m:val="∏"/>
                        <m:supHide m:val="on"/>
                        <m:ctrlPr>
                          <a:rPr lang="en-US" sz="2200" b="0" i="1" smtClean="0">
                            <a:solidFill>
                              <a:srgbClr val="FEC306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200" b="0" i="1" smtClean="0">
                            <a:solidFill>
                              <a:srgbClr val="FEC306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200" b="0" i="1" smtClean="0">
                            <a:solidFill>
                              <a:srgbClr val="FEC306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sz="2200" b="0" i="1" smtClean="0">
                            <a:solidFill>
                              <a:srgbClr val="FEC306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d>
                          <m:dPr>
                            <m:ctrlPr>
                              <a:rPr lang="en-US" sz="2200" i="1">
                                <a:solidFill>
                                  <a:srgbClr val="FEC306">
                                    <a:lumMod val="60000"/>
                                    <a:lumOff val="4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>
                                <a:solidFill>
                                  <a:srgbClr val="FEC306">
                                    <a:lumMod val="60000"/>
                                    <a:lumOff val="4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Sup>
                              <m:sSubSupPr>
                                <m:ctrlPr>
                                  <a:rPr lang="en-US" sz="2200" i="1">
                                    <a:solidFill>
                                      <a:srgbClr val="FEC306">
                                        <a:lumMod val="60000"/>
                                        <a:lumOff val="4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200" i="1">
                                    <a:solidFill>
                                      <a:srgbClr val="FEC306">
                                        <a:lumMod val="60000"/>
                                        <a:lumOff val="4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solidFill>
                                      <a:srgbClr val="FEC306">
                                        <a:lumMod val="60000"/>
                                        <a:lumOff val="4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2200" i="1">
                                    <a:solidFill>
                                      <a:srgbClr val="FEC306">
                                        <a:lumMod val="60000"/>
                                        <a:lumOff val="4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</m:e>
                    </m:nary>
                    <m:r>
                      <a:rPr lang="en-US" sz="2200" b="0" i="1" smtClean="0">
                        <a:solidFill>
                          <a:srgbClr val="FEC306">
                            <a:lumMod val="60000"/>
                            <a:lumOff val="4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i="1">
                        <a:solidFill>
                          <a:srgbClr val="FEC306">
                            <a:lumMod val="60000"/>
                            <a:lumOff val="4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200" i="1">
                            <a:solidFill>
                              <a:srgbClr val="FEC306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i="1">
                                <a:solidFill>
                                  <a:srgbClr val="FEC306">
                                    <a:lumMod val="60000"/>
                                    <a:lumOff val="4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2200" i="1">
                                    <a:solidFill>
                                      <a:srgbClr val="FEC306">
                                        <a:lumMod val="60000"/>
                                        <a:lumOff val="4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200" i="1" smtClean="0">
                                    <a:solidFill>
                                      <a:srgbClr val="FEC306">
                                        <a:lumMod val="60000"/>
                                        <a:lumOff val="4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200" i="1">
                                    <a:solidFill>
                                      <a:srgbClr val="FEC306">
                                        <a:lumMod val="60000"/>
                                        <a:lumOff val="4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200" i="1" smtClean="0">
                                    <a:solidFill>
                                      <a:srgbClr val="FEC306">
                                        <a:lumMod val="60000"/>
                                        <a:lumOff val="4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d>
                          </m:e>
                          <m:sup>
                            <m:r>
                              <a:rPr lang="en-US" sz="2200" i="1">
                                <a:solidFill>
                                  <a:srgbClr val="FEC306">
                                    <a:lumMod val="60000"/>
                                    <a:lumOff val="4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200" dirty="0"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9A40348-1ABA-2CAC-D873-13C2C27F7F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5406129"/>
                <a:ext cx="5608894" cy="877228"/>
              </a:xfrm>
              <a:prstGeom prst="rect">
                <a:avLst/>
              </a:prstGeom>
              <a:blipFill>
                <a:blip r:embed="rId6"/>
                <a:stretch>
                  <a:fillRect l="-452" t="-12857" b="-9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05478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D4EC5-516C-1E75-807B-B8B86BC22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9712A-41B3-D7E1-AE92-20A795E17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SHORT-TIME REGULARIZATION: PROOF SKETCH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02CCE452-4580-1DB9-CACD-742984BC93F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1233734"/>
                <a:ext cx="11704319" cy="1821193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ctr">
                <a:spAutoFit/>
              </a:bodyPr>
              <a:lstStyle/>
              <a:p>
                <a:pPr lvl="0"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Lemma (shifted chain rule for KL)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:</a:t>
                </a:r>
              </a:p>
              <a:p>
                <a:pPr marL="463550" lvl="0" algn="ctr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A6B727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</a:rPr>
                        <m:t>𝐾𝐿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sup>
                          </m:s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sup>
                          </m:sSup>
                        </m:e>
                      </m:d>
                      <m:r>
                        <a:rPr lang="en-US" sz="2800" i="1">
                          <a:solidFill>
                            <a:srgbClr val="A6B727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2800" i="1">
                          <a:solidFill>
                            <a:srgbClr val="A6B727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𝐾𝐿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accent3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3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accent3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p>
                          </m:sSup>
                          <m:r>
                            <a:rPr lang="en-US" sz="2800" i="1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accent1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sup>
                          </m:sSup>
                        </m:e>
                      </m:d>
                      <m:r>
                        <a:rPr lang="en-US" sz="2800" b="0" i="1" smtClean="0">
                          <a:solidFill>
                            <a:srgbClr val="A6B727">
                              <a:lumMod val="20000"/>
                              <a:lumOff val="8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sSup>
                            <m:sSupPr>
                              <m:ctrlPr>
                                <a:rPr lang="en-US" sz="280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sz="280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accent2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p>
                          </m:sSup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A6B727">
                                  <a:lumMod val="20000"/>
                                  <a:lumOff val="8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𝐾𝐿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i="1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accent1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sup>
                              </m:sSup>
                              <m:r>
                                <a:rPr lang="en-US" sz="2800" i="1">
                                  <a:solidFill>
                                    <a:srgbClr val="A6B727">
                                      <a:lumMod val="20000"/>
                                      <a:lumOff val="8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∥</m:t>
                              </m:r>
                              <m:sSup>
                                <m:sSupPr>
                                  <m:ctrlPr>
                                    <a:rPr lang="en-US" sz="280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sz="2800" i="1" smtClean="0">
                                      <a:solidFill>
                                        <a:schemeClr val="accent1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A6B727">
                                          <a:lumMod val="20000"/>
                                          <a:lumOff val="8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</m:t>
                                  </m:r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solidFill>
                                            <a:srgbClr val="A6B727">
                                              <a:lumMod val="20000"/>
                                              <a:lumOff val="8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A6B727">
                                              <a:lumMod val="20000"/>
                                              <a:lumOff val="8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solidFill>
                                            <a:srgbClr val="A6B727">
                                              <a:lumMod val="20000"/>
                                              <a:lumOff val="8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A6B727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</a:endParaRPr>
              </a:p>
              <a:p>
                <a:pPr marL="9525" lvl="0">
                  <a:defRPr/>
                </a:pPr>
                <a:r>
                  <a:rPr lang="en-US" sz="2800" dirty="0"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for any coupling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accent3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𝑋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accent3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accent3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accent3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p>
                    </m:sSup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A6B727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02CCE452-4580-1DB9-CACD-742984BC93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233734"/>
                <a:ext cx="11704319" cy="1821193"/>
              </a:xfrm>
              <a:prstGeom prst="roundRect">
                <a:avLst>
                  <a:gd name="adj" fmla="val 6119"/>
                </a:avLst>
              </a:prstGeom>
              <a:blipFill>
                <a:blip r:embed="rId3"/>
                <a:stretch>
                  <a:fillRect l="-866" b="-7586"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C7785CA-1922-F3F9-0DC1-5EA2B821859B}"/>
                  </a:ext>
                </a:extLst>
              </p:cNvPr>
              <p:cNvSpPr txBox="1"/>
              <p:nvPr/>
            </p:nvSpPr>
            <p:spPr>
              <a:xfrm>
                <a:off x="5852734" y="3181178"/>
                <a:ext cx="6339266" cy="3415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Putting everything together, we want to minimize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240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𝐿h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den>
                          </m:f>
                          <m:nary>
                            <m:naryPr>
                              <m:chr m:val="∏"/>
                              <m:limLoc m:val="subSup"/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en-US" sz="24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subject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sz="2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endPara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Some calculus shows that optimal choice yields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accent5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chemeClr val="accent5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5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accent5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𝐿h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accent5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chemeClr val="accent5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5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accent5">
                                          <a:lumMod val="20000"/>
                                          <a:lumOff val="8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𝐿h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≲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𝑁h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C7785CA-1922-F3F9-0DC1-5EA2B82185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2734" y="3181178"/>
                <a:ext cx="6339266" cy="3415102"/>
              </a:xfrm>
              <a:prstGeom prst="rect">
                <a:avLst/>
              </a:prstGeom>
              <a:blipFill>
                <a:blip r:embed="rId4"/>
                <a:stretch>
                  <a:fillRect l="-2595" t="-23333" r="-5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A857EED-86F9-7331-86A1-00CEB60D64E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3229191"/>
                <a:ext cx="5323242" cy="339350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By shifted chain rule,</a:t>
                </a:r>
              </a:p>
              <a:p>
                <a:pPr marL="0" indent="0">
                  <a:buNone/>
                </a:pPr>
                <a:endParaRPr lang="en-US" sz="1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𝐾𝐿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law</m:t>
                          </m:r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law</m:t>
                          </m:r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b="0" i="1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00" b="0" i="1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≤</m:t>
                      </m:r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𝐾𝐿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law</m:t>
                          </m:r>
                          <m:r>
                            <a:rPr lang="en-US" sz="2400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2400" b="0" i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law</m:t>
                          </m:r>
                          <m:r>
                            <a:rPr lang="en-US" sz="24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b="0" i="1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+</m:t>
                      </m:r>
                      <m:r>
                        <a:rPr lang="en-US" sz="2400" i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m:rPr>
                              <m:lit/>
                            </m:rPr>
                            <a:rPr lang="en-US" sz="24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i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400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400" i="1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Note that  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A857EED-86F9-7331-86A1-00CEB60D64E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3229191"/>
                <a:ext cx="5323242" cy="3393504"/>
              </a:xfrm>
              <a:blipFill>
                <a:blip r:embed="rId5"/>
                <a:stretch>
                  <a:fillRect l="-2143" t="-2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42B08C6-E19D-96BC-F011-403BE8C6F785}"/>
                  </a:ext>
                </a:extLst>
              </p:cNvPr>
              <p:cNvSpPr txBox="1"/>
              <p:nvPr/>
            </p:nvSpPr>
            <p:spPr>
              <a:xfrm>
                <a:off x="243840" y="5406129"/>
                <a:ext cx="5608894" cy="877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 smtClean="0"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200" i="1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200" i="1"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200" i="1"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200" i="1"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sz="2200" i="1"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200" i="1"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200" i="1"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sz="2200" i="1">
                                          <a:solidFill>
                                            <a:srgbClr val="FEC306">
                                              <a:lumMod val="60000"/>
                                              <a:lumOff val="40000"/>
                                            </a:srgb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sz="2200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i="1" dirty="0">
                  <a:solidFill>
                    <a:srgbClr val="FEC306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2200" dirty="0"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 </a:t>
                </a:r>
                <a14:m>
                  <m:oMath xmlns:m="http://schemas.openxmlformats.org/officeDocument/2006/math">
                    <m:r>
                      <a:rPr lang="en-US" sz="2200" b="0" i="0" smtClean="0">
                        <a:solidFill>
                          <a:srgbClr val="FEC306">
                            <a:lumMod val="60000"/>
                            <a:lumOff val="4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FEC306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solidFill>
                                  <a:srgbClr val="FEC306">
                                    <a:lumMod val="60000"/>
                                    <a:lumOff val="4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>
                                <a:solidFill>
                                  <a:srgbClr val="FEC306">
                                    <a:lumMod val="60000"/>
                                    <a:lumOff val="4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1+</m:t>
                            </m:r>
                            <m:r>
                              <a:rPr lang="en-US" sz="2200" i="1">
                                <a:solidFill>
                                  <a:srgbClr val="FEC306">
                                    <a:lumMod val="60000"/>
                                    <a:lumOff val="4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𝐿h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solidFill>
                              <a:srgbClr val="FEC306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200" b="0" i="1" smtClean="0">
                            <a:solidFill>
                              <a:srgbClr val="FEC306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nary>
                      <m:naryPr>
                        <m:chr m:val="∏"/>
                        <m:supHide m:val="on"/>
                        <m:ctrlPr>
                          <a:rPr lang="en-US" sz="2200" b="0" i="1" smtClean="0">
                            <a:solidFill>
                              <a:srgbClr val="FEC306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200" b="0" i="1" smtClean="0">
                            <a:solidFill>
                              <a:srgbClr val="FEC306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200" b="0" i="1" smtClean="0">
                            <a:solidFill>
                              <a:srgbClr val="FEC306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sz="2200" b="0" i="1" smtClean="0">
                            <a:solidFill>
                              <a:srgbClr val="FEC306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d>
                          <m:dPr>
                            <m:ctrlPr>
                              <a:rPr lang="en-US" sz="2200" i="1">
                                <a:solidFill>
                                  <a:srgbClr val="FEC306">
                                    <a:lumMod val="60000"/>
                                    <a:lumOff val="4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>
                                <a:solidFill>
                                  <a:srgbClr val="FEC306">
                                    <a:lumMod val="60000"/>
                                    <a:lumOff val="4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Sup>
                              <m:sSubSupPr>
                                <m:ctrlPr>
                                  <a:rPr lang="en-US" sz="2200" i="1">
                                    <a:solidFill>
                                      <a:srgbClr val="FEC306">
                                        <a:lumMod val="60000"/>
                                        <a:lumOff val="4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200" i="1">
                                    <a:solidFill>
                                      <a:srgbClr val="FEC306">
                                        <a:lumMod val="60000"/>
                                        <a:lumOff val="4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solidFill>
                                      <a:srgbClr val="FEC306">
                                        <a:lumMod val="60000"/>
                                        <a:lumOff val="4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2200" i="1">
                                    <a:solidFill>
                                      <a:srgbClr val="FEC306">
                                        <a:lumMod val="60000"/>
                                        <a:lumOff val="4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</m:e>
                    </m:nary>
                    <m:r>
                      <a:rPr lang="en-US" sz="2200" b="0" i="1" smtClean="0">
                        <a:solidFill>
                          <a:srgbClr val="FEC306">
                            <a:lumMod val="60000"/>
                            <a:lumOff val="4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i="1">
                        <a:solidFill>
                          <a:srgbClr val="FEC306">
                            <a:lumMod val="60000"/>
                            <a:lumOff val="4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200" i="1">
                            <a:solidFill>
                              <a:srgbClr val="FEC306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i="1">
                                <a:solidFill>
                                  <a:srgbClr val="FEC306">
                                    <a:lumMod val="60000"/>
                                    <a:lumOff val="4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2200" i="1">
                                    <a:solidFill>
                                      <a:srgbClr val="FEC306">
                                        <a:lumMod val="60000"/>
                                        <a:lumOff val="4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200" i="1" smtClean="0">
                                    <a:solidFill>
                                      <a:srgbClr val="FEC306">
                                        <a:lumMod val="60000"/>
                                        <a:lumOff val="4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200" i="1">
                                    <a:solidFill>
                                      <a:srgbClr val="FEC306">
                                        <a:lumMod val="60000"/>
                                        <a:lumOff val="4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200" i="1" smtClean="0">
                                    <a:solidFill>
                                      <a:srgbClr val="FEC306">
                                        <a:lumMod val="60000"/>
                                        <a:lumOff val="4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d>
                          </m:e>
                          <m:sup>
                            <m:r>
                              <a:rPr lang="en-US" sz="2200" i="1">
                                <a:solidFill>
                                  <a:srgbClr val="FEC306">
                                    <a:lumMod val="60000"/>
                                    <a:lumOff val="4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200" dirty="0"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42B08C6-E19D-96BC-F011-403BE8C6F7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5406129"/>
                <a:ext cx="5608894" cy="877228"/>
              </a:xfrm>
              <a:prstGeom prst="rect">
                <a:avLst/>
              </a:prstGeom>
              <a:blipFill>
                <a:blip r:embed="rId6"/>
                <a:stretch>
                  <a:fillRect l="-452" t="-12857" b="-9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355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8DBE3-2C5A-8837-AB34-DBFE80160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DISCRETIZATION ANALYSIS FOR DIFFUSIONS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9986F6-DDAA-8BCB-7F7C-22FBEAB143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We can decompose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FEC30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FEC30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FEC30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sub>
                    </m:sSub>
                    <m:r>
                      <a:rPr lang="en-US" sz="3200" b="0" i="1" smtClean="0">
                        <a:solidFill>
                          <a:srgbClr val="FEC306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						   into</a:t>
                </a:r>
              </a:p>
              <a:p>
                <a:pPr marL="0" indent="0">
                  <a:buNone/>
                </a:pPr>
                <a:endParaRPr lang="en-US" sz="20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𝔼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begChr m:val="‖"/>
                            <m:endChr m:val="‖"/>
                            <m:ctrlPr>
                              <a:rPr lang="en-US" sz="320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3200" smtClean="0"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∇</m:t>
                            </m:r>
                            <m:func>
                              <m:funcPr>
                                <m:ctrlPr>
                                  <a:rPr lang="en-US" sz="3200" i="1">
                                    <a:solidFill>
                                      <a:schemeClr val="accent1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3200">
                                    <a:solidFill>
                                      <a:schemeClr val="accent1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  <m:r>
                                      <a:rPr lang="en-US" sz="3200" i="1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3200" b="0" i="1" smtClean="0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𝑘h</m:t>
                                    </m:r>
                                  </m:sub>
                                </m:sSub>
                                <m:r>
                                  <a:rPr lang="en-US" sz="3200" i="1">
                                    <a:solidFill>
                                      <a:schemeClr val="accent1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𝑘h</m:t>
                                    </m:r>
                                  </m:sub>
                                </m:sSub>
                                <m:r>
                                  <a:rPr lang="en-US" sz="3200" i="1">
                                    <a:solidFill>
                                      <a:schemeClr val="accent1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func>
                            <m:r>
                              <a:rPr lang="en-US" sz="3200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3200" i="1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3200" i="1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  <m:r>
                                  <a:rPr lang="en-US" sz="3200" i="1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3200" i="1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𝑘h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3200" i="1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𝑘h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p>
                        <m:r>
                          <a:rPr lang="en-US" sz="3200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	score estimation error, bounded by assumption</a:t>
                </a:r>
              </a:p>
              <a:p>
                <a:pPr marL="0" indent="0">
                  <a:buNone/>
                </a:pPr>
                <a:endParaRPr lang="en-US" sz="105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marL="514350" indent="-514350">
                  <a:buFont typeface="+mj-lt"/>
                  <a:buAutoNum type="arabicPeriod" startAt="2"/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𝔼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begChr m:val="‖"/>
                            <m:endChr m:val="‖"/>
                            <m:ctrlPr>
                              <a:rPr lang="en-US" sz="320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3200" smtClean="0">
                                <a:solidFill>
                                  <a:schemeClr val="accent3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∇</m:t>
                            </m:r>
                            <m:func>
                              <m:funcPr>
                                <m:ctrlPr>
                                  <a:rPr lang="en-US" sz="3200" i="1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3200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  <m:r>
                                      <a:rPr lang="en-US" sz="3200" i="1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3200" i="1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sz="3200" i="1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𝑘h</m:t>
                                    </m:r>
                                  </m:sub>
                                </m:sSub>
                                <m:r>
                                  <a:rPr lang="en-US" sz="3200" i="1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func>
                            <m:r>
                              <a:rPr lang="en-US" sz="320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3200" i="0" smtClean="0"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∇</m:t>
                            </m:r>
                            <m:func>
                              <m:funcPr>
                                <m:ctrlPr>
                                  <a:rPr lang="en-US" sz="3200" b="0" i="1" smtClean="0">
                                    <a:solidFill>
                                      <a:schemeClr val="accent1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3200" b="0" i="0" smtClean="0">
                                    <a:solidFill>
                                      <a:schemeClr val="accent1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  <m:r>
                                      <a:rPr lang="en-US" i="1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𝑘h</m:t>
                                    </m:r>
                                  </m:sub>
                                </m:sSub>
                              </m:e>
                            </m:func>
                            <m:d>
                              <m:dPr>
                                <m:ctrlPr>
                                  <a:rPr lang="en-US" sz="3200" i="1">
                                    <a:solidFill>
                                      <a:schemeClr val="accent1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𝑘h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p>
                        <m:r>
                          <a:rPr lang="en-US" sz="3200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915988" indent="0">
                  <a:buNone/>
                </a:pPr>
                <a:r>
                  <a:rPr lang="en-US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bounded because score doesn’t change much over short period</a:t>
                </a:r>
              </a:p>
              <a:p>
                <a:pPr marL="915988" indent="0">
                  <a:buNone/>
                </a:pPr>
                <a:endParaRPr lang="en-US" sz="105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marL="514350" indent="-514350">
                  <a:buFont typeface="+mj-lt"/>
                  <a:buAutoNum type="arabicPeriod" startAt="3"/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𝔼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begChr m:val="‖"/>
                            <m:endChr m:val="‖"/>
                            <m:ctrlPr>
                              <a:rPr lang="en-US" sz="3200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3200" smtClean="0">
                                <a:solidFill>
                                  <a:schemeClr val="accent5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∇</m:t>
                            </m:r>
                            <m:func>
                              <m:funcPr>
                                <m:ctrlPr>
                                  <a:rPr lang="en-US" sz="3200" i="1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320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  <m:r>
                                      <a:rPr lang="en-US" sz="3200" i="1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3200" i="1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sz="3200" i="1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sz="3200" i="1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func>
                            <m:r>
                              <a:rPr lang="en-US" sz="3200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3200" i="0" smtClean="0">
                                <a:solidFill>
                                  <a:schemeClr val="accent3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∇</m:t>
                            </m:r>
                            <m:func>
                              <m:funcPr>
                                <m:ctrlPr>
                                  <a:rPr lang="en-US" sz="3200" b="0" i="1" smtClean="0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3200" b="0" i="0" smtClean="0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  <m:r>
                                      <a:rPr lang="en-US" i="1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func>
                            <m:d>
                              <m:dPr>
                                <m:ctrlPr>
                                  <a:rPr lang="en-US" sz="3200" i="1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𝑘h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p>
                        <m:r>
                          <a:rPr lang="en-US" sz="3200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915988" indent="0">
                  <a:buNone/>
                </a:pPr>
                <a:r>
                  <a:rPr lang="en-US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bounded because score function is Lipschitz, and process doesn’t move too much over short period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9986F6-DDAA-8BCB-7F7C-22FBEAB143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18" t="-2398" r="-759" b="-38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0B277C9-F2D9-E6B9-90AB-9B97BA309B78}"/>
                  </a:ext>
                </a:extLst>
              </p:cNvPr>
              <p:cNvSpPr txBox="1"/>
              <p:nvPr/>
            </p:nvSpPr>
            <p:spPr>
              <a:xfrm>
                <a:off x="4212157" y="1257171"/>
                <a:ext cx="5553279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kumimoji="0" lang="en-US" sz="3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∇</m:t>
                              </m:r>
                              <m:func>
                                <m:func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0" lang="en-US" sz="32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ln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𝑇</m:t>
                                      </m:r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−</m:t>
                                      </m:r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)</m:t>
                                  </m:r>
                                </m:e>
                              </m:func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𝑇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𝑘h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0B277C9-F2D9-E6B9-90AB-9B97BA309B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2157" y="1257171"/>
                <a:ext cx="5553279" cy="584775"/>
              </a:xfrm>
              <a:prstGeom prst="rect">
                <a:avLst/>
              </a:prstGeom>
              <a:blipFill>
                <a:blip r:embed="rId3"/>
                <a:stretch>
                  <a:fillRect b="-2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932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8B9BF-A9D2-D07F-2D62-0C02E9678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207BE8-395F-3538-2FD6-D233571A4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451521"/>
            <a:ext cx="11704320" cy="3954957"/>
          </a:xfrm>
        </p:spPr>
        <p:txBody>
          <a:bodyPr numCol="1" anchor="ctr" anchorCtr="0"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Finishing up discretization analysis for diffusions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Probability flow ODE, improved dimension dependence</a:t>
            </a:r>
            <a:endParaRPr lang="en-US" sz="28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Dropping the smoothness assumption</a:t>
            </a:r>
          </a:p>
        </p:txBody>
      </p:sp>
    </p:spTree>
    <p:extLst>
      <p:ext uri="{BB962C8B-B14F-4D97-AF65-F5344CB8AC3E}">
        <p14:creationId xmlns:p14="http://schemas.microsoft.com/office/powerpoint/2010/main" val="41188446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42A45-9FBF-09E7-75B9-B77475156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SMOOTHNESS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4167D82-CFCD-2625-B17F-309F1D366A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What happens if we drop the assumption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func>
                  </m:oMath>
                </a14:m>
                <a:r>
                  <a:rPr lang="en-US" dirty="0"/>
                  <a:t> is Lipschitz?</a:t>
                </a:r>
              </a:p>
              <a:p>
                <a:pPr marL="457200" lvl="1" indent="0">
                  <a:buNone/>
                </a:pPr>
                <a:r>
                  <a:rPr lang="en-US" sz="3200" b="1" dirty="0">
                    <a:solidFill>
                      <a:schemeClr val="accent6"/>
                    </a:solidFill>
                  </a:rPr>
                  <a:t>Impossible in general to show that </a:t>
                </a:r>
                <a14:m>
                  <m:oMath xmlns:m="http://schemas.openxmlformats.org/officeDocument/2006/math">
                    <m:r>
                      <a:rPr lang="en-US" sz="3200" b="1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𝐓𝐕</m:t>
                    </m:r>
                    <m:d>
                      <m:dPr>
                        <m:ctrlPr>
                          <a:rPr lang="en-US" sz="32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sz="3200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b>
                        </m:sSub>
                        <m:r>
                          <a:rPr lang="en-US" sz="32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</m:d>
                  </m:oMath>
                </a14:m>
                <a:r>
                  <a:rPr lang="en-US" sz="3200" b="1" dirty="0">
                    <a:solidFill>
                      <a:schemeClr val="accent6"/>
                    </a:solidFill>
                  </a:rPr>
                  <a:t> is bounded (why?)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Can still hope to show that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𝐓𝐕</m:t>
                    </m:r>
                    <m:d>
                      <m:dPr>
                        <m:ctrlPr>
                          <a:rPr lang="en-US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b>
                        </m:sSub>
                        <m:r>
                          <a:rPr lang="en-US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𝜹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is bounded,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𝜹</m:t>
                        </m:r>
                      </m:sub>
                    </m:sSub>
                  </m:oMath>
                </a14:m>
                <a:r>
                  <a:rPr lang="en-US" dirty="0"/>
                  <a:t> is fully supported over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Idea: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𝜹</m:t>
                        </m:r>
                      </m:sub>
                    </m:sSub>
                  </m:oMath>
                </a14:m>
                <a:r>
                  <a:rPr lang="en-US" dirty="0"/>
                  <a:t> is given by noising an arbitrary distribution. Noise smooths out the distribution, resulting in a finite Lipschitz constant</a:t>
                </a:r>
                <a:endParaRPr lang="en-US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4167D82-CFCD-2625-B17F-309F1D366A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647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1B4F6-3D39-6716-4BA9-05867A1C3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E9BDA-1C77-1180-25E5-E31395EC1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SMOOTHNESS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1DA343-0162-E1F5-E27A-24DAF182CF1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2528047"/>
                <a:ext cx="11704320" cy="415514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Intuition: </a:t>
                </a:r>
                <a:r>
                  <a:rPr lang="en-US" sz="2800" dirty="0"/>
                  <a:t>If you add noise to an arbitrary distribution, then the “effective” Lipschitz constant becomes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</m:rad>
                      </m:e>
                    </m:d>
                  </m:oMath>
                </a14:m>
                <a:endParaRPr lang="en-US" sz="28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Proof:</a:t>
                </a:r>
                <a:r>
                  <a:rPr lang="en-US" sz="2800" dirty="0"/>
                  <a:t> Rewrite Hessian in terms of conditional covariance (“second-order Tweedie’s formula”):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cov</m:t>
                      </m:r>
                      <m:r>
                        <a:rPr lang="en-US" sz="2800" b="0" i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b="0" i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  <m:e>
                          <m:acc>
                            <m:accPr>
                              <m:chr m:val="̃"/>
                              <m:ctrlPr>
                                <a:rPr lang="en-US" sz="28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sz="2800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800" b="0" i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sz="2800" b="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unc>
                        <m:funcPr>
                          <m:ctrlPr>
                            <a:rPr lang="en-US" sz="280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acc>
                            <m:accPr>
                              <m:chr m:val="̃"/>
                              <m:ctrlPr>
                                <a:rPr lang="en-US" sz="28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  <m:d>
                            <m:dPr>
                              <m:ctrlPr>
                                <a:rPr lang="en-US" sz="280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̃"/>
                                  <m:ctrlPr>
                                    <a:rPr lang="en-US" sz="2800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</m:e>
                      </m:func>
                      <m:r>
                        <a:rPr lang="en-US" sz="2800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Id</m:t>
                      </m:r>
                    </m:oMath>
                  </m:oMathPara>
                </a14:m>
                <a:endParaRPr lang="en-US" sz="2800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sz="2800" dirty="0"/>
                  <a:t>We have 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cov</m:t>
                      </m:r>
                      <m:r>
                        <a:rPr lang="en-US" sz="2800" i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  <m:e>
                          <m:acc>
                            <m:accPr>
                              <m:chr m:val="̃"/>
                              <m:ctrlPr>
                                <a:rPr lang="en-US" sz="28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sz="280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≼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r>
                            <a:rPr lang="en-US" sz="280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</m:e>
                            <m:e>
                              <m:acc>
                                <m:accPr>
                                  <m:chr m:val="̃"/>
                                  <m:ctrlPr>
                                    <a:rPr lang="en-US" sz="2800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</m:sub>
                      </m:sSub>
                      <m:d>
                        <m:dPr>
                          <m:ctrlPr>
                            <a:rPr lang="en-US" sz="280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sz="28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sz="280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p>
                        <m:sSupPr>
                          <m:ctrlPr>
                            <a:rPr lang="en-US" sz="280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̃"/>
                                  <m:ctrlPr>
                                    <a:rPr lang="en-US" sz="2800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en-US" sz="28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sz="280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  <a:p>
                <a:pPr marL="0" indent="0">
                  <a:buNone/>
                </a:pPr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Over randomness of both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80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, we have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̃"/>
                        <m:ctrlPr>
                          <a:rPr lang="en-US" sz="2800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sz="28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0,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Id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, so proposition follows by convexity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1DA343-0162-E1F5-E27A-24DAF182CF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2528047"/>
                <a:ext cx="11704320" cy="4155141"/>
              </a:xfrm>
              <a:blipFill>
                <a:blip r:embed="rId2"/>
                <a:stretch>
                  <a:fillRect l="-1193" t="-2744" b="-36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7845D7C8-2F97-42A7-7AF9-B4D5FAE76BC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1202223"/>
                <a:ext cx="11704320" cy="1191353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pPr lvl="0">
                  <a:defRPr/>
                </a:pPr>
                <a:r>
                  <a:rPr lang="en-US" sz="2800" b="1" dirty="0"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Proposition </a:t>
                </a:r>
                <a:r>
                  <a:rPr lang="en-US" sz="2800" dirty="0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[</a:t>
                </a:r>
                <a:r>
                  <a:rPr lang="en-US" sz="2800" dirty="0" err="1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H.Chen</a:t>
                </a:r>
                <a:r>
                  <a:rPr lang="en-US" sz="2800" dirty="0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-Lee-Lu ‘22]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: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For any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, if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𝑞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</m:t>
                        </m:r>
                        <m:sSup>
                          <m:sSup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Id</m:t>
                        </m: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, then with high probability over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 ~</m:t>
                    </m:r>
                    <m:acc>
                      <m:accPr>
                        <m:chr m:val="̃"/>
                        <m:ctrlPr>
                          <a:rPr lang="en-US" sz="2800" i="1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kumimoji="0" lang="en-US" sz="2800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</a:t>
                </a:r>
                <a:r>
                  <a:rPr kumimoji="0" lang="en-US" sz="2800" i="1" u="none" strike="noStrike" kern="1200" cap="none" spc="0" normalizeH="0" noProof="0" dirty="0">
                    <a:ln>
                      <a:noFill/>
                    </a:ln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i="1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∇</m:t>
                                </m:r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func>
                              <m:funcPr>
                                <m:ctrlPr>
                                  <a:rPr lang="en-US" sz="2800" i="1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800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ln</m:t>
                                </m:r>
                              </m:fName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sz="2400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</m:acc>
                              </m:e>
                            </m:func>
                          </m:e>
                        </m:d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en-US" sz="2800" i="1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r>
                      <a:rPr lang="en-US" sz="28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2800" i="1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7845D7C8-2F97-42A7-7AF9-B4D5FAE76B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202223"/>
                <a:ext cx="11704320" cy="1191353"/>
              </a:xfrm>
              <a:prstGeom prst="roundRect">
                <a:avLst>
                  <a:gd name="adj" fmla="val 6119"/>
                </a:avLst>
              </a:prstGeom>
              <a:blipFill>
                <a:blip r:embed="rId3"/>
                <a:stretch>
                  <a:fillRect l="-866" t="-1042" b="-2083"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210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52B55-221F-047E-A680-B140214B9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18A94-3D4F-1E75-8019-E813A0886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theory in the last three lectures sheds light on why diffusion models are so effective in practice. But are they useful “in theory”?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 particular, how do we provably perform score estimation?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Final lecture:</a:t>
            </a:r>
            <a:r>
              <a:rPr lang="en-US" dirty="0"/>
              <a:t> applying diffusions to obtain a state-of-the-art guarantee for learning Gaussian mixtures</a:t>
            </a:r>
          </a:p>
        </p:txBody>
      </p:sp>
    </p:spTree>
    <p:extLst>
      <p:ext uri="{BB962C8B-B14F-4D97-AF65-F5344CB8AC3E}">
        <p14:creationId xmlns:p14="http://schemas.microsoft.com/office/powerpoint/2010/main" val="195233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021A0-8581-B28A-D3CF-C692786CD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2AD55-1446-923D-E57F-313109143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DISCRETIZATION ANALYSIS FOR DIFFUSIONS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7946E3-B658-4DAD-1327-E9C65B6920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948160" cy="528027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We can decompose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FEC30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FEC30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FEC30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FEC30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sub>
                    </m:sSub>
                    <m:r>
                      <a:rPr lang="en-US" sz="3200" b="0" i="1" smtClean="0">
                        <a:solidFill>
                          <a:srgbClr val="FEC306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						   into</a:t>
                </a:r>
              </a:p>
              <a:p>
                <a:pPr marL="0" indent="0">
                  <a:buNone/>
                </a:pPr>
                <a:endParaRPr lang="en-US" sz="20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𝔼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begChr m:val="‖"/>
                            <m:endChr m:val="‖"/>
                            <m:ctrlPr>
                              <a:rPr lang="en-US" sz="320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3200" smtClean="0"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∇</m:t>
                            </m:r>
                            <m:func>
                              <m:funcPr>
                                <m:ctrlPr>
                                  <a:rPr lang="en-US" sz="3200" i="1">
                                    <a:solidFill>
                                      <a:schemeClr val="accent1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3200">
                                    <a:solidFill>
                                      <a:schemeClr val="accent1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  <m:r>
                                      <a:rPr lang="en-US" sz="3200" i="1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3200" b="0" i="1" smtClean="0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𝑘h</m:t>
                                    </m:r>
                                  </m:sub>
                                </m:sSub>
                                <m:r>
                                  <a:rPr lang="en-US" sz="3200" i="1">
                                    <a:solidFill>
                                      <a:schemeClr val="accent1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𝑘h</m:t>
                                    </m:r>
                                  </m:sub>
                                </m:sSub>
                                <m:r>
                                  <a:rPr lang="en-US" sz="3200" i="1">
                                    <a:solidFill>
                                      <a:schemeClr val="accent1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func>
                            <m:r>
                              <a:rPr lang="en-US" sz="3200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3200" i="1" smtClean="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3200" i="1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  <m:r>
                                  <a:rPr lang="en-US" sz="3200" i="1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3200" i="1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𝑘h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3200" i="1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𝑘h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p>
                        <m:r>
                          <a:rPr lang="en-US" sz="3200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	score estimation error, bounded by assumption</a:t>
                </a:r>
              </a:p>
              <a:p>
                <a:pPr marL="0" indent="0">
                  <a:buNone/>
                </a:pPr>
                <a:endParaRPr lang="en-US" sz="105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marL="514350" indent="-514350">
                  <a:buFont typeface="+mj-lt"/>
                  <a:buAutoNum type="arabicPeriod" startAt="2"/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𝔼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begChr m:val="‖"/>
                            <m:endChr m:val="‖"/>
                            <m:ctrlPr>
                              <a:rPr lang="en-US" sz="320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3200" smtClean="0">
                                <a:solidFill>
                                  <a:schemeClr val="accent3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∇</m:t>
                            </m:r>
                            <m:func>
                              <m:funcPr>
                                <m:ctrlPr>
                                  <a:rPr lang="en-US" sz="3200" i="1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3200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  <m:r>
                                      <a:rPr lang="en-US" sz="3200" i="1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3200" i="1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sz="3200" i="1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𝑘h</m:t>
                                    </m:r>
                                  </m:sub>
                                </m:sSub>
                                <m:r>
                                  <a:rPr lang="en-US" sz="3200" i="1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func>
                            <m:r>
                              <a:rPr lang="en-US" sz="320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3200" i="0" smtClean="0">
                                <a:solidFill>
                                  <a:schemeClr val="accent1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∇</m:t>
                            </m:r>
                            <m:func>
                              <m:funcPr>
                                <m:ctrlPr>
                                  <a:rPr lang="en-US" sz="3200" b="0" i="1" smtClean="0">
                                    <a:solidFill>
                                      <a:schemeClr val="accent1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3200" b="0" i="0" smtClean="0">
                                    <a:solidFill>
                                      <a:schemeClr val="accent1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  <m:r>
                                      <a:rPr lang="en-US" i="1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𝑘h</m:t>
                                    </m:r>
                                  </m:sub>
                                </m:sSub>
                              </m:e>
                            </m:func>
                            <m:d>
                              <m:dPr>
                                <m:ctrlPr>
                                  <a:rPr lang="en-US" sz="3200" i="1">
                                    <a:solidFill>
                                      <a:schemeClr val="accent1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chemeClr val="accent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𝑘h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p>
                        <m:r>
                          <a:rPr lang="en-US" sz="3200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915988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bounded because score doesn’t change much over short period</a:t>
                </a:r>
              </a:p>
              <a:p>
                <a:pPr marL="915988" indent="0">
                  <a:buNone/>
                </a:pPr>
                <a:endParaRPr lang="en-US" sz="105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marL="514350" indent="-514350">
                  <a:buFont typeface="+mj-lt"/>
                  <a:buAutoNum type="arabicPeriod" startAt="3"/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𝔼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begChr m:val="‖"/>
                            <m:endChr m:val="‖"/>
                            <m:ctrlPr>
                              <a:rPr lang="en-US" sz="3200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3200" smtClean="0">
                                <a:solidFill>
                                  <a:schemeClr val="accent5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∇</m:t>
                            </m:r>
                            <m:func>
                              <m:funcPr>
                                <m:ctrlPr>
                                  <a:rPr lang="en-US" sz="3200" i="1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3200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  <m:r>
                                      <a:rPr lang="en-US" sz="3200" i="1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3200" i="1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sz="3200" i="1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chemeClr val="accent5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sz="3200" i="1">
                                    <a:solidFill>
                                      <a:schemeClr val="accent5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func>
                            <m:r>
                              <a:rPr lang="en-US" sz="3200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3200" i="0" smtClean="0">
                                <a:solidFill>
                                  <a:schemeClr val="accent3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∇</m:t>
                            </m:r>
                            <m:func>
                              <m:funcPr>
                                <m:ctrlPr>
                                  <a:rPr lang="en-US" sz="3200" b="0" i="1" smtClean="0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3200" b="0" i="0" smtClean="0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  <m:r>
                                      <a:rPr lang="en-US" i="1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func>
                            <m:d>
                              <m:dPr>
                                <m:ctrlPr>
                                  <a:rPr lang="en-US" sz="3200" i="1">
                                    <a:solidFill>
                                      <a:schemeClr val="accent3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chemeClr val="accent3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𝑘h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p>
                        <m:r>
                          <a:rPr lang="en-US" sz="3200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915988" indent="0">
                  <a:buNone/>
                </a:pPr>
                <a:r>
                  <a:rPr lang="en-US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bounded because score function is Lipschitz, and process   doesn’t move too much over short period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7946E3-B658-4DAD-1327-E9C65B6920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948160" cy="5280271"/>
              </a:xfrm>
              <a:blipFill>
                <a:blip r:embed="rId2"/>
                <a:stretch>
                  <a:fillRect l="-1486" t="-2398" b="-38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5B90B10-AFED-D181-8852-A0F9E75EA258}"/>
                  </a:ext>
                </a:extLst>
              </p:cNvPr>
              <p:cNvSpPr txBox="1"/>
              <p:nvPr/>
            </p:nvSpPr>
            <p:spPr>
              <a:xfrm>
                <a:off x="4212157" y="1257171"/>
                <a:ext cx="5553279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kumimoji="0" lang="en-US" sz="3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∇</m:t>
                              </m:r>
                              <m:func>
                                <m:func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0" lang="en-US" sz="32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ln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𝑇</m:t>
                                      </m:r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−</m:t>
                                      </m:r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)</m:t>
                                  </m:r>
                                </m:e>
                              </m:func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EC306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𝑇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kumimoji="0" lang="en-US" sz="32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EC306"/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32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EC306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𝑘h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EC306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5B90B10-AFED-D181-8852-A0F9E75EA2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2157" y="1257171"/>
                <a:ext cx="5553279" cy="584775"/>
              </a:xfrm>
              <a:prstGeom prst="rect">
                <a:avLst/>
              </a:prstGeom>
              <a:blipFill>
                <a:blip r:embed="rId3"/>
                <a:stretch>
                  <a:fillRect b="-2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5324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5DB18-C27B-4FDE-4B30-EAC74C737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DISCRETIZATION ANALYSIS FOR DIFFUSIONS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8521979D-2DC7-94D6-38D4-E9478802E14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3549116"/>
                <a:ext cx="11704320" cy="1715850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Thm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[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Chewi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-Li-Li-Salim-Zhang ’22]: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𝒑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𝑻</m:t>
                        </m:r>
                      </m:sub>
                    </m:sSub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is the law of the output of the algorithm after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A6B727">
                            <a:lumMod val="60000"/>
                            <a:lumOff val="4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𝑵</m:t>
                    </m:r>
                    <m:r>
                      <a:rPr kumimoji="0" lang="en-US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A6B727">
                            <a:lumMod val="60000"/>
                            <a:lumOff val="4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A6B727">
                            <a:lumMod val="60000"/>
                            <a:lumOff val="4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𝑻</m:t>
                    </m:r>
                    <m:r>
                      <a:rPr kumimoji="0" lang="en-US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A6B727">
                            <a:lumMod val="60000"/>
                            <a:lumOff val="4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</m:t>
                    </m:r>
                    <m:r>
                      <a:rPr kumimoji="0" lang="en-US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A6B727">
                            <a:lumMod val="60000"/>
                            <a:lumOff val="4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𝒉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iterations with step size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60000"/>
                            <a:lumOff val="4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𝒉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" b="0" i="0" u="none" strike="noStrike" kern="1200" cap="none" spc="0" normalizeH="0" baseline="0" noProof="0" dirty="0">
                  <a:ln>
                    <a:noFill/>
                  </a:ln>
                  <a:solidFill>
                    <a:srgbClr val="A6B727">
                      <a:lumMod val="40000"/>
                      <a:lumOff val="6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𝐓𝐕</m:t>
                      </m:r>
                      <m:d>
                        <m:d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𝒑</m:t>
                              </m:r>
                            </m:e>
                            <m:sub>
                              <m: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𝑻</m:t>
                              </m:r>
                            </m:sub>
                          </m:sSub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,</m:t>
                          </m:r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𝒒</m:t>
                          </m:r>
                        </m:e>
                      </m:d>
                      <m:r>
                        <a:rPr kumimoji="0" lang="en-US" sz="2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≲</m:t>
                      </m:r>
                      <m:rad>
                        <m:radPr>
                          <m:degHide m:val="on"/>
                          <m:ctrlP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𝑲𝑳</m:t>
                          </m:r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(</m:t>
                          </m:r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𝒒</m:t>
                          </m:r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|</m:t>
                          </m:r>
                          <m:d>
                            <m:dPr>
                              <m:begChr m:val="|"/>
                              <m:ctrlPr>
                                <a:rPr kumimoji="0" lang="en-US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𝜸</m:t>
                              </m:r>
                            </m:e>
                          </m:d>
                        </m:e>
                      </m:rad>
                      <m:r>
                        <a:rPr kumimoji="0" lang="en-US" sz="2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⋅</m:t>
                      </m:r>
                      <m:func>
                        <m:funcPr>
                          <m:ctrlP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uncPr>
                        <m:fName>
                          <m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𝐞𝐱𝐩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𝑻</m:t>
                              </m:r>
                            </m:e>
                          </m:d>
                        </m:e>
                      </m:func>
                      <m:r>
                        <a:rPr kumimoji="0" lang="en-US" sz="2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</m:t>
                      </m:r>
                      <m:d>
                        <m:dPr>
                          <m:ctrlP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𝑳</m:t>
                          </m:r>
                          <m:rad>
                            <m:radPr>
                              <m:degHide m:val="on"/>
                              <m:ctrlPr>
                                <a:rPr kumimoji="0" lang="en-US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𝒅𝒉</m:t>
                              </m:r>
                            </m:e>
                          </m:rad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𝑳</m:t>
                          </m:r>
                          <m:sSub>
                            <m:sSubPr>
                              <m:ctrlPr>
                                <a:rPr kumimoji="0" lang="en-US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𝖒</m:t>
                              </m:r>
                            </m:e>
                            <m:sub>
                              <m:r>
                                <a:rPr kumimoji="0" lang="en-US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𝟐</m:t>
                              </m:r>
                            </m:sub>
                          </m:sSub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𝒉</m:t>
                          </m:r>
                        </m:e>
                      </m:d>
                      <m:rad>
                        <m:radPr>
                          <m:degHide m:val="on"/>
                          <m:ctrlP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𝑻</m:t>
                          </m:r>
                        </m:e>
                      </m:rad>
                      <m:r>
                        <a:rPr kumimoji="0" lang="en-US" sz="2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</m:t>
                      </m:r>
                      <m:sSub>
                        <m:sSubPr>
                          <m:ctrlP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𝜺</m:t>
                          </m:r>
                        </m:e>
                        <m:sub>
                          <m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𝐬𝐜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𝑻</m:t>
                          </m:r>
                        </m:e>
                      </m:rad>
                    </m:oMath>
                  </m:oMathPara>
                </a14:m>
                <a:endPara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8521979D-2DC7-94D6-38D4-E9478802E1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3549116"/>
                <a:ext cx="11704320" cy="1715850"/>
              </a:xfrm>
              <a:prstGeom prst="roundRect">
                <a:avLst>
                  <a:gd name="adj" fmla="val 6119"/>
                </a:avLst>
              </a:prstGeom>
              <a:blipFill>
                <a:blip r:embed="rId2"/>
                <a:stretch>
                  <a:fillRect l="-866"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DEDA3B92-C4FA-6EFA-724E-E1E7A7F2B65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5298017"/>
                <a:ext cx="11704320" cy="184051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2800" b="0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sc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≤</m:t>
                    </m:r>
                    <m:acc>
                      <m:accPr>
                        <m:chr m:val="̃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</m:d>
                  </m:oMath>
                </a14:m>
                <a:r>
                  <a:rPr lang="en-US" sz="2800" b="0" dirty="0"/>
                  <a:t>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𝐾𝐿</m:t>
                    </m:r>
                    <m:r>
                      <a:rPr lang="en-US" sz="28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en-US" sz="28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d>
                      <m:dPr>
                        <m:begChr m:val="|"/>
                        <m:ctrlPr>
                          <a:rPr lang="en-US" sz="2800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poly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</m:d>
                  </m:oMath>
                </a14:m>
                <a:r>
                  <a:rPr lang="en-US" sz="2800" b="0" dirty="0"/>
                  <a:t>,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𝔪</m:t>
                        </m:r>
                      </m:e>
                      <m:sub>
                        <m:r>
                          <a:rPr lang="en-US" sz="2800" b="0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800" b="1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r>
                      <a:rPr lang="en-US" sz="28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800" b="0" dirty="0"/>
                  <a:t>, then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8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̃"/>
                        <m:ctrlPr>
                          <a:rPr lang="en-US" sz="280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d>
                      <m:dPr>
                        <m:ctrlPr>
                          <a:rPr lang="en-US" sz="280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en-US" sz="2800" b="0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en-US" sz="2800" b="0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sz="280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</a:t>
                </a:r>
                <a:r>
                  <a:rPr lang="en-US" sz="2800" dirty="0"/>
                  <a:t>iterations suffice to get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ε</m:t>
                    </m:r>
                  </m:oMath>
                </a14:m>
                <a:r>
                  <a:rPr lang="en-US" sz="2800" b="0" dirty="0"/>
                  <a:t>-close in TV</a:t>
                </a:r>
                <a:endParaRPr lang="en-US" sz="900" b="0" dirty="0"/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2800" b="1" dirty="0">
                    <a:solidFill>
                      <a:schemeClr val="accent3"/>
                    </a:solidFill>
                  </a:rPr>
                  <a:t>Can we do better than linear in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𝒅</m:t>
                    </m:r>
                  </m:oMath>
                </a14:m>
                <a:r>
                  <a:rPr lang="en-US" sz="2800" b="1" dirty="0">
                    <a:solidFill>
                      <a:schemeClr val="accent3"/>
                    </a:solidFill>
                  </a:rPr>
                  <a:t> dependence?</a:t>
                </a: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DEDA3B92-C4FA-6EFA-724E-E1E7A7F2B6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5298017"/>
                <a:ext cx="11704320" cy="1840517"/>
              </a:xfrm>
              <a:blipFill>
                <a:blip r:embed="rId3"/>
                <a:stretch>
                  <a:fillRect l="-1193" t="-41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F43BDA2A-160A-F209-4215-F5A7B5AC9A01}"/>
                  </a:ext>
                </a:extLst>
              </p:cNvPr>
              <p:cNvSpPr/>
              <p:nvPr/>
            </p:nvSpPr>
            <p:spPr>
              <a:xfrm>
                <a:off x="243840" y="1294411"/>
                <a:ext cx="11704319" cy="2134589"/>
              </a:xfrm>
              <a:prstGeom prst="roundRect">
                <a:avLst/>
              </a:prstGeom>
              <a:noFill/>
              <a:ln w="38100">
                <a:solidFill>
                  <a:schemeClr val="accent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71500" marR="0" lvl="0" indent="-5715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romanUcPeriod"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8AB3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itchFamily="2" charset="2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Wingdings" pitchFamily="2" charset="2"/>
                          </a:rPr>
                          <m:t>𝑳</m:t>
                        </m:r>
                      </m:e>
                      <m:sup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18AB3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Wingdings" pitchFamily="2" charset="2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8AB3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itchFamily="2" charset="2"/>
                  </a:rPr>
                  <a:t>-accurate score estimate):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itchFamily="2" charset="2"/>
                  </a:rPr>
                  <a:t> For all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itchFamily="2" charset="2"/>
                      </a:rPr>
                      <m:t>𝑡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itchFamily="2" charset="2"/>
                      </a:rPr>
                      <m:t>=0,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itchFamily="2" charset="2"/>
                      </a:rPr>
                      <m:t>h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itchFamily="2" charset="2"/>
                      </a:rPr>
                      <m:t>,2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itchFamily="2" charset="2"/>
                      </a:rPr>
                      <m:t>h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itchFamily="2" charset="2"/>
                      </a:rPr>
                      <m:t>,…,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itchFamily="2" charset="2"/>
                      </a:rPr>
                      <m:t>𝑇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the score 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⋅</m:t>
                        </m: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satisfies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𝔼</m:t>
                        </m:r>
                      </m:e>
                      <m:sub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𝑞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𝑡</m:t>
                            </m:r>
                          </m:sub>
                        </m:sSub>
                      </m:sub>
                    </m:sSub>
                    <m:d>
                      <m:dPr>
                        <m:begChr m:val="["/>
                        <m:endChr m:val="]"/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𝑡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sz="2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5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5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5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sz="28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∇</m:t>
                                </m:r>
                                <m:func>
                                  <m:funcPr>
                                    <m:ctrlP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kumimoji="0" lang="en-US" sz="2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ln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kumimoji="0" lang="en-US" sz="2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5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5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  <m:t>𝑞</m:t>
                                        </m:r>
                                      </m:e>
                                      <m:sub>
                                        <m:r>
                                          <a:rPr kumimoji="0" lang="en-US" sz="2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5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kumimoji="0" lang="en-US" sz="2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accent5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effectLst>
                                              <a:outerShdw blurRad="50800" dist="38100" dir="2700000" algn="tl" rotWithShape="0">
                                                <a:prstClr val="black">
                                                  <a:alpha val="40000"/>
                                                </a:prstClr>
                                              </a:outerShdw>
                                            </a:effectLst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kumimoji="0" lang="en-US" sz="2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2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  <m:t>𝑋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2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chemeClr val="accent5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effectLst>
                                                  <a:outerShdw blurRad="50800" dist="38100" dir="2700000" algn="tl" rotWithShape="0">
                                                    <a:prstClr val="black">
                                                      <a:alpha val="40000"/>
                                                    </a:prstClr>
                                                  </a:outerShdw>
                                                </a:effectLst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  <m:t>𝑡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</m:e>
                            </m:d>
                          </m:e>
                          <m:sup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≤</m:t>
                    </m:r>
                    <m:sSubSup>
                      <m:sSub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𝜀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sc</m:t>
                        </m:r>
                      </m:sub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bSup>
                  </m:oMath>
                </a14:m>
                <a:endParaRPr kumimoji="0" lang="en-US" sz="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571500" marR="0" lvl="0" indent="-5715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romanUcPeriod" startAt="2"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8AB3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(Smoothness):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For all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𝑡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≥0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∇</m:t>
                    </m:r>
                    <m:func>
                      <m:func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ln</m:t>
                        </m:r>
                      </m:fName>
                      <m:e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𝑞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sub>
                        </m:sSub>
                      </m:e>
                    </m:func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⋅</m:t>
                        </m: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is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𝐿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-Lipschitz</a:t>
                </a:r>
                <a:endPara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571500" marR="0" lvl="0" indent="-5715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romanUcPeriod" startAt="2"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18AB3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cs typeface="+mn-cs"/>
                  </a:rPr>
                  <a:t>(Bounded second moment):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cs typeface="+mn-cs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𝔪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b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bSup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≔</m:t>
                    </m:r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𝔼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𝑞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&lt;∞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mc:Choice>
        <mc:Fallback xmlns=""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F43BDA2A-160A-F209-4215-F5A7B5AC9A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294411"/>
                <a:ext cx="11704319" cy="2134589"/>
              </a:xfrm>
              <a:prstGeom prst="roundRect">
                <a:avLst/>
              </a:prstGeom>
              <a:blipFill>
                <a:blip r:embed="rId4"/>
                <a:stretch>
                  <a:fillRect l="-108" t="-1163" r="-432" b="-4651"/>
                </a:stretch>
              </a:blipFill>
              <a:ln w="38100">
                <a:solidFill>
                  <a:schemeClr val="accent5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853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32EF2-D020-6F1C-16E4-A4FC07E23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6F1D05-FB0F-A5F8-405E-01E23221D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451521"/>
            <a:ext cx="11704320" cy="3954957"/>
          </a:xfrm>
        </p:spPr>
        <p:txBody>
          <a:bodyPr numCol="1" anchor="ctr" anchorCtr="0"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Finishing up discretization analysis for diffusions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Probability flow ODE, improved dimension dependence</a:t>
            </a:r>
            <a:endParaRPr lang="en-US" sz="2800" b="1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Dropping the smoothness assumption</a:t>
            </a:r>
          </a:p>
        </p:txBody>
      </p:sp>
    </p:spTree>
    <p:extLst>
      <p:ext uri="{BB962C8B-B14F-4D97-AF65-F5344CB8AC3E}">
        <p14:creationId xmlns:p14="http://schemas.microsoft.com/office/powerpoint/2010/main" val="594089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84C4B-B20A-161B-04D9-A329FE0DF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REVISITING THE MOVEMENT BOUND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2CBFA-660E-A4F5-B2EF-3E7A3ED203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Consider the movement over a short period of time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57416D1D-782D-7A14-A4C1-B5EF535D9C9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43840" y="1705965"/>
              <a:ext cx="12278510" cy="374506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47830">
                      <a:extLst>
                        <a:ext uri="{9D8B030D-6E8A-4147-A177-3AD203B41FA5}">
                          <a16:colId xmlns:a16="http://schemas.microsoft.com/office/drawing/2014/main" val="2139820661"/>
                        </a:ext>
                      </a:extLst>
                    </a:gridCol>
                    <a:gridCol w="9930680">
                      <a:extLst>
                        <a:ext uri="{9D8B030D-6E8A-4147-A177-3AD203B41FA5}">
                          <a16:colId xmlns:a16="http://schemas.microsoft.com/office/drawing/2014/main" val="3618769322"/>
                        </a:ext>
                      </a:extLst>
                    </a:gridCol>
                  </a:tblGrid>
                  <a:tr h="1332495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sz="24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𝔼</m:t>
                                </m:r>
                                <m:r>
                                  <a:rPr lang="en-US" sz="24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sz="24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sz="2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𝑋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h</m:t>
                                            </m:r>
                                          </m:sub>
                                        </m:sSub>
                                        <m:r>
                                          <a:rPr lang="en-US" sz="2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𝑋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4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99178099"/>
                      </a:ext>
                    </a:extLst>
                  </a:tr>
                  <a:tr h="1225335"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10219372"/>
                      </a:ext>
                    </a:extLst>
                  </a:tr>
                  <a:tr h="1187238"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9008353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57416D1D-782D-7A14-A4C1-B5EF535D9C9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33115571"/>
                  </p:ext>
                </p:extLst>
              </p:nvPr>
            </p:nvGraphicFramePr>
            <p:xfrm>
              <a:off x="243840" y="1705965"/>
              <a:ext cx="12278510" cy="374506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47830">
                      <a:extLst>
                        <a:ext uri="{9D8B030D-6E8A-4147-A177-3AD203B41FA5}">
                          <a16:colId xmlns:a16="http://schemas.microsoft.com/office/drawing/2014/main" val="2139820661"/>
                        </a:ext>
                      </a:extLst>
                    </a:gridCol>
                    <a:gridCol w="9930680">
                      <a:extLst>
                        <a:ext uri="{9D8B030D-6E8A-4147-A177-3AD203B41FA5}">
                          <a16:colId xmlns:a16="http://schemas.microsoft.com/office/drawing/2014/main" val="3618769322"/>
                        </a:ext>
                      </a:extLst>
                    </a:gridCol>
                  </a:tblGrid>
                  <a:tr h="133249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952" r="-423243" b="-1819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4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99178099"/>
                      </a:ext>
                    </a:extLst>
                  </a:tr>
                  <a:tr h="1225335"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10219372"/>
                      </a:ext>
                    </a:extLst>
                  </a:tr>
                  <a:tr h="1187238"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9008353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8385159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991</TotalTime>
  <Words>3049</Words>
  <Application>Microsoft Macintosh PowerPoint</Application>
  <PresentationFormat>Widescreen</PresentationFormat>
  <Paragraphs>550</Paragraphs>
  <Slides>53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62" baseType="lpstr">
      <vt:lpstr>Aptos</vt:lpstr>
      <vt:lpstr>Aptos Display</vt:lpstr>
      <vt:lpstr>Arial</vt:lpstr>
      <vt:lpstr>Calibri</vt:lpstr>
      <vt:lpstr>Calibri Light</vt:lpstr>
      <vt:lpstr>Cambria Math</vt:lpstr>
      <vt:lpstr>Wingdings</vt:lpstr>
      <vt:lpstr>Office Theme</vt:lpstr>
      <vt:lpstr>1_Office Theme</vt:lpstr>
      <vt:lpstr>CS 2243: ALGORITHMS FOR DATA SCIENCE LECTURE 24 (12/2)</vt:lpstr>
      <vt:lpstr>ANNOUNCEMENTS</vt:lpstr>
      <vt:lpstr>PowerPoint Presentation</vt:lpstr>
      <vt:lpstr>DISCRETIZATION ANALYSIS FOR DIFFUSIONS</vt:lpstr>
      <vt:lpstr>DISCRETIZATION ANALYSIS FOR DIFFUSIONS</vt:lpstr>
      <vt:lpstr>DISCRETIZATION ANALYSIS FOR DIFFUSIONS</vt:lpstr>
      <vt:lpstr>DISCRETIZATION ANALYSIS FOR DIFFUSIONS</vt:lpstr>
      <vt:lpstr>PowerPoint Presentation</vt:lpstr>
      <vt:lpstr>REVISITING THE MOVEMENT BOUND</vt:lpstr>
      <vt:lpstr>REVISITING THE MOVEMENT BOUND</vt:lpstr>
      <vt:lpstr>REVISITING THE MOVEMENT BOUND</vt:lpstr>
      <vt:lpstr>REVISITING THE MOVEMENT BOUND</vt:lpstr>
      <vt:lpstr>TIGHTNESS OF THE ANALYSIS</vt:lpstr>
      <vt:lpstr>PROBABILITY FLOW ODE</vt:lpstr>
      <vt:lpstr>JUSTIFICATION FOR THE PROBABILITY FLOW ODE</vt:lpstr>
      <vt:lpstr>JUSTIFICATION FOR THE PROBABILITY FLOW ODE</vt:lpstr>
      <vt:lpstr>QUADRATIC SPEEDUP WITH ODE</vt:lpstr>
      <vt:lpstr>QUADRATIC SPEEDUP WITH ODE</vt:lpstr>
      <vt:lpstr>WASSERSTEIN ANALYSIS</vt:lpstr>
      <vt:lpstr>WASSERSTEIN ANALYSIS</vt:lpstr>
      <vt:lpstr>WASSERSTEIN ANALYSIS</vt:lpstr>
      <vt:lpstr>WASSERSTEIN ANALYSIS</vt:lpstr>
      <vt:lpstr>WASSERSTEIN ANALYSIS</vt:lpstr>
      <vt:lpstr>WASSERSTEIN ANALYSIS</vt:lpstr>
      <vt:lpstr>RESTARTING THE COUPLING</vt:lpstr>
      <vt:lpstr>RESTARTING THE COUPLING</vt:lpstr>
      <vt:lpstr>RESTARTING THE COUPLING</vt:lpstr>
      <vt:lpstr>RESTARTING THE COUPLING</vt:lpstr>
      <vt:lpstr>RESTARTING THE COUPLING</vt:lpstr>
      <vt:lpstr>RESTARTING THE COUPLING</vt:lpstr>
      <vt:lpstr>RESTARTING THE COUPLING</vt:lpstr>
      <vt:lpstr>RESTARTING THE COUPLING</vt:lpstr>
      <vt:lpstr>RESTARTING THE COUPLING</vt:lpstr>
      <vt:lpstr>RESTARTING THE COUPLING</vt:lpstr>
      <vt:lpstr>SHORT-TIME REGULARIZATION: BABY EXAMPLE</vt:lpstr>
      <vt:lpstr>RESTARTING THE COUPLING</vt:lpstr>
      <vt:lpstr>SHORT-TIME REGULARIZATION: LANGEVIN</vt:lpstr>
      <vt:lpstr>SHORT-TIME REGULARIZATION: LANGEVIN</vt:lpstr>
      <vt:lpstr>SHORT-TIME REGULARIZATION: LANGEVIN</vt:lpstr>
      <vt:lpstr>SHORT-TIME REGULARIZATION: PROOF SKETCH</vt:lpstr>
      <vt:lpstr>SHORT-TIME REGULARIZATION: PROOF SKETCH</vt:lpstr>
      <vt:lpstr>SHORT-TIME REGULARIZATION: PROOF SKETCH</vt:lpstr>
      <vt:lpstr>SHORT-TIME REGULARIZATION: PROOF SKETCH</vt:lpstr>
      <vt:lpstr>SHORT-TIME REGULARIZATION: PROOF SKETCH</vt:lpstr>
      <vt:lpstr>SHORT-TIME REGULARIZATION: PROOF SKETCH</vt:lpstr>
      <vt:lpstr>SHORT-TIME REGULARIZATION: PROOF SKETCH</vt:lpstr>
      <vt:lpstr>SHORT-TIME REGULARIZATION: PROOF SKETCH</vt:lpstr>
      <vt:lpstr>SHORT-TIME REGULARIZATION: PROOF SKETCH</vt:lpstr>
      <vt:lpstr>SHORT-TIME REGULARIZATION: PROOF SKETCH</vt:lpstr>
      <vt:lpstr>PowerPoint Presentation</vt:lpstr>
      <vt:lpstr>BEYOND SMOOTHNESS</vt:lpstr>
      <vt:lpstr>BEYOND SMOOTHNESS</vt:lpstr>
      <vt:lpstr>NEXT TIME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Chen, Sitan</dc:creator>
  <cp:lastModifiedBy>Chen, Sitan</cp:lastModifiedBy>
  <cp:revision>7</cp:revision>
  <dcterms:created xsi:type="dcterms:W3CDTF">2024-11-24T18:34:42Z</dcterms:created>
  <dcterms:modified xsi:type="dcterms:W3CDTF">2024-12-02T18:41:16Z</dcterms:modified>
</cp:coreProperties>
</file>