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57"/>
  </p:notesMasterIdLst>
  <p:sldIdLst>
    <p:sldId id="777" r:id="rId3"/>
    <p:sldId id="1036" r:id="rId4"/>
    <p:sldId id="1020" r:id="rId5"/>
    <p:sldId id="1022" r:id="rId6"/>
    <p:sldId id="1023" r:id="rId7"/>
    <p:sldId id="1024" r:id="rId8"/>
    <p:sldId id="1025" r:id="rId9"/>
    <p:sldId id="1026" r:id="rId10"/>
    <p:sldId id="1027" r:id="rId11"/>
    <p:sldId id="1028" r:id="rId12"/>
    <p:sldId id="1035" r:id="rId13"/>
    <p:sldId id="1435" r:id="rId14"/>
    <p:sldId id="1029" r:id="rId15"/>
    <p:sldId id="1030" r:id="rId16"/>
    <p:sldId id="1031" r:id="rId17"/>
    <p:sldId id="1038" r:id="rId18"/>
    <p:sldId id="1032" r:id="rId19"/>
    <p:sldId id="1436" r:id="rId20"/>
    <p:sldId id="1437" r:id="rId21"/>
    <p:sldId id="1034" r:id="rId22"/>
    <p:sldId id="1041" r:id="rId23"/>
    <p:sldId id="1438" r:id="rId24"/>
    <p:sldId id="1439" r:id="rId25"/>
    <p:sldId id="1092" r:id="rId26"/>
    <p:sldId id="1046" r:id="rId27"/>
    <p:sldId id="1045" r:id="rId28"/>
    <p:sldId id="1047" r:id="rId29"/>
    <p:sldId id="1048" r:id="rId30"/>
    <p:sldId id="1058" r:id="rId31"/>
    <p:sldId id="1049" r:id="rId32"/>
    <p:sldId id="1050" r:id="rId33"/>
    <p:sldId id="1051" r:id="rId34"/>
    <p:sldId id="1052" r:id="rId35"/>
    <p:sldId id="1053" r:id="rId36"/>
    <p:sldId id="1060" r:id="rId37"/>
    <p:sldId id="1093" r:id="rId38"/>
    <p:sldId id="1084" r:id="rId39"/>
    <p:sldId id="1083" r:id="rId40"/>
    <p:sldId id="1086" r:id="rId41"/>
    <p:sldId id="1087" r:id="rId42"/>
    <p:sldId id="1088" r:id="rId43"/>
    <p:sldId id="1089" r:id="rId44"/>
    <p:sldId id="1085" r:id="rId45"/>
    <p:sldId id="1090" r:id="rId46"/>
    <p:sldId id="1091" r:id="rId47"/>
    <p:sldId id="1447" r:id="rId48"/>
    <p:sldId id="1021" r:id="rId49"/>
    <p:sldId id="1440" r:id="rId50"/>
    <p:sldId id="1441" r:id="rId51"/>
    <p:sldId id="1442" r:id="rId52"/>
    <p:sldId id="1443" r:id="rId53"/>
    <p:sldId id="1444" r:id="rId54"/>
    <p:sldId id="1445" r:id="rId55"/>
    <p:sldId id="1446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54"/>
    <p:restoredTop sz="94832"/>
  </p:normalViewPr>
  <p:slideViewPr>
    <p:cSldViewPr snapToGrid="0">
      <p:cViewPr varScale="1">
        <p:scale>
          <a:sx n="101" d="100"/>
          <a:sy n="101" d="100"/>
        </p:scale>
        <p:origin x="200" y="6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335390-0CB8-FE4E-BDAE-1850D4E00E4E}" type="datetimeFigureOut">
              <a:rPr lang="en-US" smtClean="0"/>
              <a:t>12/3/24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546B35-D5B9-1647-BE75-F65216643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845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	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9C66BF-7D70-4D47-8FFD-04829FBD1F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1481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46B35-D5B9-1647-BE75-F652166430F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7358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762A58-1DFE-7143-9A56-FF0AE98CEF4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119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9BB49D-8F45-7E46-07F3-0EEA2FC00E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EB670D-8508-FA53-A1D8-0771C104D7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608F44-4DB1-192B-3D81-BB18649758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96AB57-5DCE-7906-138C-6226DC617C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762A58-1DFE-7143-9A56-FF0AE98CEF48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620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0A999-6746-2227-86FB-576A1B4242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CDED2D-134D-BFE0-9ABB-235F5D7749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DEB390-2E16-00BB-B2B4-E3AE63F7A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A8F9A-F03A-9044-8059-1C5E755C7402}" type="datetimeFigureOut">
              <a:rPr lang="en-US" smtClean="0"/>
              <a:t>12/3/24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AA2544-339A-4CA9-95A4-16DD93984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A0090D-0388-7EC1-3CC2-50E8977C1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58D7B-F21F-144D-9F46-11518F16A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393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59CEE-F39F-4D1A-9256-FE7A62489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974EB3-54FE-49D7-2098-D3DFAA607D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B27AF8-9D6C-00F7-2FF9-5BAE91C69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A8F9A-F03A-9044-8059-1C5E755C7402}" type="datetimeFigureOut">
              <a:rPr lang="en-US" smtClean="0"/>
              <a:t>12/3/24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E12A81-2630-6815-5893-FFF854452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9EA3DC-16AF-B098-1D27-3084BC4D7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58D7B-F21F-144D-9F46-11518F16A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050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867AE2-DF80-EF93-8CE7-58C0E65DA2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1968A6-8FD7-A913-7799-08EC773FD9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9ABB01-7196-D37C-F502-FF287DBBC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A8F9A-F03A-9044-8059-1C5E755C7402}" type="datetimeFigureOut">
              <a:rPr lang="en-US" smtClean="0"/>
              <a:t>12/3/24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AD39A-007C-8E85-248D-1DCDC6970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A3F7B4-0C96-73A0-2491-71A15258C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58D7B-F21F-144D-9F46-11518F16A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6514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1430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DF924-1730-9447-897A-6D1C7E9034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984A32-44E1-9C4B-B466-E8C264FDF2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530D51-D751-5E45-A4FF-BB60690C14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12/3/24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69022B-9574-7243-BF00-EA2BF723D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AA4455-766A-9549-BC03-6C46B8507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488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1430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A3ABC-87C8-9C4F-9D84-51D595B78F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3840" y="283319"/>
            <a:ext cx="11704320" cy="1011092"/>
          </a:xfrm>
          <a:effectLst/>
        </p:spPr>
        <p:txBody>
          <a:bodyPr>
            <a:normAutofit/>
          </a:bodyPr>
          <a:lstStyle>
            <a:lvl1pPr>
              <a:defRPr sz="4000" b="1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BM Plex Sans" panose="020B050305020300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2F95C9-D544-4149-9010-292C4DF23D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294411"/>
            <a:ext cx="11704320" cy="5280271"/>
          </a:xfrm>
          <a:effectLst/>
        </p:spPr>
        <p:txBody>
          <a:bodyPr>
            <a:normAutofit/>
          </a:bodyPr>
          <a:lstStyle>
            <a:lvl1pPr>
              <a:defRPr sz="28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BM Plex Sans" panose="020B0503050203000203" pitchFamily="34" charset="0"/>
              </a:defRPr>
            </a:lvl1pPr>
            <a:lvl2pPr>
              <a:defRPr sz="24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BM Plex Sans" panose="020B0503050203000203" pitchFamily="34" charset="0"/>
              </a:defRPr>
            </a:lvl2pPr>
            <a:lvl3pPr>
              <a:defRPr sz="20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BM Plex Sans" panose="020B0503050203000203" pitchFamily="34" charset="0"/>
              </a:defRPr>
            </a:lvl3pPr>
            <a:lvl4pPr>
              <a:defRPr sz="18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BM Plex Sans" panose="020B0503050203000203" pitchFamily="34" charset="0"/>
              </a:defRPr>
            </a:lvl4pPr>
            <a:lvl5pPr>
              <a:defRPr sz="18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42A5DE-E34B-D045-90F0-91639E32BB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12/3/24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B40522-700D-9A42-834F-3193BE8C6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D9B5C9-E353-6B42-B8B0-5C9B359CA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7700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4E3F1-F4D1-3243-B3F1-7537191A4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8284E7-BAE3-1242-BEA0-AE44542624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55B23B-C30F-2D45-834F-80D91C16E4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12/3/24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75B12B-D9AC-8746-93E0-36644961F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24A3C2-2E64-8740-875B-CD96E0AAD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4828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37775-149C-1648-8655-AAAFB64D4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02D21-1B12-984E-B34D-4BB9C742A5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F8DA20-9D39-CD43-AA84-98B39EAA90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1B69BB-BB55-6D48-893C-1DE97E7094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12/3/24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C54FCE-DC19-2D46-8877-B9B76C904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52797B-6CEF-7A48-9984-5DE25A2C0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4827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92C9F-F0C9-E341-A22A-022C61A25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BFD8BA-7E63-5048-BA75-4123C37EA1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E27C2D-4439-5D43-A3C4-5517F482A1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B71EA6-AB41-0443-8AAE-915AEDB4D3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02D8C4-E93B-4147-97D2-1A8F55B54F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DFF6F7-52E6-A947-94AE-D0E3D2CB09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12/3/24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9646DB-C494-7D44-A4FA-018D19F43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D0B7F7-95CF-9144-8428-48FC957BF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4405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BE60E-1451-0346-A830-8BB475DE2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75E70A-CA61-0D4F-AA1B-CE38E607E8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12/3/24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26410F-63EE-BA4A-A9DC-001845ABD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008DB1-7CD8-0541-BBA0-BB928EDA0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9613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59F1DA-EFCD-C144-A1E7-B8A46E0B39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12/3/24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30C44B-8026-A54F-9207-24AEB24C0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38F13D-A078-EF4A-864A-3BFF07B09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4157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05106-BE30-6F43-BB1F-9BED7E226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DD99D-2E9D-4B4E-830C-51749856AC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A6F4F4-3241-1F4C-86CF-0BD5391687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C21EA7-4B72-A942-9917-CA373F83AF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12/3/24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3156A0-A450-674E-A1BB-7D006522E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9982FD-F2D7-ED4F-8468-1999A404A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908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C9FB3-6970-10C8-AF05-79CF94B43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15929-F8D3-A34C-656C-6E1B6E88A8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CEE09B-6AAE-F004-6C95-3BA91F679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A8F9A-F03A-9044-8059-1C5E755C7402}" type="datetimeFigureOut">
              <a:rPr lang="en-US" smtClean="0"/>
              <a:t>12/3/24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6DAE4A-A19D-5D16-2099-EC72BB482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94DA2-7313-DCDA-9AA0-FDAEC9E65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58D7B-F21F-144D-9F46-11518F16A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4249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35ADE-1A53-FE44-9E54-BB3350B52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AC65AD-83D7-3644-A02E-0B07F243F4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0F9CBA-7F1B-0E45-977C-11AFC8E9EE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BAF5B8-5480-9B4D-A39B-CA33B43C04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12/3/24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DA85E7-35F6-314D-8298-B9F044AAD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836E77-F3E7-FF43-B800-48B46B99F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2704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3B635-8439-1A4E-8092-D5773E34B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C2FB3D-9095-A843-AECD-17D6EE6776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176949-C4E1-E74D-9E37-EF601A795B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12/3/24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149F77-CD97-B347-A6DA-EB4F132F8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C5F9AC-5423-904F-A631-CECE9420C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9178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594F90-9AA6-AF4A-8E60-72DB9649CE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1CBD27-0339-4846-9541-447088C6AD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4CBC6A-410F-4D45-9B7F-DC121F5E6B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12/3/24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C37508-651C-0446-B0E2-45C3A32B7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C8A1EE-DB53-DE47-A021-2B8E99EA0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640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99E6A-8D21-7AB0-CEEB-996FA0259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633C10-3168-213D-3609-DCE2B4A851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490FB5-BD21-11A8-B2FF-3C3534C0B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A8F9A-F03A-9044-8059-1C5E755C7402}" type="datetimeFigureOut">
              <a:rPr lang="en-US" smtClean="0"/>
              <a:t>12/3/24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ED5721-3D80-FD96-0D61-8F33FD90A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AA2A34-22D9-8F38-B634-C444D78B3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58D7B-F21F-144D-9F46-11518F16A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437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AA087-A969-A238-D071-0E93A17C8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DF0424-F647-4CF5-7156-319BC7F564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0929C9-0433-5ABC-3D2E-F7E4DFB26D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C3E905-B0B5-EC29-9F18-D211FA0F6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A8F9A-F03A-9044-8059-1C5E755C7402}" type="datetimeFigureOut">
              <a:rPr lang="en-US" smtClean="0"/>
              <a:t>12/3/24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2F5984-8D5D-4EE0-22E6-C5C4BCE9F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540158-E4A9-12F3-64D8-571700FDD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58D7B-F21F-144D-9F46-11518F16A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942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2080D-60C5-44FD-2CE7-BE186A843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D32F35-75B7-7658-117E-BCB2A11013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7329D0-64BC-9ED6-9DC3-41C2FD3A64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8B7541-3D8C-A38D-22E2-FF0D326D40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D90593-D262-A9A7-2931-C97334DCCB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EA2B17-72A7-B4C6-D000-46AA505A5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A8F9A-F03A-9044-8059-1C5E755C7402}" type="datetimeFigureOut">
              <a:rPr lang="en-US" smtClean="0"/>
              <a:t>12/3/24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3F3B67-A93D-A7E2-D042-5BAF84E1E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05C21F-CEBF-03B0-71EF-0594F7C72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58D7B-F21F-144D-9F46-11518F16A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096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76937-0068-F454-99EC-0EF984E49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A47355-8EE9-E0DD-FD84-FCFBCCF81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A8F9A-F03A-9044-8059-1C5E755C7402}" type="datetimeFigureOut">
              <a:rPr lang="en-US" smtClean="0"/>
              <a:t>12/3/24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E1B1FF-32CD-5391-86D8-697790AB6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E34FF9-10B6-8943-67B3-D593A89D9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58D7B-F21F-144D-9F46-11518F16A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532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D5D9D1-0465-AC9D-6C4A-09FD32D8B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A8F9A-F03A-9044-8059-1C5E755C7402}" type="datetimeFigureOut">
              <a:rPr lang="en-US" smtClean="0"/>
              <a:t>12/3/24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836574-61BB-5CA3-1D6B-8EB5D057D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B84222-97C9-62EF-7504-329090E34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58D7B-F21F-144D-9F46-11518F16A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98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C7662-12F8-CDCD-B80B-1A1968A9A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E15A5A-FD0C-2C7D-85B4-AD23BAF0E2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E352A7-64EE-136C-7D37-7ADEB27707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538E92-E061-B986-5D9A-82AAF6BCC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A8F9A-F03A-9044-8059-1C5E755C7402}" type="datetimeFigureOut">
              <a:rPr lang="en-US" smtClean="0"/>
              <a:t>12/3/24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BFC8B7-C413-0B43-B7AA-55A3EE372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FEFC00-0793-0261-E114-5BA9EC7DA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58D7B-F21F-144D-9F46-11518F16A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691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5604B-893F-7F6A-8E53-8503781CD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833DDE-5746-3AB0-FF07-2731AC24E5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60E5C8-2003-242F-886D-259F744A39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2E77FA-5447-F6A0-BEDB-2615294AD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A8F9A-F03A-9044-8059-1C5E755C7402}" type="datetimeFigureOut">
              <a:rPr lang="en-US" smtClean="0"/>
              <a:t>12/3/24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9FDC93-0161-711D-FC34-1CFE3D7D8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539922-1A2A-7E43-F72A-56FD8D53D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58D7B-F21F-144D-9F46-11518F16A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08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417868-FEFA-EDA3-CF9C-8EF1EEEA5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ABB1E0-1C29-9701-F25A-7641443F24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FCAD72-FE4F-5DBD-9CDE-D048882760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AFA8F9A-F03A-9044-8059-1C5E755C7402}" type="datetimeFigureOut">
              <a:rPr lang="en-US" smtClean="0"/>
              <a:t>12/3/24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43F7C5-EC3A-D513-6E1E-E6BA4DF3DA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2854EB-9A8E-EABB-B38C-E932619758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958D7B-F21F-144D-9F46-11518F16A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147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C46938-BDAF-9149-AB13-B24577D22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" y="283318"/>
            <a:ext cx="117043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920246-93A3-6C46-9853-624ACD1758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3840" y="1794075"/>
            <a:ext cx="11704320" cy="47806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16412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3.png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7" Type="http://schemas.openxmlformats.org/officeDocument/2006/relationships/image" Target="../media/image430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3.png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7" Type="http://schemas.openxmlformats.org/officeDocument/2006/relationships/image" Target="../media/image63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2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gif"/><Relationship Id="rId5" Type="http://schemas.openxmlformats.org/officeDocument/2006/relationships/image" Target="../media/image63.png"/><Relationship Id="rId4" Type="http://schemas.openxmlformats.org/officeDocument/2006/relationships/image" Target="../media/image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gif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11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6.png"/><Relationship Id="rId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7" Type="http://schemas.openxmlformats.org/officeDocument/2006/relationships/image" Target="../media/image66.png"/><Relationship Id="rId2" Type="http://schemas.openxmlformats.org/officeDocument/2006/relationships/image" Target="../media/image48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1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6.png"/><Relationship Id="rId4" Type="http://schemas.openxmlformats.org/officeDocument/2006/relationships/image" Target="../media/image15.g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gi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4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16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770.png"/><Relationship Id="rId7" Type="http://schemas.openxmlformats.org/officeDocument/2006/relationships/image" Target="../media/image86.png"/><Relationship Id="rId2" Type="http://schemas.openxmlformats.org/officeDocument/2006/relationships/image" Target="../media/image75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png"/><Relationship Id="rId4" Type="http://schemas.openxmlformats.org/officeDocument/2006/relationships/image" Target="../media/image99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science.harvard.edu/programs/causal-inference/" TargetMode="External"/><Relationship Id="rId2" Type="http://schemas.openxmlformats.org/officeDocument/2006/relationships/hyperlink" Target="https://privacytools.seas.harvard.edu/classes" TargetMode="Externa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95CDD-1AA9-574F-BF7A-96731F5FCE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3998" y="3023165"/>
            <a:ext cx="11564002" cy="1220056"/>
          </a:xfrm>
          <a:effectLst/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3600" b="1" cap="small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BM Plex Sans" panose="020B0503050203000203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CS 2243: ALGORITHMS FOR DATA SCIENCE</a:t>
            </a:r>
            <a:br>
              <a:rPr lang="en-US" sz="3600" b="1" cap="small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BM Plex Sans" panose="020B0503050203000203" pitchFamily="34" charset="0"/>
                <a:ea typeface="Helvetica Neue" panose="02000503000000020004" pitchFamily="2" charset="0"/>
                <a:cs typeface="Calibri" panose="020F0502020204030204" pitchFamily="34" charset="0"/>
              </a:rPr>
            </a:br>
            <a:r>
              <a:rPr lang="en-US" sz="3600" b="1" cap="small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BM Plex Sans" panose="020B0503050203000203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LECTURE 25 (12/4)</a:t>
            </a:r>
            <a:endParaRPr lang="en-US" sz="3600" b="1" cap="small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BM Plex Sans" panose="020B0503050203000203" pitchFamily="34" charset="0"/>
              <a:ea typeface="Helvetica Neue" panose="02000503000000020004" pitchFamily="2" charset="0"/>
              <a:cs typeface="Calibri" panose="020F0502020204030204" pitchFamily="34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108D775-0962-EA41-8BC7-BDAD26E256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1264597"/>
              </p:ext>
            </p:extLst>
          </p:nvPr>
        </p:nvGraphicFramePr>
        <p:xfrm>
          <a:off x="465585" y="4243221"/>
          <a:ext cx="11260828" cy="5135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60828">
                  <a:extLst>
                    <a:ext uri="{9D8B030D-6E8A-4147-A177-3AD203B41FA5}">
                      <a16:colId xmlns:a16="http://schemas.microsoft.com/office/drawing/2014/main" val="2692926107"/>
                    </a:ext>
                  </a:extLst>
                </a:gridCol>
              </a:tblGrid>
              <a:tr h="513508">
                <a:tc>
                  <a:txBody>
                    <a:bodyPr/>
                    <a:lstStyle/>
                    <a:p>
                      <a:pPr algn="ctr"/>
                      <a:r>
                        <a:rPr lang="en-US" sz="3200" b="0" cap="small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IBM Plex Sans" panose="020B0503050203000203" pitchFamily="34" charset="0"/>
                        </a:rPr>
                        <a:t>DIFFUSIONS MODELS AND MIXTURE MODELS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5692906"/>
                  </a:ext>
                </a:extLst>
              </a:tr>
            </a:tbl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0CACD459-FA22-E124-7E30-4E7462CB8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961" y="1969961"/>
            <a:ext cx="1068076" cy="105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EC42B6-EADE-E44A-8128-D84909D623E4}"/>
              </a:ext>
            </a:extLst>
          </p:cNvPr>
          <p:cNvSpPr txBox="1"/>
          <p:nvPr/>
        </p:nvSpPr>
        <p:spPr>
          <a:xfrm>
            <a:off x="313998" y="263040"/>
            <a:ext cx="33402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60000"/>
                    <a:lumOff val="40000"/>
                    <a:alpha val="30404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BM Plex Sans" panose="020B0503050203000203" pitchFamily="34" charset="0"/>
              </a:rPr>
              <a:t>Tensor decomposition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60000"/>
                    <a:lumOff val="40000"/>
                    <a:alpha val="30404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BM Plex Sans" panose="020B0503050203000203" pitchFamily="34" charset="0"/>
              </a:rPr>
              <a:t>Sum-of-squares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60000"/>
                    <a:lumOff val="40000"/>
                    <a:alpha val="30404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BM Plex Sans" panose="020B0503050203000203" pitchFamily="34" charset="0"/>
              </a:rPr>
              <a:t>Supervised learning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60000"/>
                    <a:lumOff val="40000"/>
                    <a:alpha val="30404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BM Plex Sans" panose="020B0503050203000203" pitchFamily="34" charset="0"/>
              </a:rPr>
              <a:t>Computational complexity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60000"/>
                    <a:lumOff val="40000"/>
                    <a:alpha val="30404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BM Plex Sans" panose="020B0503050203000203" pitchFamily="34" charset="0"/>
              </a:rPr>
              <a:t>Statistical physics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BM Plex Sans" panose="020B0503050203000203" pitchFamily="34" charset="0"/>
              </a:rPr>
              <a:t>Generative modeling</a:t>
            </a:r>
          </a:p>
        </p:txBody>
      </p:sp>
    </p:spTree>
    <p:extLst>
      <p:ext uri="{BB962C8B-B14F-4D97-AF65-F5344CB8AC3E}">
        <p14:creationId xmlns:p14="http://schemas.microsoft.com/office/powerpoint/2010/main" val="36195009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35D78-F2B2-AE76-97EB-BDF521D63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 OF MOMENTS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ACB634-67FF-A277-6E62-05CE895180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This doubly exponential bottleneck applies to all known applications of the method of moments to learning general Gaussian mixtures</a:t>
            </a:r>
          </a:p>
          <a:p>
            <a:pPr marL="0" indent="0">
              <a:buNone/>
            </a:pPr>
            <a:endParaRPr lang="en-US" sz="12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An interpretation of this conundrum:</a:t>
            </a:r>
          </a:p>
          <a:p>
            <a:r>
              <a:rPr lang="en-US" sz="2400" dirty="0"/>
              <a:t>Method of moments intrinsically tied to </a:t>
            </a:r>
            <a:r>
              <a:rPr lang="en-US" sz="2400" b="1" dirty="0">
                <a:solidFill>
                  <a:schemeClr val="accent3"/>
                </a:solidFill>
              </a:rPr>
              <a:t>parameter estimation </a:t>
            </a:r>
            <a:r>
              <a:rPr lang="en-US" sz="2400" dirty="0"/>
              <a:t>and works well when parameters of the components are well-separated</a:t>
            </a:r>
          </a:p>
          <a:p>
            <a:r>
              <a:rPr lang="en-US" sz="2400" dirty="0"/>
              <a:t>From the perspective of sampling, unclear why any of these subtleties about separation should be relevant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endParaRPr lang="en-US" sz="1200" dirty="0"/>
          </a:p>
          <a:p>
            <a:pPr marL="0" indent="0" algn="ctr">
              <a:buNone/>
            </a:pPr>
            <a:r>
              <a:rPr lang="en-US" sz="24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In the absence of separation conditions, are there faster alternatives to the method of moments?</a:t>
            </a:r>
          </a:p>
        </p:txBody>
      </p:sp>
    </p:spTree>
    <p:extLst>
      <p:ext uri="{BB962C8B-B14F-4D97-AF65-F5344CB8AC3E}">
        <p14:creationId xmlns:p14="http://schemas.microsoft.com/office/powerpoint/2010/main" val="423100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BAB93-CAB2-D439-6471-A7447294D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WITH DIFFUSIONS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E69D69-D277-86CA-71D1-BDED090A1D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5100719"/>
            <a:ext cx="11704320" cy="16563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First example of a </a:t>
            </a:r>
            <a:r>
              <a:rPr lang="en-US" sz="24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learning </a:t>
            </a:r>
            <a:r>
              <a:rPr lang="en-US" sz="2400" dirty="0"/>
              <a:t>problem where diffusion-based algorithm outperforms the state-of-the-art approach 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[</a:t>
            </a:r>
            <a:r>
              <a:rPr lang="en-US" sz="2400" dirty="0" err="1">
                <a:solidFill>
                  <a:schemeClr val="bg1">
                    <a:lumMod val="65000"/>
                  </a:schemeClr>
                </a:solidFill>
              </a:rPr>
              <a:t>Bakshi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 et al. ‘22]</a:t>
            </a:r>
            <a:r>
              <a:rPr lang="en-US" sz="2400" dirty="0"/>
              <a:t> in theory</a:t>
            </a:r>
          </a:p>
          <a:p>
            <a:pPr marL="0" indent="0">
              <a:buNone/>
            </a:pPr>
            <a:r>
              <a:rPr lang="en-US" sz="2400" dirty="0"/>
              <a:t>For new algorithms based on diffusions in </a:t>
            </a:r>
            <a:r>
              <a:rPr lang="en-US" sz="24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sampling</a:t>
            </a:r>
            <a:r>
              <a:rPr lang="en-US" sz="2400" dirty="0"/>
              <a:t> contexts, c.f. 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[El </a:t>
            </a:r>
            <a:r>
              <a:rPr lang="en-US" sz="2400" dirty="0" err="1">
                <a:solidFill>
                  <a:schemeClr val="bg1">
                    <a:lumMod val="65000"/>
                  </a:schemeClr>
                </a:solidFill>
              </a:rPr>
              <a:t>Alaoui-Montanari-Sellke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 ‘22, 23], [</a:t>
            </a:r>
            <a:r>
              <a:rPr lang="en-US" sz="2400" dirty="0" err="1">
                <a:solidFill>
                  <a:schemeClr val="bg1">
                    <a:lumMod val="65000"/>
                  </a:schemeClr>
                </a:solidFill>
              </a:rPr>
              <a:t>Montanari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-Wu ‘23], [Huang-</a:t>
            </a:r>
            <a:r>
              <a:rPr lang="en-US" sz="2400" dirty="0" err="1">
                <a:solidFill>
                  <a:schemeClr val="bg1">
                    <a:lumMod val="65000"/>
                  </a:schemeClr>
                </a:solidFill>
              </a:rPr>
              <a:t>Montanari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-Pham ‘24]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59217D4A-9975-D750-F141-B1EDA747125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3840" y="1307656"/>
                <a:ext cx="11704320" cy="1389046"/>
              </a:xfrm>
              <a:prstGeom prst="roundRect">
                <a:avLst>
                  <a:gd name="adj" fmla="val 5293"/>
                </a:avLst>
              </a:prstGeom>
              <a:solidFill>
                <a:schemeClr val="accent2">
                  <a:lumMod val="75000"/>
                  <a:alpha val="70000"/>
                </a:schemeClr>
              </a:solid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tIns="91440" bIns="91440" rtlCol="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IBM Plex Sans" panose="020B0503050203000203" pitchFamily="34" charset="0"/>
                    <a:ea typeface="+mn-ea"/>
                    <a:cs typeface="+mn-cs"/>
                  </a:rPr>
                  <a:t>Thm 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IBM Plex Sans" panose="020B0503050203000203" pitchFamily="34" charset="0"/>
                    <a:ea typeface="+mn-ea"/>
                    <a:cs typeface="+mn-cs"/>
                  </a:rPr>
                  <a:t>[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IBM Plex Sans" panose="020B0503050203000203" pitchFamily="34" charset="0"/>
                    <a:ea typeface="+mn-ea"/>
                    <a:cs typeface="+mn-cs"/>
                  </a:rPr>
                  <a:t>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IBM Plex Sans" panose="020B0503050203000203" pitchFamily="34" charset="0"/>
                    <a:ea typeface="+mn-ea"/>
                    <a:cs typeface="+mn-cs"/>
                  </a:rPr>
                  <a:t>-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IBM Plex Sans" panose="020B0503050203000203" pitchFamily="34" charset="0"/>
                    <a:ea typeface="+mn-ea"/>
                    <a:cs typeface="+mn-cs"/>
                  </a:rPr>
                  <a:t>Kontonis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IBM Plex Sans" panose="020B0503050203000203" pitchFamily="34" charset="0"/>
                    <a:ea typeface="+mn-ea"/>
                    <a:cs typeface="+mn-cs"/>
                  </a:rPr>
                  <a:t>-Shah ‘24]: 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IBM Plex Sans" panose="020B0503050203000203" pitchFamily="34" charset="0"/>
                    <a:ea typeface="+mn-ea"/>
                    <a:cs typeface="+mn-cs"/>
                  </a:rPr>
                  <a:t>For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𝜏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≝</m:t>
                    </m:r>
                    <m:d>
                      <m:d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𝛽</m:t>
                        </m:r>
                        <m:r>
                          <m:rPr>
                            <m:lit/>
                          </m:r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/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𝛼</m:t>
                        </m:r>
                      </m:e>
                    </m:d>
                    <m:func>
                      <m:func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2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log</m:t>
                        </m:r>
                      </m:fName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𝑅</m:t>
                        </m:r>
                      </m:e>
                    </m:func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IBM Plex Sans" panose="020B0503050203000203" pitchFamily="34" charset="0"/>
                    <a:ea typeface="+mn-ea"/>
                    <a:cs typeface="+mn-cs"/>
                  </a:rPr>
                  <a:t>, there is a (diffusion-based) alg. that draws </a:t>
                </a:r>
                <a14:m>
                  <m:oMath xmlns:m="http://schemas.openxmlformats.org/officeDocument/2006/math">
                    <m:r>
                      <a:rPr kumimoji="0" lang="en-US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>
                            <a:lumMod val="60000"/>
                            <a:lumOff val="4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𝑵</m:t>
                    </m:r>
                    <m:r>
                      <a:rPr kumimoji="0" lang="en-US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>
                            <a:lumMod val="60000"/>
                            <a:lumOff val="4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𝒅</m:t>
                        </m:r>
                      </m:e>
                      <m:sup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𝐩𝐨𝐥𝐲</m:t>
                        </m:r>
                        <m:d>
                          <m:dPr>
                            <m:ctrlP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EC306">
                                    <a:lumMod val="60000"/>
                                    <a:lumOff val="4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EC306">
                                    <a:lumMod val="60000"/>
                                    <a:lumOff val="4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𝒌</m:t>
                            </m:r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EC306">
                                    <a:lumMod val="60000"/>
                                    <a:lumOff val="4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𝝉</m:t>
                            </m:r>
                            <m:r>
                              <m:rPr>
                                <m:lit/>
                              </m:rP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EC306">
                                    <a:lumMod val="60000"/>
                                    <a:lumOff val="4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/</m:t>
                            </m:r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EC306">
                                    <a:lumMod val="60000"/>
                                    <a:lumOff val="4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𝜺</m:t>
                            </m:r>
                          </m:e>
                        </m:d>
                      </m:sup>
                    </m:sSup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IBM Plex Sans" panose="020B0503050203000203" pitchFamily="34" charset="0"/>
                    <a:ea typeface="+mn-ea"/>
                    <a:cs typeface="+mn-cs"/>
                  </a:rPr>
                  <a:t> samples, runs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poly</m:t>
                    </m:r>
                    <m:d>
                      <m:d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𝑁</m:t>
                        </m:r>
                      </m:e>
                    </m:d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IBM Plex Sans" panose="020B0503050203000203" pitchFamily="34" charset="0"/>
                    <a:ea typeface="+mn-ea"/>
                    <a:cs typeface="+mn-cs"/>
                  </a:rPr>
                  <a:t> time, and constructs a sampler with output distribution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𝑞</m:t>
                        </m:r>
                      </m:e>
                    </m:acc>
                  </m:oMath>
                </a14:m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IBM Plex Sans" panose="020B0503050203000203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IBM Plex Sans" panose="020B0503050203000203" pitchFamily="34" charset="0"/>
                    <a:ea typeface="+mn-ea"/>
                    <a:cs typeface="+mn-cs"/>
                  </a:rPr>
                  <a:t>satisfying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TV</m:t>
                    </m:r>
                    <m:d>
                      <m:d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𝑞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acc>
                          <m:accPr>
                            <m:chr m:val="̂"/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EC306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EC306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𝑞</m:t>
                            </m:r>
                          </m:e>
                        </m:acc>
                      </m:e>
                    </m:d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≤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𝜀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IBM Plex Sans" panose="020B0503050203000203" pitchFamily="34" charset="0"/>
                    <a:ea typeface="+mn-ea"/>
                    <a:cs typeface="+mn-cs"/>
                  </a:rPr>
                  <a:t>.</a:t>
                </a:r>
              </a:p>
            </p:txBody>
          </p:sp>
        </mc:Choice>
        <mc:Fallback xmlns="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59217D4A-9975-D750-F141-B1EDA74712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1307656"/>
                <a:ext cx="11704320" cy="1389046"/>
              </a:xfrm>
              <a:prstGeom prst="roundRect">
                <a:avLst>
                  <a:gd name="adj" fmla="val 5293"/>
                </a:avLst>
              </a:prstGeom>
              <a:blipFill>
                <a:blip r:embed="rId4"/>
                <a:stretch>
                  <a:fillRect l="-649" b="-4505"/>
                </a:stretch>
              </a:blip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ounded Rectangle 12">
                <a:extLst>
                  <a:ext uri="{FF2B5EF4-FFF2-40B4-BE49-F238E27FC236}">
                    <a16:creationId xmlns:a16="http://schemas.microsoft.com/office/drawing/2014/main" id="{B4E580F9-1FD5-9327-105D-3F7A14225A29}"/>
                  </a:ext>
                </a:extLst>
              </p:cNvPr>
              <p:cNvSpPr/>
              <p:nvPr/>
            </p:nvSpPr>
            <p:spPr>
              <a:xfrm>
                <a:off x="243840" y="2944613"/>
                <a:ext cx="11704319" cy="1908195"/>
              </a:xfrm>
              <a:prstGeom prst="roundRect">
                <a:avLst/>
              </a:prstGeom>
              <a:noFill/>
              <a:ln w="38100">
                <a:solidFill>
                  <a:schemeClr val="accent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IBM Plex Sans" panose="020B0503050203000203" pitchFamily="34" charset="0"/>
                    <a:ea typeface="+mn-ea"/>
                    <a:cs typeface="+mn-cs"/>
                  </a:rPr>
                  <a:t>Assumptions: for all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𝑖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=1,…,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𝑘</m:t>
                    </m:r>
                    <m:r>
                      <a:rPr kumimoji="0" lang="en-U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</m:t>
                    </m:r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IBM Plex Sans" panose="020B0503050203000203" pitchFamily="34" charset="0"/>
                  <a:ea typeface="+mn-ea"/>
                  <a:cs typeface="+mn-cs"/>
                </a:endParaRPr>
              </a:p>
              <a:p>
                <a:pPr marL="571500" marR="0" lvl="0" indent="-5715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rabicPeriod"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IBM Plex Sans" panose="020B0503050203000203" pitchFamily="34" charset="0"/>
                    <a:ea typeface="+mn-ea"/>
                    <a:cs typeface="+mn-cs"/>
                  </a:rPr>
                  <a:t>Bounded condition number: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IBM Plex Sans" panose="020B0503050203000203" pitchFamily="34" charset="0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𝛼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≼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𝑄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≼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𝛽</m:t>
                    </m:r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18AB3">
                      <a:lumMod val="40000"/>
                      <a:lumOff val="6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IBM Plex Sans" panose="020B0503050203000203" pitchFamily="34" charset="0"/>
                  <a:ea typeface="+mn-ea"/>
                  <a:cs typeface="+mn-cs"/>
                </a:endParaRPr>
              </a:p>
              <a:p>
                <a:pPr marL="571500" marR="0" lvl="0" indent="-5715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rabicPeriod"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IBM Plex Sans" panose="020B0503050203000203" pitchFamily="34" charset="0"/>
                    <a:ea typeface="+mn-ea"/>
                    <a:cs typeface="+mn-cs"/>
                  </a:rPr>
                  <a:t>Bounded radius: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IBM Plex Sans" panose="020B0503050203000203" pitchFamily="34" charset="0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kumimoji="0" lang="en-US" sz="24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Id</m:t>
                            </m:r>
                          </m:e>
                        </m:d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𝐹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≤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𝑅</m:t>
                    </m:r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18AB3">
                      <a:lumMod val="40000"/>
                      <a:lumOff val="6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IBM Plex Sans" panose="020B0503050203000203" pitchFamily="34" charset="0"/>
                  <a:ea typeface="+mn-ea"/>
                  <a:cs typeface="+mn-cs"/>
                </a:endParaRPr>
              </a:p>
              <a:p>
                <a:pPr marL="571500" marR="0" lvl="0" indent="-5715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rabicPeriod"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IBM Plex Sans" panose="020B0503050203000203" pitchFamily="34" charset="0"/>
                    <a:ea typeface="+mn-ea"/>
                    <a:cs typeface="+mn-cs"/>
                  </a:rPr>
                  <a:t>Minimum mixing weight: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IBM Plex Sans" panose="020B0503050203000203" pitchFamily="34" charset="0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𝜆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≥1/</m:t>
                    </m:r>
                    <m:sSup>
                      <m:sSup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𝑘</m:t>
                        </m:r>
                      </m:e>
                      <m:sup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𝑐</m:t>
                        </m:r>
                      </m:sup>
                    </m:sSup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18AB3">
                        <a:lumMod val="40000"/>
                        <a:lumOff val="6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IBM Plex Sans" panose="020B0503050203000203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IBM Plex Sans" panose="020B0503050203000203" pitchFamily="34" charset="0"/>
                    <a:ea typeface="+mn-ea"/>
                    <a:cs typeface="+mn-cs"/>
                  </a:rPr>
                  <a:t>for some constant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𝑐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&gt;1</m:t>
                    </m:r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IBM Plex Sans" panose="020B0503050203000203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Rounded Rectangle 12">
                <a:extLst>
                  <a:ext uri="{FF2B5EF4-FFF2-40B4-BE49-F238E27FC236}">
                    <a16:creationId xmlns:a16="http://schemas.microsoft.com/office/drawing/2014/main" id="{B4E580F9-1FD5-9327-105D-3F7A14225A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2944613"/>
                <a:ext cx="11704319" cy="1908195"/>
              </a:xfrm>
              <a:prstGeom prst="roundRect">
                <a:avLst/>
              </a:prstGeom>
              <a:blipFill>
                <a:blip r:embed="rId5"/>
                <a:stretch>
                  <a:fillRect t="-1299" b="-7143"/>
                </a:stretch>
              </a:blipFill>
              <a:ln w="38100">
                <a:solidFill>
                  <a:schemeClr val="accent5"/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6083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CAF60-32C4-0593-DE0D-E7AA762DE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PROOF IDEA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D94100E-F257-FFFA-6F51-B6D14B2387F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1"/>
                <a:ext cx="11704320" cy="542415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400" dirty="0"/>
                  <a:t>Diffusions give general reduction from distribution learning to </a:t>
                </a:r>
                <a:r>
                  <a:rPr lang="en-US" sz="24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supervised learning</a:t>
                </a:r>
              </a:p>
              <a:p>
                <a:pPr marL="0" indent="0">
                  <a:buNone/>
                </a:pPr>
                <a:endParaRPr lang="en-US" sz="800" dirty="0"/>
              </a:p>
              <a:p>
                <a:pPr marL="0" indent="0">
                  <a:buNone/>
                </a:pPr>
                <a:r>
                  <a:rPr lang="en-US" sz="24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Recipe for supervised learning: 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400" dirty="0"/>
                  <a:t>Pick hypothesis class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𝓒</m:t>
                    </m:r>
                  </m:oMath>
                </a14:m>
                <a:r>
                  <a:rPr lang="en-US" sz="2400" dirty="0"/>
                  <a:t> for which ERM is </a:t>
                </a:r>
                <a:r>
                  <a:rPr lang="en-US" sz="2400" b="1" dirty="0">
                    <a:solidFill>
                      <a:schemeClr val="accent2"/>
                    </a:solidFill>
                  </a:rPr>
                  <a:t>computationally tractable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400" dirty="0"/>
                  <a:t>Argue that the score function of any Gaussian mixture is well-approximated by a function in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𝓒</m:t>
                    </m:r>
                  </m:oMath>
                </a14:m>
                <a:endParaRPr lang="en-US" sz="2400" b="1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400" dirty="0"/>
                  <a:t>Generate training examples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sample</m:t>
                        </m:r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noise</m:t>
                        </m:r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noise</m:t>
                        </m:r>
                      </m:e>
                    </m:d>
                  </m:oMath>
                </a14:m>
                <a:r>
                  <a:rPr lang="en-US" sz="2400" dirty="0"/>
                  <a:t> and run ERM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400" dirty="0"/>
                  <a:t>Invoke standard generalization bounds</a:t>
                </a:r>
              </a:p>
              <a:p>
                <a:pPr marL="514350" indent="-514350">
                  <a:buFont typeface="+mj-lt"/>
                  <a:buAutoNum type="arabicPeriod"/>
                </a:pPr>
                <a:endParaRPr lang="en-US" sz="800" dirty="0"/>
              </a:p>
              <a:p>
                <a:pPr marL="0" indent="0">
                  <a:buNone/>
                </a:pPr>
                <a:endParaRPr lang="en-US" sz="400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sz="24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Natural/standard choice for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𝓒</m:t>
                    </m:r>
                  </m:oMath>
                </a14:m>
                <a:r>
                  <a:rPr lang="en-US" sz="24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would be low-degree polynomials…</a:t>
                </a:r>
              </a:p>
              <a:p>
                <a:pPr marL="0" indent="0">
                  <a:buNone/>
                </a:pPr>
                <a:r>
                  <a:rPr lang="en-US" sz="2400" dirty="0"/>
                  <a:t>Doesn’t quite work and we will instead rely on </a:t>
                </a:r>
                <a:r>
                  <a:rPr lang="en-US" sz="24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piecewise polynomials</a:t>
                </a:r>
                <a:endParaRPr lang="en-US" sz="2400" b="1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IBM Plex Sans" panose="020B0503050203000203" pitchFamily="34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D94100E-F257-FFFA-6F51-B6D14B2387F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1"/>
                <a:ext cx="11704320" cy="5424159"/>
              </a:xfrm>
              <a:blipFill>
                <a:blip r:embed="rId2"/>
                <a:stretch>
                  <a:fillRect l="-1085" t="-1636" r="-10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16B36FB-2FCB-A010-D95E-B017F5F06DF2}"/>
              </a:ext>
            </a:extLst>
          </p:cNvPr>
          <p:cNvSpPr/>
          <p:nvPr/>
        </p:nvSpPr>
        <p:spPr>
          <a:xfrm>
            <a:off x="243840" y="1883230"/>
            <a:ext cx="11704319" cy="2819400"/>
          </a:xfrm>
          <a:prstGeom prst="roundRect">
            <a:avLst>
              <a:gd name="adj" fmla="val 9575"/>
            </a:avLst>
          </a:prstGeom>
          <a:noFill/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EC306">
                  <a:lumMod val="20000"/>
                  <a:lumOff val="8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IBM Plex Sans" panose="020B050305020300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8245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BBDC5B1-CB7A-4E93-5E4C-A27443AA8D0C}"/>
              </a:ext>
            </a:extLst>
          </p:cNvPr>
          <p:cNvSpPr txBox="1">
            <a:spLocks/>
          </p:cNvSpPr>
          <p:nvPr/>
        </p:nvSpPr>
        <p:spPr>
          <a:xfrm>
            <a:off x="2955819" y="301366"/>
            <a:ext cx="6280361" cy="6255268"/>
          </a:xfrm>
          <a:prstGeom prst="rect">
            <a:avLst/>
          </a:prstGeom>
          <a:effectLst/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63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sz="2400" b="1" i="1" dirty="0">
                <a:solidFill>
                  <a:schemeClr val="accent5">
                    <a:lumMod val="60000"/>
                    <a:lumOff val="40000"/>
                  </a:schemeClr>
                </a:solidFill>
                <a:latin typeface="IBM Plex Sans" panose="020B0503050203000203" pitchFamily="34" charset="0"/>
              </a:rPr>
              <a:t>Learning Gaussian mixtures</a:t>
            </a:r>
          </a:p>
          <a:p>
            <a:pPr marL="4763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BM Plex Sans" panose="020B0503050203000203" pitchFamily="34" charset="0"/>
                <a:ea typeface="+mn-ea"/>
                <a:cs typeface="+mn-cs"/>
              </a:rPr>
              <a:t>Prior work, main results</a:t>
            </a:r>
          </a:p>
          <a:p>
            <a:pPr marL="4763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BM Plex Sans" panose="020B0503050203000203" pitchFamily="34" charset="0"/>
                <a:ea typeface="+mn-ea"/>
                <a:cs typeface="+mn-cs"/>
              </a:rPr>
              <a:t>Piecewise polynomial approximation</a:t>
            </a:r>
          </a:p>
          <a:p>
            <a:pPr marL="4763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BM Plex Sans" panose="020B0503050203000203" pitchFamily="34" charset="0"/>
                <a:ea typeface="+mn-ea"/>
                <a:cs typeface="+mn-cs"/>
              </a:rPr>
              <a:t>Clustering, score simplification</a:t>
            </a:r>
          </a:p>
          <a:p>
            <a:pPr marL="4763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418AB3">
                  <a:lumMod val="20000"/>
                  <a:lumOff val="8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IBM Plex Sans" panose="020B0503050203000203" pitchFamily="34" charset="0"/>
              <a:ea typeface="+mn-ea"/>
              <a:cs typeface="+mn-cs"/>
            </a:endParaRPr>
          </a:p>
          <a:p>
            <a:pPr marL="4763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400" i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BM Plex Sans" panose="020B0503050203000203" pitchFamily="34" charset="0"/>
              </a:rPr>
              <a:t>Empirical phenomena</a:t>
            </a:r>
            <a:endParaRPr lang="en-US" sz="2400" i="1" dirty="0">
              <a:solidFill>
                <a:srgbClr val="418AB3">
                  <a:lumMod val="20000"/>
                  <a:lumOff val="80000"/>
                </a:srgbClr>
              </a:solidFill>
              <a:latin typeface="IBM Plex Sans" panose="020B0503050203000203" pitchFamily="34" charset="0"/>
            </a:endParaRPr>
          </a:p>
          <a:p>
            <a:pPr marL="4763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418AB3">
                  <a:lumMod val="20000"/>
                  <a:lumOff val="8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IBM Plex Sans" panose="020B0503050203000203" pitchFamily="34" charset="0"/>
              <a:ea typeface="+mn-ea"/>
              <a:cs typeface="+mn-cs"/>
            </a:endParaRPr>
          </a:p>
          <a:p>
            <a:pPr marL="4763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418AB3">
                    <a:lumMod val="20000"/>
                    <a:lumOff val="8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BM Plex Sans" panose="020B0503050203000203" pitchFamily="34" charset="0"/>
                <a:ea typeface="+mn-ea"/>
                <a:cs typeface="+mn-cs"/>
              </a:rPr>
              <a:t>Parting thoughts</a:t>
            </a:r>
          </a:p>
        </p:txBody>
      </p:sp>
    </p:spTree>
    <p:extLst>
      <p:ext uri="{BB962C8B-B14F-4D97-AF65-F5344CB8AC3E}">
        <p14:creationId xmlns:p14="http://schemas.microsoft.com/office/powerpoint/2010/main" val="19036137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BB0DF-1977-18D3-5212-E64CA29DF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39" y="283319"/>
            <a:ext cx="11780093" cy="1011092"/>
          </a:xfrm>
        </p:spPr>
        <p:txBody>
          <a:bodyPr>
            <a:normAutofit/>
          </a:bodyPr>
          <a:lstStyle/>
          <a:p>
            <a:r>
              <a:rPr lang="en-US" dirty="0"/>
              <a:t>SCORE ESTIMATION FOR GAUSSIAN MIXTURES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79C0605-9C02-6EC3-83DE-2DB66F497D02}"/>
                  </a:ext>
                </a:extLst>
              </p:cNvPr>
              <p:cNvSpPr txBox="1"/>
              <p:nvPr/>
            </p:nvSpPr>
            <p:spPr>
              <a:xfrm>
                <a:off x="10254162" y="0"/>
                <a:ext cx="6110314" cy="3695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𝑞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naryPr>
                      <m:sub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𝜆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</m:t>
                            </m:r>
                          </m:sub>
                        </m:sSub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𝒩</m:t>
                        </m:r>
                        <m:d>
                          <m:d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nary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79C0605-9C02-6EC3-83DE-2DB66F497D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54162" y="0"/>
                <a:ext cx="6110314" cy="369588"/>
              </a:xfrm>
              <a:prstGeom prst="rect">
                <a:avLst/>
              </a:prstGeom>
              <a:blipFill>
                <a:blip r:embed="rId2"/>
                <a:stretch>
                  <a:fillRect t="-113333" b="-16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1AA985-7A8D-1385-F088-307F2F3B88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8319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F0B60A-BC32-D87E-F563-B1AD2EB3D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294411"/>
            <a:ext cx="9075258" cy="55635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Score function: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105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8FD62E-6792-8EC6-AACA-6B27F94FC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5604" y="1294411"/>
            <a:ext cx="7772400" cy="10785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CBB0DF-1977-18D3-5212-E64CA29DF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39" y="283319"/>
            <a:ext cx="11780093" cy="1011092"/>
          </a:xfrm>
        </p:spPr>
        <p:txBody>
          <a:bodyPr>
            <a:normAutofit/>
          </a:bodyPr>
          <a:lstStyle/>
          <a:p>
            <a:r>
              <a:rPr lang="en-US" dirty="0"/>
              <a:t>SCORE ESTIMATION FOR GAUSSIAN MIXTURES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1BE38CF-55E2-E01F-2D98-D09F04BC8DE7}"/>
                  </a:ext>
                </a:extLst>
              </p:cNvPr>
              <p:cNvSpPr txBox="1"/>
              <p:nvPr/>
            </p:nvSpPr>
            <p:spPr>
              <a:xfrm>
                <a:off x="10254162" y="0"/>
                <a:ext cx="6110314" cy="4849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𝑞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𝑘</m:t>
                        </m:r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naryPr>
                      <m:sub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</m:sub>
                      <m:sup/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𝒩</m:t>
                        </m:r>
                        <m:d>
                          <m:d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nary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1BE38CF-55E2-E01F-2D98-D09F04BC8D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54162" y="0"/>
                <a:ext cx="6110314" cy="484941"/>
              </a:xfrm>
              <a:prstGeom prst="rect">
                <a:avLst/>
              </a:prstGeom>
              <a:blipFill>
                <a:blip r:embed="rId3"/>
                <a:stretch>
                  <a:fillRect t="-76923" b="-1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31795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F0B60A-BC32-D87E-F563-B1AD2EB3DF1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1"/>
                <a:ext cx="9075258" cy="556358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400" dirty="0"/>
                  <a:t>Score function:</a:t>
                </a:r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endParaRPr lang="en-US" sz="1050" dirty="0"/>
              </a:p>
              <a:p>
                <a:pPr marL="0" indent="0">
                  <a:buNone/>
                </a:pPr>
                <a:r>
                  <a:rPr lang="en-US" sz="2400" dirty="0"/>
                  <a:t>Say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=1,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sz="2400" dirty="0"/>
                  <a:t> and components are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𝒩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,1</m:t>
                        </m:r>
                      </m:e>
                    </m:d>
                  </m:oMath>
                </a14:m>
                <a:r>
                  <a:rPr lang="en-US" sz="2400" dirty="0"/>
                  <a:t> and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𝒩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,1</m:t>
                        </m:r>
                      </m:e>
                    </m:d>
                  </m:oMath>
                </a14:m>
                <a:r>
                  <a:rPr lang="en-US" sz="2400" dirty="0"/>
                  <a:t>. Then</a:t>
                </a:r>
              </a:p>
              <a:p>
                <a:pPr marL="0" indent="0">
                  <a:buNone/>
                </a:pPr>
                <a:endParaRPr lang="en-US" sz="100" b="0" i="0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noFill/>
                          <a:latin typeface="Cambria Math" panose="02040503050406030204" pitchFamily="18" charset="0"/>
                        </a:rPr>
                        <m:t>∇</m:t>
                      </m:r>
                      <m:func>
                        <m:funcPr>
                          <m:ctrlPr>
                            <a:rPr lang="en-US" sz="2400" b="0" i="1" smtClean="0">
                              <a:noFill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noFill/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en-US" sz="2400" b="0" i="1" smtClean="0">
                              <a:noFill/>
                              <a:latin typeface="Cambria Math" panose="02040503050406030204" pitchFamily="18" charset="0"/>
                            </a:rPr>
                            <m:t>𝑞</m:t>
                          </m:r>
                          <m:d>
                            <m:dPr>
                              <m:ctrlPr>
                                <a:rPr lang="en-US" sz="2400" b="0" i="1" smtClean="0">
                                  <a:noFill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noFill/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  <m:r>
                        <a:rPr lang="en-US" sz="2400" b="0" i="1" smtClean="0">
                          <a:noFill/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400" b="1" i="1" smtClean="0">
                              <a:noFill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400" b="1" i="0" smtClean="0">
                              <a:noFill/>
                              <a:latin typeface="Cambria Math" panose="02040503050406030204" pitchFamily="18" charset="0"/>
                            </a:rPr>
                            <m:t>𝐭𝐚𝐧𝐡</m:t>
                          </m:r>
                        </m:fName>
                        <m:e>
                          <m:d>
                            <m:dPr>
                              <m:ctrlPr>
                                <a:rPr lang="en-US" sz="2400" b="1" i="1" smtClean="0">
                                  <a:noFill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1" i="1" smtClean="0">
                                  <a:noFill/>
                                  <a:latin typeface="Cambria Math" panose="02040503050406030204" pitchFamily="18" charset="0"/>
                                </a:rPr>
                                <m:t>𝝁</m:t>
                              </m:r>
                              <m:r>
                                <a:rPr lang="en-US" sz="2400" b="1" i="1" smtClean="0">
                                  <a:noFill/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en-US" sz="2400" b="1" i="1" smtClean="0">
                                  <a:noFill/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</m:d>
                        </m:e>
                      </m:func>
                      <m:r>
                        <a:rPr lang="en-US" sz="2400" b="1" i="1" smtClean="0">
                          <a:noFill/>
                          <a:latin typeface="Cambria Math" panose="02040503050406030204" pitchFamily="18" charset="0"/>
                        </a:rPr>
                        <m:t>𝝁</m:t>
                      </m:r>
                      <m:r>
                        <a:rPr lang="en-US" sz="2400" b="0" i="1" smtClean="0">
                          <a:noFill/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0" i="1" smtClean="0">
                          <a:noFill/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2400" dirty="0">
                  <a:noFill/>
                </a:endParaRPr>
              </a:p>
              <a:p>
                <a:pPr marL="0" indent="0">
                  <a:buNone/>
                </a:pPr>
                <a:endParaRPr lang="en-US" sz="24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sz="24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Can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sz="24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-approximate this function </a:t>
                </a:r>
                <a:r>
                  <a:rPr lang="en-US" sz="24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pointwise</a:t>
                </a:r>
                <a:r>
                  <a:rPr lang="en-US" sz="24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over</a:t>
                </a:r>
                <a:r>
                  <a:rPr lang="en-US" sz="24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[−</m:t>
                    </m:r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sz="24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</a:t>
                </a:r>
                <a:r>
                  <a:rPr lang="en-US" sz="2400" dirty="0"/>
                  <a:t>with a degree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400" b="0" i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24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𝜇</m:t>
                    </m:r>
                    <m:func>
                      <m:funcPr>
                        <m:ctrlPr>
                          <a:rPr lang="en-US" sz="24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sz="24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m:rPr>
                            <m:lit/>
                          </m:rPr>
                          <a:rPr lang="en-US" sz="24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24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</m:func>
                    <m:r>
                      <a:rPr lang="en-US" sz="24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</a:t>
                </a:r>
                <a:r>
                  <a:rPr lang="en-US" sz="2400" dirty="0"/>
                  <a:t>polynomial</a:t>
                </a:r>
              </a:p>
              <a:p>
                <a:pPr marL="231775" indent="0">
                  <a:buNone/>
                </a:pPr>
                <a:r>
                  <a:rPr lang="en-US" sz="2400" dirty="0">
                    <a:solidFill>
                      <a:schemeClr val="bg1">
                        <a:lumMod val="65000"/>
                      </a:schemeClr>
                    </a:solidFill>
                  </a:rPr>
                  <a:t>When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2400" dirty="0">
                    <a:solidFill>
                      <a:schemeClr val="bg1">
                        <a:lumMod val="65000"/>
                      </a:schemeClr>
                    </a:solidFill>
                  </a:rPr>
                  <a:t> small, degree small, polynomial regression suffices</a:t>
                </a:r>
              </a:p>
              <a:p>
                <a:pPr marL="231775" indent="0">
                  <a:buNone/>
                </a:pPr>
                <a:r>
                  <a:rPr lang="en-US" sz="2400" dirty="0">
                    <a:solidFill>
                      <a:schemeClr val="bg1">
                        <a:lumMod val="65000"/>
                      </a:schemeClr>
                    </a:solidFill>
                  </a:rPr>
                  <a:t>In general, degree needed for pointwise approximation is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poly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poly</m:t>
                    </m:r>
                    <m:r>
                      <a:rPr lang="en-US" sz="24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sz="24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solidFill>
                      <a:schemeClr val="bg1">
                        <a:lumMod val="65000"/>
                      </a:schemeClr>
                    </a:solidFill>
                  </a:rPr>
                  <a:t>, which is not good enough for our purposes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F0B60A-BC32-D87E-F563-B1AD2EB3DF1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1"/>
                <a:ext cx="9075258" cy="5563589"/>
              </a:xfrm>
              <a:blipFill>
                <a:blip r:embed="rId2"/>
                <a:stretch>
                  <a:fillRect l="-1259" t="-1595" r="-13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EDCBB0DF-1977-18D3-5212-E64CA29DF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39" y="283319"/>
            <a:ext cx="11780093" cy="1011092"/>
          </a:xfrm>
        </p:spPr>
        <p:txBody>
          <a:bodyPr>
            <a:normAutofit/>
          </a:bodyPr>
          <a:lstStyle/>
          <a:p>
            <a:r>
              <a:rPr lang="en-US" dirty="0"/>
              <a:t>SCORE ESTIMATION FOR GAUSSIAN MIXTURES</a:t>
            </a:r>
          </a:p>
        </p:txBody>
      </p:sp>
      <p:pic>
        <p:nvPicPr>
          <p:cNvPr id="5" name="Picture 4" descr="A screenshot of a graph&#10;&#10;Description automatically generated">
            <a:extLst>
              <a:ext uri="{FF2B5EF4-FFF2-40B4-BE49-F238E27FC236}">
                <a16:creationId xmlns:a16="http://schemas.microsoft.com/office/drawing/2014/main" id="{47122D96-F703-EEB1-01C4-9805F152B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2939" y="4139142"/>
            <a:ext cx="2967261" cy="2353345"/>
          </a:xfrm>
          <a:prstGeom prst="roundRect">
            <a:avLst>
              <a:gd name="adj" fmla="val 1310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E9B3F7-19DF-DD45-C5DA-10D1564C9A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798" y="1918925"/>
            <a:ext cx="7772400" cy="5535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27EDA4-BDE5-1040-7E6D-791EBFC469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9245" y="1327280"/>
            <a:ext cx="4133507" cy="5587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DF82FFE-BB94-BC17-ED84-36AC35A4F3DC}"/>
                  </a:ext>
                </a:extLst>
              </p:cNvPr>
              <p:cNvSpPr txBox="1"/>
              <p:nvPr/>
            </p:nvSpPr>
            <p:spPr>
              <a:xfrm>
                <a:off x="10254162" y="0"/>
                <a:ext cx="6110314" cy="4849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𝑞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𝑘</m:t>
                        </m:r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naryPr>
                      <m:sub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</m:sub>
                      <m:sup/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𝒩</m:t>
                        </m:r>
                        <m:d>
                          <m:d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nary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DF82FFE-BB94-BC17-ED84-36AC35A4F3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54162" y="0"/>
                <a:ext cx="6110314" cy="484941"/>
              </a:xfrm>
              <a:prstGeom prst="rect">
                <a:avLst/>
              </a:prstGeom>
              <a:blipFill>
                <a:blip r:embed="rId6"/>
                <a:stretch>
                  <a:fillRect t="-76923" b="-1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42A337C-D156-9FBC-CEBF-0F2C984F74C8}"/>
                  </a:ext>
                </a:extLst>
              </p:cNvPr>
              <p:cNvSpPr txBox="1"/>
              <p:nvPr/>
            </p:nvSpPr>
            <p:spPr>
              <a:xfrm>
                <a:off x="690666" y="3403740"/>
                <a:ext cx="8181606" cy="4247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18AB3">
                              <a:lumMod val="40000"/>
                              <a:lumOff val="6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∇</m:t>
                      </m:r>
                      <m:func>
                        <m:func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ln</m:t>
                          </m:r>
                        </m:fName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𝑞</m:t>
                          </m:r>
                          <m:d>
                            <m:d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18AB3">
                              <a:lumMod val="40000"/>
                              <a:lumOff val="6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unc>
                        <m:funcPr>
                          <m:ctrlPr>
                            <a:rPr kumimoji="0" lang="en-US" sz="2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a:rPr kumimoji="0" lang="en-US" sz="24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𝐭𝐚𝐧𝐡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24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4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𝝁</m:t>
                              </m:r>
                              <m:r>
                                <a:rPr kumimoji="0" lang="en-US" sz="24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⋅</m:t>
                              </m:r>
                              <m:r>
                                <a:rPr kumimoji="0" lang="en-US" sz="24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𝒙</m:t>
                              </m:r>
                            </m:e>
                          </m:d>
                        </m:e>
                      </m:func>
                      <m:r>
                        <a:rPr kumimoji="0" lang="en-US" sz="24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EC306">
                              <a:lumMod val="60000"/>
                              <a:lumOff val="4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𝝁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18AB3">
                              <a:lumMod val="40000"/>
                              <a:lumOff val="6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18AB3">
                              <a:lumMod val="40000"/>
                              <a:lumOff val="6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18AB3">
                      <a:lumMod val="40000"/>
                      <a:lumOff val="6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IBM Plex Sans" panose="020B0503050203000203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42A337C-D156-9FBC-CEBF-0F2C984F74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666" y="3403740"/>
                <a:ext cx="8181606" cy="424732"/>
              </a:xfrm>
              <a:prstGeom prst="rect">
                <a:avLst/>
              </a:prstGeom>
              <a:blipFill>
                <a:blip r:embed="rId7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59621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DCBB0DF-1977-18D3-5212-E64CA29DF96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43839" y="283319"/>
                <a:ext cx="11780093" cy="1011092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BEYOND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𝑳</m:t>
                        </m:r>
                      </m:e>
                      <m:sub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∞</m:t>
                        </m:r>
                      </m:sub>
                    </m:sSub>
                  </m:oMath>
                </a14:m>
                <a:r>
                  <a:rPr lang="en-US" dirty="0"/>
                  <a:t> APPROXIMATION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DCBB0DF-1977-18D3-5212-E64CA29DF96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43839" y="283319"/>
                <a:ext cx="11780093" cy="1011092"/>
              </a:xfrm>
              <a:blipFill>
                <a:blip r:embed="rId2"/>
                <a:stretch>
                  <a:fillRect l="-2047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F0B60A-BC32-D87E-F563-B1AD2EB3D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294411"/>
            <a:ext cx="11704320" cy="54825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Score function: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100" dirty="0"/>
          </a:p>
          <a:p>
            <a:pPr marL="0" indent="0">
              <a:buNone/>
            </a:pPr>
            <a:r>
              <a:rPr lang="en-US" sz="2400" dirty="0"/>
              <a:t>Can’t pointwise-approximate step function with low-degree polynomial, but </a:t>
            </a:r>
            <a:r>
              <a:rPr lang="en-US" sz="24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only need to approximate the step function over the “effective support”</a:t>
            </a:r>
          </a:p>
        </p:txBody>
      </p:sp>
      <p:pic>
        <p:nvPicPr>
          <p:cNvPr id="10" name="Picture 9" descr="A screenshot of a graph&#10;&#10;Description automatically generated">
            <a:extLst>
              <a:ext uri="{FF2B5EF4-FFF2-40B4-BE49-F238E27FC236}">
                <a16:creationId xmlns:a16="http://schemas.microsoft.com/office/drawing/2014/main" id="{11ECFF72-7014-544D-8C36-A26C56D6D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8220" y="2695526"/>
            <a:ext cx="2855556" cy="2208483"/>
          </a:xfrm>
          <a:prstGeom prst="roundRect">
            <a:avLst>
              <a:gd name="adj" fmla="val 14046"/>
            </a:avLst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895AAD8-B518-FEF9-0668-2393F464B1A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50000"/>
          </a:blip>
          <a:stretch>
            <a:fillRect/>
          </a:stretch>
        </p:blipFill>
        <p:spPr>
          <a:xfrm>
            <a:off x="4766183" y="3467823"/>
            <a:ext cx="594492" cy="516968"/>
          </a:xfrm>
          <a:prstGeom prst="rect">
            <a:avLst/>
          </a:prstGeom>
          <a:effectLst>
            <a:glow rad="57903">
              <a:srgbClr val="7030A0">
                <a:alpha val="40000"/>
              </a:srgbClr>
            </a:glo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0715181-7FB0-5A19-E486-EF5A2B65431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50000"/>
          </a:blip>
          <a:stretch>
            <a:fillRect/>
          </a:stretch>
        </p:blipFill>
        <p:spPr>
          <a:xfrm>
            <a:off x="6805236" y="3466215"/>
            <a:ext cx="594492" cy="516968"/>
          </a:xfrm>
          <a:prstGeom prst="rect">
            <a:avLst/>
          </a:prstGeom>
          <a:effectLst>
            <a:glow rad="57903">
              <a:srgbClr val="7030A0">
                <a:alpha val="40000"/>
              </a:srgbClr>
            </a:glow>
          </a:effectLst>
        </p:spPr>
      </p:pic>
      <p:sp>
        <p:nvSpPr>
          <p:cNvPr id="6" name="Left Brace 5">
            <a:extLst>
              <a:ext uri="{FF2B5EF4-FFF2-40B4-BE49-F238E27FC236}">
                <a16:creationId xmlns:a16="http://schemas.microsoft.com/office/drawing/2014/main" id="{605AAEDA-65C0-F042-0584-1999B3840034}"/>
              </a:ext>
            </a:extLst>
          </p:cNvPr>
          <p:cNvSpPr/>
          <p:nvPr/>
        </p:nvSpPr>
        <p:spPr>
          <a:xfrm rot="16200000">
            <a:off x="4991268" y="3807718"/>
            <a:ext cx="144322" cy="594492"/>
          </a:xfrm>
          <a:prstGeom prst="leftBrace">
            <a:avLst/>
          </a:prstGeom>
          <a:ln w="254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485F719E-0778-A597-32A4-D569AD0E2ADC}"/>
              </a:ext>
            </a:extLst>
          </p:cNvPr>
          <p:cNvSpPr/>
          <p:nvPr/>
        </p:nvSpPr>
        <p:spPr>
          <a:xfrm rot="16200000">
            <a:off x="7030321" y="3814057"/>
            <a:ext cx="144322" cy="594492"/>
          </a:xfrm>
          <a:prstGeom prst="leftBrace">
            <a:avLst/>
          </a:prstGeom>
          <a:ln w="254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A02671A-E45D-68B2-E53E-CCC864A780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798" y="1918925"/>
            <a:ext cx="7772400" cy="55356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5AD893D-839F-FA23-30C6-CA55F5A6D6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9245" y="1327280"/>
            <a:ext cx="4133507" cy="5587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16D5818-43BB-93D5-7157-C33D06527610}"/>
                  </a:ext>
                </a:extLst>
              </p:cNvPr>
              <p:cNvSpPr txBox="1"/>
              <p:nvPr/>
            </p:nvSpPr>
            <p:spPr>
              <a:xfrm>
                <a:off x="10254162" y="0"/>
                <a:ext cx="6110314" cy="4849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𝑞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𝑘</m:t>
                        </m:r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naryPr>
                      <m:sub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</m:sub>
                      <m:sup/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𝒩</m:t>
                        </m:r>
                        <m:d>
                          <m:d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nary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16D5818-43BB-93D5-7157-C33D065276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54162" y="0"/>
                <a:ext cx="6110314" cy="484941"/>
              </a:xfrm>
              <a:prstGeom prst="rect">
                <a:avLst/>
              </a:prstGeom>
              <a:blipFill>
                <a:blip r:embed="rId7"/>
                <a:stretch>
                  <a:fillRect t="-76923" b="-1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60622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DCBB0DF-1977-18D3-5212-E64CA29DF96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43839" y="283319"/>
                <a:ext cx="11780093" cy="1011092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BEYOND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𝑳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∞</m:t>
                        </m:r>
                      </m:sub>
                    </m:sSub>
                  </m:oMath>
                </a14:m>
                <a:r>
                  <a:rPr lang="en-US" dirty="0"/>
                  <a:t> APPROXIMATION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DCBB0DF-1977-18D3-5212-E64CA29DF96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43839" y="283319"/>
                <a:ext cx="11780093" cy="1011092"/>
              </a:xfrm>
              <a:blipFill>
                <a:blip r:embed="rId2"/>
                <a:stretch>
                  <a:fillRect l="-2047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F0B60A-BC32-D87E-F563-B1AD2EB3D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294411"/>
            <a:ext cx="11874854" cy="54825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Score function: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100" dirty="0"/>
          </a:p>
          <a:p>
            <a:pPr marL="0" indent="0">
              <a:buNone/>
            </a:pPr>
            <a:r>
              <a:rPr lang="en-US" sz="2400" dirty="0"/>
              <a:t>…But for general mixtures, unclear if this is possible using a single polynomial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accent6"/>
                </a:solidFill>
              </a:rPr>
              <a:t>Issue: 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can’t think of components as compactly supported. “Race condition” between tail decay of components and growth of polynomial outside effective support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A02671A-E45D-68B2-E53E-CCC864A780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798" y="1918925"/>
            <a:ext cx="7772400" cy="55356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5AD893D-839F-FA23-30C6-CA55F5A6D6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9245" y="1327280"/>
            <a:ext cx="4133507" cy="5587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16D5818-43BB-93D5-7157-C33D06527610}"/>
                  </a:ext>
                </a:extLst>
              </p:cNvPr>
              <p:cNvSpPr txBox="1"/>
              <p:nvPr/>
            </p:nvSpPr>
            <p:spPr>
              <a:xfrm>
                <a:off x="10254162" y="0"/>
                <a:ext cx="6110314" cy="4849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𝑞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𝑘</m:t>
                        </m:r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naryPr>
                      <m:sub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</m:sub>
                      <m:sup/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𝒩</m:t>
                        </m:r>
                        <m:d>
                          <m:d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nary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16D5818-43BB-93D5-7157-C33D065276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54162" y="0"/>
                <a:ext cx="6110314" cy="484941"/>
              </a:xfrm>
              <a:prstGeom prst="rect">
                <a:avLst/>
              </a:prstGeom>
              <a:blipFill>
                <a:blip r:embed="rId5"/>
                <a:stretch>
                  <a:fillRect t="-76923" b="-1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6048E747-352F-2C86-9B5F-980789D6B4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8219" y="2694551"/>
            <a:ext cx="2883101" cy="2208483"/>
          </a:xfrm>
          <a:prstGeom prst="roundRect">
            <a:avLst>
              <a:gd name="adj" fmla="val 13522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7799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BB0DF-1977-18D3-5212-E64CA29DF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39" y="283319"/>
            <a:ext cx="11780093" cy="1011092"/>
          </a:xfrm>
        </p:spPr>
        <p:txBody>
          <a:bodyPr>
            <a:normAutofit/>
          </a:bodyPr>
          <a:lstStyle/>
          <a:p>
            <a:r>
              <a:rPr lang="en-US" dirty="0"/>
              <a:t>PIECEWISE POLYNOMIAL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F0B60A-BC32-D87E-F563-B1AD2EB3D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294411"/>
            <a:ext cx="11874854" cy="54825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Score function: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100" dirty="0"/>
          </a:p>
          <a:p>
            <a:pPr marL="0" indent="0">
              <a:buNone/>
            </a:pPr>
            <a:r>
              <a:rPr lang="en-US" sz="2400" b="1" dirty="0">
                <a:solidFill>
                  <a:schemeClr val="accent2"/>
                </a:solidFill>
              </a:rPr>
              <a:t>Idea:</a:t>
            </a:r>
            <a:r>
              <a:rPr lang="en-US" sz="24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when polynomial approximation is hard, clustering is easy</a:t>
            </a:r>
          </a:p>
          <a:p>
            <a:pPr marL="0" indent="0">
              <a:buNone/>
            </a:pPr>
            <a:r>
              <a:rPr lang="en-US" sz="2400" dirty="0"/>
              <a:t>Instead of using a single polynomial, fit a different polynomial to each “cluster” of components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A02671A-E45D-68B2-E53E-CCC864A780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798" y="1918925"/>
            <a:ext cx="7772400" cy="55356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5AD893D-839F-FA23-30C6-CA55F5A6D6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9245" y="1327280"/>
            <a:ext cx="4133507" cy="5587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16D5818-43BB-93D5-7157-C33D06527610}"/>
                  </a:ext>
                </a:extLst>
              </p:cNvPr>
              <p:cNvSpPr txBox="1"/>
              <p:nvPr/>
            </p:nvSpPr>
            <p:spPr>
              <a:xfrm>
                <a:off x="10254162" y="0"/>
                <a:ext cx="6110314" cy="4849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𝑞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𝑘</m:t>
                        </m:r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naryPr>
                      <m:sub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</m:sub>
                      <m:sup/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𝒩</m:t>
                        </m:r>
                        <m:d>
                          <m:d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nary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16D5818-43BB-93D5-7157-C33D065276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54162" y="0"/>
                <a:ext cx="6110314" cy="484941"/>
              </a:xfrm>
              <a:prstGeom prst="rect">
                <a:avLst/>
              </a:prstGeom>
              <a:blipFill>
                <a:blip r:embed="rId4"/>
                <a:stretch>
                  <a:fillRect t="-76923" b="-1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E0C1108E-B4A4-1E2E-0CE8-3829F656EB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8219" y="2694551"/>
            <a:ext cx="2883101" cy="2208483"/>
          </a:xfrm>
          <a:prstGeom prst="roundRect">
            <a:avLst>
              <a:gd name="adj" fmla="val 13522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A3FE921-3132-802F-1F3C-C97C110F23B9}"/>
              </a:ext>
            </a:extLst>
          </p:cNvPr>
          <p:cNvSpPr/>
          <p:nvPr/>
        </p:nvSpPr>
        <p:spPr>
          <a:xfrm>
            <a:off x="4813110" y="3247085"/>
            <a:ext cx="1282890" cy="791571"/>
          </a:xfrm>
          <a:prstGeom prst="roundRect">
            <a:avLst/>
          </a:prstGeom>
          <a:solidFill>
            <a:schemeClr val="accent2">
              <a:alpha val="1866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A52200E-0CA3-8914-7524-E271D9EB1B07}"/>
              </a:ext>
            </a:extLst>
          </p:cNvPr>
          <p:cNvSpPr/>
          <p:nvPr/>
        </p:nvSpPr>
        <p:spPr>
          <a:xfrm>
            <a:off x="6096000" y="3247085"/>
            <a:ext cx="1332931" cy="791571"/>
          </a:xfrm>
          <a:prstGeom prst="roundRect">
            <a:avLst/>
          </a:prstGeom>
          <a:solidFill>
            <a:srgbClr val="FF0000">
              <a:alpha val="1866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FA9985B-510C-77B1-0451-6B495A2A8145}"/>
              </a:ext>
            </a:extLst>
          </p:cNvPr>
          <p:cNvSpPr/>
          <p:nvPr/>
        </p:nvSpPr>
        <p:spPr>
          <a:xfrm>
            <a:off x="4813110" y="3257622"/>
            <a:ext cx="397717" cy="791571"/>
          </a:xfrm>
          <a:prstGeom prst="roundRect">
            <a:avLst/>
          </a:prstGeom>
          <a:solidFill>
            <a:schemeClr val="accent2">
              <a:alpha val="21307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30BBFDF-0D09-3FE0-A5E4-8183F819A5E9}"/>
              </a:ext>
            </a:extLst>
          </p:cNvPr>
          <p:cNvSpPr/>
          <p:nvPr/>
        </p:nvSpPr>
        <p:spPr>
          <a:xfrm>
            <a:off x="6363222" y="3257622"/>
            <a:ext cx="1065709" cy="791571"/>
          </a:xfrm>
          <a:prstGeom prst="roundRect">
            <a:avLst/>
          </a:prstGeom>
          <a:solidFill>
            <a:srgbClr val="FF0000">
              <a:alpha val="2130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4353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040C4-763E-2B76-847A-C10D1181D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IBM Plex Sans" panose="020B0503050203000203" pitchFamily="34" charset="0"/>
              </a:rPr>
              <a:t>ANNOUNCEMENTS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E86E86-2F61-B602-8A94-DAC3DC2C2E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IBM Plex Sans" panose="020B0503050203000203" pitchFamily="34" charset="0"/>
              </a:rPr>
              <a:t>12/20: Final project deadline, 2pm</a:t>
            </a:r>
          </a:p>
          <a:p>
            <a:r>
              <a:rPr lang="en-US" dirty="0"/>
              <a:t>Please fill out Q! Deadline 12/23</a:t>
            </a:r>
            <a:endParaRPr lang="en-US" sz="2800" dirty="0">
              <a:latin typeface="IBM Plex Sans" panose="020B050305020300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6084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00198-C1A3-5DA1-BCC6-8B37D79F6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APPROXIMATION WITHIN A CLUSTER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21C620E-F6ED-D011-7007-81D60D0418B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4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Multivariate Jackson’s theorem:</a:t>
                </a:r>
                <a:r>
                  <a:rPr lang="en-US" sz="2400" dirty="0"/>
                  <a:t> For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2400" dirty="0"/>
                  <a:t> which is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sz="2400" dirty="0"/>
                  <a:t>-Lipschitz, for any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ℓ≥1</m:t>
                    </m:r>
                  </m:oMath>
                </a14:m>
                <a:r>
                  <a:rPr lang="en-US" sz="2400" dirty="0"/>
                  <a:t> there exists a polynomial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</m:oMath>
                </a14:m>
                <a:r>
                  <a:rPr lang="en-US" sz="2400" dirty="0"/>
                  <a:t> of degree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ℓ</m:t>
                    </m:r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s.t.</a:t>
                </a:r>
                <a:endParaRPr lang="en-US" sz="2400" dirty="0"/>
              </a:p>
              <a:p>
                <a:pPr marL="0" indent="0" algn="ctr">
                  <a:buNone/>
                </a:pPr>
                <a:endParaRPr lang="en-US" sz="100" b="0" i="1" dirty="0"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400" b="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sup</m:t>
                              </m:r>
                            </m:e>
                            <m:lim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2400" b="0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d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≤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lim>
                          </m:limLow>
                        </m:fName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400" b="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  <m:d>
                                <m:dPr>
                                  <m:ctrlPr>
                                    <a:rPr lang="en-US" sz="2400" b="0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d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ℓ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400" b="0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d>
                            </m:e>
                          </m:d>
                        </m:e>
                      </m:func>
                      <m:r>
                        <a:rPr lang="en-US" sz="2400" i="1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≲</m:t>
                      </m:r>
                      <m:r>
                        <a:rPr lang="en-US" sz="2400" b="0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𝑟𝑚𝐿</m:t>
                      </m:r>
                      <m:r>
                        <a:rPr lang="en-US" sz="2400" b="0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/ℓ</m:t>
                      </m:r>
                    </m:oMath>
                  </m:oMathPara>
                </a14:m>
                <a:endParaRPr lang="en-US" sz="2400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pPr marL="457200" indent="0">
                  <a:buNone/>
                </a:pPr>
                <a:r>
                  <a:rPr lang="en-US" sz="2400" dirty="0">
                    <a:solidFill>
                      <a:schemeClr val="bg1">
                        <a:lumMod val="65000"/>
                      </a:schemeClr>
                    </a:solidFill>
                  </a:rPr>
                  <a:t>degree is polynomial in smoothness, radius of domain, and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1/</m:t>
                    </m:r>
                  </m:oMath>
                </a14:m>
                <a:r>
                  <a:rPr lang="en-US" sz="2400" dirty="0">
                    <a:solidFill>
                      <a:schemeClr val="bg1">
                        <a:lumMod val="65000"/>
                      </a:schemeClr>
                    </a:solidFill>
                  </a:rPr>
                  <a:t>error</a:t>
                </a:r>
              </a:p>
              <a:p>
                <a:pPr marL="457200" indent="0">
                  <a:buNone/>
                </a:pPr>
                <a:endParaRPr lang="en-US" sz="100" dirty="0"/>
              </a:p>
              <a:p>
                <a:pPr marL="0" indent="0">
                  <a:buNone/>
                </a:pPr>
                <a:r>
                  <a:rPr lang="en-US" sz="2400" dirty="0"/>
                  <a:t>Implies that if all the components are close, the score function is well-approximated by a polynomial:</a:t>
                </a:r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21C620E-F6ED-D011-7007-81D60D0418B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76" t="-1679" r="-16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7107F72A-C6F7-67E7-6D52-3CAF91FF45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11" b="1458"/>
          <a:stretch/>
        </p:blipFill>
        <p:spPr>
          <a:xfrm>
            <a:off x="1181641" y="4272189"/>
            <a:ext cx="9828718" cy="7239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C888B5F-F02E-C56F-EEBF-24C5555F72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377" y="5120391"/>
            <a:ext cx="11881233" cy="769417"/>
          </a:xfrm>
          <a:prstGeom prst="rect">
            <a:avLst/>
          </a:prstGeom>
        </p:spPr>
      </p:pic>
      <p:sp>
        <p:nvSpPr>
          <p:cNvPr id="11" name="Right Brace 10">
            <a:extLst>
              <a:ext uri="{FF2B5EF4-FFF2-40B4-BE49-F238E27FC236}">
                <a16:creationId xmlns:a16="http://schemas.microsoft.com/office/drawing/2014/main" id="{A0777AC3-AF9F-66D4-E1BC-F3C12E1795DA}"/>
              </a:ext>
            </a:extLst>
          </p:cNvPr>
          <p:cNvSpPr/>
          <p:nvPr/>
        </p:nvSpPr>
        <p:spPr>
          <a:xfrm rot="5400000">
            <a:off x="6793755" y="1064853"/>
            <a:ext cx="177998" cy="9764280"/>
          </a:xfrm>
          <a:prstGeom prst="rightBrace">
            <a:avLst/>
          </a:prstGeom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AE12FB0-78E2-20B8-52DC-1B95122A7902}"/>
                  </a:ext>
                </a:extLst>
              </p:cNvPr>
              <p:cNvSpPr txBox="1"/>
              <p:nvPr/>
            </p:nvSpPr>
            <p:spPr>
              <a:xfrm>
                <a:off x="3175646" y="6018042"/>
                <a:ext cx="7402566" cy="668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“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𝑧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”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IBM Plex Sans" panose="020B0503050203000203" pitchFamily="34" charset="0"/>
                    <a:ea typeface="+mn-ea"/>
                    <a:cs typeface="+mn-cs"/>
                  </a:rPr>
                  <a:t> in Jackson’s theorem, bounded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IBM Plex Sans" panose="020B0503050203000203" pitchFamily="34" charset="0"/>
                    <a:ea typeface="+mn-ea"/>
                    <a:cs typeface="+mn-cs"/>
                  </a:rPr>
                  <a:t>w.h.p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IBM Plex Sans" panose="020B0503050203000203" pitchFamily="34" charset="0"/>
                    <a:ea typeface="+mn-ea"/>
                    <a:cs typeface="+mn-cs"/>
                  </a:rPr>
                  <a:t>. over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IBM Plex Sans" panose="020B0503050203000203" pitchFamily="34" charset="0"/>
                    <a:ea typeface="+mn-ea"/>
                    <a:cs typeface="+mn-cs"/>
                  </a:rPr>
                  <a:t> if all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sSub>
                      <m:sSub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𝜇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</m:sub>
                    </m:sSub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</m:t>
                    </m:r>
                    <m:sSub>
                      <m:sSub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𝑄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</m:sub>
                    </m:sSub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IBM Plex Sans" panose="020B0503050203000203" pitchFamily="34" charset="0"/>
                    <a:ea typeface="+mn-ea"/>
                    <a:cs typeface="+mn-cs"/>
                  </a:rPr>
                  <a:t>’s close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/>
                    </a:solidFill>
                    <a:effectLst/>
                    <a:uLnTx/>
                    <a:uFillTx/>
                    <a:latin typeface="IBM Plex Sans" panose="020B0503050203000203" pitchFamily="34" charset="0"/>
                    <a:ea typeface="+mn-ea"/>
                    <a:cs typeface="+mn-cs"/>
                  </a:rPr>
                  <a:t>i.e. radius “</a:t>
                </a:r>
                <a14:m>
                  <m:oMath xmlns:m="http://schemas.openxmlformats.org/officeDocument/2006/math">
                    <m:r>
                      <a:rPr kumimoji="0" 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A6B72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𝒓</m:t>
                    </m:r>
                  </m:oMath>
                </a14:m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/>
                    </a:solidFill>
                    <a:effectLst/>
                    <a:uLnTx/>
                    <a:uFillTx/>
                    <a:latin typeface="IBM Plex Sans" panose="020B0503050203000203" pitchFamily="34" charset="0"/>
                    <a:ea typeface="+mn-ea"/>
                    <a:cs typeface="+mn-cs"/>
                  </a:rPr>
                  <a:t>” of the domain for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A6B727"/>
                    </a:solidFill>
                    <a:effectLst/>
                    <a:uLnTx/>
                    <a:uFillTx/>
                    <a:latin typeface="IBM Plex Sans" panose="020B0503050203000203" pitchFamily="34" charset="0"/>
                    <a:ea typeface="+mn-ea"/>
                    <a:cs typeface="+mn-cs"/>
                  </a:rPr>
                  <a:t>softmax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/>
                    </a:solidFill>
                    <a:effectLst/>
                    <a:uLnTx/>
                    <a:uFillTx/>
                    <a:latin typeface="IBM Plex Sans" panose="020B0503050203000203" pitchFamily="34" charset="0"/>
                    <a:ea typeface="+mn-ea"/>
                    <a:cs typeface="+mn-cs"/>
                  </a:rPr>
                  <a:t> is bounded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AE12FB0-78E2-20B8-52DC-1B95122A79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5646" y="6018042"/>
                <a:ext cx="7402566" cy="668645"/>
              </a:xfrm>
              <a:prstGeom prst="rect">
                <a:avLst/>
              </a:prstGeom>
              <a:blipFill>
                <a:blip r:embed="rId5"/>
                <a:stretch>
                  <a:fillRect t="-3704" b="-129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57324D7C-424B-71EF-33B6-062009C001B8}"/>
              </a:ext>
            </a:extLst>
          </p:cNvPr>
          <p:cNvSpPr/>
          <p:nvPr/>
        </p:nvSpPr>
        <p:spPr>
          <a:xfrm>
            <a:off x="2386208" y="4423602"/>
            <a:ext cx="1308970" cy="480948"/>
          </a:xfrm>
          <a:prstGeom prst="roundRect">
            <a:avLst/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24E8B9-7228-2ED7-CE18-8C0E61249316}"/>
              </a:ext>
            </a:extLst>
          </p:cNvPr>
          <p:cNvSpPr txBox="1"/>
          <p:nvPr/>
        </p:nvSpPr>
        <p:spPr>
          <a:xfrm>
            <a:off x="1818467" y="4015707"/>
            <a:ext cx="24444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softmax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is 1-Lipschitz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67565FD-7617-3DA2-1E3E-39A66380ABF5}"/>
                  </a:ext>
                </a:extLst>
              </p:cNvPr>
              <p:cNvSpPr txBox="1"/>
              <p:nvPr/>
            </p:nvSpPr>
            <p:spPr>
              <a:xfrm>
                <a:off x="10254162" y="0"/>
                <a:ext cx="2002556" cy="4849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𝑞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𝑘</m:t>
                        </m:r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naryPr>
                      <m:sub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</m:sub>
                      <m:sup/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𝒩</m:t>
                        </m:r>
                        <m:d>
                          <m:d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nary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67565FD-7617-3DA2-1E3E-39A66380AB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54162" y="0"/>
                <a:ext cx="2002556" cy="484941"/>
              </a:xfrm>
              <a:prstGeom prst="rect">
                <a:avLst/>
              </a:prstGeom>
              <a:blipFill>
                <a:blip r:embed="rId6"/>
                <a:stretch>
                  <a:fillRect t="-76923" b="-1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3894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 animBg="1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21C620E-F6ED-D011-7007-81D60D0418B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4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Multivariate Jackson’s theorem:</a:t>
                </a:r>
                <a:r>
                  <a:rPr lang="en-US" sz="2400" dirty="0"/>
                  <a:t> For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2400" dirty="0"/>
                  <a:t> which is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sz="2400" dirty="0"/>
                  <a:t>-Lipschitz, for any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ℓ≥1</m:t>
                    </m:r>
                  </m:oMath>
                </a14:m>
                <a:r>
                  <a:rPr lang="en-US" sz="2400" dirty="0"/>
                  <a:t> there exists a polynomial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</m:oMath>
                </a14:m>
                <a:r>
                  <a:rPr lang="en-US" sz="2400" dirty="0"/>
                  <a:t> of degree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ℓ</m:t>
                    </m:r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s.t.</a:t>
                </a:r>
                <a:endParaRPr lang="en-US" sz="2400" dirty="0"/>
              </a:p>
              <a:p>
                <a:pPr marL="0" indent="0" algn="ctr">
                  <a:buNone/>
                </a:pPr>
                <a:endParaRPr lang="en-US" sz="100" b="0" i="1" dirty="0"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400" b="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sup</m:t>
                              </m:r>
                            </m:e>
                            <m:lim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2400" b="0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d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≤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lim>
                          </m:limLow>
                        </m:fName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400" b="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  <m:d>
                                <m:dPr>
                                  <m:ctrlPr>
                                    <a:rPr lang="en-US" sz="2400" b="0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d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ℓ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400" b="0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d>
                            </m:e>
                          </m:d>
                        </m:e>
                      </m:func>
                      <m:r>
                        <a:rPr lang="en-US" sz="2400" i="1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≲</m:t>
                      </m:r>
                      <m:r>
                        <a:rPr lang="en-US" sz="2400" b="0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𝑟𝑚𝐿</m:t>
                      </m:r>
                      <m:r>
                        <a:rPr lang="en-US" sz="2400" b="0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/ℓ</m:t>
                      </m:r>
                    </m:oMath>
                  </m:oMathPara>
                </a14:m>
                <a:endParaRPr lang="en-US" sz="2400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pPr marL="457200" indent="0">
                  <a:buNone/>
                </a:pPr>
                <a:r>
                  <a:rPr lang="en-US" sz="2400" dirty="0">
                    <a:solidFill>
                      <a:schemeClr val="bg1">
                        <a:lumMod val="65000"/>
                      </a:schemeClr>
                    </a:solidFill>
                  </a:rPr>
                  <a:t>degree is polynomial in smoothness, radius of domain, and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1/</m:t>
                    </m:r>
                  </m:oMath>
                </a14:m>
                <a:r>
                  <a:rPr lang="en-US" sz="2400" dirty="0">
                    <a:solidFill>
                      <a:schemeClr val="bg1">
                        <a:lumMod val="65000"/>
                      </a:schemeClr>
                    </a:solidFill>
                  </a:rPr>
                  <a:t>error</a:t>
                </a:r>
              </a:p>
              <a:p>
                <a:pPr marL="457200" indent="0">
                  <a:buNone/>
                </a:pPr>
                <a:endParaRPr lang="en-US" sz="100" dirty="0"/>
              </a:p>
              <a:p>
                <a:pPr marL="0" indent="0">
                  <a:buNone/>
                </a:pPr>
                <a:r>
                  <a:rPr lang="en-US" sz="2400" dirty="0"/>
                  <a:t>Implies that if all the components are close, the score function is well-approximated by a polynomial:</a:t>
                </a:r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21C620E-F6ED-D011-7007-81D60D0418B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76" t="-1679" r="-16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C5DF5B9E-66BD-5BE7-5FD0-D5E5705CB9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3901" y="4149189"/>
            <a:ext cx="5444198" cy="7359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D00198-C1A3-5DA1-BCC6-8B37D79F6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APPROXIMATION WITHIN A CLUSTER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1FAA472-9B48-D8A2-651A-5075227FFCD0}"/>
                  </a:ext>
                </a:extLst>
              </p:cNvPr>
              <p:cNvSpPr txBox="1"/>
              <p:nvPr/>
            </p:nvSpPr>
            <p:spPr>
              <a:xfrm>
                <a:off x="6902323" y="4672209"/>
                <a:ext cx="418995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F5327"/>
                    </a:solidFill>
                    <a:effectLst/>
                    <a:uLnTx/>
                    <a:uFillTx/>
                    <a:latin typeface="IBM Plex Sans" panose="020B0503050203000203" pitchFamily="34" charset="0"/>
                    <a:ea typeface="+mn-ea"/>
                    <a:cs typeface="+mn-cs"/>
                  </a:rPr>
                  <a:t>scales with dimension potentially…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IBM Plex Sans" panose="020B0503050203000203" pitchFamily="34" charset="0"/>
                    <a:ea typeface="+mn-ea"/>
                    <a:cs typeface="+mn-cs"/>
                  </a:rPr>
                  <a:t>naively, would blow up our polynomial approximation error for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𝑤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IBM Plex Sans" panose="020B0503050203000203" pitchFamily="34" charset="0"/>
                    <a:ea typeface="+mn-ea"/>
                    <a:cs typeface="+mn-cs"/>
                  </a:rPr>
                  <a:t> by dimension factors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1FAA472-9B48-D8A2-651A-5075227FFC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2323" y="4672209"/>
                <a:ext cx="4189957" cy="1200329"/>
              </a:xfrm>
              <a:prstGeom prst="rect">
                <a:avLst/>
              </a:prstGeom>
              <a:blipFill>
                <a:blip r:embed="rId4"/>
                <a:stretch>
                  <a:fillRect l="-1208" t="-2083" r="-604" b="-7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2919C7E-41B9-7E80-E16E-39751FDBAC79}"/>
              </a:ext>
            </a:extLst>
          </p:cNvPr>
          <p:cNvSpPr/>
          <p:nvPr/>
        </p:nvSpPr>
        <p:spPr>
          <a:xfrm>
            <a:off x="6996081" y="4122977"/>
            <a:ext cx="1926990" cy="549232"/>
          </a:xfrm>
          <a:prstGeom prst="round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FF74916-FAF5-7B2C-F3BC-5C209FDD010A}"/>
                  </a:ext>
                </a:extLst>
              </p:cNvPr>
              <p:cNvSpPr txBox="1"/>
              <p:nvPr/>
            </p:nvSpPr>
            <p:spPr>
              <a:xfrm>
                <a:off x="10254162" y="0"/>
                <a:ext cx="2002556" cy="4849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𝑞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𝑘</m:t>
                        </m:r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naryPr>
                      <m:sub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</m:sub>
                      <m:sup/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𝒩</m:t>
                        </m:r>
                        <m:d>
                          <m:d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nary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FF74916-FAF5-7B2C-F3BC-5C209FDD01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54162" y="0"/>
                <a:ext cx="2002556" cy="484941"/>
              </a:xfrm>
              <a:prstGeom prst="rect">
                <a:avLst/>
              </a:prstGeom>
              <a:blipFill>
                <a:blip r:embed="rId5"/>
                <a:stretch>
                  <a:fillRect t="-76923" b="-1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7368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21C620E-F6ED-D011-7007-81D60D0418B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4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Multivariate Jackson’s theorem:</a:t>
                </a:r>
                <a:r>
                  <a:rPr lang="en-US" sz="2400" dirty="0"/>
                  <a:t> For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2400" dirty="0"/>
                  <a:t> which is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sz="2400" dirty="0"/>
                  <a:t>-Lipschitz, for any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ℓ≥1</m:t>
                    </m:r>
                  </m:oMath>
                </a14:m>
                <a:r>
                  <a:rPr lang="en-US" sz="2400" dirty="0"/>
                  <a:t> there exists a polynomial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</m:oMath>
                </a14:m>
                <a:r>
                  <a:rPr lang="en-US" sz="2400" dirty="0"/>
                  <a:t> of degree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ℓ</m:t>
                    </m:r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s.t.</a:t>
                </a:r>
                <a:endParaRPr lang="en-US" sz="2400" dirty="0"/>
              </a:p>
              <a:p>
                <a:pPr marL="0" indent="0" algn="ctr">
                  <a:buNone/>
                </a:pPr>
                <a:endParaRPr lang="en-US" sz="100" b="0" i="1" dirty="0"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400" b="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sup</m:t>
                              </m:r>
                            </m:e>
                            <m:lim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2400" b="0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d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≤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lim>
                          </m:limLow>
                        </m:fName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400" b="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  <m:d>
                                <m:dPr>
                                  <m:ctrlPr>
                                    <a:rPr lang="en-US" sz="2400" b="0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d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ℓ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400" b="0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d>
                            </m:e>
                          </m:d>
                        </m:e>
                      </m:func>
                      <m:r>
                        <a:rPr lang="en-US" sz="2400" i="1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≲</m:t>
                      </m:r>
                      <m:r>
                        <a:rPr lang="en-US" sz="2400" b="0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𝑟𝑚𝐿</m:t>
                      </m:r>
                      <m:r>
                        <a:rPr lang="en-US" sz="2400" b="0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/ℓ</m:t>
                      </m:r>
                    </m:oMath>
                  </m:oMathPara>
                </a14:m>
                <a:endParaRPr lang="en-US" sz="2400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pPr marL="457200" indent="0">
                  <a:buNone/>
                </a:pPr>
                <a:r>
                  <a:rPr lang="en-US" sz="2400" dirty="0">
                    <a:solidFill>
                      <a:schemeClr val="bg1">
                        <a:lumMod val="65000"/>
                      </a:schemeClr>
                    </a:solidFill>
                  </a:rPr>
                  <a:t>degree is polynomial in smoothness, radius of domain, and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1/</m:t>
                    </m:r>
                  </m:oMath>
                </a14:m>
                <a:r>
                  <a:rPr lang="en-US" sz="2400" dirty="0">
                    <a:solidFill>
                      <a:schemeClr val="bg1">
                        <a:lumMod val="65000"/>
                      </a:schemeClr>
                    </a:solidFill>
                  </a:rPr>
                  <a:t>error</a:t>
                </a:r>
              </a:p>
              <a:p>
                <a:pPr marL="457200" indent="0">
                  <a:buNone/>
                </a:pPr>
                <a:endParaRPr lang="en-US" sz="100" dirty="0"/>
              </a:p>
              <a:p>
                <a:pPr marL="0" indent="0">
                  <a:buNone/>
                </a:pPr>
                <a:r>
                  <a:rPr lang="en-US" sz="2400" dirty="0"/>
                  <a:t>Implies that if all the components are close, the score function is well-approximated by a polynomial:</a:t>
                </a:r>
              </a:p>
              <a:p>
                <a:pPr marL="0" indent="0">
                  <a:buNone/>
                </a:pPr>
                <a:endParaRPr lang="en-US" sz="2400" b="1" dirty="0"/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21C620E-F6ED-D011-7007-81D60D0418B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76" t="-1679" r="-16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5D1A51BB-594C-6C26-4F81-303C37963D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3901" y="4149189"/>
            <a:ext cx="5444198" cy="7359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D2648CA-5C33-9082-BE6C-FE59FA3B63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817" y="4968014"/>
            <a:ext cx="11624365" cy="7359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D00198-C1A3-5DA1-BCC6-8B37D79F6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APPROXIMATION WITHIN A CLUSTER</a:t>
            </a: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6933EAFF-4C56-C1D9-3D12-09C04E93DD67}"/>
              </a:ext>
            </a:extLst>
          </p:cNvPr>
          <p:cNvSpPr/>
          <p:nvPr/>
        </p:nvSpPr>
        <p:spPr>
          <a:xfrm rot="5400000">
            <a:off x="4040976" y="4128805"/>
            <a:ext cx="212992" cy="3041112"/>
          </a:xfrm>
          <a:prstGeom prst="rightBrace">
            <a:avLst/>
          </a:prstGeom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BAF93BF-DBE8-1F9D-7981-857329AA48DB}"/>
                  </a:ext>
                </a:extLst>
              </p:cNvPr>
              <p:cNvSpPr txBox="1"/>
              <p:nvPr/>
            </p:nvSpPr>
            <p:spPr>
              <a:xfrm>
                <a:off x="2716523" y="5737907"/>
                <a:ext cx="261134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/>
                    </a:solidFill>
                    <a:effectLst/>
                    <a:uLnTx/>
                    <a:uFillTx/>
                    <a:latin typeface="IBM Plex Sans" panose="020B0503050203000203" pitchFamily="34" charset="0"/>
                    <a:ea typeface="+mn-ea"/>
                    <a:cs typeface="+mn-cs"/>
                  </a:rPr>
                  <a:t>scales with separation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6B72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6B72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𝑸</m:t>
                        </m:r>
                      </m:e>
                      <m:sub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6B72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𝒊</m:t>
                        </m:r>
                      </m:sub>
                    </m:sSub>
                  </m:oMath>
                </a14:m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/>
                    </a:solidFill>
                    <a:effectLst/>
                    <a:uLnTx/>
                    <a:uFillTx/>
                    <a:latin typeface="IBM Plex Sans" panose="020B0503050203000203" pitchFamily="34" charset="0"/>
                    <a:ea typeface="+mn-ea"/>
                    <a:cs typeface="+mn-cs"/>
                  </a:rPr>
                  <a:t>’s, instead of dimension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BAF93BF-DBE8-1F9D-7981-857329AA48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6523" y="5737907"/>
                <a:ext cx="2611342" cy="923330"/>
              </a:xfrm>
              <a:prstGeom prst="rect">
                <a:avLst/>
              </a:prstGeom>
              <a:blipFill>
                <a:blip r:embed="rId5"/>
                <a:stretch>
                  <a:fillRect l="-1942" t="-2703" r="-3883" b="-9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ight Brace 10">
            <a:extLst>
              <a:ext uri="{FF2B5EF4-FFF2-40B4-BE49-F238E27FC236}">
                <a16:creationId xmlns:a16="http://schemas.microsoft.com/office/drawing/2014/main" id="{4676B7C1-F423-381F-A963-0F79BEB943C2}"/>
              </a:ext>
            </a:extLst>
          </p:cNvPr>
          <p:cNvSpPr/>
          <p:nvPr/>
        </p:nvSpPr>
        <p:spPr>
          <a:xfrm rot="5400000">
            <a:off x="8567678" y="4694718"/>
            <a:ext cx="212992" cy="1909285"/>
          </a:xfrm>
          <a:prstGeom prst="rightBrace">
            <a:avLst/>
          </a:prstGeom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3D37890-2ED8-A5C2-BAEE-35C3C2217DC1}"/>
                  </a:ext>
                </a:extLst>
              </p:cNvPr>
              <p:cNvSpPr txBox="1"/>
              <p:nvPr/>
            </p:nvSpPr>
            <p:spPr>
              <a:xfrm>
                <a:off x="7325545" y="5737907"/>
                <a:ext cx="2697257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/>
                    </a:solidFill>
                    <a:effectLst/>
                    <a:uLnTx/>
                    <a:uFillTx/>
                    <a:latin typeface="IBM Plex Sans" panose="020B0503050203000203" pitchFamily="34" charset="0"/>
                    <a:ea typeface="+mn-ea"/>
                    <a:cs typeface="+mn-cs"/>
                  </a:rPr>
                  <a:t>scales with separation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A6B72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A6B72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𝝁</m:t>
                        </m:r>
                      </m:e>
                      <m:sub>
                        <m:r>
                          <a:rPr kumimoji="0" lang="en-US" sz="18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A6B72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𝒊</m:t>
                        </m:r>
                      </m:sub>
                    </m:sSub>
                  </m:oMath>
                </a14:m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/>
                    </a:solidFill>
                    <a:effectLst/>
                    <a:uLnTx/>
                    <a:uFillTx/>
                    <a:latin typeface="IBM Plex Sans" panose="020B0503050203000203" pitchFamily="34" charset="0"/>
                    <a:ea typeface="+mn-ea"/>
                    <a:cs typeface="+mn-cs"/>
                  </a:rPr>
                  <a:t>’s, instead of dimension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3D37890-2ED8-A5C2-BAEE-35C3C2217D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5545" y="5737907"/>
                <a:ext cx="2697257" cy="923330"/>
              </a:xfrm>
              <a:prstGeom prst="rect">
                <a:avLst/>
              </a:prstGeom>
              <a:blipFill>
                <a:blip r:embed="rId6"/>
                <a:stretch>
                  <a:fillRect t="-2703" r="-1869" b="-9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ight Brace 12">
            <a:extLst>
              <a:ext uri="{FF2B5EF4-FFF2-40B4-BE49-F238E27FC236}">
                <a16:creationId xmlns:a16="http://schemas.microsoft.com/office/drawing/2014/main" id="{545CB8D1-0D46-E5BA-1840-3A89E01D7701}"/>
              </a:ext>
            </a:extLst>
          </p:cNvPr>
          <p:cNvSpPr/>
          <p:nvPr/>
        </p:nvSpPr>
        <p:spPr>
          <a:xfrm rot="5400000">
            <a:off x="10893160" y="4694717"/>
            <a:ext cx="212992" cy="1909285"/>
          </a:xfrm>
          <a:prstGeom prst="rightBrace">
            <a:avLst/>
          </a:prstGeom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992254-F7E4-EB93-254A-ECF3B570EA6B}"/>
              </a:ext>
            </a:extLst>
          </p:cNvPr>
          <p:cNvSpPr txBox="1"/>
          <p:nvPr/>
        </p:nvSpPr>
        <p:spPr>
          <a:xfrm>
            <a:off x="9651027" y="5816453"/>
            <a:ext cx="2697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IBM Plex Sans" panose="020B0503050203000203" pitchFamily="34" charset="0"/>
                <a:ea typeface="+mn-ea"/>
                <a:cs typeface="+mn-cs"/>
              </a:rPr>
              <a:t>linear term</a:t>
            </a:r>
          </a:p>
        </p:txBody>
      </p:sp>
      <p:sp>
        <p:nvSpPr>
          <p:cNvPr id="18" name="Right Brace 17">
            <a:extLst>
              <a:ext uri="{FF2B5EF4-FFF2-40B4-BE49-F238E27FC236}">
                <a16:creationId xmlns:a16="http://schemas.microsoft.com/office/drawing/2014/main" id="{93296F3E-D3A7-25A0-2903-85E268E06C3B}"/>
              </a:ext>
            </a:extLst>
          </p:cNvPr>
          <p:cNvSpPr/>
          <p:nvPr/>
        </p:nvSpPr>
        <p:spPr>
          <a:xfrm rot="5400000">
            <a:off x="1774363" y="5235014"/>
            <a:ext cx="212992" cy="828693"/>
          </a:xfrm>
          <a:prstGeom prst="rightBrace">
            <a:avLst/>
          </a:prstGeom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75E0770-0CE4-0A37-F1E3-0E3D7D5A79D2}"/>
              </a:ext>
            </a:extLst>
          </p:cNvPr>
          <p:cNvSpPr txBox="1"/>
          <p:nvPr/>
        </p:nvSpPr>
        <p:spPr>
          <a:xfrm>
            <a:off x="728660" y="5737907"/>
            <a:ext cx="1743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IBM Plex Sans" panose="020B0503050203000203" pitchFamily="34" charset="0"/>
                <a:ea typeface="+mn-ea"/>
                <a:cs typeface="+mn-cs"/>
              </a:rPr>
              <a:t>polynomially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IBM Plex Sans" panose="020B0503050203000203" pitchFamily="34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IBM Plex Sans" panose="020B0503050203000203" pitchFamily="34" charset="0"/>
                <a:ea typeface="+mn-ea"/>
                <a:cs typeface="+mn-cs"/>
              </a:rPr>
              <a:t>approximable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IBM Plex Sans" panose="020B0503050203000203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A03ECA3-3F19-A5C8-4BE3-A4CD67FC95B1}"/>
                  </a:ext>
                </a:extLst>
              </p:cNvPr>
              <p:cNvSpPr txBox="1"/>
              <p:nvPr/>
            </p:nvSpPr>
            <p:spPr>
              <a:xfrm>
                <a:off x="10254162" y="0"/>
                <a:ext cx="2002556" cy="4849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𝑞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𝑘</m:t>
                        </m:r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naryPr>
                      <m:sub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</m:sub>
                      <m:sup/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𝒩</m:t>
                        </m:r>
                        <m:d>
                          <m:d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nary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A03ECA3-3F19-A5C8-4BE3-A4CD67FC95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54162" y="0"/>
                <a:ext cx="2002556" cy="484941"/>
              </a:xfrm>
              <a:prstGeom prst="rect">
                <a:avLst/>
              </a:prstGeom>
              <a:blipFill>
                <a:blip r:embed="rId7"/>
                <a:stretch>
                  <a:fillRect t="-76923" b="-1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712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1" grpId="0" animBg="1"/>
      <p:bldP spid="12" grpId="0"/>
      <p:bldP spid="13" grpId="0" animBg="1"/>
      <p:bldP spid="14" grpId="0"/>
      <p:bldP spid="18" grpId="0" animBg="1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graph&#10;&#10;Description automatically generated">
            <a:extLst>
              <a:ext uri="{FF2B5EF4-FFF2-40B4-BE49-F238E27FC236}">
                <a16:creationId xmlns:a16="http://schemas.microsoft.com/office/drawing/2014/main" id="{46D0A77A-B00C-60D5-7BFD-52233DEA9C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56"/>
          <a:stretch/>
        </p:blipFill>
        <p:spPr>
          <a:xfrm>
            <a:off x="4582770" y="2785934"/>
            <a:ext cx="3026460" cy="2297225"/>
          </a:xfrm>
          <a:prstGeom prst="round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21C620E-F6ED-D011-7007-81D60D0418B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4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Strategy: </a:t>
                </a:r>
              </a:p>
              <a:p>
                <a:r>
                  <a:rPr lang="en-US" sz="2400" dirty="0"/>
                  <a:t>Group components into “clusters” such that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400" dirty="0"/>
                  <a:t>’s within each cluster are close</a:t>
                </a:r>
              </a:p>
              <a:p>
                <a:r>
                  <a:rPr lang="en-US" sz="2400" dirty="0"/>
                  <a:t>For each cluster, run polynomial regression only on samples from components within the cluster</a:t>
                </a:r>
              </a:p>
              <a:p>
                <a:endParaRPr lang="en-US" sz="2400" dirty="0"/>
              </a:p>
              <a:p>
                <a:endParaRPr lang="en-US" sz="2400" dirty="0"/>
              </a:p>
              <a:p>
                <a:endParaRPr lang="en-US" sz="2400" dirty="0"/>
              </a:p>
              <a:p>
                <a:endParaRPr lang="en-US" sz="2400" dirty="0"/>
              </a:p>
              <a:p>
                <a:endParaRPr lang="en-US" sz="2400" dirty="0"/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2400" b="1" dirty="0">
                    <a:solidFill>
                      <a:schemeClr val="accent3"/>
                    </a:solidFill>
                  </a:rPr>
                  <a:t>Clustering: </a:t>
                </a:r>
                <a:r>
                  <a:rPr lang="en-US" sz="2400" dirty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rPr>
                  <a:t>How do we decide which samples belong to which cluster?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2400" b="1" dirty="0">
                    <a:solidFill>
                      <a:schemeClr val="accent3"/>
                    </a:solidFill>
                  </a:rPr>
                  <a:t>Score simplification: </a:t>
                </a:r>
                <a:r>
                  <a:rPr lang="en-US" sz="2400" dirty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rPr>
                  <a:t>Why is the </a:t>
                </a:r>
                <a:r>
                  <a:rPr lang="en-US" sz="24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score of the distribution conditioned on a cluster</a:t>
                </a:r>
                <a:r>
                  <a:rPr lang="en-US" sz="2400" dirty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rPr>
                  <a:t> close to the </a:t>
                </a:r>
                <a:r>
                  <a:rPr lang="en-US" sz="24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score function of the sub-mixture </a:t>
                </a:r>
                <a:r>
                  <a:rPr lang="en-US" sz="2400" dirty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rPr>
                  <a:t>given by that cluster?</a:t>
                </a:r>
                <a:endParaRPr lang="en-US" sz="2400" b="1" dirty="0">
                  <a:solidFill>
                    <a:schemeClr val="accent3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21C620E-F6ED-D011-7007-81D60D0418B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85" t="-1679" r="-434" b="-16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1DD00198-C1A3-5DA1-BCC6-8B37D79F6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PIECEWISE APPROXIMATION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2ED929-0D0B-DE43-2C21-485B5135C06F}"/>
              </a:ext>
            </a:extLst>
          </p:cNvPr>
          <p:cNvGrpSpPr/>
          <p:nvPr/>
        </p:nvGrpSpPr>
        <p:grpSpPr>
          <a:xfrm>
            <a:off x="4582770" y="2775397"/>
            <a:ext cx="3026460" cy="2318298"/>
            <a:chOff x="4582770" y="3255826"/>
            <a:chExt cx="3026460" cy="2318298"/>
          </a:xfrm>
        </p:grpSpPr>
        <p:pic>
          <p:nvPicPr>
            <p:cNvPr id="29" name="Picture 28" descr="A screenshot of a graph&#10;&#10;Description automatically generated">
              <a:extLst>
                <a:ext uri="{FF2B5EF4-FFF2-40B4-BE49-F238E27FC236}">
                  <a16:creationId xmlns:a16="http://schemas.microsoft.com/office/drawing/2014/main" id="{2806906A-EF98-E48F-AE3E-71B1BF6F9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582770" y="3255826"/>
              <a:ext cx="3026460" cy="2318298"/>
            </a:xfrm>
            <a:prstGeom prst="roundRect">
              <a:avLst/>
            </a:prstGeom>
          </p:spPr>
        </p:pic>
        <p:sp>
          <p:nvSpPr>
            <p:cNvPr id="30" name="Rectangle 22">
              <a:extLst>
                <a:ext uri="{FF2B5EF4-FFF2-40B4-BE49-F238E27FC236}">
                  <a16:creationId xmlns:a16="http://schemas.microsoft.com/office/drawing/2014/main" id="{67DD0956-808C-156F-80B0-B191BCE285B4}"/>
                </a:ext>
              </a:extLst>
            </p:cNvPr>
            <p:cNvSpPr/>
            <p:nvPr/>
          </p:nvSpPr>
          <p:spPr>
            <a:xfrm>
              <a:off x="4634630" y="3369501"/>
              <a:ext cx="1728592" cy="250521"/>
            </a:xfrm>
            <a:prstGeom prst="roundRect">
              <a:avLst>
                <a:gd name="adj" fmla="val 50000"/>
              </a:avLst>
            </a:prstGeom>
            <a:solidFill>
              <a:srgbClr val="F5F5F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7C3B3BDE-19B1-43A2-31D5-EE39FCB8E8F1}"/>
              </a:ext>
            </a:extLst>
          </p:cNvPr>
          <p:cNvSpPr/>
          <p:nvPr/>
        </p:nvSpPr>
        <p:spPr>
          <a:xfrm>
            <a:off x="4813110" y="3418281"/>
            <a:ext cx="1282890" cy="791571"/>
          </a:xfrm>
          <a:prstGeom prst="roundRect">
            <a:avLst/>
          </a:prstGeom>
          <a:solidFill>
            <a:schemeClr val="accent2">
              <a:alpha val="1866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5BD213C8-6674-C5CD-7D55-29DBDA1B03F2}"/>
              </a:ext>
            </a:extLst>
          </p:cNvPr>
          <p:cNvSpPr/>
          <p:nvPr/>
        </p:nvSpPr>
        <p:spPr>
          <a:xfrm>
            <a:off x="6096000" y="3418281"/>
            <a:ext cx="1332931" cy="791571"/>
          </a:xfrm>
          <a:prstGeom prst="roundRect">
            <a:avLst/>
          </a:prstGeom>
          <a:solidFill>
            <a:srgbClr val="FF0000">
              <a:alpha val="1866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BF77A9B5-C33E-BDFB-4742-4318DF917EBE}"/>
              </a:ext>
            </a:extLst>
          </p:cNvPr>
          <p:cNvSpPr/>
          <p:nvPr/>
        </p:nvSpPr>
        <p:spPr>
          <a:xfrm>
            <a:off x="4813110" y="3428818"/>
            <a:ext cx="397717" cy="791571"/>
          </a:xfrm>
          <a:prstGeom prst="roundRect">
            <a:avLst/>
          </a:prstGeom>
          <a:solidFill>
            <a:schemeClr val="accent2">
              <a:alpha val="21307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7712A4F0-B322-BB08-155B-4366C0E7920A}"/>
              </a:ext>
            </a:extLst>
          </p:cNvPr>
          <p:cNvSpPr/>
          <p:nvPr/>
        </p:nvSpPr>
        <p:spPr>
          <a:xfrm>
            <a:off x="6363222" y="3428818"/>
            <a:ext cx="1065709" cy="791571"/>
          </a:xfrm>
          <a:prstGeom prst="roundRect">
            <a:avLst/>
          </a:prstGeom>
          <a:solidFill>
            <a:srgbClr val="FF0000">
              <a:alpha val="2130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6C008663-D64C-4352-132C-91BF5E4E4E11}"/>
                  </a:ext>
                </a:extLst>
              </p:cNvPr>
              <p:cNvSpPr txBox="1"/>
              <p:nvPr/>
            </p:nvSpPr>
            <p:spPr>
              <a:xfrm>
                <a:off x="10254162" y="0"/>
                <a:ext cx="2002556" cy="4849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𝑞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𝑘</m:t>
                        </m:r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naryPr>
                      <m:sub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</m:sub>
                      <m:sup/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𝒩</m:t>
                        </m:r>
                        <m:d>
                          <m:d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nary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6C008663-D64C-4352-132C-91BF5E4E4E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54162" y="0"/>
                <a:ext cx="2002556" cy="484941"/>
              </a:xfrm>
              <a:prstGeom prst="rect">
                <a:avLst/>
              </a:prstGeom>
              <a:blipFill>
                <a:blip r:embed="rId5"/>
                <a:stretch>
                  <a:fillRect t="-76923" b="-1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66042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4E63A7-571D-755C-DB3F-539B901752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C493BC5-FADF-07E6-A7E2-46CB66DC34FC}"/>
              </a:ext>
            </a:extLst>
          </p:cNvPr>
          <p:cNvSpPr txBox="1">
            <a:spLocks/>
          </p:cNvSpPr>
          <p:nvPr/>
        </p:nvSpPr>
        <p:spPr>
          <a:xfrm>
            <a:off x="2955819" y="301366"/>
            <a:ext cx="6280361" cy="6255268"/>
          </a:xfrm>
          <a:prstGeom prst="rect">
            <a:avLst/>
          </a:prstGeom>
          <a:effectLst/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63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sz="2400" b="1" i="1" dirty="0">
                <a:solidFill>
                  <a:schemeClr val="accent5">
                    <a:lumMod val="60000"/>
                    <a:lumOff val="40000"/>
                  </a:schemeClr>
                </a:solidFill>
                <a:latin typeface="IBM Plex Sans" panose="020B0503050203000203" pitchFamily="34" charset="0"/>
              </a:rPr>
              <a:t>Learning Gaussian mixtures</a:t>
            </a:r>
          </a:p>
          <a:p>
            <a:pPr marL="4763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BM Plex Sans" panose="020B0503050203000203" pitchFamily="34" charset="0"/>
                <a:ea typeface="+mn-ea"/>
                <a:cs typeface="+mn-cs"/>
              </a:rPr>
              <a:t>Prior work, main results</a:t>
            </a:r>
          </a:p>
          <a:p>
            <a:pPr marL="4763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BM Plex Sans" panose="020B0503050203000203" pitchFamily="34" charset="0"/>
                <a:ea typeface="+mn-ea"/>
                <a:cs typeface="+mn-cs"/>
              </a:rPr>
              <a:t>Piecewise polynomial approximation</a:t>
            </a:r>
          </a:p>
          <a:p>
            <a:pPr marL="4763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BM Plex Sans" panose="020B0503050203000203" pitchFamily="34" charset="0"/>
                <a:ea typeface="+mn-ea"/>
                <a:cs typeface="+mn-cs"/>
              </a:rPr>
              <a:t>Clustering, score simplification</a:t>
            </a:r>
          </a:p>
          <a:p>
            <a:pPr marL="4763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418AB3">
                  <a:lumMod val="20000"/>
                  <a:lumOff val="8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IBM Plex Sans" panose="020B0503050203000203" pitchFamily="34" charset="0"/>
              <a:ea typeface="+mn-ea"/>
              <a:cs typeface="+mn-cs"/>
            </a:endParaRPr>
          </a:p>
          <a:p>
            <a:pPr marL="4763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400" i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BM Plex Sans" panose="020B0503050203000203" pitchFamily="34" charset="0"/>
              </a:rPr>
              <a:t>Empirical phenomena</a:t>
            </a:r>
            <a:endParaRPr kumimoji="0" lang="en-US" sz="2400" i="1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IBM Plex Sans" panose="020B0503050203000203" pitchFamily="34" charset="0"/>
              <a:ea typeface="+mn-ea"/>
              <a:cs typeface="+mn-cs"/>
            </a:endParaRPr>
          </a:p>
          <a:p>
            <a:pPr marL="4763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418AB3">
                  <a:lumMod val="20000"/>
                  <a:lumOff val="8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IBM Plex Sans" panose="020B0503050203000203" pitchFamily="34" charset="0"/>
              <a:ea typeface="+mn-ea"/>
              <a:cs typeface="+mn-cs"/>
            </a:endParaRPr>
          </a:p>
          <a:p>
            <a:pPr marL="4763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418AB3">
                    <a:lumMod val="20000"/>
                    <a:lumOff val="8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BM Plex Sans" panose="020B0503050203000203" pitchFamily="34" charset="0"/>
                <a:ea typeface="+mn-ea"/>
                <a:cs typeface="+mn-cs"/>
              </a:rPr>
              <a:t>Parting thoughts</a:t>
            </a:r>
          </a:p>
        </p:txBody>
      </p:sp>
    </p:spTree>
    <p:extLst>
      <p:ext uri="{BB962C8B-B14F-4D97-AF65-F5344CB8AC3E}">
        <p14:creationId xmlns:p14="http://schemas.microsoft.com/office/powerpoint/2010/main" val="40474486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B7C21-62EC-E8C7-6780-63ED9D801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CLUSTERING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CAB1A4B-C18C-E016-BA1C-597F7C33CC4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1"/>
                <a:ext cx="11704320" cy="5143967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400" dirty="0"/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sz="2400" dirty="0"/>
                  <a:t> denote a partition of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1,…,</m:t>
                        </m:r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</m:oMath>
                </a14:m>
                <a:r>
                  <a:rPr lang="en-US" sz="2400" dirty="0"/>
                  <a:t> into clusters for which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sz="2400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b="0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400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US" sz="2400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sz="2400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b="0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400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US" sz="2400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≥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sz="2400" dirty="0">
                    <a:solidFill>
                      <a:schemeClr val="accent3"/>
                    </a:solidFill>
                  </a:rPr>
                  <a:t>        </a:t>
                </a:r>
                <a:r>
                  <a:rPr lang="en-US" sz="2400" dirty="0"/>
                  <a:t>for all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sz="2400" dirty="0"/>
                  <a:t> in </a:t>
                </a:r>
                <a:r>
                  <a:rPr lang="en-US" sz="2400" dirty="0">
                    <a:solidFill>
                      <a:schemeClr val="accent3"/>
                    </a:solidFill>
                  </a:rPr>
                  <a:t>different clusters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2400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sz="2400" dirty="0">
                    <a:solidFill>
                      <a:srgbClr val="00B0F0"/>
                    </a:solidFill>
                  </a:rPr>
                  <a:t>     </a:t>
                </a:r>
                <a:r>
                  <a:rPr lang="en-US" sz="1600" dirty="0">
                    <a:solidFill>
                      <a:srgbClr val="00B0F0"/>
                    </a:solidFill>
                  </a:rPr>
                  <a:t> </a:t>
                </a:r>
                <a:r>
                  <a:rPr lang="en-US" sz="2400" dirty="0"/>
                  <a:t>for all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sz="2400" dirty="0"/>
                  <a:t> in the </a:t>
                </a:r>
                <a:r>
                  <a:rPr lang="en-US" sz="2400" dirty="0">
                    <a:solidFill>
                      <a:srgbClr val="00B0F0"/>
                    </a:solidFill>
                  </a:rPr>
                  <a:t>same cluster</a:t>
                </a:r>
              </a:p>
              <a:p>
                <a:pPr marL="0" indent="0">
                  <a:buNone/>
                </a:pPr>
                <a:r>
                  <a:rPr lang="en-US" sz="2400" dirty="0"/>
                  <a:t>for some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40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poly</m:t>
                    </m:r>
                    <m:d>
                      <m:dPr>
                        <m:ctrlPr>
                          <a:rPr lang="en-US" sz="240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𝛽</m:t>
                            </m:r>
                          </m:num>
                          <m:den>
                            <m:r>
                              <a:rPr lang="en-US" sz="2400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</m:den>
                        </m:f>
                        <m:r>
                          <a:rPr lang="en-US" sz="240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240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func>
                          <m:funcPr>
                            <m:ctrlPr>
                              <a:rPr lang="en-US" sz="2400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40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2400" i="1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40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i="1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num>
                                  <m:den>
                                    <m:r>
                                      <a:rPr lang="en-US" sz="2400" i="1" smtClean="0">
                                        <a:solidFill>
                                          <a:srgbClr val="D883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𝛿</m:t>
                                    </m:r>
                                  </m:den>
                                </m:f>
                              </m:e>
                            </m:d>
                          </m:e>
                        </m:func>
                      </m:e>
                    </m:d>
                  </m:oMath>
                </a14:m>
                <a:r>
                  <a:rPr lang="en-US" sz="2400" dirty="0"/>
                  <a:t>, where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D883FF"/>
                        </a:solidFill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sz="2400" dirty="0"/>
                  <a:t> is the target clustering error</a:t>
                </a:r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endParaRPr lang="en-US" sz="300" dirty="0"/>
              </a:p>
              <a:p>
                <a:pPr marL="0" indent="0">
                  <a:buNone/>
                </a:pPr>
                <a:endParaRPr lang="en-US" sz="900" dirty="0"/>
              </a:p>
              <a:p>
                <a:pPr marL="0" indent="0">
                  <a:buNone/>
                </a:pPr>
                <a:r>
                  <a:rPr lang="en-US" sz="2400" dirty="0"/>
                  <a:t>This is a much weaker notion of clustering than was needed for the method of moments: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CAB1A4B-C18C-E016-BA1C-597F7C33CC4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1"/>
                <a:ext cx="11704320" cy="5143967"/>
              </a:xfrm>
              <a:blipFill>
                <a:blip r:embed="rId2"/>
                <a:stretch>
                  <a:fillRect l="-976" t="-17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6F631D38-FDDD-C9E7-7C78-8F689B50EDC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3840" y="3608337"/>
                <a:ext cx="11704320" cy="1389046"/>
              </a:xfrm>
              <a:prstGeom prst="roundRect">
                <a:avLst>
                  <a:gd name="adj" fmla="val 5293"/>
                </a:avLst>
              </a:prstGeom>
              <a:solidFill>
                <a:schemeClr val="accent2">
                  <a:lumMod val="75000"/>
                  <a:alpha val="70000"/>
                </a:schemeClr>
              </a:solid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tIns="91440" bIns="91440" rtlCol="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IBM Plex Sans" panose="020B0503050203000203" pitchFamily="34" charset="0"/>
                    <a:ea typeface="+mn-ea"/>
                    <a:cs typeface="+mn-cs"/>
                  </a:rPr>
                  <a:t>Lemma (informal)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IBM Plex Sans" panose="020B0503050203000203" pitchFamily="34" charset="0"/>
                    <a:ea typeface="+mn-ea"/>
                    <a:cs typeface="+mn-cs"/>
                  </a:rPr>
                  <a:t>: 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IBM Plex Sans" panose="020B0503050203000203" pitchFamily="34" charset="0"/>
                    <a:ea typeface="+mn-ea"/>
                    <a:cs typeface="+mn-cs"/>
                  </a:rPr>
                  <a:t>There is an algorithm that takes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𝑑𝑘𝑅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/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𝛽</m:t>
                            </m:r>
                          </m:e>
                        </m:d>
                      </m:e>
                      <m:sup>
                        <m:r>
                          <m:rPr>
                            <m:sty m:val="p"/>
                          </m:rPr>
                          <a:rPr kumimoji="0" lang="en-US" sz="2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poly</m:t>
                        </m:r>
                        <m:d>
                          <m:d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𝑘</m:t>
                            </m:r>
                          </m:e>
                        </m:d>
                      </m:sup>
                    </m:sSup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IBM Plex Sans" panose="020B0503050203000203" pitchFamily="34" charset="0"/>
                    <a:ea typeface="+mn-ea"/>
                    <a:cs typeface="+mn-cs"/>
                  </a:rPr>
                  <a:t> time/samples and outputs a classifier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>
                            <a:lumMod val="60000"/>
                            <a:lumOff val="4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𝑐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>
                            <a:lumMod val="60000"/>
                            <a:lumOff val="4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:</m:t>
                    </m:r>
                    <m:sSup>
                      <m:sSup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ℝ</m:t>
                        </m:r>
                      </m:e>
                      <m:sup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</m:t>
                        </m:r>
                      </m:sup>
                    </m:sSup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>
                            <a:lumMod val="60000"/>
                            <a:lumOff val="4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→</m:t>
                    </m:r>
                    <m:d>
                      <m:dPr>
                        <m:begChr m:val="{"/>
                        <m:endChr m:val="}"/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1,…,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𝑚</m:t>
                        </m:r>
                      </m:e>
                    </m:d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40000"/>
                        <a:lumOff val="6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IBM Plex Sans" panose="020B0503050203000203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IBM Plex Sans" panose="020B0503050203000203" pitchFamily="34" charset="0"/>
                    <a:ea typeface="+mn-ea"/>
                    <a:cs typeface="+mn-cs"/>
                  </a:rPr>
                  <a:t>such that for any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𝑖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∈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𝑆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</m:sub>
                    </m:sSub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IBM Plex Sans" panose="020B0503050203000203" pitchFamily="34" charset="0"/>
                    <a:ea typeface="+mn-ea"/>
                    <a:cs typeface="+mn-cs"/>
                  </a:rPr>
                  <a:t>,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ℙ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~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𝒩</m:t>
                          </m:r>
                          <m:d>
                            <m:d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EC306">
                                          <a:lumMod val="60000"/>
                                          <a:lumOff val="4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EC306">
                                          <a:lumMod val="60000"/>
                                          <a:lumOff val="4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EC306">
                                          <a:lumMod val="60000"/>
                                          <a:lumOff val="4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EC306">
                                          <a:lumMod val="60000"/>
                                          <a:lumOff val="4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EC306">
                                          <a:lumMod val="60000"/>
                                          <a:lumOff val="4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EC306">
                                          <a:lumMod val="60000"/>
                                          <a:lumOff val="4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𝑐</m:t>
                          </m:r>
                          <m:d>
                            <m:d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e>
                          </m:d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≠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60000"/>
                              <a:lumOff val="4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≤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D883FF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𝛿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60000"/>
                      <a:lumOff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IBM Plex Sans" panose="020B0503050203000203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6F631D38-FDDD-C9E7-7C78-8F689B50ED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3608337"/>
                <a:ext cx="11704320" cy="1389046"/>
              </a:xfrm>
              <a:prstGeom prst="roundRect">
                <a:avLst>
                  <a:gd name="adj" fmla="val 5293"/>
                </a:avLst>
              </a:prstGeom>
              <a:blipFill>
                <a:blip r:embed="rId3"/>
                <a:stretch>
                  <a:fillRect l="-649"/>
                </a:stretch>
              </a:blip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 24">
            <a:extLst>
              <a:ext uri="{FF2B5EF4-FFF2-40B4-BE49-F238E27FC236}">
                <a16:creationId xmlns:a16="http://schemas.microsoft.com/office/drawing/2014/main" id="{96AA6B55-EA49-8ABE-C41E-90E4A0E40DA3}"/>
              </a:ext>
            </a:extLst>
          </p:cNvPr>
          <p:cNvGrpSpPr/>
          <p:nvPr/>
        </p:nvGrpSpPr>
        <p:grpSpPr>
          <a:xfrm>
            <a:off x="3775699" y="5938278"/>
            <a:ext cx="3903312" cy="709364"/>
            <a:chOff x="844609" y="1392189"/>
            <a:chExt cx="10502781" cy="190871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A2CF400-C61C-FA50-74B5-57B1B66940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543941" y="1392190"/>
              <a:ext cx="1848740" cy="1899691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4F75B99-CF0E-8427-B695-370D1EBDFB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790345" y="1392190"/>
              <a:ext cx="1848740" cy="1899691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DDAD791-4859-5648-E9F0-A54D2AF4B3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661448" y="1392190"/>
              <a:ext cx="1848740" cy="1899691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9DE1A1C-2E7D-8E01-3E1D-BF6E84A3B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809494" y="1392190"/>
              <a:ext cx="1848740" cy="1899691"/>
            </a:xfrm>
            <a:prstGeom prst="rect">
              <a:avLst/>
            </a:prstGeom>
          </p:spPr>
        </p:pic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661CF90-79FA-676D-67AB-335224ECC1FF}"/>
                </a:ext>
              </a:extLst>
            </p:cNvPr>
            <p:cNvCxnSpPr/>
            <p:nvPr/>
          </p:nvCxnSpPr>
          <p:spPr>
            <a:xfrm>
              <a:off x="844609" y="3207053"/>
              <a:ext cx="10502781" cy="0"/>
            </a:xfrm>
            <a:prstGeom prst="line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6624B44-D3D6-B435-8AF6-B52DC616C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092013" y="1401209"/>
              <a:ext cx="1848740" cy="1899691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EEEAE9D-5095-434B-0605-07BB2A15C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166036" y="1401209"/>
              <a:ext cx="1848740" cy="189969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2DC4F8F-FBC8-77B1-61AF-DFEE3C748C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088452" y="1392189"/>
              <a:ext cx="1848740" cy="1899691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931215A-206A-3D22-7EAE-864019557F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128585" y="1401209"/>
              <a:ext cx="1848740" cy="18996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23412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allAtOnce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B6530-096E-1F3B-EF1B-6EB935D14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CLUSTERING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B7AB3E4-66DB-A92C-AAA3-91A97677E05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514350" indent="-514350">
                  <a:buFont typeface="+mj-lt"/>
                  <a:buAutoNum type="arabicPeriod"/>
                </a:pPr>
                <a:r>
                  <a:rPr lang="en-US" sz="24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Crudely estimate the means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sz="240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sSup>
                          <m:sSupPr>
                            <m:ctrlPr>
                              <a:rPr lang="en-US" sz="240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⊤</m:t>
                            </m:r>
                          </m:sup>
                        </m:sSup>
                      </m:e>
                    </m:d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lang="en-US" sz="240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40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Sup>
                          <m:sSubSupPr>
                            <m:ctrlPr>
                              <a:rPr lang="en-US" sz="240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sz="24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⊤</m:t>
                            </m:r>
                          </m:sup>
                        </m:sSubSup>
                      </m:e>
                    </m:nary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ℰ</m:t>
                    </m:r>
                  </m:oMath>
                </a14:m>
                <a:r>
                  <a:rPr lang="en-US" sz="2400" dirty="0"/>
                  <a:t>      for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sz="24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ℰ</m:t>
                            </m:r>
                          </m:e>
                        </m:d>
                      </m:e>
                      <m:sub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op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endParaRPr lang="en-US" sz="2400" dirty="0"/>
              </a:p>
              <a:p>
                <a:pPr marL="515938" indent="0">
                  <a:buNone/>
                </a:pPr>
                <a:r>
                  <a:rPr lang="en-US" sz="2400" i="1" dirty="0">
                    <a:solidFill>
                      <a:schemeClr val="bg1">
                        <a:lumMod val="65000"/>
                      </a:schemeClr>
                    </a:solidFill>
                  </a:rPr>
                  <a:t>Top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2400" i="1" dirty="0">
                    <a:solidFill>
                      <a:schemeClr val="bg1">
                        <a:lumMod val="65000"/>
                      </a:schemeClr>
                    </a:solidFill>
                  </a:rPr>
                  <a:t> singular subspace of this is somewhat close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i="1" dirty="0">
                    <a:solidFill>
                      <a:schemeClr val="bg1">
                        <a:lumMod val="65000"/>
                      </a:schemeClr>
                    </a:solidFill>
                  </a:rPr>
                  <a:t>’s</a:t>
                </a:r>
              </a:p>
              <a:p>
                <a:pPr marL="514350" indent="-514350">
                  <a:buFont typeface="+mj-lt"/>
                  <a:buAutoNum type="arabicPeriod" startAt="2"/>
                </a:pPr>
                <a:r>
                  <a:rPr lang="en-US" sz="24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Recenter samples around mean estimates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↦</m:t>
                    </m:r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</m:acc>
                      </m:e>
                      <m:sub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    </a:t>
                </a:r>
                <a:r>
                  <a:rPr lang="en-US" sz="2400" dirty="0"/>
                  <a:t>for     mean estimate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dirty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</m:acc>
                      </m:e>
                      <m:sub>
                        <m:r>
                          <a:rPr lang="en-US" sz="2400" b="0" i="1" dirty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</a:t>
                </a:r>
                <a:r>
                  <a:rPr lang="en-US" sz="2400" dirty="0"/>
                  <a:t>closest to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sz="2400" dirty="0"/>
              </a:p>
              <a:p>
                <a:pPr marL="515938" indent="0">
                  <a:buNone/>
                </a:pPr>
                <a:r>
                  <a:rPr lang="en-US" sz="2400" i="1" dirty="0">
                    <a:solidFill>
                      <a:schemeClr val="bg1">
                        <a:lumMod val="65000"/>
                      </a:schemeClr>
                    </a:solidFill>
                  </a:rPr>
                  <a:t>Distribution over samples somewhat close to mixture of zero-mean Gaussians</a:t>
                </a:r>
              </a:p>
              <a:p>
                <a:pPr marL="461963" indent="-457200">
                  <a:buFont typeface="+mj-lt"/>
                  <a:buAutoNum type="arabicPeriod" startAt="3"/>
                </a:pPr>
                <a:r>
                  <a:rPr lang="en-US" sz="24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Crudely estimate the covariances</a:t>
                </a:r>
              </a:p>
              <a:p>
                <a:pPr marL="460375" indent="0">
                  <a:buNone/>
                </a:pPr>
                <a:r>
                  <a:rPr lang="en-US" sz="2400" dirty="0"/>
                  <a:t>If means were actually zero, then</a:t>
                </a:r>
              </a:p>
              <a:p>
                <a:pPr marL="460375" indent="0" algn="ctr">
                  <a:buNone/>
                </a:pP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vec</m:t>
                        </m:r>
                        <m:d>
                          <m:dPr>
                            <m:ctrlPr>
                              <a:rPr lang="en-US" sz="24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sSup>
                              <m:sSupPr>
                                <m:ctrlPr>
                                  <a:rPr lang="en-US" sz="24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⊤</m:t>
                                </m:r>
                              </m:sup>
                            </m:sSup>
                          </m:e>
                        </m:d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vec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4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sSup>
                                  <m:sSupPr>
                                    <m:ctrlP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⊤</m:t>
                                    </m:r>
                                  </m:sup>
                                </m:sSup>
                              </m:e>
                            </m:d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⊤</m:t>
                            </m:r>
                          </m:sup>
                        </m:sSup>
                      </m:e>
                    </m:d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vec</m:t>
                        </m:r>
                        <m:d>
                          <m:dPr>
                            <m:ctrlPr>
                              <a:rPr lang="en-US" sz="24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vec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4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⊤</m:t>
                            </m:r>
                          </m:sup>
                        </m:sSup>
                      </m:e>
                    </m:nary>
                  </m:oMath>
                </a14:m>
                <a:r>
                  <a:rPr lang="en-US" sz="2400" dirty="0">
                    <a:solidFill>
                      <a:schemeClr val="bg1">
                        <a:lumMod val="65000"/>
                      </a:schemeClr>
                    </a:solidFill>
                  </a:rPr>
                  <a:t>      </a:t>
                </a:r>
                <a:r>
                  <a:rPr lang="en-US" sz="2400" dirty="0"/>
                  <a:t>for</a:t>
                </a:r>
                <a:r>
                  <a:rPr lang="en-US" sz="2400" dirty="0">
                    <a:solidFill>
                      <a:schemeClr val="bg1">
                        <a:lumMod val="65000"/>
                      </a:schemeClr>
                    </a:solidFill>
                  </a:rPr>
                  <a:t>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sz="24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ℰ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op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≤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400" dirty="0"/>
              </a:p>
              <a:p>
                <a:pPr marL="460375" indent="0">
                  <a:buNone/>
                </a:pPr>
                <a:r>
                  <a:rPr lang="en-US" sz="2400" i="1" dirty="0">
                    <a:solidFill>
                      <a:schemeClr val="bg1">
                        <a:lumMod val="65000"/>
                      </a:schemeClr>
                    </a:solidFill>
                  </a:rPr>
                  <a:t>Top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2400" i="1" dirty="0">
                    <a:solidFill>
                      <a:schemeClr val="bg1">
                        <a:lumMod val="65000"/>
                      </a:schemeClr>
                    </a:solidFill>
                  </a:rPr>
                  <a:t> singular subspace of this is somewhat close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i="1" dirty="0">
                    <a:solidFill>
                      <a:schemeClr val="bg1">
                        <a:lumMod val="65000"/>
                      </a:schemeClr>
                    </a:solidFill>
                  </a:rPr>
                  <a:t>’s</a:t>
                </a:r>
              </a:p>
              <a:p>
                <a:pPr marL="460375" indent="-460375">
                  <a:buFont typeface="+mj-lt"/>
                  <a:buAutoNum type="arabicPeriod" startAt="4"/>
                </a:pPr>
                <a:r>
                  <a:rPr lang="en-US" sz="24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Guess the right partitioning of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2400" b="0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1,…,</m:t>
                        </m:r>
                        <m:r>
                          <a:rPr lang="en-US" sz="2400" b="0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</m:oMath>
                </a14:m>
                <a:r>
                  <a:rPr lang="en-US" sz="24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 and cluster by approximate likelihoods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B7AB3E4-66DB-A92C-AAA3-91A97677E05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5" t="-2398" b="-35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90848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B6530-096E-1F3B-EF1B-6EB935D14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SCORE SIMPLIFICATION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B7AB3E4-66DB-A92C-AAA3-91A97677E05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39" y="1294411"/>
                <a:ext cx="11862565" cy="5280271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400" dirty="0"/>
                  <a:t>Let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begChr m:val="{"/>
                        <m:endChr m:val="}"/>
                        <m:ctrlP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1,…,</m:t>
                        </m:r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d>
                  </m:oMath>
                </a14:m>
                <a:r>
                  <a:rPr lang="en-US" sz="2400" dirty="0"/>
                  <a:t> denote the classifier obtained from clustering</a:t>
                </a:r>
              </a:p>
              <a:p>
                <a:pPr marL="0" indent="0">
                  <a:buNone/>
                </a:pPr>
                <a:endParaRPr lang="en-US" sz="800" dirty="0"/>
              </a:p>
              <a:p>
                <a:pPr marL="0" indent="0">
                  <a:buNone/>
                </a:pPr>
                <a:r>
                  <a:rPr lang="en-US" sz="2400" dirty="0"/>
                  <a:t>Let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𝑠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400" dirty="0"/>
                  <a:t> denote the score of the sub-mixture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en-US" sz="24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sub>
                      <m:sup/>
                      <m:e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𝒩</m:t>
                        </m:r>
                        <m:d>
                          <m:dPr>
                            <m:ctrlPr>
                              <a:rPr lang="en-US" sz="24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4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nary>
                  </m:oMath>
                </a14:m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endParaRPr lang="en-US" sz="1100" dirty="0"/>
              </a:p>
              <a:p>
                <a:pPr marL="0" indent="0">
                  <a:buNone/>
                </a:pPr>
                <a:r>
                  <a:rPr lang="en-US" sz="24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For any cluster, components outside of cluster don’t contribute much to the score</a:t>
                </a:r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B7AB3E4-66DB-A92C-AAA3-91A97677E05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39" y="1294411"/>
                <a:ext cx="11862565" cy="5280271"/>
              </a:xfrm>
              <a:blipFill>
                <a:blip r:embed="rId2"/>
                <a:stretch>
                  <a:fillRect l="-963" t="-1679" r="-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FF79A6DB-3BC9-64DE-D2B2-5EED8DB33CA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3840" y="2861343"/>
                <a:ext cx="11704320" cy="2501829"/>
              </a:xfrm>
              <a:prstGeom prst="roundRect">
                <a:avLst>
                  <a:gd name="adj" fmla="val 5293"/>
                </a:avLst>
              </a:prstGeom>
              <a:solidFill>
                <a:schemeClr val="accent2">
                  <a:lumMod val="75000"/>
                  <a:alpha val="70000"/>
                </a:schemeClr>
              </a:solid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tIns="91440" bIns="91440" rtlCol="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IBM Plex Sans" panose="020B0503050203000203" pitchFamily="34" charset="0"/>
                    <a:ea typeface="+mn-ea"/>
                    <a:cs typeface="+mn-cs"/>
                  </a:rPr>
                  <a:t>Lemma (informal)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IBM Plex Sans" panose="020B0503050203000203" pitchFamily="34" charset="0"/>
                    <a:ea typeface="+mn-ea"/>
                    <a:cs typeface="+mn-cs"/>
                  </a:rPr>
                  <a:t>: 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IBM Plex Sans" panose="020B0503050203000203" pitchFamily="34" charset="0"/>
                    <a:ea typeface="+mn-ea"/>
                    <a:cs typeface="+mn-cs"/>
                  </a:rPr>
                  <a:t>Define the </a:t>
                </a:r>
                <a:r>
                  <a:rPr kumimoji="0" lang="en-US" sz="2400" b="0" i="1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IBM Plex Sans" panose="020B0503050203000203" pitchFamily="34" charset="0"/>
                    <a:ea typeface="+mn-ea"/>
                    <a:cs typeface="+mn-cs"/>
                  </a:rPr>
                  <a:t>simplified score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IBM Plex Sans" panose="020B0503050203000203" pitchFamily="34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𝑠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</m: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60000"/>
                              <a:lumOff val="4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≝</m:t>
                      </m:r>
                      <m:nary>
                        <m:naryPr>
                          <m:chr m:val="∑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=1</m:t>
                          </m:r>
                        </m:sub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𝑚</m:t>
                          </m:r>
                        </m:sup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𝑠</m:t>
                          </m:r>
                          <m:d>
                            <m:d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;</m:t>
                              </m:r>
                              <m:sSub>
                                <m:sSubPr>
                                  <m:ctrlP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EC306">
                                          <a:lumMod val="60000"/>
                                          <a:lumOff val="4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EC306">
                                          <a:lumMod val="60000"/>
                                          <a:lumOff val="4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EC306">
                                          <a:lumMod val="60000"/>
                                          <a:lumOff val="4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⋅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𝕀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  <m:d>
                                <m:dPr>
                                  <m:ctrlP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EC306">
                                          <a:lumMod val="60000"/>
                                          <a:lumOff val="4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EC306">
                                          <a:lumMod val="60000"/>
                                          <a:lumOff val="4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=</m:t>
                              </m:r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60000"/>
                      <a:lumOff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IBM Plex Sans" panose="020B0503050203000203" pitchFamily="34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IBM Plex Sans" panose="020B0503050203000203" pitchFamily="34" charset="0"/>
                    <a:ea typeface="+mn-ea"/>
                    <a:cs typeface="+mn-cs"/>
                  </a:rPr>
                  <a:t>Then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IBM Plex Sans" panose="020B0503050203000203" pitchFamily="34" charset="0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𝔼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∼</m:t>
                          </m:r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𝑞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24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kumimoji="0" lang="en-US" sz="24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FEC306">
                                          <a:lumMod val="60000"/>
                                          <a:lumOff val="4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0" lang="en-US" sz="2400" b="0" i="0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FEC306">
                                          <a:lumMod val="60000"/>
                                          <a:lumOff val="4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∇</m:t>
                                  </m:r>
                                  <m:func>
                                    <m:funcPr>
                                      <m:ctrlP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>
                                              <a:lumMod val="60000"/>
                                              <a:lumOff val="4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kumimoji="0" lang="en-US" sz="2400" b="0" i="0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>
                                              <a:lumMod val="60000"/>
                                              <a:lumOff val="4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ln</m:t>
                                      </m:r>
                                    </m:fName>
                                    <m:e>
                                      <m: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>
                                              <a:lumMod val="60000"/>
                                              <a:lumOff val="4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𝑞</m:t>
                                      </m:r>
                                      <m: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>
                                              <a:lumMod val="60000"/>
                                              <a:lumOff val="4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(</m:t>
                                      </m:r>
                                      <m: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>
                                              <a:lumMod val="60000"/>
                                              <a:lumOff val="4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𝑥</m:t>
                                      </m:r>
                                      <m: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>
                                              <a:lumMod val="60000"/>
                                              <a:lumOff val="4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)</m:t>
                                      </m:r>
                                    </m:e>
                                  </m:func>
                                  <m:r>
                                    <a:rPr kumimoji="0" lang="en-US" sz="24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FEC306">
                                          <a:lumMod val="60000"/>
                                          <a:lumOff val="4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>
                                              <a:lumMod val="60000"/>
                                              <a:lumOff val="4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>
                                              <a:lumMod val="60000"/>
                                              <a:lumOff val="4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>
                                              <a:lumMod val="60000"/>
                                              <a:lumOff val="4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𝑐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>
                                              <a:lumMod val="60000"/>
                                              <a:lumOff val="4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>
                                              <a:lumMod val="60000"/>
                                              <a:lumOff val="4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kumimoji="0" lang="en-US" sz="24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EC306">
                              <a:lumMod val="60000"/>
                              <a:lumOff val="4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≤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EC306">
                              <a:lumMod val="60000"/>
                              <a:lumOff val="4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poly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𝑅</m:t>
                          </m:r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</m:t>
                          </m:r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𝛽</m:t>
                          </m:r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,1</m:t>
                          </m:r>
                          <m:r>
                            <m:rPr>
                              <m:lit/>
                            </m:rP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/</m:t>
                          </m:r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𝛼</m:t>
                          </m:r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</m:t>
                          </m:r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𝑘</m:t>
                          </m:r>
                        </m:e>
                      </m:d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EC306">
                              <a:lumMod val="60000"/>
                              <a:lumOff val="4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⋅</m:t>
                      </m:r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EC306">
                              <a:lumMod val="60000"/>
                              <a:lumOff val="4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𝛿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60000"/>
                      <a:lumOff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IBM Plex Sans" panose="020B0503050203000203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FF79A6DB-3BC9-64DE-D2B2-5EED8DB33C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2861343"/>
                <a:ext cx="11704320" cy="2501829"/>
              </a:xfrm>
              <a:prstGeom prst="roundRect">
                <a:avLst>
                  <a:gd name="adj" fmla="val 5293"/>
                </a:avLst>
              </a:prstGeom>
              <a:blipFill>
                <a:blip r:embed="rId3"/>
                <a:stretch>
                  <a:fillRect l="-541" t="-29648" b="-37186"/>
                </a:stretch>
              </a:blip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09549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37341-9483-BB0B-7745-7A29F680E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SCORE SIMPLIFICATION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15B905-06A4-687F-E47B-93777681CFB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400" dirty="0"/>
                  <a:t>Denote: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  <m:sub>
                        <m:r>
                          <a:rPr lang="en-US" sz="24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</m:oMath>
                </a14:m>
                <a:r>
                  <a:rPr lang="en-US" sz="2400" dirty="0"/>
                  <a:t>: score of the sub-mixture given by removing component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𝒒</m:t>
                        </m:r>
                      </m:e>
                      <m:sub>
                        <m:r>
                          <a:rPr lang="en-US" sz="24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</m:oMath>
                </a14:m>
                <a:r>
                  <a:rPr lang="en-US" sz="2400" dirty="0"/>
                  <a:t>: density of this sub-mixture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𝒒</m:t>
                        </m:r>
                      </m:e>
                      <m:sub>
                        <m:r>
                          <a:rPr lang="en-US" sz="24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en-US" sz="2400" dirty="0"/>
                  <a:t>:</a:t>
                </a:r>
                <a:r>
                  <a:rPr lang="en-US" sz="24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 </a:t>
                </a:r>
                <a:r>
                  <a:rPr lang="en-US" sz="2400" dirty="0"/>
                  <a:t>density of the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2400" dirty="0"/>
                  <a:t>-</a:t>
                </a:r>
                <a:r>
                  <a:rPr lang="en-US" sz="2400" dirty="0" err="1"/>
                  <a:t>th</a:t>
                </a:r>
                <a:r>
                  <a:rPr lang="en-US" sz="2400" dirty="0"/>
                  <a:t> component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en-US" sz="24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  <m:r>
                      <a:rPr lang="en-US" sz="24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4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: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dirty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dirty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400" b="0" i="1" dirty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sz="2400" b="0" i="1" dirty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bSup>
                    <m:d>
                      <m:dPr>
                        <m:ctrlPr>
                          <a:rPr lang="en-US" sz="2400" b="0" i="1" dirty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dirty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dirty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</m:oMath>
                </a14:m>
                <a:endParaRPr lang="en-US" sz="2400" b="1" dirty="0"/>
              </a:p>
              <a:p>
                <a:pPr marL="0" indent="0">
                  <a:buNone/>
                </a:pPr>
                <a:endParaRPr lang="en-US" sz="500" dirty="0"/>
              </a:p>
              <a:p>
                <a:pPr marL="0" indent="0">
                  <a:buNone/>
                </a:pPr>
                <a:r>
                  <a:rPr lang="en-US" sz="24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Key calculation:</a:t>
                </a:r>
                <a:r>
                  <a:rPr lang="en-US" sz="2400" dirty="0"/>
                  <a:t> given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sz="24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𝒩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400" dirty="0"/>
                  <a:t> for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4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accent2"/>
                    </a:solidFill>
                  </a:rPr>
                  <a:t> </a:t>
                </a:r>
                <a:r>
                  <a:rPr lang="en-US" sz="2400" dirty="0"/>
                  <a:t>and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sz="24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∉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400" dirty="0"/>
                  <a:t>, </a:t>
                </a:r>
              </a:p>
              <a:p>
                <a:pPr marL="0" indent="0" algn="ctr">
                  <a:buNone/>
                </a:pPr>
                <a:endParaRPr lang="en-US" sz="100" b="0" i="0" dirty="0"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func>
                        <m:funcPr>
                          <m:ctrlP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func>
                      <m:d>
                        <m:dPr>
                          <m:ctrlP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p>
                      </m:sSup>
                      <m:d>
                        <m:dPr>
                          <m:ctrlP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noFill/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noFill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0" i="1" smtClean="0">
                                  <a:noFill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noFill/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2400" b="0" i="1" smtClean="0">
                                  <a:noFill/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b="0" i="1" smtClean="0">
                                  <a:noFill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noFill/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en-US" sz="2400" b="0" i="1" smtClean="0">
                              <a:noFill/>
                              <a:latin typeface="Cambria Math" panose="02040503050406030204" pitchFamily="18" charset="0"/>
                            </a:rPr>
                            <m:t>𝑞</m:t>
                          </m:r>
                          <m:d>
                            <m:dPr>
                              <m:ctrlPr>
                                <a:rPr lang="en-US" sz="2400" b="0" i="1" smtClean="0">
                                  <a:noFill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noFill/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  <m:r>
                        <a:rPr lang="en-US" sz="2400" b="0" i="1" smtClean="0">
                          <a:noFill/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sz="2400" b="0" i="1" smtClean="0">
                              <a:noFill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noFill/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noFill/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noFill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noFill/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400" b="0" i="1" smtClean="0">
                          <a:noFill/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noFill/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b="0" i="1" smtClean="0">
                              <a:noFill/>
                              <a:latin typeface="Cambria Math" panose="02040503050406030204" pitchFamily="18" charset="0"/>
                            </a:rPr>
                            <m:t>ℓ≠</m:t>
                          </m:r>
                          <m:r>
                            <a:rPr lang="en-US" sz="2400" b="0" i="1" smtClean="0">
                              <a:noFill/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US" sz="2400" b="0" i="1" smtClean="0">
                                  <a:noFill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noFill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noFill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noFill/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noFill/>
                                          <a:latin typeface="Cambria Math" panose="02040503050406030204" pitchFamily="18" charset="0"/>
                                        </a:rPr>
                                        <m:t>ℓ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400" b="0" i="1" smtClean="0">
                                          <a:noFill/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0" i="1" smtClean="0">
                                          <a:noFill/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en-US" sz="2400" b="0" i="1" smtClean="0">
                                      <a:noFill/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  <m:d>
                                    <m:dPr>
                                      <m:ctrlPr>
                                        <a:rPr lang="en-US" sz="2400" b="0" i="1" smtClean="0">
                                          <a:noFill/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0" i="1" smtClean="0">
                                          <a:noFill/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den>
                              </m:f>
                              <m:r>
                                <a:rPr lang="en-US" sz="2400" b="0" i="1" smtClean="0">
                                  <a:noFill/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400" b="0" i="1" smtClean="0">
                                      <a:noFill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noFill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noFill/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noFill/>
                                          <a:latin typeface="Cambria Math" panose="02040503050406030204" pitchFamily="18" charset="0"/>
                                        </a:rPr>
                                        <m:t>ℓ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400" b="0" i="1" smtClean="0">
                                          <a:noFill/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0" i="1" smtClean="0">
                                          <a:noFill/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noFill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noFill/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noFill/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2400" b="0" i="1" smtClean="0">
                                          <a:noFill/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400" b="0" i="1" smtClean="0">
                                          <a:noFill/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0" i="1" smtClean="0">
                                          <a:noFill/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den>
                              </m:f>
                            </m:e>
                          </m:d>
                          <m:r>
                            <a:rPr lang="en-US" sz="2400" b="0" i="1" smtClean="0">
                              <a:noFill/>
                              <a:latin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noFill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noFill/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400" b="0" i="1" smtClean="0">
                                  <a:noFill/>
                                  <a:latin typeface="Cambria Math" panose="02040503050406030204" pitchFamily="18" charset="0"/>
                                </a:rPr>
                                <m:t>ℓ</m:t>
                              </m:r>
                            </m:sub>
                          </m:sSub>
                          <m:r>
                            <a:rPr lang="en-US" sz="2400" b="0" i="1" smtClean="0">
                              <a:noFill/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noFill/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b="0" i="1" smtClean="0">
                              <a:noFill/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15B905-06A4-687F-E47B-93777681CFB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76" t="-16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8A010C55-4FD3-49C2-44CB-A0CCDFDE3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9891" y="162360"/>
            <a:ext cx="4133507" cy="5587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844741-4A3D-579B-88F8-7713058124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5666" y="724268"/>
            <a:ext cx="2137732" cy="27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968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37341-9483-BB0B-7745-7A29F680E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SCORE SIMPLIFICATION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15B905-06A4-687F-E47B-93777681CFB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400" dirty="0"/>
                  <a:t>Denote: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  <m:sub>
                        <m:r>
                          <a:rPr lang="en-US" sz="24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</m:oMath>
                </a14:m>
                <a:r>
                  <a:rPr lang="en-US" sz="2400" dirty="0"/>
                  <a:t>: score of the sub-mixture given by removing component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𝒒</m:t>
                        </m:r>
                      </m:e>
                      <m:sub>
                        <m:r>
                          <a:rPr lang="en-US" sz="24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</m:oMath>
                </a14:m>
                <a:r>
                  <a:rPr lang="en-US" sz="2400" dirty="0"/>
                  <a:t>: density of this sub-mixture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𝒒</m:t>
                        </m:r>
                      </m:e>
                      <m:sub>
                        <m:r>
                          <a:rPr lang="en-US" sz="24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en-US" sz="2400" dirty="0"/>
                  <a:t>:</a:t>
                </a:r>
                <a:r>
                  <a:rPr lang="en-US" sz="24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 </a:t>
                </a:r>
                <a:r>
                  <a:rPr lang="en-US" sz="2400" dirty="0"/>
                  <a:t>density of the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2400" dirty="0"/>
                  <a:t>-</a:t>
                </a:r>
                <a:r>
                  <a:rPr lang="en-US" sz="2400" dirty="0" err="1"/>
                  <a:t>th</a:t>
                </a:r>
                <a:r>
                  <a:rPr lang="en-US" sz="2400" dirty="0"/>
                  <a:t> component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en-US" sz="24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  <m:r>
                      <a:rPr lang="en-US" sz="24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4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: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dirty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dirty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400" b="0" i="1" dirty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sz="2400" b="0" i="1" dirty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bSup>
                    <m:d>
                      <m:dPr>
                        <m:ctrlPr>
                          <a:rPr lang="en-US" sz="2400" b="0" i="1" dirty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dirty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dirty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</m:oMath>
                </a14:m>
                <a:endParaRPr lang="en-US" sz="2400" b="1" dirty="0"/>
              </a:p>
              <a:p>
                <a:pPr marL="0" indent="0">
                  <a:buNone/>
                </a:pPr>
                <a:endParaRPr lang="en-US" sz="500" dirty="0"/>
              </a:p>
              <a:p>
                <a:pPr marL="0" indent="0">
                  <a:buNone/>
                </a:pPr>
                <a:r>
                  <a:rPr lang="en-US" sz="24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Key calculation:</a:t>
                </a:r>
                <a:r>
                  <a:rPr lang="en-US" sz="2400" dirty="0"/>
                  <a:t> given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sz="24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𝒩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400" dirty="0"/>
                  <a:t> for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4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accent2"/>
                    </a:solidFill>
                  </a:rPr>
                  <a:t> </a:t>
                </a:r>
                <a:r>
                  <a:rPr lang="en-US" sz="2400" dirty="0"/>
                  <a:t>and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sz="24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∉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400" dirty="0"/>
                  <a:t>, </a:t>
                </a:r>
              </a:p>
              <a:p>
                <a:pPr marL="0" indent="0" algn="ctr">
                  <a:buNone/>
                </a:pPr>
                <a:endParaRPr lang="en-US" sz="100" b="0" i="0" dirty="0"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func>
                        <m:funcPr>
                          <m:ctrlP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func>
                      <m:d>
                        <m:dPr>
                          <m:ctrlP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p>
                      </m:sSup>
                      <m:d>
                        <m:dPr>
                          <m:ctrlP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en-US" sz="24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  <m:d>
                            <m:dPr>
                              <m:ctrlPr>
                                <a:rPr lang="en-US" sz="24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  <m:r>
                        <a:rPr lang="en-US" sz="2400" i="1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400" i="1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ℓ≠</m:t>
                          </m:r>
                          <m:r>
                            <a:rPr lang="en-US" sz="24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US" sz="24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ℓ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400" i="1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en-US" sz="240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  <m:d>
                                    <m:dPr>
                                      <m:ctrlPr>
                                        <a:rPr lang="en-US" sz="2400" i="1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den>
                              </m:f>
                              <m:r>
                                <a:rPr lang="en-US" sz="24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40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ℓ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400" i="1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2400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400" i="1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den>
                              </m:f>
                            </m:e>
                          </m:d>
                          <m:r>
                            <a:rPr lang="en-US" sz="24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ℓ</m:t>
                              </m:r>
                            </m:sub>
                          </m:sSub>
                          <m:r>
                            <a:rPr lang="en-US" sz="24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15B905-06A4-687F-E47B-93777681CFB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76" t="-1679" b="-115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8A010C55-4FD3-49C2-44CB-A0CCDFDE3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9891" y="162360"/>
            <a:ext cx="4133507" cy="5587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844741-4A3D-579B-88F8-7713058124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5666" y="724268"/>
            <a:ext cx="2137732" cy="27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5281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B560443-9D7D-003A-C929-38B5EBF27228}"/>
              </a:ext>
            </a:extLst>
          </p:cNvPr>
          <p:cNvSpPr txBox="1">
            <a:spLocks/>
          </p:cNvSpPr>
          <p:nvPr/>
        </p:nvSpPr>
        <p:spPr>
          <a:xfrm>
            <a:off x="2955819" y="301366"/>
            <a:ext cx="6280361" cy="6255268"/>
          </a:xfrm>
          <a:prstGeom prst="rect">
            <a:avLst/>
          </a:prstGeom>
          <a:effectLst/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63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sz="2400" b="1" i="1" dirty="0">
                <a:solidFill>
                  <a:schemeClr val="accent5">
                    <a:lumMod val="60000"/>
                    <a:lumOff val="40000"/>
                  </a:schemeClr>
                </a:solidFill>
                <a:latin typeface="IBM Plex Sans" panose="020B0503050203000203" pitchFamily="34" charset="0"/>
              </a:rPr>
              <a:t>Learning Gaussian mixtures</a:t>
            </a:r>
          </a:p>
          <a:p>
            <a:pPr marL="4763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BM Plex Sans" panose="020B0503050203000203" pitchFamily="34" charset="0"/>
                <a:ea typeface="+mn-ea"/>
                <a:cs typeface="+mn-cs"/>
              </a:rPr>
              <a:t>Prior work, main results</a:t>
            </a:r>
          </a:p>
          <a:p>
            <a:pPr marL="4763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BM Plex Sans" panose="020B0503050203000203" pitchFamily="34" charset="0"/>
                <a:ea typeface="+mn-ea"/>
                <a:cs typeface="+mn-cs"/>
              </a:rPr>
              <a:t>Piecewise polynomial approximation</a:t>
            </a:r>
          </a:p>
          <a:p>
            <a:pPr marL="4763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BM Plex Sans" panose="020B0503050203000203" pitchFamily="34" charset="0"/>
                <a:ea typeface="+mn-ea"/>
                <a:cs typeface="+mn-cs"/>
              </a:rPr>
              <a:t>Clustering, score simplification</a:t>
            </a:r>
          </a:p>
          <a:p>
            <a:pPr marL="4763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418AB3">
                  <a:lumMod val="20000"/>
                  <a:lumOff val="8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IBM Plex Sans" panose="020B0503050203000203" pitchFamily="34" charset="0"/>
              <a:ea typeface="+mn-ea"/>
              <a:cs typeface="+mn-cs"/>
            </a:endParaRPr>
          </a:p>
          <a:p>
            <a:pPr marL="4763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400" i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BM Plex Sans" panose="020B0503050203000203" pitchFamily="34" charset="0"/>
              </a:rPr>
              <a:t>Empirical phenomena</a:t>
            </a:r>
            <a:endParaRPr lang="en-US" sz="2400" i="1" dirty="0">
              <a:solidFill>
                <a:srgbClr val="418AB3">
                  <a:lumMod val="20000"/>
                  <a:lumOff val="80000"/>
                </a:srgbClr>
              </a:solidFill>
              <a:latin typeface="IBM Plex Sans" panose="020B0503050203000203" pitchFamily="34" charset="0"/>
            </a:endParaRPr>
          </a:p>
          <a:p>
            <a:pPr marL="4763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418AB3">
                  <a:lumMod val="20000"/>
                  <a:lumOff val="8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IBM Plex Sans" panose="020B0503050203000203" pitchFamily="34" charset="0"/>
              <a:ea typeface="+mn-ea"/>
              <a:cs typeface="+mn-cs"/>
            </a:endParaRPr>
          </a:p>
          <a:p>
            <a:pPr marL="4763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418AB3">
                    <a:lumMod val="20000"/>
                    <a:lumOff val="8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BM Plex Sans" panose="020B0503050203000203" pitchFamily="34" charset="0"/>
                <a:ea typeface="+mn-ea"/>
                <a:cs typeface="+mn-cs"/>
              </a:rPr>
              <a:t>Parting thoughts</a:t>
            </a:r>
          </a:p>
        </p:txBody>
      </p:sp>
    </p:spTree>
    <p:extLst>
      <p:ext uri="{BB962C8B-B14F-4D97-AF65-F5344CB8AC3E}">
        <p14:creationId xmlns:p14="http://schemas.microsoft.com/office/powerpoint/2010/main" val="42622935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37341-9483-BB0B-7745-7A29F680E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SCORE SIMPLIFICATION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15B905-06A4-687F-E47B-93777681CFB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400" dirty="0"/>
                  <a:t>Denote: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  <m:sub>
                        <m:r>
                          <a:rPr lang="en-US" sz="24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</m:oMath>
                </a14:m>
                <a:r>
                  <a:rPr lang="en-US" sz="2400" dirty="0"/>
                  <a:t>: score of the sub-mixture given by removing component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𝒒</m:t>
                        </m:r>
                      </m:e>
                      <m:sub>
                        <m:r>
                          <a:rPr lang="en-US" sz="24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</m:oMath>
                </a14:m>
                <a:r>
                  <a:rPr lang="en-US" sz="2400" dirty="0"/>
                  <a:t>: density of this sub-mixture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𝒒</m:t>
                        </m:r>
                      </m:e>
                      <m:sub>
                        <m:r>
                          <a:rPr lang="en-US" sz="24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en-US" sz="2400" dirty="0"/>
                  <a:t>:</a:t>
                </a:r>
                <a:r>
                  <a:rPr lang="en-US" sz="24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 </a:t>
                </a:r>
                <a:r>
                  <a:rPr lang="en-US" sz="2400" dirty="0"/>
                  <a:t>density of the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2400" dirty="0"/>
                  <a:t>-</a:t>
                </a:r>
                <a:r>
                  <a:rPr lang="en-US" sz="2400" dirty="0" err="1"/>
                  <a:t>th</a:t>
                </a:r>
                <a:r>
                  <a:rPr lang="en-US" sz="2400" dirty="0"/>
                  <a:t> component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en-US" sz="24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  <m:r>
                      <a:rPr lang="en-US" sz="24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4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: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dirty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dirty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400" b="0" i="1" dirty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sz="2400" b="0" i="1" dirty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bSup>
                    <m:d>
                      <m:dPr>
                        <m:ctrlPr>
                          <a:rPr lang="en-US" sz="2400" b="0" i="1" dirty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dirty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dirty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</m:oMath>
                </a14:m>
                <a:endParaRPr lang="en-US" sz="2400" b="1" dirty="0"/>
              </a:p>
              <a:p>
                <a:pPr marL="0" indent="0">
                  <a:buNone/>
                </a:pPr>
                <a:endParaRPr lang="en-US" sz="500" dirty="0"/>
              </a:p>
              <a:p>
                <a:pPr marL="0" indent="0">
                  <a:buNone/>
                </a:pPr>
                <a:r>
                  <a:rPr lang="en-US" sz="24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Key calculation:</a:t>
                </a:r>
                <a:r>
                  <a:rPr lang="en-US" sz="2400" dirty="0"/>
                  <a:t> given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sz="24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𝒩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400" dirty="0"/>
                  <a:t> for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4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accent2"/>
                    </a:solidFill>
                  </a:rPr>
                  <a:t> </a:t>
                </a:r>
                <a:r>
                  <a:rPr lang="en-US" sz="2400" dirty="0"/>
                  <a:t>and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sz="24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∉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400" dirty="0"/>
                  <a:t>, </a:t>
                </a:r>
              </a:p>
              <a:p>
                <a:pPr marL="0" indent="0" algn="ctr">
                  <a:buNone/>
                </a:pPr>
                <a:endParaRPr lang="en-US" sz="100" b="0" i="0" dirty="0"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func>
                        <m:funcPr>
                          <m:ctrlPr>
                            <a:rPr lang="en-US" sz="24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en-US" sz="24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func>
                      <m:d>
                        <m:dPr>
                          <m:ctrlPr>
                            <a:rPr lang="en-US" sz="24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400" i="1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p>
                      </m:sSup>
                      <m:d>
                        <m:dPr>
                          <m:ctrlPr>
                            <a:rPr lang="en-US" sz="24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400" i="1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en-US" sz="24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  <m:d>
                            <m:dPr>
                              <m:ctrlPr>
                                <a:rPr lang="en-US" sz="24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  <m:r>
                        <a:rPr lang="en-US" sz="2400" i="1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ℓ≠</m:t>
                          </m:r>
                          <m:r>
                            <a:rPr lang="en-US" sz="24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sz="240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2400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den>
                          </m:f>
                          <m:r>
                            <a:rPr lang="en-US" sz="24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ℓ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num>
                            <m:den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2400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den>
                          </m:f>
                          <m:r>
                            <a:rPr lang="en-US" sz="24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ℓ</m:t>
                              </m:r>
                            </m:sub>
                          </m:sSub>
                          <m:r>
                            <a:rPr lang="en-US" sz="24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15B905-06A4-687F-E47B-93777681CFB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76" t="-1679" b="-115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EADE8576-4963-94D2-E9BA-0CDBD4FB9E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9891" y="162360"/>
            <a:ext cx="4133507" cy="5587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E8C64D-99D4-CF0D-C803-1CA46923BF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5666" y="724268"/>
            <a:ext cx="2137732" cy="27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3463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37341-9483-BB0B-7745-7A29F680E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SCORE SIMPLIFICATION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15B905-06A4-687F-E47B-93777681CFB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400" dirty="0"/>
                  <a:t>Denote: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  <m:sub>
                        <m:r>
                          <a:rPr lang="en-US" sz="24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</m:oMath>
                </a14:m>
                <a:r>
                  <a:rPr lang="en-US" sz="2400" dirty="0"/>
                  <a:t>: score of the sub-mixture given by removing component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𝒒</m:t>
                        </m:r>
                      </m:e>
                      <m:sub>
                        <m:r>
                          <a:rPr lang="en-US" sz="24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</m:oMath>
                </a14:m>
                <a:r>
                  <a:rPr lang="en-US" sz="2400" dirty="0"/>
                  <a:t>: density of this sub-mixture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𝒒</m:t>
                        </m:r>
                      </m:e>
                      <m:sub>
                        <m:r>
                          <a:rPr lang="en-US" sz="24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en-US" sz="2400" dirty="0"/>
                  <a:t>:</a:t>
                </a:r>
                <a:r>
                  <a:rPr lang="en-US" sz="24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 </a:t>
                </a:r>
                <a:r>
                  <a:rPr lang="en-US" sz="2400" dirty="0"/>
                  <a:t>density of the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2400" dirty="0"/>
                  <a:t>-</a:t>
                </a:r>
                <a:r>
                  <a:rPr lang="en-US" sz="2400" dirty="0" err="1"/>
                  <a:t>th</a:t>
                </a:r>
                <a:r>
                  <a:rPr lang="en-US" sz="2400" dirty="0"/>
                  <a:t> component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en-US" sz="24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  <m:r>
                      <a:rPr lang="en-US" sz="24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4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: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dirty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dirty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400" b="0" i="1" dirty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sz="2400" b="0" i="1" dirty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bSup>
                    <m:d>
                      <m:dPr>
                        <m:ctrlPr>
                          <a:rPr lang="en-US" sz="2400" b="0" i="1" dirty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dirty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dirty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</m:oMath>
                </a14:m>
                <a:endParaRPr lang="en-US" sz="2400" b="1" dirty="0"/>
              </a:p>
              <a:p>
                <a:pPr marL="0" indent="0">
                  <a:buNone/>
                </a:pPr>
                <a:endParaRPr lang="en-US" sz="500" dirty="0"/>
              </a:p>
              <a:p>
                <a:pPr marL="0" indent="0">
                  <a:buNone/>
                </a:pPr>
                <a:r>
                  <a:rPr lang="en-US" sz="24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Key calculation:</a:t>
                </a:r>
                <a:r>
                  <a:rPr lang="en-US" sz="2400" dirty="0"/>
                  <a:t> given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sz="24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𝒩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400" dirty="0"/>
                  <a:t> for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4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accent2"/>
                    </a:solidFill>
                  </a:rPr>
                  <a:t> </a:t>
                </a:r>
                <a:r>
                  <a:rPr lang="en-US" sz="2400" dirty="0"/>
                  <a:t>and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sz="24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∉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400" dirty="0"/>
                  <a:t>, </a:t>
                </a:r>
              </a:p>
              <a:p>
                <a:pPr marL="0" indent="0" algn="ctr">
                  <a:buNone/>
                </a:pPr>
                <a:endParaRPr lang="en-US" sz="100" b="0" i="0" dirty="0"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func>
                        <m:funcPr>
                          <m:ctrlPr>
                            <a:rPr lang="en-US" sz="24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en-US" sz="24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func>
                      <m:d>
                        <m:dPr>
                          <m:ctrlPr>
                            <a:rPr lang="en-US" sz="24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400" i="1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p>
                      </m:sSup>
                      <m:d>
                        <m:dPr>
                          <m:ctrlPr>
                            <a:rPr lang="en-US" sz="24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400" i="1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en-US" sz="24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  <m:d>
                            <m:dPr>
                              <m:ctrlPr>
                                <a:rPr lang="en-US" sz="24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  <m:r>
                        <a:rPr lang="en-US" sz="2400" i="1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sz="24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ℓ≠</m:t>
                          </m:r>
                          <m:r>
                            <a:rPr lang="en-US" sz="24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sz="240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2400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den>
                          </m:f>
                          <m:r>
                            <a:rPr lang="en-US" sz="24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ℓ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num>
                            <m:den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2400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den>
                          </m:f>
                          <m:r>
                            <a:rPr lang="en-US" sz="24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ℓ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4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15B905-06A4-687F-E47B-93777681CFB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76" t="-1679" b="-115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EADE8576-4963-94D2-E9BA-0CDBD4FB9E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9891" y="162360"/>
            <a:ext cx="4133507" cy="5587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E8C64D-99D4-CF0D-C803-1CA46923BF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5666" y="724268"/>
            <a:ext cx="2137732" cy="2727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CFD5CE0-08CC-3DD5-42F3-8BD60EAAB67C}"/>
                  </a:ext>
                </a:extLst>
              </p:cNvPr>
              <p:cNvSpPr txBox="1"/>
              <p:nvPr/>
            </p:nvSpPr>
            <p:spPr>
              <a:xfrm>
                <a:off x="1491975" y="5374352"/>
                <a:ext cx="2981195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IBM Plex Sans" panose="020B0503050203000203" pitchFamily="34" charset="0"/>
                    <a:ea typeface="+mn-ea"/>
                    <a:cs typeface="+mn-cs"/>
                  </a:rPr>
                  <a:t>because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∼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B72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𝒩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A6B72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A6B72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A6B72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𝜇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A6B72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</m:t>
                            </m:r>
                          </m:sub>
                        </m:sSub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A6B72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A6B72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A6B72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𝑄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A6B72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IBM Plex Sans" panose="020B0503050203000203" pitchFamily="34" charset="0"/>
                    <a:ea typeface="+mn-ea"/>
                    <a:cs typeface="+mn-cs"/>
                  </a:rPr>
                  <a:t>, this is 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IBM Plex Sans" panose="020B0503050203000203" pitchFamily="34" charset="0"/>
                    <a:ea typeface="+mn-ea"/>
                    <a:cs typeface="+mn-cs"/>
                  </a:rPr>
                  <a:t>exponentially small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IBM Plex Sans" panose="020B0503050203000203" pitchFamily="34" charset="0"/>
                    <a:ea typeface="+mn-ea"/>
                    <a:cs typeface="+mn-cs"/>
                  </a:rPr>
                  <a:t>in the distance between components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𝑖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𝑗</m:t>
                    </m:r>
                  </m:oMath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IBM Plex Sans" panose="020B0503050203000203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CFD5CE0-08CC-3DD5-42F3-8BD60EAAB6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1975" y="5374352"/>
                <a:ext cx="2981195" cy="1200329"/>
              </a:xfrm>
              <a:prstGeom prst="rect">
                <a:avLst/>
              </a:prstGeom>
              <a:blipFill>
                <a:blip r:embed="rId5"/>
                <a:stretch>
                  <a:fillRect l="-1695" t="-3158" r="-2119" b="-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ight Brace 6">
            <a:extLst>
              <a:ext uri="{FF2B5EF4-FFF2-40B4-BE49-F238E27FC236}">
                <a16:creationId xmlns:a16="http://schemas.microsoft.com/office/drawing/2014/main" id="{2A61B3F4-3A06-C266-89DE-0483A6E34813}"/>
              </a:ext>
            </a:extLst>
          </p:cNvPr>
          <p:cNvSpPr/>
          <p:nvPr/>
        </p:nvSpPr>
        <p:spPr>
          <a:xfrm rot="5400000">
            <a:off x="3989540" y="4890722"/>
            <a:ext cx="140542" cy="82671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D6F456B-0EE5-E32C-48D7-5F76779E5B3D}"/>
                  </a:ext>
                </a:extLst>
              </p:cNvPr>
              <p:cNvSpPr txBox="1"/>
              <p:nvPr/>
            </p:nvSpPr>
            <p:spPr>
              <a:xfrm>
                <a:off x="4605402" y="5374352"/>
                <a:ext cx="298119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IBM Plex Sans" panose="020B0503050203000203" pitchFamily="34" charset="0"/>
                    <a:ea typeface="+mn-ea"/>
                    <a:cs typeface="+mn-cs"/>
                  </a:rPr>
                  <a:t>this is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EC306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IBM Plex Sans" panose="020B0503050203000203" pitchFamily="34" charset="0"/>
                    <a:ea typeface="+mn-ea"/>
                    <a:cs typeface="+mn-cs"/>
                  </a:rPr>
                  <a:t>polynomially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IBM Plex Sans" panose="020B0503050203000203" pitchFamily="34" charset="0"/>
                    <a:ea typeface="+mn-ea"/>
                    <a:cs typeface="+mn-cs"/>
                  </a:rPr>
                  <a:t> bounded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IBM Plex Sans" panose="020B0503050203000203" pitchFamily="34" charset="0"/>
                    <a:ea typeface="+mn-ea"/>
                    <a:cs typeface="+mn-cs"/>
                  </a:rPr>
                  <a:t>in the distance between components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𝑖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𝑗</m:t>
                    </m:r>
                  </m:oMath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IBM Plex Sans" panose="020B0503050203000203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D6F456B-0EE5-E32C-48D7-5F76779E5B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5402" y="5374352"/>
                <a:ext cx="2981195" cy="923330"/>
              </a:xfrm>
              <a:prstGeom prst="rect">
                <a:avLst/>
              </a:prstGeom>
              <a:blipFill>
                <a:blip r:embed="rId6"/>
                <a:stretch>
                  <a:fillRect l="-1695" t="-4110" b="-10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ight Brace 8">
            <a:extLst>
              <a:ext uri="{FF2B5EF4-FFF2-40B4-BE49-F238E27FC236}">
                <a16:creationId xmlns:a16="http://schemas.microsoft.com/office/drawing/2014/main" id="{255CB121-4033-202B-41A1-56C95379ED1B}"/>
              </a:ext>
            </a:extLst>
          </p:cNvPr>
          <p:cNvSpPr/>
          <p:nvPr/>
        </p:nvSpPr>
        <p:spPr>
          <a:xfrm rot="5400000">
            <a:off x="5599489" y="4391414"/>
            <a:ext cx="140542" cy="182533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6DBF06-0DD4-832C-9C85-C981AE05A854}"/>
              </a:ext>
            </a:extLst>
          </p:cNvPr>
          <p:cNvSpPr txBox="1"/>
          <p:nvPr/>
        </p:nvSpPr>
        <p:spPr>
          <a:xfrm>
            <a:off x="8455068" y="5374352"/>
            <a:ext cx="2981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20000"/>
                    <a:lumOff val="80000"/>
                  </a:srgbClr>
                </a:solidFill>
                <a:effectLst/>
                <a:uLnTx/>
                <a:uFillTx/>
                <a:latin typeface="IBM Plex Sans" panose="020B0503050203000203" pitchFamily="34" charset="0"/>
                <a:ea typeface="+mn-ea"/>
                <a:cs typeface="+mn-cs"/>
              </a:rPr>
              <a:t>can be handled similarly</a:t>
            </a:r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D8B5C2D3-F95C-0C02-3D11-C539A72BB4D6}"/>
              </a:ext>
            </a:extLst>
          </p:cNvPr>
          <p:cNvSpPr/>
          <p:nvPr/>
        </p:nvSpPr>
        <p:spPr>
          <a:xfrm rot="5400000">
            <a:off x="9877128" y="3749120"/>
            <a:ext cx="140542" cy="3109921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92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  <p:bldP spid="9" grpId="0" animBg="1"/>
      <p:bldP spid="10" grpId="0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37341-9483-BB0B-7745-7A29F680E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SCORE SIMPLIFICATION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15B905-06A4-687F-E47B-93777681CFB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1"/>
                <a:ext cx="11704320" cy="5280271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400" dirty="0"/>
                  <a:t>Denote: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  <m:sub>
                        <m:r>
                          <a:rPr lang="en-US" sz="24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</m:oMath>
                </a14:m>
                <a:r>
                  <a:rPr lang="en-US" sz="2400" dirty="0"/>
                  <a:t>: score of the sub-mixture given by removing component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𝒒</m:t>
                        </m:r>
                      </m:e>
                      <m:sub>
                        <m:r>
                          <a:rPr lang="en-US" sz="24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</m:oMath>
                </a14:m>
                <a:r>
                  <a:rPr lang="en-US" sz="2400" dirty="0"/>
                  <a:t>: density of this sub-mixture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𝒒</m:t>
                        </m:r>
                      </m:e>
                      <m:sub>
                        <m:r>
                          <a:rPr lang="en-US" sz="24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en-US" sz="2400" dirty="0"/>
                  <a:t>:</a:t>
                </a:r>
                <a:r>
                  <a:rPr lang="en-US" sz="24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 </a:t>
                </a:r>
                <a:r>
                  <a:rPr lang="en-US" sz="2400" dirty="0"/>
                  <a:t>density of the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2400" dirty="0"/>
                  <a:t>-</a:t>
                </a:r>
                <a:r>
                  <a:rPr lang="en-US" sz="2400" dirty="0" err="1"/>
                  <a:t>th</a:t>
                </a:r>
                <a:r>
                  <a:rPr lang="en-US" sz="2400" dirty="0"/>
                  <a:t> component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en-US" sz="24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  <m:r>
                      <a:rPr lang="en-US" sz="24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4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: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dirty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dirty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400" b="0" i="1" dirty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sz="2400" b="0" i="1" dirty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bSup>
                    <m:d>
                      <m:dPr>
                        <m:ctrlPr>
                          <a:rPr lang="en-US" sz="2400" b="0" i="1" dirty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dirty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dirty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</m:oMath>
                </a14:m>
                <a:endParaRPr lang="en-US" sz="2400" b="1" dirty="0"/>
              </a:p>
              <a:p>
                <a:pPr marL="0" indent="0">
                  <a:buNone/>
                </a:pPr>
                <a:endParaRPr lang="en-US" sz="500" dirty="0"/>
              </a:p>
              <a:p>
                <a:pPr marL="0" indent="0">
                  <a:buNone/>
                </a:pPr>
                <a:r>
                  <a:rPr lang="en-US" sz="24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Key calculation:</a:t>
                </a:r>
                <a:r>
                  <a:rPr lang="en-US" sz="2400" dirty="0"/>
                  <a:t> given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sz="24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𝒩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400" dirty="0"/>
                  <a:t> for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4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accent2"/>
                    </a:solidFill>
                  </a:rPr>
                  <a:t> </a:t>
                </a:r>
                <a:r>
                  <a:rPr lang="en-US" sz="2400" dirty="0"/>
                  <a:t>and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sz="24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∉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400" dirty="0"/>
                  <a:t>, </a:t>
                </a:r>
              </a:p>
              <a:p>
                <a:pPr marL="0" indent="0" algn="ctr">
                  <a:buNone/>
                </a:pPr>
                <a:endParaRPr lang="en-US" sz="100" b="0" i="0" dirty="0"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func>
                        <m:funcPr>
                          <m:ctrlPr>
                            <a:rPr lang="en-US" sz="24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en-US" sz="24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func>
                      <m:d>
                        <m:dPr>
                          <m:ctrlPr>
                            <a:rPr lang="en-US" sz="24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400" i="1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p>
                      </m:sSup>
                      <m:d>
                        <m:dPr>
                          <m:ctrlPr>
                            <a:rPr lang="en-US" sz="24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400" i="1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en-US" sz="24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  <m:d>
                            <m:dPr>
                              <m:ctrlPr>
                                <a:rPr lang="en-US" sz="24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  <m:r>
                        <a:rPr lang="en-US" sz="2400" i="1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sz="24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ℓ≠</m:t>
                          </m:r>
                          <m:r>
                            <a:rPr lang="en-US" sz="24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sz="240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2400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den>
                          </m:f>
                          <m:r>
                            <a:rPr lang="en-US" sz="24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ℓ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num>
                            <m:den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2400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den>
                          </m:f>
                          <m:r>
                            <a:rPr lang="en-US" sz="24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ℓ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4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en-US" sz="2400" b="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>
                  <a:buNone/>
                </a:pPr>
                <a:br>
                  <a:rPr lang="en-US" sz="2400" dirty="0"/>
                </a:br>
                <a:r>
                  <a:rPr lang="en-US" sz="2400" b="1" dirty="0">
                    <a:solidFill>
                      <a:schemeClr val="accent2"/>
                    </a:solidFill>
                  </a:rPr>
                  <a:t>Upshot:</a:t>
                </a:r>
                <a:r>
                  <a:rPr lang="en-US" sz="24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 </a:t>
                </a:r>
                <a:r>
                  <a:rPr lang="en-US" sz="240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components outside cluster have </a:t>
                </a:r>
                <a:r>
                  <a:rPr lang="en-US" sz="2400" dirty="0" err="1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neglible</a:t>
                </a:r>
                <a:r>
                  <a:rPr lang="en-US" sz="240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 influence on score within cluster</a:t>
                </a:r>
                <a:endParaRPr lang="en-US" sz="2400" b="1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15B905-06A4-687F-E47B-93777681CFB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1"/>
                <a:ext cx="11704320" cy="5280271"/>
              </a:xfrm>
              <a:blipFill>
                <a:blip r:embed="rId2"/>
                <a:stretch>
                  <a:fillRect l="-976" t="-1679" b="-115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EADE8576-4963-94D2-E9BA-0CDBD4FB9E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9891" y="162360"/>
            <a:ext cx="4133507" cy="5587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E8C64D-99D4-CF0D-C803-1CA46923BF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5666" y="724268"/>
            <a:ext cx="2137732" cy="27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1785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B6530-096E-1F3B-EF1B-6EB935D14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SCORE SIMPLIFICATION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B7AB3E4-66DB-A92C-AAA3-91A97677E05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39" y="1294411"/>
                <a:ext cx="11862565" cy="5280271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sz="2400" dirty="0"/>
                  <a:t>Let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begChr m:val="{"/>
                        <m:endChr m:val="}"/>
                        <m:ctrlP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1,…,</m:t>
                        </m:r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d>
                  </m:oMath>
                </a14:m>
                <a:r>
                  <a:rPr lang="en-US" sz="2400" dirty="0"/>
                  <a:t> denote the classifier obtained from clustering</a:t>
                </a:r>
              </a:p>
              <a:p>
                <a:pPr marL="0" indent="0">
                  <a:buNone/>
                </a:pPr>
                <a:endParaRPr lang="en-US" sz="800" dirty="0"/>
              </a:p>
              <a:p>
                <a:pPr marL="0" indent="0">
                  <a:buNone/>
                </a:pPr>
                <a:r>
                  <a:rPr lang="en-US" sz="2400" dirty="0"/>
                  <a:t>Let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𝑠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400" dirty="0"/>
                  <a:t> denote the score of the sub-mixture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en-US" sz="24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sub>
                      <m:sup/>
                      <m:e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𝒩</m:t>
                        </m:r>
                        <m:d>
                          <m:dPr>
                            <m:ctrlPr>
                              <a:rPr lang="en-US" sz="24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4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nary>
                  </m:oMath>
                </a14:m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endParaRPr lang="en-US" sz="1100" dirty="0"/>
              </a:p>
              <a:p>
                <a:pPr marL="0" indent="0">
                  <a:buNone/>
                </a:pPr>
                <a:r>
                  <a:rPr lang="en-US" sz="2400" dirty="0"/>
                  <a:t>For each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400" dirty="0"/>
                  <a:t>,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𝑠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400" dirty="0"/>
                  <a:t> poly. </a:t>
                </a:r>
                <a:r>
                  <a:rPr lang="en-US" sz="2400" dirty="0" err="1"/>
                  <a:t>approximable</a:t>
                </a:r>
                <a:r>
                  <a:rPr lang="en-US" sz="2400" dirty="0"/>
                  <a:t> b/c components within cluster are close</a:t>
                </a:r>
              </a:p>
              <a:p>
                <a:pPr marL="0" indent="0">
                  <a:buNone/>
                </a:pPr>
                <a:r>
                  <a:rPr lang="en-US" sz="2400" dirty="0"/>
                  <a:t>To estimate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𝑠</m:t>
                    </m:r>
                    <m:d>
                      <m:dPr>
                        <m:ctrlPr>
                          <a:rPr lang="en-US" sz="2400" i="1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i="1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  <m:r>
                      <a:rPr lang="en-US" sz="2400" i="1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2400" i="1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𝕀</m:t>
                    </m:r>
                    <m:d>
                      <m:dPr>
                        <m:begChr m:val="["/>
                        <m:endChr m:val="]"/>
                        <m:ctrlPr>
                          <a:rPr lang="en-US" sz="2400" i="1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d>
                          <m:dPr>
                            <m:ctrlPr>
                              <a:rPr lang="en-US" sz="2400" i="1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2400" i="1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i="1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2400" dirty="0"/>
                  <a:t>, just do polynomial regression over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sz="24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</a:t>
                </a:r>
                <a:r>
                  <a:rPr lang="en-US" sz="2400" dirty="0" err="1"/>
                  <a:t>s.t.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𝑐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en-US" sz="24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B7AB3E4-66DB-A92C-AAA3-91A97677E05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39" y="1294411"/>
                <a:ext cx="11862565" cy="5280271"/>
              </a:xfrm>
              <a:blipFill>
                <a:blip r:embed="rId2"/>
                <a:stretch>
                  <a:fillRect l="-963" t="-1679" b="-23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FF79A6DB-3BC9-64DE-D2B2-5EED8DB33CA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3840" y="2861343"/>
                <a:ext cx="11704320" cy="2501829"/>
              </a:xfrm>
              <a:prstGeom prst="roundRect">
                <a:avLst>
                  <a:gd name="adj" fmla="val 5293"/>
                </a:avLst>
              </a:prstGeom>
              <a:solidFill>
                <a:schemeClr val="accent2">
                  <a:lumMod val="75000"/>
                  <a:alpha val="70000"/>
                </a:schemeClr>
              </a:solid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tIns="91440" bIns="91440" rtlCol="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IBM Plex Sans" panose="020B0503050203000203" pitchFamily="34" charset="0"/>
                    <a:ea typeface="+mn-ea"/>
                    <a:cs typeface="+mn-cs"/>
                  </a:rPr>
                  <a:t>Lemma (informal)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IBM Plex Sans" panose="020B0503050203000203" pitchFamily="34" charset="0"/>
                    <a:ea typeface="+mn-ea"/>
                    <a:cs typeface="+mn-cs"/>
                  </a:rPr>
                  <a:t>: 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IBM Plex Sans" panose="020B0503050203000203" pitchFamily="34" charset="0"/>
                    <a:ea typeface="+mn-ea"/>
                    <a:cs typeface="+mn-cs"/>
                  </a:rPr>
                  <a:t>Define the </a:t>
                </a:r>
                <a:r>
                  <a:rPr kumimoji="0" lang="en-US" sz="2400" b="0" i="1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IBM Plex Sans" panose="020B0503050203000203" pitchFamily="34" charset="0"/>
                    <a:ea typeface="+mn-ea"/>
                    <a:cs typeface="+mn-cs"/>
                  </a:rPr>
                  <a:t>simplified score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IBM Plex Sans" panose="020B0503050203000203" pitchFamily="34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𝑠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</m: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60000"/>
                              <a:lumOff val="4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≝</m:t>
                      </m:r>
                      <m:nary>
                        <m:naryPr>
                          <m:chr m:val="∑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=1</m:t>
                          </m:r>
                        </m:sub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𝑚</m:t>
                          </m:r>
                        </m:sup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𝑠</m:t>
                          </m:r>
                          <m:d>
                            <m:d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;</m:t>
                              </m:r>
                              <m:sSub>
                                <m:sSubPr>
                                  <m:ctrlP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EC306">
                                          <a:lumMod val="60000"/>
                                          <a:lumOff val="4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EC306">
                                          <a:lumMod val="60000"/>
                                          <a:lumOff val="4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EC306">
                                          <a:lumMod val="60000"/>
                                          <a:lumOff val="4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⋅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𝕀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  <m:d>
                                <m:dPr>
                                  <m:ctrlP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EC306">
                                          <a:lumMod val="60000"/>
                                          <a:lumOff val="4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EC306">
                                          <a:lumMod val="60000"/>
                                          <a:lumOff val="4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=</m:t>
                              </m:r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60000"/>
                      <a:lumOff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IBM Plex Sans" panose="020B0503050203000203" pitchFamily="34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IBM Plex Sans" panose="020B0503050203000203" pitchFamily="34" charset="0"/>
                    <a:ea typeface="+mn-ea"/>
                    <a:cs typeface="+mn-cs"/>
                  </a:rPr>
                  <a:t>Then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IBM Plex Sans" panose="020B0503050203000203" pitchFamily="34" charset="0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𝔼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∼</m:t>
                          </m:r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𝑞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24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kumimoji="0" lang="en-US" sz="24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FEC306">
                                          <a:lumMod val="60000"/>
                                          <a:lumOff val="4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0" lang="en-US" sz="2400" b="0" i="0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FEC306">
                                          <a:lumMod val="60000"/>
                                          <a:lumOff val="4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∇</m:t>
                                  </m:r>
                                  <m:func>
                                    <m:funcPr>
                                      <m:ctrlP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>
                                              <a:lumMod val="60000"/>
                                              <a:lumOff val="4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kumimoji="0" lang="en-US" sz="2400" b="0" i="0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>
                                              <a:lumMod val="60000"/>
                                              <a:lumOff val="4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ln</m:t>
                                      </m:r>
                                    </m:fName>
                                    <m:e>
                                      <m: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>
                                              <a:lumMod val="60000"/>
                                              <a:lumOff val="4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𝑞</m:t>
                                      </m:r>
                                      <m: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>
                                              <a:lumMod val="60000"/>
                                              <a:lumOff val="4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(</m:t>
                                      </m:r>
                                      <m: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>
                                              <a:lumMod val="60000"/>
                                              <a:lumOff val="4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𝑥</m:t>
                                      </m:r>
                                      <m: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>
                                              <a:lumMod val="60000"/>
                                              <a:lumOff val="4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)</m:t>
                                      </m:r>
                                    </m:e>
                                  </m:func>
                                  <m:r>
                                    <a:rPr kumimoji="0" lang="en-US" sz="24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FEC306">
                                          <a:lumMod val="60000"/>
                                          <a:lumOff val="4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>
                                              <a:lumMod val="60000"/>
                                              <a:lumOff val="4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>
                                              <a:lumMod val="60000"/>
                                              <a:lumOff val="4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>
                                              <a:lumMod val="60000"/>
                                              <a:lumOff val="4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𝑐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>
                                              <a:lumMod val="60000"/>
                                              <a:lumOff val="4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>
                                              <a:lumMod val="60000"/>
                                              <a:lumOff val="4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kumimoji="0" lang="en-US" sz="24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EC306">
                              <a:lumMod val="60000"/>
                              <a:lumOff val="4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≤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EC306">
                              <a:lumMod val="60000"/>
                              <a:lumOff val="4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poly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𝑅</m:t>
                          </m:r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</m:t>
                          </m:r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𝛽</m:t>
                          </m:r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,1</m:t>
                          </m:r>
                          <m:r>
                            <m:rPr>
                              <m:lit/>
                            </m:rP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/</m:t>
                          </m:r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𝛼</m:t>
                          </m:r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</m:t>
                          </m:r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𝑘</m:t>
                          </m:r>
                        </m:e>
                      </m:d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EC306">
                              <a:lumMod val="60000"/>
                              <a:lumOff val="4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⋅</m:t>
                      </m:r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EC306">
                              <a:lumMod val="60000"/>
                              <a:lumOff val="4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𝛿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60000"/>
                      <a:lumOff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IBM Plex Sans" panose="020B0503050203000203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FF79A6DB-3BC9-64DE-D2B2-5EED8DB33C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2861343"/>
                <a:ext cx="11704320" cy="2501829"/>
              </a:xfrm>
              <a:prstGeom prst="roundRect">
                <a:avLst>
                  <a:gd name="adj" fmla="val 5293"/>
                </a:avLst>
              </a:prstGeom>
              <a:blipFill>
                <a:blip r:embed="rId3"/>
                <a:stretch>
                  <a:fillRect l="-541" t="-29648" b="-37186"/>
                </a:stretch>
              </a:blip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96037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B6530-096E-1F3B-EF1B-6EB935D14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 OF ALGORITHM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7AB3E4-66DB-A92C-AAA3-91A97677E0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39" y="1294411"/>
            <a:ext cx="11862565" cy="5280271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8AB2302E-112B-191E-114C-95FA861F80A3}"/>
                  </a:ext>
                </a:extLst>
              </p:cNvPr>
              <p:cNvSpPr/>
              <p:nvPr/>
            </p:nvSpPr>
            <p:spPr>
              <a:xfrm>
                <a:off x="2773468" y="1513616"/>
                <a:ext cx="7319377" cy="4743134"/>
              </a:xfrm>
              <a:prstGeom prst="roundRect">
                <a:avLst>
                  <a:gd name="adj" fmla="val 1415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IBM Plex Sans" panose="020B0503050203000203" pitchFamily="34" charset="0"/>
                    <a:ea typeface="+mn-ea"/>
                    <a:cs typeface="+mn-cs"/>
                  </a:rPr>
                  <a:t>Score estimation 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IBM Plex Sans" panose="020B0503050203000203" pitchFamily="34" charset="0"/>
                    <a:ea typeface="+mn-ea"/>
                    <a:cs typeface="+mn-cs"/>
                  </a:rPr>
                  <a:t>(at each discrete noise level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𝑡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IBM Plex Sans" panose="020B0503050203000203" pitchFamily="34" charset="0"/>
                    <a:ea typeface="+mn-ea"/>
                    <a:cs typeface="+mn-cs"/>
                  </a:rPr>
                  <a:t>)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IBM Plex Sans" panose="020B0503050203000203" pitchFamily="34" charset="0"/>
                    <a:ea typeface="+mn-ea"/>
                    <a:cs typeface="+mn-cs"/>
                  </a:rPr>
                  <a:t>: 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60000"/>
                      <a:lumOff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IBM Plex Sans" panose="020B0503050203000203" pitchFamily="34" charset="0"/>
                  <a:ea typeface="+mn-ea"/>
                  <a:cs typeface="+mn-cs"/>
                </a:endParaRP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rabicPeriod"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IBM Plex Sans" panose="020B0503050203000203" pitchFamily="34" charset="0"/>
                    <a:ea typeface="+mn-ea"/>
                    <a:cs typeface="+mn-cs"/>
                  </a:rPr>
                  <a:t>Cluster the samples from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naryPr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𝜆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</m:t>
                            </m:r>
                          </m:sub>
                        </m:s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𝒩</m:t>
                        </m:r>
                        <m:d>
                          <m:d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−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𝑡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, </m:t>
                            </m:r>
                            <m:sSup>
                              <m:sSupPr>
                                <m:ctrlP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−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𝑡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+</m:t>
                            </m:r>
                            <m:d>
                              <m:dPr>
                                <m:ctrlP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1−</m:t>
                                </m:r>
                                <m:sSup>
                                  <m:sSupPr>
                                    <m:ctrlP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418AB3">
                                            <a:lumMod val="40000"/>
                                            <a:lumOff val="60000"/>
                                          </a:srgb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418AB3">
                                            <a:lumMod val="40000"/>
                                            <a:lumOff val="60000"/>
                                          </a:srgb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418AB3">
                                            <a:lumMod val="40000"/>
                                            <a:lumOff val="60000"/>
                                          </a:srgb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−2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418AB3">
                                            <a:lumMod val="40000"/>
                                            <a:lumOff val="60000"/>
                                          </a:srgb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𝑡</m:t>
                                    </m:r>
                                  </m:sup>
                                </m:sSup>
                              </m:e>
                            </m:d>
                            <m:r>
                              <m:rPr>
                                <m:sty m:val="p"/>
                              </m:rPr>
                              <a:rPr kumimoji="0" lang="en-US" sz="24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Id</m:t>
                            </m:r>
                          </m:e>
                        </m:d>
                      </m:e>
                    </m:nary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IBM Plex Sans" panose="020B0503050203000203" pitchFamily="34" charset="0"/>
                  <a:ea typeface="+mn-ea"/>
                  <a:cs typeface="+mn-cs"/>
                </a:endParaRP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rabicPeriod"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IBM Plex Sans" panose="020B0503050203000203" pitchFamily="34" charset="0"/>
                    <a:ea typeface="+mn-ea"/>
                    <a:cs typeface="+mn-cs"/>
                  </a:rPr>
                  <a:t>Run polynomial regression over each cluster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rabicPeriod"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IBM Plex Sans" panose="020B0503050203000203" pitchFamily="34" charset="0"/>
                    <a:ea typeface="+mn-ea"/>
                    <a:cs typeface="+mn-cs"/>
                  </a:rPr>
                  <a:t>Assemble the polynomials into a piecewise polynomial score estimate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rabicPeriod"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IBM Plex Sans" panose="020B0503050203000203" pitchFamily="34" charset="0"/>
                  <a:ea typeface="+mn-ea"/>
                  <a:cs typeface="+mn-cs"/>
                </a:endParaRP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rabicPeriod"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IBM Plex Sans" panose="020B0503050203000203" pitchFamily="34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IBM Plex Sans" panose="020B0503050203000203" pitchFamily="34" charset="0"/>
                    <a:ea typeface="+mn-ea"/>
                    <a:cs typeface="+mn-cs"/>
                  </a:rPr>
                  <a:t>Sampling: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IBM Plex Sans" panose="020B0503050203000203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IBM Plex Sans" panose="020B0503050203000203" pitchFamily="34" charset="0"/>
                    <a:ea typeface="+mn-ea"/>
                    <a:cs typeface="+mn-cs"/>
                  </a:rPr>
                  <a:t>run discretized reverse SDE starting from Gaussian noise, with score estimates given by the above at each discrete time step</a:t>
                </a:r>
              </a:p>
            </p:txBody>
          </p:sp>
        </mc:Choice>
        <mc:Fallback xmlns="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8AB2302E-112B-191E-114C-95FA861F80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3468" y="1513616"/>
                <a:ext cx="7319377" cy="4743134"/>
              </a:xfrm>
              <a:prstGeom prst="roundRect">
                <a:avLst>
                  <a:gd name="adj" fmla="val 14159"/>
                </a:avLst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972345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BF434-AEF9-A569-E3AC-8ACC96583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GRADIENT DESCENT FOR SCORE ESTIMATION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3A1F78E2-2760-871B-7FD4-E0AB0E90572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3840" y="1335415"/>
                <a:ext cx="11704319" cy="2170428"/>
              </a:xfrm>
              <a:prstGeom prst="roundRect">
                <a:avLst>
                  <a:gd name="adj" fmla="val 6119"/>
                </a:avLst>
              </a:prstGeom>
              <a:solidFill>
                <a:schemeClr val="accent2">
                  <a:lumMod val="75000"/>
                  <a:alpha val="70000"/>
                </a:schemeClr>
              </a:solid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tIns="91440" bIns="91440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IBM Plex Sans" panose="020B0503050203000203" pitchFamily="34" charset="0"/>
                    <a:ea typeface="+mn-ea"/>
                    <a:cs typeface="+mn-cs"/>
                  </a:rPr>
                  <a:t>Thm 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IBM Plex Sans" panose="020B0503050203000203" pitchFamily="34" charset="0"/>
                    <a:ea typeface="+mn-ea"/>
                    <a:cs typeface="+mn-cs"/>
                  </a:rPr>
                  <a:t>[Shah-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IBM Plex Sans" panose="020B0503050203000203" pitchFamily="34" charset="0"/>
                    <a:ea typeface="+mn-ea"/>
                    <a:cs typeface="+mn-cs"/>
                  </a:rPr>
                  <a:t>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IBM Plex Sans" panose="020B0503050203000203" pitchFamily="34" charset="0"/>
                    <a:ea typeface="+mn-ea"/>
                    <a:cs typeface="+mn-cs"/>
                  </a:rPr>
                  <a:t>-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IBM Plex Sans" panose="020B0503050203000203" pitchFamily="34" charset="0"/>
                    <a:ea typeface="+mn-ea"/>
                    <a:cs typeface="+mn-cs"/>
                  </a:rPr>
                  <a:t>Klivans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IBM Plex Sans" panose="020B0503050203000203" pitchFamily="34" charset="0"/>
                    <a:ea typeface="+mn-ea"/>
                    <a:cs typeface="+mn-cs"/>
                  </a:rPr>
                  <a:t> ‘23]: 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40000"/>
                        <a:lumOff val="6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IBM Plex Sans" panose="020B0503050203000203" pitchFamily="34" charset="0"/>
                    <a:ea typeface="+mn-ea"/>
                    <a:cs typeface="+mn-cs"/>
                  </a:rPr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𝑄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,…,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𝑄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𝑘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m:rPr>
                        <m:sty m:val="p"/>
                      </m:rPr>
                      <a:rPr kumimoji="0" lang="en-U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Id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18AB3">
                        <a:lumMod val="40000"/>
                        <a:lumOff val="6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IBM Plex Sans" panose="020B0503050203000203" pitchFamily="34" charset="0"/>
                    <a:ea typeface="+mn-ea"/>
                    <a:cs typeface="+mn-cs"/>
                  </a:rPr>
                  <a:t>, 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40000"/>
                        <a:lumOff val="6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IBM Plex Sans" panose="020B0503050203000203" pitchFamily="34" charset="0"/>
                    <a:ea typeface="+mn-ea"/>
                    <a:cs typeface="+mn-cs"/>
                  </a:rPr>
                  <a:t>then 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IBM Plex Sans" panose="020B0503050203000203" pitchFamily="34" charset="0"/>
                    <a:ea typeface="+mn-ea"/>
                    <a:cs typeface="+mn-cs"/>
                  </a:rPr>
                  <a:t>training a neural network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40000"/>
                        <a:lumOff val="6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IBM Plex Sans" panose="020B0503050203000203" pitchFamily="34" charset="0"/>
                    <a:ea typeface="+mn-ea"/>
                    <a:cs typeface="+mn-cs"/>
                  </a:rPr>
                  <a:t> (whose architecture matches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A6B727">
                        <a:lumMod val="40000"/>
                        <a:lumOff val="6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IBM Plex Sans" panose="020B0503050203000203" pitchFamily="34" charset="0"/>
                    <a:ea typeface="+mn-ea"/>
                    <a:cs typeface="+mn-cs"/>
                  </a:rPr>
                  <a:t>tha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40000"/>
                        <a:lumOff val="6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IBM Plex Sans" panose="020B0503050203000203" pitchFamily="34" charset="0"/>
                    <a:ea typeface="+mn-ea"/>
                    <a:cs typeface="+mn-cs"/>
                  </a:rPr>
                  <a:t>t of the score function of a Gaussian mixture) 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IBM Plex Sans" panose="020B0503050203000203" pitchFamily="34" charset="0"/>
                    <a:ea typeface="+mn-ea"/>
                    <a:cs typeface="+mn-cs"/>
                  </a:rPr>
                  <a:t>with gradient descent on the denoising objective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40000"/>
                        <a:lumOff val="6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IBM Plex Sans" panose="020B0503050203000203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IBM Plex Sans" panose="020B0503050203000203" pitchFamily="34" charset="0"/>
                    <a:ea typeface="+mn-ea"/>
                    <a:cs typeface="+mn-cs"/>
                  </a:rPr>
                  <a:t>converges to the ground truth parameters 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40000"/>
                        <a:lumOff val="6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IBM Plex Sans" panose="020B0503050203000203" pitchFamily="34" charset="0"/>
                    <a:ea typeface="+mn-ea"/>
                    <a:cs typeface="+mn-cs"/>
                  </a:rPr>
                  <a:t>from random initialization (if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A6B727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𝑘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A6B727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=2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40000"/>
                        <a:lumOff val="6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IBM Plex Sans" panose="020B0503050203000203" pitchFamily="34" charset="0"/>
                    <a:ea typeface="+mn-ea"/>
                    <a:cs typeface="+mn-cs"/>
                  </a:rPr>
                  <a:t>) or from warm start (for general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A6B727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𝑘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40000"/>
                        <a:lumOff val="6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IBM Plex Sans" panose="020B0503050203000203" pitchFamily="34" charset="0"/>
                    <a:ea typeface="+mn-ea"/>
                    <a:cs typeface="+mn-cs"/>
                  </a:rPr>
                  <a:t>, if centers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6B727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radPr>
                      <m:deg/>
                      <m:e>
                        <m:func>
                          <m:func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6B727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kumimoji="0" lang="en-US" sz="24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6B727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log</m:t>
                            </m:r>
                          </m:fName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6B727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𝑘</m:t>
                            </m:r>
                          </m:e>
                        </m:func>
                      </m:e>
                    </m:rad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40000"/>
                        <a:lumOff val="6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IBM Plex Sans" panose="020B0503050203000203" pitchFamily="34" charset="0"/>
                    <a:ea typeface="+mn-ea"/>
                    <a:cs typeface="+mn-cs"/>
                  </a:rPr>
                  <a:t>-separated).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IBM Plex Sans" panose="020B0503050203000203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3A1F78E2-2760-871B-7FD4-E0AB0E9057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1335415"/>
                <a:ext cx="11704319" cy="2170428"/>
              </a:xfrm>
              <a:prstGeom prst="roundRect">
                <a:avLst>
                  <a:gd name="adj" fmla="val 6119"/>
                </a:avLst>
              </a:prstGeom>
              <a:blipFill>
                <a:blip r:embed="rId2"/>
                <a:stretch>
                  <a:fillRect l="-541" r="-1082" b="-4046"/>
                </a:stretch>
              </a:blip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3">
                <a:extLst>
                  <a:ext uri="{FF2B5EF4-FFF2-40B4-BE49-F238E27FC236}">
                    <a16:creationId xmlns:a16="http://schemas.microsoft.com/office/drawing/2014/main" id="{02F1A7EB-1153-0E21-FDD6-285CAA0F5E3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3840" y="3716152"/>
                <a:ext cx="11704320" cy="2313233"/>
              </a:xfrm>
              <a:prstGeom prst="rect">
                <a:avLst/>
              </a:prstGeom>
              <a:effectLst/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IBM Plex Sans" panose="020B0503050203000203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IBM Plex Sans" panose="020B0503050203000203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IBM Plex Sans" panose="020B0503050203000203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IBM Plex Sans" panose="020B0503050203000203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IBM Plex Sans" panose="020B0503050203000203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IBM Plex Sans" panose="020B0503050203000203" pitchFamily="34" charset="0"/>
                    <a:ea typeface="+mn-ea"/>
                    <a:cs typeface="+mn-cs"/>
                  </a:rPr>
                  <a:t>Proof idea: </a:t>
                </a:r>
              </a:p>
              <a:p>
                <a:pPr marL="228600" marR="0" lvl="0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IBM Plex Sans" panose="020B0503050203000203" pitchFamily="34" charset="0"/>
                    <a:ea typeface="+mn-ea"/>
                    <a:cs typeface="+mn-cs"/>
                  </a:rPr>
                  <a:t>if noise is large, gradient update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≈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IBM Plex Sans" panose="020B0503050203000203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IBM Plex Sans" panose="020B0503050203000203" pitchFamily="34" charset="0"/>
                    <a:ea typeface="+mn-ea"/>
                    <a:cs typeface="+mn-cs"/>
                  </a:rPr>
                  <a:t>power iteration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18AB3">
                              <a:lumMod val="40000"/>
                              <a:lumOff val="6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∇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18AB3">
                              <a:lumMod val="40000"/>
                              <a:lumOff val="6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𝐿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𝜇</m:t>
                              </m:r>
                            </m:e>
                          </m:acc>
                        </m:e>
                      </m: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18AB3">
                              <a:lumMod val="40000"/>
                              <a:lumOff val="6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≈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𝜇</m:t>
                          </m:r>
                          <m:sSup>
                            <m:sSup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𝜇</m:t>
                              </m:r>
                            </m:e>
                            <m:sup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⊤</m:t>
                              </m:r>
                            </m:sup>
                          </m:s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𝑟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⋅</m:t>
                          </m:r>
                          <m:r>
                            <m:rPr>
                              <m:sty m:val="p"/>
                            </m:rP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Id</m:t>
                          </m:r>
                        </m:e>
                      </m: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18AB3">
                              <a:lumMod val="40000"/>
                              <a:lumOff val="6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⋅</m:t>
                      </m:r>
                      <m:acc>
                        <m:accPr>
                          <m:chr m:val="̂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𝜇</m:t>
                          </m:r>
                        </m:e>
                      </m:acc>
                    </m:oMath>
                  </m:oMathPara>
                </a14:m>
                <a:endPara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418AB3">
                      <a:lumMod val="40000"/>
                      <a:lumOff val="6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IBM Plex Sans" panose="020B0503050203000203" pitchFamily="34" charset="0"/>
                  <a:ea typeface="+mn-ea"/>
                  <a:cs typeface="+mn-cs"/>
                </a:endParaRPr>
              </a:p>
              <a:p>
                <a:pPr marL="228600" marR="0" lvl="0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IBM Plex Sans" panose="020B0503050203000203" pitchFamily="34" charset="0"/>
                    <a:ea typeface="+mn-ea"/>
                    <a:cs typeface="+mn-cs"/>
                  </a:rPr>
                  <a:t>if noise is small, gradient update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≈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IBM Plex Sans" panose="020B0503050203000203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IBM Plex Sans" panose="020B0503050203000203" pitchFamily="34" charset="0"/>
                    <a:ea typeface="+mn-ea"/>
                    <a:cs typeface="+mn-cs"/>
                  </a:rPr>
                  <a:t>gradient EM iteration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18AB3">
                              <a:lumMod val="40000"/>
                              <a:lumOff val="6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∇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18AB3">
                              <a:lumMod val="40000"/>
                              <a:lumOff val="6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𝐿</m:t>
                      </m:r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kumimoji="0" lang="en-US" sz="240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418AB3">
                                          <a:lumMod val="40000"/>
                                          <a:lumOff val="6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accPr>
                                <m:e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418AB3">
                                          <a:lumMod val="40000"/>
                                          <a:lumOff val="6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𝜇</m:t>
                                  </m:r>
                                </m:e>
                              </m:acc>
                            </m:e>
                          </m:d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</m:sub>
                      </m:sSub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18AB3">
                              <a:lumMod val="40000"/>
                              <a:lumOff val="6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≈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18AB3">
                              <a:lumMod val="40000"/>
                              <a:lumOff val="6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𝑤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e>
                          </m:d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⋅</m:t>
                          </m:r>
                          <m:d>
                            <m:d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18AB3">
                                          <a:lumMod val="40000"/>
                                          <a:lumOff val="6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18AB3">
                                              <a:lumMod val="40000"/>
                                              <a:lumOff val="6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18AB3">
                                              <a:lumMod val="40000"/>
                                              <a:lumOff val="6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𝜇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18AB3">
                                          <a:lumMod val="40000"/>
                                          <a:lumOff val="6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418AB3">
                      <a:lumMod val="40000"/>
                      <a:lumOff val="6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IBM Plex Sans" panose="020B0503050203000203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Content Placeholder 3">
                <a:extLst>
                  <a:ext uri="{FF2B5EF4-FFF2-40B4-BE49-F238E27FC236}">
                    <a16:creationId xmlns:a16="http://schemas.microsoft.com/office/drawing/2014/main" id="{02F1A7EB-1153-0E21-FDD6-285CAA0F5E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3716152"/>
                <a:ext cx="11704320" cy="2313233"/>
              </a:xfrm>
              <a:prstGeom prst="rect">
                <a:avLst/>
              </a:prstGeom>
              <a:blipFill>
                <a:blip r:embed="rId3"/>
                <a:stretch>
                  <a:fillRect l="-976" t="-4372"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2A2798B2-74A6-987F-9678-E19CB746492F}"/>
              </a:ext>
            </a:extLst>
          </p:cNvPr>
          <p:cNvSpPr txBox="1"/>
          <p:nvPr/>
        </p:nvSpPr>
        <p:spPr>
          <a:xfrm>
            <a:off x="4404575" y="6439021"/>
            <a:ext cx="77228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Learning Mixtures of Gaussians Using the DDPM Objective.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NeurIPS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2023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D3F8173-707F-6B0F-BFAE-7CAB5991F956}"/>
                  </a:ext>
                </a:extLst>
              </p:cNvPr>
              <p:cNvSpPr txBox="1"/>
              <p:nvPr/>
            </p:nvSpPr>
            <p:spPr>
              <a:xfrm>
                <a:off x="8401874" y="4423434"/>
                <a:ext cx="3732432" cy="5269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18AB3">
                        <a:lumMod val="40000"/>
                        <a:lumOff val="60000"/>
                      </a:srgbClr>
                    </a:solidFill>
                    <a:effectLst/>
                    <a:uLnTx/>
                    <a:uFillTx/>
                    <a:latin typeface="IBM Plex Sans" panose="020B0503050203000203" pitchFamily="34" charset="0"/>
                    <a:ea typeface="+mn-ea"/>
                    <a:cs typeface="+mn-cs"/>
                  </a:rPr>
                  <a:t>for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𝑞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den>
                    </m:f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𝒩</m:t>
                    </m:r>
                    <m:d>
                      <m:d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𝜇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Id</m:t>
                        </m:r>
                      </m:e>
                    </m:d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f>
                      <m:f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den>
                    </m:f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𝒩</m:t>
                    </m:r>
                    <m:d>
                      <m:d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𝜇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Id</m:t>
                        </m:r>
                      </m:e>
                    </m:d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18AB3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IBM Plex Sans" panose="020B0503050203000203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D3F8173-707F-6B0F-BFAE-7CAB5991F9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1874" y="4423434"/>
                <a:ext cx="3732432" cy="526939"/>
              </a:xfrm>
              <a:prstGeom prst="rect">
                <a:avLst/>
              </a:prstGeom>
              <a:blipFill>
                <a:blip r:embed="rId6"/>
                <a:stretch>
                  <a:fillRect l="-1695" b="-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6D8C3BB-0968-84CC-9F3E-92AD77503698}"/>
                  </a:ext>
                </a:extLst>
              </p:cNvPr>
              <p:cNvSpPr txBox="1"/>
              <p:nvPr/>
            </p:nvSpPr>
            <p:spPr>
              <a:xfrm>
                <a:off x="10396509" y="5231386"/>
                <a:ext cx="164128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18AB3">
                        <a:lumMod val="40000"/>
                        <a:lumOff val="60000"/>
                      </a:srgbClr>
                    </a:solidFill>
                    <a:effectLst/>
                    <a:uLnTx/>
                    <a:uFillTx/>
                    <a:latin typeface="IBM Plex Sans" panose="020B0503050203000203" pitchFamily="34" charset="0"/>
                    <a:ea typeface="+mn-ea"/>
                    <a:cs typeface="+mn-cs"/>
                  </a:rPr>
                  <a:t>for general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𝑘</m:t>
                    </m:r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18AB3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IBM Plex Sans" panose="020B0503050203000203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6D8C3BB-0968-84CC-9F3E-92AD775036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6509" y="5231386"/>
                <a:ext cx="1641283" cy="400110"/>
              </a:xfrm>
              <a:prstGeom prst="rect">
                <a:avLst/>
              </a:prstGeom>
              <a:blipFill>
                <a:blip r:embed="rId7"/>
                <a:stretch>
                  <a:fillRect l="-3817" t="-6061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 descr="A graph of a number of noise training&#10;&#10;Description automatically generated">
            <a:extLst>
              <a:ext uri="{FF2B5EF4-FFF2-40B4-BE49-F238E27FC236}">
                <a16:creationId xmlns:a16="http://schemas.microsoft.com/office/drawing/2014/main" id="{9AC0066D-B358-D9B6-5EAE-193EC05E75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94868" y="1840841"/>
            <a:ext cx="4764988" cy="3573741"/>
          </a:xfrm>
          <a:prstGeom prst="roundRect">
            <a:avLst>
              <a:gd name="adj" fmla="val 13566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9364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B0FBCD-DBD7-4F06-C2A4-0ADCB4FE3C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5E1FD27-8FD0-4C27-789F-C6141C310F60}"/>
              </a:ext>
            </a:extLst>
          </p:cNvPr>
          <p:cNvSpPr txBox="1"/>
          <p:nvPr/>
        </p:nvSpPr>
        <p:spPr>
          <a:xfrm>
            <a:off x="2796654" y="1905506"/>
            <a:ext cx="659869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763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sz="2400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IBM Plex Sans" panose="020B0503050203000203" pitchFamily="34" charset="0"/>
              </a:rPr>
              <a:t>Learning Gaussian mixtures</a:t>
            </a:r>
          </a:p>
          <a:p>
            <a:pPr marL="4763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BM Plex Sans" panose="020B0503050203000203" pitchFamily="34" charset="0"/>
                <a:ea typeface="+mn-ea"/>
                <a:cs typeface="+mn-cs"/>
              </a:rPr>
              <a:t>Prior work, main results</a:t>
            </a:r>
          </a:p>
          <a:p>
            <a:pPr marL="4763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BM Plex Sans" panose="020B0503050203000203" pitchFamily="34" charset="0"/>
                <a:ea typeface="+mn-ea"/>
                <a:cs typeface="+mn-cs"/>
              </a:rPr>
              <a:t>Piecewise polynomial approximation</a:t>
            </a:r>
          </a:p>
          <a:p>
            <a:pPr marL="4763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BM Plex Sans" panose="020B0503050203000203" pitchFamily="34" charset="0"/>
                <a:ea typeface="+mn-ea"/>
                <a:cs typeface="+mn-cs"/>
              </a:rPr>
              <a:t>Clustering, score simplification</a:t>
            </a:r>
          </a:p>
          <a:p>
            <a:pPr marL="4763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418AB3">
                  <a:lumMod val="20000"/>
                  <a:lumOff val="8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IBM Plex Sans" panose="020B0503050203000203" pitchFamily="34" charset="0"/>
              <a:ea typeface="+mn-ea"/>
              <a:cs typeface="+mn-cs"/>
            </a:endParaRPr>
          </a:p>
          <a:p>
            <a:pPr marL="4763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400" b="1" i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BM Plex Sans" panose="020B0503050203000203" pitchFamily="34" charset="0"/>
              </a:rPr>
              <a:t>Empirical phenomena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IBM Plex Sans" panose="020B0503050203000203" pitchFamily="34" charset="0"/>
              <a:ea typeface="+mn-ea"/>
              <a:cs typeface="+mn-cs"/>
            </a:endParaRPr>
          </a:p>
          <a:p>
            <a:pPr marL="4763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418AB3">
                  <a:lumMod val="20000"/>
                  <a:lumOff val="8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IBM Plex Sans" panose="020B0503050203000203" pitchFamily="34" charset="0"/>
              <a:ea typeface="+mn-ea"/>
              <a:cs typeface="+mn-cs"/>
            </a:endParaRPr>
          </a:p>
          <a:p>
            <a:pPr marL="4763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418AB3">
                    <a:lumMod val="20000"/>
                    <a:lumOff val="8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BM Plex Sans" panose="020B0503050203000203" pitchFamily="34" charset="0"/>
                <a:ea typeface="+mn-ea"/>
                <a:cs typeface="+mn-cs"/>
              </a:rPr>
              <a:t>Parting thoughts</a:t>
            </a:r>
          </a:p>
        </p:txBody>
      </p:sp>
    </p:spTree>
    <p:extLst>
      <p:ext uri="{BB962C8B-B14F-4D97-AF65-F5344CB8AC3E}">
        <p14:creationId xmlns:p14="http://schemas.microsoft.com/office/powerpoint/2010/main" val="1995876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69CBB-A9C2-3219-3C6C-01B8906FD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MIXTURE MODELS AS A MODEL ORGANISM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C5AAC7-F4C8-3A4E-281B-710D480B8F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294411"/>
            <a:ext cx="11948160" cy="52802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Natural way to capture heterogeneity in real-world data and turn a microscope to interesting empirical phenomena exhibited by diffusions</a:t>
            </a:r>
          </a:p>
          <a:p>
            <a:pPr marL="0" indent="0">
              <a:buNone/>
            </a:pPr>
            <a:endParaRPr lang="en-US" sz="100" dirty="0"/>
          </a:p>
          <a:p>
            <a:pPr marL="0" indent="0">
              <a:buNone/>
            </a:pPr>
            <a:r>
              <a:rPr lang="en-US" sz="2400" dirty="0"/>
              <a:t>Two vignettes: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Features of images emerge in narrow windows of reverse process</a:t>
            </a:r>
          </a:p>
          <a:p>
            <a:pPr marL="690563" indent="-254000">
              <a:buNone/>
              <a:defRPr/>
            </a:pPr>
            <a:r>
              <a:rPr lang="en-US" sz="1800" i="1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</a:rPr>
              <a:t>Critical windows: non-asymptotic theory for feature emergence in diffusion models</a:t>
            </a:r>
            <a:endParaRPr lang="en-US" sz="1800" b="1" i="1" dirty="0">
              <a:solidFill>
                <a:srgbClr val="418AB3">
                  <a:lumMod val="60000"/>
                  <a:lumOff val="40000"/>
                </a:srgbClr>
              </a:solidFill>
            </a:endParaRPr>
          </a:p>
          <a:p>
            <a:pPr marL="9525" indent="-9525">
              <a:buNone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418AB3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		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joint with Marvin Li</a:t>
            </a:r>
          </a:p>
          <a:p>
            <a:pPr marL="9525" indent="-9525">
              <a:buNone/>
              <a:defRPr/>
            </a:pPr>
            <a:r>
              <a:rPr lang="en-US" sz="1800" dirty="0"/>
              <a:t>		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ICML 2024</a:t>
            </a:r>
            <a:endParaRPr lang="en-US" sz="2400" b="1" dirty="0"/>
          </a:p>
          <a:p>
            <a:pPr marL="457200" indent="-457200">
              <a:buFont typeface="+mj-lt"/>
              <a:buAutoNum type="arabicPeriod" startAt="2"/>
            </a:pPr>
            <a:endParaRPr lang="en-US" sz="1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457200" indent="-457200">
              <a:buFont typeface="+mj-lt"/>
              <a:buAutoNum type="arabicPeriod" startAt="2"/>
            </a:pPr>
            <a:r>
              <a:rPr lang="en-US" sz="24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Characterizing the dynamics of diffusion guidance</a:t>
            </a:r>
          </a:p>
          <a:p>
            <a:pPr marL="466725" indent="0">
              <a:buNone/>
            </a:pPr>
            <a:r>
              <a:rPr lang="en-US" sz="18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What does guidance do? A fine-grained analysis in a simple setting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	joint with Muthu Chidambaram, </a:t>
            </a:r>
            <a:r>
              <a:rPr lang="en-US" sz="1800" dirty="0" err="1">
                <a:solidFill>
                  <a:schemeClr val="bg1">
                    <a:lumMod val="65000"/>
                  </a:schemeClr>
                </a:solidFill>
              </a:rPr>
              <a:t>Khashayar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65000"/>
                  </a:schemeClr>
                </a:solidFill>
              </a:rPr>
              <a:t>Gatmiry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, Holden Lee, </a:t>
            </a:r>
            <a:r>
              <a:rPr lang="en-US" sz="1800" dirty="0" err="1">
                <a:solidFill>
                  <a:schemeClr val="bg1">
                    <a:lumMod val="65000"/>
                  </a:schemeClr>
                </a:solidFill>
              </a:rPr>
              <a:t>Jianfeng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 Lu, </a:t>
            </a:r>
          </a:p>
          <a:p>
            <a:pPr marL="0" indent="0">
              <a:buNone/>
            </a:pPr>
            <a:r>
              <a:rPr lang="en-US" sz="1800" dirty="0"/>
              <a:t>	</a:t>
            </a:r>
            <a:r>
              <a:rPr lang="en-US" sz="1800" dirty="0" err="1"/>
              <a:t>NeurIPS</a:t>
            </a:r>
            <a:r>
              <a:rPr lang="en-US" sz="1800" dirty="0"/>
              <a:t> 2024</a:t>
            </a:r>
          </a:p>
        </p:txBody>
      </p:sp>
      <p:pic>
        <p:nvPicPr>
          <p:cNvPr id="1028" name="Picture 4" descr="Hi, my name is Marvin!">
            <a:extLst>
              <a:ext uri="{FF2B5EF4-FFF2-40B4-BE49-F238E27FC236}">
                <a16:creationId xmlns:a16="http://schemas.microsoft.com/office/drawing/2014/main" id="{5C56E413-724C-0D5D-6A51-D977FAD751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53"/>
          <a:stretch/>
        </p:blipFill>
        <p:spPr bwMode="auto">
          <a:xfrm>
            <a:off x="3589024" y="3463794"/>
            <a:ext cx="924394" cy="919988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olden Lee - Johns Hopkins Whiting School of Engineering">
            <a:extLst>
              <a:ext uri="{FF2B5EF4-FFF2-40B4-BE49-F238E27FC236}">
                <a16:creationId xmlns:a16="http://schemas.microsoft.com/office/drawing/2014/main" id="{86FECB52-0ABA-835A-AD20-CE1BBB6B49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2" t="9591" r="8023" b="35496"/>
          <a:stretch/>
        </p:blipFill>
        <p:spPr bwMode="auto">
          <a:xfrm>
            <a:off x="5703024" y="5639485"/>
            <a:ext cx="1041805" cy="1014984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Profile picture">
            <a:extLst>
              <a:ext uri="{FF2B5EF4-FFF2-40B4-BE49-F238E27FC236}">
                <a16:creationId xmlns:a16="http://schemas.microsoft.com/office/drawing/2014/main" id="{A758EEB2-4AC6-5A9C-A1DA-DB25485874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9" r="7999"/>
          <a:stretch/>
        </p:blipFill>
        <p:spPr bwMode="auto">
          <a:xfrm>
            <a:off x="6989345" y="5639485"/>
            <a:ext cx="919522" cy="1014984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eyed Khashaiar Gatmiry – MPI SWS">
            <a:extLst>
              <a:ext uri="{FF2B5EF4-FFF2-40B4-BE49-F238E27FC236}">
                <a16:creationId xmlns:a16="http://schemas.microsoft.com/office/drawing/2014/main" id="{7FDC84DF-50E9-C124-6169-6619FB38B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270" y="5639485"/>
            <a:ext cx="761238" cy="1014984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uthu Chidambaram | Scholars@Duke profile: Expertise">
            <a:extLst>
              <a:ext uri="{FF2B5EF4-FFF2-40B4-BE49-F238E27FC236}">
                <a16:creationId xmlns:a16="http://schemas.microsoft.com/office/drawing/2014/main" id="{99AD8375-8FDB-24B3-3BD3-C444389A7E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01"/>
          <a:stretch/>
        </p:blipFill>
        <p:spPr bwMode="auto">
          <a:xfrm>
            <a:off x="3589024" y="5639485"/>
            <a:ext cx="863730" cy="1014984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902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B67401-5A70-222F-F1C2-299841F825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294411"/>
            <a:ext cx="11948160" cy="55635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In practice, it has been observed that diffusion models “decide” on crucial features of the generated output in a narrow window of times in the reverse process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12" name="Picture 11" descr="A screenshot of a test&#10;&#10;Description automatically generated">
            <a:extLst>
              <a:ext uri="{FF2B5EF4-FFF2-40B4-BE49-F238E27FC236}">
                <a16:creationId xmlns:a16="http://schemas.microsoft.com/office/drawing/2014/main" id="{03423093-0126-C8B9-A9F2-9B1C7E53AB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555" y="2146920"/>
            <a:ext cx="11628890" cy="3836437"/>
          </a:xfrm>
          <a:prstGeom prst="roundRect">
            <a:avLst>
              <a:gd name="adj" fmla="val 12522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6165EF-A2F4-1CE6-EEE3-BD62435A1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VIGNETTE 1: CRITICAL WINDOWS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9B6560-E4D3-57F0-2D01-7B4DFF938A51}"/>
              </a:ext>
            </a:extLst>
          </p:cNvPr>
          <p:cNvSpPr txBox="1"/>
          <p:nvPr/>
        </p:nvSpPr>
        <p:spPr>
          <a:xfrm>
            <a:off x="4870820" y="6013174"/>
            <a:ext cx="26941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[Georgiev et al. ’23]</a:t>
            </a:r>
          </a:p>
        </p:txBody>
      </p:sp>
    </p:spTree>
    <p:extLst>
      <p:ext uri="{BB962C8B-B14F-4D97-AF65-F5344CB8AC3E}">
        <p14:creationId xmlns:p14="http://schemas.microsoft.com/office/powerpoint/2010/main" val="30663715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21E37C-5208-D0A4-13CE-18C6D320DE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D9B73-1B80-418D-554E-A6283FD52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VIGNETTE 1: CRITICAL WINDOWS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B89653-DC10-A8FA-46F0-CED339DBE07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1"/>
                <a:ext cx="11948160" cy="556358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400" dirty="0"/>
                  <a:t>In practice, it has been observed that diffusion models “decide” on crucial features of the generated output in a narrow window of times in the reverse process</a:t>
                </a:r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r>
                  <a:rPr lang="en-US" sz="2400" dirty="0"/>
                  <a:t>We model the data distribution as a </a:t>
                </a:r>
                <a:r>
                  <a:rPr lang="en-US" sz="24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mixture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sz="2400" b="0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sz="2400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2400" b="0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400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en-US" sz="2400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sz="24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, </a:t>
                </a:r>
                <a:r>
                  <a:rPr lang="en-US" sz="2400" dirty="0"/>
                  <a:t>where sub-populations with a particular attribute correspond to </a:t>
                </a:r>
                <a:r>
                  <a:rPr lang="en-US" sz="24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sub-mixtures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sz="2400" i="1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2400" i="1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en-US" sz="2400" b="0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400" i="1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en-US" sz="2400" i="1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endParaRPr lang="en-US" sz="2400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US" sz="100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1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𝒒</m:t>
                        </m:r>
                      </m:e>
                      <m:sup>
                        <m:r>
                          <a:rPr lang="en-US" sz="2400" b="1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sup>
                    </m:sSup>
                    <m:d>
                      <m:dPr>
                        <m:begChr m:val="["/>
                        <m:endChr m:val="]"/>
                        <m:ctrlPr>
                          <a:rPr lang="en-US" sz="2400" b="1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d>
                  </m:oMath>
                </a14:m>
                <a:r>
                  <a:rPr lang="en-US" sz="2400" dirty="0"/>
                  <a:t>: dist. from running noise-denoise for time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400" dirty="0"/>
                  <a:t> starting from sample from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p>
                    </m:sSup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B89653-DC10-A8FA-46F0-CED339DBE07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1"/>
                <a:ext cx="11948160" cy="5563589"/>
              </a:xfrm>
              <a:blipFill>
                <a:blip r:embed="rId2"/>
                <a:stretch>
                  <a:fillRect l="-955" t="-1595" r="-1486" b="-25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0AD9E52-20F1-D2E7-D2AE-5F0CCDC3C6EE}"/>
                  </a:ext>
                </a:extLst>
              </p:cNvPr>
              <p:cNvSpPr txBox="1"/>
              <p:nvPr/>
            </p:nvSpPr>
            <p:spPr>
              <a:xfrm>
                <a:off x="243841" y="2138931"/>
                <a:ext cx="5806762" cy="3029482"/>
              </a:xfrm>
              <a:prstGeom prst="roundRect">
                <a:avLst/>
              </a:prstGeom>
              <a:noFill/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1000"/>
                  </a:spcBef>
                </a:pPr>
                <a:r>
                  <a:rPr lang="en-US" sz="2200" b="1" dirty="0">
                    <a:solidFill>
                      <a:srgbClr val="FEC306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IBM Plex Sans" panose="020B0503050203000203" pitchFamily="34" charset="0"/>
                  </a:rPr>
                  <a:t>Noise-denoise experiment:</a:t>
                </a:r>
                <a:r>
                  <a:rPr lang="en-US" sz="22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IBM Plex Sans" panose="020B0503050203000203" pitchFamily="34" charset="0"/>
                  </a:rPr>
                  <a:t> </a:t>
                </a:r>
              </a:p>
              <a:p>
                <a:pPr lvl="0">
                  <a:lnSpc>
                    <a:spcPct val="90000"/>
                  </a:lnSpc>
                  <a:spcBef>
                    <a:spcPts val="1000"/>
                  </a:spcBef>
                </a:pPr>
                <a:r>
                  <a:rPr lang="en-US" sz="22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IBM Plex Sans" panose="020B0503050203000203" pitchFamily="34" charset="0"/>
                  </a:rPr>
                  <a:t>Starting with image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200" i="1"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2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IBM Plex Sans" panose="020B0503050203000203" pitchFamily="34" charset="0"/>
                  </a:rPr>
                  <a:t> with some attribute (e.g. </a:t>
                </a:r>
                <a:r>
                  <a:rPr lang="en-US" sz="22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IBM Plex Sans" panose="020B0503050203000203" pitchFamily="34" charset="0"/>
                  </a:rPr>
                  <a:t>“picture of horse”</a:t>
                </a:r>
                <a:r>
                  <a:rPr lang="en-US" sz="22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IBM Plex Sans" panose="020B0503050203000203" pitchFamily="34" charset="0"/>
                  </a:rPr>
                  <a:t>),</a:t>
                </a:r>
              </a:p>
              <a:p>
                <a:pPr marL="228600" lvl="0" indent="-22860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</a:pPr>
                <a:r>
                  <a:rPr lang="en-US" sz="22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IBM Plex Sans" panose="020B0503050203000203" pitchFamily="34" charset="0"/>
                  </a:rPr>
                  <a:t>Run forward process for time 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2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IBM Plex Sans" panose="020B0503050203000203" pitchFamily="34" charset="0"/>
                  </a:rPr>
                  <a:t> to get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200" i="1"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sz="2200" dirty="0"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BM Plex Sans" panose="020B0503050203000203" pitchFamily="34" charset="0"/>
                </a:endParaRPr>
              </a:p>
              <a:p>
                <a:pPr marL="228600" lvl="0" indent="-22860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</a:pPr>
                <a:r>
                  <a:rPr lang="en-US" sz="22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IBM Plex Sans" panose="020B0503050203000203" pitchFamily="34" charset="0"/>
                  </a:rPr>
                  <a:t>Run reverse process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200" i="1"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2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IBM Plex Sans" panose="020B0503050203000203" pitchFamily="34" charset="0"/>
                  </a:rPr>
                  <a:t> to get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sz="2200" i="1">
                                <a:solidFill>
                                  <a:srgbClr val="FEC306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200" i="1">
                                <a:solidFill>
                                  <a:srgbClr val="FEC306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sz="2200" i="1"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sz="2200" b="1" dirty="0">
                  <a:solidFill>
                    <a:schemeClr val="accent5">
                      <a:lumMod val="60000"/>
                      <a:lumOff val="4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BM Plex Sans" panose="020B0503050203000203" pitchFamily="34" charset="0"/>
                </a:endParaRPr>
              </a:p>
              <a:p>
                <a:pPr marL="354013" lvl="0" indent="-354013">
                  <a:lnSpc>
                    <a:spcPct val="90000"/>
                  </a:lnSpc>
                  <a:spcBef>
                    <a:spcPts val="1000"/>
                  </a:spcBef>
                </a:pPr>
                <a:r>
                  <a:rPr lang="en-US" sz="22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IBM Plex Sans" panose="020B0503050203000203" pitchFamily="34" charset="0"/>
                  </a:rPr>
                  <a:t>Q: </a:t>
                </a:r>
                <a:r>
                  <a:rPr lang="en-US" sz="2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IBM Plex Sans" panose="020B0503050203000203" pitchFamily="34" charset="0"/>
                  </a:rPr>
                  <a:t>How does </a:t>
                </a:r>
                <a14:m>
                  <m:oMath xmlns:m="http://schemas.openxmlformats.org/officeDocument/2006/math">
                    <m:r>
                      <a:rPr lang="en-US" sz="220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ℙ</m:t>
                    </m:r>
                    <m:d>
                      <m:dPr>
                        <m:begChr m:val="["/>
                        <m:endChr m:val="]"/>
                        <m:ctrlPr>
                          <a:rPr lang="en-US" sz="22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22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sz="2200" b="0" i="1" smtClean="0">
                                    <a:solidFill>
                                      <a:schemeClr val="accent5">
                                        <a:lumMod val="20000"/>
                                        <a:lumOff val="8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200" b="0" i="1" smtClean="0">
                                    <a:solidFill>
                                      <a:schemeClr val="accent5">
                                        <a:lumMod val="20000"/>
                                        <a:lumOff val="8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  <m:sub>
                            <m:r>
                              <a:rPr lang="en-US" sz="2200" b="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22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200" b="0" i="0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share</m:t>
                        </m:r>
                        <m:r>
                          <a:rPr lang="en-US" sz="2200" b="0" i="0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200" b="0" i="0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same</m:t>
                        </m:r>
                        <m:r>
                          <a:rPr lang="en-US" sz="2200" b="0" i="0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200" b="0" i="0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attribute</m:t>
                        </m:r>
                      </m:e>
                    </m:d>
                  </m:oMath>
                </a14:m>
                <a:r>
                  <a:rPr lang="en-US" sz="2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IBM Plex Sans" panose="020B0503050203000203" pitchFamily="34" charset="0"/>
                  </a:rPr>
                  <a:t> depend on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IBM Plex Sans" panose="020B0503050203000203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0AD9E52-20F1-D2E7-D2AE-5F0CCDC3C6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1" y="2138931"/>
                <a:ext cx="5806762" cy="3029482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89D5BA1E-3AC5-41A5-2301-19499C915F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0142" y="2268432"/>
            <a:ext cx="5897557" cy="277048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8954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59CA7-7571-7274-3E49-9152503DF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GAUSSIAN MIXTURES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F9E81C5-6D2B-DD23-BAF2-E3FB2F0A175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2305502"/>
                <a:ext cx="11948160" cy="4552497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endParaRPr lang="en-US" sz="2000" dirty="0"/>
              </a:p>
              <a:p>
                <a:pPr marL="0" indent="0">
                  <a:buNone/>
                </a:pPr>
                <a:r>
                  <a:rPr lang="en-US" sz="2000" dirty="0"/>
                  <a:t>For general Gaussian mixtures:</a:t>
                </a:r>
                <a:endParaRPr lang="en-US" sz="100" dirty="0"/>
              </a:p>
              <a:p>
                <a:pPr marL="0" indent="0">
                  <a:buNone/>
                </a:pPr>
                <a:r>
                  <a:rPr lang="en-US" sz="2000" dirty="0">
                    <a:solidFill>
                      <a:schemeClr val="bg1">
                        <a:lumMod val="65000"/>
                      </a:schemeClr>
                    </a:solidFill>
                  </a:rPr>
                  <a:t>[</a:t>
                </a:r>
                <a:r>
                  <a:rPr lang="en-US" sz="2000" dirty="0" err="1">
                    <a:solidFill>
                      <a:schemeClr val="bg1">
                        <a:lumMod val="65000"/>
                      </a:schemeClr>
                    </a:solidFill>
                  </a:rPr>
                  <a:t>Ashtiani</a:t>
                </a:r>
                <a:r>
                  <a:rPr lang="en-US" sz="2000" dirty="0">
                    <a:solidFill>
                      <a:schemeClr val="bg1">
                        <a:lumMod val="65000"/>
                      </a:schemeClr>
                    </a:solidFill>
                  </a:rPr>
                  <a:t>-Ben-David-Harvey-</a:t>
                </a:r>
                <a:r>
                  <a:rPr lang="en-US" sz="2000" dirty="0" err="1">
                    <a:solidFill>
                      <a:schemeClr val="bg1">
                        <a:lumMod val="65000"/>
                      </a:schemeClr>
                    </a:solidFill>
                  </a:rPr>
                  <a:t>Liaw</a:t>
                </a:r>
                <a:r>
                  <a:rPr lang="en-US" sz="2000" dirty="0">
                    <a:solidFill>
                      <a:schemeClr val="bg1">
                        <a:lumMod val="65000"/>
                      </a:schemeClr>
                    </a:solidFill>
                  </a:rPr>
                  <a:t>-Mehrabian-Plan ‘18]: 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sSup>
                          <m:sSupPr>
                            <m:ctrlPr>
                              <a:rPr lang="en-US" sz="200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 sz="20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polylog</m:t>
                        </m:r>
                        <m:d>
                          <m:dPr>
                            <m:ctrlPr>
                              <a:rPr lang="en-US" sz="200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sz="20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0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sz="20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,1</m:t>
                            </m:r>
                            <m:r>
                              <m:rPr>
                                <m:lit/>
                              </m:rPr>
                              <a:rPr lang="en-US" sz="20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sz="20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𝜀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sz="2000" dirty="0">
                    <a:solidFill>
                      <a:schemeClr val="accent6"/>
                    </a:solidFill>
                  </a:rPr>
                  <a:t> runtime,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sz="20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sSup>
                          <m:sSupPr>
                            <m:ctrlPr>
                              <a:rPr lang="en-US" sz="20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 sz="20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m:rPr>
                            <m:lit/>
                          </m:rPr>
                          <a:rPr lang="en-US" sz="20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sSup>
                          <m:sSupPr>
                            <m:ctrlPr>
                              <a:rPr lang="en-US" sz="20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𝜀</m:t>
                            </m:r>
                          </m:e>
                          <m:sup>
                            <m:r>
                              <a:rPr lang="en-US" sz="20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000" dirty="0">
                    <a:solidFill>
                      <a:schemeClr val="accent2"/>
                    </a:solidFill>
                  </a:rPr>
                  <a:t> samples </a:t>
                </a:r>
                <a:endParaRPr lang="en-US" sz="500" dirty="0"/>
              </a:p>
              <a:p>
                <a:pPr marL="0" indent="0">
                  <a:buNone/>
                </a:pPr>
                <a:r>
                  <a:rPr lang="en-US" sz="2000" dirty="0">
                    <a:solidFill>
                      <a:schemeClr val="bg1">
                        <a:lumMod val="65000"/>
                      </a:schemeClr>
                    </a:solidFill>
                  </a:rPr>
                  <a:t>[</a:t>
                </a:r>
                <a:r>
                  <a:rPr lang="en-US" sz="2000" dirty="0" err="1">
                    <a:solidFill>
                      <a:schemeClr val="bg1">
                        <a:lumMod val="65000"/>
                      </a:schemeClr>
                    </a:solidFill>
                  </a:rPr>
                  <a:t>Moitra</a:t>
                </a:r>
                <a:r>
                  <a:rPr lang="en-US" sz="2000" dirty="0">
                    <a:solidFill>
                      <a:schemeClr val="bg1">
                        <a:lumMod val="65000"/>
                      </a:schemeClr>
                    </a:solidFill>
                  </a:rPr>
                  <a:t>-Valiant ’10, </a:t>
                </a:r>
                <a:r>
                  <a:rPr lang="en-US" sz="2000" dirty="0" err="1">
                    <a:solidFill>
                      <a:schemeClr val="bg1">
                        <a:lumMod val="65000"/>
                      </a:schemeClr>
                    </a:solidFill>
                  </a:rPr>
                  <a:t>Bakshi</a:t>
                </a:r>
                <a:r>
                  <a:rPr lang="en-US" sz="2000" dirty="0">
                    <a:solidFill>
                      <a:schemeClr val="bg1">
                        <a:lumMod val="65000"/>
                      </a:schemeClr>
                    </a:solidFill>
                  </a:rPr>
                  <a:t>-</a:t>
                </a:r>
                <a:r>
                  <a:rPr lang="en-US" sz="2000" dirty="0" err="1">
                    <a:solidFill>
                      <a:schemeClr val="bg1">
                        <a:lumMod val="65000"/>
                      </a:schemeClr>
                    </a:solidFill>
                  </a:rPr>
                  <a:t>Diakonikolas</a:t>
                </a:r>
                <a:r>
                  <a:rPr lang="en-US" sz="2000" dirty="0">
                    <a:solidFill>
                      <a:schemeClr val="bg1">
                        <a:lumMod val="65000"/>
                      </a:schemeClr>
                    </a:solidFill>
                  </a:rPr>
                  <a:t>-Jia-Kane-Kothari-</a:t>
                </a:r>
                <a:r>
                  <a:rPr lang="en-US" sz="2000" dirty="0" err="1">
                    <a:solidFill>
                      <a:schemeClr val="bg1">
                        <a:lumMod val="65000"/>
                      </a:schemeClr>
                    </a:solidFill>
                  </a:rPr>
                  <a:t>Vempala</a:t>
                </a:r>
                <a:r>
                  <a:rPr lang="en-US" sz="2000" dirty="0">
                    <a:solidFill>
                      <a:schemeClr val="bg1">
                        <a:lumMod val="65000"/>
                      </a:schemeClr>
                    </a:solidFill>
                  </a:rPr>
                  <a:t> ’22]: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20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20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𝜀</m:t>
                        </m:r>
                        <m:r>
                          <a:rPr lang="en-US" sz="20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0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  <m:d>
                          <m:dPr>
                            <m:ctrlPr>
                              <a:rPr lang="en-US" sz="20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d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⋅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m:rPr>
                                <m:lit/>
                              </m:rPr>
                              <a:rPr lang="en-US" sz="20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sz="20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𝜀</m:t>
                            </m:r>
                          </m:e>
                        </m:d>
                      </m:e>
                      <m:sup>
                        <m:sSup>
                          <m:sSupPr>
                            <m:ctrlPr>
                              <a:rPr lang="en-US" sz="20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poly</m:t>
                            </m:r>
                            <m:d>
                              <m:dPr>
                                <m:ctrlPr>
                                  <a:rPr lang="en-US" sz="2000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</m:d>
                          </m:sup>
                        </m:sSup>
                      </m:sup>
                    </m:sSup>
                  </m:oMath>
                </a14:m>
                <a:r>
                  <a:rPr lang="en-US" sz="2000" dirty="0"/>
                  <a:t> runtime/samples</a:t>
                </a:r>
                <a:endParaRPr lang="en-US" sz="500" dirty="0"/>
              </a:p>
              <a:p>
                <a:pPr marL="0" indent="0">
                  <a:buNone/>
                </a:pPr>
                <a:r>
                  <a:rPr lang="en-US" sz="2000" dirty="0">
                    <a:solidFill>
                      <a:schemeClr val="bg1">
                        <a:lumMod val="65000"/>
                      </a:schemeClr>
                    </a:solidFill>
                  </a:rPr>
                  <a:t>[</a:t>
                </a:r>
                <a:r>
                  <a:rPr lang="en-US" sz="2000" dirty="0" err="1">
                    <a:solidFill>
                      <a:schemeClr val="bg1">
                        <a:lumMod val="65000"/>
                      </a:schemeClr>
                    </a:solidFill>
                  </a:rPr>
                  <a:t>Diakonikolas</a:t>
                </a:r>
                <a:r>
                  <a:rPr lang="en-US" sz="2000" dirty="0">
                    <a:solidFill>
                      <a:schemeClr val="bg1">
                        <a:lumMod val="65000"/>
                      </a:schemeClr>
                    </a:solidFill>
                  </a:rPr>
                  <a:t>-Kane-Stewart 17]: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  <m:d>
                          <m:dPr>
                            <m:ctrlPr>
                              <a:rPr lang="en-US" sz="2000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sz="20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 computational lower bound</a:t>
                </a:r>
                <a:endParaRPr lang="en-US" sz="2000" dirty="0"/>
              </a:p>
              <a:p>
                <a:pPr marL="0" indent="0">
                  <a:buNone/>
                </a:pPr>
                <a:endParaRPr lang="en-US" sz="200" dirty="0"/>
              </a:p>
              <a:p>
                <a:pPr marL="0" indent="0">
                  <a:buNone/>
                </a:pPr>
                <a:endParaRPr lang="en-US" sz="600" dirty="0"/>
              </a:p>
              <a:p>
                <a:pPr marL="0" indent="0">
                  <a:buNone/>
                </a:pPr>
                <a:r>
                  <a:rPr lang="en-US" sz="2000" i="1" dirty="0">
                    <a:solidFill>
                      <a:schemeClr val="bg1">
                        <a:lumMod val="75000"/>
                      </a:schemeClr>
                    </a:solidFill>
                  </a:rPr>
                  <a:t>Stronger guarantees known when components well-separated, or covariances are multiples of the identity (e.g. via tensor decomposition)</a:t>
                </a:r>
              </a:p>
              <a:p>
                <a:pPr marL="0" indent="0">
                  <a:buNone/>
                </a:pPr>
                <a:r>
                  <a:rPr lang="en-US" sz="2000" i="1" dirty="0">
                    <a:solidFill>
                      <a:schemeClr val="bg1">
                        <a:lumMod val="75000"/>
                      </a:schemeClr>
                    </a:solidFill>
                  </a:rPr>
                  <a:t>	Predominantly focused on </a:t>
                </a:r>
                <a:r>
                  <a:rPr lang="en-US" sz="2000" i="1" dirty="0">
                    <a:solidFill>
                      <a:schemeClr val="accent3"/>
                    </a:solidFill>
                  </a:rPr>
                  <a:t>parameter estimation </a:t>
                </a:r>
                <a:r>
                  <a:rPr lang="en-US" sz="2000" i="1" dirty="0">
                    <a:solidFill>
                      <a:schemeClr val="bg1">
                        <a:lumMod val="75000"/>
                      </a:schemeClr>
                    </a:solidFill>
                  </a:rPr>
                  <a:t>or</a:t>
                </a:r>
                <a:r>
                  <a:rPr lang="en-US" sz="2000" i="1" dirty="0"/>
                  <a:t> </a:t>
                </a:r>
                <a:r>
                  <a:rPr lang="en-US" sz="2000" i="1" dirty="0">
                    <a:solidFill>
                      <a:schemeClr val="accent3"/>
                    </a:solidFill>
                  </a:rPr>
                  <a:t>clustering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F9E81C5-6D2B-DD23-BAF2-E3FB2F0A175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2305502"/>
                <a:ext cx="11948160" cy="4552497"/>
              </a:xfrm>
              <a:blipFill>
                <a:blip r:embed="rId3"/>
                <a:stretch>
                  <a:fillRect l="-6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8098A68-7F5F-0B93-07D2-A1AAE79684B9}"/>
                  </a:ext>
                </a:extLst>
              </p:cNvPr>
              <p:cNvSpPr txBox="1"/>
              <p:nvPr/>
            </p:nvSpPr>
            <p:spPr>
              <a:xfrm>
                <a:off x="243840" y="1294411"/>
                <a:ext cx="11704320" cy="11800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IBM Plex Sans" panose="020B0503050203000203" pitchFamily="34" charset="0"/>
                    <a:ea typeface="+mn-ea"/>
                    <a:cs typeface="+mn-cs"/>
                  </a:rPr>
                  <a:t>Input: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IBM Plex Sans" panose="020B0503050203000203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IBM Plex Sans" panose="020B0503050203000203" pitchFamily="34" charset="0"/>
                    <a:ea typeface="+mn-ea"/>
                    <a:cs typeface="+mn-cs"/>
                  </a:rPr>
                  <a:t>samples from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𝑞</m:t>
                    </m:r>
                    <m:r>
                      <a:rPr kumimoji="0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naryPr>
                      <m:sub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𝜆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</m:t>
                            </m:r>
                          </m:sub>
                        </m:sSub>
                      </m:e>
                    </m:nary>
                    <m:r>
                      <a:rPr kumimoji="0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⋅</m:t>
                    </m:r>
                    <m:r>
                      <a:rPr kumimoji="0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𝒩</m:t>
                    </m:r>
                    <m:d>
                      <m:dPr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𝜇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</m:t>
                            </m:r>
                          </m:sub>
                        </m:sSub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𝑄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IBM Plex Sans" panose="020B0503050203000203" pitchFamily="34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IBM Plex Sans" panose="020B0503050203000203" pitchFamily="34" charset="0"/>
                    <a:ea typeface="+mn-ea"/>
                    <a:cs typeface="+mn-cs"/>
                  </a:rPr>
                  <a:t>	 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EC306">
                            <a:lumMod val="60000"/>
                            <a:lumOff val="4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𝑘</m:t>
                    </m:r>
                    <m:r>
                      <a:rPr kumimoji="0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EC306">
                            <a:lumMod val="60000"/>
                            <a:lumOff val="4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=#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IBM Plex Sans" panose="020B0503050203000203" pitchFamily="34" charset="0"/>
                    <a:ea typeface="+mn-ea"/>
                    <a:cs typeface="+mn-cs"/>
                  </a:rPr>
                  <a:t>components,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EC306">
                            <a:lumMod val="60000"/>
                            <a:lumOff val="4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EC306">
                            <a:lumMod val="60000"/>
                            <a:lumOff val="4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IBM Plex Sans" panose="020B0503050203000203" pitchFamily="34" charset="0"/>
                    <a:ea typeface="+mn-ea"/>
                    <a:cs typeface="+mn-cs"/>
                  </a:rPr>
                  <a:t> dimension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IBM Plex Sans" panose="020B0503050203000203" pitchFamily="34" charset="0"/>
                    <a:ea typeface="+mn-ea"/>
                    <a:cs typeface="+mn-cs"/>
                  </a:rPr>
                  <a:t>Goal (distribution learning):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IBM Plex Sans" panose="020B0503050203000203" pitchFamily="34" charset="0"/>
                    <a:ea typeface="+mn-ea"/>
                    <a:cs typeface="+mn-cs"/>
                  </a:rPr>
                  <a:t>sampler for distribution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𝑞</m:t>
                        </m:r>
                      </m:e>
                    </m:acc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18AB3">
                        <a:lumMod val="40000"/>
                        <a:lumOff val="6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IBM Plex Sans" panose="020B0503050203000203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IBM Plex Sans" panose="020B0503050203000203" pitchFamily="34" charset="0"/>
                    <a:ea typeface="+mn-ea"/>
                    <a:cs typeface="+mn-cs"/>
                  </a:rPr>
                  <a:t>s.t.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IBM Plex Sans" panose="020B0503050203000203" pitchFamily="34" charset="0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TV</m:t>
                    </m:r>
                    <m:d>
                      <m:dPr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𝑞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acc>
                          <m:accPr>
                            <m:chr m:val="̂"/>
                            <m:ctrlP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𝑞</m:t>
                            </m:r>
                          </m:e>
                        </m:acc>
                      </m:e>
                    </m:d>
                    <m:r>
                      <a:rPr kumimoji="0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≤</m:t>
                    </m:r>
                    <m:r>
                      <a:rPr kumimoji="0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𝜀</m:t>
                    </m:r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IBM Plex Sans" panose="020B0503050203000203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8098A68-7F5F-0B93-07D2-A1AAE79684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1294411"/>
                <a:ext cx="11704320" cy="1180003"/>
              </a:xfrm>
              <a:prstGeom prst="rect">
                <a:avLst/>
              </a:prstGeom>
              <a:blipFill>
                <a:blip r:embed="rId4"/>
                <a:stretch>
                  <a:fillRect l="-651" t="-42553" b="-117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11068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DE285-C4EC-8237-D869-8AF479131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VIGNETTE 1: CRITICAL WINDOWS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F5C623-B525-363D-CF48-06DDF6E634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3880022"/>
            <a:ext cx="6836582" cy="29779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When components in mixture are well-separated and have “hierarchical structure” (e.g. components within same cluster closer than components in different clusters), windows are non-empty, can get explicit bounds</a:t>
            </a:r>
          </a:p>
          <a:p>
            <a:pPr marL="0" indent="0">
              <a:buNone/>
            </a:pPr>
            <a:endParaRPr lang="en-US" sz="100" dirty="0"/>
          </a:p>
          <a:p>
            <a:pPr marL="0" indent="0">
              <a:buNone/>
            </a:pPr>
            <a:r>
              <a:rPr lang="en-US" sz="2400" dirty="0"/>
              <a:t>Also applies to autoregressive sampling and localization-based samplers more generally</a:t>
            </a:r>
          </a:p>
          <a:p>
            <a:pPr marL="0" indent="0">
              <a:buNone/>
            </a:pP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40150232-A631-DFE7-6440-B2334DE9F8F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3840" y="1294411"/>
                <a:ext cx="11704320" cy="2348671"/>
              </a:xfrm>
              <a:prstGeom prst="roundRect">
                <a:avLst>
                  <a:gd name="adj" fmla="val 6119"/>
                </a:avLst>
              </a:prstGeom>
              <a:solidFill>
                <a:schemeClr val="accent2">
                  <a:lumMod val="75000"/>
                  <a:alpha val="70000"/>
                </a:schemeClr>
              </a:solid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tIns="91440" bIns="91440" rtlCol="0" anchor="t" anchorCtr="0">
                <a:noAutofit/>
              </a:bodyPr>
              <a:lstStyle/>
              <a:p>
                <a:pPr lvl="0"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IBM Plex Sans" panose="020B0503050203000203" pitchFamily="34" charset="0"/>
                  </a:rPr>
                  <a:t>Thm 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IBM Plex Sans" panose="020B0503050203000203" pitchFamily="34" charset="0"/>
                  </a:rPr>
                  <a:t>[Li-</a:t>
                </a:r>
                <a:r>
                  <a:rPr kumimoji="0" lang="en-US" sz="2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IBM Plex Sans" panose="020B0503050203000203" pitchFamily="34" charset="0"/>
                  </a:rPr>
                  <a:t>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IBM Plex Sans" panose="020B0503050203000203" pitchFamily="34" charset="0"/>
                  </a:rPr>
                  <a:t>,</a:t>
                </a:r>
                <a:r>
                  <a:rPr kumimoji="0" lang="en-US" sz="2400" b="0" i="0" u="none" strike="noStrike" kern="1200" cap="none" spc="0" normalizeH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IBM Plex Sans" panose="020B0503050203000203" pitchFamily="34" charset="0"/>
                  </a:rPr>
                  <a:t> ICML 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IBM Plex Sans" panose="020B0503050203000203" pitchFamily="34" charset="0"/>
                  </a:rPr>
                  <a:t>’24, Li ‘24]: 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IBM Plex Sans" panose="020B0503050203000203" pitchFamily="34" charset="0"/>
                  </a:rPr>
                  <a:t>For subpopulations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3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</a:rPr>
                      <m:t>𝑆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r>
                      <a:rPr lang="en-US" sz="2400" i="1" smtClean="0">
                        <a:solidFill>
                          <a:srgbClr val="00B05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kumimoji="0" lang="en-US" sz="2400" i="1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IBM Plex Sans" panose="020B0503050203000203" pitchFamily="34" charset="0"/>
                  </a:rPr>
                  <a:t> , </a:t>
                </a:r>
                <a:r>
                  <a:rPr lang="en-US" sz="24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IBM Plex Sans" panose="020B0503050203000203" pitchFamily="34" charset="0"/>
                  </a:rPr>
                  <a:t>let</a:t>
                </a:r>
              </a:p>
              <a:p>
                <a:pPr lvl="0">
                  <a:defRPr/>
                </a:pPr>
                <a:r>
                  <a:rPr lang="en-US" sz="3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IBM Plex Sans" panose="020B0503050203000203" pitchFamily="34" charset="0"/>
                  </a:rPr>
                  <a:t> </a:t>
                </a:r>
                <a:endParaRPr lang="en-US" sz="300" b="0" i="1" dirty="0"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342900" lvl="0" indent="-342900">
                  <a:buFont typeface="Arial" panose="020B0604020202020204" pitchFamily="34" charset="0"/>
                  <a:buChar char="•"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sz="2400" b="0" i="1" smtClean="0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inf</m:t>
                        </m:r>
                        <m:r>
                          <a:rPr lang="en-US" sz="2400" b="0" i="1" smtClean="0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 </m:t>
                        </m:r>
                      </m:fName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400" b="0" i="1" smtClean="0"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: 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TV</m:t>
                            </m:r>
                            <m:d>
                              <m:dPr>
                                <m:ctrlPr>
                                  <a:rPr lang="en-US" sz="2400" b="0" i="1" smtClean="0">
                                    <a:solidFill>
                                      <a:schemeClr val="accent2">
                                        <a:lumMod val="20000"/>
                                        <a:lumOff val="8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en-US" sz="2400" b="0" i="1" smtClean="0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  <m:sup>
                                    <m:r>
                                      <a:rPr lang="en-US" sz="2400" b="0" i="1" smtClean="0">
                                        <a:solidFill>
                                          <a:schemeClr val="accent3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sup>
                                </m:sSubSup>
                                <m:r>
                                  <a:rPr lang="en-US" sz="2400" b="0" i="1" smtClean="0">
                                    <a:solidFill>
                                      <a:schemeClr val="accent2">
                                        <a:lumMod val="20000"/>
                                        <a:lumOff val="8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en-US" sz="2400" b="0" i="1" smtClean="0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  <m:sup>
                                    <m:r>
                                      <a:rPr lang="en-US" sz="2400" b="0" i="1" smtClean="0">
                                        <a:solidFill>
                                          <a:srgbClr val="00B050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bSup>
                              </m:e>
                            </m:d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≤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e>
                        </m:d>
                      </m:e>
                    </m:func>
                  </m:oMath>
                </a14:m>
                <a:endParaRPr lang="en-US" sz="2400" b="0" i="1" dirty="0"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342900" lvl="0" indent="-342900">
                  <a:buFont typeface="Arial" panose="020B0604020202020204" pitchFamily="34" charset="0"/>
                  <a:buChar char="•"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2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  <m:t>sup</m:t>
                        </m:r>
                      </m:fName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begChr m:val="{"/>
                            <m:endChr m:val="}"/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:</m:t>
                            </m:r>
                            <m:r>
                              <m:rPr>
                                <m:sty m:val="p"/>
                              </m:rPr>
                              <a:rPr kumimoji="0" lang="en-US" sz="24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TV</m:t>
                            </m:r>
                            <m:d>
                              <m:dPr>
                                <m:ctrlP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accent2">
                                        <a:lumMod val="20000"/>
                                        <a:lumOff val="8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  <m:sup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B050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bSup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accent2">
                                        <a:lumMod val="20000"/>
                                        <a:lumOff val="8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  <m:sup>
                                    <m:sSup>
                                      <m:sSupPr>
                                        <m:ctrl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chemeClr val="accent6"/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chemeClr val="accent6"/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e>
                                      <m:sup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chemeClr val="accent6"/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</m:sup>
                                    </m:sSup>
                                  </m:sup>
                                </m:sSubSup>
                              </m:e>
                            </m:d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≥1−</m:t>
                            </m:r>
                            <m:sSup>
                              <m:sSupPr>
                                <m:ctrlP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accent2">
                                        <a:lumMod val="20000"/>
                                        <a:lumOff val="8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20000"/>
                                        <a:lumOff val="8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𝜀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solidFill>
                                      <a:schemeClr val="accent2">
                                        <a:lumMod val="20000"/>
                                        <a:lumOff val="8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</m:func>
                  </m:oMath>
                </a14:m>
                <a:endParaRPr kumimoji="0" lang="en-US" sz="240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IBM Plex Sans" panose="020B0503050203000203" pitchFamily="34" charset="0"/>
                </a:endParaRPr>
              </a:p>
              <a:p>
                <a:pPr lvl="0">
                  <a:defRPr/>
                </a:pPr>
                <a:endParaRPr lang="en-US" sz="500" dirty="0"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BM Plex Sans" panose="020B0503050203000203" pitchFamily="34" charset="0"/>
                </a:endParaRPr>
              </a:p>
              <a:p>
                <a:pPr lvl="0">
                  <a:defRPr/>
                </a:pPr>
                <a:r>
                  <a:rPr lang="en-US" sz="24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IBM Plex Sans" panose="020B0503050203000203" pitchFamily="34" charset="0"/>
                  </a:rPr>
                  <a:t>Then for any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4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sz="2400" b="0" i="1" smtClean="0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2400" b="0" i="1" smtClean="0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kumimoji="0" lang="en-US" sz="240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IBM Plex Sans" panose="020B0503050203000203" pitchFamily="34" charset="0"/>
                  </a:rPr>
                  <a:t>,</a:t>
                </a:r>
              </a:p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</a:rPr>
                        <m:t>TV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p>
                          </m:sSup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</m:e>
                      </m: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≲</m:t>
                      </m:r>
                      <m:r>
                        <a:rPr lang="en-US" sz="2400" i="1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</m:oMath>
                  </m:oMathPara>
                </a14:m>
                <a:endParaRPr kumimoji="0" lang="en-US" sz="240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IBM Plex Sans" panose="020B0503050203000203" pitchFamily="34" charset="0"/>
                </a:endParaRPr>
              </a:p>
            </p:txBody>
          </p:sp>
        </mc:Choice>
        <mc:Fallback xmlns="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40150232-A631-DFE7-6440-B2334DE9F8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1294411"/>
                <a:ext cx="11704320" cy="2348671"/>
              </a:xfrm>
              <a:prstGeom prst="roundRect">
                <a:avLst>
                  <a:gd name="adj" fmla="val 6119"/>
                </a:avLst>
              </a:prstGeom>
              <a:blipFill>
                <a:blip r:embed="rId2"/>
                <a:stretch>
                  <a:fillRect l="-541"/>
                </a:stretch>
              </a:blip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6D100A2-8B74-3599-FF5C-866CA27BCC4C}"/>
                  </a:ext>
                </a:extLst>
              </p:cNvPr>
              <p:cNvSpPr txBox="1"/>
              <p:nvPr/>
            </p:nvSpPr>
            <p:spPr>
              <a:xfrm>
                <a:off x="5523470" y="1864983"/>
                <a:ext cx="508716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IBM Plex Sans" panose="020B0503050203000203" pitchFamily="34" charset="0"/>
                  </a:rPr>
                  <a:t>minimal noise before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000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200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IBM Plex Sans" panose="020B0503050203000203" pitchFamily="34" charset="0"/>
                  </a:rPr>
                  <a:t> indistinguishable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6D100A2-8B74-3599-FF5C-866CA27BCC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3470" y="1864983"/>
                <a:ext cx="5087162" cy="400110"/>
              </a:xfrm>
              <a:prstGeom prst="rect">
                <a:avLst/>
              </a:prstGeom>
              <a:blipFill>
                <a:blip r:embed="rId3"/>
                <a:stretch>
                  <a:fillRect l="-1244" t="-9091" r="-995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F56C535-219D-F683-676D-CDA333E31D9C}"/>
                  </a:ext>
                </a:extLst>
              </p:cNvPr>
              <p:cNvSpPr txBox="1"/>
              <p:nvPr/>
            </p:nvSpPr>
            <p:spPr>
              <a:xfrm>
                <a:off x="5523470" y="2316399"/>
                <a:ext cx="418120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IBM Plex Sans" panose="020B0503050203000203" pitchFamily="34" charset="0"/>
                  </a:rPr>
                  <a:t>maximal noise before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2000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𝑐</m:t>
                        </m:r>
                      </m:sup>
                    </m:sSup>
                  </m:oMath>
                </a14:m>
                <a:r>
                  <a:rPr lang="en-US" sz="200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IBM Plex Sans" panose="020B0503050203000203" pitchFamily="34" charset="0"/>
                  </a:rPr>
                  <a:t> overlap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F56C535-219D-F683-676D-CDA333E31D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3470" y="2316399"/>
                <a:ext cx="4181209" cy="400110"/>
              </a:xfrm>
              <a:prstGeom prst="rect">
                <a:avLst/>
              </a:prstGeom>
              <a:blipFill>
                <a:blip r:embed="rId4"/>
                <a:stretch>
                  <a:fillRect l="-1511" t="-9091" r="-1208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914C3DC7-5FCE-5E76-2C63-2B880F0489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5017" y="3880022"/>
            <a:ext cx="4753143" cy="2572959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3304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EBFBD-C0AC-AA51-BDFA-C5B7B5B23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VIGNETTE 2: DIFFUSION GUIDANCE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3F7B87C-49A2-16D6-6CC6-9F34903DEFF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4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Guided generation: </a:t>
                </a:r>
                <a:r>
                  <a:rPr lang="en-US" sz="2400" dirty="0"/>
                  <a:t>Given score functions for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sz="24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, </a:t>
                </a:r>
                <a:r>
                  <a:rPr lang="en-US" sz="2400" dirty="0"/>
                  <a:t>reward model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2400" dirty="0"/>
                  <a:t> and parameter </a:t>
                </a:r>
                <a14:m>
                  <m:oMath xmlns:m="http://schemas.openxmlformats.org/officeDocument/2006/math">
                    <m:r>
                      <a:rPr lang="el-GR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≥0</m:t>
                    </m:r>
                  </m:oMath>
                </a14:m>
                <a:r>
                  <a:rPr lang="en-US" sz="2400" dirty="0"/>
                  <a:t>, sample from</a:t>
                </a:r>
              </a:p>
              <a:p>
                <a:pPr marL="0" indent="0" algn="ctr">
                  <a:buNone/>
                </a:pPr>
                <a:endParaRPr lang="en-US" sz="100" i="1" dirty="0"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240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acc>
                      <m:r>
                        <a:rPr lang="en-US" sz="240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en-US" sz="24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en-US" sz="24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l-GR" sz="24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  <m: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r>
                  <a:rPr lang="en-US" sz="2400" dirty="0"/>
                  <a:t>When </a:t>
                </a:r>
                <a14:m>
                  <m:oMath xmlns:m="http://schemas.openxmlformats.org/officeDocument/2006/math">
                    <m:r>
                      <a:rPr lang="el-GR" sz="2400" i="1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400" dirty="0"/>
                  <a:t>, this is just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endParaRPr lang="en-US" sz="2400" dirty="0"/>
              </a:p>
              <a:p>
                <a:r>
                  <a:rPr lang="en-US" sz="2400" dirty="0"/>
                  <a:t>When </a:t>
                </a:r>
                <a14:m>
                  <m:oMath xmlns:m="http://schemas.openxmlformats.org/officeDocument/2006/math">
                    <m:r>
                      <a:rPr lang="el-GR" sz="2400" i="1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US" sz="2400" i="1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2400" dirty="0"/>
                  <a:t> and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r>
                          <a:rPr lang="en-US" sz="240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  <m:d>
                          <m:dPr>
                            <m:ctrlPr>
                              <a:rPr lang="en-US" sz="2400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e>
                            <m:r>
                              <a:rPr lang="en-US" sz="2400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func>
                  </m:oMath>
                </a14:m>
                <a:r>
                  <a:rPr lang="en-US" sz="2400" dirty="0"/>
                  <a:t>, this is just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𝑞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e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endParaRPr lang="en-US" sz="2400" dirty="0"/>
              </a:p>
              <a:p>
                <a:r>
                  <a:rPr lang="en-US" sz="2400" dirty="0"/>
                  <a:t>In practice, want to take large </a:t>
                </a:r>
                <a14:m>
                  <m:oMath xmlns:m="http://schemas.openxmlformats.org/officeDocument/2006/math">
                    <m:r>
                      <a:rPr lang="el-GR" sz="2400" i="1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2400" dirty="0"/>
                  <a:t> to get high-quality images</a:t>
                </a:r>
              </a:p>
              <a:p>
                <a:endParaRPr lang="en-US" sz="2400" dirty="0"/>
              </a:p>
              <a:p>
                <a:pPr marL="0" indent="0">
                  <a:buNone/>
                </a:pPr>
                <a:r>
                  <a:rPr lang="en-US" sz="2400" dirty="0"/>
                  <a:t>A popular hack (“diffusion guidance”):</a:t>
                </a:r>
              </a:p>
              <a:p>
                <a:pPr marL="0" indent="0">
                  <a:buNone/>
                </a:pPr>
                <a:endParaRPr lang="en-US" sz="100" dirty="0"/>
              </a:p>
              <a:p>
                <a:pPr marL="463550" indent="0" algn="ctr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func>
                        <m:funcPr>
                          <m:ctrlP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acc>
                            <m:accPr>
                              <m:chr m:val="̃"/>
                              <m:ctrlP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</m:e>
                      </m:func>
                      <m:r>
                        <a:rPr lang="en-US" sz="24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400" i="1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func>
                        <m:funcPr>
                          <m:ctrlPr>
                            <a:rPr lang="en-US" sz="24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</m:func>
                      <m:r>
                        <a:rPr lang="en-US" sz="24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l-GR" sz="2400" i="1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en-US" sz="2400" i="1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n-US" sz="2400" i="1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sz="24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𝐻</m:t>
                      </m:r>
                    </m:oMath>
                  </m:oMathPara>
                </a14:m>
                <a:endParaRPr lang="en-US" sz="24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3F7B87C-49A2-16D6-6CC6-9F34903DEFF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76" t="-16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27334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01B3C2-381D-9F82-72A6-976D48DCC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83B9A-254E-9906-7A73-1EF4A5B00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VIGNETTE 2: DIFFUSION GUIDANCE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FF025EF-8B76-0E8A-18DD-06A2C152EE2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4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Guided generation: </a:t>
                </a:r>
                <a:r>
                  <a:rPr lang="en-US" sz="2400" dirty="0"/>
                  <a:t>Given score functions for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sz="24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, </a:t>
                </a:r>
                <a:r>
                  <a:rPr lang="en-US" sz="2400" dirty="0"/>
                  <a:t>reward model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2400" dirty="0"/>
                  <a:t> and parameter </a:t>
                </a:r>
                <a14:m>
                  <m:oMath xmlns:m="http://schemas.openxmlformats.org/officeDocument/2006/math">
                    <m:r>
                      <a:rPr lang="el-GR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≥0</m:t>
                    </m:r>
                  </m:oMath>
                </a14:m>
                <a:r>
                  <a:rPr lang="en-US" sz="2400" dirty="0"/>
                  <a:t>, sample from</a:t>
                </a:r>
              </a:p>
              <a:p>
                <a:pPr marL="0" indent="0" algn="ctr">
                  <a:buNone/>
                </a:pPr>
                <a:endParaRPr lang="en-US" sz="100" i="1" dirty="0"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24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acc>
                      <m:r>
                        <a:rPr lang="en-US" sz="2400" i="1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en-US" sz="2400" i="1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en-US" sz="2400" i="1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l-GR" sz="24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  <m:r>
                            <a:rPr lang="en-US" sz="24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r>
                  <a:rPr lang="en-US" sz="2400" dirty="0"/>
                  <a:t>When </a:t>
                </a:r>
                <a14:m>
                  <m:oMath xmlns:m="http://schemas.openxmlformats.org/officeDocument/2006/math">
                    <m:r>
                      <a:rPr lang="el-GR" sz="2400" i="1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US" sz="2400" i="1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400" dirty="0"/>
                  <a:t>, this is just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endParaRPr lang="en-US" sz="2400" dirty="0"/>
              </a:p>
              <a:p>
                <a:r>
                  <a:rPr lang="en-US" sz="2400" dirty="0"/>
                  <a:t>When </a:t>
                </a:r>
                <a14:m>
                  <m:oMath xmlns:m="http://schemas.openxmlformats.org/officeDocument/2006/math">
                    <m:r>
                      <a:rPr lang="el-GR" sz="2400" i="1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US" sz="2400" i="1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400" dirty="0"/>
                  <a:t> and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sz="240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400" i="1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sz="240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r>
                          <a:rPr lang="en-US" sz="240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  <m:d>
                          <m:dPr>
                            <m:ctrlPr>
                              <a:rPr lang="en-US" sz="2400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e>
                            <m:r>
                              <a:rPr lang="en-US" sz="2400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func>
                  </m:oMath>
                </a14:m>
                <a:r>
                  <a:rPr lang="en-US" sz="2400" dirty="0"/>
                  <a:t>, this is just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𝑞</m:t>
                    </m:r>
                    <m:d>
                      <m:dPr>
                        <m:ctrlPr>
                          <a:rPr lang="en-US" sz="240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e>
                        <m:r>
                          <a:rPr lang="en-US" sz="240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endParaRPr lang="en-US" sz="2400" dirty="0"/>
              </a:p>
              <a:p>
                <a:r>
                  <a:rPr lang="en-US" sz="2400" dirty="0"/>
                  <a:t>In practice, want to take large </a:t>
                </a:r>
                <a14:m>
                  <m:oMath xmlns:m="http://schemas.openxmlformats.org/officeDocument/2006/math">
                    <m:r>
                      <a:rPr lang="el-GR" sz="2400" i="1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2400" dirty="0"/>
                  <a:t> to get high-quality images</a:t>
                </a:r>
              </a:p>
              <a:p>
                <a:endParaRPr lang="en-US" sz="2400" dirty="0"/>
              </a:p>
              <a:p>
                <a:pPr marL="0" indent="0">
                  <a:buNone/>
                </a:pPr>
                <a:r>
                  <a:rPr lang="en-US" sz="2400" dirty="0"/>
                  <a:t>A popular hack (“diffusion guidance”):</a:t>
                </a:r>
              </a:p>
              <a:p>
                <a:pPr marL="0" indent="0">
                  <a:buNone/>
                </a:pPr>
                <a:endParaRPr lang="en-US" sz="100" dirty="0"/>
              </a:p>
              <a:p>
                <a:pPr marL="463550" indent="0" algn="ctr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func>
                        <m:funcPr>
                          <m:ctrlP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̃"/>
                                  <m:ctrlPr>
                                    <a:rPr lang="en-US" sz="24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func>
                      <m:r>
                        <a:rPr lang="en-US" sz="24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24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i="1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func>
                        <m:funcPr>
                          <m:ctrlPr>
                            <a:rPr lang="en-US" sz="24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func>
                      <m:r>
                        <a:rPr lang="en-US" sz="24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l-GR" sz="2400" i="1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en-US" sz="2400" i="1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n-US" sz="2400" i="1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sz="24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𝐻</m:t>
                      </m:r>
                    </m:oMath>
                  </m:oMathPara>
                </a14:m>
                <a:endParaRPr lang="en-US" sz="24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463550" indent="0" algn="ctr">
                  <a:buNone/>
                </a:pPr>
                <a:endParaRPr lang="en-US" sz="24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11113" indent="0">
                  <a:buNone/>
                </a:pPr>
                <a:r>
                  <a:rPr lang="en-US" sz="2400" b="1" dirty="0">
                    <a:solidFill>
                      <a:schemeClr val="accent6"/>
                    </a:solidFill>
                  </a:rPr>
                  <a:t>Issue: </a:t>
                </a:r>
                <a:r>
                  <a:rPr lang="en-US" sz="2400" dirty="0"/>
                  <a:t>noise and “tilting” don’t commute!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FF025EF-8B76-0E8A-18DD-06A2C152EE2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76" t="-16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C09E7F68-2D94-CD53-E09A-49543CDD1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2519" y="4395878"/>
            <a:ext cx="5695641" cy="168781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4556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BF1A2-4AA8-0A18-7D26-6EA8B9A57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VIGNETTE 2: DIFFUSION GUIDANCE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2AFF18D-59C6-01A2-91F7-8A2237A8414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400" dirty="0"/>
                  <a:t>Suppose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sz="2400" dirty="0"/>
                  <a:t> is a mixture of uniform distributions over disjoint intervals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r>
                  <a:rPr lang="en-US" sz="2400" dirty="0"/>
                  <a:t>If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𝕀</m:t>
                    </m:r>
                    <m:d>
                      <m:dPr>
                        <m:begChr m:val="["/>
                        <m:endChr m:val="]"/>
                        <m:ctrlP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right</m:t>
                        </m:r>
                        <m:r>
                          <a:rPr lang="en-US" sz="2400" b="0" i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interval</m:t>
                        </m:r>
                      </m:e>
                    </m:d>
                  </m:oMath>
                </a14:m>
                <a:r>
                  <a:rPr lang="en-US" sz="2400" dirty="0"/>
                  <a:t>, then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240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  <m:r>
                      <a:rPr lang="en-US" sz="2400" b="0" i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Unif</m:t>
                    </m:r>
                    <m:r>
                      <a:rPr lang="en-US" sz="2400" b="0" i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right</m:t>
                    </m:r>
                    <m:r>
                      <a:rPr lang="en-US" sz="2400" b="0" i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interval</m:t>
                    </m:r>
                    <m:r>
                      <a:rPr lang="en-US" sz="2400" b="0" i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</a:t>
                </a:r>
                <a:r>
                  <a:rPr lang="en-US" sz="2400" dirty="0"/>
                  <a:t>for all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sz="2400" dirty="0"/>
                  <a:t>…</a:t>
                </a:r>
              </a:p>
              <a:p>
                <a:pPr marL="0" indent="0">
                  <a:buNone/>
                </a:pPr>
                <a:r>
                  <a:rPr lang="en-US" sz="24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What does guidance sample from?</a:t>
                </a:r>
              </a:p>
              <a:p>
                <a:pPr marL="0" indent="0">
                  <a:buNone/>
                </a:pPr>
                <a:endParaRPr lang="en-US" sz="2400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US" sz="2400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US" sz="2400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US" sz="2400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US" sz="2400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2AFF18D-59C6-01A2-91F7-8A2237A8414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76" t="-16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C71AF58-59EC-671C-621D-D063A6116324}"/>
              </a:ext>
            </a:extLst>
          </p:cNvPr>
          <p:cNvCxnSpPr>
            <a:cxnSpLocks/>
          </p:cNvCxnSpPr>
          <p:nvPr/>
        </p:nvCxnSpPr>
        <p:spPr>
          <a:xfrm>
            <a:off x="1797908" y="2178220"/>
            <a:ext cx="8126627" cy="0"/>
          </a:xfrm>
          <a:prstGeom prst="line">
            <a:avLst/>
          </a:prstGeom>
          <a:ln w="76200">
            <a:solidFill>
              <a:schemeClr val="bg1">
                <a:lumMod val="50000"/>
              </a:schemeClr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D91526A-95AD-58E5-8696-D03467B8A07A}"/>
              </a:ext>
            </a:extLst>
          </p:cNvPr>
          <p:cNvCxnSpPr>
            <a:cxnSpLocks/>
          </p:cNvCxnSpPr>
          <p:nvPr/>
        </p:nvCxnSpPr>
        <p:spPr>
          <a:xfrm>
            <a:off x="2741140" y="2178220"/>
            <a:ext cx="1781433" cy="0"/>
          </a:xfrm>
          <a:prstGeom prst="line">
            <a:avLst/>
          </a:prstGeom>
          <a:ln w="152400">
            <a:solidFill>
              <a:schemeClr val="accent5">
                <a:lumMod val="60000"/>
                <a:lumOff val="40000"/>
              </a:schemeClr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AF8BFF-FBA3-694E-D4F4-1895469B656B}"/>
              </a:ext>
            </a:extLst>
          </p:cNvPr>
          <p:cNvCxnSpPr>
            <a:cxnSpLocks/>
          </p:cNvCxnSpPr>
          <p:nvPr/>
        </p:nvCxnSpPr>
        <p:spPr>
          <a:xfrm>
            <a:off x="6993925" y="2178220"/>
            <a:ext cx="1964723" cy="0"/>
          </a:xfrm>
          <a:prstGeom prst="line">
            <a:avLst/>
          </a:prstGeom>
          <a:ln w="152400">
            <a:solidFill>
              <a:schemeClr val="accent5">
                <a:lumMod val="60000"/>
                <a:lumOff val="40000"/>
              </a:schemeClr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ounded Rectangle 12">
                <a:extLst>
                  <a:ext uri="{FF2B5EF4-FFF2-40B4-BE49-F238E27FC236}">
                    <a16:creationId xmlns:a16="http://schemas.microsoft.com/office/drawing/2014/main" id="{5313766B-6449-0EDD-0B03-6D38183E4F1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3840" y="3788913"/>
                <a:ext cx="11704320" cy="1984934"/>
              </a:xfrm>
              <a:prstGeom prst="roundRect">
                <a:avLst>
                  <a:gd name="adj" fmla="val 6119"/>
                </a:avLst>
              </a:prstGeom>
              <a:solidFill>
                <a:schemeClr val="accent2">
                  <a:lumMod val="75000"/>
                  <a:alpha val="70000"/>
                </a:schemeClr>
              </a:solid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tIns="91440" bIns="91440" rtlCol="0" anchor="t" anchorCtr="0">
                <a:noAutofit/>
              </a:bodyPr>
              <a:lstStyle/>
              <a:p>
                <a:pPr lvl="0"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IBM Plex Sans" panose="020B0503050203000203" pitchFamily="34" charset="0"/>
                  </a:rPr>
                  <a:t>Thm 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IBM Plex Sans" panose="020B0503050203000203" pitchFamily="34" charset="0"/>
                  </a:rPr>
                  <a:t>[Chidambaram-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IBM Plex Sans" panose="020B0503050203000203" pitchFamily="34" charset="0"/>
                  </a:rPr>
                  <a:t>Gatmiry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IBM Plex Sans" panose="020B0503050203000203" pitchFamily="34" charset="0"/>
                  </a:rPr>
                  <a:t>-</a:t>
                </a:r>
                <a:r>
                  <a:rPr kumimoji="0" lang="en-US" sz="2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IBM Plex Sans" panose="020B0503050203000203" pitchFamily="34" charset="0"/>
                  </a:rPr>
                  <a:t>C</a:t>
                </a:r>
                <a:r>
                  <a:rPr kumimoji="0" lang="en-US" sz="24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8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IBM Plex Sans" panose="020B0503050203000203" pitchFamily="34" charset="0"/>
                  </a:rPr>
                  <a:t>-Lee-Lu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IBM Plex Sans" panose="020B0503050203000203" pitchFamily="34" charset="0"/>
                  </a:rPr>
                  <a:t>,</a:t>
                </a:r>
                <a:r>
                  <a:rPr kumimoji="0" lang="en-US" sz="2400" b="0" i="0" u="none" strike="noStrike" kern="1200" cap="none" spc="0" normalizeH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IBM Plex Sans" panose="020B0503050203000203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IBM Plex Sans" panose="020B0503050203000203" pitchFamily="34" charset="0"/>
                  </a:rPr>
                  <a:t>NeurIPS</a:t>
                </a:r>
                <a:r>
                  <a:rPr kumimoji="0" lang="en-US" sz="2400" b="0" i="0" u="none" strike="noStrike" kern="1200" cap="none" spc="0" normalizeH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IBM Plex Sans" panose="020B0503050203000203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IBM Plex Sans" panose="020B0503050203000203" pitchFamily="34" charset="0"/>
                  </a:rPr>
                  <a:t>’24]:</a:t>
                </a:r>
                <a:r>
                  <a:rPr kumimoji="0" lang="en-US" sz="2400" b="0" i="0" u="none" strike="noStrike" kern="1200" cap="none" spc="0" normalizeH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IBM Plex Sans" panose="020B0503050203000203" pitchFamily="34" charset="0"/>
                  </a:rPr>
                  <a:t> With probability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white">
                            <a:lumMod val="85000"/>
                          </a:prst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</a:rPr>
                      <m:t>1−</m:t>
                    </m:r>
                    <m:sSup>
                      <m:sSupPr>
                        <m:ctrlPr>
                          <a:rPr kumimoji="0" lang="en-US" sz="24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white">
                                <a:lumMod val="85000"/>
                              </a:prst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0" lang="en-US" sz="24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white">
                                <a:lumMod val="85000"/>
                              </a:prst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kumimoji="0" lang="en-US" sz="24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white">
                                <a:lumMod val="85000"/>
                              </a:prst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kumimoji="0" lang="el-GR" sz="24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white">
                                <a:lumMod val="85000"/>
                              </a:prst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  <m:r>
                          <a:rPr kumimoji="0" lang="en-US" sz="24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white">
                                <a:lumMod val="85000"/>
                              </a:prst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240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  <m:r>
                          <a:rPr kumimoji="0" lang="en-US" sz="24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white">
                                <a:lumMod val="85000"/>
                              </a:prst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kumimoji="0" lang="en-US" sz="240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IBM Plex Sans" panose="020B0503050203000203" pitchFamily="34" charset="0"/>
                  </a:rPr>
                  <a:t>, the probability flow ODE with guidance parameter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kumimoji="0" lang="en-US" sz="240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IBM Plex Sans" panose="020B0503050203000203" pitchFamily="34" charset="0"/>
                  </a:rPr>
                  <a:t> samples from a distribution supported on the interval</a:t>
                </a:r>
              </a:p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</a:rPr>
                        <m:t>𝑏</m:t>
                      </m:r>
                      <m:d>
                        <m:dPr>
                          <m:endChr m:val="]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𝑂</m:t>
                          </m:r>
                          <m:d>
                            <m:d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m:rPr>
                                  <m:lit/>
                                </m:r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ad>
                                <m:radPr>
                                  <m:degHide m:val="on"/>
                                  <m:ctrlP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accent2">
                                          <a:lumMod val="20000"/>
                                          <a:lumOff val="8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func>
                                    <m:funcPr>
                                      <m:ctrlPr>
                                        <a:rPr lang="en-US" sz="2400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240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ln</m:t>
                                      </m:r>
                                    </m:fName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</m:func>
                                </m:e>
                              </m:rad>
                            </m:e>
                          </m:d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kumimoji="0" lang="en-US" sz="240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IBM Plex Sans" panose="020B0503050203000203" pitchFamily="34" charset="0"/>
                </a:endParaRPr>
              </a:p>
            </p:txBody>
          </p:sp>
        </mc:Choice>
        <mc:Fallback xmlns="">
          <p:sp>
            <p:nvSpPr>
              <p:cNvPr id="13" name="Rounded Rectangle 12">
                <a:extLst>
                  <a:ext uri="{FF2B5EF4-FFF2-40B4-BE49-F238E27FC236}">
                    <a16:creationId xmlns:a16="http://schemas.microsoft.com/office/drawing/2014/main" id="{5313766B-6449-0EDD-0B03-6D38183E4F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3788913"/>
                <a:ext cx="11704320" cy="1984934"/>
              </a:xfrm>
              <a:prstGeom prst="roundRect">
                <a:avLst>
                  <a:gd name="adj" fmla="val 6119"/>
                </a:avLst>
              </a:prstGeom>
              <a:blipFill>
                <a:blip r:embed="rId3"/>
                <a:stretch>
                  <a:fillRect l="-541"/>
                </a:stretch>
              </a:blip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19625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A5DCB0-FE86-328A-1AEF-D3DBD60383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65020-9E91-E8AD-0166-3FBE32C18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VIGNETTE 2: DIFFUSION GUIDANCE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74F2A8C-221A-2247-C95F-8259F1E7FA5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400" dirty="0"/>
                  <a:t>Dynamics of diffusion guidance breaks down into two phases: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24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Particle travels towards rightmost edge of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40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24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</m:oMath>
                </a14:m>
                <a:r>
                  <a:rPr lang="en-US" sz="24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and </a:t>
                </a:r>
                <a:r>
                  <a:rPr lang="en-US" sz="24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swings past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2400" dirty="0"/>
                  <a:t>Near end of the process, velocity field exerts negative push to </a:t>
                </a:r>
                <a:r>
                  <a:rPr lang="en-US" sz="24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guide particle back to the support </a:t>
                </a:r>
                <a:r>
                  <a:rPr lang="en-US" sz="2400" dirty="0"/>
                  <a:t>(little movement at this stage)</a:t>
                </a:r>
              </a:p>
              <a:p>
                <a:pPr marL="0" indent="0">
                  <a:buNone/>
                </a:pPr>
                <a:endParaRPr lang="en-US" sz="1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74F2A8C-221A-2247-C95F-8259F1E7FA5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85" t="-16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43013356-C967-9544-F9BA-C4EB77EB35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8230" y="3184195"/>
            <a:ext cx="6715539" cy="304565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35140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F175D3-909C-B9FF-7EDE-C862FC9ADC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C06A4-0F3C-BAE0-83A6-C78530DA5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VIGNETTE 2: DIFFUSION GUIDANCE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B8B4C8-9BE6-9DE8-BB2A-37E2B540AC3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400" dirty="0"/>
                  <a:t>Dynamics of diffusion guidance breaks down into two phases: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24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Particle travels towards rightmost edge of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40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24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</m:oMath>
                </a14:m>
                <a:r>
                  <a:rPr lang="en-US" sz="24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and </a:t>
                </a:r>
                <a:r>
                  <a:rPr lang="en-US" sz="24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swings past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2400" dirty="0"/>
                  <a:t>Near end of the process, velocity field exerts negative push to </a:t>
                </a:r>
                <a:r>
                  <a:rPr lang="en-US" sz="24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guide particle back to the support </a:t>
                </a:r>
                <a:r>
                  <a:rPr lang="en-US" sz="2400" dirty="0"/>
                  <a:t>(little movement at this stage)</a:t>
                </a:r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endParaRPr lang="en-US" sz="500" dirty="0"/>
              </a:p>
              <a:p>
                <a:pPr marL="0" indent="0">
                  <a:buNone/>
                </a:pPr>
                <a:r>
                  <a:rPr lang="en-US" sz="2400" dirty="0"/>
                  <a:t>Elucidates two empirical findings:</a:t>
                </a:r>
              </a:p>
              <a:p>
                <a:r>
                  <a:rPr lang="en-US" sz="2400" dirty="0"/>
                  <a:t>When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2400" dirty="0"/>
                  <a:t> is large, generations are </a:t>
                </a:r>
                <a:r>
                  <a:rPr lang="en-US" sz="24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low-diversity</a:t>
                </a:r>
                <a:r>
                  <a:rPr lang="en-US" sz="2400" dirty="0"/>
                  <a:t> and </a:t>
                </a:r>
                <a:r>
                  <a:rPr lang="en-US" sz="24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archetypal</a:t>
                </a:r>
                <a:endParaRPr lang="en-US" sz="2400" dirty="0"/>
              </a:p>
              <a:p>
                <a:r>
                  <a:rPr lang="en-US" sz="2400" dirty="0"/>
                  <a:t>When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2400" dirty="0"/>
                  <a:t> is </a:t>
                </a:r>
                <a:r>
                  <a:rPr lang="en-US" sz="2400" i="1" dirty="0"/>
                  <a:t>too </a:t>
                </a:r>
                <a:r>
                  <a:rPr lang="en-US" sz="2400" dirty="0"/>
                  <a:t>large, image quality degrades</a:t>
                </a:r>
              </a:p>
              <a:p>
                <a:pPr marL="457200" lvl="1" indent="0">
                  <a:buNone/>
                </a:pPr>
                <a:r>
                  <a:rPr lang="en-US" sz="2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Sampler is forced to swing far off the data manifold, where score estimation is high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B8B4C8-9BE6-9DE8-BB2A-37E2B540AC3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85" t="-16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555199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0BC547-7AA9-1050-767C-BD448D4D77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B6454E1-A32F-7F31-075F-B8BA33AF4697}"/>
              </a:ext>
            </a:extLst>
          </p:cNvPr>
          <p:cNvSpPr txBox="1"/>
          <p:nvPr/>
        </p:nvSpPr>
        <p:spPr>
          <a:xfrm>
            <a:off x="2796654" y="1905506"/>
            <a:ext cx="659869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763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sz="2400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IBM Plex Sans" panose="020B0503050203000203" pitchFamily="34" charset="0"/>
              </a:rPr>
              <a:t>Learning Gaussian mixtures</a:t>
            </a:r>
          </a:p>
          <a:p>
            <a:pPr marL="4763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BM Plex Sans" panose="020B0503050203000203" pitchFamily="34" charset="0"/>
                <a:ea typeface="+mn-ea"/>
                <a:cs typeface="+mn-cs"/>
              </a:rPr>
              <a:t>Prior work, main results</a:t>
            </a:r>
          </a:p>
          <a:p>
            <a:pPr marL="4763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BM Plex Sans" panose="020B0503050203000203" pitchFamily="34" charset="0"/>
                <a:ea typeface="+mn-ea"/>
                <a:cs typeface="+mn-cs"/>
              </a:rPr>
              <a:t>Piecewise polynomial approximation</a:t>
            </a:r>
          </a:p>
          <a:p>
            <a:pPr marL="4763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BM Plex Sans" panose="020B0503050203000203" pitchFamily="34" charset="0"/>
                <a:ea typeface="+mn-ea"/>
                <a:cs typeface="+mn-cs"/>
              </a:rPr>
              <a:t>Clustering, score simplification</a:t>
            </a:r>
          </a:p>
          <a:p>
            <a:pPr marL="4763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418AB3">
                  <a:lumMod val="20000"/>
                  <a:lumOff val="8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IBM Plex Sans" panose="020B0503050203000203" pitchFamily="34" charset="0"/>
              <a:ea typeface="+mn-ea"/>
              <a:cs typeface="+mn-cs"/>
            </a:endParaRPr>
          </a:p>
          <a:p>
            <a:pPr marL="4763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400" i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BM Plex Sans" panose="020B0503050203000203" pitchFamily="34" charset="0"/>
              </a:rPr>
              <a:t>Empirical phenomena</a:t>
            </a:r>
            <a:endParaRPr kumimoji="0" lang="en-US" sz="2400" i="1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IBM Plex Sans" panose="020B0503050203000203" pitchFamily="34" charset="0"/>
              <a:ea typeface="+mn-ea"/>
              <a:cs typeface="+mn-cs"/>
            </a:endParaRPr>
          </a:p>
          <a:p>
            <a:pPr marL="4763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418AB3">
                  <a:lumMod val="20000"/>
                  <a:lumOff val="8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IBM Plex Sans" panose="020B0503050203000203" pitchFamily="34" charset="0"/>
              <a:ea typeface="+mn-ea"/>
              <a:cs typeface="+mn-cs"/>
            </a:endParaRPr>
          </a:p>
          <a:p>
            <a:pPr marL="4763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BM Plex Sans" panose="020B0503050203000203" pitchFamily="34" charset="0"/>
                <a:ea typeface="+mn-ea"/>
                <a:cs typeface="+mn-cs"/>
              </a:rPr>
              <a:t>Parting thoughts</a:t>
            </a:r>
          </a:p>
        </p:txBody>
      </p:sp>
    </p:spTree>
    <p:extLst>
      <p:ext uri="{BB962C8B-B14F-4D97-AF65-F5344CB8AC3E}">
        <p14:creationId xmlns:p14="http://schemas.microsoft.com/office/powerpoint/2010/main" val="13186554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B51F1-4F5F-1174-4073-DCE37E049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CS 2243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6FA46E-0C23-EA29-646D-DA190BC39C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Differential privacy (</a:t>
            </a:r>
            <a:r>
              <a:rPr lang="en-US" sz="2400" dirty="0" err="1"/>
              <a:t>Vadhan</a:t>
            </a:r>
            <a:r>
              <a:rPr lang="en-US" sz="2400" dirty="0"/>
              <a:t>, </a:t>
            </a:r>
            <a:r>
              <a:rPr lang="en-US" sz="2400" dirty="0" err="1"/>
              <a:t>Dwork</a:t>
            </a:r>
            <a:r>
              <a:rPr lang="en-US" sz="2400" dirty="0"/>
              <a:t>, Neel): </a:t>
            </a:r>
            <a:r>
              <a:rPr lang="en-US" sz="2400" dirty="0">
                <a:hlinkClick r:id="rId2"/>
              </a:rPr>
              <a:t>https://privacytools.seas.harvard.edu/classes</a:t>
            </a:r>
            <a:r>
              <a:rPr lang="en-US" sz="2400" dirty="0"/>
              <a:t> </a:t>
            </a:r>
          </a:p>
          <a:p>
            <a:r>
              <a:rPr lang="en-US" sz="2400" dirty="0"/>
              <a:t>Algorithmic fairness (CS 226r, </a:t>
            </a:r>
            <a:r>
              <a:rPr lang="en-US" sz="2400" dirty="0" err="1"/>
              <a:t>Dwork</a:t>
            </a:r>
            <a:r>
              <a:rPr lang="en-US" sz="2400" dirty="0"/>
              <a:t>)</a:t>
            </a:r>
          </a:p>
          <a:p>
            <a:r>
              <a:rPr lang="en-US" sz="2400" dirty="0"/>
              <a:t>More on deep learning (CS 229br, Barak)</a:t>
            </a:r>
          </a:p>
          <a:p>
            <a:r>
              <a:rPr lang="en-US" sz="2400" dirty="0"/>
              <a:t>Online / reinforcement learning (CS 184, Janson)</a:t>
            </a:r>
          </a:p>
          <a:p>
            <a:r>
              <a:rPr lang="en-US" sz="2400" dirty="0"/>
              <a:t>More on optimization (AM 121, Y. Chen; ENG-SCI 257, Yang)</a:t>
            </a:r>
          </a:p>
          <a:p>
            <a:r>
              <a:rPr lang="en-US" sz="2400" dirty="0"/>
              <a:t>Economics and ML (CS 236r, Y. Chen)</a:t>
            </a:r>
          </a:p>
          <a:p>
            <a:r>
              <a:rPr lang="en-US" sz="2400" dirty="0"/>
              <a:t>Causal inference (</a:t>
            </a:r>
            <a:r>
              <a:rPr lang="en-US" sz="2400" dirty="0">
                <a:hlinkClick r:id="rId3"/>
              </a:rPr>
              <a:t>https://datascience.harvard.edu/programs/causal-inference/</a:t>
            </a:r>
            <a:r>
              <a:rPr lang="en-US" sz="2400" dirty="0"/>
              <a:t>)</a:t>
            </a:r>
          </a:p>
          <a:p>
            <a:r>
              <a:rPr lang="en-US" sz="2400" dirty="0"/>
              <a:t>Control theory (AM 232, Li)</a:t>
            </a:r>
          </a:p>
          <a:p>
            <a:r>
              <a:rPr lang="en-US" sz="2400" dirty="0"/>
              <a:t>Sampling / MCMC (CS 291, </a:t>
            </a:r>
            <a:r>
              <a:rPr lang="en-US" sz="2400" dirty="0" err="1"/>
              <a:t>Sellke</a:t>
            </a:r>
            <a:r>
              <a:rPr lang="en-US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80680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BE7F2-BAC8-A114-C04C-419E05D29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LOOKING BACK: ALGORITHMIC QUESTIONS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2A2C05A-67A0-586D-A390-95A1F4AEC67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800" dirty="0"/>
                  <a:t>Distribution learning</a:t>
                </a:r>
              </a:p>
              <a:p>
                <a:pPr marL="0" indent="0" algn="ctr">
                  <a:buNone/>
                </a:pPr>
                <a:r>
                  <a:rPr lang="en-US" sz="2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“Given samples from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sz="2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, estimate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sz="2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”</a:t>
                </a:r>
              </a:p>
              <a:p>
                <a:pPr marL="0" indent="0">
                  <a:buNone/>
                </a:pPr>
                <a:r>
                  <a:rPr lang="en-US" sz="2800" dirty="0"/>
                  <a:t>Supervised learning</a:t>
                </a:r>
              </a:p>
              <a:p>
                <a:pPr marL="0" indent="0" algn="ctr">
                  <a:buNone/>
                </a:pPr>
                <a:r>
                  <a:rPr lang="en-US" sz="2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“Given labeled examples generated by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US" sz="2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, estimate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US" sz="2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”</a:t>
                </a:r>
              </a:p>
              <a:p>
                <a:pPr marL="0" indent="0">
                  <a:buNone/>
                </a:pPr>
                <a:r>
                  <a:rPr lang="en-US" dirty="0"/>
                  <a:t>Robust versions thereof</a:t>
                </a:r>
              </a:p>
              <a:p>
                <a:pPr marL="0" indent="0" algn="ctr">
                  <a:buNone/>
                </a:pP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“If an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-fraction of the data is </a:t>
                </a:r>
                <a:r>
                  <a:rPr lang="en-US" dirty="0" err="1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adversarially</a:t>
                </a: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corrupted, …”</a:t>
                </a:r>
                <a:endParaRPr lang="en-US" sz="2800" dirty="0"/>
              </a:p>
              <a:p>
                <a:pPr marL="0" indent="0">
                  <a:buNone/>
                </a:pPr>
                <a:r>
                  <a:rPr lang="en-US" sz="2800" dirty="0"/>
                  <a:t>Bayesian inference</a:t>
                </a:r>
              </a:p>
              <a:p>
                <a:pPr marL="0" indent="0" algn="ctr">
                  <a:buNone/>
                </a:pPr>
                <a:r>
                  <a:rPr lang="en-US" sz="2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”Given noisy observation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sz="2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of signal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2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, recover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2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as best as possible”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2A2C05A-67A0-586D-A390-95A1F4AEC67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93" t="-2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33853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BE7F2-BAC8-A114-C04C-419E05D29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LOOKING BACK: UPPER BOUNDS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2C05A-67A0-586D-A390-95A1F4AEC6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“Moment”/polynomial-based methods</a:t>
            </a:r>
          </a:p>
          <a:p>
            <a:pPr lvl="1"/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Polynomial regression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: what linearized neural networks are implicitly doing</a:t>
            </a:r>
          </a:p>
          <a:p>
            <a:pPr lvl="1"/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Tensor decomposition</a:t>
            </a:r>
          </a:p>
          <a:p>
            <a:pPr lvl="1"/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Sum-of-squares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: “programming language”, useful for exploiting moments of data distribution in principled way</a:t>
            </a:r>
          </a:p>
          <a:p>
            <a:pPr lvl="1"/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”Optimal” in the sense that they often 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saturate CSQ / SQ lower bounds</a:t>
            </a:r>
          </a:p>
          <a:p>
            <a:pPr lvl="1"/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…but not the end of the story (e.g. 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filtered PCA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83016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59CA7-7571-7274-3E49-9152503DF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 OF MOMENTS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F9E81C5-6D2B-DD23-BAF2-E3FB2F0A175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0"/>
                <a:ext cx="11948160" cy="5280271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400" dirty="0">
                    <a:solidFill>
                      <a:schemeClr val="bg1">
                        <a:lumMod val="65000"/>
                      </a:schemeClr>
                    </a:solidFill>
                  </a:rPr>
                  <a:t>[</a:t>
                </a:r>
                <a:r>
                  <a:rPr lang="en-US" sz="2400" dirty="0" err="1">
                    <a:solidFill>
                      <a:schemeClr val="bg1">
                        <a:lumMod val="65000"/>
                      </a:schemeClr>
                    </a:solidFill>
                  </a:rPr>
                  <a:t>Moitra</a:t>
                </a:r>
                <a:r>
                  <a:rPr lang="en-US" sz="2400" dirty="0">
                    <a:solidFill>
                      <a:schemeClr val="bg1">
                        <a:lumMod val="65000"/>
                      </a:schemeClr>
                    </a:solidFill>
                  </a:rPr>
                  <a:t>-Valiant ‘10]:</a:t>
                </a:r>
                <a:r>
                  <a:rPr lang="en-US" sz="2400" dirty="0"/>
                  <a:t> </a:t>
                </a:r>
                <a:r>
                  <a:rPr lang="en-US" sz="24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Any mixture of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𝒌</m:t>
                    </m:r>
                  </m:oMath>
                </a14:m>
                <a:r>
                  <a:rPr lang="en-US" sz="24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 Gaussians is uniquely identified by its moments of degree at most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sz="2400" b="1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𝒌</m:t>
                    </m:r>
                    <m:r>
                      <a:rPr lang="en-US" sz="2400" b="1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1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endParaRPr lang="en-US" sz="2400" b="1" i="1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US" sz="2400" i="1" dirty="0">
                  <a:solidFill>
                    <a:schemeClr val="accent3"/>
                  </a:solidFill>
                </a:endParaRPr>
              </a:p>
              <a:p>
                <a:pPr marL="0" indent="0">
                  <a:buNone/>
                </a:pPr>
                <a:r>
                  <a:rPr lang="en-US" sz="2400" dirty="0"/>
                  <a:t>For any polynomial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24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, </a:t>
                </a:r>
                <a:r>
                  <a:rPr lang="en-US" sz="2400" dirty="0"/>
                  <a:t>the quantity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US" sz="24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r>
                  <a:rPr lang="en-US" sz="2400" dirty="0"/>
                  <a:t> is a polynomial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</a:t>
                </a:r>
                <a:r>
                  <a:rPr lang="en-US" sz="2400" dirty="0"/>
                  <a:t>and the entries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lang="en-US" sz="2400" dirty="0"/>
              </a:p>
              <a:p>
                <a:pPr marL="0" indent="0">
                  <a:buNone/>
                </a:pPr>
                <a:endParaRPr lang="en-US" sz="2400" i="1" dirty="0">
                  <a:solidFill>
                    <a:schemeClr val="accent3"/>
                  </a:solidFill>
                </a:endParaRPr>
              </a:p>
              <a:p>
                <a:pPr marL="0" indent="0">
                  <a:buNone/>
                </a:pPr>
                <a:r>
                  <a:rPr lang="en-US" sz="2400" dirty="0"/>
                  <a:t>In principle, enough to estimate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US" sz="24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r>
                  <a:rPr lang="en-US" sz="2400" dirty="0"/>
                  <a:t> for all polynomials of degree at most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−2</m:t>
                    </m:r>
                  </m:oMath>
                </a14:m>
                <a:r>
                  <a:rPr lang="en-US" sz="24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</a:t>
                </a:r>
                <a:r>
                  <a:rPr lang="en-US" sz="2400" dirty="0"/>
                  <a:t>to sufficient accuracy, and solve resulting polynomial system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F9E81C5-6D2B-DD23-BAF2-E3FB2F0A175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0"/>
                <a:ext cx="11948160" cy="5280271"/>
              </a:xfrm>
              <a:blipFill>
                <a:blip r:embed="rId2"/>
                <a:stretch>
                  <a:fillRect l="-955" t="-1679" r="-4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ight Brace 3">
            <a:extLst>
              <a:ext uri="{FF2B5EF4-FFF2-40B4-BE49-F238E27FC236}">
                <a16:creationId xmlns:a16="http://schemas.microsoft.com/office/drawing/2014/main" id="{29182BCC-C8E4-35CF-DEDC-636674F8990B}"/>
              </a:ext>
            </a:extLst>
          </p:cNvPr>
          <p:cNvSpPr/>
          <p:nvPr/>
        </p:nvSpPr>
        <p:spPr>
          <a:xfrm rot="5400000">
            <a:off x="1687743" y="3158924"/>
            <a:ext cx="228498" cy="2940035"/>
          </a:xfrm>
          <a:prstGeom prst="rightBrac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ED43E3-8C4C-C1A4-B7C5-70021C67E4FE}"/>
              </a:ext>
            </a:extLst>
          </p:cNvPr>
          <p:cNvSpPr txBox="1"/>
          <p:nvPr/>
        </p:nvSpPr>
        <p:spPr>
          <a:xfrm>
            <a:off x="553623" y="4743191"/>
            <a:ext cx="24013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60000"/>
                    <a:lumOff val="40000"/>
                  </a:srgbClr>
                </a:solidFill>
                <a:effectLst/>
                <a:uLnTx/>
                <a:uFillTx/>
                <a:latin typeface="IBM Plex Sans" panose="020B0503050203000203" pitchFamily="34" charset="0"/>
                <a:ea typeface="+mn-ea"/>
                <a:cs typeface="+mn-cs"/>
              </a:rPr>
              <a:t>how accurate do we need to be?</a:t>
            </a:r>
          </a:p>
        </p:txBody>
      </p:sp>
    </p:spTree>
    <p:extLst>
      <p:ext uri="{BB962C8B-B14F-4D97-AF65-F5344CB8AC3E}">
        <p14:creationId xmlns:p14="http://schemas.microsoft.com/office/powerpoint/2010/main" val="2176796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BE7F2-BAC8-A114-C04C-419E05D29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LOOKING BACK: UPPER BOUNDS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2C05A-67A0-586D-A390-95A1F4AEC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294411"/>
            <a:ext cx="11704320" cy="60969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Most things in life are some form of </a:t>
            </a:r>
            <a:r>
              <a:rPr lang="en-US" sz="24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nonconvex optimization</a:t>
            </a:r>
          </a:p>
          <a:p>
            <a:pPr lvl="1"/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Practitioner’s method of choice, often hard to analyze in theory</a:t>
            </a:r>
          </a:p>
          <a:p>
            <a:pPr lvl="1"/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Many algos in class are implicitly performing nonconvex optimization:</a:t>
            </a:r>
          </a:p>
          <a:p>
            <a:pPr lvl="2"/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Tensor power method</a:t>
            </a:r>
          </a:p>
          <a:p>
            <a:pPr lvl="2"/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Belief propagation / AMP</a:t>
            </a:r>
          </a:p>
          <a:p>
            <a:pPr lvl="2"/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Sum-of-squares relaxations</a:t>
            </a:r>
          </a:p>
          <a:p>
            <a:pPr lvl="1"/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Conversely, gradient descent sometimes secretly mimics “theory” algos:</a:t>
            </a:r>
          </a:p>
          <a:p>
            <a:pPr lvl="2"/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NTK is just doing 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kernel regression</a:t>
            </a:r>
          </a:p>
          <a:p>
            <a:pPr lvl="2"/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SGD for learning single index models is just 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finding nontrivial Hermite coefficient</a:t>
            </a:r>
          </a:p>
          <a:p>
            <a:pPr lvl="2"/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Score estimation for learning mixtures of Gaussians is doing 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power method / EM</a:t>
            </a:r>
          </a:p>
          <a:p>
            <a:pPr lvl="1"/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Asymptotic methods (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mean-field, state evolution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) for getting 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sharp predictions</a:t>
            </a:r>
          </a:p>
        </p:txBody>
      </p:sp>
    </p:spTree>
    <p:extLst>
      <p:ext uri="{BB962C8B-B14F-4D97-AF65-F5344CB8AC3E}">
        <p14:creationId xmlns:p14="http://schemas.microsoft.com/office/powerpoint/2010/main" val="1112544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BE7F2-BAC8-A114-C04C-419E05D29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LOOKING BACK: LOWER BOUNDS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2C05A-67A0-586D-A390-95A1F4AEC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294412"/>
            <a:ext cx="11704320" cy="52802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Traditional reduction-based hardness is hard to prove because we </a:t>
            </a:r>
            <a:r>
              <a:rPr lang="en-US" sz="24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want to preserve the “average-case” nature</a:t>
            </a:r>
            <a:r>
              <a:rPr lang="en-US" sz="2400" dirty="0"/>
              <a:t> of the instance</a:t>
            </a:r>
          </a:p>
          <a:p>
            <a:pPr marL="0" indent="0">
              <a:buNone/>
            </a:pPr>
            <a:r>
              <a:rPr lang="en-US" sz="2400" dirty="0"/>
              <a:t>An exception from class: </a:t>
            </a:r>
            <a:r>
              <a:rPr lang="en-US" sz="24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cryptographic reductions for continuous problems</a:t>
            </a:r>
            <a:endParaRPr lang="en-US" sz="20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CLWE</a:t>
            </a:r>
            <a:r>
              <a:rPr lang="en-US" dirty="0"/>
              <a:t> (continuous learning with errors)</a:t>
            </a:r>
          </a:p>
          <a:p>
            <a:pPr marL="0" indent="0">
              <a:buNone/>
            </a:pPr>
            <a:r>
              <a:rPr lang="en-US" sz="2400" dirty="0"/>
              <a:t>In lieu of reductions, in ML theory we often try prove </a:t>
            </a:r>
            <a:r>
              <a:rPr lang="en-US" sz="24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failure of families of popular / conjecturally optimal algorithms</a:t>
            </a:r>
          </a:p>
          <a:p>
            <a:pPr lvl="1"/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“Easier” because there are standard 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“recipes”, e.g. statistical query dimension, statistical dimension</a:t>
            </a:r>
          </a:p>
          <a:p>
            <a:pPr lvl="1"/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Recipes often based on 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failure of specific algorithms 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(e.g. method of moments / random projections), suggesting these techniques are “optimal”</a:t>
            </a:r>
          </a:p>
          <a:p>
            <a:pPr lvl="1"/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Statistical query (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SQ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) and correlational statistical query (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CSQ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) algorithms (CS style)</a:t>
            </a:r>
          </a:p>
          <a:p>
            <a:pPr lvl="1"/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Failure of belief propagation / AMP 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(physics style)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12819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BE7F2-BAC8-A114-C04C-419E05D29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LOOKING BACK: MODELING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2C05A-67A0-586D-A390-95A1F4AEC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294412"/>
            <a:ext cx="11704320" cy="52802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We largely focused on the </a:t>
            </a:r>
            <a:r>
              <a:rPr lang="en-US" sz="24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“realizable” / “student-teacher” setting</a:t>
            </a:r>
          </a:p>
          <a:p>
            <a:pPr lvl="1"/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Self-contained</a:t>
            </a:r>
            <a:r>
              <a:rPr lang="en-US" dirty="0"/>
              <a:t> 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testbed</a:t>
            </a:r>
            <a:r>
              <a:rPr lang="en-US" dirty="0"/>
              <a:t> 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over which we know for certain that algorithms in practice succeed – we just don’t know why and, for the time being, 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just want to find </a:t>
            </a:r>
            <a:r>
              <a:rPr lang="en-US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some 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algorithm that we can prove succeeds</a:t>
            </a:r>
          </a:p>
          <a:p>
            <a:endParaRPr lang="en-US" sz="3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r>
              <a:rPr lang="en-US" sz="2400" dirty="0"/>
              <a:t>Beyond worst case: problem instances in practice are not fully adversarial</a:t>
            </a:r>
          </a:p>
          <a:p>
            <a:pPr lvl="1"/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Smoothed analysis: 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model this by considering adversarial instances that have been slightly perturbed by noise</a:t>
            </a:r>
          </a:p>
          <a:p>
            <a:pPr marL="457200" lvl="1" indent="0">
              <a:buNone/>
            </a:pPr>
            <a:endParaRPr lang="en-US" sz="3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0" lvl="1" indent="0">
              <a:buNone/>
            </a:pPr>
            <a:r>
              <a:rPr lang="en-US" dirty="0"/>
              <a:t>Robustness</a:t>
            </a:r>
          </a:p>
          <a:p>
            <a:pPr lvl="1"/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Can be subtle picking right corruption model: 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RCN -&gt; </a:t>
            </a:r>
            <a:r>
              <a:rPr lang="en-US" b="1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Massart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-&gt; agnostic</a:t>
            </a:r>
          </a:p>
          <a:p>
            <a:pPr lvl="1"/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Modeling data as </a:t>
            </a:r>
            <a:r>
              <a:rPr lang="en-US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adversarially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corrupted can be useful even in the absence of an adversary (e.g. 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semirandom noise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28520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BE7F2-BAC8-A114-C04C-419E05D29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LOOKING AHEAD: MODELING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2C05A-67A0-586D-A390-95A1F4AEC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294412"/>
            <a:ext cx="11704320" cy="62112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In the diffusions unit we saw a glimpse of another approach: </a:t>
            </a:r>
            <a:r>
              <a:rPr lang="en-US" sz="24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oracle reductions</a:t>
            </a:r>
            <a:endParaRPr lang="en-US" sz="24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Instead of trying to fully understand a deep learning system (e.g. 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diffusion models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), break it into modular parts (e.g. 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score estimation + sampling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) and 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prove one component works well assuming the other works somewhat well</a:t>
            </a:r>
          </a:p>
          <a:p>
            <a:pPr marL="457200" lvl="1" indent="0">
              <a:buNone/>
            </a:pPr>
            <a:endParaRPr lang="en-US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0" lvl="1" indent="0">
              <a:buNone/>
            </a:pPr>
            <a:r>
              <a:rPr lang="en-US" dirty="0"/>
              <a:t>In lieu of “end-to-end” guarantees, can we obtain other nontrivial reductions between different learning tasks?</a:t>
            </a:r>
          </a:p>
          <a:p>
            <a:pPr marL="0" lvl="1" indent="0">
              <a:buNone/>
            </a:pPr>
            <a:r>
              <a:rPr lang="en-US" dirty="0">
                <a:solidFill>
                  <a:schemeClr val="accent3"/>
                </a:solidFill>
              </a:rPr>
              <a:t>(as usual, need to be careful how the reductions transform the relevant input distributions)</a:t>
            </a:r>
          </a:p>
          <a:p>
            <a:pPr lvl="1"/>
            <a:endParaRPr lang="en-US" sz="1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821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BE7F2-BAC8-A114-C04C-419E05D29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LOOKING AHEAD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2C05A-67A0-586D-A390-95A1F4AEC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294411"/>
            <a:ext cx="11704320" cy="5453229"/>
          </a:xfrm>
        </p:spPr>
        <p:txBody>
          <a:bodyPr>
            <a:normAutofit/>
          </a:bodyPr>
          <a:lstStyle/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20000"/>
                    <a:lumOff val="8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This </a:t>
            </a:r>
            <a:r>
              <a:rPr lang="en-US" sz="2800" dirty="0">
                <a:solidFill>
                  <a:srgbClr val="FEC306">
                    <a:lumMod val="20000"/>
                    <a:lumOff val="80000"/>
                  </a:srgbClr>
                </a:solidFill>
              </a:rPr>
              <a:t>area is still incredibly young, and this course may look very different in 5-10 years (e.g. last unit already revamped from last year)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EC306">
                  <a:lumMod val="20000"/>
                  <a:lumOff val="8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</a:endParaRP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EC306">
                  <a:lumMod val="20000"/>
                  <a:lumOff val="8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</a:endParaRP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20000"/>
                    <a:lumOff val="8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As theorists, we are unbelievably</a:t>
            </a:r>
            <a:r>
              <a:rPr lang="en-US" sz="2800" dirty="0">
                <a:solidFill>
                  <a:srgbClr val="FEC306">
                    <a:lumMod val="20000"/>
                    <a:lumOff val="80000"/>
                  </a:srgbClr>
                </a:solidFill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20000"/>
                    <a:lumOff val="8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fortunate to be living in a time where the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practice of machine learning is constantly offering tantalizing mathematical mysteries waiting to be understood rigorously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2800" dirty="0">
              <a:solidFill>
                <a:srgbClr val="FEC306">
                  <a:lumMod val="20000"/>
                  <a:lumOff val="80000"/>
                </a:srgbClr>
              </a:solidFill>
            </a:endParaRP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I hope many of you will contribute to understanding these mysteries!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DA3127A-60A3-B76D-3B05-BE9C797C71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0084" y="5470275"/>
            <a:ext cx="1068076" cy="105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6699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1B328-F06B-92B5-574C-26C669D24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 OF MOMENTS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64FFA0F-6DA7-883C-D928-C486B10FA10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1"/>
                <a:ext cx="11704320" cy="556358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400" dirty="0"/>
                  <a:t>For simplicity, suppose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400" dirty="0"/>
                  <a:t> and all components have unit variance</a:t>
                </a:r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endParaRPr lang="en-US" sz="800" dirty="0"/>
              </a:p>
              <a:p>
                <a:pPr marL="0" indent="0">
                  <a:buNone/>
                </a:pPr>
                <a:endParaRPr lang="en-US" sz="800" dirty="0"/>
              </a:p>
              <a:p>
                <a:pPr marL="0" indent="0">
                  <a:buNone/>
                </a:pPr>
                <a:r>
                  <a:rPr lang="en-US" sz="2400" dirty="0"/>
                  <a:t>If min separation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2400" b="0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Ω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</m:d>
                  </m:oMath>
                </a14:m>
                <a:r>
                  <a:rPr lang="en-US" sz="2400" dirty="0"/>
                  <a:t>, suffices to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400" dirty="0"/>
                  <a:t>Estimate moments to error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Θ</m:t>
                        </m:r>
                        <m:d>
                          <m:dPr>
                            <m:ctrlPr>
                              <a:rPr lang="en-US" sz="24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d>
                      </m:sup>
                    </m:sSup>
                  </m:oMath>
                </a14:m>
                <a:endParaRPr lang="en-US" sz="100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400" dirty="0"/>
                  <a:t>Brute-force over estimates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dirty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</m:acc>
                      </m:e>
                      <m:sub>
                        <m:r>
                          <a:rPr lang="en-US" sz="2400" b="0" i="1" dirty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dirty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US" sz="2400" b="0" i="1" dirty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b="0" i="1" dirty="0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dirty="0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</m:acc>
                      </m:e>
                      <m:sub>
                        <m:r>
                          <a:rPr lang="en-US" sz="2400" b="0" i="1" dirty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400" dirty="0"/>
                  <a:t> for the means to granularity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Θ</m:t>
                    </m:r>
                    <m:r>
                      <a:rPr lang="en-US" sz="2400" b="0" i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𝜀</m:t>
                    </m:r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400" dirty="0"/>
                  <a:t>Output estimates which match moments up to error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Θ</m:t>
                        </m:r>
                        <m:d>
                          <m:dPr>
                            <m:ctrlPr>
                              <a:rPr lang="en-US" sz="24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d>
                      </m:sup>
                    </m:sSup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64FFA0F-6DA7-883C-D928-C486B10FA10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1"/>
                <a:ext cx="11704320" cy="5563589"/>
              </a:xfrm>
              <a:blipFill>
                <a:blip r:embed="rId2"/>
                <a:stretch>
                  <a:fillRect l="-1085" t="-15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346BBF75-66B3-A3D1-E3F3-710F9B0122F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543941" y="2053128"/>
            <a:ext cx="1848740" cy="18996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B02FE6-8376-307B-2ACF-A7EF5129B3B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952431" y="2053128"/>
            <a:ext cx="1848740" cy="18996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B25993-830E-C39A-3DA0-C4147D047E2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661448" y="2053128"/>
            <a:ext cx="1848740" cy="18996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1D9A72-ED4B-53D2-C94A-0CFC89D2EA5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824673" y="2053128"/>
            <a:ext cx="1848740" cy="1899691"/>
          </a:xfrm>
          <a:prstGeom prst="rect">
            <a:avLst/>
          </a:prstGeom>
        </p:spPr>
      </p:pic>
      <p:sp>
        <p:nvSpPr>
          <p:cNvPr id="10" name="Left Brace 9">
            <a:extLst>
              <a:ext uri="{FF2B5EF4-FFF2-40B4-BE49-F238E27FC236}">
                <a16:creationId xmlns:a16="http://schemas.microsoft.com/office/drawing/2014/main" id="{A2313130-5A68-C80E-B651-ED619C3B50C8}"/>
              </a:ext>
            </a:extLst>
          </p:cNvPr>
          <p:cNvSpPr/>
          <p:nvPr/>
        </p:nvSpPr>
        <p:spPr>
          <a:xfrm rot="16200000">
            <a:off x="8567120" y="2985898"/>
            <a:ext cx="200905" cy="2163508"/>
          </a:xfrm>
          <a:prstGeom prst="leftBrac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AD55790-A872-4EF9-449F-8B0FC0BC42A6}"/>
                  </a:ext>
                </a:extLst>
              </p:cNvPr>
              <p:cNvSpPr txBox="1"/>
              <p:nvPr/>
            </p:nvSpPr>
            <p:spPr>
              <a:xfrm>
                <a:off x="8440066" y="4133819"/>
                <a:ext cx="43633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60000"/>
                              <a:lumOff val="4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Δ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60000"/>
                      <a:lumOff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AD55790-A872-4EF9-449F-8B0FC0BC42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0066" y="4133819"/>
                <a:ext cx="436337" cy="461665"/>
              </a:xfrm>
              <a:prstGeom prst="rect">
                <a:avLst/>
              </a:prstGeom>
              <a:blipFill>
                <a:blip r:embed="rId4"/>
                <a:stretch>
                  <a:fillRect r="-5714" b="-5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46BCE64-2F92-6EA7-65D3-67C2D539C0D5}"/>
              </a:ext>
            </a:extLst>
          </p:cNvPr>
          <p:cNvCxnSpPr/>
          <p:nvPr/>
        </p:nvCxnSpPr>
        <p:spPr>
          <a:xfrm>
            <a:off x="844609" y="3867991"/>
            <a:ext cx="10502781" cy="0"/>
          </a:xfrm>
          <a:prstGeom prst="lin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4545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FEEF2-2A43-3653-A455-35509428E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 OF MOMENTS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D4DA5-A7F7-7088-FB77-C0CAD42088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4041344"/>
            <a:ext cx="11704320" cy="2533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accent6"/>
                </a:solidFill>
              </a:rPr>
              <a:t>What if the min separation is arbitrarily small? </a:t>
            </a:r>
            <a:r>
              <a:rPr lang="en-US" sz="2400" dirty="0"/>
              <a:t>Can’t brute-force to arbitrary granularity…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If some components are arbitrarily close together, they are close in TV to single component. Why not just “merge”?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A7A8BB-1706-85A3-50AA-313BCB822FE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543941" y="1392190"/>
            <a:ext cx="1848740" cy="18996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758463-A5CF-BAA6-1FDF-0F0EFE7F250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952431" y="1392190"/>
            <a:ext cx="1848740" cy="18996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19F30C-979F-D4E2-4924-A9209BBE36F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661448" y="1392190"/>
            <a:ext cx="1848740" cy="18996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8F54B2-C3A9-6250-DBAB-AA852543B4C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809494" y="1392190"/>
            <a:ext cx="1848740" cy="1899691"/>
          </a:xfrm>
          <a:prstGeom prst="rect">
            <a:avLst/>
          </a:prstGeom>
        </p:spPr>
      </p:pic>
      <p:sp>
        <p:nvSpPr>
          <p:cNvPr id="9" name="Left Brace 8">
            <a:extLst>
              <a:ext uri="{FF2B5EF4-FFF2-40B4-BE49-F238E27FC236}">
                <a16:creationId xmlns:a16="http://schemas.microsoft.com/office/drawing/2014/main" id="{4CA34255-F51F-F3A1-8B35-B095E30D8F59}"/>
              </a:ext>
            </a:extLst>
          </p:cNvPr>
          <p:cNvSpPr/>
          <p:nvPr/>
        </p:nvSpPr>
        <p:spPr>
          <a:xfrm rot="16200000">
            <a:off x="7611331" y="3340572"/>
            <a:ext cx="122738" cy="173762"/>
          </a:xfrm>
          <a:prstGeom prst="leftBrac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DC2F1EE-F48D-3A4C-4746-BE9CDC514F43}"/>
                  </a:ext>
                </a:extLst>
              </p:cNvPr>
              <p:cNvSpPr txBox="1"/>
              <p:nvPr/>
            </p:nvSpPr>
            <p:spPr>
              <a:xfrm>
                <a:off x="7441714" y="3472881"/>
                <a:ext cx="43633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60000"/>
                              <a:lumOff val="4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Δ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60000"/>
                      <a:lumOff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DC2F1EE-F48D-3A4C-4746-BE9CDC514F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1714" y="3472881"/>
                <a:ext cx="436337" cy="461665"/>
              </a:xfrm>
              <a:prstGeom prst="rect">
                <a:avLst/>
              </a:prstGeom>
              <a:blipFill>
                <a:blip r:embed="rId3"/>
                <a:stretch>
                  <a:fillRect r="-2857" b="-5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A47C19A-E221-81CB-FA91-1BF10FCE7BD7}"/>
              </a:ext>
            </a:extLst>
          </p:cNvPr>
          <p:cNvCxnSpPr/>
          <p:nvPr/>
        </p:nvCxnSpPr>
        <p:spPr>
          <a:xfrm>
            <a:off x="844609" y="3207053"/>
            <a:ext cx="10502781" cy="0"/>
          </a:xfrm>
          <a:prstGeom prst="lin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01455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FEEF2-2A43-3653-A455-35509428E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 OF MOMENTS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FFD4DA5-A7F7-7088-FB77-C0CAD42088A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4041344"/>
                <a:ext cx="11704320" cy="253333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400" dirty="0"/>
                  <a:t>For the merging to not significantly affect the moments, should only merge if components are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𝜺</m:t>
                        </m:r>
                      </m:e>
                      <m:sup>
                        <m:r>
                          <a:rPr lang="en-US" sz="2400" b="1" i="0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𝛀</m:t>
                        </m:r>
                        <m:d>
                          <m:dPr>
                            <m:ctrlPr>
                              <a:rPr lang="en-US" sz="2400" b="1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1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𝒌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sz="2400" dirty="0"/>
                  <a:t>-close to each other</a:t>
                </a:r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r>
                  <a:rPr lang="en-US" sz="2400" dirty="0"/>
                  <a:t>Resulting mixture after merging must have min separation </a:t>
                </a:r>
                <a14:m>
                  <m:oMath xmlns:m="http://schemas.openxmlformats.org/officeDocument/2006/math">
                    <m:r>
                      <a:rPr lang="en-US" sz="2400" b="1" i="0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𝛀</m:t>
                    </m:r>
                    <m:d>
                      <m:dPr>
                        <m:ctrlPr>
                          <a:rPr lang="en-US" sz="24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𝜺</m:t>
                        </m:r>
                      </m:e>
                    </m:d>
                  </m:oMath>
                </a14:m>
                <a:r>
                  <a:rPr lang="en-US" sz="24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 </a:t>
                </a:r>
                <a:r>
                  <a:rPr lang="en-US" sz="2400" dirty="0"/>
                  <a:t>for the original argument to apply…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FFD4DA5-A7F7-7088-FB77-C0CAD42088A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4041344"/>
                <a:ext cx="11704320" cy="2533338"/>
              </a:xfrm>
              <a:blipFill>
                <a:blip r:embed="rId2"/>
                <a:stretch>
                  <a:fillRect l="-976" t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AAA7A8BB-1706-85A3-50AA-313BCB822FE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543941" y="1392190"/>
            <a:ext cx="1848740" cy="18996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758463-A5CF-BAA6-1FDF-0F0EFE7F250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952431" y="1392190"/>
            <a:ext cx="1848740" cy="18996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19F30C-979F-D4E2-4924-A9209BBE36F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35512" y="1392190"/>
            <a:ext cx="1848740" cy="18996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8F54B2-C3A9-6250-DBAB-AA852543B4C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</a:blip>
          <a:stretch>
            <a:fillRect/>
          </a:stretch>
        </p:blipFill>
        <p:spPr>
          <a:xfrm>
            <a:off x="6735512" y="1392190"/>
            <a:ext cx="1848740" cy="189969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A47C19A-E221-81CB-FA91-1BF10FCE7BD7}"/>
              </a:ext>
            </a:extLst>
          </p:cNvPr>
          <p:cNvCxnSpPr/>
          <p:nvPr/>
        </p:nvCxnSpPr>
        <p:spPr>
          <a:xfrm>
            <a:off x="844609" y="3207053"/>
            <a:ext cx="10502781" cy="0"/>
          </a:xfrm>
          <a:prstGeom prst="lin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D77F862-AE9C-C838-ECD5-FC2D698E9BA7}"/>
              </a:ext>
            </a:extLst>
          </p:cNvPr>
          <p:cNvCxnSpPr>
            <a:cxnSpLocks/>
          </p:cNvCxnSpPr>
          <p:nvPr/>
        </p:nvCxnSpPr>
        <p:spPr>
          <a:xfrm flipH="1">
            <a:off x="7862131" y="982766"/>
            <a:ext cx="722121" cy="521294"/>
          </a:xfrm>
          <a:prstGeom prst="straightConnector1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661A9F7-E157-88AA-E9CE-D4CBAF31CA1D}"/>
                  </a:ext>
                </a:extLst>
              </p:cNvPr>
              <p:cNvSpPr txBox="1"/>
              <p:nvPr/>
            </p:nvSpPr>
            <p:spPr>
              <a:xfrm>
                <a:off x="8639798" y="572568"/>
                <a:ext cx="210796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18AB3">
                        <a:lumMod val="40000"/>
                        <a:lumOff val="60000"/>
                      </a:srgbClr>
                    </a:solidFill>
                    <a:effectLst/>
                    <a:uLnTx/>
                    <a:uFillTx/>
                    <a:latin typeface="IBM Plex Sans" panose="020B0503050203000203" pitchFamily="34" charset="0"/>
                    <a:ea typeface="+mn-ea"/>
                    <a:cs typeface="+mn-cs"/>
                  </a:rPr>
                  <a:t>merging shifts the moments by </a:t>
                </a:r>
                <a14:m>
                  <m:oMath xmlns:m="http://schemas.openxmlformats.org/officeDocument/2006/math">
                    <m:r>
                      <a:rPr kumimoji="0" 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DF532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𝑶</m:t>
                    </m:r>
                    <m:d>
                      <m:dPr>
                        <m:ctrlP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F532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F532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𝚫</m:t>
                        </m:r>
                      </m:e>
                    </m:d>
                  </m:oMath>
                </a14:m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418AB3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IBM Plex Sans" panose="020B0503050203000203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661A9F7-E157-88AA-E9CE-D4CBAF31CA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9798" y="572568"/>
                <a:ext cx="2107963" cy="646331"/>
              </a:xfrm>
              <a:prstGeom prst="rect">
                <a:avLst/>
              </a:prstGeom>
              <a:blipFill>
                <a:blip r:embed="rId6"/>
                <a:stretch>
                  <a:fillRect l="-2395" t="-5882" r="-1198" b="-1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232846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FEEF2-2A43-3653-A455-35509428E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 OF MOMENTS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FFD4DA5-A7F7-7088-FB77-C0CAD42088A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3557100"/>
                <a:ext cx="11704320" cy="321116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400" dirty="0"/>
                  <a:t>Want a scale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</m:d>
                  </m:oMath>
                </a14:m>
                <a:r>
                  <a:rPr lang="en-US" sz="24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</a:t>
                </a:r>
                <a:r>
                  <a:rPr lang="en-US" sz="2400" dirty="0"/>
                  <a:t>at which mixture breaks up into clusters </a:t>
                </a:r>
                <a:r>
                  <a:rPr lang="en-US" sz="2400" dirty="0" err="1"/>
                  <a:t>s.t.</a:t>
                </a:r>
                <a:endParaRPr lang="en-US" sz="2400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400" b="1" dirty="0">
                    <a:solidFill>
                      <a:schemeClr val="accent3"/>
                    </a:solidFill>
                  </a:rPr>
                  <a:t>Between clusters: </a:t>
                </a:r>
                <a:r>
                  <a:rPr lang="en-US" sz="2400" dirty="0"/>
                  <a:t>separation is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240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𝜀</m:t>
                    </m:r>
                    <m:r>
                      <a:rPr lang="en-US" sz="2400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endParaRPr lang="en-US" sz="2400" dirty="0">
                  <a:solidFill>
                    <a:schemeClr val="accent3"/>
                  </a:solidFill>
                </a:endParaRP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400" b="1" dirty="0">
                    <a:solidFill>
                      <a:srgbClr val="00B0F0"/>
                    </a:solidFill>
                  </a:rPr>
                  <a:t>Within clusters: </a:t>
                </a:r>
                <a:r>
                  <a:rPr lang="en-US" sz="2400" dirty="0"/>
                  <a:t>separation is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≤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𝜀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  <m:sup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  <m:d>
                          <m:dPr>
                            <m:ctrlP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d>
                      </m:sup>
                    </m:sSup>
                  </m:oMath>
                </a14:m>
                <a:endParaRPr lang="en-US" sz="2400" dirty="0"/>
              </a:p>
              <a:p>
                <a:pPr marL="514350" indent="-514350">
                  <a:buFont typeface="+mj-lt"/>
                  <a:buAutoNum type="arabicPeriod"/>
                </a:pPr>
                <a:endParaRPr lang="en-US" sz="100" dirty="0"/>
              </a:p>
              <a:p>
                <a:pPr marL="514350" indent="-514350">
                  <a:buFont typeface="+mj-lt"/>
                  <a:buAutoNum type="arabicPeriod"/>
                </a:pPr>
                <a:endParaRPr lang="en-US" sz="100" dirty="0"/>
              </a:p>
              <a:p>
                <a:pPr marL="0" indent="0">
                  <a:buNone/>
                </a:pPr>
                <a:r>
                  <a:rPr lang="en-US" sz="2400" dirty="0"/>
                  <a:t>If current scale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doesn’t satisfy this, go down to scale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sz="2400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𝜀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  <m:sup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  <m:d>
                          <m:dPr>
                            <m:ctrlPr>
                              <a:rPr lang="en-US" sz="24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sz="2400" dirty="0"/>
                  <a:t> </a:t>
                </a:r>
              </a:p>
              <a:p>
                <a:pPr marL="0" indent="0">
                  <a:buNone/>
                </a:pPr>
                <a:r>
                  <a:rPr lang="en-US" sz="2000" dirty="0"/>
                  <a:t>	</a:t>
                </a:r>
                <a:r>
                  <a:rPr lang="en-US" sz="2000" i="1" dirty="0">
                    <a:solidFill>
                      <a:schemeClr val="bg1">
                        <a:lumMod val="65000"/>
                      </a:schemeClr>
                    </a:solidFill>
                  </a:rPr>
                  <a:t>#clusters increases by 1, so can only happen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2000" i="1" dirty="0">
                    <a:solidFill>
                      <a:schemeClr val="bg1">
                        <a:lumMod val="65000"/>
                      </a:schemeClr>
                    </a:solidFill>
                  </a:rPr>
                  <a:t> times, go down to scale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𝜺</m:t>
                        </m:r>
                      </m:e>
                      <m:sup>
                        <m:r>
                          <a:rPr lang="en-US" sz="20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𝜴</m:t>
                        </m:r>
                        <m:sSup>
                          <m:sSupPr>
                            <m:ctrlPr>
                              <a:rPr lang="en-US" sz="2000" b="1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000" b="1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1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𝒌</m:t>
                                </m:r>
                              </m:e>
                            </m:d>
                          </m:e>
                          <m:sup>
                            <m:r>
                              <a:rPr lang="en-US" sz="2000" b="1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𝒌</m:t>
                            </m:r>
                          </m:sup>
                        </m:sSup>
                      </m:sup>
                    </m:sSup>
                  </m:oMath>
                </a14:m>
                <a:endParaRPr lang="en-US" sz="2000" b="1" i="1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FFD4DA5-A7F7-7088-FB77-C0CAD42088A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3557100"/>
                <a:ext cx="11704320" cy="3211168"/>
              </a:xfrm>
              <a:blipFill>
                <a:blip r:embed="rId2"/>
                <a:stretch>
                  <a:fillRect l="-1085" t="-31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>
            <a:extLst>
              <a:ext uri="{FF2B5EF4-FFF2-40B4-BE49-F238E27FC236}">
                <a16:creationId xmlns:a16="http://schemas.microsoft.com/office/drawing/2014/main" id="{ABF14BE3-0816-40C5-3BA9-A4532CCB31F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543941" y="1392190"/>
            <a:ext cx="1848740" cy="189969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45E5E4D-C97C-ED35-0562-976D71A9039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90345" y="1392190"/>
            <a:ext cx="1848740" cy="189969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88E6B12-BD19-103B-FC68-AEC9648EADE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661448" y="1392190"/>
            <a:ext cx="1848740" cy="189969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1CE5C47-3466-F49A-AE2E-FC51E933B13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809494" y="1392190"/>
            <a:ext cx="1848740" cy="1899691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3C57FD7-438F-BD8D-E83F-F6B0CEC98211}"/>
              </a:ext>
            </a:extLst>
          </p:cNvPr>
          <p:cNvCxnSpPr/>
          <p:nvPr/>
        </p:nvCxnSpPr>
        <p:spPr>
          <a:xfrm>
            <a:off x="844609" y="3207053"/>
            <a:ext cx="10502781" cy="0"/>
          </a:xfrm>
          <a:prstGeom prst="lin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8300647E-B045-743A-D7A2-7D35FA21390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092013" y="1401209"/>
            <a:ext cx="1848740" cy="189969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8677649-C46C-1A6B-AB2D-FBCD9536EB5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166036" y="1401209"/>
            <a:ext cx="1848740" cy="189969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7079C10-BBFD-62DA-6D74-5CC0E1EA308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088452" y="1392189"/>
            <a:ext cx="1848740" cy="189969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10F1304-2AF8-8177-AB0E-232EFF745D7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128585" y="1401209"/>
            <a:ext cx="1848740" cy="1899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081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949</TotalTime>
  <Words>3954</Words>
  <Application>Microsoft Macintosh PowerPoint</Application>
  <PresentationFormat>Widescreen</PresentationFormat>
  <Paragraphs>551</Paragraphs>
  <Slides>54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54</vt:i4>
      </vt:variant>
    </vt:vector>
  </HeadingPairs>
  <TitlesOfParts>
    <vt:vector size="63" baseType="lpstr">
      <vt:lpstr>Aptos</vt:lpstr>
      <vt:lpstr>Aptos Display</vt:lpstr>
      <vt:lpstr>Arial</vt:lpstr>
      <vt:lpstr>Calibri</vt:lpstr>
      <vt:lpstr>Calibri Light</vt:lpstr>
      <vt:lpstr>Cambria Math</vt:lpstr>
      <vt:lpstr>IBM Plex Sans</vt:lpstr>
      <vt:lpstr>Office Theme</vt:lpstr>
      <vt:lpstr>1_Office Theme</vt:lpstr>
      <vt:lpstr>CS 2243: ALGORITHMS FOR DATA SCIENCE LECTURE 25 (12/4)</vt:lpstr>
      <vt:lpstr>ANNOUNCEMENTS</vt:lpstr>
      <vt:lpstr>PowerPoint Presentation</vt:lpstr>
      <vt:lpstr>GAUSSIAN MIXTURES</vt:lpstr>
      <vt:lpstr>METHOD OF MOMENTS</vt:lpstr>
      <vt:lpstr>METHOD OF MOMENTS</vt:lpstr>
      <vt:lpstr>METHOD OF MOMENTS</vt:lpstr>
      <vt:lpstr>METHOD OF MOMENTS</vt:lpstr>
      <vt:lpstr>METHOD OF MOMENTS</vt:lpstr>
      <vt:lpstr>METHOD OF MOMENTS</vt:lpstr>
      <vt:lpstr>LEARNING WITH DIFFUSIONS</vt:lpstr>
      <vt:lpstr>PROOF IDEA</vt:lpstr>
      <vt:lpstr>PowerPoint Presentation</vt:lpstr>
      <vt:lpstr>SCORE ESTIMATION FOR GAUSSIAN MIXTURES</vt:lpstr>
      <vt:lpstr>SCORE ESTIMATION FOR GAUSSIAN MIXTURES</vt:lpstr>
      <vt:lpstr>SCORE ESTIMATION FOR GAUSSIAN MIXTURES</vt:lpstr>
      <vt:lpstr>BEYOND L_∞ APPROXIMATION</vt:lpstr>
      <vt:lpstr>BEYOND L_∞ APPROXIMATION</vt:lpstr>
      <vt:lpstr>PIECEWISE POLYNOMIAL REGRESSION</vt:lpstr>
      <vt:lpstr>APPROXIMATION WITHIN A CLUSTER</vt:lpstr>
      <vt:lpstr>APPROXIMATION WITHIN A CLUSTER</vt:lpstr>
      <vt:lpstr>APPROXIMATION WITHIN A CLUSTER</vt:lpstr>
      <vt:lpstr>PIECEWISE APPROXIMATION</vt:lpstr>
      <vt:lpstr>PowerPoint Presentation</vt:lpstr>
      <vt:lpstr>CLUSTERING</vt:lpstr>
      <vt:lpstr>CLUSTERING</vt:lpstr>
      <vt:lpstr>SCORE SIMPLIFICATION</vt:lpstr>
      <vt:lpstr>SCORE SIMPLIFICATION</vt:lpstr>
      <vt:lpstr>SCORE SIMPLIFICATION</vt:lpstr>
      <vt:lpstr>SCORE SIMPLIFICATION</vt:lpstr>
      <vt:lpstr>SCORE SIMPLIFICATION</vt:lpstr>
      <vt:lpstr>SCORE SIMPLIFICATION</vt:lpstr>
      <vt:lpstr>SCORE SIMPLIFICATION</vt:lpstr>
      <vt:lpstr>RECAP OF ALGORITHM</vt:lpstr>
      <vt:lpstr>GRADIENT DESCENT FOR SCORE ESTIMATION</vt:lpstr>
      <vt:lpstr>PowerPoint Presentation</vt:lpstr>
      <vt:lpstr>MIXTURE MODELS AS A MODEL ORGANISM</vt:lpstr>
      <vt:lpstr>VIGNETTE 1: CRITICAL WINDOWS</vt:lpstr>
      <vt:lpstr>VIGNETTE 1: CRITICAL WINDOWS</vt:lpstr>
      <vt:lpstr>VIGNETTE 1: CRITICAL WINDOWS</vt:lpstr>
      <vt:lpstr>VIGNETTE 2: DIFFUSION GUIDANCE</vt:lpstr>
      <vt:lpstr>VIGNETTE 2: DIFFUSION GUIDANCE</vt:lpstr>
      <vt:lpstr>VIGNETTE 2: DIFFUSION GUIDANCE</vt:lpstr>
      <vt:lpstr>VIGNETTE 2: DIFFUSION GUIDANCE</vt:lpstr>
      <vt:lpstr>VIGNETTE 2: DIFFUSION GUIDANCE</vt:lpstr>
      <vt:lpstr>PowerPoint Presentation</vt:lpstr>
      <vt:lpstr>BEYOND CS 2243</vt:lpstr>
      <vt:lpstr>LOOKING BACK: ALGORITHMIC QUESTIONS</vt:lpstr>
      <vt:lpstr>LOOKING BACK: UPPER BOUNDS</vt:lpstr>
      <vt:lpstr>LOOKING BACK: UPPER BOUNDS</vt:lpstr>
      <vt:lpstr>LOOKING BACK: LOWER BOUNDS</vt:lpstr>
      <vt:lpstr>LOOKING BACK: MODELING</vt:lpstr>
      <vt:lpstr>LOOKING AHEAD: MODELING</vt:lpstr>
      <vt:lpstr>LOOKING AHEAD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Chen, Sitan</dc:creator>
  <cp:lastModifiedBy>Chen, Sitan</cp:lastModifiedBy>
  <cp:revision>10</cp:revision>
  <dcterms:created xsi:type="dcterms:W3CDTF">2024-11-24T18:34:42Z</dcterms:created>
  <dcterms:modified xsi:type="dcterms:W3CDTF">2024-12-03T14:27:15Z</dcterms:modified>
</cp:coreProperties>
</file>