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7" r:id="rId2"/>
    <p:sldId id="1110" r:id="rId3"/>
    <p:sldId id="983" r:id="rId4"/>
    <p:sldId id="1068" r:id="rId5"/>
    <p:sldId id="1067" r:id="rId6"/>
    <p:sldId id="1069" r:id="rId7"/>
    <p:sldId id="1070" r:id="rId8"/>
    <p:sldId id="1071" r:id="rId9"/>
    <p:sldId id="1072" r:id="rId10"/>
    <p:sldId id="1108" r:id="rId11"/>
    <p:sldId id="1073" r:id="rId12"/>
    <p:sldId id="1074" r:id="rId13"/>
    <p:sldId id="1075" r:id="rId14"/>
    <p:sldId id="1076" r:id="rId15"/>
    <p:sldId id="1078" r:id="rId16"/>
    <p:sldId id="1079" r:id="rId17"/>
    <p:sldId id="1080" r:id="rId18"/>
    <p:sldId id="1081" r:id="rId19"/>
    <p:sldId id="1082" r:id="rId20"/>
    <p:sldId id="1083" r:id="rId21"/>
    <p:sldId id="1084" r:id="rId22"/>
    <p:sldId id="1086" r:id="rId23"/>
    <p:sldId id="1087" r:id="rId24"/>
    <p:sldId id="1088" r:id="rId25"/>
    <p:sldId id="1089" r:id="rId26"/>
    <p:sldId id="1090" r:id="rId27"/>
    <p:sldId id="1092" r:id="rId28"/>
    <p:sldId id="1093" r:id="rId29"/>
    <p:sldId id="1094" r:id="rId30"/>
    <p:sldId id="1096" r:id="rId31"/>
    <p:sldId id="1097" r:id="rId32"/>
    <p:sldId id="1098" r:id="rId33"/>
    <p:sldId id="1100" r:id="rId34"/>
    <p:sldId id="1101" r:id="rId35"/>
    <p:sldId id="1099" r:id="rId36"/>
    <p:sldId id="1102" r:id="rId37"/>
    <p:sldId id="1103" r:id="rId38"/>
    <p:sldId id="1105" r:id="rId39"/>
    <p:sldId id="1109" r:id="rId40"/>
    <p:sldId id="1106" r:id="rId41"/>
    <p:sldId id="110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4"/>
    <p:restoredTop sz="96327"/>
  </p:normalViewPr>
  <p:slideViewPr>
    <p:cSldViewPr snapToGrid="0">
      <p:cViewPr varScale="1">
        <p:scale>
          <a:sx n="124" d="100"/>
          <a:sy n="124" d="100"/>
        </p:scale>
        <p:origin x="8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CE738-9014-8B46-A6BA-7E31B0FBB171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224C6-8ECF-BE4D-A0EA-28DD5A21A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0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0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2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3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2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7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9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2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67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211.0382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1703.01804.pdf" TargetMode="External"/><Relationship Id="rId5" Type="http://schemas.openxmlformats.org/officeDocument/2006/relationships/hyperlink" Target="https://www.mathsci.ai/post/jennrich/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2243: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3 (9/11)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09443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ITERATIVE METHODS FOR TENSOR DECOMPOSITION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401764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Optimization problem: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Gradient ascent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This is not quite right...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83699" y="4358412"/>
              <a:ext cx="542460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200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(:,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83699" y="4358412"/>
              <a:ext cx="542460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200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74" r="-664286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054" t="-2174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054" t="-102174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12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Optimization problem: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Gradient ascent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This is not quite right...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958512"/>
                  </p:ext>
                </p:extLst>
              </p:nvPr>
            </p:nvGraphicFramePr>
            <p:xfrm>
              <a:off x="3120272" y="4358412"/>
              <a:ext cx="5688029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4627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(:,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958512"/>
                  </p:ext>
                </p:extLst>
              </p:nvPr>
            </p:nvGraphicFramePr>
            <p:xfrm>
              <a:off x="3120272" y="4358412"/>
              <a:ext cx="5688029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4627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74" r="-48311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699" t="-2174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699" t="-102174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328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marR="0" indent="0" algn="ctr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(:,</m:t>
                      </m:r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73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marR="0" indent="0" algn="ctr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C362C-34A1-5CD0-9052-F45032E52CA6}"/>
              </a:ext>
            </a:extLst>
          </p:cNvPr>
          <p:cNvSpPr/>
          <p:nvPr/>
        </p:nvSpPr>
        <p:spPr>
          <a:xfrm>
            <a:off x="7410412" y="3623460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721497" y="2733773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CDDA1D-90E8-5F47-B322-A5C8D5596582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2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721497" y="2733773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2912882"/>
            <a:ext cx="1668544" cy="1508289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D821431-6263-A232-D091-8C1134913F53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7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139550" y="3256387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3411929"/>
            <a:ext cx="1116473" cy="1009242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B08F369-9B7E-95EF-469D-CFDF8263B7EA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0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D657C8-C962-2622-0CCB-0490E4FD5BA8}"/>
              </a:ext>
            </a:extLst>
          </p:cNvPr>
          <p:cNvCxnSpPr>
            <a:cxnSpLocks/>
          </p:cNvCxnSpPr>
          <p:nvPr/>
        </p:nvCxnSpPr>
        <p:spPr>
          <a:xfrm flipH="1" flipV="1">
            <a:off x="7077654" y="2304270"/>
            <a:ext cx="1029398" cy="2918347"/>
          </a:xfrm>
          <a:prstGeom prst="line">
            <a:avLst/>
          </a:pr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139550" y="3256387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3411929"/>
            <a:ext cx="1116473" cy="1009242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6BF8CF0-A838-2835-5655-937A7957A60B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9C4846-6E24-1AAE-5387-67950A251218}"/>
              </a:ext>
            </a:extLst>
          </p:cNvPr>
          <p:cNvSpPr txBox="1"/>
          <p:nvPr/>
        </p:nvSpPr>
        <p:spPr>
          <a:xfrm>
            <a:off x="7599894" y="5222617"/>
            <a:ext cx="252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“tangent space”</a:t>
            </a:r>
          </a:p>
        </p:txBody>
      </p:sp>
    </p:spTree>
    <p:extLst>
      <p:ext uri="{BB962C8B-B14F-4D97-AF65-F5344CB8AC3E}">
        <p14:creationId xmlns:p14="http://schemas.microsoft.com/office/powerpoint/2010/main" val="3444654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29BDB3-EAE6-95D7-1866-190F9B60D45C}"/>
              </a:ext>
            </a:extLst>
          </p:cNvPr>
          <p:cNvCxnSpPr>
            <a:cxnSpLocks/>
          </p:cNvCxnSpPr>
          <p:nvPr/>
        </p:nvCxnSpPr>
        <p:spPr>
          <a:xfrm flipH="1" flipV="1">
            <a:off x="7077654" y="2304270"/>
            <a:ext cx="1029398" cy="2918347"/>
          </a:xfrm>
          <a:prstGeom prst="line">
            <a:avLst/>
          </a:pr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139550" y="3256387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3411929"/>
            <a:ext cx="1116473" cy="1009242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6BF8CF0-A838-2835-5655-937A7957A60B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35D3FC-208E-E144-F338-04E33387C008}"/>
              </a:ext>
            </a:extLst>
          </p:cNvPr>
          <p:cNvCxnSpPr>
            <a:cxnSpLocks/>
          </p:cNvCxnSpPr>
          <p:nvPr/>
        </p:nvCxnSpPr>
        <p:spPr>
          <a:xfrm flipH="1">
            <a:off x="6174557" y="2912882"/>
            <a:ext cx="3374796" cy="1508289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28D5F2-FD10-61D3-CFDC-BB3AF8505C54}"/>
              </a:ext>
            </a:extLst>
          </p:cNvPr>
          <p:cNvSpPr txBox="1"/>
          <p:nvPr/>
        </p:nvSpPr>
        <p:spPr>
          <a:xfrm>
            <a:off x="8295908" y="3667026"/>
            <a:ext cx="339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all of the movement in this direction is “wasted” movement!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E525E-AE12-FC19-F4C3-1F161C902A12}"/>
              </a:ext>
            </a:extLst>
          </p:cNvPr>
          <p:cNvSpPr txBox="1"/>
          <p:nvPr/>
        </p:nvSpPr>
        <p:spPr>
          <a:xfrm>
            <a:off x="7599894" y="5222617"/>
            <a:ext cx="252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“tangent space”</a:t>
            </a:r>
          </a:p>
        </p:txBody>
      </p:sp>
    </p:spTree>
    <p:extLst>
      <p:ext uri="{BB962C8B-B14F-4D97-AF65-F5344CB8AC3E}">
        <p14:creationId xmlns:p14="http://schemas.microsoft.com/office/powerpoint/2010/main" val="109254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33BF1A-B9F6-06A3-CDFA-13765E3344BE}"/>
              </a:ext>
            </a:extLst>
          </p:cNvPr>
          <p:cNvCxnSpPr>
            <a:cxnSpLocks/>
          </p:cNvCxnSpPr>
          <p:nvPr/>
        </p:nvCxnSpPr>
        <p:spPr>
          <a:xfrm flipH="1" flipV="1">
            <a:off x="7077654" y="2304270"/>
            <a:ext cx="1029398" cy="2918347"/>
          </a:xfrm>
          <a:prstGeom prst="line">
            <a:avLst/>
          </a:pr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139550" y="3256387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3411929"/>
            <a:ext cx="1116473" cy="1009242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6BF8CF0-A838-2835-5655-937A7957A60B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35D3FC-208E-E144-F338-04E33387C008}"/>
              </a:ext>
            </a:extLst>
          </p:cNvPr>
          <p:cNvCxnSpPr>
            <a:cxnSpLocks/>
          </p:cNvCxnSpPr>
          <p:nvPr/>
        </p:nvCxnSpPr>
        <p:spPr>
          <a:xfrm flipH="1">
            <a:off x="6174557" y="2912882"/>
            <a:ext cx="3374796" cy="1508289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28D5F2-FD10-61D3-CFDC-BB3AF8505C54}"/>
              </a:ext>
            </a:extLst>
          </p:cNvPr>
          <p:cNvSpPr txBox="1"/>
          <p:nvPr/>
        </p:nvSpPr>
        <p:spPr>
          <a:xfrm>
            <a:off x="8295908" y="3667026"/>
            <a:ext cx="339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all of the movement in this direction is “wasted” movement!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03864C-030E-729E-839D-3C9187E36F1E}"/>
              </a:ext>
            </a:extLst>
          </p:cNvPr>
          <p:cNvCxnSpPr>
            <a:cxnSpLocks/>
          </p:cNvCxnSpPr>
          <p:nvPr/>
        </p:nvCxnSpPr>
        <p:spPr>
          <a:xfrm flipH="1" flipV="1">
            <a:off x="7403661" y="3177277"/>
            <a:ext cx="196233" cy="601726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7A74AF-6695-5FE1-1011-C8C999E7F69E}"/>
              </a:ext>
            </a:extLst>
          </p:cNvPr>
          <p:cNvSpPr txBox="1"/>
          <p:nvPr/>
        </p:nvSpPr>
        <p:spPr>
          <a:xfrm>
            <a:off x="7599894" y="5222617"/>
            <a:ext cx="252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“tangent space”</a:t>
            </a:r>
          </a:p>
        </p:txBody>
      </p:sp>
    </p:spTree>
    <p:extLst>
      <p:ext uri="{BB962C8B-B14F-4D97-AF65-F5344CB8AC3E}">
        <p14:creationId xmlns:p14="http://schemas.microsoft.com/office/powerpoint/2010/main" val="218948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0A2-4F1A-666B-F54B-3755A128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C6A7-00F2-E57E-2ABB-7438D16F3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B0604020202020204" pitchFamily="34" charset="0"/>
              <a:buChar char="-"/>
            </a:pPr>
            <a:r>
              <a:rPr lang="en-US" dirty="0" err="1"/>
              <a:t>Pset</a:t>
            </a:r>
            <a:r>
              <a:rPr lang="en-US" dirty="0"/>
              <a:t> 1 out, due Friday Sep 20 11:59pm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cs typeface="Calibri"/>
              </a:rPr>
              <a:t>Marvin’s OH’s this Friday will be 2:45-3:45pm</a:t>
            </a:r>
          </a:p>
        </p:txBody>
      </p:sp>
    </p:spTree>
    <p:extLst>
      <p:ext uri="{BB962C8B-B14F-4D97-AF65-F5344CB8AC3E}">
        <p14:creationId xmlns:p14="http://schemas.microsoft.com/office/powerpoint/2010/main" val="253343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40C35-C96C-AA2A-1F1D-69220704FB25}"/>
              </a:ext>
            </a:extLst>
          </p:cNvPr>
          <p:cNvCxnSpPr>
            <a:cxnSpLocks/>
          </p:cNvCxnSpPr>
          <p:nvPr/>
        </p:nvCxnSpPr>
        <p:spPr>
          <a:xfrm flipH="1" flipV="1">
            <a:off x="7077654" y="2304270"/>
            <a:ext cx="1029398" cy="2918347"/>
          </a:xfrm>
          <a:prstGeom prst="line">
            <a:avLst/>
          </a:pr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139550" y="3256387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3411929"/>
            <a:ext cx="1116473" cy="1009242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6BF8CF0-A838-2835-5655-937A7957A60B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35D3FC-208E-E144-F338-04E33387C008}"/>
              </a:ext>
            </a:extLst>
          </p:cNvPr>
          <p:cNvCxnSpPr>
            <a:cxnSpLocks/>
          </p:cNvCxnSpPr>
          <p:nvPr/>
        </p:nvCxnSpPr>
        <p:spPr>
          <a:xfrm flipH="1">
            <a:off x="6174557" y="2912882"/>
            <a:ext cx="3374796" cy="1508289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28D5F2-FD10-61D3-CFDC-BB3AF8505C54}"/>
              </a:ext>
            </a:extLst>
          </p:cNvPr>
          <p:cNvSpPr txBox="1"/>
          <p:nvPr/>
        </p:nvSpPr>
        <p:spPr>
          <a:xfrm>
            <a:off x="8295908" y="3667026"/>
            <a:ext cx="3398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of the movement in this direction is “wasted” movement!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03864C-030E-729E-839D-3C9187E36F1E}"/>
              </a:ext>
            </a:extLst>
          </p:cNvPr>
          <p:cNvCxnSpPr>
            <a:cxnSpLocks/>
          </p:cNvCxnSpPr>
          <p:nvPr/>
        </p:nvCxnSpPr>
        <p:spPr>
          <a:xfrm flipH="1" flipV="1">
            <a:off x="7403661" y="3177277"/>
            <a:ext cx="196233" cy="601726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B45530-B557-AEC3-1260-5268FD0AA545}"/>
                  </a:ext>
                </a:extLst>
              </p:cNvPr>
              <p:cNvSpPr txBox="1"/>
              <p:nvPr/>
            </p:nvSpPr>
            <p:spPr>
              <a:xfrm>
                <a:off x="7599894" y="5222617"/>
                <a:ext cx="461620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“tangent space”</a:t>
                </a:r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</a:t>
                </a:r>
                <a:r>
                  <a:rPr lang="en-US" sz="28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US" sz="28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𝐈𝐝</m:t>
                    </m:r>
                    <m:r>
                      <a:rPr lang="en-US" sz="28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accent6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6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accent6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denote </a:t>
                </a:r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projection to tangent space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B45530-B557-AEC3-1260-5268FD0AA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894" y="5222617"/>
                <a:ext cx="4616200" cy="1384995"/>
              </a:xfrm>
              <a:prstGeom prst="rect">
                <a:avLst/>
              </a:prstGeom>
              <a:blipFill>
                <a:blip r:embed="rId3"/>
                <a:stretch>
                  <a:fillRect l="-3022" t="-5455" r="-3022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1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0" u="none" strike="noStrike" kern="1200" smtClean="0">
                              <a:solidFill>
                                <a:schemeClr val="accent6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𝚷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878EA4-C86B-9108-F877-DB3BD0A131D5}"/>
              </a:ext>
            </a:extLst>
          </p:cNvPr>
          <p:cNvCxnSpPr/>
          <p:nvPr/>
        </p:nvCxnSpPr>
        <p:spPr>
          <a:xfrm>
            <a:off x="3016577" y="1857080"/>
            <a:ext cx="6080289" cy="537328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3D2700-9286-A664-8426-AD79201452AE}"/>
              </a:ext>
            </a:extLst>
          </p:cNvPr>
          <p:cNvCxnSpPr>
            <a:cxnSpLocks/>
          </p:cNvCxnSpPr>
          <p:nvPr/>
        </p:nvCxnSpPr>
        <p:spPr>
          <a:xfrm flipV="1">
            <a:off x="3091992" y="1932495"/>
            <a:ext cx="6004874" cy="461913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806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b="1" i="1" u="none" strike="noStrike" kern="1200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u="none" strike="noStrike" kern="1200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𝐈𝐝</m:t>
                              </m:r>
                              <m:r>
                                <a:rPr lang="en-US" b="1" i="0" u="none" strike="noStrike" kern="1200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u="none" strike="noStrike" kern="1200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u="none" strike="noStrike" kern="1200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u="none" strike="noStrike" kern="1200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1" i="1" u="none" strike="noStrike" kern="1200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u="none" strike="noStrike" kern="1200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 u="none" strike="noStrike" kern="1200" smtClean="0">
                                              <a:solidFill>
                                                <a:schemeClr val="accent6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u="none" strike="noStrike" kern="1200" smtClean="0">
                                              <a:solidFill>
                                                <a:schemeClr val="accent6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 u="none" strike="noStrike" kern="1200" smtClean="0">
                                              <a:solidFill>
                                                <a:schemeClr val="accent6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1" i="1" u="none" strike="noStrike" kern="1200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878EA4-C86B-9108-F877-DB3BD0A131D5}"/>
              </a:ext>
            </a:extLst>
          </p:cNvPr>
          <p:cNvCxnSpPr/>
          <p:nvPr/>
        </p:nvCxnSpPr>
        <p:spPr>
          <a:xfrm>
            <a:off x="3016577" y="1857080"/>
            <a:ext cx="6080289" cy="537328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3D2700-9286-A664-8426-AD79201452AE}"/>
              </a:ext>
            </a:extLst>
          </p:cNvPr>
          <p:cNvCxnSpPr>
            <a:cxnSpLocks/>
          </p:cNvCxnSpPr>
          <p:nvPr/>
        </p:nvCxnSpPr>
        <p:spPr>
          <a:xfrm flipV="1">
            <a:off x="3091992" y="1932495"/>
            <a:ext cx="6004874" cy="461913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70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u="none" strike="noStrike" kern="1200" smtClean="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rgbClr val="B1D1E3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:,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878EA4-C86B-9108-F877-DB3BD0A131D5}"/>
              </a:ext>
            </a:extLst>
          </p:cNvPr>
          <p:cNvCxnSpPr/>
          <p:nvPr/>
        </p:nvCxnSpPr>
        <p:spPr>
          <a:xfrm>
            <a:off x="3016577" y="1857080"/>
            <a:ext cx="6080289" cy="537328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3D2700-9286-A664-8426-AD79201452AE}"/>
              </a:ext>
            </a:extLst>
          </p:cNvPr>
          <p:cNvCxnSpPr>
            <a:cxnSpLocks/>
          </p:cNvCxnSpPr>
          <p:nvPr/>
        </p:nvCxnSpPr>
        <p:spPr>
          <a:xfrm flipV="1">
            <a:off x="3091992" y="1932495"/>
            <a:ext cx="6004874" cy="461913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8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u="none" strike="noStrike" kern="1200" smtClean="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rgbClr val="B1D1E3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:,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dirty="0"/>
                  <a:t>One appealing choice of step size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smaller your objective, the bigger your step, and vice versa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Leads to a nice cancellation:</a:t>
                </a:r>
              </a:p>
              <a:p>
                <a:pPr marL="0" indent="0">
                  <a:buNone/>
                </a:pPr>
                <a:endParaRPr lang="en-US" sz="100" i="1" u="none" strike="noStrike" kern="1200" dirty="0">
                  <a:solidFill>
                    <a:srgbClr val="B1D1E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u="none" strike="noStrike" kern="1200" smtClean="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:,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b="0" i="1" u="none" strike="noStrike" kern="1200" smtClean="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u="none" strike="noStrike" kern="1200" smtClean="0">
                                          <a:solidFill>
                                            <a:srgbClr val="B1D1E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u="none" strike="noStrike" kern="1200" smtClean="0">
                                          <a:solidFill>
                                            <a:srgbClr val="B1D1E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u="none" strike="noStrike" kern="1200" smtClean="0">
                                          <a:solidFill>
                                            <a:srgbClr val="B1D1E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518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878EA4-C86B-9108-F877-DB3BD0A131D5}"/>
              </a:ext>
            </a:extLst>
          </p:cNvPr>
          <p:cNvCxnSpPr/>
          <p:nvPr/>
        </p:nvCxnSpPr>
        <p:spPr>
          <a:xfrm>
            <a:off x="3016577" y="1857080"/>
            <a:ext cx="6080289" cy="537328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3D2700-9286-A664-8426-AD79201452AE}"/>
              </a:ext>
            </a:extLst>
          </p:cNvPr>
          <p:cNvCxnSpPr>
            <a:cxnSpLocks/>
          </p:cNvCxnSpPr>
          <p:nvPr/>
        </p:nvCxnSpPr>
        <p:spPr>
          <a:xfrm flipV="1">
            <a:off x="3091992" y="1932495"/>
            <a:ext cx="6004874" cy="461913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u="none" strike="noStrike" kern="1200" smtClean="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rgbClr val="B1D1E3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:,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dirty="0"/>
                  <a:t>One appealing choice of step size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smaller your objective, the bigger your step, and vice versa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Leads to a nice cancellation:</a:t>
                </a:r>
              </a:p>
              <a:p>
                <a:pPr marL="0" indent="0">
                  <a:buNone/>
                </a:pPr>
                <a:endParaRPr lang="en-US" sz="100" i="1" u="none" strike="noStrike" kern="1200" dirty="0">
                  <a:solidFill>
                    <a:srgbClr val="B1D1E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518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878EA4-C86B-9108-F877-DB3BD0A131D5}"/>
              </a:ext>
            </a:extLst>
          </p:cNvPr>
          <p:cNvCxnSpPr/>
          <p:nvPr/>
        </p:nvCxnSpPr>
        <p:spPr>
          <a:xfrm>
            <a:off x="3016577" y="1857080"/>
            <a:ext cx="6080289" cy="537328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3D2700-9286-A664-8426-AD79201452AE}"/>
              </a:ext>
            </a:extLst>
          </p:cNvPr>
          <p:cNvCxnSpPr>
            <a:cxnSpLocks/>
          </p:cNvCxnSpPr>
          <p:nvPr/>
        </p:nvCxnSpPr>
        <p:spPr>
          <a:xfrm flipV="1">
            <a:off x="3091992" y="1932495"/>
            <a:ext cx="6004874" cy="461913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FF5F6B-027B-C7F0-20BF-FD8C43392F7F}"/>
                  </a:ext>
                </a:extLst>
              </p:cNvPr>
              <p:cNvSpPr txBox="1"/>
              <p:nvPr/>
            </p:nvSpPr>
            <p:spPr>
              <a:xfrm>
                <a:off x="3044858" y="5415884"/>
                <a:ext cx="6108568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3200" b="1" i="1" u="none" strike="noStrike" kern="120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u="none" strike="noStrike" kern="120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𝐩𝐫𝐨𝐣</m:t>
                      </m:r>
                      <m:d>
                        <m:dPr>
                          <m:ctrlP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200" b="1" i="0" u="none" strike="noStrike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FF5F6B-027B-C7F0-20BF-FD8C43392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858" y="5415884"/>
                <a:ext cx="6108568" cy="648191"/>
              </a:xfrm>
              <a:prstGeom prst="rect">
                <a:avLst/>
              </a:prstGeom>
              <a:blipFill>
                <a:blip r:embed="rId3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97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DDA2-90A5-AC81-1FD6-04DE9040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045617"/>
            <a:ext cx="11704320" cy="4812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Tensor generalization of the classic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power method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finding top eigenvector of a matrix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730F8D-B9AB-F725-8B50-043AFE63F121}"/>
                  </a:ext>
                </a:extLst>
              </p:cNvPr>
              <p:cNvSpPr txBox="1"/>
              <p:nvPr/>
            </p:nvSpPr>
            <p:spPr>
              <a:xfrm>
                <a:off x="3044858" y="1246596"/>
                <a:ext cx="6108568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3200" b="1" i="1" u="none" strike="noStrike" kern="120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u="none" strike="noStrike" kern="120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𝐩𝐫𝐨𝐣</m:t>
                      </m:r>
                      <m:d>
                        <m:dPr>
                          <m:ctrlP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200" b="1" i="0" u="none" strike="noStrike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730F8D-B9AB-F725-8B50-043AFE63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858" y="1246596"/>
                <a:ext cx="6108568" cy="648191"/>
              </a:xfrm>
              <a:prstGeom prst="rect">
                <a:avLst/>
              </a:prstGeom>
              <a:blipFill>
                <a:blip r:embed="rId2"/>
                <a:stretch>
                  <a:fillRect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1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were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matrix</a:t>
                </a: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then</a:t>
                </a:r>
                <a:r>
                  <a:rPr lang="en-US" dirty="0"/>
                  <a:t> given 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/>
                  <a:t>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:,</m:t>
                          </m:r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𝑇𝑥</m:t>
                      </m:r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/>
                  <a:t>so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b="1" i="1" smtClean="0">
                                              <a:solidFill>
                                                <a:schemeClr val="accent3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chemeClr val="accent3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  <m:sup/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  <m:sSubSup>
                                            <m:sSubSupPr>
                                              <m:ctrlP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  <a:blipFill>
                <a:blip r:embed="rId2"/>
                <a:stretch>
                  <a:fillRect l="-1410" t="-21868" b="-38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4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So we went from the coefficients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0" i="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𝐩𝐫𝐨𝐣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WLOG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Intuition: </a:t>
                </a:r>
                <a:r>
                  <a:rPr lang="en-US" dirty="0"/>
                  <a:t>At each step, first coordinate gets weighted more than all other coordinates. So coordinates will converge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Formally: </a:t>
                </a:r>
                <a:r>
                  <a:rPr lang="en-US" dirty="0"/>
                  <a:t>ratio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and 1</a:t>
                </a:r>
                <a:r>
                  <a:rPr lang="en-US" baseline="30000" dirty="0"/>
                  <a:t>st</a:t>
                </a:r>
                <a:r>
                  <a:rPr lang="en-US" dirty="0"/>
                  <a:t> coordinate: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⇒    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⇒ 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⇒      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  <a:blipFill>
                <a:blip r:embed="rId2"/>
                <a:stretch>
                  <a:fillRect l="-1410" t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8DFF67-FF90-A5CF-BA7F-3526216926E5}"/>
              </a:ext>
            </a:extLst>
          </p:cNvPr>
          <p:cNvCxnSpPr>
            <a:cxnSpLocks/>
          </p:cNvCxnSpPr>
          <p:nvPr/>
        </p:nvCxnSpPr>
        <p:spPr>
          <a:xfrm flipV="1">
            <a:off x="10322351" y="2488676"/>
            <a:ext cx="254523" cy="326167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ED9EBA-8DAA-9283-D757-06C802B2FF17}"/>
              </a:ext>
            </a:extLst>
          </p:cNvPr>
          <p:cNvSpPr txBox="1"/>
          <p:nvPr/>
        </p:nvSpPr>
        <p:spPr>
          <a:xfrm>
            <a:off x="8138474" y="1620746"/>
            <a:ext cx="405352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i.e., exponential (“linear”) convergence</a:t>
            </a:r>
          </a:p>
        </p:txBody>
      </p:sp>
    </p:spTree>
    <p:extLst>
      <p:ext uri="{BB962C8B-B14F-4D97-AF65-F5344CB8AC3E}">
        <p14:creationId xmlns:p14="http://schemas.microsoft.com/office/powerpoint/2010/main" val="309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7662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For tensors, analysis is analogous, but we get even faster convergence!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 u="none" strike="noStrike" kern="120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u="none" strike="noStrike" kern="120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𝐩𝐫𝐨𝐣</m:t>
                      </m:r>
                      <m:d>
                        <m:dPr>
                          <m:ctrlP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en-US" sz="28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If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:,</m:t>
                          </m:r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dirty="0"/>
                  <a:t>so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800" b="1" i="1" smtClean="0">
                                              <a:solidFill>
                                                <a:schemeClr val="accent3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800" b="1" i="1" smtClean="0">
                                              <a:solidFill>
                                                <a:schemeClr val="accent3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  <m:sup/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  <m:sSubSup>
                                            <m:sSubSup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𝟒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766265"/>
              </a:xfrm>
              <a:blipFill>
                <a:blip r:embed="rId2"/>
                <a:stretch>
                  <a:fillRect l="-1193" t="-2198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saw a simple algorithm, </a:t>
                </a:r>
                <a:r>
                  <a:rPr lang="en-US" dirty="0" err="1"/>
                  <a:t>Jennrich’s</a:t>
                </a:r>
                <a:r>
                  <a:rPr lang="en-US" dirty="0"/>
                  <a:t>, can be used to decompose tensors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⊗3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100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linearly independent unit vectors</a:t>
                </a:r>
              </a:p>
              <a:p>
                <a:pPr marL="461963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If tensor has noise, then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≥1/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(</a:t>
                </a:r>
                <a:r>
                  <a:rPr lang="en-US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pset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1, #2)</a:t>
                </a:r>
              </a:p>
              <a:p>
                <a:pPr marL="9525" indent="0">
                  <a:buNone/>
                </a:pPr>
                <a:endParaRPr lang="en-US" dirty="0"/>
              </a:p>
              <a:p>
                <a:pPr marL="9525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The ugly truth:</a:t>
                </a:r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it’s not a good idea to run </a:t>
                </a:r>
                <a:r>
                  <a:rPr lang="en-US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Jennrich’s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algorithm in practice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sym typeface="Wingdings" pitchFamily="2" charset="2"/>
                  </a:rPr>
                  <a:t></a:t>
                </a:r>
                <a:endPara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  <a:blipFill>
                <a:blip r:embed="rId3"/>
                <a:stretch>
                  <a:fillRect l="-1410" t="-14868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4C50C1-AFA9-D672-FE81-2A4FF0CB1785}"/>
                  </a:ext>
                </a:extLst>
              </p:cNvPr>
              <p:cNvSpPr txBox="1"/>
              <p:nvPr/>
            </p:nvSpPr>
            <p:spPr>
              <a:xfrm>
                <a:off x="8232581" y="2603351"/>
                <a:ext cx="3516219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WLOG)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4C50C1-AFA9-D672-FE81-2A4FF0CB1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581" y="2603351"/>
                <a:ext cx="351621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9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So we went from the coefficients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0" i="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𝐩𝐫𝐨𝐣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WLOG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Ratio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and 1</a:t>
                </a:r>
                <a:r>
                  <a:rPr lang="en-US" baseline="30000" dirty="0"/>
                  <a:t>st</a:t>
                </a:r>
                <a:r>
                  <a:rPr lang="en-US" dirty="0"/>
                  <a:t> coordinate:</a:t>
                </a:r>
              </a:p>
              <a:p>
                <a:pPr marL="0" indent="0">
                  <a:buNone/>
                </a:pPr>
                <a:endParaRPr lang="en-US" sz="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  <a:blipFill>
                <a:blip r:embed="rId2"/>
                <a:stretch>
                  <a:fillRect l="-141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/>
              <p:nvPr/>
            </p:nvSpPr>
            <p:spPr>
              <a:xfrm>
                <a:off x="3091991" y="5182859"/>
                <a:ext cx="6108568" cy="1006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⇒     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91" y="5182859"/>
                <a:ext cx="6108568" cy="1006494"/>
              </a:xfrm>
              <a:prstGeom prst="rect">
                <a:avLst/>
              </a:prstGeom>
              <a:blipFill>
                <a:blip r:embed="rId3"/>
                <a:stretch>
                  <a:fillRect t="-7500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</p:spTree>
    <p:extLst>
      <p:ext uri="{BB962C8B-B14F-4D97-AF65-F5344CB8AC3E}">
        <p14:creationId xmlns:p14="http://schemas.microsoft.com/office/powerpoint/2010/main" val="15684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Note: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this need not decay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But if our initial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are such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&lt;1,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then in the next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becomes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/>
              <p:nvPr/>
            </p:nvSpPr>
            <p:spPr>
              <a:xfrm>
                <a:off x="3091991" y="1294411"/>
                <a:ext cx="6108568" cy="1006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⇒     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91" y="1294411"/>
                <a:ext cx="6108568" cy="1006494"/>
              </a:xfrm>
              <a:prstGeom prst="rect">
                <a:avLst/>
              </a:prstGeom>
              <a:blipFill>
                <a:blip r:embed="rId3"/>
                <a:stretch>
                  <a:fillRect t="-625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</p:spTree>
    <p:extLst>
      <p:ext uri="{BB962C8B-B14F-4D97-AF65-F5344CB8AC3E}">
        <p14:creationId xmlns:p14="http://schemas.microsoft.com/office/powerpoint/2010/main" val="2681026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/>
                  <a:t>So the ratios decay at a </a:t>
                </a:r>
                <a:r>
                  <a:rPr lang="en-US" b="1" dirty="0">
                    <a:solidFill>
                      <a:schemeClr val="accent2"/>
                    </a:solidFill>
                  </a:rPr>
                  <a:t>doubly exponential </a:t>
                </a:r>
                <a:r>
                  <a:rPr lang="en-US" dirty="0"/>
                  <a:t>rate, provided we initialize at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for which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Naively, this happens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But we could also just use the above to argue we converge to whichever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/>
              <p:nvPr/>
            </p:nvSpPr>
            <p:spPr>
              <a:xfrm>
                <a:off x="243840" y="1294411"/>
                <a:ext cx="11704320" cy="923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⇒      </m:t>
                      </m:r>
                      <m:r>
                        <a:rPr lang="en-US" sz="3200" b="0" i="1" smtClean="0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320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⇒    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320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⇒    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20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⇒    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923714"/>
              </a:xfrm>
              <a:prstGeom prst="rect">
                <a:avLst/>
              </a:prstGeom>
              <a:blipFill>
                <a:blip r:embed="rId3"/>
                <a:stretch>
                  <a:fillRect t="-2703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</p:spTree>
    <p:extLst>
      <p:ext uri="{BB962C8B-B14F-4D97-AF65-F5344CB8AC3E}">
        <p14:creationId xmlns:p14="http://schemas.microsoft.com/office/powerpoint/2010/main" val="26449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Wait, but thus far we’ve only explained how to converge to one of the components. What about the rest?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Solution 1: “deflation”, </a:t>
                </a:r>
                <a:r>
                  <a:rPr lang="en-US" dirty="0"/>
                  <a:t>i.e. take the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we converged to,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recurse 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⊗3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In practice and in theory, it’s cumbersome to handle the compounding errors resulting from successive deflations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  <a:blipFill>
                <a:blip r:embed="rId2"/>
                <a:stretch>
                  <a:fillRect l="-1410" t="-2588" r="-2495"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</p:spTree>
    <p:extLst>
      <p:ext uri="{BB962C8B-B14F-4D97-AF65-F5344CB8AC3E}">
        <p14:creationId xmlns:p14="http://schemas.microsoft.com/office/powerpoint/2010/main" val="35656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Wait, but thus far we’ve only explained how to converge to one of the components. What about the rest?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Solution 2: run many times and cluster, </a:t>
                </a:r>
                <a:r>
                  <a:rPr lang="en-US" dirty="0"/>
                  <a:t>i.e. just run tensor power method on many random initializations to get many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’s, cluster them to get a set of estimates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  <a:blipFill>
                <a:blip r:embed="rId2"/>
                <a:stretch>
                  <a:fillRect l="-1410" t="-2588" r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</p:spTree>
    <p:extLst>
      <p:ext uri="{BB962C8B-B14F-4D97-AF65-F5344CB8AC3E}">
        <p14:creationId xmlns:p14="http://schemas.microsoft.com/office/powerpoint/2010/main" val="261489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Popular algorithm that can learn all the components at once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dirty="0"/>
                  <a:t>Given current iterates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consider the optimization problem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dirty="0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⊗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  <m:r>
                                        <a:rPr lang="en-US" b="0" i="1" dirty="0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⊗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This is just a least-squares regression problem!</a:t>
                </a:r>
                <a:endParaRPr lang="en-US" sz="1050" dirty="0"/>
              </a:p>
              <a:p>
                <a:pPr marL="0" indent="0">
                  <a:buNone/>
                </a:pPr>
                <a:r>
                  <a:rPr lang="en-US" dirty="0"/>
                  <a:t>Tensor power method can be interpreted as a “rank-1” version of ALS (see board)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Quite hard to analyze rigorously, but very powerful in practice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563589"/>
              </a:xfrm>
              <a:blipFill>
                <a:blip r:embed="rId2"/>
                <a:stretch>
                  <a:fillRect l="-1410" t="-4556" r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LEAST SQUARES (ALS)</a:t>
            </a:r>
          </a:p>
        </p:txBody>
      </p:sp>
    </p:spTree>
    <p:extLst>
      <p:ext uri="{BB962C8B-B14F-4D97-AF65-F5344CB8AC3E}">
        <p14:creationId xmlns:p14="http://schemas.microsoft.com/office/powerpoint/2010/main" val="28336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many applications of tensor decomposition, we get access not just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⊗3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, but also to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whiten </a:t>
                </a:r>
                <a:r>
                  <a:rPr lang="en-US" dirty="0"/>
                  <a:t>the data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become orthogonal (see board)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563589"/>
              </a:xfrm>
              <a:blipFill>
                <a:blip r:embed="rId2"/>
                <a:stretch>
                  <a:fillRect l="-1518" t="-15718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ORTHOGONALITY REASONABLE?</a:t>
            </a:r>
          </a:p>
        </p:txBody>
      </p:sp>
    </p:spTree>
    <p:extLst>
      <p:ext uri="{BB962C8B-B14F-4D97-AF65-F5344CB8AC3E}">
        <p14:creationId xmlns:p14="http://schemas.microsoft.com/office/powerpoint/2010/main" val="3399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not orthogonal but merely linearly independent, analyzing these algorithms becomes </a:t>
                </a:r>
                <a:r>
                  <a:rPr lang="en-US" i="1" dirty="0"/>
                  <a:t>much </a:t>
                </a:r>
                <a:r>
                  <a:rPr lang="en-US" dirty="0"/>
                  <a:t>more challenging...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280271"/>
              </a:xfrm>
              <a:blipFill>
                <a:blip r:embed="rId2"/>
                <a:stretch>
                  <a:fillRect l="-1410" t="-2638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DON’T / CAN’T WHITEN?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31E43A2-5FCF-F253-41CF-BC3CEA45AC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462902"/>
                <a:ext cx="11704320" cy="411178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[Sharan-Valiant</a:t>
                </a:r>
                <a:r>
                  <a:rPr lang="en-US" sz="3200" dirty="0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‘17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Given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⊗3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“incoherent” unit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i.e. satisfying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max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≤1/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</m:func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func>
                          <m:func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32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iterations of tensor power method starting from random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initialization yields a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</m:acc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that is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1/2</m:t>
                            </m:r>
                          </m:sup>
                        </m:sSup>
                        <m:func>
                          <m:func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6B727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6B727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6B727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max</m:t>
                                    </m:r>
                                  </m:sub>
                                </m:s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,1/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-close to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with </a:t>
                </a:r>
                <a:r>
                  <a:rPr kumimoji="0" lang="en-US" sz="3200" i="0" u="none" strike="noStrike" kern="1200" cap="none" spc="0" normalizeH="0" baseline="0" noProof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high</a:t>
                </a:r>
                <a:r>
                  <a:rPr kumimoji="0" lang="en-US" sz="3200" i="0" u="none" strike="noStrike" kern="1200" cap="none" spc="0" normalizeH="0" noProof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probability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31E43A2-5FCF-F253-41CF-BC3CEA45A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462902"/>
                <a:ext cx="11704320" cy="4111780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DDA2-90A5-AC81-1FD6-04DE9040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0"/>
            <a:ext cx="11704320" cy="5280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 only do we not yet understand deep learning, we don’t even understand tensor power method!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MYSTERIES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4247E9EC-8109-0586-5BD9-CAA4F82B3BF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0ECED220-0E1A-0591-2669-581C255376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204F7DFB-6B2E-E9EB-ED73-4D2FAE23364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>
            <a:extLst>
              <a:ext uri="{FF2B5EF4-FFF2-40B4-BE49-F238E27FC236}">
                <a16:creationId xmlns:a16="http://schemas.microsoft.com/office/drawing/2014/main" id="{1C0FAF1F-BBC9-292F-E091-DD249BCCD41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A46278CE-6E28-3758-5B29-A8EAE13C5AB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>
            <a:extLst>
              <a:ext uri="{FF2B5EF4-FFF2-40B4-BE49-F238E27FC236}">
                <a16:creationId xmlns:a16="http://schemas.microsoft.com/office/drawing/2014/main" id="{F4E0F70E-1EC1-613A-1055-8FE1E12C8F0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F7F833C2-3ED5-F20A-D0CD-C99845114E72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D8564E7D-971D-3596-72D7-FCA192E068FD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3" y="2444107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>
            <a:extLst>
              <a:ext uri="{FF2B5EF4-FFF2-40B4-BE49-F238E27FC236}">
                <a16:creationId xmlns:a16="http://schemas.microsoft.com/office/drawing/2014/main" id="{D4EBA597-4F8E-8564-D29F-BB23064AE04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3" y="2445295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E1A7E6-62E6-7CE6-9BDA-2F0AA4B304D4}"/>
                  </a:ext>
                </a:extLst>
              </p:cNvPr>
              <p:cNvSpPr txBox="1"/>
              <p:nvPr/>
            </p:nvSpPr>
            <p:spPr>
              <a:xfrm>
                <a:off x="1212574" y="4212465"/>
                <a:ext cx="1608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E1A7E6-62E6-7CE6-9BDA-2F0AA4B30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74" y="4212465"/>
                <a:ext cx="160890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610E83-203D-CB20-DEFD-E6C271E1AB77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597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610E83-203D-CB20-DEFD-E6C271E1A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59768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E171D5-A78D-208F-479A-EED726B5D5E1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E171D5-A78D-208F-479A-EED726B5D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A704FE-F77B-9C67-C303-673A798715AF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A704FE-F77B-9C67-C303-673A79871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308834-5A55-548C-B027-3E5D63DB6BF7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308834-5A55-548C-B027-3E5D63DB6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D32D5C-2566-0897-5179-B24A70DA3ED5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D32D5C-2566-0897-5179-B24A70DA3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C5E0B4-49CB-BFD5-5408-0EB175805859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C5E0B4-49CB-BFD5-5408-0EB175805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3C0B88-85C1-9EAD-8EDA-04C5C36073F2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3C0B88-85C1-9EAD-8EDA-04C5C3607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344DD-982C-8ED4-32E2-FEDC8ABE3FE9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344DD-982C-8ED4-32E2-FEDC8ABE3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7339B1-550B-B15E-6B2E-D8C5C26E3EA4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7339B1-550B-B15E-6B2E-D8C5C26E3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9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DDA2-90A5-AC81-1FD6-04DE9040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0"/>
            <a:ext cx="11704320" cy="5280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 only do we not yet understand deep learning, we don’t even understand tensor power method!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MYSTERIES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6107C-AE35-C904-1669-AF9A94B4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88" y="2396176"/>
            <a:ext cx="4848114" cy="363871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30E371-3AF6-7A07-79B1-246755B0A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99" y="2396176"/>
            <a:ext cx="4848114" cy="363871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9F8B7-4380-382C-6885-956B4934446D}"/>
              </a:ext>
            </a:extLst>
          </p:cNvPr>
          <p:cNvSpPr txBox="1"/>
          <p:nvPr/>
        </p:nvSpPr>
        <p:spPr>
          <a:xfrm>
            <a:off x="3527444" y="6185720"/>
            <a:ext cx="513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4"/>
              </a:rPr>
              <a:t>https://arxiv.org/pdf/2211.03827.pdf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[Wu-Zhou ‘22]</a:t>
            </a:r>
          </a:p>
        </p:txBody>
      </p:sp>
    </p:spTree>
    <p:extLst>
      <p:ext uri="{BB962C8B-B14F-4D97-AF65-F5344CB8AC3E}">
        <p14:creationId xmlns:p14="http://schemas.microsoft.com/office/powerpoint/2010/main" val="70748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D66B1F-A74A-6572-6F50-C427BAD8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" y="1294411"/>
            <a:ext cx="11704319" cy="52802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Not very noise robust compared to other algorithms</a:t>
            </a:r>
            <a:r>
              <a:rPr lang="en-US" sz="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&lt;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E7E885-178B-D892-0AB1-6549F4DAA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r="3931" b="1850"/>
          <a:stretch/>
        </p:blipFill>
        <p:spPr bwMode="auto">
          <a:xfrm>
            <a:off x="243838" y="2392772"/>
            <a:ext cx="3802806" cy="2785038"/>
          </a:xfrm>
          <a:prstGeom prst="roundRect">
            <a:avLst>
              <a:gd name="adj" fmla="val 101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omparison of graphs with numbers&#10;&#10;Description automatically generated with medium confidence">
            <a:extLst>
              <a:ext uri="{FF2B5EF4-FFF2-40B4-BE49-F238E27FC236}">
                <a16:creationId xmlns:a16="http://schemas.microsoft.com/office/drawing/2014/main" id="{593E749C-9F0A-DDC4-2566-996E7355B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59" y="2392772"/>
            <a:ext cx="7772400" cy="2785038"/>
          </a:xfrm>
          <a:prstGeom prst="roundRect">
            <a:avLst>
              <a:gd name="adj" fmla="val 1328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521B9-9C6B-D7E8-62C3-D1366DC85964}"/>
              </a:ext>
            </a:extLst>
          </p:cNvPr>
          <p:cNvSpPr txBox="1"/>
          <p:nvPr/>
        </p:nvSpPr>
        <p:spPr>
          <a:xfrm>
            <a:off x="243837" y="5250819"/>
            <a:ext cx="389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5"/>
              </a:rPr>
              <a:t>https://www.mathsci.ai/post/jennrich/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9C760-8047-8976-EC9D-DCAE2ECBAB6B}"/>
              </a:ext>
            </a:extLst>
          </p:cNvPr>
          <p:cNvSpPr txBox="1"/>
          <p:nvPr/>
        </p:nvSpPr>
        <p:spPr>
          <a:xfrm>
            <a:off x="5272252" y="5250819"/>
            <a:ext cx="557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6"/>
              </a:rPr>
              <a:t>https://arxiv.org/pdf/1703.01804.pdf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[Sharan-Valiant ‘17]</a:t>
            </a:r>
          </a:p>
        </p:txBody>
      </p:sp>
    </p:spTree>
    <p:extLst>
      <p:ext uri="{BB962C8B-B14F-4D97-AF65-F5344CB8AC3E}">
        <p14:creationId xmlns:p14="http://schemas.microsoft.com/office/powerpoint/2010/main" val="5946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only do we not yet understand deep learning, we don’t even understand tensor power method!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Conjecture: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random unit vectors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then tensor power method / gradient descent / ALS converges from random initialization to one of the components with high probability</a:t>
                </a:r>
              </a:p>
              <a:p>
                <a:pPr marL="466725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“Overcomplete tensor decomposition”, i.e.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466725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[Ge-Ma ‘17]: </a:t>
                </a:r>
                <a:r>
                  <a:rPr lang="en-US" dirty="0"/>
                  <a:t>If you initialize at a point slightly better than random initialization, then optimization landscape is benign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280271"/>
              </a:xfrm>
              <a:blipFill>
                <a:blip r:embed="rId2"/>
                <a:stretch>
                  <a:fillRect l="-1410" t="-2638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MYSTERIES</a:t>
            </a:r>
          </a:p>
        </p:txBody>
      </p:sp>
    </p:spTree>
    <p:extLst>
      <p:ext uri="{BB962C8B-B14F-4D97-AF65-F5344CB8AC3E}">
        <p14:creationId xmlns:p14="http://schemas.microsoft.com/office/powerpoint/2010/main" val="9352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DDA2-90A5-AC81-1FD6-04DE9040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0"/>
            <a:ext cx="11704320" cy="5738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Jennrich’s</a:t>
            </a:r>
            <a:r>
              <a:rPr lang="en-US" dirty="0"/>
              <a:t> algorithm not great in practice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/>
                </a:solidFill>
              </a:rPr>
              <a:t>(runtime, robustness)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Empirically, several popular iterative approaches (gradient descent, tensor power method, and ALS) are </a:t>
            </a:r>
            <a:r>
              <a:rPr lang="en-US" b="1" dirty="0">
                <a:solidFill>
                  <a:schemeClr val="accent2"/>
                </a:solidFill>
              </a:rPr>
              <a:t>much more powerful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closely related</a:t>
            </a:r>
            <a:r>
              <a:rPr lang="en-US" dirty="0"/>
              <a:t>, but </a:t>
            </a:r>
            <a:r>
              <a:rPr lang="en-US" b="1" dirty="0">
                <a:solidFill>
                  <a:schemeClr val="accent6"/>
                </a:solidFill>
              </a:rPr>
              <a:t>much harder to analyze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We proved tensor power method works when the components are sufficiently “incoherent”, </a:t>
            </a:r>
            <a:r>
              <a:rPr lang="en-US" dirty="0"/>
              <a:t>but theory is </a:t>
            </a:r>
            <a:r>
              <a:rPr lang="en-US" b="1" dirty="0">
                <a:solidFill>
                  <a:schemeClr val="accent6"/>
                </a:solidFill>
              </a:rPr>
              <a:t>still very far from fully explaining its empirical behavior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Next lecture:</a:t>
            </a:r>
            <a:r>
              <a:rPr lang="en-US" dirty="0"/>
              <a:t> provable overcomplete tensor decomposition by going beyond worst-case analysis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25687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b="1" dirty="0">
                    <a:solidFill>
                      <a:schemeClr val="accent6"/>
                    </a:solidFill>
                  </a:rPr>
                  <a:t>Runtime dominated by dense matrix operations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(pseudoinverses, matrix multiplication)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sz="1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&lt;</a:t>
                </a:r>
              </a:p>
              <a:p>
                <a:pPr marL="0" indent="0">
                  <a:buNone/>
                </a:pPr>
                <a:r>
                  <a:rPr lang="en-US" dirty="0"/>
                  <a:t>...But don’t we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time + space just to write down the tensor?</a:t>
                </a:r>
              </a:p>
              <a:p>
                <a:pPr marL="0" indent="0">
                  <a:buNone/>
                </a:pPr>
                <a:r>
                  <a:rPr lang="en-US" sz="100" dirty="0"/>
                  <a:t>&lt;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In applications, we often don’t need to write down the full tensor, just need to know how it “acts” on individual vectors</a:t>
                </a: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Example: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⊗3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we ultimately just need to compute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:,:,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which can be done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operations. Then bottleneck really does come from the dense matrix operations.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  <a:blipFill>
                <a:blip r:embed="rId3"/>
                <a:stretch>
                  <a:fillRect l="-1518" t="-2638" r="-1844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4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practice, people use heuristics based 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Gradient descent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Power iteration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Alternating minimization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As we will see, these three approaches are closely related!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most of today, we will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⊗3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for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orthonormal </a:t>
                </a:r>
                <a:r>
                  <a:rPr lang="en-US" dirty="0"/>
                  <a:t>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/>
                  <a:t>(we will justify and then remove this assumption at the end)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518" t="-2506" r="-868" b="-5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5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Recall:</a:t>
                </a:r>
                <a:r>
                  <a:rPr lang="en-US" dirty="0"/>
                  <a:t> to any tensor, can associate polynomial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Note: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were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, then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we could just compute its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eigenvectors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But for worst-case tensors, computing eigenvectors is NP-hard </a:t>
                </a:r>
                <a:r>
                  <a:rPr lang="en-US" dirty="0">
                    <a:solidFill>
                      <a:schemeClr val="accent6"/>
                    </a:solidFill>
                    <a:sym typeface="Wingdings" pitchFamily="2" charset="2"/>
                  </a:rPr>
                  <a:t>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sym typeface="Wingdings" pitchFamily="2" charset="2"/>
                  </a:rPr>
                  <a:t>Still, can show that the local maximizers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𝒑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are precisely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!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(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pset</a:t>
                </a:r>
                <a:r>
                  <a:rPr lang="en-US" b="1" dirty="0">
                    <a:solidFill>
                      <a:srgbClr val="00B050"/>
                    </a:solidFill>
                  </a:rPr>
                  <a:t> 1 question 3)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tensor decomposition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sym typeface="Wingdings" pitchFamily="2" charset="2"/>
                  </a:rPr>
                  <a:t>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polynomial optimization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57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09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Optimization problem: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Optimization problem: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Gradient ascent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424876"/>
                  </p:ext>
                </p:extLst>
              </p:nvPr>
            </p:nvGraphicFramePr>
            <p:xfrm>
              <a:off x="3383699" y="4358412"/>
              <a:ext cx="542460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200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424876"/>
                  </p:ext>
                </p:extLst>
              </p:nvPr>
            </p:nvGraphicFramePr>
            <p:xfrm>
              <a:off x="3383699" y="4358412"/>
              <a:ext cx="542460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200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74" r="-6642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054" t="-217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47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EDB6A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1887</Words>
  <Application>Microsoft Macintosh PowerPoint</Application>
  <PresentationFormat>Widescreen</PresentationFormat>
  <Paragraphs>303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Wingdings</vt:lpstr>
      <vt:lpstr>1_Office Theme</vt:lpstr>
      <vt:lpstr>CS 2243: ALGORITHMS FOR DATA SCIENCE LECTURE 3 (9/11)</vt:lpstr>
      <vt:lpstr>ANNOUNCEMENTS</vt:lpstr>
      <vt:lpstr>LAST TIME</vt:lpstr>
      <vt:lpstr>PRACTICAL CONSIDERATIONS</vt:lpstr>
      <vt:lpstr>PRACTICAL CONSIDERATIONS</vt:lpstr>
      <vt:lpstr>ITERATIVE ALGORITHMS</vt:lpstr>
      <vt:lpstr>GRADIENT DESCENT</vt:lpstr>
      <vt:lpstr>GRADIENT DESCENT</vt:lpstr>
      <vt:lpstr>GRADIENT DESCENT</vt:lpstr>
      <vt:lpstr>GRADIENT DESCENT</vt:lpstr>
      <vt:lpstr>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TENSOR POWER METHOD</vt:lpstr>
      <vt:lpstr>TENSOR POWER METHOD</vt:lpstr>
      <vt:lpstr>TENSOR POWER METHOD</vt:lpstr>
      <vt:lpstr>TENSOR POWER METHOD</vt:lpstr>
      <vt:lpstr>TENSOR POWER METHOD</vt:lpstr>
      <vt:lpstr>TENSOR POWER METHOD</vt:lpstr>
      <vt:lpstr>TENSOR POWER METHOD</vt:lpstr>
      <vt:lpstr>TENSOR POWER METHOD</vt:lpstr>
      <vt:lpstr>TENSOR POWER METHOD</vt:lpstr>
      <vt:lpstr>ALTERNATING LEAST SQUARES (ALS)</vt:lpstr>
      <vt:lpstr>WHY IS ORTHOGONALITY REASONABLE?</vt:lpstr>
      <vt:lpstr>WHAT IF WE DON’T / CAN’T WHITEN?</vt:lpstr>
      <vt:lpstr>EMPIRICAL MYSTERIES</vt:lpstr>
      <vt:lpstr>EMPIRICAL MYSTERIES</vt:lpstr>
      <vt:lpstr>EMPIRICAL MYSTERIES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3 (9/13)</dc:title>
  <dc:creator>Chen, Sitan</dc:creator>
  <cp:lastModifiedBy>Chen, Sitan</cp:lastModifiedBy>
  <cp:revision>13</cp:revision>
  <dcterms:created xsi:type="dcterms:W3CDTF">2023-09-12T19:16:22Z</dcterms:created>
  <dcterms:modified xsi:type="dcterms:W3CDTF">2024-09-11T00:49:54Z</dcterms:modified>
</cp:coreProperties>
</file>