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777" r:id="rId2"/>
    <p:sldId id="1110" r:id="rId3"/>
    <p:sldId id="778" r:id="rId4"/>
    <p:sldId id="548" r:id="rId5"/>
    <p:sldId id="773" r:id="rId6"/>
    <p:sldId id="754" r:id="rId7"/>
    <p:sldId id="293" r:id="rId8"/>
    <p:sldId id="294" r:id="rId9"/>
    <p:sldId id="492" r:id="rId10"/>
    <p:sldId id="757" r:id="rId11"/>
    <p:sldId id="758" r:id="rId12"/>
    <p:sldId id="755" r:id="rId13"/>
    <p:sldId id="775" r:id="rId14"/>
    <p:sldId id="776" r:id="rId15"/>
    <p:sldId id="759" r:id="rId16"/>
    <p:sldId id="760" r:id="rId17"/>
    <p:sldId id="761" r:id="rId18"/>
    <p:sldId id="769" r:id="rId19"/>
    <p:sldId id="770" r:id="rId20"/>
    <p:sldId id="771" r:id="rId21"/>
    <p:sldId id="762" r:id="rId22"/>
    <p:sldId id="763" r:id="rId23"/>
    <p:sldId id="764" r:id="rId24"/>
    <p:sldId id="1111" r:id="rId25"/>
    <p:sldId id="765" r:id="rId26"/>
    <p:sldId id="768" r:id="rId27"/>
    <p:sldId id="766" r:id="rId28"/>
    <p:sldId id="11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0068"/>
  </p:normalViewPr>
  <p:slideViewPr>
    <p:cSldViewPr snapToGrid="0">
      <p:cViewPr varScale="1">
        <p:scale>
          <a:sx n="96" d="100"/>
          <a:sy n="96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58992-316B-5845-B72A-2F5A1DB93CC7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660D-9041-9247-B60A-0DBB1D25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29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2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5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3660D-9041-9247-B60A-0DBB1D251F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2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37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71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6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1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EBFB-3DE6-FF48-83C1-E3D51B5C4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71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7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69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21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29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9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3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1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5.png"/><Relationship Id="rId26" Type="http://schemas.openxmlformats.org/officeDocument/2006/relationships/image" Target="NULL"/><Relationship Id="rId3" Type="http://schemas.openxmlformats.org/officeDocument/2006/relationships/notesSlide" Target="../notesSlides/notesSlide6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6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6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.png"/><Relationship Id="rId23" Type="http://schemas.openxmlformats.org/officeDocument/2006/relationships/image" Target="../media/image8.png"/><Relationship Id="rId10" Type="http://schemas.openxmlformats.org/officeDocument/2006/relationships/image" Target="NULL"/><Relationship Id="rId19" Type="http://schemas.openxmlformats.org/officeDocument/2006/relationships/image" Target="../media/image7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5 (9/18)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27901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SoS I: PSEUDODISTRIBUTIONS, SUM-OF-SQUARES PROOFS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Tensor decomposition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Sum-of-squares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60000"/>
                  <a:lumOff val="40000"/>
                  <a:alpha val="30404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  <a:p>
                <a:pPr marL="0" indent="0" algn="ctr">
                  <a:buNone/>
                </a:pPr>
                <a:endParaRPr lang="en-US" sz="3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If we knew which points were corrupted, we can just throw them out and run ordinary least squares on the rest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Objective</a:t>
                </a:r>
                <a:r>
                  <a:rPr lang="en-US" sz="3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3600" dirty="0"/>
                  <a:t>compete with this “all-powerful baseline”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3"/>
                <a:stretch>
                  <a:fillRect l="-1735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/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6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  <a:p>
                <a:pPr marL="0" indent="0" algn="ctr">
                  <a:buNone/>
                </a:pPr>
                <a:endParaRPr lang="en-US" sz="3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If we knew which points were corrupted, we can just throw them out and run ordinary least squares on the rest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Objective</a:t>
                </a:r>
                <a:r>
                  <a:rPr lang="en-US" sz="36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3600" dirty="0"/>
                  <a:t>compete with this “all-powerful baseline”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3"/>
                <a:stretch>
                  <a:fillRect l="-1735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/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lean</m:t>
                              </m:r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113DBFF-16D8-CC44-BA72-6DF97A65E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63" y="4337230"/>
                <a:ext cx="6120673" cy="1695270"/>
              </a:xfrm>
              <a:prstGeom prst="roundRect">
                <a:avLst>
                  <a:gd name="adj" fmla="val 1254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4A4FACB6-F1D6-0449-9781-13D1049ED75C}"/>
              </a:ext>
            </a:extLst>
          </p:cNvPr>
          <p:cNvSpPr/>
          <p:nvPr/>
        </p:nvSpPr>
        <p:spPr>
          <a:xfrm rot="10800000">
            <a:off x="9517861" y="4315540"/>
            <a:ext cx="225290" cy="1783091"/>
          </a:xfrm>
          <a:prstGeom prst="leftBrace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4E28A-9ADF-DF45-BE75-68C4DFEFEA14}"/>
              </a:ext>
            </a:extLst>
          </p:cNvPr>
          <p:cNvSpPr txBox="1"/>
          <p:nvPr/>
        </p:nvSpPr>
        <p:spPr>
          <a:xfrm>
            <a:off x="9743151" y="4724718"/>
            <a:ext cx="1286878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D2D499-A144-8B44-AFE1-B34CE138E4A6}"/>
                  </a:ext>
                </a:extLst>
              </p:cNvPr>
              <p:cNvSpPr/>
              <p:nvPr/>
            </p:nvSpPr>
            <p:spPr>
              <a:xfrm>
                <a:off x="243840" y="6130253"/>
                <a:ext cx="1170431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to degrade gracefully in corruption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𝜼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D2D499-A144-8B44-AFE1-B34CE138E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6130253"/>
                <a:ext cx="11704319" cy="646331"/>
              </a:xfrm>
              <a:prstGeom prst="rect">
                <a:avLst/>
              </a:prstGeom>
              <a:blipFill>
                <a:blip r:embed="rId5"/>
                <a:stretch>
                  <a:fillRect t="-15385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4808668-1E30-AB4E-8ECC-30CCCD3085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153053"/>
              </a:clrFrom>
              <a:clrTo>
                <a:srgbClr val="15305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7607" y="5754266"/>
            <a:ext cx="1640552" cy="1037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9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CBF4-6CF0-1B47-A162-2413DF36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FC88-58CA-C54A-AD52-641FF98BA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How bad is it to just run OLS on the whole dataset?</a:t>
                </a:r>
              </a:p>
              <a:p>
                <a:pPr marL="457200" indent="0">
                  <a:buNone/>
                </a:pPr>
                <a:r>
                  <a:rPr lang="en-US" sz="3600" dirty="0"/>
                  <a:t>Achieves clean MSE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36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𝐎𝐏𝐓</m:t>
                    </m:r>
                    <m:r>
                      <a:rPr lang="en-US" sz="3600" b="1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</a:p>
              <a:p>
                <a:pPr marL="457200" indent="0">
                  <a:buNone/>
                </a:pPr>
                <a:r>
                  <a:rPr lang="en-US" sz="3600" dirty="0"/>
                  <a:t>Information-theoretically optimal error is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36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𝐎𝐏𝐓</m:t>
                    </m:r>
                    <m:r>
                      <a:rPr lang="en-US" sz="36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sz="36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FC88-58CA-C54A-AD52-641FF98BA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35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7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CBF4-6CF0-1B47-A162-2413DF36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FC88-58CA-C54A-AD52-641FF98BA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OK...then just regularize? Or minimize a less sensitive loss?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E814C5-0E46-764D-BEE1-881ADA923E76}"/>
              </a:ext>
            </a:extLst>
          </p:cNvPr>
          <p:cNvGrpSpPr/>
          <p:nvPr/>
        </p:nvGrpSpPr>
        <p:grpSpPr>
          <a:xfrm>
            <a:off x="4812356" y="3584742"/>
            <a:ext cx="4719105" cy="3220546"/>
            <a:chOff x="8781476" y="1026512"/>
            <a:chExt cx="3171266" cy="2164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AEACC4B-E49A-AF4B-BC77-0502A30BDB21}"/>
                    </a:ext>
                  </a:extLst>
                </p:cNvPr>
                <p:cNvSpPr txBox="1"/>
                <p:nvPr/>
              </p:nvSpPr>
              <p:spPr>
                <a:xfrm>
                  <a:off x="9201559" y="2526433"/>
                  <a:ext cx="2117355" cy="664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95000"/>
                                  </a:prst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𝑤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ℓ</m:t>
                                </m:r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>
                                            <a:lumMod val="95000"/>
                                          </a:prst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>
                                                <a:lumMod val="95000"/>
                                              </a:prst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95000"/>
                                      </a:prst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DBC17E3-84D2-544F-A91E-F4615E6CF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1559" y="2526433"/>
                  <a:ext cx="2117355" cy="664305"/>
                </a:xfrm>
                <a:prstGeom prst="rect">
                  <a:avLst/>
                </a:prstGeom>
                <a:blipFill>
                  <a:blip r:embed="rId4"/>
                  <a:stretch>
                    <a:fillRect l="-16064" t="-132911" r="-2008" b="-1873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E99975-BED5-8C4B-95B3-1EE1D385CF68}"/>
                </a:ext>
              </a:extLst>
            </p:cNvPr>
            <p:cNvGrpSpPr/>
            <p:nvPr/>
          </p:nvGrpSpPr>
          <p:grpSpPr>
            <a:xfrm>
              <a:off x="8781476" y="1026512"/>
              <a:ext cx="3171266" cy="1443794"/>
              <a:chOff x="9985095" y="2383406"/>
              <a:chExt cx="2082978" cy="94832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85AA978-8C45-B34A-91FA-ECE9EFED10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0896" y="2383406"/>
                <a:ext cx="0" cy="948325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AE2152F-1BD3-4E40-BEC1-E7D7FA92B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85095" y="3331731"/>
                <a:ext cx="1964862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D37BEB5-3DC2-944C-8364-0648C4224D87}"/>
                  </a:ext>
                </a:extLst>
              </p:cNvPr>
              <p:cNvGrpSpPr/>
              <p:nvPr/>
            </p:nvGrpSpPr>
            <p:grpSpPr>
              <a:xfrm>
                <a:off x="10087051" y="2567146"/>
                <a:ext cx="1742477" cy="761735"/>
                <a:chOff x="6572529" y="1758054"/>
                <a:chExt cx="1742477" cy="761735"/>
              </a:xfrm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2831C67-FA40-3F41-A516-44C39A2BF5D1}"/>
                    </a:ext>
                  </a:extLst>
                </p:cNvPr>
                <p:cNvSpPr/>
                <p:nvPr/>
              </p:nvSpPr>
              <p:spPr>
                <a:xfrm>
                  <a:off x="6572529" y="1758054"/>
                  <a:ext cx="716915" cy="696465"/>
                </a:xfrm>
                <a:custGeom>
                  <a:avLst/>
                  <a:gdLst>
                    <a:gd name="connsiteX0" fmla="*/ -66 w 808343"/>
                    <a:gd name="connsiteY0" fmla="*/ -5 h 814728"/>
                    <a:gd name="connsiteX1" fmla="*/ 1169 w 808343"/>
                    <a:gd name="connsiteY1" fmla="*/ 1247 h 814728"/>
                    <a:gd name="connsiteX2" fmla="*/ 2426 w 808343"/>
                    <a:gd name="connsiteY2" fmla="*/ 2500 h 814728"/>
                    <a:gd name="connsiteX3" fmla="*/ 4895 w 808343"/>
                    <a:gd name="connsiteY3" fmla="*/ 4987 h 814728"/>
                    <a:gd name="connsiteX4" fmla="*/ 9855 w 808343"/>
                    <a:gd name="connsiteY4" fmla="*/ 9998 h 814728"/>
                    <a:gd name="connsiteX5" fmla="*/ 19800 w 808343"/>
                    <a:gd name="connsiteY5" fmla="*/ 20001 h 814728"/>
                    <a:gd name="connsiteX6" fmla="*/ 39642 w 808343"/>
                    <a:gd name="connsiteY6" fmla="*/ 40007 h 814728"/>
                    <a:gd name="connsiteX7" fmla="*/ 82686 w 808343"/>
                    <a:gd name="connsiteY7" fmla="*/ 83382 h 814728"/>
                    <a:gd name="connsiteX8" fmla="*/ 122851 w 808343"/>
                    <a:gd name="connsiteY8" fmla="*/ 123877 h 814728"/>
                    <a:gd name="connsiteX9" fmla="*/ 162264 w 808343"/>
                    <a:gd name="connsiteY9" fmla="*/ 163602 h 814728"/>
                    <a:gd name="connsiteX10" fmla="*/ 204985 w 808343"/>
                    <a:gd name="connsiteY10" fmla="*/ 206674 h 814728"/>
                    <a:gd name="connsiteX11" fmla="*/ 244878 w 808343"/>
                    <a:gd name="connsiteY11" fmla="*/ 246864 h 814728"/>
                    <a:gd name="connsiteX12" fmla="*/ 288102 w 808343"/>
                    <a:gd name="connsiteY12" fmla="*/ 290437 h 814728"/>
                    <a:gd name="connsiteX13" fmla="*/ 330530 w 808343"/>
                    <a:gd name="connsiteY13" fmla="*/ 333204 h 814728"/>
                    <a:gd name="connsiteX14" fmla="*/ 370125 w 808343"/>
                    <a:gd name="connsiteY14" fmla="*/ 373090 h 814728"/>
                    <a:gd name="connsiteX15" fmla="*/ 413056 w 808343"/>
                    <a:gd name="connsiteY15" fmla="*/ 416361 h 814728"/>
                    <a:gd name="connsiteX16" fmla="*/ 453108 w 808343"/>
                    <a:gd name="connsiteY16" fmla="*/ 456746 h 814728"/>
                    <a:gd name="connsiteX17" fmla="*/ 492405 w 808343"/>
                    <a:gd name="connsiteY17" fmla="*/ 496348 h 814728"/>
                    <a:gd name="connsiteX18" fmla="*/ 535014 w 808343"/>
                    <a:gd name="connsiteY18" fmla="*/ 539294 h 814728"/>
                    <a:gd name="connsiteX19" fmla="*/ 574790 w 808343"/>
                    <a:gd name="connsiteY19" fmla="*/ 579378 h 814728"/>
                    <a:gd name="connsiteX20" fmla="*/ 617903 w 808343"/>
                    <a:gd name="connsiteY20" fmla="*/ 622823 h 814728"/>
                    <a:gd name="connsiteX21" fmla="*/ 660214 w 808343"/>
                    <a:gd name="connsiteY21" fmla="*/ 665481 h 814728"/>
                    <a:gd name="connsiteX22" fmla="*/ 699692 w 808343"/>
                    <a:gd name="connsiteY22" fmla="*/ 705262 h 814728"/>
                    <a:gd name="connsiteX23" fmla="*/ 742488 w 808343"/>
                    <a:gd name="connsiteY23" fmla="*/ 748405 h 814728"/>
                    <a:gd name="connsiteX24" fmla="*/ 782446 w 808343"/>
                    <a:gd name="connsiteY24" fmla="*/ 788685 h 814728"/>
                    <a:gd name="connsiteX25" fmla="*/ 783131 w 808343"/>
                    <a:gd name="connsiteY25" fmla="*/ 789363 h 814728"/>
                    <a:gd name="connsiteX26" fmla="*/ 783798 w 808343"/>
                    <a:gd name="connsiteY26" fmla="*/ 790046 h 814728"/>
                    <a:gd name="connsiteX27" fmla="*/ 785168 w 808343"/>
                    <a:gd name="connsiteY27" fmla="*/ 791406 h 814728"/>
                    <a:gd name="connsiteX28" fmla="*/ 787865 w 808343"/>
                    <a:gd name="connsiteY28" fmla="*/ 794141 h 814728"/>
                    <a:gd name="connsiteX29" fmla="*/ 793285 w 808343"/>
                    <a:gd name="connsiteY29" fmla="*/ 799583 h 814728"/>
                    <a:gd name="connsiteX30" fmla="*/ 804093 w 808343"/>
                    <a:gd name="connsiteY30" fmla="*/ 810499 h 814728"/>
                    <a:gd name="connsiteX31" fmla="*/ 804778 w 808343"/>
                    <a:gd name="connsiteY31" fmla="*/ 811177 h 814728"/>
                    <a:gd name="connsiteX32" fmla="*/ 805445 w 808343"/>
                    <a:gd name="connsiteY32" fmla="*/ 811860 h 814728"/>
                    <a:gd name="connsiteX33" fmla="*/ 806815 w 808343"/>
                    <a:gd name="connsiteY33" fmla="*/ 813234 h 814728"/>
                    <a:gd name="connsiteX34" fmla="*/ 808278 w 808343"/>
                    <a:gd name="connsiteY34" fmla="*/ 814723 h 81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08343" h="814728">
                      <a:moveTo>
                        <a:pt x="-66" y="-5"/>
                      </a:moveTo>
                      <a:lnTo>
                        <a:pt x="1169" y="1247"/>
                      </a:lnTo>
                      <a:lnTo>
                        <a:pt x="2426" y="2500"/>
                      </a:lnTo>
                      <a:lnTo>
                        <a:pt x="4895" y="4987"/>
                      </a:lnTo>
                      <a:lnTo>
                        <a:pt x="9855" y="9998"/>
                      </a:lnTo>
                      <a:lnTo>
                        <a:pt x="19800" y="20001"/>
                      </a:lnTo>
                      <a:lnTo>
                        <a:pt x="39642" y="40007"/>
                      </a:lnTo>
                      <a:lnTo>
                        <a:pt x="82686" y="83382"/>
                      </a:lnTo>
                      <a:lnTo>
                        <a:pt x="122851" y="123877"/>
                      </a:lnTo>
                      <a:lnTo>
                        <a:pt x="162264" y="163602"/>
                      </a:lnTo>
                      <a:lnTo>
                        <a:pt x="204985" y="206674"/>
                      </a:lnTo>
                      <a:lnTo>
                        <a:pt x="244878" y="246864"/>
                      </a:lnTo>
                      <a:lnTo>
                        <a:pt x="288102" y="290437"/>
                      </a:lnTo>
                      <a:lnTo>
                        <a:pt x="330530" y="333204"/>
                      </a:lnTo>
                      <a:lnTo>
                        <a:pt x="370125" y="373090"/>
                      </a:lnTo>
                      <a:lnTo>
                        <a:pt x="413056" y="416361"/>
                      </a:lnTo>
                      <a:lnTo>
                        <a:pt x="453108" y="456746"/>
                      </a:lnTo>
                      <a:lnTo>
                        <a:pt x="492405" y="496348"/>
                      </a:lnTo>
                      <a:lnTo>
                        <a:pt x="535014" y="539294"/>
                      </a:lnTo>
                      <a:lnTo>
                        <a:pt x="574790" y="579378"/>
                      </a:lnTo>
                      <a:lnTo>
                        <a:pt x="617903" y="622823"/>
                      </a:lnTo>
                      <a:lnTo>
                        <a:pt x="660214" y="665481"/>
                      </a:lnTo>
                      <a:lnTo>
                        <a:pt x="699692" y="705262"/>
                      </a:lnTo>
                      <a:lnTo>
                        <a:pt x="742488" y="748405"/>
                      </a:lnTo>
                      <a:lnTo>
                        <a:pt x="782446" y="788685"/>
                      </a:lnTo>
                      <a:lnTo>
                        <a:pt x="783131" y="789363"/>
                      </a:lnTo>
                      <a:lnTo>
                        <a:pt x="783798" y="790046"/>
                      </a:lnTo>
                      <a:lnTo>
                        <a:pt x="785168" y="791406"/>
                      </a:lnTo>
                      <a:lnTo>
                        <a:pt x="787865" y="794141"/>
                      </a:lnTo>
                      <a:lnTo>
                        <a:pt x="793285" y="799583"/>
                      </a:lnTo>
                      <a:lnTo>
                        <a:pt x="804093" y="810499"/>
                      </a:lnTo>
                      <a:lnTo>
                        <a:pt x="804778" y="811177"/>
                      </a:lnTo>
                      <a:lnTo>
                        <a:pt x="805445" y="811860"/>
                      </a:lnTo>
                      <a:lnTo>
                        <a:pt x="806815" y="813234"/>
                      </a:lnTo>
                      <a:lnTo>
                        <a:pt x="808278" y="814723"/>
                      </a:lnTo>
                    </a:path>
                  </a:pathLst>
                </a:custGeom>
                <a:noFill/>
                <a:ln w="2315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C00309CE-2F62-C04C-81DB-A0D1378FBBE9}"/>
                    </a:ext>
                  </a:extLst>
                </p:cNvPr>
                <p:cNvSpPr/>
                <p:nvPr/>
              </p:nvSpPr>
              <p:spPr>
                <a:xfrm>
                  <a:off x="7270080" y="2435700"/>
                  <a:ext cx="347375" cy="84089"/>
                </a:xfrm>
                <a:custGeom>
                  <a:avLst/>
                  <a:gdLst>
                    <a:gd name="connsiteX0" fmla="*/ -66 w 403198"/>
                    <a:gd name="connsiteY0" fmla="*/ -5 h 101261"/>
                    <a:gd name="connsiteX1" fmla="*/ 5283 w 403198"/>
                    <a:gd name="connsiteY1" fmla="*/ 5291 h 101261"/>
                    <a:gd name="connsiteX2" fmla="*/ 16092 w 403198"/>
                    <a:gd name="connsiteY2" fmla="*/ 15579 h 101261"/>
                    <a:gd name="connsiteX3" fmla="*/ 18749 w 403198"/>
                    <a:gd name="connsiteY3" fmla="*/ 18012 h 101261"/>
                    <a:gd name="connsiteX4" fmla="*/ 21423 w 403198"/>
                    <a:gd name="connsiteY4" fmla="*/ 20431 h 101261"/>
                    <a:gd name="connsiteX5" fmla="*/ 26725 w 403198"/>
                    <a:gd name="connsiteY5" fmla="*/ 25117 h 101261"/>
                    <a:gd name="connsiteX6" fmla="*/ 37352 w 403198"/>
                    <a:gd name="connsiteY6" fmla="*/ 34100 h 101261"/>
                    <a:gd name="connsiteX7" fmla="*/ 40003 w 403198"/>
                    <a:gd name="connsiteY7" fmla="*/ 36249 h 101261"/>
                    <a:gd name="connsiteX8" fmla="*/ 42660 w 403198"/>
                    <a:gd name="connsiteY8" fmla="*/ 38379 h 101261"/>
                    <a:gd name="connsiteX9" fmla="*/ 47986 w 403198"/>
                    <a:gd name="connsiteY9" fmla="*/ 42511 h 101261"/>
                    <a:gd name="connsiteX10" fmla="*/ 58613 w 403198"/>
                    <a:gd name="connsiteY10" fmla="*/ 50367 h 101261"/>
                    <a:gd name="connsiteX11" fmla="*/ 59233 w 403198"/>
                    <a:gd name="connsiteY11" fmla="*/ 50798 h 101261"/>
                    <a:gd name="connsiteX12" fmla="*/ 59848 w 403198"/>
                    <a:gd name="connsiteY12" fmla="*/ 51242 h 101261"/>
                    <a:gd name="connsiteX13" fmla="*/ 61083 w 403198"/>
                    <a:gd name="connsiteY13" fmla="*/ 52103 h 101261"/>
                    <a:gd name="connsiteX14" fmla="*/ 63576 w 403198"/>
                    <a:gd name="connsiteY14" fmla="*/ 53821 h 101261"/>
                    <a:gd name="connsiteX15" fmla="*/ 68515 w 403198"/>
                    <a:gd name="connsiteY15" fmla="*/ 57183 h 101261"/>
                    <a:gd name="connsiteX16" fmla="*/ 78434 w 403198"/>
                    <a:gd name="connsiteY16" fmla="*/ 63500 h 101261"/>
                    <a:gd name="connsiteX17" fmla="*/ 80904 w 403198"/>
                    <a:gd name="connsiteY17" fmla="*/ 65003 h 101261"/>
                    <a:gd name="connsiteX18" fmla="*/ 83391 w 403198"/>
                    <a:gd name="connsiteY18" fmla="*/ 66487 h 101261"/>
                    <a:gd name="connsiteX19" fmla="*/ 88353 w 403198"/>
                    <a:gd name="connsiteY19" fmla="*/ 69332 h 101261"/>
                    <a:gd name="connsiteX20" fmla="*/ 98255 w 403198"/>
                    <a:gd name="connsiteY20" fmla="*/ 74683 h 101261"/>
                    <a:gd name="connsiteX21" fmla="*/ 98940 w 403198"/>
                    <a:gd name="connsiteY21" fmla="*/ 75026 h 101261"/>
                    <a:gd name="connsiteX22" fmla="*/ 99601 w 403198"/>
                    <a:gd name="connsiteY22" fmla="*/ 75365 h 101261"/>
                    <a:gd name="connsiteX23" fmla="*/ 100947 w 403198"/>
                    <a:gd name="connsiteY23" fmla="*/ 76043 h 101261"/>
                    <a:gd name="connsiteX24" fmla="*/ 103627 w 403198"/>
                    <a:gd name="connsiteY24" fmla="*/ 77385 h 101261"/>
                    <a:gd name="connsiteX25" fmla="*/ 109017 w 403198"/>
                    <a:gd name="connsiteY25" fmla="*/ 79928 h 101261"/>
                    <a:gd name="connsiteX26" fmla="*/ 110346 w 403198"/>
                    <a:gd name="connsiteY26" fmla="*/ 80537 h 101261"/>
                    <a:gd name="connsiteX27" fmla="*/ 111692 w 403198"/>
                    <a:gd name="connsiteY27" fmla="*/ 81146 h 101261"/>
                    <a:gd name="connsiteX28" fmla="*/ 114389 w 403198"/>
                    <a:gd name="connsiteY28" fmla="*/ 82342 h 101261"/>
                    <a:gd name="connsiteX29" fmla="*/ 119762 w 403198"/>
                    <a:gd name="connsiteY29" fmla="*/ 84596 h 101261"/>
                    <a:gd name="connsiteX30" fmla="*/ 120429 w 403198"/>
                    <a:gd name="connsiteY30" fmla="*/ 84866 h 101261"/>
                    <a:gd name="connsiteX31" fmla="*/ 121113 w 403198"/>
                    <a:gd name="connsiteY31" fmla="*/ 85136 h 101261"/>
                    <a:gd name="connsiteX32" fmla="*/ 122436 w 403198"/>
                    <a:gd name="connsiteY32" fmla="*/ 85672 h 101261"/>
                    <a:gd name="connsiteX33" fmla="*/ 125134 w 403198"/>
                    <a:gd name="connsiteY33" fmla="*/ 86707 h 101261"/>
                    <a:gd name="connsiteX34" fmla="*/ 130506 w 403198"/>
                    <a:gd name="connsiteY34" fmla="*/ 88696 h 101261"/>
                    <a:gd name="connsiteX35" fmla="*/ 141251 w 403198"/>
                    <a:gd name="connsiteY35" fmla="*/ 92205 h 101261"/>
                    <a:gd name="connsiteX36" fmla="*/ 141894 w 403198"/>
                    <a:gd name="connsiteY36" fmla="*/ 92402 h 101261"/>
                    <a:gd name="connsiteX37" fmla="*/ 142509 w 403198"/>
                    <a:gd name="connsiteY37" fmla="*/ 92580 h 101261"/>
                    <a:gd name="connsiteX38" fmla="*/ 146283 w 403198"/>
                    <a:gd name="connsiteY38" fmla="*/ 93652 h 101261"/>
                    <a:gd name="connsiteX39" fmla="*/ 151287 w 403198"/>
                    <a:gd name="connsiteY39" fmla="*/ 94976 h 101261"/>
                    <a:gd name="connsiteX40" fmla="*/ 151925 w 403198"/>
                    <a:gd name="connsiteY40" fmla="*/ 95118 h 101261"/>
                    <a:gd name="connsiteX41" fmla="*/ 152545 w 403198"/>
                    <a:gd name="connsiteY41" fmla="*/ 95278 h 101261"/>
                    <a:gd name="connsiteX42" fmla="*/ 153803 w 403198"/>
                    <a:gd name="connsiteY42" fmla="*/ 95585 h 101261"/>
                    <a:gd name="connsiteX43" fmla="*/ 156314 w 403198"/>
                    <a:gd name="connsiteY43" fmla="*/ 96158 h 101261"/>
                    <a:gd name="connsiteX44" fmla="*/ 161323 w 403198"/>
                    <a:gd name="connsiteY44" fmla="*/ 97230 h 101261"/>
                    <a:gd name="connsiteX45" fmla="*/ 161961 w 403198"/>
                    <a:gd name="connsiteY45" fmla="*/ 97358 h 101261"/>
                    <a:gd name="connsiteX46" fmla="*/ 162581 w 403198"/>
                    <a:gd name="connsiteY46" fmla="*/ 97482 h 101261"/>
                    <a:gd name="connsiteX47" fmla="*/ 166350 w 403198"/>
                    <a:gd name="connsiteY47" fmla="*/ 98178 h 101261"/>
                    <a:gd name="connsiteX48" fmla="*/ 166970 w 403198"/>
                    <a:gd name="connsiteY48" fmla="*/ 98288 h 101261"/>
                    <a:gd name="connsiteX49" fmla="*/ 167608 w 403198"/>
                    <a:gd name="connsiteY49" fmla="*/ 98393 h 101261"/>
                    <a:gd name="connsiteX50" fmla="*/ 168843 w 403198"/>
                    <a:gd name="connsiteY50" fmla="*/ 98590 h 101261"/>
                    <a:gd name="connsiteX51" fmla="*/ 171360 w 403198"/>
                    <a:gd name="connsiteY51" fmla="*/ 98984 h 101261"/>
                    <a:gd name="connsiteX52" fmla="*/ 171997 w 403198"/>
                    <a:gd name="connsiteY52" fmla="*/ 99094 h 101261"/>
                    <a:gd name="connsiteX53" fmla="*/ 172618 w 403198"/>
                    <a:gd name="connsiteY53" fmla="*/ 99181 h 101261"/>
                    <a:gd name="connsiteX54" fmla="*/ 173870 w 403198"/>
                    <a:gd name="connsiteY54" fmla="*/ 99360 h 101261"/>
                    <a:gd name="connsiteX55" fmla="*/ 176387 w 403198"/>
                    <a:gd name="connsiteY55" fmla="*/ 99681 h 101261"/>
                    <a:gd name="connsiteX56" fmla="*/ 177007 w 403198"/>
                    <a:gd name="connsiteY56" fmla="*/ 99754 h 101261"/>
                    <a:gd name="connsiteX57" fmla="*/ 177645 w 403198"/>
                    <a:gd name="connsiteY57" fmla="*/ 99846 h 101261"/>
                    <a:gd name="connsiteX58" fmla="*/ 178880 w 403198"/>
                    <a:gd name="connsiteY58" fmla="*/ 99988 h 101261"/>
                    <a:gd name="connsiteX59" fmla="*/ 181396 w 403198"/>
                    <a:gd name="connsiteY59" fmla="*/ 100253 h 101261"/>
                    <a:gd name="connsiteX60" fmla="*/ 182631 w 403198"/>
                    <a:gd name="connsiteY60" fmla="*/ 100363 h 101261"/>
                    <a:gd name="connsiteX61" fmla="*/ 183860 w 403198"/>
                    <a:gd name="connsiteY61" fmla="*/ 100487 h 101261"/>
                    <a:gd name="connsiteX62" fmla="*/ 184480 w 403198"/>
                    <a:gd name="connsiteY62" fmla="*/ 100542 h 101261"/>
                    <a:gd name="connsiteX63" fmla="*/ 185094 w 403198"/>
                    <a:gd name="connsiteY63" fmla="*/ 100579 h 101261"/>
                    <a:gd name="connsiteX64" fmla="*/ 186306 w 403198"/>
                    <a:gd name="connsiteY64" fmla="*/ 100684 h 101261"/>
                    <a:gd name="connsiteX65" fmla="*/ 186926 w 403198"/>
                    <a:gd name="connsiteY65" fmla="*/ 100721 h 101261"/>
                    <a:gd name="connsiteX66" fmla="*/ 187541 w 403198"/>
                    <a:gd name="connsiteY66" fmla="*/ 100776 h 101261"/>
                    <a:gd name="connsiteX67" fmla="*/ 188775 w 403198"/>
                    <a:gd name="connsiteY67" fmla="*/ 100844 h 101261"/>
                    <a:gd name="connsiteX68" fmla="*/ 189396 w 403198"/>
                    <a:gd name="connsiteY68" fmla="*/ 100899 h 101261"/>
                    <a:gd name="connsiteX69" fmla="*/ 190010 w 403198"/>
                    <a:gd name="connsiteY69" fmla="*/ 100936 h 101261"/>
                    <a:gd name="connsiteX70" fmla="*/ 191245 w 403198"/>
                    <a:gd name="connsiteY70" fmla="*/ 100991 h 101261"/>
                    <a:gd name="connsiteX71" fmla="*/ 191842 w 403198"/>
                    <a:gd name="connsiteY71" fmla="*/ 101023 h 101261"/>
                    <a:gd name="connsiteX72" fmla="*/ 192456 w 403198"/>
                    <a:gd name="connsiteY72" fmla="*/ 101060 h 101261"/>
                    <a:gd name="connsiteX73" fmla="*/ 193077 w 403198"/>
                    <a:gd name="connsiteY73" fmla="*/ 101078 h 101261"/>
                    <a:gd name="connsiteX74" fmla="*/ 193691 w 403198"/>
                    <a:gd name="connsiteY74" fmla="*/ 101115 h 101261"/>
                    <a:gd name="connsiteX75" fmla="*/ 197396 w 403198"/>
                    <a:gd name="connsiteY75" fmla="*/ 101220 h 101261"/>
                    <a:gd name="connsiteX76" fmla="*/ 197993 w 403198"/>
                    <a:gd name="connsiteY76" fmla="*/ 101220 h 101261"/>
                    <a:gd name="connsiteX77" fmla="*/ 198607 w 403198"/>
                    <a:gd name="connsiteY77" fmla="*/ 101238 h 101261"/>
                    <a:gd name="connsiteX78" fmla="*/ 199221 w 403198"/>
                    <a:gd name="connsiteY78" fmla="*/ 101238 h 101261"/>
                    <a:gd name="connsiteX79" fmla="*/ 199842 w 403198"/>
                    <a:gd name="connsiteY79" fmla="*/ 101257 h 101261"/>
                    <a:gd name="connsiteX80" fmla="*/ 203546 w 403198"/>
                    <a:gd name="connsiteY80" fmla="*/ 101257 h 101261"/>
                    <a:gd name="connsiteX81" fmla="*/ 204137 w 403198"/>
                    <a:gd name="connsiteY81" fmla="*/ 101238 h 101261"/>
                    <a:gd name="connsiteX82" fmla="*/ 204758 w 403198"/>
                    <a:gd name="connsiteY82" fmla="*/ 101238 h 101261"/>
                    <a:gd name="connsiteX83" fmla="*/ 205992 w 403198"/>
                    <a:gd name="connsiteY83" fmla="*/ 101202 h 101261"/>
                    <a:gd name="connsiteX84" fmla="*/ 206607 w 403198"/>
                    <a:gd name="connsiteY84" fmla="*/ 101202 h 101261"/>
                    <a:gd name="connsiteX85" fmla="*/ 207842 w 403198"/>
                    <a:gd name="connsiteY85" fmla="*/ 101170 h 101261"/>
                    <a:gd name="connsiteX86" fmla="*/ 208462 w 403198"/>
                    <a:gd name="connsiteY86" fmla="*/ 101133 h 101261"/>
                    <a:gd name="connsiteX87" fmla="*/ 209076 w 403198"/>
                    <a:gd name="connsiteY87" fmla="*/ 101115 h 101261"/>
                    <a:gd name="connsiteX88" fmla="*/ 209673 w 403198"/>
                    <a:gd name="connsiteY88" fmla="*/ 101096 h 101261"/>
                    <a:gd name="connsiteX89" fmla="*/ 210908 w 403198"/>
                    <a:gd name="connsiteY89" fmla="*/ 101041 h 101261"/>
                    <a:gd name="connsiteX90" fmla="*/ 212137 w 403198"/>
                    <a:gd name="connsiteY90" fmla="*/ 100972 h 101261"/>
                    <a:gd name="connsiteX91" fmla="*/ 213372 w 403198"/>
                    <a:gd name="connsiteY91" fmla="*/ 100918 h 101261"/>
                    <a:gd name="connsiteX92" fmla="*/ 213992 w 403198"/>
                    <a:gd name="connsiteY92" fmla="*/ 100881 h 101261"/>
                    <a:gd name="connsiteX93" fmla="*/ 214607 w 403198"/>
                    <a:gd name="connsiteY93" fmla="*/ 100826 h 101261"/>
                    <a:gd name="connsiteX94" fmla="*/ 215818 w 403198"/>
                    <a:gd name="connsiteY94" fmla="*/ 100757 h 101261"/>
                    <a:gd name="connsiteX95" fmla="*/ 216438 w 403198"/>
                    <a:gd name="connsiteY95" fmla="*/ 100702 h 101261"/>
                    <a:gd name="connsiteX96" fmla="*/ 217053 w 403198"/>
                    <a:gd name="connsiteY96" fmla="*/ 100666 h 101261"/>
                    <a:gd name="connsiteX97" fmla="*/ 220757 w 403198"/>
                    <a:gd name="connsiteY97" fmla="*/ 100345 h 101261"/>
                    <a:gd name="connsiteX98" fmla="*/ 223408 w 403198"/>
                    <a:gd name="connsiteY98" fmla="*/ 100056 h 101261"/>
                    <a:gd name="connsiteX99" fmla="*/ 226083 w 403198"/>
                    <a:gd name="connsiteY99" fmla="*/ 99754 h 101261"/>
                    <a:gd name="connsiteX100" fmla="*/ 226750 w 403198"/>
                    <a:gd name="connsiteY100" fmla="*/ 99681 h 101261"/>
                    <a:gd name="connsiteX101" fmla="*/ 227411 w 403198"/>
                    <a:gd name="connsiteY101" fmla="*/ 99594 h 101261"/>
                    <a:gd name="connsiteX102" fmla="*/ 228757 w 403198"/>
                    <a:gd name="connsiteY102" fmla="*/ 99415 h 101261"/>
                    <a:gd name="connsiteX103" fmla="*/ 231431 w 403198"/>
                    <a:gd name="connsiteY103" fmla="*/ 99039 h 101261"/>
                    <a:gd name="connsiteX104" fmla="*/ 234082 w 403198"/>
                    <a:gd name="connsiteY104" fmla="*/ 98609 h 101261"/>
                    <a:gd name="connsiteX105" fmla="*/ 236763 w 403198"/>
                    <a:gd name="connsiteY105" fmla="*/ 98160 h 101261"/>
                    <a:gd name="connsiteX106" fmla="*/ 242088 w 403198"/>
                    <a:gd name="connsiteY106" fmla="*/ 97161 h 101261"/>
                    <a:gd name="connsiteX107" fmla="*/ 242773 w 403198"/>
                    <a:gd name="connsiteY107" fmla="*/ 97015 h 101261"/>
                    <a:gd name="connsiteX108" fmla="*/ 243434 w 403198"/>
                    <a:gd name="connsiteY108" fmla="*/ 96891 h 101261"/>
                    <a:gd name="connsiteX109" fmla="*/ 244762 w 403198"/>
                    <a:gd name="connsiteY109" fmla="*/ 96607 h 101261"/>
                    <a:gd name="connsiteX110" fmla="*/ 247437 w 403198"/>
                    <a:gd name="connsiteY110" fmla="*/ 96016 h 101261"/>
                    <a:gd name="connsiteX111" fmla="*/ 252762 w 403198"/>
                    <a:gd name="connsiteY111" fmla="*/ 94724 h 101261"/>
                    <a:gd name="connsiteX112" fmla="*/ 253447 w 403198"/>
                    <a:gd name="connsiteY112" fmla="*/ 94545 h 101261"/>
                    <a:gd name="connsiteX113" fmla="*/ 255437 w 403198"/>
                    <a:gd name="connsiteY113" fmla="*/ 94010 h 101261"/>
                    <a:gd name="connsiteX114" fmla="*/ 258111 w 403198"/>
                    <a:gd name="connsiteY114" fmla="*/ 93277 h 101261"/>
                    <a:gd name="connsiteX115" fmla="*/ 263437 w 403198"/>
                    <a:gd name="connsiteY115" fmla="*/ 91701 h 101261"/>
                    <a:gd name="connsiteX116" fmla="*/ 264080 w 403198"/>
                    <a:gd name="connsiteY116" fmla="*/ 91522 h 101261"/>
                    <a:gd name="connsiteX117" fmla="*/ 265930 w 403198"/>
                    <a:gd name="connsiteY117" fmla="*/ 90931 h 101261"/>
                    <a:gd name="connsiteX118" fmla="*/ 268422 w 403198"/>
                    <a:gd name="connsiteY118" fmla="*/ 90111 h 101261"/>
                    <a:gd name="connsiteX119" fmla="*/ 273403 w 403198"/>
                    <a:gd name="connsiteY119" fmla="*/ 88393 h 101261"/>
                    <a:gd name="connsiteX120" fmla="*/ 274023 w 403198"/>
                    <a:gd name="connsiteY120" fmla="*/ 88160 h 101261"/>
                    <a:gd name="connsiteX121" fmla="*/ 274637 w 403198"/>
                    <a:gd name="connsiteY121" fmla="*/ 87944 h 101261"/>
                    <a:gd name="connsiteX122" fmla="*/ 275896 w 403198"/>
                    <a:gd name="connsiteY122" fmla="*/ 87477 h 101261"/>
                    <a:gd name="connsiteX123" fmla="*/ 278389 w 403198"/>
                    <a:gd name="connsiteY123" fmla="*/ 86547 h 101261"/>
                    <a:gd name="connsiteX124" fmla="*/ 283369 w 403198"/>
                    <a:gd name="connsiteY124" fmla="*/ 84582 h 101261"/>
                    <a:gd name="connsiteX125" fmla="*/ 283989 w 403198"/>
                    <a:gd name="connsiteY125" fmla="*/ 84312 h 101261"/>
                    <a:gd name="connsiteX126" fmla="*/ 284604 w 403198"/>
                    <a:gd name="connsiteY126" fmla="*/ 84060 h 101261"/>
                    <a:gd name="connsiteX127" fmla="*/ 285862 w 403198"/>
                    <a:gd name="connsiteY127" fmla="*/ 83542 h 101261"/>
                    <a:gd name="connsiteX128" fmla="*/ 288355 w 403198"/>
                    <a:gd name="connsiteY128" fmla="*/ 82488 h 101261"/>
                    <a:gd name="connsiteX129" fmla="*/ 293317 w 403198"/>
                    <a:gd name="connsiteY129" fmla="*/ 80267 h 101261"/>
                    <a:gd name="connsiteX130" fmla="*/ 303283 w 403198"/>
                    <a:gd name="connsiteY130" fmla="*/ 75452 h 101261"/>
                    <a:gd name="connsiteX131" fmla="*/ 303968 w 403198"/>
                    <a:gd name="connsiteY131" fmla="*/ 75113 h 101261"/>
                    <a:gd name="connsiteX132" fmla="*/ 304630 w 403198"/>
                    <a:gd name="connsiteY132" fmla="*/ 74774 h 101261"/>
                    <a:gd name="connsiteX133" fmla="*/ 305981 w 403198"/>
                    <a:gd name="connsiteY133" fmla="*/ 74078 h 101261"/>
                    <a:gd name="connsiteX134" fmla="*/ 308679 w 403198"/>
                    <a:gd name="connsiteY134" fmla="*/ 72644 h 101261"/>
                    <a:gd name="connsiteX135" fmla="*/ 314069 w 403198"/>
                    <a:gd name="connsiteY135" fmla="*/ 69694 h 101261"/>
                    <a:gd name="connsiteX136" fmla="*/ 324884 w 403198"/>
                    <a:gd name="connsiteY136" fmla="*/ 63358 h 101261"/>
                    <a:gd name="connsiteX137" fmla="*/ 325545 w 403198"/>
                    <a:gd name="connsiteY137" fmla="*/ 62946 h 101261"/>
                    <a:gd name="connsiteX138" fmla="*/ 326235 w 403198"/>
                    <a:gd name="connsiteY138" fmla="*/ 62516 h 101261"/>
                    <a:gd name="connsiteX139" fmla="*/ 327581 w 403198"/>
                    <a:gd name="connsiteY139" fmla="*/ 61677 h 101261"/>
                    <a:gd name="connsiteX140" fmla="*/ 330279 w 403198"/>
                    <a:gd name="connsiteY140" fmla="*/ 59959 h 101261"/>
                    <a:gd name="connsiteX141" fmla="*/ 335675 w 403198"/>
                    <a:gd name="connsiteY141" fmla="*/ 56432 h 101261"/>
                    <a:gd name="connsiteX142" fmla="*/ 346466 w 403198"/>
                    <a:gd name="connsiteY142" fmla="*/ 48915 h 101261"/>
                    <a:gd name="connsiteX143" fmla="*/ 347127 w 403198"/>
                    <a:gd name="connsiteY143" fmla="*/ 48434 h 101261"/>
                    <a:gd name="connsiteX144" fmla="*/ 347789 w 403198"/>
                    <a:gd name="connsiteY144" fmla="*/ 47967 h 101261"/>
                    <a:gd name="connsiteX145" fmla="*/ 351768 w 403198"/>
                    <a:gd name="connsiteY145" fmla="*/ 45016 h 101261"/>
                    <a:gd name="connsiteX146" fmla="*/ 357070 w 403198"/>
                    <a:gd name="connsiteY146" fmla="*/ 40990 h 101261"/>
                    <a:gd name="connsiteX147" fmla="*/ 367657 w 403198"/>
                    <a:gd name="connsiteY147" fmla="*/ 32488 h 101261"/>
                    <a:gd name="connsiteX148" fmla="*/ 388847 w 403198"/>
                    <a:gd name="connsiteY148" fmla="*/ 13825 h 101261"/>
                    <a:gd name="connsiteX149" fmla="*/ 389462 w 403198"/>
                    <a:gd name="connsiteY149" fmla="*/ 13252 h 101261"/>
                    <a:gd name="connsiteX150" fmla="*/ 390082 w 403198"/>
                    <a:gd name="connsiteY150" fmla="*/ 12661 h 101261"/>
                    <a:gd name="connsiteX151" fmla="*/ 391340 w 403198"/>
                    <a:gd name="connsiteY151" fmla="*/ 11498 h 101261"/>
                    <a:gd name="connsiteX152" fmla="*/ 393804 w 403198"/>
                    <a:gd name="connsiteY152" fmla="*/ 9157 h 101261"/>
                    <a:gd name="connsiteX153" fmla="*/ 398743 w 403198"/>
                    <a:gd name="connsiteY153" fmla="*/ 4361 h 101261"/>
                    <a:gd name="connsiteX154" fmla="*/ 403132 w 403198"/>
                    <a:gd name="connsiteY154" fmla="*/ -5 h 101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403198" h="101261">
                      <a:moveTo>
                        <a:pt x="-66" y="-5"/>
                      </a:moveTo>
                      <a:lnTo>
                        <a:pt x="5283" y="5291"/>
                      </a:lnTo>
                      <a:lnTo>
                        <a:pt x="16092" y="15579"/>
                      </a:lnTo>
                      <a:lnTo>
                        <a:pt x="18749" y="18012"/>
                      </a:lnTo>
                      <a:lnTo>
                        <a:pt x="21423" y="20431"/>
                      </a:lnTo>
                      <a:lnTo>
                        <a:pt x="26725" y="25117"/>
                      </a:lnTo>
                      <a:lnTo>
                        <a:pt x="37352" y="34100"/>
                      </a:lnTo>
                      <a:lnTo>
                        <a:pt x="40003" y="36249"/>
                      </a:lnTo>
                      <a:lnTo>
                        <a:pt x="42660" y="38379"/>
                      </a:lnTo>
                      <a:lnTo>
                        <a:pt x="47986" y="42511"/>
                      </a:lnTo>
                      <a:lnTo>
                        <a:pt x="58613" y="50367"/>
                      </a:lnTo>
                      <a:lnTo>
                        <a:pt x="59233" y="50798"/>
                      </a:lnTo>
                      <a:lnTo>
                        <a:pt x="59848" y="51242"/>
                      </a:lnTo>
                      <a:lnTo>
                        <a:pt x="61083" y="52103"/>
                      </a:lnTo>
                      <a:lnTo>
                        <a:pt x="63576" y="53821"/>
                      </a:lnTo>
                      <a:lnTo>
                        <a:pt x="68515" y="57183"/>
                      </a:lnTo>
                      <a:lnTo>
                        <a:pt x="78434" y="63500"/>
                      </a:lnTo>
                      <a:lnTo>
                        <a:pt x="80904" y="65003"/>
                      </a:lnTo>
                      <a:lnTo>
                        <a:pt x="83391" y="66487"/>
                      </a:lnTo>
                      <a:lnTo>
                        <a:pt x="88353" y="69332"/>
                      </a:lnTo>
                      <a:lnTo>
                        <a:pt x="98255" y="74683"/>
                      </a:lnTo>
                      <a:lnTo>
                        <a:pt x="98940" y="75026"/>
                      </a:lnTo>
                      <a:lnTo>
                        <a:pt x="99601" y="75365"/>
                      </a:lnTo>
                      <a:lnTo>
                        <a:pt x="100947" y="76043"/>
                      </a:lnTo>
                      <a:lnTo>
                        <a:pt x="103627" y="77385"/>
                      </a:lnTo>
                      <a:lnTo>
                        <a:pt x="109017" y="79928"/>
                      </a:lnTo>
                      <a:lnTo>
                        <a:pt x="110346" y="80537"/>
                      </a:lnTo>
                      <a:lnTo>
                        <a:pt x="111692" y="81146"/>
                      </a:lnTo>
                      <a:lnTo>
                        <a:pt x="114389" y="82342"/>
                      </a:lnTo>
                      <a:lnTo>
                        <a:pt x="119762" y="84596"/>
                      </a:lnTo>
                      <a:lnTo>
                        <a:pt x="120429" y="84866"/>
                      </a:lnTo>
                      <a:lnTo>
                        <a:pt x="121113" y="85136"/>
                      </a:lnTo>
                      <a:lnTo>
                        <a:pt x="122436" y="85672"/>
                      </a:lnTo>
                      <a:lnTo>
                        <a:pt x="125134" y="86707"/>
                      </a:lnTo>
                      <a:lnTo>
                        <a:pt x="130506" y="88696"/>
                      </a:lnTo>
                      <a:lnTo>
                        <a:pt x="141251" y="92205"/>
                      </a:lnTo>
                      <a:lnTo>
                        <a:pt x="141894" y="92402"/>
                      </a:lnTo>
                      <a:lnTo>
                        <a:pt x="142509" y="92580"/>
                      </a:lnTo>
                      <a:lnTo>
                        <a:pt x="146283" y="93652"/>
                      </a:lnTo>
                      <a:lnTo>
                        <a:pt x="151287" y="94976"/>
                      </a:lnTo>
                      <a:lnTo>
                        <a:pt x="151925" y="95118"/>
                      </a:lnTo>
                      <a:lnTo>
                        <a:pt x="152545" y="95278"/>
                      </a:lnTo>
                      <a:lnTo>
                        <a:pt x="153803" y="95585"/>
                      </a:lnTo>
                      <a:lnTo>
                        <a:pt x="156314" y="96158"/>
                      </a:lnTo>
                      <a:lnTo>
                        <a:pt x="161323" y="97230"/>
                      </a:lnTo>
                      <a:lnTo>
                        <a:pt x="161961" y="97358"/>
                      </a:lnTo>
                      <a:lnTo>
                        <a:pt x="162581" y="97482"/>
                      </a:lnTo>
                      <a:lnTo>
                        <a:pt x="166350" y="98178"/>
                      </a:lnTo>
                      <a:lnTo>
                        <a:pt x="166970" y="98288"/>
                      </a:lnTo>
                      <a:lnTo>
                        <a:pt x="167608" y="98393"/>
                      </a:lnTo>
                      <a:lnTo>
                        <a:pt x="168843" y="98590"/>
                      </a:lnTo>
                      <a:lnTo>
                        <a:pt x="171360" y="98984"/>
                      </a:lnTo>
                      <a:lnTo>
                        <a:pt x="171997" y="99094"/>
                      </a:lnTo>
                      <a:lnTo>
                        <a:pt x="172618" y="99181"/>
                      </a:lnTo>
                      <a:lnTo>
                        <a:pt x="173870" y="99360"/>
                      </a:lnTo>
                      <a:lnTo>
                        <a:pt x="176387" y="99681"/>
                      </a:lnTo>
                      <a:lnTo>
                        <a:pt x="177007" y="99754"/>
                      </a:lnTo>
                      <a:lnTo>
                        <a:pt x="177645" y="99846"/>
                      </a:lnTo>
                      <a:lnTo>
                        <a:pt x="178880" y="99988"/>
                      </a:lnTo>
                      <a:lnTo>
                        <a:pt x="181396" y="100253"/>
                      </a:lnTo>
                      <a:lnTo>
                        <a:pt x="182631" y="100363"/>
                      </a:lnTo>
                      <a:lnTo>
                        <a:pt x="183860" y="100487"/>
                      </a:lnTo>
                      <a:lnTo>
                        <a:pt x="184480" y="100542"/>
                      </a:lnTo>
                      <a:lnTo>
                        <a:pt x="185094" y="100579"/>
                      </a:lnTo>
                      <a:lnTo>
                        <a:pt x="186306" y="100684"/>
                      </a:lnTo>
                      <a:lnTo>
                        <a:pt x="186926" y="100721"/>
                      </a:lnTo>
                      <a:lnTo>
                        <a:pt x="187541" y="100776"/>
                      </a:lnTo>
                      <a:lnTo>
                        <a:pt x="188775" y="100844"/>
                      </a:lnTo>
                      <a:lnTo>
                        <a:pt x="189396" y="100899"/>
                      </a:lnTo>
                      <a:lnTo>
                        <a:pt x="190010" y="100936"/>
                      </a:lnTo>
                      <a:lnTo>
                        <a:pt x="191245" y="100991"/>
                      </a:lnTo>
                      <a:lnTo>
                        <a:pt x="191842" y="101023"/>
                      </a:lnTo>
                      <a:lnTo>
                        <a:pt x="192456" y="101060"/>
                      </a:lnTo>
                      <a:lnTo>
                        <a:pt x="193077" y="101078"/>
                      </a:lnTo>
                      <a:lnTo>
                        <a:pt x="193691" y="101115"/>
                      </a:lnTo>
                      <a:lnTo>
                        <a:pt x="197396" y="101220"/>
                      </a:lnTo>
                      <a:lnTo>
                        <a:pt x="197993" y="101220"/>
                      </a:lnTo>
                      <a:lnTo>
                        <a:pt x="198607" y="101238"/>
                      </a:lnTo>
                      <a:lnTo>
                        <a:pt x="199221" y="101238"/>
                      </a:lnTo>
                      <a:lnTo>
                        <a:pt x="199842" y="101257"/>
                      </a:lnTo>
                      <a:lnTo>
                        <a:pt x="203546" y="101257"/>
                      </a:lnTo>
                      <a:lnTo>
                        <a:pt x="204137" y="101238"/>
                      </a:lnTo>
                      <a:lnTo>
                        <a:pt x="204758" y="101238"/>
                      </a:lnTo>
                      <a:lnTo>
                        <a:pt x="205992" y="101202"/>
                      </a:lnTo>
                      <a:lnTo>
                        <a:pt x="206607" y="101202"/>
                      </a:lnTo>
                      <a:lnTo>
                        <a:pt x="207842" y="101170"/>
                      </a:lnTo>
                      <a:lnTo>
                        <a:pt x="208462" y="101133"/>
                      </a:lnTo>
                      <a:lnTo>
                        <a:pt x="209076" y="101115"/>
                      </a:lnTo>
                      <a:lnTo>
                        <a:pt x="209673" y="101096"/>
                      </a:lnTo>
                      <a:lnTo>
                        <a:pt x="210908" y="101041"/>
                      </a:lnTo>
                      <a:lnTo>
                        <a:pt x="212137" y="100972"/>
                      </a:lnTo>
                      <a:lnTo>
                        <a:pt x="213372" y="100918"/>
                      </a:lnTo>
                      <a:lnTo>
                        <a:pt x="213992" y="100881"/>
                      </a:lnTo>
                      <a:lnTo>
                        <a:pt x="214607" y="100826"/>
                      </a:lnTo>
                      <a:lnTo>
                        <a:pt x="215818" y="100757"/>
                      </a:lnTo>
                      <a:lnTo>
                        <a:pt x="216438" y="100702"/>
                      </a:lnTo>
                      <a:lnTo>
                        <a:pt x="217053" y="100666"/>
                      </a:lnTo>
                      <a:lnTo>
                        <a:pt x="220757" y="100345"/>
                      </a:lnTo>
                      <a:lnTo>
                        <a:pt x="223408" y="100056"/>
                      </a:lnTo>
                      <a:lnTo>
                        <a:pt x="226083" y="99754"/>
                      </a:lnTo>
                      <a:lnTo>
                        <a:pt x="226750" y="99681"/>
                      </a:lnTo>
                      <a:lnTo>
                        <a:pt x="227411" y="99594"/>
                      </a:lnTo>
                      <a:lnTo>
                        <a:pt x="228757" y="99415"/>
                      </a:lnTo>
                      <a:lnTo>
                        <a:pt x="231431" y="99039"/>
                      </a:lnTo>
                      <a:lnTo>
                        <a:pt x="234082" y="98609"/>
                      </a:lnTo>
                      <a:lnTo>
                        <a:pt x="236763" y="98160"/>
                      </a:lnTo>
                      <a:lnTo>
                        <a:pt x="242088" y="97161"/>
                      </a:lnTo>
                      <a:lnTo>
                        <a:pt x="242773" y="97015"/>
                      </a:lnTo>
                      <a:lnTo>
                        <a:pt x="243434" y="96891"/>
                      </a:lnTo>
                      <a:lnTo>
                        <a:pt x="244762" y="96607"/>
                      </a:lnTo>
                      <a:lnTo>
                        <a:pt x="247437" y="96016"/>
                      </a:lnTo>
                      <a:lnTo>
                        <a:pt x="252762" y="94724"/>
                      </a:lnTo>
                      <a:lnTo>
                        <a:pt x="253447" y="94545"/>
                      </a:lnTo>
                      <a:lnTo>
                        <a:pt x="255437" y="94010"/>
                      </a:lnTo>
                      <a:lnTo>
                        <a:pt x="258111" y="93277"/>
                      </a:lnTo>
                      <a:lnTo>
                        <a:pt x="263437" y="91701"/>
                      </a:lnTo>
                      <a:lnTo>
                        <a:pt x="264080" y="91522"/>
                      </a:lnTo>
                      <a:lnTo>
                        <a:pt x="265930" y="90931"/>
                      </a:lnTo>
                      <a:lnTo>
                        <a:pt x="268422" y="90111"/>
                      </a:lnTo>
                      <a:lnTo>
                        <a:pt x="273403" y="88393"/>
                      </a:lnTo>
                      <a:lnTo>
                        <a:pt x="274023" y="88160"/>
                      </a:lnTo>
                      <a:lnTo>
                        <a:pt x="274637" y="87944"/>
                      </a:lnTo>
                      <a:lnTo>
                        <a:pt x="275896" y="87477"/>
                      </a:lnTo>
                      <a:lnTo>
                        <a:pt x="278389" y="86547"/>
                      </a:lnTo>
                      <a:lnTo>
                        <a:pt x="283369" y="84582"/>
                      </a:lnTo>
                      <a:lnTo>
                        <a:pt x="283989" y="84312"/>
                      </a:lnTo>
                      <a:lnTo>
                        <a:pt x="284604" y="84060"/>
                      </a:lnTo>
                      <a:lnTo>
                        <a:pt x="285862" y="83542"/>
                      </a:lnTo>
                      <a:lnTo>
                        <a:pt x="288355" y="82488"/>
                      </a:lnTo>
                      <a:lnTo>
                        <a:pt x="293317" y="80267"/>
                      </a:lnTo>
                      <a:lnTo>
                        <a:pt x="303283" y="75452"/>
                      </a:lnTo>
                      <a:lnTo>
                        <a:pt x="303968" y="75113"/>
                      </a:lnTo>
                      <a:lnTo>
                        <a:pt x="304630" y="74774"/>
                      </a:lnTo>
                      <a:lnTo>
                        <a:pt x="305981" y="74078"/>
                      </a:lnTo>
                      <a:lnTo>
                        <a:pt x="308679" y="72644"/>
                      </a:lnTo>
                      <a:lnTo>
                        <a:pt x="314069" y="69694"/>
                      </a:lnTo>
                      <a:lnTo>
                        <a:pt x="324884" y="63358"/>
                      </a:lnTo>
                      <a:lnTo>
                        <a:pt x="325545" y="62946"/>
                      </a:lnTo>
                      <a:lnTo>
                        <a:pt x="326235" y="62516"/>
                      </a:lnTo>
                      <a:lnTo>
                        <a:pt x="327581" y="61677"/>
                      </a:lnTo>
                      <a:lnTo>
                        <a:pt x="330279" y="59959"/>
                      </a:lnTo>
                      <a:lnTo>
                        <a:pt x="335675" y="56432"/>
                      </a:lnTo>
                      <a:lnTo>
                        <a:pt x="346466" y="48915"/>
                      </a:lnTo>
                      <a:lnTo>
                        <a:pt x="347127" y="48434"/>
                      </a:lnTo>
                      <a:lnTo>
                        <a:pt x="347789" y="47967"/>
                      </a:lnTo>
                      <a:lnTo>
                        <a:pt x="351768" y="45016"/>
                      </a:lnTo>
                      <a:lnTo>
                        <a:pt x="357070" y="40990"/>
                      </a:lnTo>
                      <a:lnTo>
                        <a:pt x="367657" y="32488"/>
                      </a:lnTo>
                      <a:lnTo>
                        <a:pt x="388847" y="13825"/>
                      </a:lnTo>
                      <a:lnTo>
                        <a:pt x="389462" y="13252"/>
                      </a:lnTo>
                      <a:lnTo>
                        <a:pt x="390082" y="12661"/>
                      </a:lnTo>
                      <a:lnTo>
                        <a:pt x="391340" y="11498"/>
                      </a:lnTo>
                      <a:lnTo>
                        <a:pt x="393804" y="9157"/>
                      </a:lnTo>
                      <a:lnTo>
                        <a:pt x="398743" y="4361"/>
                      </a:lnTo>
                      <a:lnTo>
                        <a:pt x="403132" y="-5"/>
                      </a:lnTo>
                    </a:path>
                  </a:pathLst>
                </a:custGeom>
                <a:noFill/>
                <a:ln w="2315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7C5B895C-7E3B-3D47-AD43-4564987C3DDA}"/>
                    </a:ext>
                  </a:extLst>
                </p:cNvPr>
                <p:cNvSpPr/>
                <p:nvPr/>
              </p:nvSpPr>
              <p:spPr>
                <a:xfrm>
                  <a:off x="7598079" y="1758055"/>
                  <a:ext cx="716927" cy="696476"/>
                </a:xfrm>
                <a:custGeom>
                  <a:avLst/>
                  <a:gdLst>
                    <a:gd name="connsiteX0" fmla="*/ -66 w 808344"/>
                    <a:gd name="connsiteY0" fmla="*/ 814723 h 814728"/>
                    <a:gd name="connsiteX1" fmla="*/ 23892 w 808344"/>
                    <a:gd name="connsiteY1" fmla="*/ 790563 h 814728"/>
                    <a:gd name="connsiteX2" fmla="*/ 66777 w 808344"/>
                    <a:gd name="connsiteY2" fmla="*/ 747351 h 814728"/>
                    <a:gd name="connsiteX3" fmla="*/ 106805 w 808344"/>
                    <a:gd name="connsiteY3" fmla="*/ 706998 h 814728"/>
                    <a:gd name="connsiteX4" fmla="*/ 146032 w 808344"/>
                    <a:gd name="connsiteY4" fmla="*/ 667451 h 814728"/>
                    <a:gd name="connsiteX5" fmla="*/ 188617 w 808344"/>
                    <a:gd name="connsiteY5" fmla="*/ 624541 h 814728"/>
                    <a:gd name="connsiteX6" fmla="*/ 228347 w 808344"/>
                    <a:gd name="connsiteY6" fmla="*/ 584494 h 814728"/>
                    <a:gd name="connsiteX7" fmla="*/ 271413 w 808344"/>
                    <a:gd name="connsiteY7" fmla="*/ 541099 h 814728"/>
                    <a:gd name="connsiteX8" fmla="*/ 311629 w 808344"/>
                    <a:gd name="connsiteY8" fmla="*/ 500567 h 814728"/>
                    <a:gd name="connsiteX9" fmla="*/ 351037 w 808344"/>
                    <a:gd name="connsiteY9" fmla="*/ 460828 h 814728"/>
                    <a:gd name="connsiteX10" fmla="*/ 393810 w 808344"/>
                    <a:gd name="connsiteY10" fmla="*/ 417735 h 814728"/>
                    <a:gd name="connsiteX11" fmla="*/ 433721 w 808344"/>
                    <a:gd name="connsiteY11" fmla="*/ 377511 h 814728"/>
                    <a:gd name="connsiteX12" fmla="*/ 476974 w 808344"/>
                    <a:gd name="connsiteY12" fmla="*/ 333902 h 814728"/>
                    <a:gd name="connsiteX13" fmla="*/ 519443 w 808344"/>
                    <a:gd name="connsiteY13" fmla="*/ 291117 h 814728"/>
                    <a:gd name="connsiteX14" fmla="*/ 559038 w 808344"/>
                    <a:gd name="connsiteY14" fmla="*/ 251195 h 814728"/>
                    <a:gd name="connsiteX15" fmla="*/ 601992 w 808344"/>
                    <a:gd name="connsiteY15" fmla="*/ 207908 h 814728"/>
                    <a:gd name="connsiteX16" fmla="*/ 642085 w 808344"/>
                    <a:gd name="connsiteY16" fmla="*/ 167485 h 814728"/>
                    <a:gd name="connsiteX17" fmla="*/ 681405 w 808344"/>
                    <a:gd name="connsiteY17" fmla="*/ 127868 h 814728"/>
                    <a:gd name="connsiteX18" fmla="*/ 724061 w 808344"/>
                    <a:gd name="connsiteY18" fmla="*/ 84885 h 814728"/>
                    <a:gd name="connsiteX19" fmla="*/ 763838 w 808344"/>
                    <a:gd name="connsiteY19" fmla="*/ 44766 h 814728"/>
                    <a:gd name="connsiteX20" fmla="*/ 764546 w 808344"/>
                    <a:gd name="connsiteY20" fmla="*/ 44069 h 814728"/>
                    <a:gd name="connsiteX21" fmla="*/ 765231 w 808344"/>
                    <a:gd name="connsiteY21" fmla="*/ 43371 h 814728"/>
                    <a:gd name="connsiteX22" fmla="*/ 766629 w 808344"/>
                    <a:gd name="connsiteY22" fmla="*/ 41975 h 814728"/>
                    <a:gd name="connsiteX23" fmla="*/ 769392 w 808344"/>
                    <a:gd name="connsiteY23" fmla="*/ 39166 h 814728"/>
                    <a:gd name="connsiteX24" fmla="*/ 774945 w 808344"/>
                    <a:gd name="connsiteY24" fmla="*/ 33582 h 814728"/>
                    <a:gd name="connsiteX25" fmla="*/ 786058 w 808344"/>
                    <a:gd name="connsiteY25" fmla="*/ 22381 h 814728"/>
                    <a:gd name="connsiteX26" fmla="*/ 786743 w 808344"/>
                    <a:gd name="connsiteY26" fmla="*/ 21683 h 814728"/>
                    <a:gd name="connsiteX27" fmla="*/ 787451 w 808344"/>
                    <a:gd name="connsiteY27" fmla="*/ 20985 h 814728"/>
                    <a:gd name="connsiteX28" fmla="*/ 788844 w 808344"/>
                    <a:gd name="connsiteY28" fmla="*/ 19589 h 814728"/>
                    <a:gd name="connsiteX29" fmla="*/ 791612 w 808344"/>
                    <a:gd name="connsiteY29" fmla="*/ 16780 h 814728"/>
                    <a:gd name="connsiteX30" fmla="*/ 797166 w 808344"/>
                    <a:gd name="connsiteY30" fmla="*/ 11179 h 814728"/>
                    <a:gd name="connsiteX31" fmla="*/ 797856 w 808344"/>
                    <a:gd name="connsiteY31" fmla="*/ 10481 h 814728"/>
                    <a:gd name="connsiteX32" fmla="*/ 798564 w 808344"/>
                    <a:gd name="connsiteY32" fmla="*/ 9783 h 814728"/>
                    <a:gd name="connsiteX33" fmla="*/ 799934 w 808344"/>
                    <a:gd name="connsiteY33" fmla="*/ 8387 h 814728"/>
                    <a:gd name="connsiteX34" fmla="*/ 802725 w 808344"/>
                    <a:gd name="connsiteY34" fmla="*/ 5596 h 814728"/>
                    <a:gd name="connsiteX35" fmla="*/ 803410 w 808344"/>
                    <a:gd name="connsiteY35" fmla="*/ 4898 h 814728"/>
                    <a:gd name="connsiteX36" fmla="*/ 804118 w 808344"/>
                    <a:gd name="connsiteY36" fmla="*/ 4182 h 814728"/>
                    <a:gd name="connsiteX37" fmla="*/ 805487 w 808344"/>
                    <a:gd name="connsiteY37" fmla="*/ 2787 h 814728"/>
                    <a:gd name="connsiteX38" fmla="*/ 806195 w 808344"/>
                    <a:gd name="connsiteY38" fmla="*/ 2088 h 814728"/>
                    <a:gd name="connsiteX39" fmla="*/ 807571 w 808344"/>
                    <a:gd name="connsiteY39" fmla="*/ 693 h 814728"/>
                    <a:gd name="connsiteX40" fmla="*/ 808279 w 808344"/>
                    <a:gd name="connsiteY40" fmla="*/ -5 h 81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808344" h="814728">
                      <a:moveTo>
                        <a:pt x="-66" y="814723"/>
                      </a:moveTo>
                      <a:lnTo>
                        <a:pt x="23892" y="790563"/>
                      </a:lnTo>
                      <a:lnTo>
                        <a:pt x="66777" y="747351"/>
                      </a:lnTo>
                      <a:lnTo>
                        <a:pt x="106805" y="706998"/>
                      </a:lnTo>
                      <a:lnTo>
                        <a:pt x="146032" y="667451"/>
                      </a:lnTo>
                      <a:lnTo>
                        <a:pt x="188617" y="624541"/>
                      </a:lnTo>
                      <a:lnTo>
                        <a:pt x="228347" y="584494"/>
                      </a:lnTo>
                      <a:lnTo>
                        <a:pt x="271413" y="541099"/>
                      </a:lnTo>
                      <a:lnTo>
                        <a:pt x="311629" y="500567"/>
                      </a:lnTo>
                      <a:lnTo>
                        <a:pt x="351037" y="460828"/>
                      </a:lnTo>
                      <a:lnTo>
                        <a:pt x="393810" y="417735"/>
                      </a:lnTo>
                      <a:lnTo>
                        <a:pt x="433721" y="377511"/>
                      </a:lnTo>
                      <a:lnTo>
                        <a:pt x="476974" y="333902"/>
                      </a:lnTo>
                      <a:lnTo>
                        <a:pt x="519443" y="291117"/>
                      </a:lnTo>
                      <a:lnTo>
                        <a:pt x="559038" y="251195"/>
                      </a:lnTo>
                      <a:lnTo>
                        <a:pt x="601992" y="207908"/>
                      </a:lnTo>
                      <a:lnTo>
                        <a:pt x="642085" y="167485"/>
                      </a:lnTo>
                      <a:lnTo>
                        <a:pt x="681405" y="127868"/>
                      </a:lnTo>
                      <a:lnTo>
                        <a:pt x="724061" y="84885"/>
                      </a:lnTo>
                      <a:lnTo>
                        <a:pt x="763838" y="44766"/>
                      </a:lnTo>
                      <a:lnTo>
                        <a:pt x="764546" y="44069"/>
                      </a:lnTo>
                      <a:lnTo>
                        <a:pt x="765231" y="43371"/>
                      </a:lnTo>
                      <a:lnTo>
                        <a:pt x="766629" y="41975"/>
                      </a:lnTo>
                      <a:lnTo>
                        <a:pt x="769392" y="39166"/>
                      </a:lnTo>
                      <a:lnTo>
                        <a:pt x="774945" y="33582"/>
                      </a:lnTo>
                      <a:lnTo>
                        <a:pt x="786058" y="22381"/>
                      </a:lnTo>
                      <a:lnTo>
                        <a:pt x="786743" y="21683"/>
                      </a:lnTo>
                      <a:lnTo>
                        <a:pt x="787451" y="20985"/>
                      </a:lnTo>
                      <a:lnTo>
                        <a:pt x="788844" y="19589"/>
                      </a:lnTo>
                      <a:lnTo>
                        <a:pt x="791612" y="16780"/>
                      </a:lnTo>
                      <a:lnTo>
                        <a:pt x="797166" y="11179"/>
                      </a:lnTo>
                      <a:lnTo>
                        <a:pt x="797856" y="10481"/>
                      </a:lnTo>
                      <a:lnTo>
                        <a:pt x="798564" y="9783"/>
                      </a:lnTo>
                      <a:lnTo>
                        <a:pt x="799934" y="8387"/>
                      </a:lnTo>
                      <a:lnTo>
                        <a:pt x="802725" y="5596"/>
                      </a:lnTo>
                      <a:lnTo>
                        <a:pt x="803410" y="4898"/>
                      </a:lnTo>
                      <a:lnTo>
                        <a:pt x="804118" y="4182"/>
                      </a:lnTo>
                      <a:lnTo>
                        <a:pt x="805487" y="2787"/>
                      </a:lnTo>
                      <a:lnTo>
                        <a:pt x="806195" y="2088"/>
                      </a:lnTo>
                      <a:lnTo>
                        <a:pt x="807571" y="693"/>
                      </a:lnTo>
                      <a:lnTo>
                        <a:pt x="808279" y="-5"/>
                      </a:lnTo>
                    </a:path>
                  </a:pathLst>
                </a:custGeom>
                <a:noFill/>
                <a:ln w="2315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E46EDFA1-02BF-574C-874A-0316E66DC1DE}"/>
                      </a:ext>
                    </a:extLst>
                  </p:cNvPr>
                  <p:cNvSpPr/>
                  <p:nvPr/>
                </p:nvSpPr>
                <p:spPr>
                  <a:xfrm>
                    <a:off x="11615705" y="2613826"/>
                    <a:ext cx="452368" cy="28131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ℓ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BD3BE093-D77C-8B46-B8C4-8C56916112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15705" y="2613826"/>
                    <a:ext cx="452368" cy="2813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7EFC83C-D769-664B-9AC3-0DEA45531F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21420" y="2384718"/>
                <a:ext cx="739475" cy="944163"/>
              </a:xfrm>
              <a:prstGeom prst="line">
                <a:avLst/>
              </a:prstGeom>
              <a:ln w="23114" cap="rnd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38C15DC-B256-F243-BEF1-301A227DF90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10964676" y="2383406"/>
                <a:ext cx="741923" cy="947288"/>
              </a:xfrm>
              <a:prstGeom prst="line">
                <a:avLst/>
              </a:prstGeom>
              <a:ln w="23114" cap="rnd"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8594D-DE86-FA4B-98E1-193B86C143D7}"/>
              </a:ext>
            </a:extLst>
          </p:cNvPr>
          <p:cNvGrpSpPr/>
          <p:nvPr/>
        </p:nvGrpSpPr>
        <p:grpSpPr>
          <a:xfrm>
            <a:off x="7683699" y="4907919"/>
            <a:ext cx="1722120" cy="715089"/>
            <a:chOff x="10080804" y="3814457"/>
            <a:chExt cx="1722120" cy="7150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2A946E-4589-C34F-9406-04C842FC8415}"/>
                </a:ext>
              </a:extLst>
            </p:cNvPr>
            <p:cNvSpPr txBox="1"/>
            <p:nvPr/>
          </p:nvSpPr>
          <p:spPr>
            <a:xfrm>
              <a:off x="10080804" y="3814457"/>
              <a:ext cx="1722120" cy="715089"/>
            </a:xfrm>
            <a:prstGeom prst="roundRect">
              <a:avLst/>
            </a:prstGeom>
            <a:noFill/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tIns="45720" rIns="45720" bIns="45720" numCol="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Huber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81462-FCBF-1949-A791-4020A89DC4C8}"/>
                </a:ext>
              </a:extLst>
            </p:cNvPr>
            <p:cNvCxnSpPr/>
            <p:nvPr/>
          </p:nvCxnSpPr>
          <p:spPr>
            <a:xfrm>
              <a:off x="10939324" y="4043059"/>
              <a:ext cx="711200" cy="0"/>
            </a:xfrm>
            <a:prstGeom prst="line">
              <a:avLst/>
            </a:prstGeom>
            <a:ln w="25400">
              <a:solidFill>
                <a:srgbClr val="F792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72B64E-17F6-CE4A-8620-986C45A7D205}"/>
                </a:ext>
              </a:extLst>
            </p:cNvPr>
            <p:cNvCxnSpPr/>
            <p:nvPr/>
          </p:nvCxnSpPr>
          <p:spPr>
            <a:xfrm>
              <a:off x="10939324" y="4330926"/>
              <a:ext cx="7112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2B7A83-CEEE-0D40-9843-53192DAF7FA0}"/>
              </a:ext>
            </a:extLst>
          </p:cNvPr>
          <p:cNvGrpSpPr/>
          <p:nvPr/>
        </p:nvGrpSpPr>
        <p:grpSpPr>
          <a:xfrm>
            <a:off x="1405365" y="2411605"/>
            <a:ext cx="2918634" cy="4112213"/>
            <a:chOff x="5343372" y="2199355"/>
            <a:chExt cx="2947188" cy="415244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B2EBDD2-EE8F-D940-8374-3DFAAEA7674A}"/>
                </a:ext>
              </a:extLst>
            </p:cNvPr>
            <p:cNvSpPr>
              <a:spLocks/>
            </p:cNvSpPr>
            <p:nvPr/>
          </p:nvSpPr>
          <p:spPr>
            <a:xfrm>
              <a:off x="5343372" y="2199355"/>
              <a:ext cx="2947188" cy="4152444"/>
            </a:xfrm>
            <a:prstGeom prst="roundRect">
              <a:avLst>
                <a:gd name="adj" fmla="val 12228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" descr="De Litteraria Expeditione per Pontificiam Ditionem - Jun 28, 2016 | BADO e  MART AUCTIONS in italy">
              <a:extLst>
                <a:ext uri="{FF2B5EF4-FFF2-40B4-BE49-F238E27FC236}">
                  <a16:creationId xmlns:a16="http://schemas.microsoft.com/office/drawing/2014/main" id="{782B9AF6-7970-0446-80A3-7A7AF33E5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845" y="2380791"/>
              <a:ext cx="2570241" cy="3789571"/>
            </a:xfrm>
            <a:prstGeom prst="roundRect">
              <a:avLst>
                <a:gd name="adj" fmla="val 10738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F7715E-2332-BD4F-A294-E4DB8856A512}"/>
              </a:ext>
            </a:extLst>
          </p:cNvPr>
          <p:cNvGrpSpPr/>
          <p:nvPr/>
        </p:nvGrpSpPr>
        <p:grpSpPr>
          <a:xfrm>
            <a:off x="3801068" y="1948798"/>
            <a:ext cx="5506213" cy="1451291"/>
            <a:chOff x="6893958" y="1587145"/>
            <a:chExt cx="5029200" cy="132556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E2FE362-1843-E248-8E65-6A6D1901CE62}"/>
                </a:ext>
              </a:extLst>
            </p:cNvPr>
            <p:cNvSpPr>
              <a:spLocks/>
            </p:cNvSpPr>
            <p:nvPr/>
          </p:nvSpPr>
          <p:spPr>
            <a:xfrm>
              <a:off x="6893958" y="1587145"/>
              <a:ext cx="5029200" cy="1325563"/>
            </a:xfrm>
            <a:prstGeom prst="roundRect">
              <a:avLst>
                <a:gd name="adj" fmla="val 12228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5" descr="Text, letter&#10;&#10;Description automatically generated">
              <a:extLst>
                <a:ext uri="{FF2B5EF4-FFF2-40B4-BE49-F238E27FC236}">
                  <a16:creationId xmlns:a16="http://schemas.microsoft.com/office/drawing/2014/main" id="{F0F753A8-9BA3-364A-B123-15427F9A9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9505" y="1723897"/>
              <a:ext cx="4778106" cy="1052060"/>
            </a:xfrm>
            <a:prstGeom prst="roundRect">
              <a:avLst>
                <a:gd name="adj" fmla="val 942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Picture 2" descr="Roger Boscovich (May 18, 1711 — February 13, 1787), Italian mathematician,  philosopher | World Biographical Encyclopedia">
            <a:extLst>
              <a:ext uri="{FF2B5EF4-FFF2-40B4-BE49-F238E27FC236}">
                <a16:creationId xmlns:a16="http://schemas.microsoft.com/office/drawing/2014/main" id="{0F7F13C2-DDBA-C34E-A3DC-74F44270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2" y="3865218"/>
            <a:ext cx="1353517" cy="1353517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8EDBB0-6280-CC4E-8917-2E88C6C7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502" y="2160882"/>
            <a:ext cx="2570752" cy="178667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CBF4-6CF0-1B47-A162-2413DF36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3FC88-58CA-C54A-AD52-641FF98BA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OK...then just regularize? Or minimize a less sensitive loss?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1B4AB9F-7571-B941-BFAA-66DA749C8A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658" y="2085902"/>
                <a:ext cx="11064684" cy="1343098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Theorem [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-Koehler-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Moitra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Yau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‘21]: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algorithm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based on minimizing a convex loss gets clean MSE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𝜼</m:t>
                        </m:r>
                      </m:e>
                      <m:sup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61B4AB9F-7571-B941-BFAA-66DA749C8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58" y="2085902"/>
                <a:ext cx="11064684" cy="1343098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 l="-1487" t="-1852" b="-14815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78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INEFFICIENT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800" dirty="0"/>
                  <a:t> (some fraction of these are corrupted)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Consider the following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system of polynomial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  <a:blipFill>
                <a:blip r:embed="rId2"/>
                <a:stretch>
                  <a:fillRect l="-1578" t="-7865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 for whether we think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clean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(most points clean)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blipFill>
                <a:blip r:embed="rId3"/>
                <a:stretch>
                  <a:fillRect l="-2026" t="-2639" r="-1842" b="-674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70DAAC-1D0A-0041-9E89-13A39E14D5FA}"/>
              </a:ext>
            </a:extLst>
          </p:cNvPr>
          <p:cNvSpPr txBox="1">
            <a:spLocks/>
          </p:cNvSpPr>
          <p:nvPr/>
        </p:nvSpPr>
        <p:spPr>
          <a:xfrm>
            <a:off x="7315200" y="2398321"/>
            <a:ext cx="4632960" cy="4331689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Objective: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/>
              <p:nvPr/>
            </p:nvSpPr>
            <p:spPr>
              <a:xfrm>
                <a:off x="7466330" y="3022601"/>
                <a:ext cx="4330700" cy="124460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7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lean</m:t>
                              </m:r>
                              <m:r>
                                <m:rPr>
                                  <m:brk m:alnAt="7"/>
                                </m:r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330" y="3022601"/>
                <a:ext cx="4330700" cy="1244600"/>
              </a:xfrm>
              <a:prstGeom prst="roundRect">
                <a:avLst>
                  <a:gd name="adj" fmla="val 1254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CE4FB4-E894-8F4B-B897-BBDA1C9EFA0A}"/>
              </a:ext>
            </a:extLst>
          </p:cNvPr>
          <p:cNvCxnSpPr>
            <a:cxnSpLocks/>
          </p:cNvCxnSpPr>
          <p:nvPr/>
        </p:nvCxnSpPr>
        <p:spPr>
          <a:xfrm flipV="1">
            <a:off x="8616950" y="4025900"/>
            <a:ext cx="927100" cy="12700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C97C4-46D5-394B-BF94-A4F1F853FF64}"/>
                  </a:ext>
                </a:extLst>
              </p:cNvPr>
              <p:cNvSpPr txBox="1"/>
              <p:nvPr/>
            </p:nvSpPr>
            <p:spPr>
              <a:xfrm>
                <a:off x="8096250" y="4333479"/>
                <a:ext cx="1968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points we “think” are clean, i.e.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C97C4-46D5-394B-BF94-A4F1F853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4333479"/>
                <a:ext cx="1968500" cy="923330"/>
              </a:xfrm>
              <a:prstGeom prst="rect">
                <a:avLst/>
              </a:prstGeom>
              <a:blipFill>
                <a:blip r:embed="rId5"/>
                <a:stretch>
                  <a:fillRect t="-4110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8C2E-2657-4243-9266-ACEB7106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INEFFICIENT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800" dirty="0"/>
                  <a:t> (some fraction of these are corrupted)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Consider the following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system of polynomial constraints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B6912-EB0F-714E-ADDB-B0B447520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2"/>
                <a:ext cx="8836660" cy="1104900"/>
              </a:xfrm>
              <a:blipFill>
                <a:blip r:embed="rId2"/>
                <a:stretch>
                  <a:fillRect l="-1578" t="-7865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(vector): our estimate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(scalar): indicator for whether we think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clean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Constraints: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 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(indicators Boolean)</a:t>
                </a:r>
              </a:p>
              <a:p>
                <a:pPr marL="45720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6920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</m:e>
                          <m:sub>
                            <m:r>
                              <a:rPr kumimoji="0" lang="en-US" sz="2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6920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92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(most points clean)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51ED806-64E0-A049-949B-9542ADB7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99311"/>
                <a:ext cx="6880860" cy="4331689"/>
              </a:xfrm>
              <a:prstGeom prst="rect">
                <a:avLst/>
              </a:prstGeom>
              <a:blipFill>
                <a:blip r:embed="rId3"/>
                <a:stretch>
                  <a:fillRect l="-2026" t="-2639" r="-1842" b="-674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C70DAAC-1D0A-0041-9E89-13A39E14D5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398321"/>
                <a:ext cx="4632960" cy="459937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Objective: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Note: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ground truth is feasible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clean,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C70DAAC-1D0A-0041-9E89-13A39E14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398321"/>
                <a:ext cx="4632960" cy="4599379"/>
              </a:xfrm>
              <a:prstGeom prst="rect">
                <a:avLst/>
              </a:prstGeom>
              <a:blipFill>
                <a:blip r:embed="rId4"/>
                <a:stretch>
                  <a:fillRect l="-3288" t="-247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/>
              <p:nvPr/>
            </p:nvSpPr>
            <p:spPr>
              <a:xfrm>
                <a:off x="7315200" y="3022601"/>
                <a:ext cx="4632960" cy="1244600"/>
              </a:xfrm>
              <a:prstGeom prst="roundRect">
                <a:avLst>
                  <a:gd name="adj" fmla="val 12540"/>
                </a:avLst>
              </a:prstGeom>
              <a:solidFill>
                <a:schemeClr val="accent5">
                  <a:alpha val="7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20000"/>
                                              <a:lumOff val="8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20000"/>
                                                  <a:lumOff val="8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sz="2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FEC306">
                                                      <a:lumMod val="20000"/>
                                                      <a:lumOff val="80000"/>
                                                    </a:srgbClr>
                                                  </a:solidFill>
                                                  <a:effectLst>
                                                    <a:outerShdw blurRad="50800" dist="38100" dir="2700000" algn="tl" rotWithShape="0">
                                                      <a:prstClr val="black">
                                                        <a:alpha val="40000"/>
                                                      </a:prstClr>
                                                    </a:outerShdw>
                                                  </a:effectLst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20000"/>
                                          <a:lumOff val="8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C01618C-EEE1-CD40-949F-22AD0EE26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022601"/>
                <a:ext cx="4632960" cy="1244600"/>
              </a:xfrm>
              <a:prstGeom prst="roundRect">
                <a:avLst>
                  <a:gd name="adj" fmla="val 1254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5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F9C0-FA34-BE4D-9176-9DE9150D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6B47-E99C-3345-A75A-39EBA797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This is a highly non-convex problem. And in general, solving polynomial systems is NP-hard... 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/>
              <a:t>devise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convex relaxation </a:t>
            </a:r>
            <a:r>
              <a:rPr lang="en-US" dirty="0"/>
              <a:t>of the problem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Idea 1:</a:t>
            </a:r>
            <a:r>
              <a:rPr lang="en-US" dirty="0"/>
              <a:t> Rather than optimize over feasible solution, optimize over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distributions over feasible solutions</a:t>
            </a:r>
          </a:p>
          <a:p>
            <a:pPr marL="1257300" indent="0">
              <a:buNone/>
            </a:pPr>
            <a:r>
              <a:rPr lang="en-US" dirty="0">
                <a:solidFill>
                  <a:schemeClr val="accent6"/>
                </a:solidFill>
              </a:rPr>
              <a:t>No easier than finding a single solution </a:t>
            </a:r>
            <a:r>
              <a:rPr lang="en-US" dirty="0">
                <a:solidFill>
                  <a:schemeClr val="accent6"/>
                </a:solidFill>
                <a:sym typeface="Wingdings" pitchFamily="2" charset="2"/>
              </a:rPr>
              <a:t>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Idea 2: </a:t>
            </a:r>
            <a:r>
              <a:rPr lang="en-US" dirty="0"/>
              <a:t>Relax the notion of “distribution”!</a:t>
            </a:r>
          </a:p>
        </p:txBody>
      </p:sp>
    </p:spTree>
    <p:extLst>
      <p:ext uri="{BB962C8B-B14F-4D97-AF65-F5344CB8AC3E}">
        <p14:creationId xmlns:p14="http://schemas.microsoft.com/office/powerpoint/2010/main" val="3282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DB9A-6E57-994D-B54B-B01FF864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CA96C-8E8F-BE47-BD7B-BBCCEA90C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(Degree-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 Pseudo-distribution: </a:t>
                </a:r>
              </a:p>
              <a:p>
                <a:pPr marL="460375" indent="0">
                  <a:buNone/>
                </a:pPr>
                <a:r>
                  <a:rPr lang="en-US" dirty="0"/>
                  <a:t>given by “pseudo-expectation”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that behaves like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expectation operator </a:t>
                </a:r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distribution</a:t>
                </a:r>
                <a:r>
                  <a:rPr lang="en-US" dirty="0"/>
                  <a:t> over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assignments to the variables </a:t>
                </a:r>
                <a:r>
                  <a:rPr lang="en-US" dirty="0"/>
                  <a:t>of the program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takes any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polynomial in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and outputs a number. Must satisfy: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CA96C-8E8F-BE47-BD7B-BBCCEA90C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4EF378-D92D-CD44-8B0D-89D4E3A384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4393211"/>
                <a:ext cx="11704320" cy="18551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Normalization: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Linearity: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all 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polynomials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4EF378-D92D-CD44-8B0D-89D4E3A3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393211"/>
                <a:ext cx="11704320" cy="1855189"/>
              </a:xfrm>
              <a:prstGeom prst="rect">
                <a:avLst/>
              </a:prstGeom>
              <a:blipFill>
                <a:blip r:embed="rId3"/>
                <a:stretch>
                  <a:fillRect l="-1518" t="-7483" b="-544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63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1E00-434C-5B4B-9D31-25FEFB1F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149600"/>
                <a:ext cx="11948160" cy="37084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This is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finite-dimensional</a:t>
                </a:r>
                <a:r>
                  <a:rPr lang="en-US" dirty="0"/>
                  <a:t> object: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specified by its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“pseudo-moments”, </a:t>
                </a:r>
                <a:r>
                  <a:rPr lang="en-US" dirty="0"/>
                  <a:t>i.e. value on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monomials, e.g.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91440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Dimension: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1" i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𝐯𝐚𝐫𝐢𝐚𝐛𝐥𝐞𝐬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sup>
                    </m:sSup>
                  </m:oMath>
                </a14:m>
                <a:endParaRPr 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Properties 1 and 2 are affine constraints</a:t>
                </a:r>
              </a:p>
              <a:p>
                <a:pPr marL="0" indent="0">
                  <a:buNone/>
                </a:pPr>
                <a:r>
                  <a:rPr lang="en-US" dirty="0"/>
                  <a:t>Property 3 is equivalent to </a:t>
                </a:r>
                <a:r>
                  <a:rPr lang="en-US" dirty="0" err="1"/>
                  <a:t>psd</a:t>
                </a:r>
                <a:r>
                  <a:rPr lang="en-US" dirty="0"/>
                  <a:t>-ness of a certain matrix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The set of pseudo-distributions is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convex!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	(more on this in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pset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2…)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149600"/>
                <a:ext cx="11948160" cy="3708400"/>
              </a:xfrm>
              <a:blipFill>
                <a:blip r:embed="rId3"/>
                <a:stretch>
                  <a:fillRect l="-1380" t="-4795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F12FB71-C851-804D-8A67-7F61E5418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Normalization: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Linearity: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all 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polynomials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F12FB71-C851-804D-8A67-7F61E541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blipFill>
                <a:blip r:embed="rId4"/>
                <a:stretch>
                  <a:fillRect l="-1518" t="-6757" b="-473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92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Notation </a:t>
            </a:r>
            <a:r>
              <a:rPr lang="en-US" dirty="0" err="1">
                <a:cs typeface="Calibri"/>
              </a:rPr>
              <a:t>cheatsheet</a:t>
            </a:r>
            <a:r>
              <a:rPr lang="en-US" dirty="0">
                <a:cs typeface="Calibri"/>
              </a:rPr>
              <a:t> on course Overleaf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Reminder to please start the </a:t>
            </a:r>
            <a:r>
              <a:rPr lang="en-US" dirty="0" err="1">
                <a:cs typeface="Calibri"/>
              </a:rPr>
              <a:t>pset</a:t>
            </a:r>
            <a:r>
              <a:rPr lang="en-US" dirty="0">
                <a:cs typeface="Calibri"/>
              </a:rPr>
              <a:t> early as it’s quite dense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Harvard </a:t>
            </a:r>
            <a:r>
              <a:rPr lang="en-US" dirty="0" err="1">
                <a:cs typeface="Calibri"/>
              </a:rPr>
              <a:t>ToC</a:t>
            </a:r>
            <a:r>
              <a:rPr lang="en-US" dirty="0">
                <a:cs typeface="Calibri"/>
              </a:rPr>
              <a:t> seminar (biweekly) today after class --- “Postdoc Day”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cs typeface="Calibri"/>
              </a:rPr>
              <a:t>If today’s content piques your interest, check out MIT 6.S977 (full course on SoS)</a:t>
            </a: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1E00-434C-5B4B-9D31-25FEFB1F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PROOFS TO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149600"/>
                <a:ext cx="11948160" cy="34250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How do the constraints from the program come into play?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b="1" dirty="0">
                    <a:solidFill>
                      <a:srgbClr val="143053"/>
                    </a:solidFill>
                    <a:effectLst/>
                  </a:rPr>
                  <a:t>Program constraints</a:t>
                </a:r>
                <a:r>
                  <a:rPr lang="en-US" dirty="0">
                    <a:solidFill>
                      <a:srgbClr val="143053"/>
                    </a:solidFill>
                    <a:effectLst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143053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dirty="0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143053"/>
                    </a:solidFill>
                    <a:effectLst/>
                  </a:rPr>
                  <a:t> for any poly.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>
                    <a:solidFill>
                      <a:srgbClr val="143053"/>
                    </a:solidFill>
                    <a:effectLst/>
                  </a:rPr>
                  <a:t> </a:t>
                </a:r>
                <a:r>
                  <a:rPr lang="en-US" dirty="0">
                    <a:solidFill>
                      <a:srgbClr val="143053"/>
                    </a:solidFill>
                    <a:effectLst/>
                  </a:rPr>
                  <a:t>for which there is a “simple” (degree-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143053"/>
                    </a:solidFill>
                    <a:effectLst/>
                  </a:rPr>
                  <a:t>) 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143053"/>
                        </a:solidFill>
                        <a:effectLst/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143053"/>
                    </a:solidFill>
                    <a:effectLst/>
                  </a:rPr>
                  <a:t> using the program constraints.</a:t>
                </a:r>
              </a:p>
              <a:p>
                <a:pPr marL="508000" indent="0">
                  <a:buNone/>
                </a:pP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508000" indent="0">
                  <a:buNone/>
                </a:pP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(in a few slides)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27C2350-6BD3-3E4F-A270-026FE1C0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149600"/>
                <a:ext cx="11948160" cy="3425082"/>
              </a:xfrm>
              <a:blipFill>
                <a:blip r:embed="rId2"/>
                <a:stretch>
                  <a:fillRect l="-1380" t="-4444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0CCC1B7-5C9D-AB41-8695-40E557C8CA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Normalization: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Linearity: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⋅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Positivity: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all 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polynomials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0CCC1B7-5C9D-AB41-8695-40E557C8C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855189"/>
              </a:xfrm>
              <a:prstGeom prst="rect">
                <a:avLst/>
              </a:prstGeom>
              <a:blipFill>
                <a:blip r:embed="rId3"/>
                <a:stretch>
                  <a:fillRect l="-1518" t="-6757" b="-473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95EC4-A72F-6B4B-9D3A-AB57537539B4}"/>
                  </a:ext>
                </a:extLst>
              </p:cNvPr>
              <p:cNvSpPr txBox="1"/>
              <p:nvPr/>
            </p:nvSpPr>
            <p:spPr>
              <a:xfrm>
                <a:off x="243840" y="3615895"/>
                <a:ext cx="11948160" cy="108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Program constraints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any poly.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which there is a “simple” (degree-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proof that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using the program constraints.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95EC4-A72F-6B4B-9D3A-AB5753753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615895"/>
                <a:ext cx="11948160" cy="1089594"/>
              </a:xfrm>
              <a:prstGeom prst="rect">
                <a:avLst/>
              </a:prstGeom>
              <a:blipFill>
                <a:blip r:embed="rId4"/>
                <a:stretch>
                  <a:fillRect l="-1380" t="-5747" r="-531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891C-600A-384B-A5DE-AD28E8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1357E-778E-2644-8D7D-5BC713B63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565400"/>
                <a:ext cx="11704320" cy="429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“simple” = only uses basic algebraic facts:</a:t>
                </a:r>
              </a:p>
              <a:p>
                <a:pPr marL="914400" indent="-457200"/>
                <a:r>
                  <a:rPr lang="en-US" dirty="0"/>
                  <a:t>Nonnegativity of sums of squares: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914400" indent="-457200"/>
                <a:r>
                  <a:rPr lang="en-US" dirty="0"/>
                  <a:t>Elementary manipulations only involving polynomials</a:t>
                </a:r>
              </a:p>
              <a:p>
                <a:pPr marL="914400" indent="-457200">
                  <a:buClr>
                    <a:schemeClr val="accent5">
                      <a:lumMod val="20000"/>
                      <a:lumOff val="80000"/>
                    </a:schemeClr>
                  </a:buClr>
                </a:pPr>
                <a:r>
                  <a:rPr lang="en-US" b="1" dirty="0">
                    <a:solidFill>
                      <a:schemeClr val="accent6"/>
                    </a:solidFill>
                  </a:rPr>
                  <a:t>Off limits: </a:t>
                </a:r>
                <a:r>
                  <a:rPr lang="en-US" dirty="0"/>
                  <a:t>rational functions, irrational powers, computing roots of polynomials, probabilistic method</a:t>
                </a:r>
              </a:p>
              <a:p>
                <a:pPr marL="914400" indent="-457200">
                  <a:buClr>
                    <a:schemeClr val="accent5">
                      <a:lumMod val="20000"/>
                      <a:lumOff val="80000"/>
                    </a:schemeClr>
                  </a:buClr>
                </a:pPr>
                <a:r>
                  <a:rPr lang="en-US" dirty="0"/>
                  <a:t>The polynomials involved in the proof must be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1357E-778E-2644-8D7D-5BC713B63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565400"/>
                <a:ext cx="11704320" cy="4292600"/>
              </a:xfrm>
              <a:blipFill>
                <a:blip r:embed="rId3"/>
                <a:stretch>
                  <a:fillRect l="-1410" t="-3550" r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F17D2D-F208-D04E-9713-24CAD7A8F58A}"/>
                  </a:ext>
                </a:extLst>
              </p:cNvPr>
              <p:cNvSpPr txBox="1"/>
              <p:nvPr/>
            </p:nvSpPr>
            <p:spPr>
              <a:xfrm>
                <a:off x="243840" y="1294411"/>
                <a:ext cx="11948160" cy="1089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Program constraints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any poly.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which there is a “simple” (degree-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proof that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using the program constraints.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F17D2D-F208-D04E-9713-24CAD7A8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948160" cy="1089594"/>
              </a:xfrm>
              <a:prstGeom prst="rect">
                <a:avLst/>
              </a:prstGeom>
              <a:blipFill>
                <a:blip r:embed="rId4"/>
                <a:stretch>
                  <a:fillRect l="-1380" t="-5747" r="-531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89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9705-B8F4-4844-844B-BAAECBCF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GAME-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CB333-6085-3049-A3D6-711907260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Using the constraint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and only simple proofs</a:t>
                </a:r>
              </a:p>
              <a:p>
                <a:pPr marL="457200"/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We can deduce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lvl="1" indent="0">
                  <a:buNone/>
                </a:pPr>
                <a:r>
                  <a:rPr lang="en-US" sz="32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We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, so</a:t>
                </a:r>
              </a:p>
              <a:p>
                <a:pPr lvl="1" indent="0">
                  <a:buNone/>
                </a:pPr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	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lvl="1" indent="0">
                  <a:buNone/>
                </a:pPr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		-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0≥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r>
                  <a:rPr lang="en-US" sz="3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for any degree-2 pseudo-expectation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32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  <a:p>
                <a:pPr marL="457200" lvl="0"/>
                <a:r>
                  <a:rPr lang="en-US" b="1" dirty="0">
                    <a:solidFill>
                      <a:schemeClr val="accent6"/>
                    </a:solidFill>
                  </a:rPr>
                  <a:t>We cannot deduce</a:t>
                </a:r>
                <a:r>
                  <a:rPr lang="en-US" dirty="0">
                    <a:solidFill>
                      <a:schemeClr val="accent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CB333-6085-3049-A3D6-711907260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2041-A7E2-4D4E-8EE1-334B1078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GAME-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3BF3A-C158-E644-8799-1BE644077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4746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Cauchy-Schwarz can be proved in </a:t>
                </a:r>
                <a:r>
                  <a:rPr lang="en-US" dirty="0" err="1"/>
                  <a:t>SoS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RHS</m:t>
                      </m:r>
                      <m: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LHS</m:t>
                      </m:r>
                      <m:r>
                        <a:rPr lang="en-US" b="0" i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For example, lets us conclude things like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600" b="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600" b="0" i="1" dirty="0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dirty="0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600" b="0" i="1" dirty="0" smtClean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begChr m:val="⟨"/>
                                                  <m:endChr m:val="⟩"/>
                                                  <m:ctrlP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600" b="0" i="1" dirty="0" smtClean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600" b="0" i="1" dirty="0" smtClean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b="0" i="1" dirty="0" smtClean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b="0" i="1" dirty="0" smtClean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600" b="0" i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sz="26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600" i="1" dirty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 dirty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 dirty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600" i="1" dirty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600" i="1" dirty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600" i="1" dirty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dirty="0" smtClean="0">
                                      <a:solidFill>
                                        <a:schemeClr val="accent1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600" b="0" i="1" dirty="0" smtClean="0">
                                          <a:solidFill>
                                            <a:schemeClr val="accent1">
                                              <a:lumMod val="20000"/>
                                              <a:lumOff val="8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sz="2600" i="1" dirty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600" i="1" dirty="0">
                                                  <a:solidFill>
                                                    <a:schemeClr val="accent1">
                                                      <a:lumMod val="20000"/>
                                                      <a:lumOff val="8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begChr m:val="⟨"/>
                                                  <m:endChr m:val="⟩"/>
                                                  <m:ctrlP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  <m:r>
                                                    <a:rPr lang="en-US" sz="2600" i="1" dirty="0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600" i="1" dirty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600" i="1" dirty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600" i="1" dirty="0">
                                                          <a:solidFill>
                                                            <a:schemeClr val="accent1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600" b="0" i="1" dirty="0" smtClean="0">
                                              <a:solidFill>
                                                <a:schemeClr val="accent1">
                                                  <a:lumMod val="20000"/>
                                                  <a:lumOff val="8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600" b="0" i="1" dirty="0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B3BF3A-C158-E644-8799-1BE644077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474689"/>
              </a:xfrm>
              <a:blipFill>
                <a:blip r:embed="rId2"/>
                <a:stretch>
                  <a:fillRect l="-2820" t="-18056" b="-33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2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B266-291C-1D28-D3C5-E2582F90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13B6-6826-DAC9-0FFB-B4158F21E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examples on the board…</a:t>
            </a:r>
          </a:p>
        </p:txBody>
      </p:sp>
    </p:spTree>
    <p:extLst>
      <p:ext uri="{BB962C8B-B14F-4D97-AF65-F5344CB8AC3E}">
        <p14:creationId xmlns:p14="http://schemas.microsoft.com/office/powerpoint/2010/main" val="997200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376A-FC91-F24E-BC06-4E45A57F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B250F-E142-B142-86FF-1E7565F21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More precisely,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every intermediate step </a:t>
                </a:r>
                <a:r>
                  <a:rPr lang="en-US" dirty="0"/>
                  <a:t>of the proof of identifiability should be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polynomial inequality</a:t>
                </a:r>
                <a:r>
                  <a:rPr lang="en-US" dirty="0"/>
                  <a:t> in the program variables which is 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“derivable” </a:t>
                </a:r>
                <a:r>
                  <a:rPr lang="en-US" dirty="0"/>
                  <a:t>from the program constraints</a:t>
                </a:r>
              </a:p>
              <a:p>
                <a:pPr marL="0" indent="0">
                  <a:buNone/>
                </a:pPr>
                <a:endParaRPr lang="en-US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we can derive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are sums of squares of polynomials, and any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See board for formal definition of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“sum-of-squares proof”</a:t>
                </a:r>
              </a:p>
              <a:p>
                <a:pPr marL="0" indent="0">
                  <a:buNone/>
                </a:pPr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B250F-E142-B142-86FF-1E7565F21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r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8303A-AF24-5A47-9B51-293D2C9981E2}"/>
                  </a:ext>
                </a:extLst>
              </p:cNvPr>
              <p:cNvSpPr txBox="1"/>
              <p:nvPr/>
            </p:nvSpPr>
            <p:spPr>
              <a:xfrm>
                <a:off x="2024062" y="3606800"/>
                <a:ext cx="81438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𝑆𝑂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≥0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8303A-AF24-5A47-9B51-293D2C998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62" y="3606800"/>
                <a:ext cx="8143875" cy="584775"/>
              </a:xfrm>
              <a:prstGeom prst="rect">
                <a:avLst/>
              </a:prstGeom>
              <a:blipFill>
                <a:blip r:embed="rId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0377-77EA-8345-BCDA-95712B46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A PSEUDO-DISTRIBUTION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A6B4C-AADF-9C49-96A6-AA2EE339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we can find a pseudo-distribution over solutions to the polynomial system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variables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time. What now?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we can give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“simple”</a:t>
                </a:r>
                <a:r>
                  <a:rPr lang="en-US" dirty="0"/>
                  <a:t> proof that a solution to the program achieves low clean MSE, then RHS of lemma is small</a:t>
                </a:r>
              </a:p>
              <a:p>
                <a:pPr marL="457200" indent="0">
                  <a:buNone/>
                </a:pPr>
                <a:r>
                  <a:rPr lang="en-US" dirty="0"/>
                  <a:t>....so the LHS is small</a:t>
                </a:r>
              </a:p>
              <a:p>
                <a:pPr marL="914400" indent="0">
                  <a:buNone/>
                </a:pPr>
                <a:r>
                  <a:rPr lang="en-US" dirty="0"/>
                  <a:t>...so the vector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achieves low clean MSE!</a:t>
                </a:r>
              </a:p>
              <a:p>
                <a:pPr marL="12700" indent="0">
                  <a:buNone/>
                </a:pPr>
                <a:endParaRPr lang="en-US" sz="1200" dirty="0"/>
              </a:p>
              <a:p>
                <a:pPr marL="1270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dirty="0"/>
                  <a:t> </a:t>
                </a:r>
                <a:r>
                  <a:rPr lang="en-US" dirty="0" err="1"/>
                  <a:t>Pset</a:t>
                </a:r>
                <a:r>
                  <a:rPr lang="en-US" dirty="0"/>
                  <a:t> 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BA6B4C-AADF-9C49-96A6-AA2EE339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0" t="-2638" r="-2061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A148ED8-4796-7249-A704-908B996583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426482"/>
                <a:ext cx="11704320" cy="862035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lean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𝔼</m:t>
                                        </m:r>
                                      </m:e>
                                    </m:acc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clean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𝔼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𝑤</m:t>
                                        </m:r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EC306">
                                                    <a:lumMod val="20000"/>
                                                    <a:lumOff val="80000"/>
                                                  </a:srgb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EC306">
                                                    <a:lumMod val="20000"/>
                                                    <a:lumOff val="80000"/>
                                                  </a:srgb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EC306">
                                                    <a:lumMod val="20000"/>
                                                    <a:lumOff val="80000"/>
                                                  </a:srgb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EC306">
                                            <a:lumMod val="20000"/>
                                            <a:lumOff val="80000"/>
                                          </a:srgb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EC306">
                                                <a:lumMod val="20000"/>
                                                <a:lumOff val="80000"/>
                                              </a:srgb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EC306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A148ED8-4796-7249-A704-908B99658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26482"/>
                <a:ext cx="11704320" cy="862035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 l="-1515" t="-67143" b="-132857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C117-4F13-AB40-BC73-4EBE6413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TL;DR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E1E31-F708-004D-BA64-D4AD031153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315146"/>
                <a:ext cx="11704320" cy="2259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we can give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“simple”</a:t>
                </a:r>
                <a:r>
                  <a:rPr lang="en-US" dirty="0"/>
                  <a:t> (degree-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proof that any global minimizer for our program achieves low clean MSE, </a:t>
                </a:r>
                <a:r>
                  <a:rPr lang="en-US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then SoS automatically gives us an efficient algorithm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(#</m:t>
                        </m:r>
                        <m:r>
                          <a:rPr lang="en-US" b="1" i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𝐯𝐚𝐫𝐢𝐚𝐛𝐥𝐞𝐬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sup>
                    </m:sSup>
                  </m:oMath>
                </a14:m>
                <a:endParaRPr lang="en-US" b="1" i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E1E31-F708-004D-BA64-D4AD03115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315146"/>
                <a:ext cx="11704320" cy="2259536"/>
              </a:xfrm>
              <a:blipFill>
                <a:blip r:embed="rId3"/>
                <a:stretch>
                  <a:fillRect l="-1410" t="-6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FA6B18-1336-5D49-B1C3-DD88C05309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60"/>
          <a:stretch/>
        </p:blipFill>
        <p:spPr>
          <a:xfrm>
            <a:off x="3341611" y="924541"/>
            <a:ext cx="5508778" cy="2735177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010BF-CF9F-924E-B4C0-A9DEE0B2160E}"/>
              </a:ext>
            </a:extLst>
          </p:cNvPr>
          <p:cNvSpPr txBox="1"/>
          <p:nvPr/>
        </p:nvSpPr>
        <p:spPr>
          <a:xfrm>
            <a:off x="6739097" y="3349625"/>
            <a:ext cx="214153" cy="261610"/>
          </a:xfrm>
          <a:prstGeom prst="rect">
            <a:avLst/>
          </a:prstGeom>
          <a:solidFill>
            <a:srgbClr val="1430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A4C89-B5F5-7C40-89A6-ECEF570440B4}"/>
              </a:ext>
            </a:extLst>
          </p:cNvPr>
          <p:cNvSpPr txBox="1"/>
          <p:nvPr/>
        </p:nvSpPr>
        <p:spPr>
          <a:xfrm>
            <a:off x="4895421" y="3429000"/>
            <a:ext cx="133779" cy="230718"/>
          </a:xfrm>
          <a:prstGeom prst="rect">
            <a:avLst/>
          </a:prstGeom>
          <a:solidFill>
            <a:srgbClr val="1430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2C33-ADCC-814B-56B8-46C10272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8308-AF81-E886-2A07-11D5EDDA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SoS to get poly-time algorithms for:</a:t>
            </a:r>
          </a:p>
          <a:p>
            <a:pPr>
              <a:buFontTx/>
              <a:buChar char="-"/>
            </a:pPr>
            <a:r>
              <a:rPr lang="en-US" dirty="0"/>
              <a:t>Robust regression with nearly optimal clean MSE</a:t>
            </a:r>
          </a:p>
          <a:p>
            <a:pPr>
              <a:buFontTx/>
              <a:buChar char="-"/>
            </a:pPr>
            <a:r>
              <a:rPr lang="en-US" dirty="0"/>
              <a:t>Clustering mixtures of Gaussians down to nearly optimal separation</a:t>
            </a:r>
          </a:p>
        </p:txBody>
      </p:sp>
    </p:spTree>
    <p:extLst>
      <p:ext uri="{BB962C8B-B14F-4D97-AF65-F5344CB8AC3E}">
        <p14:creationId xmlns:p14="http://schemas.microsoft.com/office/powerpoint/2010/main" val="136947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toolbox full of tools&#10;&#10;Description automatically generated">
            <a:extLst>
              <a:ext uri="{FF2B5EF4-FFF2-40B4-BE49-F238E27FC236}">
                <a16:creationId xmlns:a16="http://schemas.microsoft.com/office/drawing/2014/main" id="{BADDE066-E478-6E40-67B1-BED494F00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5F4989-6FD1-B5EC-62F6-14AF703D918F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58B59-162C-8E47-6078-135738712B9D}"/>
              </a:ext>
            </a:extLst>
          </p:cNvPr>
          <p:cNvSpPr txBox="1"/>
          <p:nvPr/>
        </p:nvSpPr>
        <p:spPr>
          <a:xfrm rot="19800000">
            <a:off x="2257000" y="2840010"/>
            <a:ext cx="1258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</p:spTree>
    <p:extLst>
      <p:ext uri="{BB962C8B-B14F-4D97-AF65-F5344CB8AC3E}">
        <p14:creationId xmlns:p14="http://schemas.microsoft.com/office/powerpoint/2010/main" val="36701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B95D-E842-EC44-A024-8ED0EF8D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SUM-OF-SQUARES (SOS)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BE2F-2D60-9643-9ED0-E979C884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Powerful </a:t>
            </a:r>
            <a:r>
              <a:rPr lang="en-US" b="1" dirty="0">
                <a:solidFill>
                  <a:srgbClr val="418AB3">
                    <a:lumMod val="60000"/>
                    <a:lumOff val="40000"/>
                  </a:srgbClr>
                </a:solidFill>
              </a:rPr>
              <a:t>generic</a:t>
            </a: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 framework for algorithm design / nonconvex optimization</a:t>
            </a: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2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Yields the most powerful algorithms for many statistical problems</a:t>
            </a:r>
          </a:p>
          <a:p>
            <a:pPr marL="460375" lvl="0" indent="0">
              <a:buNone/>
            </a:pP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Tensor decomposition, dictionary learning, matrix/tensor completion, sparse PCA, Gaussian mixture models, differential privacy, generative modeling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1082FD-0BCC-5B49-979D-11C8E4CFC1A6}"/>
              </a:ext>
            </a:extLst>
          </p:cNvPr>
          <p:cNvSpPr/>
          <p:nvPr/>
        </p:nvSpPr>
        <p:spPr>
          <a:xfrm>
            <a:off x="1626327" y="2305503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3BEBD-D8E2-3744-AA4A-2C26A36C3010}"/>
              </a:ext>
            </a:extLst>
          </p:cNvPr>
          <p:cNvSpPr/>
          <p:nvPr/>
        </p:nvSpPr>
        <p:spPr>
          <a:xfrm>
            <a:off x="7086601" y="2305503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7125D4-4421-2846-8F73-6076D760D8D5}"/>
              </a:ext>
            </a:extLst>
          </p:cNvPr>
          <p:cNvCxnSpPr>
            <a:cxnSpLocks/>
          </p:cNvCxnSpPr>
          <p:nvPr/>
        </p:nvCxnSpPr>
        <p:spPr>
          <a:xfrm>
            <a:off x="5295899" y="3015647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B95D-E842-EC44-A024-8ED0EF8D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SUM-OF-SQUARES (SOS)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BE2F-2D60-9643-9ED0-E979C884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Powerful </a:t>
            </a:r>
            <a:r>
              <a:rPr lang="en-US" b="1" dirty="0">
                <a:solidFill>
                  <a:srgbClr val="418AB3">
                    <a:lumMod val="60000"/>
                    <a:lumOff val="40000"/>
                  </a:srgbClr>
                </a:solidFill>
              </a:rPr>
              <a:t>generic</a:t>
            </a: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 framework for algorithm design / nonconvex optimization</a:t>
            </a: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2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endParaRPr lang="en-US" sz="100" dirty="0">
              <a:solidFill>
                <a:srgbClr val="418AB3">
                  <a:lumMod val="20000"/>
                  <a:lumOff val="80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418AB3">
                    <a:lumMod val="20000"/>
                    <a:lumOff val="80000"/>
                  </a:srgbClr>
                </a:solidFill>
              </a:rPr>
              <a:t>Yields the most powerful algorithms for many statistical problems</a:t>
            </a:r>
          </a:p>
          <a:p>
            <a:pPr marL="460375" lvl="0" indent="0">
              <a:buNone/>
            </a:pP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Tensor decomposition, dictionary learning, matrix/tensor completion, sparse PCA, Gaussian mixture models, differential privacy, generative modeling</a:t>
            </a:r>
          </a:p>
          <a:p>
            <a:pPr marL="460375" lvl="0" indent="0">
              <a:buNone/>
            </a:pPr>
            <a:r>
              <a:rPr lang="en-US" sz="2800" b="1" dirty="0">
                <a:solidFill>
                  <a:srgbClr val="FEC306">
                    <a:lumMod val="60000"/>
                    <a:lumOff val="40000"/>
                  </a:srgbClr>
                </a:solidFill>
              </a:rPr>
              <a:t>Robust statistics 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(learning in the presence of </a:t>
            </a:r>
            <a:r>
              <a:rPr lang="en-US" sz="2800" b="1" dirty="0">
                <a:solidFill>
                  <a:srgbClr val="DF5327"/>
                </a:solidFill>
              </a:rPr>
              <a:t>corrupted data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): </a:t>
            </a:r>
          </a:p>
          <a:p>
            <a:pPr marL="460375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e.g.</a:t>
            </a:r>
            <a:r>
              <a:rPr lang="en-US" sz="2800" b="1" dirty="0">
                <a:solidFill>
                  <a:srgbClr val="DF5327"/>
                </a:solidFill>
              </a:rPr>
              <a:t> </a:t>
            </a:r>
            <a:r>
              <a:rPr lang="en-US" sz="2800" dirty="0">
                <a:solidFill>
                  <a:srgbClr val="FEC306">
                    <a:lumMod val="20000"/>
                    <a:lumOff val="80000"/>
                  </a:srgbClr>
                </a:solidFill>
              </a:rPr>
              <a:t>mean estimation, regression, bandits, community detection, clustering, estimating linear dynamical systems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02461B-551A-CF41-BEF6-9B912A1A5AAE}"/>
              </a:ext>
            </a:extLst>
          </p:cNvPr>
          <p:cNvSpPr/>
          <p:nvPr/>
        </p:nvSpPr>
        <p:spPr>
          <a:xfrm>
            <a:off x="1626327" y="2305503"/>
            <a:ext cx="3479074" cy="1420288"/>
          </a:xfrm>
          <a:prstGeom prst="roundRect">
            <a:avLst>
              <a:gd name="adj" fmla="val 12540"/>
            </a:avLst>
          </a:prstGeom>
          <a:solidFill>
            <a:schemeClr val="accent5">
              <a:alpha val="7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“simple”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proof of correctness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20E2BB1-4417-7B47-B500-53766DA80347}"/>
              </a:ext>
            </a:extLst>
          </p:cNvPr>
          <p:cNvSpPr/>
          <p:nvPr/>
        </p:nvSpPr>
        <p:spPr>
          <a:xfrm>
            <a:off x="7086601" y="2305503"/>
            <a:ext cx="2971799" cy="1420288"/>
          </a:xfrm>
          <a:prstGeom prst="roundRect">
            <a:avLst>
              <a:gd name="adj" fmla="val 12540"/>
            </a:avLst>
          </a:prstGeom>
          <a:solidFill>
            <a:schemeClr val="accent2"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algorithm with the same guarantees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8501BE-A473-264F-B838-A5504AB37B69}"/>
              </a:ext>
            </a:extLst>
          </p:cNvPr>
          <p:cNvCxnSpPr>
            <a:cxnSpLocks/>
          </p:cNvCxnSpPr>
          <p:nvPr/>
        </p:nvCxnSpPr>
        <p:spPr>
          <a:xfrm>
            <a:off x="5295899" y="3015647"/>
            <a:ext cx="1600201" cy="0"/>
          </a:xfrm>
          <a:prstGeom prst="straightConnector1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BD4F6-0DE8-8F4A-A8F1-B7E100272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BD4F6-0DE8-8F4A-A8F1-B7E100272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4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695D193-B207-1544-B20C-C3BB839B2D6C}"/>
              </a:ext>
            </a:extLst>
          </p:cNvPr>
          <p:cNvSpPr>
            <a:spLocks/>
          </p:cNvSpPr>
          <p:nvPr/>
        </p:nvSpPr>
        <p:spPr>
          <a:xfrm>
            <a:off x="2366524" y="2642705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/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0739A4D-6BBF-2E40-B570-B1141CD08E28}"/>
              </a:ext>
            </a:extLst>
          </p:cNvPr>
          <p:cNvSpPr>
            <a:spLocks/>
          </p:cNvSpPr>
          <p:nvPr/>
        </p:nvSpPr>
        <p:spPr>
          <a:xfrm>
            <a:off x="2366524" y="3084487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/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8DE7838-9940-2E4C-A9FB-74F3B2DB50B1}"/>
              </a:ext>
            </a:extLst>
          </p:cNvPr>
          <p:cNvSpPr>
            <a:spLocks/>
          </p:cNvSpPr>
          <p:nvPr/>
        </p:nvSpPr>
        <p:spPr>
          <a:xfrm>
            <a:off x="2366524" y="3519009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/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51B1D8-C604-4B46-9235-988233FA0AB9}"/>
              </a:ext>
            </a:extLst>
          </p:cNvPr>
          <p:cNvSpPr>
            <a:spLocks/>
          </p:cNvSpPr>
          <p:nvPr/>
        </p:nvSpPr>
        <p:spPr>
          <a:xfrm>
            <a:off x="2366524" y="3957921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/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9DB7E-ED45-2A4B-8360-6D476F38D267}"/>
              </a:ext>
            </a:extLst>
          </p:cNvPr>
          <p:cNvSpPr>
            <a:spLocks/>
          </p:cNvSpPr>
          <p:nvPr/>
        </p:nvSpPr>
        <p:spPr>
          <a:xfrm>
            <a:off x="2366524" y="4396833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/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AE80E5C-5448-F746-A535-E1D50D9AD9B3}"/>
              </a:ext>
            </a:extLst>
          </p:cNvPr>
          <p:cNvSpPr>
            <a:spLocks/>
          </p:cNvSpPr>
          <p:nvPr/>
        </p:nvSpPr>
        <p:spPr>
          <a:xfrm>
            <a:off x="2366524" y="5433079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/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1B4A133-32D1-B043-BBEE-CCF0BF54D626}"/>
              </a:ext>
            </a:extLst>
          </p:cNvPr>
          <p:cNvGrpSpPr/>
          <p:nvPr/>
        </p:nvGrpSpPr>
        <p:grpSpPr>
          <a:xfrm>
            <a:off x="4185799" y="4944238"/>
            <a:ext cx="91440" cy="386164"/>
            <a:chOff x="2731267" y="5199528"/>
            <a:chExt cx="91440" cy="38616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CF9BA9-A6E1-B442-9234-2C533DA2C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D86E85-2C8F-D54C-8988-0C6FFB16B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EDB08-2A07-8D48-9EF6-D570AC776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A79E89A8-BFBA-6540-AFD8-F49240335BE1}"/>
              </a:ext>
            </a:extLst>
          </p:cNvPr>
          <p:cNvSpPr>
            <a:spLocks noChangeAspect="1"/>
          </p:cNvSpPr>
          <p:nvPr/>
        </p:nvSpPr>
        <p:spPr>
          <a:xfrm>
            <a:off x="6238856" y="4455630"/>
            <a:ext cx="64008" cy="640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EAE5CAA-F82C-5C46-90EE-0DA46C0C1435}"/>
              </a:ext>
            </a:extLst>
          </p:cNvPr>
          <p:cNvSpPr/>
          <p:nvPr/>
        </p:nvSpPr>
        <p:spPr>
          <a:xfrm>
            <a:off x="7095158" y="4262093"/>
            <a:ext cx="418824" cy="418824"/>
          </a:xfrm>
          <a:prstGeom prst="mathPlus">
            <a:avLst>
              <a:gd name="adj1" fmla="val 1352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qual 74">
            <a:extLst>
              <a:ext uri="{FF2B5EF4-FFF2-40B4-BE49-F238E27FC236}">
                <a16:creationId xmlns:a16="http://schemas.microsoft.com/office/drawing/2014/main" id="{286EE5B8-8F98-5042-A1DF-1E140FFF4028}"/>
              </a:ext>
            </a:extLst>
          </p:cNvPr>
          <p:cNvSpPr/>
          <p:nvPr/>
        </p:nvSpPr>
        <p:spPr>
          <a:xfrm>
            <a:off x="8519515" y="4262093"/>
            <a:ext cx="418824" cy="418824"/>
          </a:xfrm>
          <a:prstGeom prst="mathEqual">
            <a:avLst>
              <a:gd name="adj1" fmla="val 19153"/>
              <a:gd name="adj2" fmla="val 1612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C3EFD7D-C877-224C-9659-77FA37596CB8}"/>
              </a:ext>
            </a:extLst>
          </p:cNvPr>
          <p:cNvSpPr>
            <a:spLocks/>
          </p:cNvSpPr>
          <p:nvPr/>
        </p:nvSpPr>
        <p:spPr>
          <a:xfrm>
            <a:off x="9327925" y="2642704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B7FEDED-E5F3-1B4B-B633-7CC054E567E2}"/>
              </a:ext>
            </a:extLst>
          </p:cNvPr>
          <p:cNvSpPr>
            <a:spLocks/>
          </p:cNvSpPr>
          <p:nvPr/>
        </p:nvSpPr>
        <p:spPr>
          <a:xfrm>
            <a:off x="9327925" y="3080097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50E7BC7-2658-114C-88F5-71F0E55BB6D0}"/>
              </a:ext>
            </a:extLst>
          </p:cNvPr>
          <p:cNvSpPr>
            <a:spLocks/>
          </p:cNvSpPr>
          <p:nvPr/>
        </p:nvSpPr>
        <p:spPr>
          <a:xfrm>
            <a:off x="9327925" y="351900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E143F6-7385-F245-8B6A-7880F20D6ECE}"/>
              </a:ext>
            </a:extLst>
          </p:cNvPr>
          <p:cNvSpPr>
            <a:spLocks/>
          </p:cNvSpPr>
          <p:nvPr/>
        </p:nvSpPr>
        <p:spPr>
          <a:xfrm>
            <a:off x="9331343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C182EE1-27CD-2C4F-94F1-EDA281E1FD36}"/>
              </a:ext>
            </a:extLst>
          </p:cNvPr>
          <p:cNvSpPr>
            <a:spLocks/>
          </p:cNvSpPr>
          <p:nvPr/>
        </p:nvSpPr>
        <p:spPr>
          <a:xfrm>
            <a:off x="9327925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AF04060-9B76-B141-82CB-70E0D5C6C321}"/>
              </a:ext>
            </a:extLst>
          </p:cNvPr>
          <p:cNvSpPr>
            <a:spLocks/>
          </p:cNvSpPr>
          <p:nvPr/>
        </p:nvSpPr>
        <p:spPr>
          <a:xfrm>
            <a:off x="932792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/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/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/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/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/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/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6D8A875-7930-374B-BE21-88EE27AA0D90}"/>
              </a:ext>
            </a:extLst>
          </p:cNvPr>
          <p:cNvGrpSpPr/>
          <p:nvPr/>
        </p:nvGrpSpPr>
        <p:grpSpPr>
          <a:xfrm>
            <a:off x="9487677" y="4945042"/>
            <a:ext cx="91440" cy="386164"/>
            <a:chOff x="2731267" y="5199528"/>
            <a:chExt cx="91440" cy="38616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B58FCF1-89E3-2F40-8691-F01B3946C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355A735-947B-4845-A681-D02B2E9E0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19D5C9-9B77-3342-A2DA-31BC20A1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32597F9-ABCC-C740-A066-0A8449A9C300}"/>
              </a:ext>
            </a:extLst>
          </p:cNvPr>
          <p:cNvSpPr>
            <a:spLocks/>
          </p:cNvSpPr>
          <p:nvPr/>
        </p:nvSpPr>
        <p:spPr>
          <a:xfrm>
            <a:off x="7648815" y="263952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308D791-9C67-494B-A30C-542AC11E92CE}"/>
              </a:ext>
            </a:extLst>
          </p:cNvPr>
          <p:cNvSpPr>
            <a:spLocks/>
          </p:cNvSpPr>
          <p:nvPr/>
        </p:nvSpPr>
        <p:spPr>
          <a:xfrm>
            <a:off x="7648815" y="308131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B337A6-DC57-C144-AFAA-94CFE114CE66}"/>
              </a:ext>
            </a:extLst>
          </p:cNvPr>
          <p:cNvSpPr>
            <a:spLocks/>
          </p:cNvSpPr>
          <p:nvPr/>
        </p:nvSpPr>
        <p:spPr>
          <a:xfrm>
            <a:off x="7648815" y="351900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455AE5E8-4874-F54D-8CD4-CD2B78D3F309}"/>
              </a:ext>
            </a:extLst>
          </p:cNvPr>
          <p:cNvSpPr>
            <a:spLocks/>
          </p:cNvSpPr>
          <p:nvPr/>
        </p:nvSpPr>
        <p:spPr>
          <a:xfrm>
            <a:off x="7651086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A453A8B-3B7C-B44D-B09D-1309073C9F7B}"/>
              </a:ext>
            </a:extLst>
          </p:cNvPr>
          <p:cNvSpPr>
            <a:spLocks/>
          </p:cNvSpPr>
          <p:nvPr/>
        </p:nvSpPr>
        <p:spPr>
          <a:xfrm>
            <a:off x="7648891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D643F770-65CF-0243-A2CA-CC7034AD71F5}"/>
              </a:ext>
            </a:extLst>
          </p:cNvPr>
          <p:cNvSpPr>
            <a:spLocks/>
          </p:cNvSpPr>
          <p:nvPr/>
        </p:nvSpPr>
        <p:spPr>
          <a:xfrm>
            <a:off x="764881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721CA4-E75B-2444-8B66-AA785ED7FFA0}"/>
              </a:ext>
            </a:extLst>
          </p:cNvPr>
          <p:cNvGrpSpPr/>
          <p:nvPr/>
        </p:nvGrpSpPr>
        <p:grpSpPr>
          <a:xfrm>
            <a:off x="7811690" y="4945042"/>
            <a:ext cx="91440" cy="386164"/>
            <a:chOff x="2731267" y="5199528"/>
            <a:chExt cx="91440" cy="38616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447A95-C3DA-154F-B34A-869BD21C1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75C6D62-5E84-6C4C-97FD-3346955C9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FA90AFD-45F4-2547-B28C-7A70BA8E9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F4DBCF-6555-0C4D-99DE-884F32FD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117888"/>
            <a:ext cx="347472" cy="347472"/>
          </a:xfrm>
          <a:prstGeom prst="roundRect">
            <a:avLst>
              <a:gd name="adj" fmla="val 9357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3D904D-83CA-E849-8B8E-A1FA1DF5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559412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4AF610-8C30-A246-8D28-5BAF6B52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3998244"/>
            <a:ext cx="347472" cy="347472"/>
          </a:xfrm>
          <a:prstGeom prst="roundRect">
            <a:avLst>
              <a:gd name="adj" fmla="val 1027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EF9CE7-8F86-7D4D-9C21-7F87ECC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4433409"/>
            <a:ext cx="347472" cy="347472"/>
          </a:xfrm>
          <a:prstGeom prst="roundRect">
            <a:avLst>
              <a:gd name="adj" fmla="val 753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B55341-CB3A-8E4A-A408-2ABA2BA6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5471043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37AEFD6-57C8-764B-AC08-DB4E6123E081}"/>
              </a:ext>
            </a:extLst>
          </p:cNvPr>
          <p:cNvSpPr>
            <a:spLocks/>
          </p:cNvSpPr>
          <p:nvPr/>
        </p:nvSpPr>
        <p:spPr>
          <a:xfrm rot="5400000">
            <a:off x="4869492" y="4262094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3">
              <a:lumMod val="75000"/>
              <a:alpha val="7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92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BFC96CBD-DA99-2544-B1F9-1F517A3C2574}"/>
                  </a:ext>
                </a:extLst>
              </p:cNvPr>
              <p:cNvSpPr txBox="1"/>
              <p:nvPr/>
            </p:nvSpPr>
            <p:spPr>
              <a:xfrm>
                <a:off x="241046" y="3025652"/>
                <a:ext cx="1819274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BFC96CBD-DA99-2544-B1F9-1F517A3C2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6" y="3025652"/>
                <a:ext cx="1819274" cy="1661993"/>
              </a:xfrm>
              <a:prstGeom prst="rect">
                <a:avLst/>
              </a:prstGeom>
              <a:blipFill>
                <a:blip r:embed="rId23"/>
                <a:stretch>
                  <a:fillRect l="-7639" t="-4545" r="-2778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BA1EC669-B7D8-674E-89E1-1DF1E85F0CB5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BA1EC669-B7D8-674E-89E1-1DF1E85F0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24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AC8171D-76D1-C04A-9169-1CDD2B9AFAFB}"/>
              </a:ext>
            </a:extLst>
          </p:cNvPr>
          <p:cNvGrpSpPr/>
          <p:nvPr/>
        </p:nvGrpSpPr>
        <p:grpSpPr>
          <a:xfrm>
            <a:off x="1214309" y="4692583"/>
            <a:ext cx="360511" cy="360511"/>
            <a:chOff x="11531420" y="1197757"/>
            <a:chExt cx="420624" cy="420624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C1EBB117-6FF1-7F4A-9174-C11B18B0B20E}"/>
                </a:ext>
              </a:extLst>
            </p:cNvPr>
            <p:cNvSpPr>
              <a:spLocks/>
            </p:cNvSpPr>
            <p:nvPr/>
          </p:nvSpPr>
          <p:spPr>
            <a:xfrm>
              <a:off x="11531420" y="1197757"/>
              <a:ext cx="420624" cy="420624"/>
            </a:xfrm>
            <a:prstGeom prst="roundRect">
              <a:avLst>
                <a:gd name="adj" fmla="val 12228"/>
              </a:avLst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0" name="Picture 12">
              <a:extLst>
                <a:ext uri="{FF2B5EF4-FFF2-40B4-BE49-F238E27FC236}">
                  <a16:creationId xmlns:a16="http://schemas.microsoft.com/office/drawing/2014/main" id="{D96CA484-2A97-2943-8325-F371FC3B8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424" y="1235722"/>
              <a:ext cx="347472" cy="347472"/>
            </a:xfrm>
            <a:prstGeom prst="roundRect">
              <a:avLst>
                <a:gd name="adj" fmla="val 8443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" name="Picture 2">
            <a:extLst>
              <a:ext uri="{FF2B5EF4-FFF2-40B4-BE49-F238E27FC236}">
                <a16:creationId xmlns:a16="http://schemas.microsoft.com/office/drawing/2014/main" id="{1BC33C75-BC29-8942-BC1B-EE75D0F8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2678579"/>
            <a:ext cx="347472" cy="347472"/>
          </a:xfrm>
          <a:prstGeom prst="roundRect">
            <a:avLst>
              <a:gd name="adj" fmla="val 1117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8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/>
      <p:bldP spid="47" grpId="0" animBg="1"/>
      <p:bldP spid="48" grpId="0"/>
      <p:bldP spid="50" grpId="0" animBg="1"/>
      <p:bldP spid="51" grpId="0"/>
      <p:bldP spid="53" grpId="0" animBg="1"/>
      <p:bldP spid="54" grpId="0"/>
      <p:bldP spid="56" grpId="0" animBg="1"/>
      <p:bldP spid="57" grpId="0"/>
      <p:bldP spid="59" grpId="0" animBg="1"/>
      <p:bldP spid="60" grpId="0"/>
      <p:bldP spid="71" grpId="0" animBg="1"/>
      <p:bldP spid="72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94" grpId="0" animBg="1"/>
      <p:bldP spid="94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34" grpId="0" animBg="1"/>
      <p:bldP spid="135" grpId="0"/>
      <p:bldP spid="10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37FEE9B-82E2-0743-A823-8D957D5F1E41}"/>
              </a:ext>
            </a:extLst>
          </p:cNvPr>
          <p:cNvCxnSpPr>
            <a:cxnSpLocks/>
          </p:cNvCxnSpPr>
          <p:nvPr/>
        </p:nvCxnSpPr>
        <p:spPr>
          <a:xfrm flipV="1">
            <a:off x="6041376" y="3290409"/>
            <a:ext cx="3252355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9BB0A93-58EE-1A41-97D0-15F3EAF2664E}"/>
              </a:ext>
            </a:extLst>
          </p:cNvPr>
          <p:cNvCxnSpPr>
            <a:cxnSpLocks/>
          </p:cNvCxnSpPr>
          <p:nvPr/>
        </p:nvCxnSpPr>
        <p:spPr>
          <a:xfrm flipV="1">
            <a:off x="6041376" y="4167164"/>
            <a:ext cx="3252355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A83BB12-3AB8-EC4C-A2D7-CCAA048DA3F3}"/>
              </a:ext>
            </a:extLst>
          </p:cNvPr>
          <p:cNvCxnSpPr>
            <a:cxnSpLocks/>
          </p:cNvCxnSpPr>
          <p:nvPr/>
        </p:nvCxnSpPr>
        <p:spPr>
          <a:xfrm flipV="1">
            <a:off x="6041375" y="5649070"/>
            <a:ext cx="3252355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CBAE53E-0895-CC4E-8E96-3BF4C39B737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743620" y="2859083"/>
            <a:ext cx="633135" cy="130808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40F5A79-FE19-AF4B-986C-B7743F34935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748549" y="3757177"/>
            <a:ext cx="628206" cy="4099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3A71E0C-9498-ED46-A6D3-AF50FAE7ADC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620" y="4167165"/>
            <a:ext cx="633135" cy="46951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9CC014E-A097-274C-B2D1-A02D3F5FEFFD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620" y="4167165"/>
            <a:ext cx="633135" cy="82279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985F946-2159-9648-94A7-BCBF0AB38286}"/>
              </a:ext>
            </a:extLst>
          </p:cNvPr>
          <p:cNvCxnSpPr>
            <a:cxnSpLocks/>
            <a:stCxn id="33" idx="3"/>
            <a:endCxn id="5" idx="1"/>
          </p:cNvCxnSpPr>
          <p:nvPr/>
        </p:nvCxnSpPr>
        <p:spPr>
          <a:xfrm>
            <a:off x="6024124" y="2852117"/>
            <a:ext cx="4352631" cy="131504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39987DB-DE1F-3D46-BCB2-ACA0EB23E523}"/>
              </a:ext>
            </a:extLst>
          </p:cNvPr>
          <p:cNvCxnSpPr>
            <a:cxnSpLocks/>
            <a:stCxn id="47" idx="3"/>
            <a:endCxn id="5" idx="1"/>
          </p:cNvCxnSpPr>
          <p:nvPr/>
        </p:nvCxnSpPr>
        <p:spPr>
          <a:xfrm>
            <a:off x="6024124" y="3293731"/>
            <a:ext cx="4352631" cy="87343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0C24B6A-9090-7544-B161-5DB0E12AD181}"/>
              </a:ext>
            </a:extLst>
          </p:cNvPr>
          <p:cNvCxnSpPr>
            <a:cxnSpLocks/>
            <a:stCxn id="50" idx="3"/>
            <a:endCxn id="5" idx="1"/>
          </p:cNvCxnSpPr>
          <p:nvPr/>
        </p:nvCxnSpPr>
        <p:spPr>
          <a:xfrm>
            <a:off x="6024124" y="3728253"/>
            <a:ext cx="4352631" cy="43891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DEE95B4-D1B1-CC45-9694-39BF2FA59385}"/>
              </a:ext>
            </a:extLst>
          </p:cNvPr>
          <p:cNvCxnSpPr>
            <a:cxnSpLocks/>
            <a:stCxn id="53" idx="3"/>
            <a:endCxn id="5" idx="1"/>
          </p:cNvCxnSpPr>
          <p:nvPr/>
        </p:nvCxnSpPr>
        <p:spPr>
          <a:xfrm>
            <a:off x="6024124" y="4167165"/>
            <a:ext cx="435263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EB096BC-40A3-D74D-98FF-654950AA886E}"/>
              </a:ext>
            </a:extLst>
          </p:cNvPr>
          <p:cNvCxnSpPr>
            <a:cxnSpLocks/>
            <a:stCxn id="56" idx="3"/>
            <a:endCxn id="5" idx="1"/>
          </p:cNvCxnSpPr>
          <p:nvPr/>
        </p:nvCxnSpPr>
        <p:spPr>
          <a:xfrm flipV="1">
            <a:off x="6024124" y="4167165"/>
            <a:ext cx="4352631" cy="438912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5100ABA-EA30-6D48-A7FA-1F24DB09A670}"/>
              </a:ext>
            </a:extLst>
          </p:cNvPr>
          <p:cNvCxnSpPr>
            <a:cxnSpLocks/>
            <a:stCxn id="59" idx="3"/>
            <a:endCxn id="5" idx="1"/>
          </p:cNvCxnSpPr>
          <p:nvPr/>
        </p:nvCxnSpPr>
        <p:spPr>
          <a:xfrm flipV="1">
            <a:off x="6024124" y="4167165"/>
            <a:ext cx="4352631" cy="14753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4CC6E33-E865-6D4E-8284-D396AC76316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024124" y="4167165"/>
            <a:ext cx="4352631" cy="9497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BD93C6-8FFA-2446-955C-0DD0262E481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748549" y="3319784"/>
            <a:ext cx="628206" cy="847381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012D890-7321-B74A-8D6D-42F611E70BD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918" y="4167165"/>
            <a:ext cx="632837" cy="0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53831F3-8E91-FC4D-B420-B148AED2B22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43918" y="4167165"/>
            <a:ext cx="632837" cy="1015876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E530F53-CA83-824A-B409-B7E4D00242A2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735272" y="4167165"/>
            <a:ext cx="630936" cy="1504696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695D193-B207-1544-B20C-C3BB839B2D6C}"/>
              </a:ext>
            </a:extLst>
          </p:cNvPr>
          <p:cNvSpPr>
            <a:spLocks/>
          </p:cNvSpPr>
          <p:nvPr/>
        </p:nvSpPr>
        <p:spPr>
          <a:xfrm>
            <a:off x="2366524" y="2642705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/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0739A4D-6BBF-2E40-B570-B1141CD08E28}"/>
              </a:ext>
            </a:extLst>
          </p:cNvPr>
          <p:cNvSpPr>
            <a:spLocks/>
          </p:cNvSpPr>
          <p:nvPr/>
        </p:nvSpPr>
        <p:spPr>
          <a:xfrm>
            <a:off x="2366524" y="3084487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/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8DE7838-9940-2E4C-A9FB-74F3B2DB50B1}"/>
              </a:ext>
            </a:extLst>
          </p:cNvPr>
          <p:cNvSpPr>
            <a:spLocks/>
          </p:cNvSpPr>
          <p:nvPr/>
        </p:nvSpPr>
        <p:spPr>
          <a:xfrm>
            <a:off x="2366524" y="3519009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/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51B1D8-C604-4B46-9235-988233FA0AB9}"/>
              </a:ext>
            </a:extLst>
          </p:cNvPr>
          <p:cNvSpPr>
            <a:spLocks/>
          </p:cNvSpPr>
          <p:nvPr/>
        </p:nvSpPr>
        <p:spPr>
          <a:xfrm>
            <a:off x="2366524" y="3957921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/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9DB7E-ED45-2A4B-8360-6D476F38D267}"/>
              </a:ext>
            </a:extLst>
          </p:cNvPr>
          <p:cNvSpPr>
            <a:spLocks/>
          </p:cNvSpPr>
          <p:nvPr/>
        </p:nvSpPr>
        <p:spPr>
          <a:xfrm>
            <a:off x="2366524" y="4396833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/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AE80E5C-5448-F746-A535-E1D50D9AD9B3}"/>
              </a:ext>
            </a:extLst>
          </p:cNvPr>
          <p:cNvSpPr>
            <a:spLocks/>
          </p:cNvSpPr>
          <p:nvPr/>
        </p:nvSpPr>
        <p:spPr>
          <a:xfrm>
            <a:off x="2366524" y="5433079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/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1B4A133-32D1-B043-BBEE-CCF0BF54D626}"/>
              </a:ext>
            </a:extLst>
          </p:cNvPr>
          <p:cNvGrpSpPr/>
          <p:nvPr/>
        </p:nvGrpSpPr>
        <p:grpSpPr>
          <a:xfrm>
            <a:off x="4185799" y="4944238"/>
            <a:ext cx="91440" cy="386164"/>
            <a:chOff x="2731267" y="5199528"/>
            <a:chExt cx="91440" cy="38616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CF9BA9-A6E1-B442-9234-2C533DA2C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D86E85-2C8F-D54C-8988-0C6FFB16B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EDB08-2A07-8D48-9EF6-D570AC776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A79E89A8-BFBA-6540-AFD8-F49240335BE1}"/>
              </a:ext>
            </a:extLst>
          </p:cNvPr>
          <p:cNvSpPr>
            <a:spLocks noChangeAspect="1"/>
          </p:cNvSpPr>
          <p:nvPr/>
        </p:nvSpPr>
        <p:spPr>
          <a:xfrm>
            <a:off x="6238856" y="4455630"/>
            <a:ext cx="64008" cy="640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EAE5CAA-F82C-5C46-90EE-0DA46C0C1435}"/>
              </a:ext>
            </a:extLst>
          </p:cNvPr>
          <p:cNvSpPr/>
          <p:nvPr/>
        </p:nvSpPr>
        <p:spPr>
          <a:xfrm>
            <a:off x="7095158" y="4262093"/>
            <a:ext cx="418824" cy="418824"/>
          </a:xfrm>
          <a:prstGeom prst="mathPlus">
            <a:avLst>
              <a:gd name="adj1" fmla="val 1352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qual 74">
            <a:extLst>
              <a:ext uri="{FF2B5EF4-FFF2-40B4-BE49-F238E27FC236}">
                <a16:creationId xmlns:a16="http://schemas.microsoft.com/office/drawing/2014/main" id="{286EE5B8-8F98-5042-A1DF-1E140FFF4028}"/>
              </a:ext>
            </a:extLst>
          </p:cNvPr>
          <p:cNvSpPr/>
          <p:nvPr/>
        </p:nvSpPr>
        <p:spPr>
          <a:xfrm>
            <a:off x="8519515" y="4262093"/>
            <a:ext cx="418824" cy="418824"/>
          </a:xfrm>
          <a:prstGeom prst="mathEqual">
            <a:avLst>
              <a:gd name="adj1" fmla="val 19153"/>
              <a:gd name="adj2" fmla="val 1612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C3EFD7D-C877-224C-9659-77FA37596CB8}"/>
              </a:ext>
            </a:extLst>
          </p:cNvPr>
          <p:cNvSpPr>
            <a:spLocks/>
          </p:cNvSpPr>
          <p:nvPr/>
        </p:nvSpPr>
        <p:spPr>
          <a:xfrm>
            <a:off x="9327925" y="2642704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B7FEDED-E5F3-1B4B-B633-7CC054E567E2}"/>
              </a:ext>
            </a:extLst>
          </p:cNvPr>
          <p:cNvSpPr>
            <a:spLocks/>
          </p:cNvSpPr>
          <p:nvPr/>
        </p:nvSpPr>
        <p:spPr>
          <a:xfrm>
            <a:off x="9327925" y="3080097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50E7BC7-2658-114C-88F5-71F0E55BB6D0}"/>
              </a:ext>
            </a:extLst>
          </p:cNvPr>
          <p:cNvSpPr>
            <a:spLocks/>
          </p:cNvSpPr>
          <p:nvPr/>
        </p:nvSpPr>
        <p:spPr>
          <a:xfrm>
            <a:off x="9327925" y="351900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E143F6-7385-F245-8B6A-7880F20D6ECE}"/>
              </a:ext>
            </a:extLst>
          </p:cNvPr>
          <p:cNvSpPr>
            <a:spLocks/>
          </p:cNvSpPr>
          <p:nvPr/>
        </p:nvSpPr>
        <p:spPr>
          <a:xfrm>
            <a:off x="9331343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C182EE1-27CD-2C4F-94F1-EDA281E1FD36}"/>
              </a:ext>
            </a:extLst>
          </p:cNvPr>
          <p:cNvSpPr>
            <a:spLocks/>
          </p:cNvSpPr>
          <p:nvPr/>
        </p:nvSpPr>
        <p:spPr>
          <a:xfrm>
            <a:off x="9327925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AF04060-9B76-B141-82CB-70E0D5C6C321}"/>
              </a:ext>
            </a:extLst>
          </p:cNvPr>
          <p:cNvSpPr>
            <a:spLocks/>
          </p:cNvSpPr>
          <p:nvPr/>
        </p:nvSpPr>
        <p:spPr>
          <a:xfrm>
            <a:off x="932792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 w="508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/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/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/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/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/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/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6D8A875-7930-374B-BE21-88EE27AA0D90}"/>
              </a:ext>
            </a:extLst>
          </p:cNvPr>
          <p:cNvGrpSpPr/>
          <p:nvPr/>
        </p:nvGrpSpPr>
        <p:grpSpPr>
          <a:xfrm>
            <a:off x="9487677" y="4945042"/>
            <a:ext cx="91440" cy="386164"/>
            <a:chOff x="2731267" y="5199528"/>
            <a:chExt cx="91440" cy="38616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B58FCF1-89E3-2F40-8691-F01B3946C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355A735-947B-4845-A681-D02B2E9E0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19D5C9-9B77-3342-A2DA-31BC20A1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32597F9-ABCC-C740-A066-0A8449A9C300}"/>
              </a:ext>
            </a:extLst>
          </p:cNvPr>
          <p:cNvSpPr>
            <a:spLocks/>
          </p:cNvSpPr>
          <p:nvPr/>
        </p:nvSpPr>
        <p:spPr>
          <a:xfrm>
            <a:off x="7648815" y="263952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308D791-9C67-494B-A30C-542AC11E92CE}"/>
              </a:ext>
            </a:extLst>
          </p:cNvPr>
          <p:cNvSpPr>
            <a:spLocks/>
          </p:cNvSpPr>
          <p:nvPr/>
        </p:nvSpPr>
        <p:spPr>
          <a:xfrm>
            <a:off x="7648815" y="308131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B337A6-DC57-C144-AFAA-94CFE114CE66}"/>
              </a:ext>
            </a:extLst>
          </p:cNvPr>
          <p:cNvSpPr>
            <a:spLocks/>
          </p:cNvSpPr>
          <p:nvPr/>
        </p:nvSpPr>
        <p:spPr>
          <a:xfrm>
            <a:off x="7648815" y="351900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455AE5E8-4874-F54D-8CD4-CD2B78D3F309}"/>
              </a:ext>
            </a:extLst>
          </p:cNvPr>
          <p:cNvSpPr>
            <a:spLocks/>
          </p:cNvSpPr>
          <p:nvPr/>
        </p:nvSpPr>
        <p:spPr>
          <a:xfrm>
            <a:off x="7651086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A453A8B-3B7C-B44D-B09D-1309073C9F7B}"/>
              </a:ext>
            </a:extLst>
          </p:cNvPr>
          <p:cNvSpPr>
            <a:spLocks/>
          </p:cNvSpPr>
          <p:nvPr/>
        </p:nvSpPr>
        <p:spPr>
          <a:xfrm>
            <a:off x="7648891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D643F770-65CF-0243-A2CA-CC7034AD71F5}"/>
              </a:ext>
            </a:extLst>
          </p:cNvPr>
          <p:cNvSpPr>
            <a:spLocks/>
          </p:cNvSpPr>
          <p:nvPr/>
        </p:nvSpPr>
        <p:spPr>
          <a:xfrm>
            <a:off x="764881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721CA4-E75B-2444-8B66-AA785ED7FFA0}"/>
              </a:ext>
            </a:extLst>
          </p:cNvPr>
          <p:cNvGrpSpPr/>
          <p:nvPr/>
        </p:nvGrpSpPr>
        <p:grpSpPr>
          <a:xfrm>
            <a:off x="7811690" y="4945042"/>
            <a:ext cx="91440" cy="386164"/>
            <a:chOff x="2731267" y="5199528"/>
            <a:chExt cx="91440" cy="38616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447A95-C3DA-154F-B34A-869BD21C1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75C6D62-5E84-6C4C-97FD-3346955C9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FA90AFD-45F4-2547-B28C-7A70BA8E9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F4DBCF-6555-0C4D-99DE-884F32FD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117888"/>
            <a:ext cx="347472" cy="347472"/>
          </a:xfrm>
          <a:prstGeom prst="roundRect">
            <a:avLst>
              <a:gd name="adj" fmla="val 9357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3D904D-83CA-E849-8B8E-A1FA1DF5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559412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4AF610-8C30-A246-8D28-5BAF6B52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3998244"/>
            <a:ext cx="347472" cy="347472"/>
          </a:xfrm>
          <a:prstGeom prst="roundRect">
            <a:avLst>
              <a:gd name="adj" fmla="val 1027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EF9CE7-8F86-7D4D-9C21-7F87ECC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4433409"/>
            <a:ext cx="347472" cy="347472"/>
          </a:xfrm>
          <a:prstGeom prst="roundRect">
            <a:avLst>
              <a:gd name="adj" fmla="val 753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B55341-CB3A-8E4A-A408-2ABA2BA6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5471043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37AEFD6-57C8-764B-AC08-DB4E6123E081}"/>
              </a:ext>
            </a:extLst>
          </p:cNvPr>
          <p:cNvSpPr>
            <a:spLocks/>
          </p:cNvSpPr>
          <p:nvPr/>
        </p:nvSpPr>
        <p:spPr>
          <a:xfrm rot="5400000">
            <a:off x="4869492" y="4262094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3">
              <a:lumMod val="75000"/>
              <a:alpha val="7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92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2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AB091C-4198-FA4A-A3B8-0388E99192AD}"/>
              </a:ext>
            </a:extLst>
          </p:cNvPr>
          <p:cNvCxnSpPr>
            <a:cxnSpLocks/>
          </p:cNvCxnSpPr>
          <p:nvPr/>
        </p:nvCxnSpPr>
        <p:spPr>
          <a:xfrm flipH="1">
            <a:off x="9748549" y="8428201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1477A6C-4E6A-8D46-88B6-C33718C3F78D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153053"/>
              </a:clrFrom>
              <a:clrTo>
                <a:srgbClr val="15305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6755" y="3704883"/>
            <a:ext cx="1014537" cy="924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113EB93-B780-2843-AB9B-C1F5E08C375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032663" y="2852116"/>
            <a:ext cx="2344092" cy="131504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8E5640B-2379-3246-B346-EE28739EB936}"/>
              </a:ext>
            </a:extLst>
          </p:cNvPr>
          <p:cNvCxnSpPr>
            <a:cxnSpLocks/>
            <a:stCxn id="95" idx="3"/>
            <a:endCxn id="5" idx="1"/>
          </p:cNvCxnSpPr>
          <p:nvPr/>
        </p:nvCxnSpPr>
        <p:spPr>
          <a:xfrm>
            <a:off x="8069439" y="3291624"/>
            <a:ext cx="2307316" cy="87554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90E2E63-4295-FE41-94DF-AFACC2DFE60D}"/>
              </a:ext>
            </a:extLst>
          </p:cNvPr>
          <p:cNvCxnSpPr>
            <a:cxnSpLocks/>
            <a:stCxn id="96" idx="3"/>
            <a:endCxn id="5" idx="1"/>
          </p:cNvCxnSpPr>
          <p:nvPr/>
        </p:nvCxnSpPr>
        <p:spPr>
          <a:xfrm>
            <a:off x="8069439" y="3729314"/>
            <a:ext cx="2307316" cy="43785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17F0207-470C-9144-AFEE-824E5DE13A1E}"/>
              </a:ext>
            </a:extLst>
          </p:cNvPr>
          <p:cNvCxnSpPr>
            <a:cxnSpLocks/>
            <a:stCxn id="1032" idx="3"/>
            <a:endCxn id="5" idx="1"/>
          </p:cNvCxnSpPr>
          <p:nvPr/>
        </p:nvCxnSpPr>
        <p:spPr>
          <a:xfrm flipV="1">
            <a:off x="8031291" y="4167165"/>
            <a:ext cx="2345464" cy="481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086A7F3-2CCA-8341-B4DD-869CE294A68C}"/>
              </a:ext>
            </a:extLst>
          </p:cNvPr>
          <p:cNvCxnSpPr>
            <a:cxnSpLocks/>
            <a:stCxn id="1034" idx="3"/>
            <a:endCxn id="5" idx="1"/>
          </p:cNvCxnSpPr>
          <p:nvPr/>
        </p:nvCxnSpPr>
        <p:spPr>
          <a:xfrm flipV="1">
            <a:off x="8031291" y="4167165"/>
            <a:ext cx="2345464" cy="43998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EA5F998-58D3-1C46-8723-28547E7591A7}"/>
              </a:ext>
            </a:extLst>
          </p:cNvPr>
          <p:cNvCxnSpPr>
            <a:cxnSpLocks/>
            <a:stCxn id="99" idx="3"/>
            <a:endCxn id="5" idx="1"/>
          </p:cNvCxnSpPr>
          <p:nvPr/>
        </p:nvCxnSpPr>
        <p:spPr>
          <a:xfrm flipV="1">
            <a:off x="8069439" y="4167165"/>
            <a:ext cx="2307316" cy="147622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40EA876-19D5-3340-B1AD-6B2DEB6488E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8069439" y="4167165"/>
            <a:ext cx="2307316" cy="9497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9948C2-A3E0-7D4B-94E6-CF5D77C2F7A6}"/>
                  </a:ext>
                </a:extLst>
              </p:cNvPr>
              <p:cNvSpPr txBox="1"/>
              <p:nvPr/>
            </p:nvSpPr>
            <p:spPr>
              <a:xfrm>
                <a:off x="241045" y="3025652"/>
                <a:ext cx="1959169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9948C2-A3E0-7D4B-94E6-CF5D77C2F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3025652"/>
                <a:ext cx="1959169" cy="1661993"/>
              </a:xfrm>
              <a:prstGeom prst="rect">
                <a:avLst/>
              </a:prstGeom>
              <a:blipFill>
                <a:blip r:embed="rId23"/>
                <a:stretch>
                  <a:fillRect l="-7097" t="-4545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9B318B5-1A14-AF47-9CE7-D85A72B2F241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9B318B5-1A14-AF47-9CE7-D85A72B2F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24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09F64116-BEA1-7E44-8888-CFA614D912A2}"/>
              </a:ext>
            </a:extLst>
          </p:cNvPr>
          <p:cNvSpPr>
            <a:spLocks/>
          </p:cNvSpPr>
          <p:nvPr/>
        </p:nvSpPr>
        <p:spPr>
          <a:xfrm>
            <a:off x="1214309" y="4692583"/>
            <a:ext cx="360511" cy="360511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Picture 2">
            <a:extLst>
              <a:ext uri="{FF2B5EF4-FFF2-40B4-BE49-F238E27FC236}">
                <a16:creationId xmlns:a16="http://schemas.microsoft.com/office/drawing/2014/main" id="{EB686AC4-E943-C048-8309-6B19EFB3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2678579"/>
            <a:ext cx="347472" cy="347472"/>
          </a:xfrm>
          <a:prstGeom prst="roundRect">
            <a:avLst>
              <a:gd name="adj" fmla="val 1117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2">
            <a:extLst>
              <a:ext uri="{FF2B5EF4-FFF2-40B4-BE49-F238E27FC236}">
                <a16:creationId xmlns:a16="http://schemas.microsoft.com/office/drawing/2014/main" id="{02F61016-DC52-8B45-9B7B-39A65149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10" y="4725122"/>
            <a:ext cx="297813" cy="297813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CFCA15BB-A644-E04D-A98F-F7D4C4A048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CFCA15BB-A644-E04D-A98F-F7D4C4A04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26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171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695D193-B207-1544-B20C-C3BB839B2D6C}"/>
              </a:ext>
            </a:extLst>
          </p:cNvPr>
          <p:cNvSpPr>
            <a:spLocks/>
          </p:cNvSpPr>
          <p:nvPr/>
        </p:nvSpPr>
        <p:spPr>
          <a:xfrm>
            <a:off x="2366524" y="2642705"/>
            <a:ext cx="3657600" cy="418823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/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1678B9-200A-B44E-A589-AD2F1B7D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94" y="2568033"/>
                <a:ext cx="5489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0739A4D-6BBF-2E40-B570-B1141CD08E28}"/>
              </a:ext>
            </a:extLst>
          </p:cNvPr>
          <p:cNvSpPr>
            <a:spLocks/>
          </p:cNvSpPr>
          <p:nvPr/>
        </p:nvSpPr>
        <p:spPr>
          <a:xfrm>
            <a:off x="2366524" y="3084487"/>
            <a:ext cx="3657600" cy="418488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/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6F785B-8134-0B47-9B7A-4C1EA195D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006945"/>
                <a:ext cx="5489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8DE7838-9940-2E4C-A9FB-74F3B2DB50B1}"/>
              </a:ext>
            </a:extLst>
          </p:cNvPr>
          <p:cNvSpPr>
            <a:spLocks/>
          </p:cNvSpPr>
          <p:nvPr/>
        </p:nvSpPr>
        <p:spPr>
          <a:xfrm>
            <a:off x="2366524" y="3519009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/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525FB-D484-6E48-9281-B1D57202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445857"/>
                <a:ext cx="5489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51B1D8-C604-4B46-9235-988233FA0AB9}"/>
              </a:ext>
            </a:extLst>
          </p:cNvPr>
          <p:cNvSpPr>
            <a:spLocks/>
          </p:cNvSpPr>
          <p:nvPr/>
        </p:nvSpPr>
        <p:spPr>
          <a:xfrm>
            <a:off x="2366524" y="3957921"/>
            <a:ext cx="3657600" cy="418488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/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2F019CF-0ABE-F24D-8DBE-D02E9351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3884769"/>
                <a:ext cx="5489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CFD9DB7E-ED45-2A4B-8360-6D476F38D267}"/>
              </a:ext>
            </a:extLst>
          </p:cNvPr>
          <p:cNvSpPr>
            <a:spLocks/>
          </p:cNvSpPr>
          <p:nvPr/>
        </p:nvSpPr>
        <p:spPr>
          <a:xfrm>
            <a:off x="2366524" y="4396833"/>
            <a:ext cx="3657600" cy="418488"/>
          </a:xfrm>
          <a:prstGeom prst="roundRect">
            <a:avLst>
              <a:gd name="adj" fmla="val 12228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/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CC8A561-22D3-A64A-AF75-2F9727BA6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4323681"/>
                <a:ext cx="5489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FAE80E5C-5448-F746-A535-E1D50D9AD9B3}"/>
              </a:ext>
            </a:extLst>
          </p:cNvPr>
          <p:cNvSpPr>
            <a:spLocks/>
          </p:cNvSpPr>
          <p:nvPr/>
        </p:nvSpPr>
        <p:spPr>
          <a:xfrm>
            <a:off x="2366524" y="5433079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/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195401-8997-AF46-962A-625902CA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680" y="5356953"/>
                <a:ext cx="54899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1B4A133-32D1-B043-BBEE-CCF0BF54D626}"/>
              </a:ext>
            </a:extLst>
          </p:cNvPr>
          <p:cNvGrpSpPr/>
          <p:nvPr/>
        </p:nvGrpSpPr>
        <p:grpSpPr>
          <a:xfrm>
            <a:off x="4185799" y="4944238"/>
            <a:ext cx="91440" cy="386164"/>
            <a:chOff x="2731267" y="5199528"/>
            <a:chExt cx="91440" cy="38616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2CF9BA9-A6E1-B442-9234-2C533DA2C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0D86E85-2C8F-D54C-8988-0C6FFB16B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22EDB08-2A07-8D48-9EF6-D570AC776C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rgbClr val="B5E2F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A79E89A8-BFBA-6540-AFD8-F49240335BE1}"/>
              </a:ext>
            </a:extLst>
          </p:cNvPr>
          <p:cNvSpPr>
            <a:spLocks noChangeAspect="1"/>
          </p:cNvSpPr>
          <p:nvPr/>
        </p:nvSpPr>
        <p:spPr>
          <a:xfrm>
            <a:off x="6238856" y="4455630"/>
            <a:ext cx="64008" cy="6400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Plus 71">
            <a:extLst>
              <a:ext uri="{FF2B5EF4-FFF2-40B4-BE49-F238E27FC236}">
                <a16:creationId xmlns:a16="http://schemas.microsoft.com/office/drawing/2014/main" id="{5EAE5CAA-F82C-5C46-90EE-0DA46C0C1435}"/>
              </a:ext>
            </a:extLst>
          </p:cNvPr>
          <p:cNvSpPr/>
          <p:nvPr/>
        </p:nvSpPr>
        <p:spPr>
          <a:xfrm>
            <a:off x="7095158" y="4262093"/>
            <a:ext cx="418824" cy="418824"/>
          </a:xfrm>
          <a:prstGeom prst="mathPlus">
            <a:avLst>
              <a:gd name="adj1" fmla="val 1352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286EE5B8-8F98-5042-A1DF-1E140FFF4028}"/>
              </a:ext>
            </a:extLst>
          </p:cNvPr>
          <p:cNvSpPr/>
          <p:nvPr/>
        </p:nvSpPr>
        <p:spPr>
          <a:xfrm>
            <a:off x="8519515" y="4262093"/>
            <a:ext cx="418824" cy="418824"/>
          </a:xfrm>
          <a:prstGeom prst="rightArrow">
            <a:avLst>
              <a:gd name="adj1" fmla="val 25742"/>
              <a:gd name="adj2" fmla="val 469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C3EFD7D-C877-224C-9659-77FA37596CB8}"/>
              </a:ext>
            </a:extLst>
          </p:cNvPr>
          <p:cNvSpPr>
            <a:spLocks/>
          </p:cNvSpPr>
          <p:nvPr/>
        </p:nvSpPr>
        <p:spPr>
          <a:xfrm>
            <a:off x="9327925" y="2642704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B7FEDED-E5F3-1B4B-B633-7CC054E567E2}"/>
              </a:ext>
            </a:extLst>
          </p:cNvPr>
          <p:cNvSpPr>
            <a:spLocks/>
          </p:cNvSpPr>
          <p:nvPr/>
        </p:nvSpPr>
        <p:spPr>
          <a:xfrm>
            <a:off x="9327925" y="3080097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50E7BC7-2658-114C-88F5-71F0E55BB6D0}"/>
              </a:ext>
            </a:extLst>
          </p:cNvPr>
          <p:cNvSpPr>
            <a:spLocks/>
          </p:cNvSpPr>
          <p:nvPr/>
        </p:nvSpPr>
        <p:spPr>
          <a:xfrm>
            <a:off x="9327925" y="351900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E143F6-7385-F245-8B6A-7880F20D6ECE}"/>
              </a:ext>
            </a:extLst>
          </p:cNvPr>
          <p:cNvSpPr>
            <a:spLocks/>
          </p:cNvSpPr>
          <p:nvPr/>
        </p:nvSpPr>
        <p:spPr>
          <a:xfrm>
            <a:off x="9331343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C182EE1-27CD-2C4F-94F1-EDA281E1FD36}"/>
              </a:ext>
            </a:extLst>
          </p:cNvPr>
          <p:cNvSpPr>
            <a:spLocks/>
          </p:cNvSpPr>
          <p:nvPr/>
        </p:nvSpPr>
        <p:spPr>
          <a:xfrm>
            <a:off x="9327925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2">
              <a:lumMod val="75000"/>
              <a:alpha val="7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AF04060-9B76-B141-82CB-70E0D5C6C321}"/>
              </a:ext>
            </a:extLst>
          </p:cNvPr>
          <p:cNvSpPr>
            <a:spLocks/>
          </p:cNvSpPr>
          <p:nvPr/>
        </p:nvSpPr>
        <p:spPr>
          <a:xfrm>
            <a:off x="932792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accent6">
              <a:alpha val="7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/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80498E0-BB39-A946-A18D-DB51901A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2569127"/>
                <a:ext cx="54899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/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3F16E5B-CEC4-544A-8CBA-B43772DB9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006945"/>
                <a:ext cx="5489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/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4ECD125-7E2F-2540-B6AA-69087A7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445857"/>
                <a:ext cx="5489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/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ED9F2D9-6195-9844-88B8-0D87FF51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3884769"/>
                <a:ext cx="5489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/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B6F7EB4-0264-5344-A69B-D1C0036ED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685" y="4323681"/>
                <a:ext cx="54899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/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>
                                  <a:lumMod val="20000"/>
                                  <a:lumOff val="8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07E1A8-46C1-2740-8573-5C1446460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79" y="5359132"/>
                <a:ext cx="54899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6D8A875-7930-374B-BE21-88EE27AA0D90}"/>
              </a:ext>
            </a:extLst>
          </p:cNvPr>
          <p:cNvGrpSpPr/>
          <p:nvPr/>
        </p:nvGrpSpPr>
        <p:grpSpPr>
          <a:xfrm>
            <a:off x="9487677" y="4945042"/>
            <a:ext cx="91440" cy="386164"/>
            <a:chOff x="2731267" y="5199528"/>
            <a:chExt cx="91440" cy="38616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B58FCF1-89E3-2F40-8691-F01B3946C8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355A735-947B-4845-A681-D02B2E9E0D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019D5C9-9B77-3342-A2DA-31BC20A1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32597F9-ABCC-C740-A066-0A8449A9C300}"/>
              </a:ext>
            </a:extLst>
          </p:cNvPr>
          <p:cNvSpPr>
            <a:spLocks/>
          </p:cNvSpPr>
          <p:nvPr/>
        </p:nvSpPr>
        <p:spPr>
          <a:xfrm>
            <a:off x="7648815" y="2639529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E2F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6308D791-9C67-494B-A30C-542AC11E92CE}"/>
              </a:ext>
            </a:extLst>
          </p:cNvPr>
          <p:cNvSpPr>
            <a:spLocks/>
          </p:cNvSpPr>
          <p:nvPr/>
        </p:nvSpPr>
        <p:spPr>
          <a:xfrm>
            <a:off x="7648815" y="308131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B337A6-DC57-C144-AFAA-94CFE114CE66}"/>
              </a:ext>
            </a:extLst>
          </p:cNvPr>
          <p:cNvSpPr>
            <a:spLocks/>
          </p:cNvSpPr>
          <p:nvPr/>
        </p:nvSpPr>
        <p:spPr>
          <a:xfrm>
            <a:off x="7648815" y="3519002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455AE5E8-4874-F54D-8CD4-CD2B78D3F309}"/>
              </a:ext>
            </a:extLst>
          </p:cNvPr>
          <p:cNvSpPr>
            <a:spLocks/>
          </p:cNvSpPr>
          <p:nvPr/>
        </p:nvSpPr>
        <p:spPr>
          <a:xfrm>
            <a:off x="7651086" y="3957921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4A453A8B-3B7C-B44D-B09D-1309073C9F7B}"/>
              </a:ext>
            </a:extLst>
          </p:cNvPr>
          <p:cNvSpPr>
            <a:spLocks/>
          </p:cNvSpPr>
          <p:nvPr/>
        </p:nvSpPr>
        <p:spPr>
          <a:xfrm>
            <a:off x="7648891" y="4396833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D643F770-65CF-0243-A2CA-CC7034AD71F5}"/>
              </a:ext>
            </a:extLst>
          </p:cNvPr>
          <p:cNvSpPr>
            <a:spLocks/>
          </p:cNvSpPr>
          <p:nvPr/>
        </p:nvSpPr>
        <p:spPr>
          <a:xfrm>
            <a:off x="7648815" y="5433078"/>
            <a:ext cx="420624" cy="420624"/>
          </a:xfrm>
          <a:prstGeom prst="roundRect">
            <a:avLst>
              <a:gd name="adj" fmla="val 12228"/>
            </a:avLst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721CA4-E75B-2444-8B66-AA785ED7FFA0}"/>
              </a:ext>
            </a:extLst>
          </p:cNvPr>
          <p:cNvGrpSpPr/>
          <p:nvPr/>
        </p:nvGrpSpPr>
        <p:grpSpPr>
          <a:xfrm>
            <a:off x="7811690" y="4945042"/>
            <a:ext cx="91440" cy="386164"/>
            <a:chOff x="2731267" y="5199528"/>
            <a:chExt cx="91440" cy="386164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3447A95-C3DA-154F-B34A-869BD21C1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199528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75C6D62-5E84-6C4C-97FD-3346955C9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34689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FA90AFD-45F4-2547-B28C-7A70BA8E9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1267" y="5494252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B5E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F4DBCF-6555-0C4D-99DE-884F32FD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117888"/>
            <a:ext cx="347472" cy="347472"/>
          </a:xfrm>
          <a:prstGeom prst="roundRect">
            <a:avLst>
              <a:gd name="adj" fmla="val 9357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3D904D-83CA-E849-8B8E-A1FA1DF5A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91" y="3559412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74AF610-8C30-A246-8D28-5BAF6B52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3998244"/>
            <a:ext cx="347472" cy="347472"/>
          </a:xfrm>
          <a:prstGeom prst="roundRect">
            <a:avLst>
              <a:gd name="adj" fmla="val 1027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BEF9CE7-8F86-7D4D-9C21-7F87ECC8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4433409"/>
            <a:ext cx="347472" cy="347472"/>
          </a:xfrm>
          <a:prstGeom prst="roundRect">
            <a:avLst>
              <a:gd name="adj" fmla="val 753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9B55341-CB3A-8E4A-A408-2ABA2BA6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5471043"/>
            <a:ext cx="347472" cy="347472"/>
          </a:xfrm>
          <a:prstGeom prst="roundRect">
            <a:avLst>
              <a:gd name="adj" fmla="val 844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D37AEFD6-57C8-764B-AC08-DB4E6123E081}"/>
              </a:ext>
            </a:extLst>
          </p:cNvPr>
          <p:cNvSpPr>
            <a:spLocks/>
          </p:cNvSpPr>
          <p:nvPr/>
        </p:nvSpPr>
        <p:spPr>
          <a:xfrm rot="5400000">
            <a:off x="4869492" y="4262094"/>
            <a:ext cx="3657600" cy="418823"/>
          </a:xfrm>
          <a:prstGeom prst="roundRect">
            <a:avLst>
              <a:gd name="adj" fmla="val 12228"/>
            </a:avLst>
          </a:prstGeom>
          <a:solidFill>
            <a:schemeClr val="accent3">
              <a:lumMod val="75000"/>
              <a:alpha val="7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69200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03B17E1-2D28-9B4B-9C6D-88334136D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2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D37F69-0CED-8148-9CD0-CA1200837765}"/>
              </a:ext>
            </a:extLst>
          </p:cNvPr>
          <p:cNvCxnSpPr>
            <a:cxnSpLocks/>
          </p:cNvCxnSpPr>
          <p:nvPr/>
        </p:nvCxnSpPr>
        <p:spPr>
          <a:xfrm flipH="1">
            <a:off x="9748549" y="7117815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AAB091C-4198-FA4A-A3B8-0388E99192AD}"/>
              </a:ext>
            </a:extLst>
          </p:cNvPr>
          <p:cNvCxnSpPr>
            <a:cxnSpLocks/>
          </p:cNvCxnSpPr>
          <p:nvPr/>
        </p:nvCxnSpPr>
        <p:spPr>
          <a:xfrm flipH="1">
            <a:off x="9748549" y="8428201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8193371-BE2F-F24F-A93F-902BEAD65808}"/>
                  </a:ext>
                </a:extLst>
              </p:cNvPr>
              <p:cNvSpPr txBox="1"/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8193371-BE2F-F24F-A93F-902BEAD65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blipFill>
                <a:blip r:embed="rId21"/>
                <a:stretch>
                  <a:fillRect l="-7285" t="-4545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BCCB2A-9D00-BC4A-A9B5-512352CDAFB5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7BCCB2A-9D00-BC4A-A9B5-512352CD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22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2B68F71-F951-F344-B7C6-52A5149A1A1C}"/>
              </a:ext>
            </a:extLst>
          </p:cNvPr>
          <p:cNvGrpSpPr/>
          <p:nvPr/>
        </p:nvGrpSpPr>
        <p:grpSpPr>
          <a:xfrm>
            <a:off x="1214309" y="4692583"/>
            <a:ext cx="360511" cy="360511"/>
            <a:chOff x="11531420" y="1197757"/>
            <a:chExt cx="420624" cy="420624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32B4B0C-ADA9-324E-B17B-18693CFCC02A}"/>
                </a:ext>
              </a:extLst>
            </p:cNvPr>
            <p:cNvSpPr>
              <a:spLocks/>
            </p:cNvSpPr>
            <p:nvPr/>
          </p:nvSpPr>
          <p:spPr>
            <a:xfrm>
              <a:off x="11531420" y="1197757"/>
              <a:ext cx="420624" cy="420624"/>
            </a:xfrm>
            <a:prstGeom prst="roundRect">
              <a:avLst>
                <a:gd name="adj" fmla="val 12228"/>
              </a:avLst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0" name="Picture 12">
              <a:extLst>
                <a:ext uri="{FF2B5EF4-FFF2-40B4-BE49-F238E27FC236}">
                  <a16:creationId xmlns:a16="http://schemas.microsoft.com/office/drawing/2014/main" id="{E74B8360-C658-C74A-80B8-A188B7DB7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424" y="1235722"/>
              <a:ext cx="347472" cy="347472"/>
            </a:xfrm>
            <a:prstGeom prst="roundRect">
              <a:avLst>
                <a:gd name="adj" fmla="val 8443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1" name="Picture 2">
            <a:extLst>
              <a:ext uri="{FF2B5EF4-FFF2-40B4-BE49-F238E27FC236}">
                <a16:creationId xmlns:a16="http://schemas.microsoft.com/office/drawing/2014/main" id="{8E42221B-8468-514B-85A3-1F09B385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9" y="2678579"/>
            <a:ext cx="347472" cy="347472"/>
          </a:xfrm>
          <a:prstGeom prst="roundRect">
            <a:avLst>
              <a:gd name="adj" fmla="val 1117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84A22743-2A37-A742-AE57-7A04EF986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84A22743-2A37-A742-AE57-7A04EF986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24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C6D49F84-34C2-044F-A35F-39C4C07ECDB7}"/>
              </a:ext>
            </a:extLst>
          </p:cNvPr>
          <p:cNvSpPr txBox="1"/>
          <p:nvPr/>
        </p:nvSpPr>
        <p:spPr>
          <a:xfrm>
            <a:off x="399204" y="6374527"/>
            <a:ext cx="1239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 failures, missing data, data poisoning attacks, societal biases, heterogeneous noise,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8AB3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18AB3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1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68F-7E3F-1345-BA3C-33944845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”Standard linear regression setup, but where an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3600" b="1" dirty="0">
                    <a:solidFill>
                      <a:schemeClr val="accent6"/>
                    </a:solidFill>
                  </a:rPr>
                  <a:t> fraction of the data is arbitrarily corrupted</a:t>
                </a:r>
                <a:r>
                  <a:rPr lang="en-US" sz="3600" dirty="0">
                    <a:solidFill>
                      <a:schemeClr val="accent6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315C4C1-9338-ED42-A14E-9B09442E9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4780607"/>
              </a:xfrm>
              <a:blipFill>
                <a:blip r:embed="rId3"/>
                <a:stretch>
                  <a:fillRect l="-868" t="-3439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3A1DEED-E4B0-2A43-AF3E-0156CF652E45}"/>
              </a:ext>
            </a:extLst>
          </p:cNvPr>
          <p:cNvCxnSpPr>
            <a:cxnSpLocks/>
          </p:cNvCxnSpPr>
          <p:nvPr/>
        </p:nvCxnSpPr>
        <p:spPr>
          <a:xfrm flipH="1">
            <a:off x="9748549" y="9470617"/>
            <a:ext cx="412750" cy="0"/>
          </a:xfrm>
          <a:prstGeom prst="straightConnector1">
            <a:avLst/>
          </a:prstGeom>
          <a:ln w="38100"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541D3-295B-6046-9EB6-446C7452216E}"/>
              </a:ext>
            </a:extLst>
          </p:cNvPr>
          <p:cNvGrpSpPr/>
          <p:nvPr/>
        </p:nvGrpSpPr>
        <p:grpSpPr>
          <a:xfrm>
            <a:off x="0" y="2401659"/>
            <a:ext cx="12192000" cy="4171950"/>
            <a:chOff x="0" y="2401659"/>
            <a:chExt cx="12192000" cy="41719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E63879-5E97-0344-B820-26B5B9A1D953}"/>
                </a:ext>
              </a:extLst>
            </p:cNvPr>
            <p:cNvGrpSpPr/>
            <p:nvPr/>
          </p:nvGrpSpPr>
          <p:grpSpPr>
            <a:xfrm>
              <a:off x="0" y="2401659"/>
              <a:ext cx="12192000" cy="4171950"/>
              <a:chOff x="0" y="2686554"/>
              <a:chExt cx="12192000" cy="4171950"/>
            </a:xfrm>
          </p:grpSpPr>
          <p:pic>
            <p:nvPicPr>
              <p:cNvPr id="68" name="Picture 67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02466539-D04F-9246-92E1-EC8101C850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153053"/>
                  </a:clrFrom>
                  <a:clrTo>
                    <a:srgbClr val="153053">
                      <a:alpha val="0"/>
                    </a:srgbClr>
                  </a:clrTo>
                </a:clrChange>
              </a:blip>
              <a:srcRect l="16771"/>
              <a:stretch/>
            </p:blipFill>
            <p:spPr>
              <a:xfrm>
                <a:off x="2044700" y="2686554"/>
                <a:ext cx="10147300" cy="4171950"/>
              </a:xfrm>
              <a:prstGeom prst="rect">
                <a:avLst/>
              </a:prstGeom>
            </p:spPr>
          </p:pic>
          <p:sp>
            <p:nvSpPr>
              <p:cNvPr id="4" name="Round Same Side Corner Rectangle 3">
                <a:extLst>
                  <a:ext uri="{FF2B5EF4-FFF2-40B4-BE49-F238E27FC236}">
                    <a16:creationId xmlns:a16="http://schemas.microsoft.com/office/drawing/2014/main" id="{6DEB4763-DA3A-1F45-AD5D-F02B5615F559}"/>
                  </a:ext>
                </a:extLst>
              </p:cNvPr>
              <p:cNvSpPr/>
              <p:nvPr/>
            </p:nvSpPr>
            <p:spPr>
              <a:xfrm>
                <a:off x="0" y="6299200"/>
                <a:ext cx="1346200" cy="558800"/>
              </a:xfrm>
              <a:prstGeom prst="round2SameRect">
                <a:avLst/>
              </a:prstGeom>
              <a:solidFill>
                <a:srgbClr val="1430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848325-CF83-5343-BE92-536CF4215F77}"/>
                </a:ext>
              </a:extLst>
            </p:cNvPr>
            <p:cNvSpPr/>
            <p:nvPr/>
          </p:nvSpPr>
          <p:spPr>
            <a:xfrm>
              <a:off x="2280213" y="5930710"/>
              <a:ext cx="3815787" cy="532436"/>
            </a:xfrm>
            <a:prstGeom prst="rect">
              <a:avLst/>
            </a:prstGeom>
            <a:solidFill>
              <a:srgbClr val="142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DA6885-529C-0244-8D81-08398ECA144C}"/>
                </a:ext>
              </a:extLst>
            </p:cNvPr>
            <p:cNvSpPr/>
            <p:nvPr/>
          </p:nvSpPr>
          <p:spPr>
            <a:xfrm>
              <a:off x="8295861" y="3385957"/>
              <a:ext cx="874643" cy="834887"/>
            </a:xfrm>
            <a:prstGeom prst="rect">
              <a:avLst/>
            </a:prstGeom>
            <a:solidFill>
              <a:srgbClr val="1430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3D23BE6-D7BD-1441-892C-0ABFC37317E1}"/>
              </a:ext>
            </a:extLst>
          </p:cNvPr>
          <p:cNvSpPr/>
          <p:nvPr/>
        </p:nvSpPr>
        <p:spPr>
          <a:xfrm>
            <a:off x="6527800" y="4267921"/>
            <a:ext cx="317500" cy="422089"/>
          </a:xfrm>
          <a:prstGeom prst="rect">
            <a:avLst/>
          </a:prstGeom>
          <a:solidFill>
            <a:srgbClr val="865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C9392D-D196-3A43-9050-7D44FCC3D680}"/>
                  </a:ext>
                </a:extLst>
              </p:cNvPr>
              <p:cNvSpPr txBox="1"/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C9392D-D196-3A43-9050-7D44FCC3D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94" y="4251326"/>
                <a:ext cx="548996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3611DF-15C9-654D-BF79-ED996727DE74}"/>
                  </a:ext>
                </a:extLst>
              </p:cNvPr>
              <p:cNvSpPr txBox="1"/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Scaling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5E2F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B5E2F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B5E2F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B5E2F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69200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920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≲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3611DF-15C9-654D-BF79-ED996727D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6" y="3025652"/>
                <a:ext cx="1910746" cy="1661993"/>
              </a:xfrm>
              <a:prstGeom prst="rect">
                <a:avLst/>
              </a:prstGeom>
              <a:blipFill>
                <a:blip r:embed="rId6"/>
                <a:stretch>
                  <a:fillRect l="-7285" t="-4545" b="-681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5850-42E2-5940-8213-DBDB7CE03D74}"/>
                  </a:ext>
                </a:extLst>
              </p:cNvPr>
              <p:cNvSpPr txBox="1"/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Noise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1190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95000"/>
                            </a:prst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5850-42E2-5940-8213-DBDB7CE03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" y="4621791"/>
                <a:ext cx="2106731" cy="892552"/>
              </a:xfrm>
              <a:prstGeom prst="rect">
                <a:avLst/>
              </a:prstGeom>
              <a:blipFill>
                <a:blip r:embed="rId7"/>
                <a:stretch>
                  <a:fillRect l="-6627" t="-8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A40C985-88DC-ED43-BD56-41FDFCFCF61B}"/>
              </a:ext>
            </a:extLst>
          </p:cNvPr>
          <p:cNvGrpSpPr/>
          <p:nvPr/>
        </p:nvGrpSpPr>
        <p:grpSpPr>
          <a:xfrm>
            <a:off x="1214309" y="4692583"/>
            <a:ext cx="360511" cy="360511"/>
            <a:chOff x="11531420" y="1197757"/>
            <a:chExt cx="420624" cy="42062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FEB1614-2FC8-4E44-8B3D-4B338106DFA8}"/>
                </a:ext>
              </a:extLst>
            </p:cNvPr>
            <p:cNvSpPr>
              <a:spLocks/>
            </p:cNvSpPr>
            <p:nvPr/>
          </p:nvSpPr>
          <p:spPr>
            <a:xfrm>
              <a:off x="11531420" y="1197757"/>
              <a:ext cx="420624" cy="420624"/>
            </a:xfrm>
            <a:prstGeom prst="roundRect">
              <a:avLst>
                <a:gd name="adj" fmla="val 12228"/>
              </a:avLst>
            </a:prstGeom>
            <a:solidFill>
              <a:schemeClr val="bg1">
                <a:lumMod val="95000"/>
                <a:alpha val="7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DD6699CD-6E44-5F4A-B9AF-79A17969C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6424" y="1235722"/>
              <a:ext cx="347472" cy="347472"/>
            </a:xfrm>
            <a:prstGeom prst="roundRect">
              <a:avLst>
                <a:gd name="adj" fmla="val 8443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31541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1|9.7|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1716</Words>
  <Application>Microsoft Macintosh PowerPoint</Application>
  <PresentationFormat>Widescreen</PresentationFormat>
  <Paragraphs>276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1_Office Theme</vt:lpstr>
      <vt:lpstr>CS 224: ALGORITHMS FOR DATA SCIENCE LECTURE 5 (9/18)</vt:lpstr>
      <vt:lpstr>ANNOUNCEMENTS</vt:lpstr>
      <vt:lpstr>PowerPoint Presentation</vt:lpstr>
      <vt:lpstr>SUM-OF-SQUARES (SOS)</vt:lpstr>
      <vt:lpstr>SUM-OF-SQUARES (SOS)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ROBUST REGRESSION</vt:lpstr>
      <vt:lpstr>AN INEFFICIENT ALGORITHM</vt:lpstr>
      <vt:lpstr>AN INEFFICIENT ALGORITHM</vt:lpstr>
      <vt:lpstr>FROM PROOFS TO ALGORITHMS</vt:lpstr>
      <vt:lpstr>FROM PROOFS TO ALGORITHMS</vt:lpstr>
      <vt:lpstr>FROM PROOFS TO ALGORITHMS</vt:lpstr>
      <vt:lpstr>FROM PROOFS TO ALGORITHMS</vt:lpstr>
      <vt:lpstr>RULES OF THE GAME</vt:lpstr>
      <vt:lpstr>RULES OF THE GAME- EXAMPLES</vt:lpstr>
      <vt:lpstr>RULES OF THE GAME- EXAMPLES</vt:lpstr>
      <vt:lpstr>RULES OF THE GAME - EXAMPLES</vt:lpstr>
      <vt:lpstr>RULES OF THE GAME</vt:lpstr>
      <vt:lpstr>ROUNDING A PSEUDO-DISTRIBUTION</vt:lpstr>
      <vt:lpstr>TL;DR</vt:lpstr>
      <vt:lpstr>COMING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5 (9/20)</dc:title>
  <dc:creator>Chen, Sitan</dc:creator>
  <cp:lastModifiedBy>Chen, Sitan</cp:lastModifiedBy>
  <cp:revision>12</cp:revision>
  <dcterms:created xsi:type="dcterms:W3CDTF">2023-09-19T19:32:23Z</dcterms:created>
  <dcterms:modified xsi:type="dcterms:W3CDTF">2024-09-18T03:55:12Z</dcterms:modified>
</cp:coreProperties>
</file>