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3"/>
  </p:notesMasterIdLst>
  <p:sldIdLst>
    <p:sldId id="777" r:id="rId3"/>
    <p:sldId id="1233" r:id="rId4"/>
    <p:sldId id="826" r:id="rId5"/>
    <p:sldId id="1219" r:id="rId6"/>
    <p:sldId id="1221" r:id="rId7"/>
    <p:sldId id="1231" r:id="rId8"/>
    <p:sldId id="1232" r:id="rId9"/>
    <p:sldId id="1222" r:id="rId10"/>
    <p:sldId id="1220" r:id="rId11"/>
    <p:sldId id="1184" r:id="rId12"/>
    <p:sldId id="1185" r:id="rId13"/>
    <p:sldId id="1186" r:id="rId14"/>
    <p:sldId id="1187" r:id="rId15"/>
    <p:sldId id="1190" r:id="rId16"/>
    <p:sldId id="1223" r:id="rId17"/>
    <p:sldId id="1199" r:id="rId18"/>
    <p:sldId id="1191" r:id="rId19"/>
    <p:sldId id="1192" r:id="rId20"/>
    <p:sldId id="1193" r:id="rId21"/>
    <p:sldId id="1188" r:id="rId22"/>
    <p:sldId id="1196" r:id="rId23"/>
    <p:sldId id="1195" r:id="rId24"/>
    <p:sldId id="1189" r:id="rId25"/>
    <p:sldId id="1198" r:id="rId26"/>
    <p:sldId id="1225" r:id="rId27"/>
    <p:sldId id="1203" r:id="rId28"/>
    <p:sldId id="1204" r:id="rId29"/>
    <p:sldId id="1205" r:id="rId30"/>
    <p:sldId id="1208" r:id="rId31"/>
    <p:sldId id="1209" r:id="rId32"/>
    <p:sldId id="1206" r:id="rId33"/>
    <p:sldId id="1210" r:id="rId34"/>
    <p:sldId id="1211" r:id="rId35"/>
    <p:sldId id="1226" r:id="rId36"/>
    <p:sldId id="1164" r:id="rId37"/>
    <p:sldId id="1228" r:id="rId38"/>
    <p:sldId id="1229" r:id="rId39"/>
    <p:sldId id="1166" r:id="rId40"/>
    <p:sldId id="1167" r:id="rId41"/>
    <p:sldId id="432" r:id="rId42"/>
    <p:sldId id="416" r:id="rId43"/>
    <p:sldId id="435" r:id="rId44"/>
    <p:sldId id="433" r:id="rId45"/>
    <p:sldId id="515" r:id="rId46"/>
    <p:sldId id="518" r:id="rId47"/>
    <p:sldId id="517" r:id="rId48"/>
    <p:sldId id="1172" r:id="rId49"/>
    <p:sldId id="1173" r:id="rId50"/>
    <p:sldId id="1176" r:id="rId51"/>
    <p:sldId id="521" r:id="rId52"/>
    <p:sldId id="523" r:id="rId53"/>
    <p:sldId id="524" r:id="rId54"/>
    <p:sldId id="525" r:id="rId55"/>
    <p:sldId id="527" r:id="rId56"/>
    <p:sldId id="526" r:id="rId57"/>
    <p:sldId id="528" r:id="rId58"/>
    <p:sldId id="529" r:id="rId59"/>
    <p:sldId id="530" r:id="rId60"/>
    <p:sldId id="531" r:id="rId61"/>
    <p:sldId id="532" r:id="rId62"/>
    <p:sldId id="533" r:id="rId63"/>
    <p:sldId id="534" r:id="rId64"/>
    <p:sldId id="535" r:id="rId65"/>
    <p:sldId id="536" r:id="rId66"/>
    <p:sldId id="538" r:id="rId67"/>
    <p:sldId id="1177" r:id="rId68"/>
    <p:sldId id="539" r:id="rId69"/>
    <p:sldId id="540" r:id="rId70"/>
    <p:sldId id="797" r:id="rId71"/>
    <p:sldId id="1230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/>
    <p:restoredTop sz="96327"/>
  </p:normalViewPr>
  <p:slideViewPr>
    <p:cSldViewPr snapToGrid="0">
      <p:cViewPr varScale="1">
        <p:scale>
          <a:sx n="123" d="100"/>
          <a:sy n="123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9A326-2097-0446-A247-DA2BB8CA7E48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E9022-6376-D641-8449-88E754F70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9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7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6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821A5-AF31-298B-ADBD-7B96872E8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14D67-2DDB-9330-9A8B-2A3BA217D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B2F7A-B136-198F-43CD-43869707A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4935E-37BB-FACD-AFC9-514CB2260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28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DF53-4A37-6857-91A3-8FEC8B6BA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56254-5086-9B3D-68A1-AD60C2A8E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351D4-1C9F-AF23-79E9-10A128BF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CD7CA-B93B-A407-7BBA-D92A406C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1E4A-0CDA-153D-E0E0-5A97C994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1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1675-09F5-5894-7EEE-CA96EAD9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4D35B-4D9F-F7B3-EBFD-1451EFDAE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8FA3A-C45C-87F4-09C4-C081EA56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D34B-3C1F-DECB-09F6-E3C748FF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46ECD-D075-D250-8D23-A4DB25C5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3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13F4F-DBED-157E-D4C6-B84CA8CF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3E3AE-A6EF-8725-FF28-BBCAD9A7F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8F2A6-F4A7-C492-2EE5-AC4DF173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CB9AD-0387-F121-D052-9D6398C3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55B4D-B007-5CEE-09D9-6DF219C9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77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40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67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60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06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68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1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0721-5EB1-8034-C03D-C489EA39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1EE0-D40A-0D93-3D74-49D8CB4F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F7CB6-5624-10D0-D47A-30DC9132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1B2C-862D-1079-81C4-C4D2FA7C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B7FDC-86D2-3006-4A9D-5D972368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60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99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9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4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DFA7-67BD-2E5C-7A0A-96339E29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C2C85-ED90-7655-1D05-3B7C672AE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754CC-BFC8-5D02-F7D7-533E4E26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29B5A-6AAF-E79A-083F-7C4D8CFB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84777-38D7-22E8-BCFC-F9F2A62E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9336-9CCD-C6D6-BE3F-72BED75D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ED21-F0AE-CFD4-4FC2-E1769E30A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0A651-3406-B3BE-1640-3EC63E881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71A6-372B-C1A2-9EFC-F0C5FB7D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364D0-3436-8996-5FDC-FAD1DDBC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A7F9C-4C83-E50B-95C2-053E8A09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F5E7-9567-A98E-162D-154AF309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F915-AA0A-B212-3515-F8CF2C42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D5082-5729-6BAF-2A84-747C87005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7E199-A91D-DBC0-C36E-8EEF6D052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600F8-F741-2E11-72C6-791815418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8F9EC-F843-1CB6-F641-4D9D9D7F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6C4C8D-D3B8-C3AB-8AC1-0D991C64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3CA94B-B2F5-2CBB-37EC-B8CBAF5F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3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02AC-FD6C-E92A-DE5E-B16EF394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59BD5-A8B1-3CAF-90A9-6402219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4CEE2-9126-1534-9711-89F238D9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946B4-37BB-AB41-49D7-68B01CB3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5F25E-F334-4D99-40BE-509A750B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1F94F-3F76-E7F7-283D-8B9D1C0A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1B698-69AB-4FAF-C642-5E0064AF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0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B7E1-05FE-DDFA-4D28-11E2C1ACC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51504-AEEB-0B25-0C38-AC135B9A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3781B-E574-A880-0098-2014DB397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5E24A-31D4-1C30-E86F-5866C074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CFD44-49C4-B759-4C13-1328AE31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046CA-0C4D-86E3-33E7-5DCADE7C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6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DD5D-99EE-9197-0BDA-52206F7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662FE3-FE62-57F3-A929-7B267FFDA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BA685-2F8F-3B8B-9EB9-206734A99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E286B-8CD0-E164-3E3D-BBF9EB53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36999-1B19-CB16-136C-0D5E9851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CBC62-AC2F-E75D-2FD2-44932CB1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8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624FF-AA0F-0199-34C0-0FAE52ED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362BC-A6F6-DD76-39CD-9356A5F8B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3602D-45A4-D267-8EA0-B03741E43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5BA03-E99E-A44A-B319-1C608222A725}" type="datetimeFigureOut">
              <a:rPr lang="en-US" smtClean="0"/>
              <a:t>9/30/24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267AE-0C4E-9A1A-5604-6D38892C9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2A455-64EB-0903-6BD6-B2E8DBD4D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7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35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5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1.png"/><Relationship Id="rId5" Type="http://schemas.openxmlformats.org/officeDocument/2006/relationships/image" Target="../media/image231.png"/><Relationship Id="rId4" Type="http://schemas.openxmlformats.org/officeDocument/2006/relationships/image" Target="../media/image2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9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1.png"/><Relationship Id="rId5" Type="http://schemas.openxmlformats.org/officeDocument/2006/relationships/image" Target="../media/image231.png"/><Relationship Id="rId4" Type="http://schemas.openxmlformats.org/officeDocument/2006/relationships/image" Target="../media/image2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3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7.png"/><Relationship Id="rId7" Type="http://schemas.openxmlformats.org/officeDocument/2006/relationships/image" Target="../media/image41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7.png"/><Relationship Id="rId7" Type="http://schemas.openxmlformats.org/officeDocument/2006/relationships/image" Target="../media/image43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7.png"/><Relationship Id="rId7" Type="http://schemas.openxmlformats.org/officeDocument/2006/relationships/image" Target="../media/image41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8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7.png"/><Relationship Id="rId7" Type="http://schemas.openxmlformats.org/officeDocument/2006/relationships/image" Target="../media/image4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482.png"/><Relationship Id="rId5" Type="http://schemas.openxmlformats.org/officeDocument/2006/relationships/image" Target="../media/image491.png"/><Relationship Id="rId10" Type="http://schemas.openxmlformats.org/officeDocument/2006/relationships/image" Target="../media/image490.png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4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2243: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8 (9/30)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817294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PAC LEARNING, FOURIER ANALYSIS, SEMIRANDOM NOISE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1119E-2103-0879-ADDC-ABE266CB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PROBABLY APPROXIMATELY CORRECT (PAC)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B0FCC5-49AC-A839-91EF-F0D694EBB9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Input domain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Label domain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</a:p>
              <a:p>
                <a:pPr marL="920750" indent="0">
                  <a:buNone/>
                </a:pP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(binary classification)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(multi-class classification)</a:t>
                </a:r>
                <a:r>
                  <a:rPr lang="en-US" sz="2800" dirty="0"/>
                  <a:t>,       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(regression)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Concept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--- class of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2800" dirty="0"/>
                  <a:t>e.g. Boolean formulas, depth-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neural networks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, etc.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Loss function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ℓ: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×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20750" indent="0">
                  <a:buNone/>
                </a:pP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(square loss) </a:t>
                </a:r>
                <a:endParaRPr lang="en-US" sz="2800" dirty="0"/>
              </a:p>
              <a:p>
                <a:pPr marL="920750" indent="0">
                  <a:buNone/>
                </a:pPr>
                <a:r>
                  <a:rPr lang="en-US" sz="2800" dirty="0"/>
                  <a:t>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(0-1 loss)</a:t>
                </a:r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B0FCC5-49AC-A839-91EF-F0D694EBB9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b="-4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01C310C-8932-616A-6D1B-DE3881FDEA39}"/>
              </a:ext>
            </a:extLst>
          </p:cNvPr>
          <p:cNvSpPr txBox="1"/>
          <p:nvPr/>
        </p:nvSpPr>
        <p:spPr>
          <a:xfrm>
            <a:off x="9697992" y="1002023"/>
            <a:ext cx="2250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[Valiant ‘84]</a:t>
            </a:r>
          </a:p>
        </p:txBody>
      </p:sp>
    </p:spTree>
    <p:extLst>
      <p:ext uri="{BB962C8B-B14F-4D97-AF65-F5344CB8AC3E}">
        <p14:creationId xmlns:p14="http://schemas.microsoft.com/office/powerpoint/2010/main" val="36015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9555-9359-8EE6-DC60-E9CD22DB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PROBABLY APPROXIMATELY CORRECT (PAC)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57E82F-A947-2E45-58B2-E8CE7DAE3E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Data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𝓓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𝑿𝒀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joint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Realizable</a:t>
                </a:r>
                <a:r>
                  <a:rPr lang="en-US" dirty="0"/>
                  <a:t> case (we will spend a lot of time on this in this unit):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input distribution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a probability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an unknown function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57E82F-A947-2E45-58B2-E8CE7DAE3E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17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07DB-5336-119C-BA88-E9047019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PROBABLY APPROXIMATELY CORRECT (PAC)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C5061D-340F-AF17-1590-6926889855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2016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More generally, given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</a:p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(“training data”)</a:t>
                </a:r>
              </a:p>
              <a:p>
                <a:r>
                  <a:rPr lang="en-US" sz="2800" dirty="0"/>
                  <a:t>failure probability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(“probably”)</a:t>
                </a:r>
              </a:p>
              <a:p>
                <a:r>
                  <a:rPr lang="en-US" sz="2800" dirty="0"/>
                  <a:t>error parameter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(“approximately correct”)</a:t>
                </a:r>
                <a:endParaRPr lang="en-US" sz="2800" dirty="0"/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sz="2800" dirty="0"/>
                  <a:t>Output function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b="1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800" dirty="0"/>
                  <a:t> such that, with probability at least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over the randomness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𝑋𝑌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𝑋𝑌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sz="2800" dirty="0"/>
                  <a:t>If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, this is called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proper (agnostic) learning</a:t>
                </a:r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C5061D-340F-AF17-1590-6926889855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20164"/>
              </a:xfrm>
              <a:blipFill>
                <a:blip r:embed="rId2"/>
                <a:stretch>
                  <a:fillRect l="-1193" t="-1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EF24D4F6-75B8-460A-82D9-6728DDF359F3}"/>
              </a:ext>
            </a:extLst>
          </p:cNvPr>
          <p:cNvSpPr/>
          <p:nvPr/>
        </p:nvSpPr>
        <p:spPr>
          <a:xfrm rot="16200000">
            <a:off x="3361765" y="3547162"/>
            <a:ext cx="315262" cy="3255925"/>
          </a:xfrm>
          <a:prstGeom prst="leftBrac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91680-9EF5-3490-A075-AECC460506A6}"/>
              </a:ext>
            </a:extLst>
          </p:cNvPr>
          <p:cNvSpPr txBox="1"/>
          <p:nvPr/>
        </p:nvSpPr>
        <p:spPr>
          <a:xfrm>
            <a:off x="2919904" y="5332756"/>
            <a:ext cx="119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test 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A79D9-5A76-B09E-213D-94F6F15000ED}"/>
              </a:ext>
            </a:extLst>
          </p:cNvPr>
          <p:cNvSpPr txBox="1"/>
          <p:nvPr/>
        </p:nvSpPr>
        <p:spPr>
          <a:xfrm>
            <a:off x="5669961" y="5332755"/>
            <a:ext cx="391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OPT</a:t>
            </a:r>
            <a:endParaRPr lang="en-US" sz="2400" dirty="0">
              <a:solidFill>
                <a:schemeClr val="accent3"/>
              </a:solidFill>
            </a:endParaRPr>
          </a:p>
          <a:p>
            <a:pPr algn="ctr"/>
            <a:r>
              <a:rPr lang="en-US" sz="2400" dirty="0">
                <a:solidFill>
                  <a:schemeClr val="accent3"/>
                </a:solidFill>
              </a:rPr>
              <a:t>(in realizable case, OPT = 0)</a:t>
            </a:r>
          </a:p>
          <a:p>
            <a:pPr algn="ctr"/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D4047B2-3885-0180-0D01-BB6C0D7C4A51}"/>
              </a:ext>
            </a:extLst>
          </p:cNvPr>
          <p:cNvSpPr/>
          <p:nvPr/>
        </p:nvSpPr>
        <p:spPr>
          <a:xfrm rot="16200000">
            <a:off x="7467519" y="3219936"/>
            <a:ext cx="315262" cy="3910378"/>
          </a:xfrm>
          <a:prstGeom prst="leftBrac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98CF-1C2F-2536-579E-765FAC8A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D225B-1A14-050A-4021-0E214CD303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81885"/>
                <a:ext cx="11704320" cy="528027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Naïve algorithm: </a:t>
                </a: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800" dirty="0"/>
                  <a:t> be the function in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 that best fits the training data, i.e. minimizes the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“empirical risk”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(this was the algorithm you used in </a:t>
                </a:r>
                <a:r>
                  <a:rPr lang="en-US" sz="2800" dirty="0" err="1"/>
                  <a:t>pset</a:t>
                </a:r>
                <a:r>
                  <a:rPr lang="en-US" sz="2800" dirty="0"/>
                  <a:t> 0 question 2)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Classical generalization bounds: </a:t>
                </a:r>
                <a:r>
                  <a:rPr lang="en-US" sz="2800" dirty="0"/>
                  <a:t>minimal # samples needed for test loss achieved by empirical risk minimizer to be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w.p.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is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“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complexity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”/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even for very simple concept classes and datasets, empirical risk minimization can be computationally intractable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D225B-1A14-050A-4021-0E214CD303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81885"/>
                <a:ext cx="11704320" cy="5280271"/>
              </a:xfrm>
              <a:blipFill>
                <a:blip r:embed="rId2"/>
                <a:stretch>
                  <a:fillRect l="-1193" t="-15348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27445A-DB20-82C1-26F2-B03672B798BA}"/>
              </a:ext>
            </a:extLst>
          </p:cNvPr>
          <p:cNvSpPr/>
          <p:nvPr/>
        </p:nvSpPr>
        <p:spPr>
          <a:xfrm>
            <a:off x="4709786" y="4722312"/>
            <a:ext cx="2605414" cy="61377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EEDB7B-28C7-E48F-5AEB-1A21E7679662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7315200" y="3204270"/>
            <a:ext cx="1876874" cy="182493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321D66-8D25-BB0E-A42E-6DF37E52D440}"/>
                  </a:ext>
                </a:extLst>
              </p:cNvPr>
              <p:cNvSpPr txBox="1"/>
              <p:nvPr/>
            </p:nvSpPr>
            <p:spPr>
              <a:xfrm>
                <a:off x="9192074" y="1926997"/>
                <a:ext cx="2820387" cy="255454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123825" indent="-12382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Rademacher complexity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VC dimension 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Covering number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Fat-shattering number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….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321D66-8D25-BB0E-A42E-6DF37E52D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074" y="1926997"/>
                <a:ext cx="2820387" cy="25545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8460EB4-637E-22BB-5F4A-FAD515D06915}"/>
              </a:ext>
            </a:extLst>
          </p:cNvPr>
          <p:cNvGrpSpPr/>
          <p:nvPr/>
        </p:nvGrpSpPr>
        <p:grpSpPr>
          <a:xfrm>
            <a:off x="2761113" y="723241"/>
            <a:ext cx="6669773" cy="5411518"/>
            <a:chOff x="2701448" y="688657"/>
            <a:chExt cx="6793282" cy="551172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A5304AC-CAD2-A2C0-463A-FEBE1B5CE754}"/>
                </a:ext>
              </a:extLst>
            </p:cNvPr>
            <p:cNvSpPr>
              <a:spLocks/>
            </p:cNvSpPr>
            <p:nvPr/>
          </p:nvSpPr>
          <p:spPr>
            <a:xfrm>
              <a:off x="2701448" y="688657"/>
              <a:ext cx="6793282" cy="5511727"/>
            </a:xfrm>
            <a:prstGeom prst="roundRect">
              <a:avLst>
                <a:gd name="adj" fmla="val 6119"/>
              </a:avLst>
            </a:prstGeom>
            <a:solidFill>
              <a:schemeClr val="accent1">
                <a:alpha val="70000"/>
              </a:scheme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bIns="9144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D9B3B22B-6B80-B578-78E1-BA0B67A8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8771" y="990932"/>
              <a:ext cx="6154457" cy="4876135"/>
            </a:xfrm>
            <a:prstGeom prst="roundRect">
              <a:avLst>
                <a:gd name="adj" fmla="val 664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787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F9CB0-8ADE-4843-A450-826678E53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 we will focus on provably correct algorithms for PAC learning that run in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polynomial time</a:t>
            </a:r>
          </a:p>
          <a:p>
            <a:pPr marL="0" indent="0">
              <a:buNone/>
            </a:pPr>
            <a:endParaRPr lang="en-US" sz="5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02AAB9-C518-3B18-06E4-816282C1B2C8}"/>
              </a:ext>
            </a:extLst>
          </p:cNvPr>
          <p:cNvGrpSpPr/>
          <p:nvPr/>
        </p:nvGrpSpPr>
        <p:grpSpPr>
          <a:xfrm>
            <a:off x="1934436" y="-278602"/>
            <a:ext cx="11210954" cy="6958125"/>
            <a:chOff x="-68066" y="-2064325"/>
            <a:chExt cx="15023968" cy="93246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AB0E9-408D-5C0E-11DE-B1D01159DAD3}"/>
                </a:ext>
              </a:extLst>
            </p:cNvPr>
            <p:cNvGrpSpPr/>
            <p:nvPr/>
          </p:nvGrpSpPr>
          <p:grpSpPr>
            <a:xfrm>
              <a:off x="550119" y="-2064325"/>
              <a:ext cx="14405783" cy="9324688"/>
              <a:chOff x="5233101" y="478153"/>
              <a:chExt cx="9789708" cy="633675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E83D340-8F59-95D6-881C-2218A87FB5E7}"/>
                  </a:ext>
                </a:extLst>
              </p:cNvPr>
              <p:cNvGrpSpPr/>
              <p:nvPr/>
            </p:nvGrpSpPr>
            <p:grpSpPr>
              <a:xfrm>
                <a:off x="5233101" y="478153"/>
                <a:ext cx="9789708" cy="6336759"/>
                <a:chOff x="5233101" y="478153"/>
                <a:chExt cx="9789708" cy="6336759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0E805F6-F5F7-AA5E-693D-4FFBD1B186EE}"/>
                    </a:ext>
                  </a:extLst>
                </p:cNvPr>
                <p:cNvGrpSpPr/>
                <p:nvPr/>
              </p:nvGrpSpPr>
              <p:grpSpPr>
                <a:xfrm>
                  <a:off x="5233101" y="478153"/>
                  <a:ext cx="9789708" cy="6336759"/>
                  <a:chOff x="3178032" y="-1580544"/>
                  <a:chExt cx="13012624" cy="8422914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850F3AE2-4B16-0485-028E-B35241CEFA04}"/>
                      </a:ext>
                    </a:extLst>
                  </p:cNvPr>
                  <p:cNvGrpSpPr/>
                  <p:nvPr/>
                </p:nvGrpSpPr>
                <p:grpSpPr>
                  <a:xfrm>
                    <a:off x="4661389" y="-1580544"/>
                    <a:ext cx="11529267" cy="7835960"/>
                    <a:chOff x="1552739" y="222949"/>
                    <a:chExt cx="5244993" cy="3564802"/>
                  </a:xfr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grpSpPr>
                <p:cxnSp>
                  <p:nvCxnSpPr>
                    <p:cNvPr id="25" name="Straight Connector 24">
                      <a:extLst>
                        <a:ext uri="{FF2B5EF4-FFF2-40B4-BE49-F238E27FC236}">
                          <a16:creationId xmlns:a16="http://schemas.microsoft.com/office/drawing/2014/main" id="{31E86633-9E81-B161-DDBD-A2181C6040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552739" y="3594711"/>
                      <a:ext cx="3006282" cy="0"/>
                    </a:xfrm>
                    <a:prstGeom prst="line">
                      <a:avLst/>
                    </a:prstGeom>
                    <a:ln w="25400">
                      <a:solidFill>
                        <a:schemeClr val="bg2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78F14F3C-0D5A-BCC6-A0BE-554227FC03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35619" y="1670368"/>
                      <a:ext cx="0" cy="2117383"/>
                    </a:xfrm>
                    <a:prstGeom prst="line">
                      <a:avLst/>
                    </a:prstGeom>
                    <a:ln w="25400">
                      <a:solidFill>
                        <a:schemeClr val="bg2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Arc 26">
                      <a:extLst>
                        <a:ext uri="{FF2B5EF4-FFF2-40B4-BE49-F238E27FC236}">
                          <a16:creationId xmlns:a16="http://schemas.microsoft.com/office/drawing/2014/main" id="{4A47D81E-F55F-A661-C433-62B4BD6BC77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109320" y="222949"/>
                      <a:ext cx="4688412" cy="3031360"/>
                    </a:xfrm>
                    <a:prstGeom prst="arc">
                      <a:avLst>
                        <a:gd name="adj1" fmla="val 17763020"/>
                        <a:gd name="adj2" fmla="val 21147664"/>
                      </a:avLst>
                    </a:prstGeom>
                    <a:noFill/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/>
                    </a:p>
                  </p:txBody>
                </p:sp>
              </p:grpSp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DDCB275F-C2B6-D26C-431A-E2FAA0FAF1C4}"/>
                      </a:ext>
                    </a:extLst>
                  </p:cNvPr>
                  <p:cNvGrpSpPr/>
                  <p:nvPr/>
                </p:nvGrpSpPr>
                <p:grpSpPr>
                  <a:xfrm>
                    <a:off x="3178032" y="1825624"/>
                    <a:ext cx="7556991" cy="5016746"/>
                    <a:chOff x="1377513" y="1584312"/>
                    <a:chExt cx="7556991" cy="5016746"/>
                  </a:xfrm>
                </p:grpSpPr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4236F3AE-58EC-4411-64A2-1D58B7E6FE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99010" y="6191233"/>
                      <a:ext cx="3115471" cy="4098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expressivity of function class</a:t>
                      </a:r>
                    </a:p>
                  </p:txBody>
                </p:sp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5B909602-59E9-7134-2224-86B83261C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7513" y="3266681"/>
                      <a:ext cx="1965427" cy="1005934"/>
                    </a:xfrm>
                    <a:prstGeom prst="rect">
                      <a:avLst/>
                    </a:prstGeom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generality of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 distributional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assumption</a:t>
                      </a:r>
                    </a:p>
                  </p:txBody>
                </p:sp>
                <p:sp>
                  <p:nvSpPr>
                    <p:cNvPr id="13" name="Freeform 12">
                      <a:extLst>
                        <a:ext uri="{FF2B5EF4-FFF2-40B4-BE49-F238E27FC236}">
                          <a16:creationId xmlns:a16="http://schemas.microsoft.com/office/drawing/2014/main" id="{04AD3D22-4564-433C-4065-E0E7BDD09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0597" y="4372918"/>
                      <a:ext cx="2983150" cy="520218"/>
                    </a:xfrm>
                    <a:custGeom>
                      <a:avLst/>
                      <a:gdLst>
                        <a:gd name="connsiteX0" fmla="*/ 0 w 3830320"/>
                        <a:gd name="connsiteY0" fmla="*/ 0 h 1361440"/>
                        <a:gd name="connsiteX1" fmla="*/ 1544320 w 3830320"/>
                        <a:gd name="connsiteY1" fmla="*/ 904240 h 1361440"/>
                        <a:gd name="connsiteX2" fmla="*/ 3830320 w 3830320"/>
                        <a:gd name="connsiteY2" fmla="*/ 1361440 h 136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830320" h="1361440">
                          <a:moveTo>
                            <a:pt x="0" y="0"/>
                          </a:moveTo>
                          <a:cubicBezTo>
                            <a:pt x="452966" y="338666"/>
                            <a:pt x="905933" y="677333"/>
                            <a:pt x="1544320" y="904240"/>
                          </a:cubicBezTo>
                          <a:cubicBezTo>
                            <a:pt x="2182707" y="1131147"/>
                            <a:pt x="3006513" y="1246293"/>
                            <a:pt x="3830320" y="1361440"/>
                          </a:cubicBezTo>
                        </a:path>
                      </a:pathLst>
                    </a:custGeom>
                    <a:noFill/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/>
                    </a:p>
                  </p:txBody>
                </p:sp>
                <p:sp>
                  <p:nvSpPr>
                    <p:cNvPr id="14" name="Arc 13">
                      <a:extLst>
                        <a:ext uri="{FF2B5EF4-FFF2-40B4-BE49-F238E27FC236}">
                          <a16:creationId xmlns:a16="http://schemas.microsoft.com/office/drawing/2014/main" id="{3E117D2E-5F43-56A6-A717-4443E0869A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3195" y="1584312"/>
                      <a:ext cx="1126216" cy="1360278"/>
                    </a:xfrm>
                    <a:prstGeom prst="arc">
                      <a:avLst>
                        <a:gd name="adj1" fmla="val 17456308"/>
                        <a:gd name="adj2" fmla="val 20763519"/>
                      </a:avLst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/>
                    </a:p>
                  </p:txBody>
                </p:sp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330E9A09-D7D2-304F-1A40-55B124D53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3748" y="2226218"/>
                      <a:ext cx="1480756" cy="730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0" tIns="0" rIns="0" bIns="0"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1DE4DCB2-96F7-0D60-9A83-33CEFB13DA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63074" y="2454667"/>
                      <a:ext cx="440913" cy="0"/>
                    </a:xfrm>
                    <a:prstGeom prst="line">
                      <a:avLst/>
                    </a:prstGeom>
                    <a:ln w="63500">
                      <a:solidFill>
                        <a:schemeClr val="accent5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4744F102-0F56-3385-556C-70264ECF4C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63074" y="2664738"/>
                      <a:ext cx="440913" cy="0"/>
                    </a:xfrm>
                    <a:prstGeom prst="line">
                      <a:avLst/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4C842273-6BD4-7468-9CF7-6FC863226D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03988" y="2240409"/>
                      <a:ext cx="830516" cy="3725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Known</a:t>
                      </a:r>
                      <a:endParaRPr lang="en-US" sz="9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99D90969-F567-4634-458B-1189837266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03989" y="2517087"/>
                      <a:ext cx="796054" cy="3725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Truth?</a:t>
                      </a:r>
                    </a:p>
                  </p:txBody>
                </p: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ABA7C92E-5331-CF33-21DF-8EDCB50937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255305" y="1606832"/>
                      <a:ext cx="554695" cy="0"/>
                    </a:xfrm>
                    <a:prstGeom prst="line">
                      <a:avLst/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D302DEEF-1DAE-A002-2DBA-16C4454022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084322" y="2548011"/>
                      <a:ext cx="386275" cy="1824907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47CDD52E-B2F3-C34F-DECF-EE1BB3A948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12511" y="2547600"/>
                      <a:ext cx="471809" cy="0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5E6F3D1A-5A46-AB25-A8FF-4DC56DB667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12511" y="1606832"/>
                      <a:ext cx="0" cy="940768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C2A788CC-9B56-068A-C8D3-AD4A16D7A8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77196" y="1606832"/>
                      <a:ext cx="335315" cy="0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878068DB-DFD5-AC14-D7EB-4DA5E58D8A76}"/>
                    </a:ext>
                  </a:extLst>
                </p:cNvPr>
                <p:cNvSpPr/>
                <p:nvPr/>
              </p:nvSpPr>
              <p:spPr>
                <a:xfrm>
                  <a:off x="10022869" y="5382415"/>
                  <a:ext cx="1297742" cy="648470"/>
                </a:xfrm>
                <a:custGeom>
                  <a:avLst/>
                  <a:gdLst>
                    <a:gd name="connsiteX0" fmla="*/ 0 w 3830320"/>
                    <a:gd name="connsiteY0" fmla="*/ 0 h 1361440"/>
                    <a:gd name="connsiteX1" fmla="*/ 1544320 w 3830320"/>
                    <a:gd name="connsiteY1" fmla="*/ 904240 h 1361440"/>
                    <a:gd name="connsiteX2" fmla="*/ 3830320 w 3830320"/>
                    <a:gd name="connsiteY2" fmla="*/ 1361440 h 136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0320" h="1361440">
                      <a:moveTo>
                        <a:pt x="0" y="0"/>
                      </a:moveTo>
                      <a:cubicBezTo>
                        <a:pt x="452966" y="338666"/>
                        <a:pt x="905933" y="677333"/>
                        <a:pt x="1544320" y="904240"/>
                      </a:cubicBezTo>
                      <a:cubicBezTo>
                        <a:pt x="2182707" y="1131147"/>
                        <a:pt x="3006513" y="1246293"/>
                        <a:pt x="3830320" y="1361440"/>
                      </a:cubicBez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34E2F99E-A354-DC83-A746-D42CBB2F7B13}"/>
                  </a:ext>
                </a:extLst>
              </p:cNvPr>
              <p:cNvSpPr/>
              <p:nvPr/>
            </p:nvSpPr>
            <p:spPr>
              <a:xfrm>
                <a:off x="9804397" y="5535353"/>
                <a:ext cx="1250573" cy="495533"/>
              </a:xfrm>
              <a:custGeom>
                <a:avLst/>
                <a:gdLst>
                  <a:gd name="connsiteX0" fmla="*/ 0 w 3830320"/>
                  <a:gd name="connsiteY0" fmla="*/ 0 h 1361440"/>
                  <a:gd name="connsiteX1" fmla="*/ 1544320 w 3830320"/>
                  <a:gd name="connsiteY1" fmla="*/ 904240 h 1361440"/>
                  <a:gd name="connsiteX2" fmla="*/ 3830320 w 3830320"/>
                  <a:gd name="connsiteY2" fmla="*/ 1361440 h 136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30320" h="1361440">
                    <a:moveTo>
                      <a:pt x="0" y="0"/>
                    </a:moveTo>
                    <a:cubicBezTo>
                      <a:pt x="452966" y="338666"/>
                      <a:pt x="905933" y="677333"/>
                      <a:pt x="1544320" y="904240"/>
                    </a:cubicBezTo>
                    <a:cubicBezTo>
                      <a:pt x="2182707" y="1131147"/>
                      <a:pt x="3006513" y="1246293"/>
                      <a:pt x="3830320" y="1361440"/>
                    </a:cubicBezTo>
                  </a:path>
                </a:pathLst>
              </a:custGeom>
              <a:noFill/>
              <a:ln w="63500" cap="rnd"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38F89C8-BD3B-CC1C-4134-F35E9993421C}"/>
                </a:ext>
              </a:extLst>
            </p:cNvPr>
            <p:cNvCxnSpPr>
              <a:cxnSpLocks/>
            </p:cNvCxnSpPr>
            <p:nvPr/>
          </p:nvCxnSpPr>
          <p:spPr>
            <a:xfrm>
              <a:off x="3535686" y="6140809"/>
              <a:ext cx="0" cy="174931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602E5-22EA-4945-7378-FC380C928A51}"/>
                </a:ext>
              </a:extLst>
            </p:cNvPr>
            <p:cNvSpPr txBox="1"/>
            <p:nvPr/>
          </p:nvSpPr>
          <p:spPr>
            <a:xfrm>
              <a:off x="2943119" y="6352960"/>
              <a:ext cx="1436121" cy="453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Halfspaces</a:t>
              </a:r>
              <a:endPara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326708F-0D0F-F04D-DEF5-21FA5EA52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4626" y="2772933"/>
              <a:ext cx="214326" cy="0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864AFD-548D-C4BF-03A2-A3483C05878F}"/>
                </a:ext>
              </a:extLst>
            </p:cNvPr>
            <p:cNvSpPr txBox="1"/>
            <p:nvPr/>
          </p:nvSpPr>
          <p:spPr>
            <a:xfrm>
              <a:off x="-68066" y="2449765"/>
              <a:ext cx="2511853" cy="783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Distribution-free with </a:t>
              </a:r>
              <a:r>
                <a:rPr lang="en-US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Massart</a:t>
              </a:r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 noise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C5F22E1-7C69-4D52-9B73-73D870C2FF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7025" y="5388901"/>
              <a:ext cx="214326" cy="0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89DB8A-EA66-09EE-28F4-684140A96CEA}"/>
                    </a:ext>
                  </a:extLst>
                </p:cNvPr>
                <p:cNvSpPr txBox="1"/>
                <p:nvPr/>
              </p:nvSpPr>
              <p:spPr>
                <a:xfrm>
                  <a:off x="-68066" y="5062020"/>
                  <a:ext cx="2471538" cy="783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Gaussian/</a:t>
                  </a:r>
                </a:p>
                <a:p>
                  <a:pPr algn="r"/>
                  <a:r>
                    <a:rPr lang="en-US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uniform over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±1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89DB8A-EA66-09EE-28F4-684140A96C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8066" y="5062020"/>
                  <a:ext cx="2471538" cy="783666"/>
                </a:xfrm>
                <a:prstGeom prst="rect">
                  <a:avLst/>
                </a:prstGeom>
                <a:blipFill>
                  <a:blip r:embed="rId2"/>
                  <a:stretch>
                    <a:fillRect l="-1370" t="-2083" r="-1370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2DE138-9341-0A11-2EB8-43C45AB53D74}"/>
                </a:ext>
              </a:extLst>
            </p:cNvPr>
            <p:cNvCxnSpPr>
              <a:cxnSpLocks/>
            </p:cNvCxnSpPr>
            <p:nvPr/>
          </p:nvCxnSpPr>
          <p:spPr>
            <a:xfrm>
              <a:off x="7276887" y="6155685"/>
              <a:ext cx="0" cy="174931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8DD06E-14E4-2C6C-FF4B-69C576027B25}"/>
                </a:ext>
              </a:extLst>
            </p:cNvPr>
            <p:cNvSpPr txBox="1"/>
            <p:nvPr/>
          </p:nvSpPr>
          <p:spPr>
            <a:xfrm>
              <a:off x="6410591" y="6367836"/>
              <a:ext cx="2155685" cy="453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Neural networks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73CAB3-034E-47B5-F638-71DC7682A2CB}"/>
                </a:ext>
              </a:extLst>
            </p:cNvPr>
            <p:cNvGrpSpPr/>
            <p:nvPr/>
          </p:nvGrpSpPr>
          <p:grpSpPr>
            <a:xfrm>
              <a:off x="3117849" y="2367724"/>
              <a:ext cx="856506" cy="856506"/>
              <a:chOff x="3117849" y="2367724"/>
              <a:chExt cx="856506" cy="856506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42E2FEF-44BC-8642-4546-EA827DDF119B}"/>
                  </a:ext>
                </a:extLst>
              </p:cNvPr>
              <p:cNvSpPr/>
              <p:nvPr/>
            </p:nvSpPr>
            <p:spPr>
              <a:xfrm>
                <a:off x="3117849" y="2367724"/>
                <a:ext cx="856506" cy="85650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94D8CA9-47E7-33AD-2B4B-C942E1A522B0}"/>
                  </a:ext>
                </a:extLst>
              </p:cNvPr>
              <p:cNvSpPr/>
              <p:nvPr/>
            </p:nvSpPr>
            <p:spPr>
              <a:xfrm>
                <a:off x="3234466" y="2479416"/>
                <a:ext cx="633123" cy="63312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DB50F54-D916-F515-3FFA-5D37C3605C44}"/>
                  </a:ext>
                </a:extLst>
              </p:cNvPr>
              <p:cNvSpPr/>
              <p:nvPr/>
            </p:nvSpPr>
            <p:spPr>
              <a:xfrm>
                <a:off x="3353558" y="2603433"/>
                <a:ext cx="385088" cy="385088"/>
              </a:xfrm>
              <a:prstGeom prst="ellipse">
                <a:avLst/>
              </a:prstGeom>
              <a:solidFill>
                <a:schemeClr val="accent6">
                  <a:lumMod val="75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CCA39B2-E670-FD5F-B71C-50CCEC4399EC}"/>
                </a:ext>
              </a:extLst>
            </p:cNvPr>
            <p:cNvGrpSpPr/>
            <p:nvPr/>
          </p:nvGrpSpPr>
          <p:grpSpPr>
            <a:xfrm>
              <a:off x="6848634" y="4916701"/>
              <a:ext cx="856506" cy="856506"/>
              <a:chOff x="6848634" y="4916701"/>
              <a:chExt cx="856506" cy="85650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D0B279-9888-7FE6-D1CE-FA3D7F5CC6FF}"/>
                  </a:ext>
                </a:extLst>
              </p:cNvPr>
              <p:cNvSpPr/>
              <p:nvPr/>
            </p:nvSpPr>
            <p:spPr>
              <a:xfrm>
                <a:off x="6848634" y="4916701"/>
                <a:ext cx="856506" cy="85650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BA9106-E5F9-3758-D021-B4D0FE5C6E2C}"/>
                  </a:ext>
                </a:extLst>
              </p:cNvPr>
              <p:cNvSpPr/>
              <p:nvPr/>
            </p:nvSpPr>
            <p:spPr>
              <a:xfrm>
                <a:off x="6965251" y="5028393"/>
                <a:ext cx="633123" cy="63312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70A64B0-F544-4BDA-A52F-BB5AEBB8D108}"/>
                  </a:ext>
                </a:extLst>
              </p:cNvPr>
              <p:cNvSpPr/>
              <p:nvPr/>
            </p:nvSpPr>
            <p:spPr>
              <a:xfrm>
                <a:off x="7084343" y="5152410"/>
                <a:ext cx="385089" cy="385089"/>
              </a:xfrm>
              <a:prstGeom prst="ellipse">
                <a:avLst/>
              </a:prstGeom>
              <a:solidFill>
                <a:schemeClr val="accent6">
                  <a:lumMod val="75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4000" dirty="0"/>
                  <a:t>*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149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– motivation and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Boolean functions and Fourier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Extensions to agnostic / general distributions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the importance of noise modeling</a:t>
            </a:r>
          </a:p>
        </p:txBody>
      </p:sp>
    </p:spTree>
    <p:extLst>
      <p:ext uri="{BB962C8B-B14F-4D97-AF65-F5344CB8AC3E}">
        <p14:creationId xmlns:p14="http://schemas.microsoft.com/office/powerpoint/2010/main" val="66396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is 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/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ecision tree for a 10-argument Boolean function f10. To compute the... |  Download Scientific Diagram">
            <a:extLst>
              <a:ext uri="{FF2B5EF4-FFF2-40B4-BE49-F238E27FC236}">
                <a16:creationId xmlns:a16="http://schemas.microsoft.com/office/drawing/2014/main" id="{F95FB79A-818D-EE87-5E93-4C1F7303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28" y="4138840"/>
            <a:ext cx="7836142" cy="2249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94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dirty="0"/>
                  <a:t>is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  <a:p>
                <a:pPr marL="746125" indent="-273050"/>
                <a:r>
                  <a:rPr lang="en-US" dirty="0"/>
                  <a:t>Constant-depth Boolean circuits</a:t>
                </a:r>
              </a:p>
              <a:p>
                <a:pPr marL="473075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	(highly) stylized version of a neural network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AFF4DC1D-0F84-20ED-5B0A-7DAF362A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28" y="3141836"/>
            <a:ext cx="2993542" cy="3163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21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is 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/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  <a:p>
                <a:pPr marL="746125" indent="-273050"/>
                <a:r>
                  <a:rPr lang="en-US" dirty="0"/>
                  <a:t>Constant-depth Boolean circuits</a:t>
                </a:r>
              </a:p>
              <a:p>
                <a:pPr marL="746125" indent="-273050"/>
                <a:r>
                  <a:rPr lang="en-US" dirty="0"/>
                  <a:t>Parities</a:t>
                </a:r>
              </a:p>
              <a:p>
                <a:pPr marL="473075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	“Building blocks” for Boolean functions</a:t>
                </a:r>
              </a:p>
              <a:p>
                <a:pPr marL="473075" indent="0">
                  <a:buNone/>
                </a:pPr>
                <a:endParaRPr lang="en-US" sz="5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B717F0-75C7-6878-8217-6C186A2D4AA5}"/>
                  </a:ext>
                </a:extLst>
              </p:cNvPr>
              <p:cNvSpPr txBox="1"/>
              <p:nvPr/>
            </p:nvSpPr>
            <p:spPr>
              <a:xfrm>
                <a:off x="7327726" y="5074415"/>
                <a:ext cx="3506537" cy="709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0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4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B717F0-75C7-6878-8217-6C186A2D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726" y="5074415"/>
                <a:ext cx="3506537" cy="709040"/>
              </a:xfrm>
              <a:prstGeom prst="rect">
                <a:avLst/>
              </a:prstGeom>
              <a:blipFill>
                <a:blip r:embed="rId3"/>
                <a:stretch>
                  <a:fillRect l="-4332" t="-138596" b="-2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076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is 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/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  <a:p>
                <a:pPr marL="746125" indent="-273050"/>
                <a:r>
                  <a:rPr lang="en-US" dirty="0"/>
                  <a:t>Constant-depth Boolean circuits</a:t>
                </a:r>
              </a:p>
              <a:p>
                <a:pPr marL="746125" indent="-273050"/>
                <a:r>
                  <a:rPr lang="en-US" dirty="0"/>
                  <a:t>Parities</a:t>
                </a:r>
              </a:p>
              <a:p>
                <a:pPr marL="473075" indent="0">
                  <a:buNone/>
                </a:pPr>
                <a:endParaRPr lang="en-US" sz="500" dirty="0"/>
              </a:p>
              <a:p>
                <a:pPr marL="11113" indent="0">
                  <a:buNone/>
                </a:pPr>
                <a:r>
                  <a:rPr lang="en-US" dirty="0"/>
                  <a:t>Loss is 0-1 loss, i.e. want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∼</m:t>
                            </m:r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±1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/>
                  <a:t> to be small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410" t="-2506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90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AFAC-4BF2-2FA0-8A05-843F8964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56E38-8B0A-8940-E49A-77F1DD32C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subsequent </a:t>
            </a:r>
            <a:r>
              <a:rPr lang="en-US" dirty="0" err="1"/>
              <a:t>pset</a:t>
            </a:r>
            <a:r>
              <a:rPr lang="en-US" dirty="0"/>
              <a:t> submissions, make sure to assign pages in </a:t>
            </a:r>
            <a:r>
              <a:rPr lang="en-US" dirty="0" err="1"/>
              <a:t>Gradescope</a:t>
            </a:r>
            <a:r>
              <a:rPr lang="en-US" dirty="0"/>
              <a:t> (see Ed post)</a:t>
            </a:r>
          </a:p>
        </p:txBody>
      </p:sp>
    </p:spTree>
    <p:extLst>
      <p:ext uri="{BB962C8B-B14F-4D97-AF65-F5344CB8AC3E}">
        <p14:creationId xmlns:p14="http://schemas.microsoft.com/office/powerpoint/2010/main" val="2203007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9102-2092-A19D-7DAD-D4A3EA6E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ANALYSIS OF BOOLEAN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Any Boolean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can be written as a multilinear polynomial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1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noFill/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noFill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Note that the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are orthonormal with respect to the uniform distribution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25908C-2795-65EE-3F90-295F1CC51FBB}"/>
              </a:ext>
            </a:extLst>
          </p:cNvPr>
          <p:cNvCxnSpPr/>
          <p:nvPr/>
        </p:nvCxnSpPr>
        <p:spPr>
          <a:xfrm flipV="1">
            <a:off x="6563638" y="2993721"/>
            <a:ext cx="250521" cy="676405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F772DD-538A-7385-01AD-3413BA2F281D}"/>
              </a:ext>
            </a:extLst>
          </p:cNvPr>
          <p:cNvSpPr txBox="1"/>
          <p:nvPr/>
        </p:nvSpPr>
        <p:spPr>
          <a:xfrm>
            <a:off x="3906825" y="3670126"/>
            <a:ext cx="2907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Fourier coefficient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FE71F-6081-CE94-9690-D69D28DCC87E}"/>
              </a:ext>
            </a:extLst>
          </p:cNvPr>
          <p:cNvSpPr txBox="1"/>
          <p:nvPr/>
        </p:nvSpPr>
        <p:spPr>
          <a:xfrm>
            <a:off x="7589895" y="3457493"/>
            <a:ext cx="435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Parity / Fourier character / basis function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85118C-82FE-3DA5-7813-AF383FE45959}"/>
              </a:ext>
            </a:extLst>
          </p:cNvPr>
          <p:cNvCxnSpPr>
            <a:cxnSpLocks/>
          </p:cNvCxnSpPr>
          <p:nvPr/>
        </p:nvCxnSpPr>
        <p:spPr>
          <a:xfrm flipH="1" flipV="1">
            <a:off x="7729350" y="2993721"/>
            <a:ext cx="187099" cy="463772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/>
              <p:nvPr/>
            </p:nvSpPr>
            <p:spPr>
              <a:xfrm>
                <a:off x="3089754" y="2187313"/>
                <a:ext cx="6112700" cy="122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54" y="2187313"/>
                <a:ext cx="6112700" cy="1225720"/>
              </a:xfrm>
              <a:prstGeom prst="rect">
                <a:avLst/>
              </a:prstGeom>
              <a:blipFill>
                <a:blip r:embed="rId3"/>
                <a:stretch>
                  <a:fillRect t="-150515" b="-20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3C7C99-3D43-3461-89C3-370C82C62612}"/>
                  </a:ext>
                </a:extLst>
              </p:cNvPr>
              <p:cNvSpPr txBox="1"/>
              <p:nvPr/>
            </p:nvSpPr>
            <p:spPr>
              <a:xfrm>
                <a:off x="3874957" y="4075102"/>
                <a:ext cx="29710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∅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3C7C99-3D43-3461-89C3-370C82C62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957" y="4075102"/>
                <a:ext cx="2971070" cy="461665"/>
              </a:xfrm>
              <a:prstGeom prst="rect">
                <a:avLst/>
              </a:prstGeom>
              <a:blipFill>
                <a:blip r:embed="rId4"/>
                <a:stretch>
                  <a:fillRect l="-3404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4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9102-2092-A19D-7DAD-D4A3EA6E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ANALYSIS OF BOOLEAN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sz="2800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Plancherel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formula: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norm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norm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800" dirty="0"/>
                  <a:t>, i.e.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Corollary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  <m:d>
                          <m:dPr>
                            <m:begChr m:val="["/>
                            <m:endChr m:val="]"/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/>
                  <a:t>, then 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 dirty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 dirty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acc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i.e., to learn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suffices to estimate its Fourier coefficients to small L2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3" b="-26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/>
              <p:nvPr/>
            </p:nvSpPr>
            <p:spPr>
              <a:xfrm>
                <a:off x="3089754" y="1299320"/>
                <a:ext cx="6112700" cy="122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54" y="1299320"/>
                <a:ext cx="6112700" cy="1225720"/>
              </a:xfrm>
              <a:prstGeom prst="rect">
                <a:avLst/>
              </a:prstGeom>
              <a:blipFill>
                <a:blip r:embed="rId3"/>
                <a:stretch>
                  <a:fillRect t="-150515" b="-20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21226D3-FF07-E976-3615-7703323D12D0}"/>
              </a:ext>
            </a:extLst>
          </p:cNvPr>
          <p:cNvSpPr txBox="1"/>
          <p:nvPr/>
        </p:nvSpPr>
        <p:spPr>
          <a:xfrm>
            <a:off x="5629275" y="329565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D70A683-62AC-FA3F-7433-AE0066ACCB1B}"/>
              </a:ext>
            </a:extLst>
          </p:cNvPr>
          <p:cNvSpPr/>
          <p:nvPr/>
        </p:nvSpPr>
        <p:spPr>
          <a:xfrm>
            <a:off x="8439150" y="2855551"/>
            <a:ext cx="495300" cy="1361161"/>
          </a:xfrm>
          <a:prstGeom prst="rightBrac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721-5259-8D13-DFAA-FDCD391E378B}"/>
                  </a:ext>
                </a:extLst>
              </p:cNvPr>
              <p:cNvSpPr txBox="1"/>
              <p:nvPr/>
            </p:nvSpPr>
            <p:spPr>
              <a:xfrm>
                <a:off x="8934450" y="3118132"/>
                <a:ext cx="2344412" cy="959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We denote this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721-5259-8D13-DFAA-FDCD391E3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450" y="3118132"/>
                <a:ext cx="2344412" cy="959878"/>
              </a:xfrm>
              <a:prstGeom prst="rect">
                <a:avLst/>
              </a:prstGeom>
              <a:blipFill>
                <a:blip r:embed="rId4"/>
                <a:stretch>
                  <a:fillRect l="-5376" t="-6494" b="-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786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642992"/>
                <a:ext cx="11704320" cy="41022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Because we have an orthonormal basis, easy to extract coefficients: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can estimate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to error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using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examples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 </a:t>
                </a:r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a priori, there are exponentially many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’s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642992"/>
                <a:ext cx="11704320" cy="4102274"/>
              </a:xfrm>
              <a:blipFill>
                <a:blip r:embed="rId2"/>
                <a:stretch>
                  <a:fillRect l="-1410" t="-34568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/>
              <p:nvPr/>
            </p:nvSpPr>
            <p:spPr>
              <a:xfrm>
                <a:off x="3089754" y="1294411"/>
                <a:ext cx="6112700" cy="122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54" y="1294411"/>
                <a:ext cx="6112700" cy="1225720"/>
              </a:xfrm>
              <a:prstGeom prst="rect">
                <a:avLst/>
              </a:prstGeom>
              <a:blipFill>
                <a:blip r:embed="rId3"/>
                <a:stretch>
                  <a:fillRect t="-147959" b="-197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0529102-2092-A19D-7DAD-D4A3EA6E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ANALYSIS OF BOOLEAN FUNCTIONS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79F4FB5-764E-EE18-A584-08E882E9F464}"/>
              </a:ext>
            </a:extLst>
          </p:cNvPr>
          <p:cNvSpPr/>
          <p:nvPr/>
        </p:nvSpPr>
        <p:spPr>
          <a:xfrm rot="16200000">
            <a:off x="1396654" y="3112718"/>
            <a:ext cx="262234" cy="2155293"/>
          </a:xfrm>
          <a:prstGeom prst="leftBrac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C15D1-DB8E-7EC5-1714-A827981A6E97}"/>
              </a:ext>
            </a:extLst>
          </p:cNvPr>
          <p:cNvSpPr txBox="1"/>
          <p:nvPr/>
        </p:nvSpPr>
        <p:spPr>
          <a:xfrm>
            <a:off x="110880" y="4321482"/>
            <a:ext cx="283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 can estimate this empirically using our training data!</a:t>
            </a:r>
          </a:p>
        </p:txBody>
      </p:sp>
    </p:spTree>
    <p:extLst>
      <p:ext uri="{BB962C8B-B14F-4D97-AF65-F5344CB8AC3E}">
        <p14:creationId xmlns:p14="http://schemas.microsoft.com/office/powerpoint/2010/main" val="357004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0017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Linial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-Mansour-Nisan ’93, …]: </a:t>
                </a:r>
                <a:r>
                  <a:rPr lang="en-US" dirty="0"/>
                  <a:t>Various interesting concept classes can be approximated by low-degree polynomials. Define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low-degree truncation: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, then to 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suffices to estimate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subsets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of size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each to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Runtime: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001739"/>
              </a:xfrm>
              <a:blipFill>
                <a:blip r:embed="rId2"/>
                <a:stretch>
                  <a:fillRect l="-1518" t="-8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2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49158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E.g. for depth-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size-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Boolean circuits, can show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provided</a:t>
                </a:r>
              </a:p>
              <a:p>
                <a:pPr marL="0" indent="0" algn="ctr">
                  <a:buNone/>
                </a:pPr>
                <a:endParaRPr lang="en-US" sz="3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−1 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so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such functions can be PAC-learned in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quasipolynomial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time </a:t>
                </a:r>
                <a:r>
                  <a:rPr lang="en-US" dirty="0"/>
                  <a:t>by estimating all of the Fourier coefficients up to degree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Proof uses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Hastad’s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switching lemma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(we will not cover this)</a:t>
                </a:r>
              </a:p>
              <a:p>
                <a:pPr marL="0" indent="0">
                  <a:buNone/>
                </a:pPr>
                <a:endParaRPr lang="en-US" sz="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Note: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this is an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improper learning </a:t>
                </a:r>
                <a:r>
                  <a:rPr lang="en-US" dirty="0"/>
                  <a:t>guarantee!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Even proper learning of 3-term DNFs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= 2, 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) is NP-hard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4915889"/>
              </a:xfrm>
              <a:blipFill>
                <a:blip r:embed="rId2"/>
                <a:stretch>
                  <a:fillRect l="-1410" t="-2571" b="-4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9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– motivation and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Boolean functions and Fourier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Extensions to agnostic / general distributions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the importance of noise modeling</a:t>
            </a:r>
          </a:p>
        </p:txBody>
      </p:sp>
    </p:spTree>
    <p:extLst>
      <p:ext uri="{BB962C8B-B14F-4D97-AF65-F5344CB8AC3E}">
        <p14:creationId xmlns:p14="http://schemas.microsoft.com/office/powerpoint/2010/main" val="2457680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803307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noFill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noFill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noFill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noFill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noFill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noFill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noFill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803307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97ACDA69-D912-8F5D-C08C-A786B4091861}"/>
              </a:ext>
            </a:extLst>
          </p:cNvPr>
          <p:cNvSpPr/>
          <p:nvPr/>
        </p:nvSpPr>
        <p:spPr>
          <a:xfrm rot="5400000">
            <a:off x="3486150" y="1332822"/>
            <a:ext cx="320040" cy="2638044"/>
          </a:xfrm>
          <a:prstGeom prst="rightBrac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0A126C-0659-F7E1-B467-F0D15FBAFAD7}"/>
                  </a:ext>
                </a:extLst>
              </p:cNvPr>
              <p:cNvSpPr txBox="1"/>
              <p:nvPr/>
            </p:nvSpPr>
            <p:spPr>
              <a:xfrm>
                <a:off x="2240279" y="2811865"/>
                <a:ext cx="278892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 low-degree algorithm is finding (an approximation to) the best low-degree approximation to the label. 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can be found with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polynomial regression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0A126C-0659-F7E1-B467-F0D15FBAF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279" y="2811865"/>
                <a:ext cx="2788921" cy="1754326"/>
              </a:xfrm>
              <a:prstGeom prst="rect">
                <a:avLst/>
              </a:prstGeom>
              <a:blipFill>
                <a:blip r:embed="rId3"/>
                <a:stretch>
                  <a:fillRect l="-1818" t="-2158" r="-5000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5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8196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Low-degree algorithm also provides guarantees in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agnostic </a:t>
                </a:r>
                <a:r>
                  <a:rPr lang="en-US" sz="2800" dirty="0"/>
                  <a:t>setting:</a:t>
                </a:r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1200" dirty="0"/>
              </a:p>
              <a:p>
                <a:pPr marL="0" indent="0" algn="ctr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sz="2800" dirty="0">
                    <a:noFill/>
                  </a:rPr>
                  <a:t>Note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noFill/>
                        <a:latin typeface="Cambria Math" panose="02040503050406030204" pitchFamily="18" charset="0"/>
                      </a:rPr>
                      <m:t>P</m:t>
                    </m:r>
                    <m:r>
                      <m:rPr>
                        <m:sty m:val="p"/>
                      </m:rP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noFill/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noFill/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noFill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noFill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noFill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noFill/>
                  </a:rPr>
                  <a:t>, so low-degree algorithm achieves </a:t>
                </a:r>
                <a:r>
                  <a:rPr lang="en-US" sz="2800" b="1" dirty="0">
                    <a:noFill/>
                  </a:rPr>
                  <a:t>constant-factor approximation to OPT</a:t>
                </a:r>
                <a:endParaRPr lang="en-US" sz="300" b="1" dirty="0">
                  <a:noFill/>
                </a:endParaRPr>
              </a:p>
              <a:p>
                <a:pPr marL="0" indent="0">
                  <a:buNone/>
                </a:pPr>
                <a:r>
                  <a:rPr lang="en-US" sz="2800" dirty="0">
                    <a:noFill/>
                  </a:rPr>
                  <a:t>Solving</a:t>
                </a:r>
                <a:r>
                  <a:rPr lang="en-US" sz="2800" b="1" dirty="0">
                    <a:noFill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noFill/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:</m:t>
                            </m:r>
                            <m:func>
                              <m:funcPr>
                                <m:ctrlP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noFill/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fName>
                      <m:e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b="1" dirty="0">
                    <a:noFill/>
                  </a:rPr>
                  <a:t> </a:t>
                </a:r>
                <a:r>
                  <a:rPr lang="en-US" sz="2800" dirty="0">
                    <a:noFill/>
                  </a:rPr>
                  <a:t>and taking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noFill/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1" i="1" smtClean="0">
                                <a:noFill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noFill/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noFill/>
                  </a:rPr>
                  <a:t> for optimal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noFill/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>
                    <a:noFill/>
                  </a:rPr>
                  <a:t> upgrades this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noFill/>
                  </a:rPr>
                  <a:t> “for free” </a:t>
                </a:r>
                <a:r>
                  <a:rPr lang="en-US" sz="2800" b="1" dirty="0">
                    <a:noFill/>
                  </a:rPr>
                  <a:t>[</a:t>
                </a:r>
                <a:r>
                  <a:rPr lang="en-US" sz="2800" b="1" dirty="0" err="1">
                    <a:noFill/>
                  </a:rPr>
                  <a:t>Kalai</a:t>
                </a:r>
                <a:r>
                  <a:rPr lang="en-US" sz="2800" b="1" dirty="0">
                    <a:noFill/>
                  </a:rPr>
                  <a:t>-</a:t>
                </a:r>
                <a:r>
                  <a:rPr lang="en-US" sz="2800" b="1" dirty="0" err="1">
                    <a:noFill/>
                  </a:rPr>
                  <a:t>Klivans</a:t>
                </a:r>
                <a:r>
                  <a:rPr lang="en-US" sz="2800" b="1" dirty="0">
                    <a:noFill/>
                  </a:rPr>
                  <a:t>-Mansour-</a:t>
                </a:r>
                <a:r>
                  <a:rPr lang="en-US" sz="2800" b="1" dirty="0" err="1">
                    <a:noFill/>
                  </a:rPr>
                  <a:t>Servedio</a:t>
                </a:r>
                <a:r>
                  <a:rPr lang="en-US" sz="2800" b="1" dirty="0">
                    <a:noFill/>
                  </a:rPr>
                  <a:t> ‘06]      “L1 polynomial regression”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819621"/>
              </a:xfrm>
              <a:blipFill>
                <a:blip r:embed="rId2"/>
                <a:stretch>
                  <a:fillRect l="-1193" t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6638991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6638991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3911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721634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721634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49176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360342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360342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06003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PAC learning – motivation and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Boolean functions and Fourier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Extensions to agnostic / general distributions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Learning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halfspaces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and the importance of noise modeling</a:t>
            </a:r>
          </a:p>
        </p:txBody>
      </p:sp>
    </p:spTree>
    <p:extLst>
      <p:ext uri="{BB962C8B-B14F-4D97-AF65-F5344CB8AC3E}">
        <p14:creationId xmlns:p14="http://schemas.microsoft.com/office/powerpoint/2010/main" val="5034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824875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kumimoji="0" lang="en-US" sz="2000" b="0" i="1" u="none" strike="noStrike" kern="1200" cap="none" spc="0" normalizeH="0" baseline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824875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5561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9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604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1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 b="-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/>
              <p:nvPr/>
            </p:nvSpPr>
            <p:spPr>
              <a:xfrm>
                <a:off x="243840" y="4505179"/>
                <a:ext cx="11704320" cy="2246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Note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so low-degree algorithm achieves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constant-factor approximation to OPT</a:t>
                </a:r>
                <a:endParaRPr lang="en-US" sz="300" b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Solving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:</m:t>
                            </m:r>
                            <m:func>
                              <m:func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fName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taking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for optimal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upgrades this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“for free”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Kalai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-Mansour-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Servedio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‘06]     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“L1 polynomial regression”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505179"/>
                <a:ext cx="11704320" cy="2246128"/>
              </a:xfrm>
              <a:prstGeom prst="rect">
                <a:avLst/>
              </a:prstGeom>
              <a:blipFill>
                <a:blip r:embed="rId3"/>
                <a:stretch>
                  <a:fillRect l="-1193" t="-3371" r="-2603" b="-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1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52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/>
              <p:nvPr/>
            </p:nvSpPr>
            <p:spPr>
              <a:xfrm>
                <a:off x="243840" y="1871707"/>
                <a:ext cx="11704320" cy="2246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Note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so low-degree algorithm achieves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constant-factor approximation to OPT</a:t>
                </a:r>
                <a:endParaRPr lang="en-US" sz="300" b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Solving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:</m:t>
                            </m:r>
                            <m:func>
                              <m:func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fName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taking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for optimal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upgrades this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“for free”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Kalai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-Mansour-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Servedio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‘06]     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“L1 polynomial regression”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871707"/>
                <a:ext cx="11704320" cy="2246128"/>
              </a:xfrm>
              <a:prstGeom prst="rect">
                <a:avLst/>
              </a:prstGeom>
              <a:blipFill>
                <a:blip r:embed="rId2"/>
                <a:stretch>
                  <a:fillRect l="-1193" t="-3390" r="-2603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4E335F2-9BE5-DBAE-AD37-ED33577FD968}"/>
              </a:ext>
            </a:extLst>
          </p:cNvPr>
          <p:cNvSpPr txBox="1"/>
          <p:nvPr/>
        </p:nvSpPr>
        <p:spPr>
          <a:xfrm>
            <a:off x="243840" y="4695131"/>
            <a:ext cx="11704320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Takeaway: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functions which are well-approximated by low-degree polynomials can be learned even in the challenging agnostic learning setting!</a:t>
            </a:r>
          </a:p>
        </p:txBody>
      </p:sp>
    </p:spTree>
    <p:extLst>
      <p:ext uri="{BB962C8B-B14F-4D97-AF65-F5344CB8AC3E}">
        <p14:creationId xmlns:p14="http://schemas.microsoft.com/office/powerpoint/2010/main" val="214370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UNIFORM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244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Distribution-free learning:</a:t>
                </a:r>
                <a:r>
                  <a:rPr lang="en-US" sz="2800" dirty="0"/>
                  <a:t> algorithm works regardless of distribution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dirty="0"/>
                  <a:t>While Fourier analysis is no longer relevant, the perspective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low-degree approximation / polynomial regression is still useful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dirty="0"/>
                  <a:t>e.g. if a concept class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 can be exactly represented as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for a low-degree polynomial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... </a:t>
                </a:r>
              </a:p>
              <a:p>
                <a:pPr marL="0" indent="0">
                  <a:buNone/>
                </a:pPr>
                <a:r>
                  <a:rPr lang="en-US" sz="2800" dirty="0"/>
                  <a:t>can learn functions from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 over </a:t>
                </a:r>
                <a:r>
                  <a:rPr lang="en-US" sz="2800" i="1" dirty="0"/>
                  <a:t>any</a:t>
                </a:r>
                <a:r>
                  <a:rPr lang="en-US" sz="2800" dirty="0"/>
                  <a:t> input distribution by running </a:t>
                </a:r>
                <a:r>
                  <a:rPr lang="en-US" sz="2800" dirty="0" err="1"/>
                  <a:t>halfspace</a:t>
                </a:r>
                <a:r>
                  <a:rPr lang="en-US" sz="2800" dirty="0"/>
                  <a:t> learning over “feature space”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/>
                  <a:t>runtime: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sz="2800" b="1" dirty="0" err="1">
                    <a:solidFill>
                      <a:schemeClr val="bg1">
                        <a:lumMod val="75000"/>
                      </a:schemeClr>
                    </a:solidFill>
                  </a:rPr>
                  <a:t>Klivans-Servedio</a:t>
                </a: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 ‘07]: </a:t>
                </a:r>
                <a:r>
                  <a:rPr lang="en-US" sz="2800" dirty="0"/>
                  <a:t>DNFs can be expressed as degree-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polynomial threshold functions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28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2800" dirty="0"/>
                  <a:t>Distribution-free learning often computationally hard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/>
                  <a:t>(more on this later...)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24441"/>
              </a:xfrm>
              <a:blipFill>
                <a:blip r:embed="rId2"/>
                <a:stretch>
                  <a:fillRect l="-1193" t="-2103" b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4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62ED5-7592-D28E-79F9-D58708D2A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8450D-10AE-0CC8-1A0A-C0E9D9F2A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– motivation and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Boolean functions and Fourier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Extensions to agnostic / general distributions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Learning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halfspaces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and the importance of noise modeling</a:t>
            </a:r>
          </a:p>
        </p:txBody>
      </p:sp>
    </p:spTree>
    <p:extLst>
      <p:ext uri="{BB962C8B-B14F-4D97-AF65-F5344CB8AC3E}">
        <p14:creationId xmlns:p14="http://schemas.microsoft.com/office/powerpoint/2010/main" val="4010709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HALFSPACES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Here we focus on distribution-free learning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where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1113" lv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unknown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/>
                  <a:t>output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that achieves </a:t>
                </a:r>
              </a:p>
              <a:p>
                <a:pPr marL="0" indent="0">
                  <a:buNone/>
                </a:pPr>
                <a:r>
                  <a:rPr lang="en-US" dirty="0"/>
                  <a:t>low test loss, i.e.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 marL="0" lvl="0" indent="0">
                  <a:buNone/>
                </a:pPr>
                <a:endParaRPr lang="en-US" b="1" dirty="0">
                  <a:solidFill>
                    <a:srgbClr val="FEC306">
                      <a:lumMod val="60000"/>
                      <a:lumOff val="40000"/>
                    </a:srgbClr>
                  </a:solidFill>
                </a:endParaRPr>
              </a:p>
              <a:p>
                <a:pPr marL="0" lvl="0" indent="0">
                  <a:buNone/>
                </a:pPr>
                <a:r>
                  <a:rPr lang="en-US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</a:rPr>
                  <a:t>Solved problem since 50’s (perceptron, LP, </a:t>
                </a:r>
                <a:r>
                  <a:rPr lang="en-US" b="1" dirty="0" err="1">
                    <a:solidFill>
                      <a:srgbClr val="FEC306">
                        <a:lumMod val="60000"/>
                        <a:lumOff val="40000"/>
                      </a:srgbClr>
                    </a:solidFill>
                  </a:rPr>
                  <a:t>etc</a:t>
                </a:r>
                <a:r>
                  <a:rPr lang="en-US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</a:rPr>
                  <a:t>), </a:t>
                </a:r>
                <a:r>
                  <a:rPr lang="en-US" b="1" dirty="0" err="1">
                    <a:solidFill>
                      <a:srgbClr val="FEC306">
                        <a:lumMod val="60000"/>
                        <a:lumOff val="40000"/>
                      </a:srgbClr>
                    </a:solidFill>
                  </a:rPr>
                  <a:t>alg’s</a:t>
                </a:r>
                <a:r>
                  <a:rPr lang="en-US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</a:rPr>
                  <a:t> work for any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𝓓</m:t>
                    </m:r>
                  </m:oMath>
                </a14:m>
                <a:r>
                  <a:rPr lang="en-US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</a:rPr>
                  <a:t>!</a:t>
                </a:r>
              </a:p>
              <a:p>
                <a:pPr marL="0" indent="0">
                  <a:buNone/>
                </a:pPr>
                <a:endParaRPr lang="en-US" sz="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410" t="-2506" r="-1735" b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322593EE-6EAC-F8B0-5602-0050D7FD6278}"/>
              </a:ext>
            </a:extLst>
          </p:cNvPr>
          <p:cNvGrpSpPr/>
          <p:nvPr/>
        </p:nvGrpSpPr>
        <p:grpSpPr>
          <a:xfrm>
            <a:off x="6031995" y="3114261"/>
            <a:ext cx="5654264" cy="2855539"/>
            <a:chOff x="4931313" y="2905115"/>
            <a:chExt cx="6152933" cy="3107379"/>
          </a:xfrm>
        </p:grpSpPr>
        <p:sp>
          <p:nvSpPr>
            <p:cNvPr id="5" name="Cross 4">
              <a:extLst>
                <a:ext uri="{FF2B5EF4-FFF2-40B4-BE49-F238E27FC236}">
                  <a16:creationId xmlns:a16="http://schemas.microsoft.com/office/drawing/2014/main" id="{7621858D-DE42-DB39-9C1A-1A8E5B513E92}"/>
                </a:ext>
              </a:extLst>
            </p:cNvPr>
            <p:cNvSpPr/>
            <p:nvPr/>
          </p:nvSpPr>
          <p:spPr>
            <a:xfrm>
              <a:off x="4931313" y="3662265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38CFB630-AD6E-9E74-75C8-428B49DC0588}"/>
                </a:ext>
              </a:extLst>
            </p:cNvPr>
            <p:cNvSpPr/>
            <p:nvPr/>
          </p:nvSpPr>
          <p:spPr>
            <a:xfrm>
              <a:off x="5223679" y="4184706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ross 6">
              <a:extLst>
                <a:ext uri="{FF2B5EF4-FFF2-40B4-BE49-F238E27FC236}">
                  <a16:creationId xmlns:a16="http://schemas.microsoft.com/office/drawing/2014/main" id="{1FC43785-668A-37EB-9057-6617C03D6DCE}"/>
                </a:ext>
              </a:extLst>
            </p:cNvPr>
            <p:cNvSpPr/>
            <p:nvPr/>
          </p:nvSpPr>
          <p:spPr>
            <a:xfrm>
              <a:off x="5858849" y="3631390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Cross 7">
              <a:extLst>
                <a:ext uri="{FF2B5EF4-FFF2-40B4-BE49-F238E27FC236}">
                  <a16:creationId xmlns:a16="http://schemas.microsoft.com/office/drawing/2014/main" id="{CC02C2FD-921B-2A40-F205-824E6F35FEE4}"/>
                </a:ext>
              </a:extLst>
            </p:cNvPr>
            <p:cNvSpPr/>
            <p:nvPr/>
          </p:nvSpPr>
          <p:spPr>
            <a:xfrm>
              <a:off x="5858849" y="4476244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ross 8">
              <a:extLst>
                <a:ext uri="{FF2B5EF4-FFF2-40B4-BE49-F238E27FC236}">
                  <a16:creationId xmlns:a16="http://schemas.microsoft.com/office/drawing/2014/main" id="{B9DA3E2E-D70A-95E1-AB98-84D15A472953}"/>
                </a:ext>
              </a:extLst>
            </p:cNvPr>
            <p:cNvSpPr/>
            <p:nvPr/>
          </p:nvSpPr>
          <p:spPr>
            <a:xfrm>
              <a:off x="7677996" y="5497868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33F23AF0-84AA-A6D4-8073-182D15FB0E16}"/>
                </a:ext>
              </a:extLst>
            </p:cNvPr>
            <p:cNvSpPr/>
            <p:nvPr/>
          </p:nvSpPr>
          <p:spPr>
            <a:xfrm>
              <a:off x="6427149" y="4038524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DDDA1FC6-3094-A0EF-1CE8-1F64D00C462D}"/>
                </a:ext>
              </a:extLst>
            </p:cNvPr>
            <p:cNvSpPr/>
            <p:nvPr/>
          </p:nvSpPr>
          <p:spPr>
            <a:xfrm>
              <a:off x="5274115" y="5091023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5C96D43B-6101-D839-2856-47000A0DB3D8}"/>
                </a:ext>
              </a:extLst>
            </p:cNvPr>
            <p:cNvSpPr/>
            <p:nvPr/>
          </p:nvSpPr>
          <p:spPr>
            <a:xfrm>
              <a:off x="6022032" y="5351685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ross 12">
              <a:extLst>
                <a:ext uri="{FF2B5EF4-FFF2-40B4-BE49-F238E27FC236}">
                  <a16:creationId xmlns:a16="http://schemas.microsoft.com/office/drawing/2014/main" id="{A64582D1-53B1-96A2-854F-3109335834DF}"/>
                </a:ext>
              </a:extLst>
            </p:cNvPr>
            <p:cNvSpPr/>
            <p:nvPr/>
          </p:nvSpPr>
          <p:spPr>
            <a:xfrm>
              <a:off x="6789813" y="4520618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72C77997-C1C0-95EE-9297-BDBC04D4DA63}"/>
                </a:ext>
              </a:extLst>
            </p:cNvPr>
            <p:cNvSpPr/>
            <p:nvPr/>
          </p:nvSpPr>
          <p:spPr>
            <a:xfrm>
              <a:off x="6947883" y="4944838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id="{BD87AA26-1E85-F9CF-EFE8-7B3F1495D7CD}"/>
                </a:ext>
              </a:extLst>
            </p:cNvPr>
            <p:cNvSpPr/>
            <p:nvPr/>
          </p:nvSpPr>
          <p:spPr>
            <a:xfrm>
              <a:off x="6650421" y="5285621"/>
              <a:ext cx="292366" cy="292366"/>
            </a:xfrm>
            <a:prstGeom prst="plus">
              <a:avLst>
                <a:gd name="adj" fmla="val 41000"/>
              </a:avLst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Minus 16">
              <a:extLst>
                <a:ext uri="{FF2B5EF4-FFF2-40B4-BE49-F238E27FC236}">
                  <a16:creationId xmlns:a16="http://schemas.microsoft.com/office/drawing/2014/main" id="{F6AD4198-6CAC-A220-7D8B-8890584FDE9A}"/>
                </a:ext>
              </a:extLst>
            </p:cNvPr>
            <p:cNvSpPr/>
            <p:nvPr/>
          </p:nvSpPr>
          <p:spPr>
            <a:xfrm>
              <a:off x="7816608" y="3138612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Minus 17">
              <a:extLst>
                <a:ext uri="{FF2B5EF4-FFF2-40B4-BE49-F238E27FC236}">
                  <a16:creationId xmlns:a16="http://schemas.microsoft.com/office/drawing/2014/main" id="{63197D09-042C-8465-8A17-529BBBEB971C}"/>
                </a:ext>
              </a:extLst>
            </p:cNvPr>
            <p:cNvSpPr/>
            <p:nvPr/>
          </p:nvSpPr>
          <p:spPr>
            <a:xfrm>
              <a:off x="8554198" y="3578526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Minus 18">
              <a:extLst>
                <a:ext uri="{FF2B5EF4-FFF2-40B4-BE49-F238E27FC236}">
                  <a16:creationId xmlns:a16="http://schemas.microsoft.com/office/drawing/2014/main" id="{F3E8DC1B-4EE4-CAA5-57DE-B87848ED7EDF}"/>
                </a:ext>
              </a:extLst>
            </p:cNvPr>
            <p:cNvSpPr/>
            <p:nvPr/>
          </p:nvSpPr>
          <p:spPr>
            <a:xfrm>
              <a:off x="9266334" y="4082693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Minus 19">
              <a:extLst>
                <a:ext uri="{FF2B5EF4-FFF2-40B4-BE49-F238E27FC236}">
                  <a16:creationId xmlns:a16="http://schemas.microsoft.com/office/drawing/2014/main" id="{8F59CAE3-5B8F-0EBC-ECCA-55C865EC0C55}"/>
                </a:ext>
              </a:extLst>
            </p:cNvPr>
            <p:cNvSpPr/>
            <p:nvPr/>
          </p:nvSpPr>
          <p:spPr>
            <a:xfrm>
              <a:off x="9020076" y="2980845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Minus 20">
              <a:extLst>
                <a:ext uri="{FF2B5EF4-FFF2-40B4-BE49-F238E27FC236}">
                  <a16:creationId xmlns:a16="http://schemas.microsoft.com/office/drawing/2014/main" id="{735788A2-31EA-4775-D8B9-D26E3BA2F711}"/>
                </a:ext>
              </a:extLst>
            </p:cNvPr>
            <p:cNvSpPr/>
            <p:nvPr/>
          </p:nvSpPr>
          <p:spPr>
            <a:xfrm>
              <a:off x="10213872" y="4330890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Minus 21">
              <a:extLst>
                <a:ext uri="{FF2B5EF4-FFF2-40B4-BE49-F238E27FC236}">
                  <a16:creationId xmlns:a16="http://schemas.microsoft.com/office/drawing/2014/main" id="{52712AF7-5437-FD36-2CED-875CB00CF640}"/>
                </a:ext>
              </a:extLst>
            </p:cNvPr>
            <p:cNvSpPr/>
            <p:nvPr/>
          </p:nvSpPr>
          <p:spPr>
            <a:xfrm>
              <a:off x="8311721" y="3996161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Minus 22">
              <a:extLst>
                <a:ext uri="{FF2B5EF4-FFF2-40B4-BE49-F238E27FC236}">
                  <a16:creationId xmlns:a16="http://schemas.microsoft.com/office/drawing/2014/main" id="{A74EC4FA-2F7C-8319-B833-762C63E38DFC}"/>
                </a:ext>
              </a:extLst>
            </p:cNvPr>
            <p:cNvSpPr/>
            <p:nvPr/>
          </p:nvSpPr>
          <p:spPr>
            <a:xfrm>
              <a:off x="8848832" y="4520618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Minus 23">
              <a:extLst>
                <a:ext uri="{FF2B5EF4-FFF2-40B4-BE49-F238E27FC236}">
                  <a16:creationId xmlns:a16="http://schemas.microsoft.com/office/drawing/2014/main" id="{3469F2B9-91A9-A194-189C-E6D0D59A6FE5}"/>
                </a:ext>
              </a:extLst>
            </p:cNvPr>
            <p:cNvSpPr/>
            <p:nvPr/>
          </p:nvSpPr>
          <p:spPr>
            <a:xfrm>
              <a:off x="9266334" y="5089540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Minus 24">
              <a:extLst>
                <a:ext uri="{FF2B5EF4-FFF2-40B4-BE49-F238E27FC236}">
                  <a16:creationId xmlns:a16="http://schemas.microsoft.com/office/drawing/2014/main" id="{12156D03-3DF8-E81D-A0B4-DBD9C68B6AAC}"/>
                </a:ext>
              </a:extLst>
            </p:cNvPr>
            <p:cNvSpPr/>
            <p:nvPr/>
          </p:nvSpPr>
          <p:spPr>
            <a:xfrm>
              <a:off x="10100641" y="4810884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Minus 25">
              <a:extLst>
                <a:ext uri="{FF2B5EF4-FFF2-40B4-BE49-F238E27FC236}">
                  <a16:creationId xmlns:a16="http://schemas.microsoft.com/office/drawing/2014/main" id="{CD7D19A0-2047-13DA-0536-7F3C124CA2E2}"/>
                </a:ext>
              </a:extLst>
            </p:cNvPr>
            <p:cNvSpPr/>
            <p:nvPr/>
          </p:nvSpPr>
          <p:spPr>
            <a:xfrm>
              <a:off x="10103270" y="5381907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Minus 26">
              <a:extLst>
                <a:ext uri="{FF2B5EF4-FFF2-40B4-BE49-F238E27FC236}">
                  <a16:creationId xmlns:a16="http://schemas.microsoft.com/office/drawing/2014/main" id="{2B1A6C1D-492F-9D8F-8648-887E37F2EC39}"/>
                </a:ext>
              </a:extLst>
            </p:cNvPr>
            <p:cNvSpPr/>
            <p:nvPr/>
          </p:nvSpPr>
          <p:spPr>
            <a:xfrm>
              <a:off x="9910766" y="3724709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Minus 27">
              <a:extLst>
                <a:ext uri="{FF2B5EF4-FFF2-40B4-BE49-F238E27FC236}">
                  <a16:creationId xmlns:a16="http://schemas.microsoft.com/office/drawing/2014/main" id="{DA2D173E-7746-73CB-5C80-924858606112}"/>
                </a:ext>
              </a:extLst>
            </p:cNvPr>
            <p:cNvSpPr/>
            <p:nvPr/>
          </p:nvSpPr>
          <p:spPr>
            <a:xfrm>
              <a:off x="10791880" y="5720128"/>
              <a:ext cx="292366" cy="292366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AB37D1-6E1A-2436-997C-467A7D3F473A}"/>
                </a:ext>
              </a:extLst>
            </p:cNvPr>
            <p:cNvGrpSpPr/>
            <p:nvPr/>
          </p:nvGrpSpPr>
          <p:grpSpPr>
            <a:xfrm rot="900000">
              <a:off x="6457162" y="2905115"/>
              <a:ext cx="2464333" cy="3081110"/>
              <a:chOff x="6457162" y="2905115"/>
              <a:chExt cx="2464333" cy="30811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08BBDE2-03F5-D031-7279-328CD1673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8860" y="2905784"/>
                <a:ext cx="2062635" cy="3080441"/>
              </a:xfrm>
              <a:prstGeom prst="line">
                <a:avLst/>
              </a:prstGeom>
              <a:ln w="19050">
                <a:solidFill>
                  <a:schemeClr val="bg2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9A3821E-F1DB-CEFA-07B5-6AA12BB455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45474" y="2861932"/>
                <a:ext cx="175026" cy="261392"/>
              </a:xfrm>
              <a:prstGeom prst="line">
                <a:avLst/>
              </a:prstGeom>
              <a:ln w="19050">
                <a:solidFill>
                  <a:schemeClr val="bg2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08A2646-97C1-1D2C-0F34-B0486E7F1F92}"/>
                      </a:ext>
                    </a:extLst>
                  </p:cNvPr>
                  <p:cNvSpPr txBox="1"/>
                  <p:nvPr/>
                </p:nvSpPr>
                <p:spPr>
                  <a:xfrm>
                    <a:off x="6457162" y="3001008"/>
                    <a:ext cx="524708" cy="3778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08A2646-97C1-1D2C-0F34-B0486E7F1F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57162" y="3001008"/>
                    <a:ext cx="524708" cy="37788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E2BDD5-8607-5CCE-E8C3-8CC28F3A1258}"/>
                  </a:ext>
                </a:extLst>
              </p:cNvPr>
              <p:cNvSpPr/>
              <p:nvPr/>
            </p:nvSpPr>
            <p:spPr>
              <a:xfrm>
                <a:off x="885892" y="4820667"/>
                <a:ext cx="45438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≤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E2BDD5-8607-5CCE-E8C3-8CC28F3A1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92" y="4820667"/>
                <a:ext cx="4543808" cy="523220"/>
              </a:xfrm>
              <a:prstGeom prst="rect">
                <a:avLst/>
              </a:prstGeom>
              <a:blipFill>
                <a:blip r:embed="rId4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B4E17708-818F-99E4-54E9-ED412962888F}"/>
              </a:ext>
            </a:extLst>
          </p:cNvPr>
          <p:cNvGrpSpPr/>
          <p:nvPr/>
        </p:nvGrpSpPr>
        <p:grpSpPr>
          <a:xfrm>
            <a:off x="2112723" y="447805"/>
            <a:ext cx="7966553" cy="5962389"/>
            <a:chOff x="2112723" y="447804"/>
            <a:chExt cx="7966553" cy="5962389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D29A9A8-D7F3-E5A8-C284-C8160D7AE469}"/>
                </a:ext>
              </a:extLst>
            </p:cNvPr>
            <p:cNvSpPr>
              <a:spLocks/>
            </p:cNvSpPr>
            <p:nvPr/>
          </p:nvSpPr>
          <p:spPr>
            <a:xfrm>
              <a:off x="2112723" y="447804"/>
              <a:ext cx="7966553" cy="5962389"/>
            </a:xfrm>
            <a:prstGeom prst="roundRect">
              <a:avLst>
                <a:gd name="adj" fmla="val 6119"/>
              </a:avLst>
            </a:prstGeom>
            <a:solidFill>
              <a:schemeClr val="accent1">
                <a:alpha val="70000"/>
              </a:scheme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bIns="9144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2" descr="The Complicity of the Media in Pushing The AI Bubble - Brightwork Research  &amp; Analysis">
              <a:extLst>
                <a:ext uri="{FF2B5EF4-FFF2-40B4-BE49-F238E27FC236}">
                  <a16:creationId xmlns:a16="http://schemas.microsoft.com/office/drawing/2014/main" id="{4FB5DABE-9430-E1FF-6BF7-137EA8E8EF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4" r="9928"/>
            <a:stretch/>
          </p:blipFill>
          <p:spPr bwMode="auto">
            <a:xfrm>
              <a:off x="2436334" y="790746"/>
              <a:ext cx="7319332" cy="5276507"/>
            </a:xfrm>
            <a:prstGeom prst="roundRect">
              <a:avLst>
                <a:gd name="adj" fmla="val 6189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18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B9E28-BFC4-36FF-0E11-560DE732E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F2B07F-9E3C-0975-129A-3A9E9C19E9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What if no </a:t>
                </a:r>
                <a:r>
                  <a:rPr lang="en-US" b="1" dirty="0" err="1">
                    <a:solidFill>
                      <a:schemeClr val="accent6"/>
                    </a:solidFill>
                  </a:rPr>
                  <a:t>halfspace</a:t>
                </a:r>
                <a:r>
                  <a:rPr lang="en-US" b="1" dirty="0">
                    <a:solidFill>
                      <a:schemeClr val="accent6"/>
                    </a:solidFill>
                  </a:rPr>
                  <a:t> perfectly fits the data?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A. Agnostic learning: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Assume nothing about relationship b/t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try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 err="1"/>
                  <a:t>s.t.</a:t>
                </a:r>
                <a:endParaRPr lang="en-US" dirty="0"/>
              </a:p>
              <a:p>
                <a:pPr marL="0" indent="0" algn="ctr">
                  <a:buNone/>
                </a:pPr>
                <a:endParaRPr lang="en-US" sz="5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sgn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func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func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F2B07F-9E3C-0975-129A-3A9E9C19E9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410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BD1622E-85A5-A20C-678C-6AACDD1AC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(NOISY) HALFSPACES</a:t>
            </a:r>
          </a:p>
        </p:txBody>
      </p:sp>
      <p:pic>
        <p:nvPicPr>
          <p:cNvPr id="5" name="Picture 4" descr="A black and blue icon with a person using a computer&#10;&#10;Description automatically generated">
            <a:extLst>
              <a:ext uri="{FF2B5EF4-FFF2-40B4-BE49-F238E27FC236}">
                <a16:creationId xmlns:a16="http://schemas.microsoft.com/office/drawing/2014/main" id="{24BD0178-A1C1-AB4A-12D1-C6C29751E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48" y="4121908"/>
            <a:ext cx="7772400" cy="1672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64BBB-0D09-B0F3-2674-21AEC7C9C3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2505" y="4188408"/>
            <a:ext cx="1263535" cy="1475508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70678-9825-06F4-7122-E36950E9B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70D2DE-D745-3F4E-8AB2-5CD0B7EA99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What if no </a:t>
                </a:r>
                <a:r>
                  <a:rPr lang="en-US" b="1" dirty="0" err="1">
                    <a:solidFill>
                      <a:schemeClr val="accent6"/>
                    </a:solidFill>
                  </a:rPr>
                  <a:t>halfspace</a:t>
                </a:r>
                <a:r>
                  <a:rPr lang="en-US" b="1" dirty="0">
                    <a:solidFill>
                      <a:schemeClr val="accent6"/>
                    </a:solidFill>
                  </a:rPr>
                  <a:t> perfectly fits the data?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A. Agnostic learning: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Assume nothing about relationship b/t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try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 err="1"/>
                  <a:t>s.t.</a:t>
                </a:r>
                <a:endParaRPr lang="en-US" dirty="0"/>
              </a:p>
              <a:p>
                <a:pPr marL="0" indent="0" algn="ctr">
                  <a:buNone/>
                </a:pPr>
                <a:endParaRPr lang="en-US" sz="5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sgn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func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func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Without assumptions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6"/>
                    </a:solidFill>
                  </a:rPr>
                  <a:t>even (weak)</a:t>
                </a:r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6"/>
                    </a:solidFill>
                  </a:rPr>
                  <a:t>improper agnostic learning is computationally hard</a:t>
                </a:r>
                <a:endParaRPr lang="en-US" b="1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70D2DE-D745-3F4E-8AB2-5CD0B7EA9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410" t="-2506" r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0CC081F-4BBD-F7CA-B71C-19D67493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(NOISY) HALFSPACES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7BF2B7-731E-44E1-201C-241FEB72E66A}"/>
              </a:ext>
            </a:extLst>
          </p:cNvPr>
          <p:cNvSpPr>
            <a:spLocks/>
          </p:cNvSpPr>
          <p:nvPr/>
        </p:nvSpPr>
        <p:spPr>
          <a:xfrm>
            <a:off x="243840" y="4867170"/>
            <a:ext cx="11704320" cy="1707511"/>
          </a:xfrm>
          <a:prstGeom prst="roundRect">
            <a:avLst>
              <a:gd name="adj" fmla="val 6119"/>
            </a:avLst>
          </a:prstGeom>
          <a:solidFill>
            <a:schemeClr val="accent2">
              <a:lumMod val="75000"/>
              <a:alpha val="70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Theorem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Daniely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‘15], [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Tiegel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‘22]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Under standard complexity assumptions*, there are instances where, even if a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halfspace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1% test loss exists, hard to find </a:t>
            </a:r>
            <a:r>
              <a:rPr lang="en-US" sz="32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any classifier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achieving even 49% (!)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DCF69-94E6-9CE8-B65F-9679A113C12F}"/>
              </a:ext>
            </a:extLst>
          </p:cNvPr>
          <p:cNvSpPr txBox="1"/>
          <p:nvPr/>
        </p:nvSpPr>
        <p:spPr>
          <a:xfrm>
            <a:off x="8936610" y="199933"/>
            <a:ext cx="32553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*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Feige’s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random 3SAT hypothesis or hardness of lattice problems</a:t>
            </a:r>
          </a:p>
        </p:txBody>
      </p:sp>
    </p:spTree>
    <p:extLst>
      <p:ext uri="{BB962C8B-B14F-4D97-AF65-F5344CB8AC3E}">
        <p14:creationId xmlns:p14="http://schemas.microsoft.com/office/powerpoint/2010/main" val="2397120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(NOISY) HALFSPACES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What if no </a:t>
                </a:r>
                <a:r>
                  <a:rPr lang="en-US" b="1" dirty="0" err="1">
                    <a:solidFill>
                      <a:schemeClr val="accent6"/>
                    </a:solidFill>
                  </a:rPr>
                  <a:t>halfspace</a:t>
                </a:r>
                <a:r>
                  <a:rPr lang="en-US" b="1" dirty="0">
                    <a:solidFill>
                      <a:schemeClr val="accent6"/>
                    </a:solidFill>
                  </a:rPr>
                  <a:t> perfectly fits the data?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Random classification noise (RCN)</a:t>
                </a: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522288" indent="0">
                  <a:buNone/>
                </a:pPr>
                <a:r>
                  <a:rPr lang="en-US" dirty="0"/>
                  <a:t>samples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generated as follows:</a:t>
                </a:r>
              </a:p>
              <a:p>
                <a:pPr marL="522288" indent="0">
                  <a:buNone/>
                </a:pPr>
                <a:r>
                  <a:rPr lang="en-US" dirty="0"/>
                  <a:t>1)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522288" indent="0">
                  <a:buNone/>
                </a:pPr>
                <a:r>
                  <a:rPr lang="en-US" dirty="0"/>
                  <a:t>2)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522288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3)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flipped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output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that achieves low test loss, i.e.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76D7CE-6B33-B7A2-3ECD-DAD5134F1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ross 9">
            <a:extLst>
              <a:ext uri="{FF2B5EF4-FFF2-40B4-BE49-F238E27FC236}">
                <a16:creationId xmlns:a16="http://schemas.microsoft.com/office/drawing/2014/main" id="{71B3CFB1-9950-C3AC-4315-44E7676A5CC1}"/>
              </a:ext>
            </a:extLst>
          </p:cNvPr>
          <p:cNvSpPr/>
          <p:nvPr/>
        </p:nvSpPr>
        <p:spPr>
          <a:xfrm>
            <a:off x="7358952" y="3265836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71412002-E4BD-D1AD-7C4F-0A0655151A5A}"/>
              </a:ext>
            </a:extLst>
          </p:cNvPr>
          <p:cNvSpPr/>
          <p:nvPr/>
        </p:nvSpPr>
        <p:spPr>
          <a:xfrm>
            <a:off x="7578594" y="365832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3C80598C-5893-D819-1A0A-50E92CBC55D5}"/>
              </a:ext>
            </a:extLst>
          </p:cNvPr>
          <p:cNvSpPr/>
          <p:nvPr/>
        </p:nvSpPr>
        <p:spPr>
          <a:xfrm>
            <a:off x="8055769" y="324264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DB81CF10-E5A5-04C4-1AC1-B5D5D64082E1}"/>
              </a:ext>
            </a:extLst>
          </p:cNvPr>
          <p:cNvSpPr/>
          <p:nvPr/>
        </p:nvSpPr>
        <p:spPr>
          <a:xfrm>
            <a:off x="8055769" y="387734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EC95C9FF-7F9B-00DE-7E3E-C8F50BAD6E76}"/>
              </a:ext>
            </a:extLst>
          </p:cNvPr>
          <p:cNvSpPr/>
          <p:nvPr/>
        </p:nvSpPr>
        <p:spPr>
          <a:xfrm>
            <a:off x="9422414" y="4644844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5EBE6947-60D6-4E8D-DDF1-DCD519E859BA}"/>
              </a:ext>
            </a:extLst>
          </p:cNvPr>
          <p:cNvSpPr/>
          <p:nvPr/>
        </p:nvSpPr>
        <p:spPr>
          <a:xfrm>
            <a:off x="8482708" y="354850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264FF475-5B03-A6E5-5779-21ADBA073145}"/>
              </a:ext>
            </a:extLst>
          </p:cNvPr>
          <p:cNvSpPr/>
          <p:nvPr/>
        </p:nvSpPr>
        <p:spPr>
          <a:xfrm>
            <a:off x="7616484" y="433919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EE052B3F-FF5E-1EDC-FD5E-18E069DD108C}"/>
              </a:ext>
            </a:extLst>
          </p:cNvPr>
          <p:cNvSpPr/>
          <p:nvPr/>
        </p:nvSpPr>
        <p:spPr>
          <a:xfrm>
            <a:off x="8178361" y="453502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AB98E810-74C8-C7A3-AC22-3DDEE2BAD09A}"/>
              </a:ext>
            </a:extLst>
          </p:cNvPr>
          <p:cNvSpPr/>
          <p:nvPr/>
        </p:nvSpPr>
        <p:spPr>
          <a:xfrm>
            <a:off x="8755161" y="391067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3D1B77F1-1007-29D5-8058-EB1E52105D59}"/>
              </a:ext>
            </a:extLst>
          </p:cNvPr>
          <p:cNvSpPr/>
          <p:nvPr/>
        </p:nvSpPr>
        <p:spPr>
          <a:xfrm>
            <a:off x="8873912" y="422937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25F3431B-DB42-5C41-968A-B54082E2E1EF}"/>
              </a:ext>
            </a:extLst>
          </p:cNvPr>
          <p:cNvSpPr/>
          <p:nvPr/>
        </p:nvSpPr>
        <p:spPr>
          <a:xfrm>
            <a:off x="8650442" y="4485392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BFE736-5855-6716-D79C-B879AFE20F34}"/>
              </a:ext>
            </a:extLst>
          </p:cNvPr>
          <p:cNvCxnSpPr>
            <a:cxnSpLocks/>
          </p:cNvCxnSpPr>
          <p:nvPr/>
        </p:nvCxnSpPr>
        <p:spPr>
          <a:xfrm>
            <a:off x="8807033" y="2697525"/>
            <a:ext cx="1549567" cy="231420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Minus 21">
            <a:extLst>
              <a:ext uri="{FF2B5EF4-FFF2-40B4-BE49-F238E27FC236}">
                <a16:creationId xmlns:a16="http://schemas.microsoft.com/office/drawing/2014/main" id="{42B52F02-BAFC-9218-DD98-C4311346EC0C}"/>
              </a:ext>
            </a:extLst>
          </p:cNvPr>
          <p:cNvSpPr/>
          <p:nvPr/>
        </p:nvSpPr>
        <p:spPr>
          <a:xfrm>
            <a:off x="9526547" y="287243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28AFA002-9932-FD56-77D9-5FB25A376A5B}"/>
              </a:ext>
            </a:extLst>
          </p:cNvPr>
          <p:cNvSpPr/>
          <p:nvPr/>
        </p:nvSpPr>
        <p:spPr>
          <a:xfrm>
            <a:off x="10080666" y="320292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C0611B45-5DD5-8F73-FFDC-640DB1DB9B85}"/>
              </a:ext>
            </a:extLst>
          </p:cNvPr>
          <p:cNvSpPr/>
          <p:nvPr/>
        </p:nvSpPr>
        <p:spPr>
          <a:xfrm>
            <a:off x="11327506" y="376814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36349472-DB02-35D2-A015-E783086E7449}"/>
              </a:ext>
            </a:extLst>
          </p:cNvPr>
          <p:cNvSpPr/>
          <p:nvPr/>
        </p:nvSpPr>
        <p:spPr>
          <a:xfrm>
            <a:off x="9898504" y="351667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55F1E80D-C5D5-FE19-E8FA-8965BF54C53B}"/>
              </a:ext>
            </a:extLst>
          </p:cNvPr>
          <p:cNvSpPr/>
          <p:nvPr/>
        </p:nvSpPr>
        <p:spPr>
          <a:xfrm>
            <a:off x="10302012" y="391067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4DF29F6B-BE40-3E69-6BD2-F0B86F926BCD}"/>
              </a:ext>
            </a:extLst>
          </p:cNvPr>
          <p:cNvSpPr/>
          <p:nvPr/>
        </p:nvSpPr>
        <p:spPr>
          <a:xfrm>
            <a:off x="10615663" y="433808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4D497DBC-C120-F80E-96E2-08001A60FA2C}"/>
              </a:ext>
            </a:extLst>
          </p:cNvPr>
          <p:cNvSpPr/>
          <p:nvPr/>
        </p:nvSpPr>
        <p:spPr>
          <a:xfrm>
            <a:off x="11244416" y="455772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28">
            <a:extLst>
              <a:ext uri="{FF2B5EF4-FFF2-40B4-BE49-F238E27FC236}">
                <a16:creationId xmlns:a16="http://schemas.microsoft.com/office/drawing/2014/main" id="{5A80EDDB-FC79-11B2-B21E-C52C37AFDBF4}"/>
              </a:ext>
            </a:extLst>
          </p:cNvPr>
          <p:cNvSpPr/>
          <p:nvPr/>
        </p:nvSpPr>
        <p:spPr>
          <a:xfrm>
            <a:off x="11099796" y="331274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29">
            <a:extLst>
              <a:ext uri="{FF2B5EF4-FFF2-40B4-BE49-F238E27FC236}">
                <a16:creationId xmlns:a16="http://schemas.microsoft.com/office/drawing/2014/main" id="{0EAA753F-29D7-3BD8-82D6-F11EC62CDD7A}"/>
              </a:ext>
            </a:extLst>
          </p:cNvPr>
          <p:cNvSpPr/>
          <p:nvPr/>
        </p:nvSpPr>
        <p:spPr>
          <a:xfrm>
            <a:off x="11761738" y="481181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0ACF43-591D-66BA-CD91-366334D4BBDF}"/>
              </a:ext>
            </a:extLst>
          </p:cNvPr>
          <p:cNvCxnSpPr>
            <a:cxnSpLocks/>
          </p:cNvCxnSpPr>
          <p:nvPr/>
        </p:nvCxnSpPr>
        <p:spPr>
          <a:xfrm rot="5400000">
            <a:off x="8646726" y="2664581"/>
            <a:ext cx="131489" cy="196372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3C473C4-FD2F-3BD6-2792-915E50018CF9}"/>
                  </a:ext>
                </a:extLst>
              </p:cNvPr>
              <p:cNvSpPr txBox="1"/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3C473C4-FD2F-3BD6-2792-915E50018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ross 33">
            <a:extLst>
              <a:ext uri="{FF2B5EF4-FFF2-40B4-BE49-F238E27FC236}">
                <a16:creationId xmlns:a16="http://schemas.microsoft.com/office/drawing/2014/main" id="{E99FA4E4-75EB-1E98-6E3C-E990BA40D7B4}"/>
              </a:ext>
            </a:extLst>
          </p:cNvPr>
          <p:cNvSpPr/>
          <p:nvPr/>
        </p:nvSpPr>
        <p:spPr>
          <a:xfrm>
            <a:off x="10623751" y="3590218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5D7D2D93-3879-90D6-4239-ED334B80ACFC}"/>
              </a:ext>
            </a:extLst>
          </p:cNvPr>
          <p:cNvSpPr/>
          <p:nvPr/>
        </p:nvSpPr>
        <p:spPr>
          <a:xfrm>
            <a:off x="11255576" y="413258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8D3532F9-62FB-0521-C06C-307B48CB21DF}"/>
              </a:ext>
            </a:extLst>
          </p:cNvPr>
          <p:cNvSpPr/>
          <p:nvPr/>
        </p:nvSpPr>
        <p:spPr>
          <a:xfrm>
            <a:off x="10428685" y="2753915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1982DD-713F-B226-5225-E3F74DD910E8}"/>
                  </a:ext>
                </a:extLst>
              </p:cNvPr>
              <p:cNvSpPr/>
              <p:nvPr/>
            </p:nvSpPr>
            <p:spPr>
              <a:xfrm>
                <a:off x="3511446" y="5849390"/>
                <a:ext cx="51691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800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≤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𝜂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𝜖</m:t>
                          </m:r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1982DD-713F-B226-5225-E3F74DD91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446" y="5849390"/>
                <a:ext cx="5169107" cy="523220"/>
              </a:xfrm>
              <a:prstGeom prst="rect">
                <a:avLst/>
              </a:prstGeom>
              <a:blipFill>
                <a:blip r:embed="rId4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2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/>
      <p:bldP spid="34" grpId="0" animBg="1"/>
      <p:bldP spid="38" grpId="0" animBg="1"/>
      <p:bldP spid="39" grpId="0" animBg="1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434EE9-94CB-F81D-64CD-DCF1D54D3BE6}"/>
              </a:ext>
            </a:extLst>
          </p:cNvPr>
          <p:cNvSpPr/>
          <p:nvPr/>
        </p:nvSpPr>
        <p:spPr>
          <a:xfrm rot="19595008">
            <a:off x="8808946" y="1873100"/>
            <a:ext cx="1489207" cy="3885621"/>
          </a:xfrm>
          <a:prstGeom prst="rect">
            <a:avLst/>
          </a:prstGeom>
          <a:solidFill>
            <a:schemeClr val="accent1">
              <a:lumMod val="20000"/>
              <a:lumOff val="80000"/>
              <a:alpha val="41635"/>
            </a:schemeClr>
          </a:solidFill>
          <a:ln>
            <a:noFill/>
          </a:ln>
          <a:effectLst>
            <a:softEdge rad="345924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C9ABE-0DBA-0E1A-6C4E-0AF5F131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 LEARNING (NOISY) HALFSPACES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6D7CE-6B33-B7A2-3ECD-DAD5134F1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What if no </a:t>
            </a:r>
            <a:r>
              <a:rPr lang="en-US" b="1" dirty="0" err="1">
                <a:solidFill>
                  <a:schemeClr val="accent6"/>
                </a:solidFill>
              </a:rPr>
              <a:t>halfspace</a:t>
            </a:r>
            <a:r>
              <a:rPr lang="en-US" b="1" dirty="0">
                <a:solidFill>
                  <a:schemeClr val="accent6"/>
                </a:solidFill>
              </a:rPr>
              <a:t> perfectly fits the data?</a:t>
            </a:r>
            <a:endParaRPr lang="en-US" sz="1600" b="1" dirty="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Random classification noise (RCN)</a:t>
            </a:r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dirty="0"/>
          </a:p>
          <a:p>
            <a:pPr marL="522288" indent="0">
              <a:buNone/>
            </a:pPr>
            <a:endParaRPr lang="en-US" sz="1800" dirty="0"/>
          </a:p>
          <a:p>
            <a:pPr marL="6350" indent="0">
              <a:buNone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large-margin case, SGD on a convex loss already works!</a:t>
            </a: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71B3CFB1-9950-C3AC-4315-44E7676A5CC1}"/>
              </a:ext>
            </a:extLst>
          </p:cNvPr>
          <p:cNvSpPr/>
          <p:nvPr/>
        </p:nvSpPr>
        <p:spPr>
          <a:xfrm>
            <a:off x="7358952" y="3265836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71412002-E4BD-D1AD-7C4F-0A0655151A5A}"/>
              </a:ext>
            </a:extLst>
          </p:cNvPr>
          <p:cNvSpPr/>
          <p:nvPr/>
        </p:nvSpPr>
        <p:spPr>
          <a:xfrm>
            <a:off x="7578594" y="365832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3C80598C-5893-D819-1A0A-50E92CBC55D5}"/>
              </a:ext>
            </a:extLst>
          </p:cNvPr>
          <p:cNvSpPr/>
          <p:nvPr/>
        </p:nvSpPr>
        <p:spPr>
          <a:xfrm>
            <a:off x="8055769" y="324264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DB81CF10-E5A5-04C4-1AC1-B5D5D64082E1}"/>
              </a:ext>
            </a:extLst>
          </p:cNvPr>
          <p:cNvSpPr/>
          <p:nvPr/>
        </p:nvSpPr>
        <p:spPr>
          <a:xfrm>
            <a:off x="8055769" y="3877343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EC95C9FF-7F9B-00DE-7E3E-C8F50BAD6E76}"/>
              </a:ext>
            </a:extLst>
          </p:cNvPr>
          <p:cNvSpPr/>
          <p:nvPr/>
        </p:nvSpPr>
        <p:spPr>
          <a:xfrm>
            <a:off x="9422414" y="4644844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5EBE6947-60D6-4E8D-DDF1-DCD519E859BA}"/>
              </a:ext>
            </a:extLst>
          </p:cNvPr>
          <p:cNvSpPr/>
          <p:nvPr/>
        </p:nvSpPr>
        <p:spPr>
          <a:xfrm>
            <a:off x="8482708" y="354850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264FF475-5B03-A6E5-5779-21ADBA073145}"/>
              </a:ext>
            </a:extLst>
          </p:cNvPr>
          <p:cNvSpPr/>
          <p:nvPr/>
        </p:nvSpPr>
        <p:spPr>
          <a:xfrm>
            <a:off x="7616484" y="433919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EE052B3F-FF5E-1EDC-FD5E-18E069DD108C}"/>
              </a:ext>
            </a:extLst>
          </p:cNvPr>
          <p:cNvSpPr/>
          <p:nvPr/>
        </p:nvSpPr>
        <p:spPr>
          <a:xfrm>
            <a:off x="8178361" y="4535023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AB98E810-74C8-C7A3-AC22-3DDEE2BAD09A}"/>
              </a:ext>
            </a:extLst>
          </p:cNvPr>
          <p:cNvSpPr/>
          <p:nvPr/>
        </p:nvSpPr>
        <p:spPr>
          <a:xfrm>
            <a:off x="8755161" y="3910679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Minus 18">
            <a:extLst>
              <a:ext uri="{FF2B5EF4-FFF2-40B4-BE49-F238E27FC236}">
                <a16:creationId xmlns:a16="http://schemas.microsoft.com/office/drawing/2014/main" id="{3D1B77F1-1007-29D5-8058-EB1E52105D59}"/>
              </a:ext>
            </a:extLst>
          </p:cNvPr>
          <p:cNvSpPr/>
          <p:nvPr/>
        </p:nvSpPr>
        <p:spPr>
          <a:xfrm>
            <a:off x="8873912" y="422937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25F3431B-DB42-5C41-968A-B54082E2E1EF}"/>
              </a:ext>
            </a:extLst>
          </p:cNvPr>
          <p:cNvSpPr/>
          <p:nvPr/>
        </p:nvSpPr>
        <p:spPr>
          <a:xfrm>
            <a:off x="8650442" y="4485392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BFE736-5855-6716-D79C-B879AFE20F34}"/>
              </a:ext>
            </a:extLst>
          </p:cNvPr>
          <p:cNvCxnSpPr>
            <a:cxnSpLocks/>
          </p:cNvCxnSpPr>
          <p:nvPr/>
        </p:nvCxnSpPr>
        <p:spPr>
          <a:xfrm>
            <a:off x="8807033" y="2697525"/>
            <a:ext cx="1549567" cy="231420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Minus 21">
            <a:extLst>
              <a:ext uri="{FF2B5EF4-FFF2-40B4-BE49-F238E27FC236}">
                <a16:creationId xmlns:a16="http://schemas.microsoft.com/office/drawing/2014/main" id="{42B52F02-BAFC-9218-DD98-C4311346EC0C}"/>
              </a:ext>
            </a:extLst>
          </p:cNvPr>
          <p:cNvSpPr/>
          <p:nvPr/>
        </p:nvSpPr>
        <p:spPr>
          <a:xfrm>
            <a:off x="9526547" y="287243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22">
            <a:extLst>
              <a:ext uri="{FF2B5EF4-FFF2-40B4-BE49-F238E27FC236}">
                <a16:creationId xmlns:a16="http://schemas.microsoft.com/office/drawing/2014/main" id="{28AFA002-9932-FD56-77D9-5FB25A376A5B}"/>
              </a:ext>
            </a:extLst>
          </p:cNvPr>
          <p:cNvSpPr/>
          <p:nvPr/>
        </p:nvSpPr>
        <p:spPr>
          <a:xfrm>
            <a:off x="10080666" y="3202927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inus 23">
            <a:extLst>
              <a:ext uri="{FF2B5EF4-FFF2-40B4-BE49-F238E27FC236}">
                <a16:creationId xmlns:a16="http://schemas.microsoft.com/office/drawing/2014/main" id="{C0611B45-5DD5-8F73-FFDC-640DB1DB9B85}"/>
              </a:ext>
            </a:extLst>
          </p:cNvPr>
          <p:cNvSpPr/>
          <p:nvPr/>
        </p:nvSpPr>
        <p:spPr>
          <a:xfrm>
            <a:off x="11327506" y="376814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inus 24">
            <a:extLst>
              <a:ext uri="{FF2B5EF4-FFF2-40B4-BE49-F238E27FC236}">
                <a16:creationId xmlns:a16="http://schemas.microsoft.com/office/drawing/2014/main" id="{36349472-DB02-35D2-A015-E783086E7449}"/>
              </a:ext>
            </a:extLst>
          </p:cNvPr>
          <p:cNvSpPr/>
          <p:nvPr/>
        </p:nvSpPr>
        <p:spPr>
          <a:xfrm>
            <a:off x="9898504" y="351667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inus 25">
            <a:extLst>
              <a:ext uri="{FF2B5EF4-FFF2-40B4-BE49-F238E27FC236}">
                <a16:creationId xmlns:a16="http://schemas.microsoft.com/office/drawing/2014/main" id="{55F1E80D-C5D5-FE19-E8FA-8965BF54C53B}"/>
              </a:ext>
            </a:extLst>
          </p:cNvPr>
          <p:cNvSpPr/>
          <p:nvPr/>
        </p:nvSpPr>
        <p:spPr>
          <a:xfrm>
            <a:off x="10302012" y="3910679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Minus 26">
            <a:extLst>
              <a:ext uri="{FF2B5EF4-FFF2-40B4-BE49-F238E27FC236}">
                <a16:creationId xmlns:a16="http://schemas.microsoft.com/office/drawing/2014/main" id="{4DF29F6B-BE40-3E69-6BD2-F0B86F926BCD}"/>
              </a:ext>
            </a:extLst>
          </p:cNvPr>
          <p:cNvSpPr/>
          <p:nvPr/>
        </p:nvSpPr>
        <p:spPr>
          <a:xfrm>
            <a:off x="10615663" y="4338085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inus 27">
            <a:extLst>
              <a:ext uri="{FF2B5EF4-FFF2-40B4-BE49-F238E27FC236}">
                <a16:creationId xmlns:a16="http://schemas.microsoft.com/office/drawing/2014/main" id="{4D497DBC-C120-F80E-96E2-08001A60FA2C}"/>
              </a:ext>
            </a:extLst>
          </p:cNvPr>
          <p:cNvSpPr/>
          <p:nvPr/>
        </p:nvSpPr>
        <p:spPr>
          <a:xfrm>
            <a:off x="11244416" y="455772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28">
            <a:extLst>
              <a:ext uri="{FF2B5EF4-FFF2-40B4-BE49-F238E27FC236}">
                <a16:creationId xmlns:a16="http://schemas.microsoft.com/office/drawing/2014/main" id="{5A80EDDB-FC79-11B2-B21E-C52C37AFDBF4}"/>
              </a:ext>
            </a:extLst>
          </p:cNvPr>
          <p:cNvSpPr/>
          <p:nvPr/>
        </p:nvSpPr>
        <p:spPr>
          <a:xfrm>
            <a:off x="11099796" y="331274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29">
            <a:extLst>
              <a:ext uri="{FF2B5EF4-FFF2-40B4-BE49-F238E27FC236}">
                <a16:creationId xmlns:a16="http://schemas.microsoft.com/office/drawing/2014/main" id="{0EAA753F-29D7-3BD8-82D6-F11EC62CDD7A}"/>
              </a:ext>
            </a:extLst>
          </p:cNvPr>
          <p:cNvSpPr/>
          <p:nvPr/>
        </p:nvSpPr>
        <p:spPr>
          <a:xfrm>
            <a:off x="11761738" y="4811818"/>
            <a:ext cx="219642" cy="21964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0ACF43-591D-66BA-CD91-366334D4BBDF}"/>
              </a:ext>
            </a:extLst>
          </p:cNvPr>
          <p:cNvCxnSpPr>
            <a:cxnSpLocks/>
          </p:cNvCxnSpPr>
          <p:nvPr/>
        </p:nvCxnSpPr>
        <p:spPr>
          <a:xfrm rot="5400000">
            <a:off x="8646726" y="2664581"/>
            <a:ext cx="131489" cy="196372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ross 33">
            <a:extLst>
              <a:ext uri="{FF2B5EF4-FFF2-40B4-BE49-F238E27FC236}">
                <a16:creationId xmlns:a16="http://schemas.microsoft.com/office/drawing/2014/main" id="{E99FA4E4-75EB-1E98-6E3C-E990BA40D7B4}"/>
              </a:ext>
            </a:extLst>
          </p:cNvPr>
          <p:cNvSpPr/>
          <p:nvPr/>
        </p:nvSpPr>
        <p:spPr>
          <a:xfrm>
            <a:off x="10623751" y="3590218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5D7D2D93-3879-90D6-4239-ED334B80ACFC}"/>
              </a:ext>
            </a:extLst>
          </p:cNvPr>
          <p:cNvSpPr/>
          <p:nvPr/>
        </p:nvSpPr>
        <p:spPr>
          <a:xfrm>
            <a:off x="11255576" y="4132581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8D3532F9-62FB-0521-C06C-307B48CB21DF}"/>
              </a:ext>
            </a:extLst>
          </p:cNvPr>
          <p:cNvSpPr/>
          <p:nvPr/>
        </p:nvSpPr>
        <p:spPr>
          <a:xfrm>
            <a:off x="10428685" y="2753915"/>
            <a:ext cx="219642" cy="21964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7DF127C-017E-52B4-9CD4-A8F30AC411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3214" y="2579220"/>
                <a:ext cx="6662978" cy="231420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[Blum-Frieze-Kannan-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Vempala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‘96]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is a polynomial-time algorithm for learning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halfspaces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under RCN for any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7DF127C-017E-52B4-9CD4-A8F30AC41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14" y="2579220"/>
                <a:ext cx="6662978" cy="2314200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261DDB-AA22-BF70-F22C-7495FCB33DF5}"/>
              </a:ext>
            </a:extLst>
          </p:cNvPr>
          <p:cNvCxnSpPr>
            <a:cxnSpLocks/>
          </p:cNvCxnSpPr>
          <p:nvPr/>
        </p:nvCxnSpPr>
        <p:spPr>
          <a:xfrm flipH="1">
            <a:off x="9010688" y="3568550"/>
            <a:ext cx="356682" cy="238832"/>
          </a:xfrm>
          <a:prstGeom prst="line">
            <a:avLst/>
          </a:prstGeom>
          <a:ln w="6350">
            <a:solidFill>
              <a:schemeClr val="accent3"/>
            </a:solidFill>
            <a:prstDash val="sysDot"/>
            <a:headEnd type="stealth" w="sm" len="sm"/>
            <a:tailEnd type="stealth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42BCBB-E92E-3645-9D99-A7EC6ED64D7F}"/>
                  </a:ext>
                </a:extLst>
              </p:cNvPr>
              <p:cNvSpPr txBox="1"/>
              <p:nvPr/>
            </p:nvSpPr>
            <p:spPr>
              <a:xfrm>
                <a:off x="8940480" y="3346978"/>
                <a:ext cx="271409" cy="276999"/>
              </a:xfrm>
              <a:prstGeom prst="rect">
                <a:avLst/>
              </a:prstGeom>
              <a:noFill/>
              <a:ln w="1270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42BCBB-E92E-3645-9D99-A7EC6ED64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480" y="3346978"/>
                <a:ext cx="271409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922532-2AD4-FE89-B744-D56E299CA150}"/>
                  </a:ext>
                </a:extLst>
              </p:cNvPr>
              <p:cNvSpPr txBox="1"/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922532-2AD4-FE89-B744-D56E299CA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255" y="2769063"/>
                <a:ext cx="5128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7FFAAE-2920-BD1F-C4FB-6407E224292D}"/>
                  </a:ext>
                </a:extLst>
              </p:cNvPr>
              <p:cNvSpPr txBox="1"/>
              <p:nvPr/>
            </p:nvSpPr>
            <p:spPr>
              <a:xfrm>
                <a:off x="10225775" y="101414"/>
                <a:ext cx="200095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margin</a:t>
                </a: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is the largest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which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almost surely over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7FFAAE-2920-BD1F-C4FB-6407E224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775" y="101414"/>
                <a:ext cx="2000952" cy="2308324"/>
              </a:xfrm>
              <a:prstGeom prst="rect">
                <a:avLst/>
              </a:prstGeom>
              <a:blipFill>
                <a:blip r:embed="rId5"/>
                <a:stretch>
                  <a:fillRect l="-4403" t="-2198" r="-1258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F6C592B-FF19-D409-8D36-D14B6071EA7E}"/>
              </a:ext>
            </a:extLst>
          </p:cNvPr>
          <p:cNvCxnSpPr>
            <a:cxnSpLocks/>
            <a:stCxn id="31" idx="0"/>
            <a:endCxn id="36" idx="1"/>
          </p:cNvCxnSpPr>
          <p:nvPr/>
        </p:nvCxnSpPr>
        <p:spPr>
          <a:xfrm flipV="1">
            <a:off x="9076185" y="1255576"/>
            <a:ext cx="1149590" cy="2091402"/>
          </a:xfrm>
          <a:prstGeom prst="straightConnector1">
            <a:avLst/>
          </a:prstGeom>
          <a:ln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4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C200-B924-0A19-A657-FD8E8DA2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models)</a:t>
                </a:r>
              </a:p>
              <a:p>
                <a:pPr marL="458788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5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526D909-2337-29F5-4699-806742DBA73F}"/>
              </a:ext>
            </a:extLst>
          </p:cNvPr>
          <p:cNvGrpSpPr/>
          <p:nvPr/>
        </p:nvGrpSpPr>
        <p:grpSpPr>
          <a:xfrm>
            <a:off x="5669328" y="4833199"/>
            <a:ext cx="2593709" cy="1569660"/>
            <a:chOff x="6238645" y="3550735"/>
            <a:chExt cx="2593709" cy="15696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8427C30-6D4C-CA24-57AC-403A590C085B}"/>
                </a:ext>
              </a:extLst>
            </p:cNvPr>
            <p:cNvCxnSpPr>
              <a:cxnSpLocks/>
            </p:cNvCxnSpPr>
            <p:nvPr/>
          </p:nvCxnSpPr>
          <p:spPr>
            <a:xfrm>
              <a:off x="6238645" y="4338084"/>
              <a:ext cx="1329070" cy="0"/>
            </a:xfrm>
            <a:prstGeom prst="straightConnector1">
              <a:avLst/>
            </a:prstGeom>
            <a:ln w="127000">
              <a:solidFill>
                <a:schemeClr val="accent5">
                  <a:lumMod val="7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8CF912-64AE-78BC-A28F-25AAE63B0452}"/>
                </a:ext>
              </a:extLst>
            </p:cNvPr>
            <p:cNvSpPr txBox="1"/>
            <p:nvPr/>
          </p:nvSpPr>
          <p:spPr>
            <a:xfrm>
              <a:off x="7966411" y="3550735"/>
              <a:ext cx="8659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Cat</a:t>
              </a:r>
            </a:p>
            <a:p>
              <a:pPr algn="ctr"/>
              <a:r>
                <a:rPr lang="en-US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-----</a:t>
              </a:r>
            </a:p>
            <a:p>
              <a:pPr algn="ctr"/>
              <a:r>
                <a:rPr lang="en-US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Dog</a:t>
              </a:r>
            </a:p>
          </p:txBody>
        </p:sp>
      </p:grpSp>
      <p:pic>
        <p:nvPicPr>
          <p:cNvPr id="7" name="Picture 6" descr="Top Dogs on Facebook! - Talent Hounds | Cute teacup puppies, World cutest  dog, Cute dogs">
            <a:extLst>
              <a:ext uri="{FF2B5EF4-FFF2-40B4-BE49-F238E27FC236}">
                <a16:creationId xmlns:a16="http://schemas.microsoft.com/office/drawing/2014/main" id="{EDCEA26A-D963-F27A-6D62-9E6FABE4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76" y="4561815"/>
            <a:ext cx="1329070" cy="2112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3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Our goal is to find a </a:t>
                </a:r>
                <a:r>
                  <a:rPr lang="en-US" dirty="0" err="1"/>
                  <a:t>halfspace</a:t>
                </a:r>
                <a:r>
                  <a:rPr lang="en-US" dirty="0"/>
                  <a:t> with low 0-1 loss:</a:t>
                </a:r>
              </a:p>
              <a:p>
                <a:pPr marL="0" indent="0">
                  <a:buNone/>
                </a:pPr>
                <a:endParaRPr lang="en-US" sz="225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err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lvl="0" indent="0">
                  <a:buNone/>
                </a:pPr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429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Our goal is to find a </a:t>
                </a:r>
                <a:r>
                  <a:rPr lang="en-US" dirty="0" err="1"/>
                  <a:t>halfspace</a:t>
                </a:r>
                <a:r>
                  <a:rPr lang="en-US" dirty="0"/>
                  <a:t> with low 0-1 loss:</a:t>
                </a: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err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  <a:tabLst>
                    <a:tab pos="3190875" algn="l"/>
                  </a:tabLst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dirty="0"/>
                  <a:t> loss function is nonconvex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256E9F-C2CE-8C4A-9E23-30F6699B1E78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D52F63-8109-BE48-BADB-DB4F1D2A249B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CF878CDE-551D-E34F-9E81-124D4C59EC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ultiply 20">
            <a:extLst>
              <a:ext uri="{FF2B5EF4-FFF2-40B4-BE49-F238E27FC236}">
                <a16:creationId xmlns:a16="http://schemas.microsoft.com/office/drawing/2014/main" id="{1965B7EF-F9E0-EB4A-BBDD-8A8C65AF3FEA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Multiply 21">
            <a:extLst>
              <a:ext uri="{FF2B5EF4-FFF2-40B4-BE49-F238E27FC236}">
                <a16:creationId xmlns:a16="http://schemas.microsoft.com/office/drawing/2014/main" id="{C8E6AE77-5DD9-3147-A172-A3460F6A9294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8966A16B-4277-A04E-A3D5-A15D4C26497F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-Shape 25">
            <a:extLst>
              <a:ext uri="{FF2B5EF4-FFF2-40B4-BE49-F238E27FC236}">
                <a16:creationId xmlns:a16="http://schemas.microsoft.com/office/drawing/2014/main" id="{1DA4101D-39B4-004C-8948-8254E82768F3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-Shape 26">
            <a:extLst>
              <a:ext uri="{FF2B5EF4-FFF2-40B4-BE49-F238E27FC236}">
                <a16:creationId xmlns:a16="http://schemas.microsoft.com/office/drawing/2014/main" id="{5C7B8F08-335C-0440-8F79-42336A9DAF39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L-Shape 27">
            <a:extLst>
              <a:ext uri="{FF2B5EF4-FFF2-40B4-BE49-F238E27FC236}">
                <a16:creationId xmlns:a16="http://schemas.microsoft.com/office/drawing/2014/main" id="{B69D6351-FF0C-7543-941E-526940A8E43C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D0F9345C-7804-144C-A96F-AF78F96B400E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-Shape 29">
            <a:extLst>
              <a:ext uri="{FF2B5EF4-FFF2-40B4-BE49-F238E27FC236}">
                <a16:creationId xmlns:a16="http://schemas.microsoft.com/office/drawing/2014/main" id="{C288E046-7A15-C146-893D-8A0B802D2D64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-Shape 30">
            <a:extLst>
              <a:ext uri="{FF2B5EF4-FFF2-40B4-BE49-F238E27FC236}">
                <a16:creationId xmlns:a16="http://schemas.microsoft.com/office/drawing/2014/main" id="{BD1F693A-FC1F-054E-BC12-EE3BB989D557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Standard fix:</a:t>
                </a:r>
                <a:r>
                  <a:rPr lang="en-US" dirty="0"/>
                  <a:t> replace 0-1 loss with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convex surrogate</a:t>
                </a: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err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dirty="0"/>
                  <a:t> loss function is nonconvex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BA7C9B-75EF-4287-381E-725CD3FE4398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95598D-E009-7F1A-B2D5-959A3B642320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66ECE5A0-1386-96C9-79D3-0F5732CBAF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>
            <a:extLst>
              <a:ext uri="{FF2B5EF4-FFF2-40B4-BE49-F238E27FC236}">
                <a16:creationId xmlns:a16="http://schemas.microsoft.com/office/drawing/2014/main" id="{FB4D3F74-1102-BE0F-C0B1-CA0096377D63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11EB9904-FB15-10E7-ED52-2F3F6616D20E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y 11">
            <a:extLst>
              <a:ext uri="{FF2B5EF4-FFF2-40B4-BE49-F238E27FC236}">
                <a16:creationId xmlns:a16="http://schemas.microsoft.com/office/drawing/2014/main" id="{B1738F9B-195D-D7DB-7FB8-0D7B5B977B0F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EB0AFB98-C842-B026-1980-799203BCF2BD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9F1F0683-F540-6EEE-B54A-0E575DA4B3DA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70DF32E7-04B8-EF45-EC48-3CCB591D77D2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EE0931E5-D6D1-5DB6-EAFD-F00ECFEEBD27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CA27EB74-397A-8943-084E-A4FC431E96E2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B2F0F477-40BC-AFFC-D7EC-60F0EBD86693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5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Standard fix:</a:t>
                </a:r>
                <a:r>
                  <a:rPr lang="en-US" dirty="0"/>
                  <a:t> replace 0-1 loss with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convex surrogate</a:t>
                </a:r>
              </a:p>
              <a:p>
                <a:pPr marL="0" indent="0">
                  <a:buNone/>
                </a:pPr>
                <a:endParaRPr lang="en-US" sz="225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b="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0,−</m:t>
                                  </m:r>
                                  <m:r>
                                    <a:rPr lang="en-US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b="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>
                                          <a:solidFill>
                                            <a:schemeClr val="accent3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:endParaRPr lang="en-US" sz="1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Flipping a label far from the </a:t>
                </a:r>
              </a:p>
              <a:p>
                <a:pPr marL="0" lvl="0" indent="0">
                  <a:buNone/>
                </a:pP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decision boundary incurs huge loss.</a:t>
                </a: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 err="1">
                    <a:solidFill>
                      <a:schemeClr val="accent6"/>
                    </a:solidFill>
                  </a:rPr>
                  <a:t>ReLU</a:t>
                </a:r>
                <a:r>
                  <a:rPr lang="en-US" b="1" dirty="0">
                    <a:solidFill>
                      <a:schemeClr val="accent6"/>
                    </a:solidFill>
                  </a:rPr>
                  <a:t> loss does not capture true performance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under noise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A1F48E-B6C2-C238-119B-0D4E30830C92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E31C6F-B8E8-1D54-F873-1B3880E3F2E8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>
            <a:extLst>
              <a:ext uri="{FF2B5EF4-FFF2-40B4-BE49-F238E27FC236}">
                <a16:creationId xmlns:a16="http://schemas.microsoft.com/office/drawing/2014/main" id="{869C2327-54FF-CF02-7F1C-D619F92125DB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C8848DDA-FA3F-490D-0CC3-A86A500E827F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9CA395FD-25C6-EA0D-D047-71976F7C30BC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2724F88-5C75-5912-F8CE-E111B2A42A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0289EE-9B86-B5D7-657E-4FA4EE08F718}"/>
              </a:ext>
            </a:extLst>
          </p:cNvPr>
          <p:cNvCxnSpPr>
            <a:cxnSpLocks/>
          </p:cNvCxnSpPr>
          <p:nvPr/>
        </p:nvCxnSpPr>
        <p:spPr>
          <a:xfrm>
            <a:off x="6476789" y="3664374"/>
            <a:ext cx="2454617" cy="0"/>
          </a:xfrm>
          <a:prstGeom prst="line">
            <a:avLst/>
          </a:prstGeom>
          <a:ln w="88900" cap="rnd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-Shape 13">
            <a:extLst>
              <a:ext uri="{FF2B5EF4-FFF2-40B4-BE49-F238E27FC236}">
                <a16:creationId xmlns:a16="http://schemas.microsoft.com/office/drawing/2014/main" id="{4944989E-8E3A-3AF3-360F-D2BC0E109581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2642AD9F-26C0-7983-C0E6-0AAD490C2592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B96A2C04-1A20-8A1A-572C-024A6F306E4C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0731A6CD-68B6-F34B-BD0C-E17B95FC0EEB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CB42FF59-2BA2-FD06-A3A5-03545500B5F7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82A10D1C-1486-A062-4AEA-7B100066A5EC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E21BD8-BC83-9B1B-108D-C96804E44FDB}"/>
              </a:ext>
            </a:extLst>
          </p:cNvPr>
          <p:cNvCxnSpPr>
            <a:cxnSpLocks/>
          </p:cNvCxnSpPr>
          <p:nvPr/>
        </p:nvCxnSpPr>
        <p:spPr>
          <a:xfrm flipV="1">
            <a:off x="8931406" y="1835899"/>
            <a:ext cx="2422394" cy="1828476"/>
          </a:xfrm>
          <a:prstGeom prst="line">
            <a:avLst/>
          </a:prstGeom>
          <a:ln w="88900" cap="rnd">
            <a:solidFill>
              <a:schemeClr val="accent3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ultiply 20">
            <a:extLst>
              <a:ext uri="{FF2B5EF4-FFF2-40B4-BE49-F238E27FC236}">
                <a16:creationId xmlns:a16="http://schemas.microsoft.com/office/drawing/2014/main" id="{35DA3C4D-AA85-BDFD-D332-F5CCB3DCD917}"/>
              </a:ext>
            </a:extLst>
          </p:cNvPr>
          <p:cNvSpPr/>
          <p:nvPr/>
        </p:nvSpPr>
        <p:spPr>
          <a:xfrm>
            <a:off x="11036174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8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Standard fix:</a:t>
                </a:r>
                <a:r>
                  <a:rPr lang="en-US" dirty="0"/>
                  <a:t> replace 0-1 loss with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convex surrogate</a:t>
                </a:r>
              </a:p>
              <a:p>
                <a:pPr marL="0" indent="0">
                  <a:buNone/>
                </a:pPr>
                <a:endParaRPr lang="en-US" sz="225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b="1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𝐋𝐑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𝐋𝐞𝐚𝐤𝐲𝐑𝐞𝐋𝐔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𝒘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b="1" i="1" dirty="0">
                  <a:solidFill>
                    <a:schemeClr val="accent2"/>
                  </a:solidFill>
                  <a:latin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endParaRPr lang="en-US" sz="1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/>
                <a:endParaRPr lang="en-US" sz="1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CONVEX LOSSES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A1F48E-B6C2-C238-119B-0D4E30830C92}"/>
              </a:ext>
            </a:extLst>
          </p:cNvPr>
          <p:cNvCxnSpPr>
            <a:cxnSpLocks/>
          </p:cNvCxnSpPr>
          <p:nvPr/>
        </p:nvCxnSpPr>
        <p:spPr>
          <a:xfrm>
            <a:off x="8931406" y="1690688"/>
            <a:ext cx="0" cy="2458284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E31C6F-B8E8-1D54-F873-1B3880E3F2E8}"/>
              </a:ext>
            </a:extLst>
          </p:cNvPr>
          <p:cNvCxnSpPr>
            <a:cxnSpLocks/>
          </p:cNvCxnSpPr>
          <p:nvPr/>
        </p:nvCxnSpPr>
        <p:spPr>
          <a:xfrm flipH="1">
            <a:off x="6219884" y="3654100"/>
            <a:ext cx="5423043" cy="0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>
            <a:extLst>
              <a:ext uri="{FF2B5EF4-FFF2-40B4-BE49-F238E27FC236}">
                <a16:creationId xmlns:a16="http://schemas.microsoft.com/office/drawing/2014/main" id="{869C2327-54FF-CF02-7F1C-D619F92125DB}"/>
              </a:ext>
            </a:extLst>
          </p:cNvPr>
          <p:cNvSpPr/>
          <p:nvPr/>
        </p:nvSpPr>
        <p:spPr>
          <a:xfrm>
            <a:off x="9102903" y="3381834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C8848DDA-FA3F-490D-0CC3-A86A500E827F}"/>
              </a:ext>
            </a:extLst>
          </p:cNvPr>
          <p:cNvSpPr/>
          <p:nvPr/>
        </p:nvSpPr>
        <p:spPr>
          <a:xfrm>
            <a:off x="967089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9CA395FD-25C6-EA0D-D047-71976F7C30BC}"/>
              </a:ext>
            </a:extLst>
          </p:cNvPr>
          <p:cNvSpPr/>
          <p:nvPr/>
        </p:nvSpPr>
        <p:spPr>
          <a:xfrm>
            <a:off x="9830140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2724F88-5C75-5912-F8CE-E111B2A42A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8740" y="2889906"/>
            <a:ext cx="4855060" cy="774466"/>
          </a:xfrm>
          <a:prstGeom prst="bentConnector3">
            <a:avLst>
              <a:gd name="adj1" fmla="val 50000"/>
            </a:avLst>
          </a:prstGeom>
          <a:ln w="88900" cap="rnd">
            <a:solidFill>
              <a:schemeClr val="accent5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-Shape 13">
            <a:extLst>
              <a:ext uri="{FF2B5EF4-FFF2-40B4-BE49-F238E27FC236}">
                <a16:creationId xmlns:a16="http://schemas.microsoft.com/office/drawing/2014/main" id="{4944989E-8E3A-3AF3-360F-D2BC0E109581}"/>
              </a:ext>
            </a:extLst>
          </p:cNvPr>
          <p:cNvSpPr/>
          <p:nvPr/>
        </p:nvSpPr>
        <p:spPr>
          <a:xfrm rot="18900000">
            <a:off x="6874135" y="3413658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-Shape 14">
            <a:extLst>
              <a:ext uri="{FF2B5EF4-FFF2-40B4-BE49-F238E27FC236}">
                <a16:creationId xmlns:a16="http://schemas.microsoft.com/office/drawing/2014/main" id="{2642AD9F-26C0-7983-C0E6-0AAD490C2592}"/>
              </a:ext>
            </a:extLst>
          </p:cNvPr>
          <p:cNvSpPr/>
          <p:nvPr/>
        </p:nvSpPr>
        <p:spPr>
          <a:xfrm rot="18900000">
            <a:off x="7525913" y="341365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B96A2C04-1A20-8A1A-572C-024A6F306E4C}"/>
              </a:ext>
            </a:extLst>
          </p:cNvPr>
          <p:cNvSpPr/>
          <p:nvPr/>
        </p:nvSpPr>
        <p:spPr>
          <a:xfrm rot="18900000">
            <a:off x="7705037" y="3411529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0731A6CD-68B6-F34B-BD0C-E17B95FC0EEB}"/>
              </a:ext>
            </a:extLst>
          </p:cNvPr>
          <p:cNvSpPr/>
          <p:nvPr/>
        </p:nvSpPr>
        <p:spPr>
          <a:xfrm rot="18900000">
            <a:off x="8320719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CB42FF59-2BA2-FD06-A3A5-03545500B5F7}"/>
              </a:ext>
            </a:extLst>
          </p:cNvPr>
          <p:cNvSpPr/>
          <p:nvPr/>
        </p:nvSpPr>
        <p:spPr>
          <a:xfrm rot="18900000">
            <a:off x="6512557" y="340802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82A10D1C-1486-A062-4AEA-7B100066A5EC}"/>
              </a:ext>
            </a:extLst>
          </p:cNvPr>
          <p:cNvSpPr/>
          <p:nvPr/>
        </p:nvSpPr>
        <p:spPr>
          <a:xfrm rot="18900000">
            <a:off x="8045134" y="3413657"/>
            <a:ext cx="408746" cy="270473"/>
          </a:xfrm>
          <a:prstGeom prst="corner">
            <a:avLst>
              <a:gd name="adj1" fmla="val 32147"/>
              <a:gd name="adj2" fmla="val 2924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Multiply 20">
            <a:extLst>
              <a:ext uri="{FF2B5EF4-FFF2-40B4-BE49-F238E27FC236}">
                <a16:creationId xmlns:a16="http://schemas.microsoft.com/office/drawing/2014/main" id="{35DA3C4D-AA85-BDFD-D332-F5CCB3DCD917}"/>
              </a:ext>
            </a:extLst>
          </p:cNvPr>
          <p:cNvSpPr/>
          <p:nvPr/>
        </p:nvSpPr>
        <p:spPr>
          <a:xfrm>
            <a:off x="11036174" y="3379706"/>
            <a:ext cx="544530" cy="544530"/>
          </a:xfrm>
          <a:prstGeom prst="mathMultiply">
            <a:avLst>
              <a:gd name="adj1" fmla="val 14086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8DB832-D577-9CFD-6D45-8D869A95F57D}"/>
              </a:ext>
            </a:extLst>
          </p:cNvPr>
          <p:cNvCxnSpPr>
            <a:cxnSpLocks/>
          </p:cNvCxnSpPr>
          <p:nvPr/>
        </p:nvCxnSpPr>
        <p:spPr>
          <a:xfrm flipV="1">
            <a:off x="6498740" y="3664374"/>
            <a:ext cx="2432666" cy="352822"/>
          </a:xfrm>
          <a:prstGeom prst="line">
            <a:avLst/>
          </a:prstGeom>
          <a:ln w="88900" cap="rnd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BA8D42-896D-50E3-2DF5-CC1A815BD479}"/>
              </a:ext>
            </a:extLst>
          </p:cNvPr>
          <p:cNvCxnSpPr>
            <a:cxnSpLocks/>
          </p:cNvCxnSpPr>
          <p:nvPr/>
        </p:nvCxnSpPr>
        <p:spPr>
          <a:xfrm flipV="1">
            <a:off x="8931406" y="1972638"/>
            <a:ext cx="2627021" cy="1691737"/>
          </a:xfrm>
          <a:prstGeom prst="line">
            <a:avLst/>
          </a:prstGeom>
          <a:ln w="88900" cap="rnd">
            <a:solidFill>
              <a:schemeClr val="accent2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/>
              <p:nvPr/>
            </p:nvSpPr>
            <p:spPr>
              <a:xfrm>
                <a:off x="6249728" y="4914213"/>
                <a:ext cx="5706349" cy="101361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LeakyReLU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1−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           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728" y="4914213"/>
                <a:ext cx="5706349" cy="10136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9AB6AF0-71D0-39C1-188B-19BBE974BAEB}"/>
              </a:ext>
            </a:extLst>
          </p:cNvPr>
          <p:cNvSpPr>
            <a:spLocks/>
          </p:cNvSpPr>
          <p:nvPr/>
        </p:nvSpPr>
        <p:spPr>
          <a:xfrm>
            <a:off x="243840" y="3205580"/>
            <a:ext cx="5534285" cy="2738047"/>
          </a:xfrm>
          <a:prstGeom prst="roundRect">
            <a:avLst>
              <a:gd name="adj" fmla="val 6119"/>
            </a:avLst>
          </a:prstGeom>
          <a:solidFill>
            <a:schemeClr val="accent2">
              <a:lumMod val="75000"/>
              <a:alpha val="70000"/>
            </a:schemeClr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t" anchorCtr="0">
            <a:no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Theorem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[implicit 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Bylander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‘94]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Gradient descent with respect to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LeakyReLU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loss learns large-margin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halfspaces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under RCN.</a:t>
            </a:r>
          </a:p>
        </p:txBody>
      </p:sp>
    </p:spTree>
    <p:extLst>
      <p:ext uri="{BB962C8B-B14F-4D97-AF65-F5344CB8AC3E}">
        <p14:creationId xmlns:p14="http://schemas.microsoft.com/office/powerpoint/2010/main" val="19733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 an even more general setting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satisfies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for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link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--- learning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“generalized linear models”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   </a:t>
                </a:r>
                <a:r>
                  <a:rPr lang="en-US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Halfspaces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with RCN corresponds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1−2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is monotone, there is a canonical choice of convex surrogate!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Matching loss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 [Auer-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Herbster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Warmuth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 ’96]: 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Exercise: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LeakyReLU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0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2800" b="0" i="0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1−2</m:t>
                        </m:r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 b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/>
              <p:nvPr/>
            </p:nvSpPr>
            <p:spPr>
              <a:xfrm>
                <a:off x="7795260" y="283318"/>
                <a:ext cx="4152900" cy="78574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LeakyReLU</m:t>
                          </m:r>
                        </m:e>
                        <m:sub>
                          <m: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kumimoji="0" lang="en-US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1−</m:t>
                                  </m:r>
                                  <m:r>
                                    <a:rPr kumimoji="0" lang="en-US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             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  <m:r>
                                <a:rPr kumimoji="0" lang="en-US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A2D799-FC3C-C140-CED0-554E9D4E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260" y="283318"/>
                <a:ext cx="4152900" cy="78574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C6C05B5-5896-CF62-3FA6-46BF3B152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67" b="46508"/>
          <a:stretch/>
        </p:blipFill>
        <p:spPr>
          <a:xfrm>
            <a:off x="2940050" y="4593782"/>
            <a:ext cx="6311900" cy="15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48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14305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14305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≥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0" i="1" smtClean="0">
                                    <a:solidFill>
                                      <a:srgbClr val="14305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rgbClr val="1430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rgbClr val="143052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rgbClr val="14305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rgbClr val="143052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rgbClr val="143052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𝑤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rgbClr val="143052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∗</m:t>
                                                        </m:r>
                                                      </m:sup>
                                                    </m:s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rgbClr val="143052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rgbClr val="143052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rgbClr val="14305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8169486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322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3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97409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251948" b="-2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404478" b="-1552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90124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954925" y="3837666"/>
              <a:ext cx="9348952" cy="256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6030633"/>
                  </p:ext>
                </p:extLst>
              </p:nvPr>
            </p:nvGraphicFramePr>
            <p:xfrm>
              <a:off x="1954925" y="3837666"/>
              <a:ext cx="9348952" cy="256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223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2233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4671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8487171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322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3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97409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251948" b="-2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17D64C-E24A-2E92-9CFF-B83A030CE657}"/>
              </a:ext>
            </a:extLst>
          </p:cNvPr>
          <p:cNvCxnSpPr/>
          <p:nvPr/>
        </p:nvCxnSpPr>
        <p:spPr>
          <a:xfrm>
            <a:off x="551793" y="4645003"/>
            <a:ext cx="0" cy="197975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515026-D958-F37F-22C0-9C1E27B1706D}"/>
                  </a:ext>
                </a:extLst>
              </p:cNvPr>
              <p:cNvSpPr txBox="1"/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515026-D958-F37F-22C0-9C1E27B17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3A366F07-F9D1-AD62-3B3A-1573E13206BB}"/>
              </a:ext>
            </a:extLst>
          </p:cNvPr>
          <p:cNvSpPr/>
          <p:nvPr/>
        </p:nvSpPr>
        <p:spPr>
          <a:xfrm>
            <a:off x="584199" y="5277375"/>
            <a:ext cx="3029571" cy="1193800"/>
          </a:xfrm>
          <a:custGeom>
            <a:avLst/>
            <a:gdLst>
              <a:gd name="connsiteX0" fmla="*/ 0 w 2933700"/>
              <a:gd name="connsiteY0" fmla="*/ 1193800 h 1206500"/>
              <a:gd name="connsiteX1" fmla="*/ 177800 w 2933700"/>
              <a:gd name="connsiteY1" fmla="*/ 1155700 h 1206500"/>
              <a:gd name="connsiteX2" fmla="*/ 215900 w 2933700"/>
              <a:gd name="connsiteY2" fmla="*/ 1143000 h 1206500"/>
              <a:gd name="connsiteX3" fmla="*/ 292100 w 2933700"/>
              <a:gd name="connsiteY3" fmla="*/ 1104900 h 1206500"/>
              <a:gd name="connsiteX4" fmla="*/ 368300 w 2933700"/>
              <a:gd name="connsiteY4" fmla="*/ 1054100 h 1206500"/>
              <a:gd name="connsiteX5" fmla="*/ 406400 w 2933700"/>
              <a:gd name="connsiteY5" fmla="*/ 1028700 h 1206500"/>
              <a:gd name="connsiteX6" fmla="*/ 444500 w 2933700"/>
              <a:gd name="connsiteY6" fmla="*/ 1003300 h 1206500"/>
              <a:gd name="connsiteX7" fmla="*/ 482600 w 2933700"/>
              <a:gd name="connsiteY7" fmla="*/ 990600 h 1206500"/>
              <a:gd name="connsiteX8" fmla="*/ 520700 w 2933700"/>
              <a:gd name="connsiteY8" fmla="*/ 965200 h 1206500"/>
              <a:gd name="connsiteX9" fmla="*/ 558800 w 2933700"/>
              <a:gd name="connsiteY9" fmla="*/ 952500 h 1206500"/>
              <a:gd name="connsiteX10" fmla="*/ 635000 w 2933700"/>
              <a:gd name="connsiteY10" fmla="*/ 901700 h 1206500"/>
              <a:gd name="connsiteX11" fmla="*/ 685800 w 2933700"/>
              <a:gd name="connsiteY11" fmla="*/ 889000 h 1206500"/>
              <a:gd name="connsiteX12" fmla="*/ 749300 w 2933700"/>
              <a:gd name="connsiteY12" fmla="*/ 876300 h 1206500"/>
              <a:gd name="connsiteX13" fmla="*/ 787400 w 2933700"/>
              <a:gd name="connsiteY13" fmla="*/ 863600 h 1206500"/>
              <a:gd name="connsiteX14" fmla="*/ 914400 w 2933700"/>
              <a:gd name="connsiteY14" fmla="*/ 838200 h 1206500"/>
              <a:gd name="connsiteX15" fmla="*/ 952500 w 2933700"/>
              <a:gd name="connsiteY15" fmla="*/ 825500 h 1206500"/>
              <a:gd name="connsiteX16" fmla="*/ 1054100 w 2933700"/>
              <a:gd name="connsiteY16" fmla="*/ 800100 h 1206500"/>
              <a:gd name="connsiteX17" fmla="*/ 1168400 w 2933700"/>
              <a:gd name="connsiteY17" fmla="*/ 749300 h 1206500"/>
              <a:gd name="connsiteX18" fmla="*/ 1257300 w 2933700"/>
              <a:gd name="connsiteY18" fmla="*/ 635000 h 1206500"/>
              <a:gd name="connsiteX19" fmla="*/ 1282700 w 2933700"/>
              <a:gd name="connsiteY19" fmla="*/ 596900 h 1206500"/>
              <a:gd name="connsiteX20" fmla="*/ 1308100 w 2933700"/>
              <a:gd name="connsiteY20" fmla="*/ 558800 h 1206500"/>
              <a:gd name="connsiteX21" fmla="*/ 1371600 w 2933700"/>
              <a:gd name="connsiteY21" fmla="*/ 444500 h 1206500"/>
              <a:gd name="connsiteX22" fmla="*/ 1397000 w 2933700"/>
              <a:gd name="connsiteY22" fmla="*/ 406400 h 1206500"/>
              <a:gd name="connsiteX23" fmla="*/ 1435100 w 2933700"/>
              <a:gd name="connsiteY23" fmla="*/ 381000 h 1206500"/>
              <a:gd name="connsiteX24" fmla="*/ 1511300 w 2933700"/>
              <a:gd name="connsiteY24" fmla="*/ 355600 h 1206500"/>
              <a:gd name="connsiteX25" fmla="*/ 1625600 w 2933700"/>
              <a:gd name="connsiteY25" fmla="*/ 304800 h 1206500"/>
              <a:gd name="connsiteX26" fmla="*/ 1663700 w 2933700"/>
              <a:gd name="connsiteY26" fmla="*/ 292100 h 1206500"/>
              <a:gd name="connsiteX27" fmla="*/ 1701800 w 2933700"/>
              <a:gd name="connsiteY27" fmla="*/ 279400 h 1206500"/>
              <a:gd name="connsiteX28" fmla="*/ 1752600 w 2933700"/>
              <a:gd name="connsiteY28" fmla="*/ 266700 h 1206500"/>
              <a:gd name="connsiteX29" fmla="*/ 2120900 w 2933700"/>
              <a:gd name="connsiteY29" fmla="*/ 254000 h 1206500"/>
              <a:gd name="connsiteX30" fmla="*/ 2197100 w 2933700"/>
              <a:gd name="connsiteY30" fmla="*/ 228600 h 1206500"/>
              <a:gd name="connsiteX31" fmla="*/ 2273300 w 2933700"/>
              <a:gd name="connsiteY31" fmla="*/ 190500 h 1206500"/>
              <a:gd name="connsiteX32" fmla="*/ 2349500 w 2933700"/>
              <a:gd name="connsiteY32" fmla="*/ 139700 h 1206500"/>
              <a:gd name="connsiteX33" fmla="*/ 2425700 w 2933700"/>
              <a:gd name="connsiteY33" fmla="*/ 101600 h 1206500"/>
              <a:gd name="connsiteX34" fmla="*/ 2463800 w 2933700"/>
              <a:gd name="connsiteY34" fmla="*/ 76200 h 1206500"/>
              <a:gd name="connsiteX35" fmla="*/ 2730500 w 2933700"/>
              <a:gd name="connsiteY35" fmla="*/ 63500 h 1206500"/>
              <a:gd name="connsiteX36" fmla="*/ 2844800 w 2933700"/>
              <a:gd name="connsiteY36" fmla="*/ 25400 h 1206500"/>
              <a:gd name="connsiteX37" fmla="*/ 2882900 w 2933700"/>
              <a:gd name="connsiteY37" fmla="*/ 12700 h 1206500"/>
              <a:gd name="connsiteX38" fmla="*/ 2921000 w 2933700"/>
              <a:gd name="connsiteY38" fmla="*/ 0 h 1206500"/>
              <a:gd name="connsiteX39" fmla="*/ 2933700 w 2933700"/>
              <a:gd name="connsiteY39" fmla="*/ 38100 h 1206500"/>
              <a:gd name="connsiteX40" fmla="*/ 2921000 w 2933700"/>
              <a:gd name="connsiteY40" fmla="*/ 660400 h 1206500"/>
              <a:gd name="connsiteX41" fmla="*/ 2921000 w 2933700"/>
              <a:gd name="connsiteY41" fmla="*/ 1206500 h 1206500"/>
              <a:gd name="connsiteX0" fmla="*/ 0 w 2933700"/>
              <a:gd name="connsiteY0" fmla="*/ 1193800 h 1206500"/>
              <a:gd name="connsiteX1" fmla="*/ 177800 w 2933700"/>
              <a:gd name="connsiteY1" fmla="*/ 1155700 h 1206500"/>
              <a:gd name="connsiteX2" fmla="*/ 215900 w 2933700"/>
              <a:gd name="connsiteY2" fmla="*/ 1143000 h 1206500"/>
              <a:gd name="connsiteX3" fmla="*/ 292100 w 2933700"/>
              <a:gd name="connsiteY3" fmla="*/ 1104900 h 1206500"/>
              <a:gd name="connsiteX4" fmla="*/ 368300 w 2933700"/>
              <a:gd name="connsiteY4" fmla="*/ 1054100 h 1206500"/>
              <a:gd name="connsiteX5" fmla="*/ 406400 w 2933700"/>
              <a:gd name="connsiteY5" fmla="*/ 1028700 h 1206500"/>
              <a:gd name="connsiteX6" fmla="*/ 444500 w 2933700"/>
              <a:gd name="connsiteY6" fmla="*/ 1003300 h 1206500"/>
              <a:gd name="connsiteX7" fmla="*/ 482600 w 2933700"/>
              <a:gd name="connsiteY7" fmla="*/ 990600 h 1206500"/>
              <a:gd name="connsiteX8" fmla="*/ 520700 w 2933700"/>
              <a:gd name="connsiteY8" fmla="*/ 965200 h 1206500"/>
              <a:gd name="connsiteX9" fmla="*/ 558800 w 2933700"/>
              <a:gd name="connsiteY9" fmla="*/ 952500 h 1206500"/>
              <a:gd name="connsiteX10" fmla="*/ 635000 w 2933700"/>
              <a:gd name="connsiteY10" fmla="*/ 901700 h 1206500"/>
              <a:gd name="connsiteX11" fmla="*/ 685800 w 2933700"/>
              <a:gd name="connsiteY11" fmla="*/ 889000 h 1206500"/>
              <a:gd name="connsiteX12" fmla="*/ 749300 w 2933700"/>
              <a:gd name="connsiteY12" fmla="*/ 876300 h 1206500"/>
              <a:gd name="connsiteX13" fmla="*/ 787400 w 2933700"/>
              <a:gd name="connsiteY13" fmla="*/ 863600 h 1206500"/>
              <a:gd name="connsiteX14" fmla="*/ 914400 w 2933700"/>
              <a:gd name="connsiteY14" fmla="*/ 838200 h 1206500"/>
              <a:gd name="connsiteX15" fmla="*/ 952500 w 2933700"/>
              <a:gd name="connsiteY15" fmla="*/ 825500 h 1206500"/>
              <a:gd name="connsiteX16" fmla="*/ 1054100 w 2933700"/>
              <a:gd name="connsiteY16" fmla="*/ 800100 h 1206500"/>
              <a:gd name="connsiteX17" fmla="*/ 1168400 w 2933700"/>
              <a:gd name="connsiteY17" fmla="*/ 749300 h 1206500"/>
              <a:gd name="connsiteX18" fmla="*/ 1257300 w 2933700"/>
              <a:gd name="connsiteY18" fmla="*/ 635000 h 1206500"/>
              <a:gd name="connsiteX19" fmla="*/ 1282700 w 2933700"/>
              <a:gd name="connsiteY19" fmla="*/ 596900 h 1206500"/>
              <a:gd name="connsiteX20" fmla="*/ 1308100 w 2933700"/>
              <a:gd name="connsiteY20" fmla="*/ 558800 h 1206500"/>
              <a:gd name="connsiteX21" fmla="*/ 1371600 w 2933700"/>
              <a:gd name="connsiteY21" fmla="*/ 444500 h 1206500"/>
              <a:gd name="connsiteX22" fmla="*/ 1397000 w 2933700"/>
              <a:gd name="connsiteY22" fmla="*/ 406400 h 1206500"/>
              <a:gd name="connsiteX23" fmla="*/ 1435100 w 2933700"/>
              <a:gd name="connsiteY23" fmla="*/ 381000 h 1206500"/>
              <a:gd name="connsiteX24" fmla="*/ 1511300 w 2933700"/>
              <a:gd name="connsiteY24" fmla="*/ 355600 h 1206500"/>
              <a:gd name="connsiteX25" fmla="*/ 1625600 w 2933700"/>
              <a:gd name="connsiteY25" fmla="*/ 304800 h 1206500"/>
              <a:gd name="connsiteX26" fmla="*/ 1663700 w 2933700"/>
              <a:gd name="connsiteY26" fmla="*/ 292100 h 1206500"/>
              <a:gd name="connsiteX27" fmla="*/ 1701800 w 2933700"/>
              <a:gd name="connsiteY27" fmla="*/ 279400 h 1206500"/>
              <a:gd name="connsiteX28" fmla="*/ 1752600 w 2933700"/>
              <a:gd name="connsiteY28" fmla="*/ 266700 h 1206500"/>
              <a:gd name="connsiteX29" fmla="*/ 2120900 w 2933700"/>
              <a:gd name="connsiteY29" fmla="*/ 254000 h 1206500"/>
              <a:gd name="connsiteX30" fmla="*/ 2197100 w 2933700"/>
              <a:gd name="connsiteY30" fmla="*/ 228600 h 1206500"/>
              <a:gd name="connsiteX31" fmla="*/ 2273300 w 2933700"/>
              <a:gd name="connsiteY31" fmla="*/ 190500 h 1206500"/>
              <a:gd name="connsiteX32" fmla="*/ 2349500 w 2933700"/>
              <a:gd name="connsiteY32" fmla="*/ 139700 h 1206500"/>
              <a:gd name="connsiteX33" fmla="*/ 2425700 w 2933700"/>
              <a:gd name="connsiteY33" fmla="*/ 101600 h 1206500"/>
              <a:gd name="connsiteX34" fmla="*/ 2463800 w 2933700"/>
              <a:gd name="connsiteY34" fmla="*/ 76200 h 1206500"/>
              <a:gd name="connsiteX35" fmla="*/ 2730500 w 2933700"/>
              <a:gd name="connsiteY35" fmla="*/ 63500 h 1206500"/>
              <a:gd name="connsiteX36" fmla="*/ 2844800 w 2933700"/>
              <a:gd name="connsiteY36" fmla="*/ 25400 h 1206500"/>
              <a:gd name="connsiteX37" fmla="*/ 2882900 w 2933700"/>
              <a:gd name="connsiteY37" fmla="*/ 12700 h 1206500"/>
              <a:gd name="connsiteX38" fmla="*/ 2921000 w 2933700"/>
              <a:gd name="connsiteY38" fmla="*/ 0 h 1206500"/>
              <a:gd name="connsiteX39" fmla="*/ 2933700 w 2933700"/>
              <a:gd name="connsiteY39" fmla="*/ 38100 h 1206500"/>
              <a:gd name="connsiteX40" fmla="*/ 2921000 w 2933700"/>
              <a:gd name="connsiteY40" fmla="*/ 660400 h 1206500"/>
              <a:gd name="connsiteX41" fmla="*/ 2921000 w 2933700"/>
              <a:gd name="connsiteY41" fmla="*/ 1206500 h 1206500"/>
              <a:gd name="connsiteX42" fmla="*/ 0 w 2933700"/>
              <a:gd name="connsiteY42" fmla="*/ 1193800 h 1206500"/>
              <a:gd name="connsiteX0" fmla="*/ 0 w 2933700"/>
              <a:gd name="connsiteY0" fmla="*/ 1181100 h 1193800"/>
              <a:gd name="connsiteX1" fmla="*/ 177800 w 2933700"/>
              <a:gd name="connsiteY1" fmla="*/ 1143000 h 1193800"/>
              <a:gd name="connsiteX2" fmla="*/ 215900 w 2933700"/>
              <a:gd name="connsiteY2" fmla="*/ 1130300 h 1193800"/>
              <a:gd name="connsiteX3" fmla="*/ 292100 w 2933700"/>
              <a:gd name="connsiteY3" fmla="*/ 1092200 h 1193800"/>
              <a:gd name="connsiteX4" fmla="*/ 368300 w 2933700"/>
              <a:gd name="connsiteY4" fmla="*/ 1041400 h 1193800"/>
              <a:gd name="connsiteX5" fmla="*/ 406400 w 2933700"/>
              <a:gd name="connsiteY5" fmla="*/ 1016000 h 1193800"/>
              <a:gd name="connsiteX6" fmla="*/ 444500 w 2933700"/>
              <a:gd name="connsiteY6" fmla="*/ 990600 h 1193800"/>
              <a:gd name="connsiteX7" fmla="*/ 482600 w 2933700"/>
              <a:gd name="connsiteY7" fmla="*/ 977900 h 1193800"/>
              <a:gd name="connsiteX8" fmla="*/ 520700 w 2933700"/>
              <a:gd name="connsiteY8" fmla="*/ 952500 h 1193800"/>
              <a:gd name="connsiteX9" fmla="*/ 558800 w 2933700"/>
              <a:gd name="connsiteY9" fmla="*/ 939800 h 1193800"/>
              <a:gd name="connsiteX10" fmla="*/ 635000 w 2933700"/>
              <a:gd name="connsiteY10" fmla="*/ 889000 h 1193800"/>
              <a:gd name="connsiteX11" fmla="*/ 685800 w 2933700"/>
              <a:gd name="connsiteY11" fmla="*/ 876300 h 1193800"/>
              <a:gd name="connsiteX12" fmla="*/ 749300 w 2933700"/>
              <a:gd name="connsiteY12" fmla="*/ 863600 h 1193800"/>
              <a:gd name="connsiteX13" fmla="*/ 787400 w 2933700"/>
              <a:gd name="connsiteY13" fmla="*/ 850900 h 1193800"/>
              <a:gd name="connsiteX14" fmla="*/ 914400 w 2933700"/>
              <a:gd name="connsiteY14" fmla="*/ 825500 h 1193800"/>
              <a:gd name="connsiteX15" fmla="*/ 952500 w 2933700"/>
              <a:gd name="connsiteY15" fmla="*/ 812800 h 1193800"/>
              <a:gd name="connsiteX16" fmla="*/ 1054100 w 2933700"/>
              <a:gd name="connsiteY16" fmla="*/ 787400 h 1193800"/>
              <a:gd name="connsiteX17" fmla="*/ 1168400 w 2933700"/>
              <a:gd name="connsiteY17" fmla="*/ 736600 h 1193800"/>
              <a:gd name="connsiteX18" fmla="*/ 1257300 w 2933700"/>
              <a:gd name="connsiteY18" fmla="*/ 622300 h 1193800"/>
              <a:gd name="connsiteX19" fmla="*/ 1282700 w 2933700"/>
              <a:gd name="connsiteY19" fmla="*/ 584200 h 1193800"/>
              <a:gd name="connsiteX20" fmla="*/ 1308100 w 2933700"/>
              <a:gd name="connsiteY20" fmla="*/ 546100 h 1193800"/>
              <a:gd name="connsiteX21" fmla="*/ 1371600 w 2933700"/>
              <a:gd name="connsiteY21" fmla="*/ 431800 h 1193800"/>
              <a:gd name="connsiteX22" fmla="*/ 1397000 w 2933700"/>
              <a:gd name="connsiteY22" fmla="*/ 393700 h 1193800"/>
              <a:gd name="connsiteX23" fmla="*/ 1435100 w 2933700"/>
              <a:gd name="connsiteY23" fmla="*/ 368300 h 1193800"/>
              <a:gd name="connsiteX24" fmla="*/ 1511300 w 2933700"/>
              <a:gd name="connsiteY24" fmla="*/ 342900 h 1193800"/>
              <a:gd name="connsiteX25" fmla="*/ 1625600 w 2933700"/>
              <a:gd name="connsiteY25" fmla="*/ 292100 h 1193800"/>
              <a:gd name="connsiteX26" fmla="*/ 1663700 w 2933700"/>
              <a:gd name="connsiteY26" fmla="*/ 279400 h 1193800"/>
              <a:gd name="connsiteX27" fmla="*/ 1701800 w 2933700"/>
              <a:gd name="connsiteY27" fmla="*/ 266700 h 1193800"/>
              <a:gd name="connsiteX28" fmla="*/ 1752600 w 2933700"/>
              <a:gd name="connsiteY28" fmla="*/ 254000 h 1193800"/>
              <a:gd name="connsiteX29" fmla="*/ 2120900 w 2933700"/>
              <a:gd name="connsiteY29" fmla="*/ 241300 h 1193800"/>
              <a:gd name="connsiteX30" fmla="*/ 2197100 w 2933700"/>
              <a:gd name="connsiteY30" fmla="*/ 215900 h 1193800"/>
              <a:gd name="connsiteX31" fmla="*/ 2273300 w 2933700"/>
              <a:gd name="connsiteY31" fmla="*/ 177800 h 1193800"/>
              <a:gd name="connsiteX32" fmla="*/ 2349500 w 2933700"/>
              <a:gd name="connsiteY32" fmla="*/ 127000 h 1193800"/>
              <a:gd name="connsiteX33" fmla="*/ 2425700 w 2933700"/>
              <a:gd name="connsiteY33" fmla="*/ 88900 h 1193800"/>
              <a:gd name="connsiteX34" fmla="*/ 2463800 w 2933700"/>
              <a:gd name="connsiteY34" fmla="*/ 63500 h 1193800"/>
              <a:gd name="connsiteX35" fmla="*/ 2730500 w 2933700"/>
              <a:gd name="connsiteY35" fmla="*/ 50800 h 1193800"/>
              <a:gd name="connsiteX36" fmla="*/ 2844800 w 2933700"/>
              <a:gd name="connsiteY36" fmla="*/ 12700 h 1193800"/>
              <a:gd name="connsiteX37" fmla="*/ 2882900 w 2933700"/>
              <a:gd name="connsiteY37" fmla="*/ 0 h 1193800"/>
              <a:gd name="connsiteX38" fmla="*/ 2933700 w 2933700"/>
              <a:gd name="connsiteY38" fmla="*/ 25400 h 1193800"/>
              <a:gd name="connsiteX39" fmla="*/ 2921000 w 2933700"/>
              <a:gd name="connsiteY39" fmla="*/ 647700 h 1193800"/>
              <a:gd name="connsiteX40" fmla="*/ 2921000 w 2933700"/>
              <a:gd name="connsiteY40" fmla="*/ 1193800 h 1193800"/>
              <a:gd name="connsiteX41" fmla="*/ 0 w 2933700"/>
              <a:gd name="connsiteY41" fmla="*/ 1181100 h 1193800"/>
              <a:gd name="connsiteX0" fmla="*/ 0 w 2921000"/>
              <a:gd name="connsiteY0" fmla="*/ 1181100 h 1193800"/>
              <a:gd name="connsiteX1" fmla="*/ 177800 w 2921000"/>
              <a:gd name="connsiteY1" fmla="*/ 1143000 h 1193800"/>
              <a:gd name="connsiteX2" fmla="*/ 215900 w 2921000"/>
              <a:gd name="connsiteY2" fmla="*/ 1130300 h 1193800"/>
              <a:gd name="connsiteX3" fmla="*/ 292100 w 2921000"/>
              <a:gd name="connsiteY3" fmla="*/ 1092200 h 1193800"/>
              <a:gd name="connsiteX4" fmla="*/ 368300 w 2921000"/>
              <a:gd name="connsiteY4" fmla="*/ 1041400 h 1193800"/>
              <a:gd name="connsiteX5" fmla="*/ 406400 w 2921000"/>
              <a:gd name="connsiteY5" fmla="*/ 1016000 h 1193800"/>
              <a:gd name="connsiteX6" fmla="*/ 444500 w 2921000"/>
              <a:gd name="connsiteY6" fmla="*/ 990600 h 1193800"/>
              <a:gd name="connsiteX7" fmla="*/ 482600 w 2921000"/>
              <a:gd name="connsiteY7" fmla="*/ 977900 h 1193800"/>
              <a:gd name="connsiteX8" fmla="*/ 520700 w 2921000"/>
              <a:gd name="connsiteY8" fmla="*/ 952500 h 1193800"/>
              <a:gd name="connsiteX9" fmla="*/ 558800 w 2921000"/>
              <a:gd name="connsiteY9" fmla="*/ 939800 h 1193800"/>
              <a:gd name="connsiteX10" fmla="*/ 635000 w 2921000"/>
              <a:gd name="connsiteY10" fmla="*/ 889000 h 1193800"/>
              <a:gd name="connsiteX11" fmla="*/ 685800 w 2921000"/>
              <a:gd name="connsiteY11" fmla="*/ 876300 h 1193800"/>
              <a:gd name="connsiteX12" fmla="*/ 749300 w 2921000"/>
              <a:gd name="connsiteY12" fmla="*/ 863600 h 1193800"/>
              <a:gd name="connsiteX13" fmla="*/ 787400 w 2921000"/>
              <a:gd name="connsiteY13" fmla="*/ 850900 h 1193800"/>
              <a:gd name="connsiteX14" fmla="*/ 914400 w 2921000"/>
              <a:gd name="connsiteY14" fmla="*/ 825500 h 1193800"/>
              <a:gd name="connsiteX15" fmla="*/ 952500 w 2921000"/>
              <a:gd name="connsiteY15" fmla="*/ 812800 h 1193800"/>
              <a:gd name="connsiteX16" fmla="*/ 1054100 w 2921000"/>
              <a:gd name="connsiteY16" fmla="*/ 787400 h 1193800"/>
              <a:gd name="connsiteX17" fmla="*/ 1168400 w 2921000"/>
              <a:gd name="connsiteY17" fmla="*/ 736600 h 1193800"/>
              <a:gd name="connsiteX18" fmla="*/ 1257300 w 2921000"/>
              <a:gd name="connsiteY18" fmla="*/ 622300 h 1193800"/>
              <a:gd name="connsiteX19" fmla="*/ 1282700 w 2921000"/>
              <a:gd name="connsiteY19" fmla="*/ 584200 h 1193800"/>
              <a:gd name="connsiteX20" fmla="*/ 1308100 w 2921000"/>
              <a:gd name="connsiteY20" fmla="*/ 546100 h 1193800"/>
              <a:gd name="connsiteX21" fmla="*/ 1371600 w 2921000"/>
              <a:gd name="connsiteY21" fmla="*/ 431800 h 1193800"/>
              <a:gd name="connsiteX22" fmla="*/ 1397000 w 2921000"/>
              <a:gd name="connsiteY22" fmla="*/ 393700 h 1193800"/>
              <a:gd name="connsiteX23" fmla="*/ 1435100 w 2921000"/>
              <a:gd name="connsiteY23" fmla="*/ 368300 h 1193800"/>
              <a:gd name="connsiteX24" fmla="*/ 1511300 w 2921000"/>
              <a:gd name="connsiteY24" fmla="*/ 342900 h 1193800"/>
              <a:gd name="connsiteX25" fmla="*/ 1625600 w 2921000"/>
              <a:gd name="connsiteY25" fmla="*/ 292100 h 1193800"/>
              <a:gd name="connsiteX26" fmla="*/ 1663700 w 2921000"/>
              <a:gd name="connsiteY26" fmla="*/ 279400 h 1193800"/>
              <a:gd name="connsiteX27" fmla="*/ 1701800 w 2921000"/>
              <a:gd name="connsiteY27" fmla="*/ 266700 h 1193800"/>
              <a:gd name="connsiteX28" fmla="*/ 1752600 w 2921000"/>
              <a:gd name="connsiteY28" fmla="*/ 254000 h 1193800"/>
              <a:gd name="connsiteX29" fmla="*/ 2120900 w 2921000"/>
              <a:gd name="connsiteY29" fmla="*/ 241300 h 1193800"/>
              <a:gd name="connsiteX30" fmla="*/ 2197100 w 2921000"/>
              <a:gd name="connsiteY30" fmla="*/ 215900 h 1193800"/>
              <a:gd name="connsiteX31" fmla="*/ 2273300 w 2921000"/>
              <a:gd name="connsiteY31" fmla="*/ 177800 h 1193800"/>
              <a:gd name="connsiteX32" fmla="*/ 2349500 w 2921000"/>
              <a:gd name="connsiteY32" fmla="*/ 127000 h 1193800"/>
              <a:gd name="connsiteX33" fmla="*/ 2425700 w 2921000"/>
              <a:gd name="connsiteY33" fmla="*/ 88900 h 1193800"/>
              <a:gd name="connsiteX34" fmla="*/ 2463800 w 2921000"/>
              <a:gd name="connsiteY34" fmla="*/ 63500 h 1193800"/>
              <a:gd name="connsiteX35" fmla="*/ 2730500 w 2921000"/>
              <a:gd name="connsiteY35" fmla="*/ 50800 h 1193800"/>
              <a:gd name="connsiteX36" fmla="*/ 2844800 w 2921000"/>
              <a:gd name="connsiteY36" fmla="*/ 12700 h 1193800"/>
              <a:gd name="connsiteX37" fmla="*/ 2882900 w 2921000"/>
              <a:gd name="connsiteY37" fmla="*/ 0 h 1193800"/>
              <a:gd name="connsiteX38" fmla="*/ 2921000 w 2921000"/>
              <a:gd name="connsiteY38" fmla="*/ 647700 h 1193800"/>
              <a:gd name="connsiteX39" fmla="*/ 2921000 w 2921000"/>
              <a:gd name="connsiteY39" fmla="*/ 1193800 h 1193800"/>
              <a:gd name="connsiteX40" fmla="*/ 0 w 2921000"/>
              <a:gd name="connsiteY40" fmla="*/ 1181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21000" h="1193800">
                <a:moveTo>
                  <a:pt x="0" y="1181100"/>
                </a:moveTo>
                <a:cubicBezTo>
                  <a:pt x="128167" y="1165079"/>
                  <a:pt x="69221" y="1179193"/>
                  <a:pt x="177800" y="1143000"/>
                </a:cubicBezTo>
                <a:cubicBezTo>
                  <a:pt x="190500" y="1138767"/>
                  <a:pt x="204761" y="1137726"/>
                  <a:pt x="215900" y="1130300"/>
                </a:cubicBezTo>
                <a:cubicBezTo>
                  <a:pt x="385040" y="1017540"/>
                  <a:pt x="134359" y="1179834"/>
                  <a:pt x="292100" y="1092200"/>
                </a:cubicBezTo>
                <a:cubicBezTo>
                  <a:pt x="318785" y="1077375"/>
                  <a:pt x="342900" y="1058333"/>
                  <a:pt x="368300" y="1041400"/>
                </a:cubicBezTo>
                <a:lnTo>
                  <a:pt x="406400" y="1016000"/>
                </a:lnTo>
                <a:cubicBezTo>
                  <a:pt x="419100" y="1007533"/>
                  <a:pt x="430020" y="995427"/>
                  <a:pt x="444500" y="990600"/>
                </a:cubicBezTo>
                <a:cubicBezTo>
                  <a:pt x="457200" y="986367"/>
                  <a:pt x="470626" y="983887"/>
                  <a:pt x="482600" y="977900"/>
                </a:cubicBezTo>
                <a:cubicBezTo>
                  <a:pt x="496252" y="971074"/>
                  <a:pt x="507048" y="959326"/>
                  <a:pt x="520700" y="952500"/>
                </a:cubicBezTo>
                <a:cubicBezTo>
                  <a:pt x="532674" y="946513"/>
                  <a:pt x="547098" y="946301"/>
                  <a:pt x="558800" y="939800"/>
                </a:cubicBezTo>
                <a:cubicBezTo>
                  <a:pt x="585485" y="924975"/>
                  <a:pt x="605384" y="896404"/>
                  <a:pt x="635000" y="889000"/>
                </a:cubicBezTo>
                <a:cubicBezTo>
                  <a:pt x="651933" y="884767"/>
                  <a:pt x="668761" y="880086"/>
                  <a:pt x="685800" y="876300"/>
                </a:cubicBezTo>
                <a:cubicBezTo>
                  <a:pt x="706872" y="871617"/>
                  <a:pt x="728359" y="868835"/>
                  <a:pt x="749300" y="863600"/>
                </a:cubicBezTo>
                <a:cubicBezTo>
                  <a:pt x="762287" y="860353"/>
                  <a:pt x="774356" y="853910"/>
                  <a:pt x="787400" y="850900"/>
                </a:cubicBezTo>
                <a:cubicBezTo>
                  <a:pt x="829466" y="841192"/>
                  <a:pt x="873444" y="839152"/>
                  <a:pt x="914400" y="825500"/>
                </a:cubicBezTo>
                <a:cubicBezTo>
                  <a:pt x="927100" y="821267"/>
                  <a:pt x="939585" y="816322"/>
                  <a:pt x="952500" y="812800"/>
                </a:cubicBezTo>
                <a:cubicBezTo>
                  <a:pt x="986179" y="803615"/>
                  <a:pt x="1020982" y="798439"/>
                  <a:pt x="1054100" y="787400"/>
                </a:cubicBezTo>
                <a:cubicBezTo>
                  <a:pt x="1109477" y="768941"/>
                  <a:pt x="1128148" y="770143"/>
                  <a:pt x="1168400" y="736600"/>
                </a:cubicBezTo>
                <a:cubicBezTo>
                  <a:pt x="1213164" y="699296"/>
                  <a:pt x="1221899" y="675402"/>
                  <a:pt x="1257300" y="622300"/>
                </a:cubicBezTo>
                <a:lnTo>
                  <a:pt x="1282700" y="584200"/>
                </a:lnTo>
                <a:cubicBezTo>
                  <a:pt x="1291167" y="571500"/>
                  <a:pt x="1303273" y="560580"/>
                  <a:pt x="1308100" y="546100"/>
                </a:cubicBezTo>
                <a:cubicBezTo>
                  <a:pt x="1330453" y="479040"/>
                  <a:pt x="1313374" y="519139"/>
                  <a:pt x="1371600" y="431800"/>
                </a:cubicBezTo>
                <a:cubicBezTo>
                  <a:pt x="1380067" y="419100"/>
                  <a:pt x="1384300" y="402167"/>
                  <a:pt x="1397000" y="393700"/>
                </a:cubicBezTo>
                <a:cubicBezTo>
                  <a:pt x="1409700" y="385233"/>
                  <a:pt x="1421152" y="374499"/>
                  <a:pt x="1435100" y="368300"/>
                </a:cubicBezTo>
                <a:cubicBezTo>
                  <a:pt x="1459566" y="357426"/>
                  <a:pt x="1489023" y="357752"/>
                  <a:pt x="1511300" y="342900"/>
                </a:cubicBezTo>
                <a:cubicBezTo>
                  <a:pt x="1571677" y="302648"/>
                  <a:pt x="1534920" y="322327"/>
                  <a:pt x="1625600" y="292100"/>
                </a:cubicBezTo>
                <a:lnTo>
                  <a:pt x="1663700" y="279400"/>
                </a:lnTo>
                <a:cubicBezTo>
                  <a:pt x="1676400" y="275167"/>
                  <a:pt x="1688813" y="269947"/>
                  <a:pt x="1701800" y="266700"/>
                </a:cubicBezTo>
                <a:cubicBezTo>
                  <a:pt x="1718733" y="262467"/>
                  <a:pt x="1735177" y="255056"/>
                  <a:pt x="1752600" y="254000"/>
                </a:cubicBezTo>
                <a:cubicBezTo>
                  <a:pt x="1875215" y="246569"/>
                  <a:pt x="1998133" y="245533"/>
                  <a:pt x="2120900" y="241300"/>
                </a:cubicBezTo>
                <a:cubicBezTo>
                  <a:pt x="2146300" y="232833"/>
                  <a:pt x="2174823" y="230752"/>
                  <a:pt x="2197100" y="215900"/>
                </a:cubicBezTo>
                <a:cubicBezTo>
                  <a:pt x="2366240" y="103140"/>
                  <a:pt x="2115559" y="265434"/>
                  <a:pt x="2273300" y="177800"/>
                </a:cubicBezTo>
                <a:cubicBezTo>
                  <a:pt x="2299985" y="162975"/>
                  <a:pt x="2324100" y="143933"/>
                  <a:pt x="2349500" y="127000"/>
                </a:cubicBezTo>
                <a:cubicBezTo>
                  <a:pt x="2458689" y="54207"/>
                  <a:pt x="2320540" y="141480"/>
                  <a:pt x="2425700" y="88900"/>
                </a:cubicBezTo>
                <a:cubicBezTo>
                  <a:pt x="2439352" y="82074"/>
                  <a:pt x="2448654" y="65393"/>
                  <a:pt x="2463800" y="63500"/>
                </a:cubicBezTo>
                <a:cubicBezTo>
                  <a:pt x="2552113" y="52461"/>
                  <a:pt x="2641600" y="55033"/>
                  <a:pt x="2730500" y="50800"/>
                </a:cubicBezTo>
                <a:lnTo>
                  <a:pt x="2844800" y="12700"/>
                </a:lnTo>
                <a:lnTo>
                  <a:pt x="2882900" y="0"/>
                </a:lnTo>
                <a:lnTo>
                  <a:pt x="2921000" y="647700"/>
                </a:lnTo>
                <a:cubicBezTo>
                  <a:pt x="2919021" y="829723"/>
                  <a:pt x="2921000" y="1011767"/>
                  <a:pt x="2921000" y="1193800"/>
                </a:cubicBezTo>
                <a:lnTo>
                  <a:pt x="0" y="1181100"/>
                </a:ln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98A725-7984-CDF9-FD46-2298F0678652}"/>
                  </a:ext>
                </a:extLst>
              </p:cNvPr>
              <p:cNvSpPr txBox="1"/>
              <p:nvPr/>
            </p:nvSpPr>
            <p:spPr>
              <a:xfrm>
                <a:off x="3138534" y="6455806"/>
                <a:ext cx="8646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98A725-7984-CDF9-FD46-2298F0678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534" y="6455806"/>
                <a:ext cx="864660" cy="400110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68636E-E38A-EF87-0075-B0CA2C420AB7}"/>
                  </a:ext>
                </a:extLst>
              </p:cNvPr>
              <p:cNvSpPr txBox="1"/>
              <p:nvPr/>
            </p:nvSpPr>
            <p:spPr>
              <a:xfrm>
                <a:off x="3935" y="6457890"/>
                <a:ext cx="9732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68636E-E38A-EF87-0075-B0CA2C420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" y="6457890"/>
                <a:ext cx="973215" cy="400110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181997-6CF2-6763-970E-EE61ABEB31B9}"/>
              </a:ext>
            </a:extLst>
          </p:cNvPr>
          <p:cNvCxnSpPr>
            <a:cxnSpLocks/>
          </p:cNvCxnSpPr>
          <p:nvPr/>
        </p:nvCxnSpPr>
        <p:spPr>
          <a:xfrm>
            <a:off x="3632810" y="4645003"/>
            <a:ext cx="0" cy="1769332"/>
          </a:xfrm>
          <a:prstGeom prst="line">
            <a:avLst/>
          </a:prstGeom>
          <a:ln w="127000">
            <a:solidFill>
              <a:srgbClr val="14305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8832C6-E754-D411-5BD5-834456CD940D}"/>
              </a:ext>
            </a:extLst>
          </p:cNvPr>
          <p:cNvCxnSpPr>
            <a:cxnSpLocks/>
          </p:cNvCxnSpPr>
          <p:nvPr/>
        </p:nvCxnSpPr>
        <p:spPr>
          <a:xfrm flipH="1">
            <a:off x="373117" y="6461847"/>
            <a:ext cx="418311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A069FA-6DB3-68BB-BE7F-81103C850F04}"/>
              </a:ext>
            </a:extLst>
          </p:cNvPr>
          <p:cNvCxnSpPr/>
          <p:nvPr/>
        </p:nvCxnSpPr>
        <p:spPr>
          <a:xfrm>
            <a:off x="559689" y="6318231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7D6D770C-D54A-65B5-708F-CF0DFD2F577C}"/>
              </a:ext>
            </a:extLst>
          </p:cNvPr>
          <p:cNvSpPr/>
          <p:nvPr/>
        </p:nvSpPr>
        <p:spPr>
          <a:xfrm>
            <a:off x="584199" y="5264675"/>
            <a:ext cx="3042743" cy="1206500"/>
          </a:xfrm>
          <a:custGeom>
            <a:avLst/>
            <a:gdLst>
              <a:gd name="connsiteX0" fmla="*/ 0 w 2933700"/>
              <a:gd name="connsiteY0" fmla="*/ 1193800 h 1206500"/>
              <a:gd name="connsiteX1" fmla="*/ 177800 w 2933700"/>
              <a:gd name="connsiteY1" fmla="*/ 1155700 h 1206500"/>
              <a:gd name="connsiteX2" fmla="*/ 215900 w 2933700"/>
              <a:gd name="connsiteY2" fmla="*/ 1143000 h 1206500"/>
              <a:gd name="connsiteX3" fmla="*/ 292100 w 2933700"/>
              <a:gd name="connsiteY3" fmla="*/ 1104900 h 1206500"/>
              <a:gd name="connsiteX4" fmla="*/ 368300 w 2933700"/>
              <a:gd name="connsiteY4" fmla="*/ 1054100 h 1206500"/>
              <a:gd name="connsiteX5" fmla="*/ 406400 w 2933700"/>
              <a:gd name="connsiteY5" fmla="*/ 1028700 h 1206500"/>
              <a:gd name="connsiteX6" fmla="*/ 444500 w 2933700"/>
              <a:gd name="connsiteY6" fmla="*/ 1003300 h 1206500"/>
              <a:gd name="connsiteX7" fmla="*/ 482600 w 2933700"/>
              <a:gd name="connsiteY7" fmla="*/ 990600 h 1206500"/>
              <a:gd name="connsiteX8" fmla="*/ 520700 w 2933700"/>
              <a:gd name="connsiteY8" fmla="*/ 965200 h 1206500"/>
              <a:gd name="connsiteX9" fmla="*/ 558800 w 2933700"/>
              <a:gd name="connsiteY9" fmla="*/ 952500 h 1206500"/>
              <a:gd name="connsiteX10" fmla="*/ 635000 w 2933700"/>
              <a:gd name="connsiteY10" fmla="*/ 901700 h 1206500"/>
              <a:gd name="connsiteX11" fmla="*/ 685800 w 2933700"/>
              <a:gd name="connsiteY11" fmla="*/ 889000 h 1206500"/>
              <a:gd name="connsiteX12" fmla="*/ 749300 w 2933700"/>
              <a:gd name="connsiteY12" fmla="*/ 876300 h 1206500"/>
              <a:gd name="connsiteX13" fmla="*/ 787400 w 2933700"/>
              <a:gd name="connsiteY13" fmla="*/ 863600 h 1206500"/>
              <a:gd name="connsiteX14" fmla="*/ 914400 w 2933700"/>
              <a:gd name="connsiteY14" fmla="*/ 838200 h 1206500"/>
              <a:gd name="connsiteX15" fmla="*/ 952500 w 2933700"/>
              <a:gd name="connsiteY15" fmla="*/ 825500 h 1206500"/>
              <a:gd name="connsiteX16" fmla="*/ 1054100 w 2933700"/>
              <a:gd name="connsiteY16" fmla="*/ 800100 h 1206500"/>
              <a:gd name="connsiteX17" fmla="*/ 1168400 w 2933700"/>
              <a:gd name="connsiteY17" fmla="*/ 749300 h 1206500"/>
              <a:gd name="connsiteX18" fmla="*/ 1257300 w 2933700"/>
              <a:gd name="connsiteY18" fmla="*/ 635000 h 1206500"/>
              <a:gd name="connsiteX19" fmla="*/ 1282700 w 2933700"/>
              <a:gd name="connsiteY19" fmla="*/ 596900 h 1206500"/>
              <a:gd name="connsiteX20" fmla="*/ 1308100 w 2933700"/>
              <a:gd name="connsiteY20" fmla="*/ 558800 h 1206500"/>
              <a:gd name="connsiteX21" fmla="*/ 1371600 w 2933700"/>
              <a:gd name="connsiteY21" fmla="*/ 444500 h 1206500"/>
              <a:gd name="connsiteX22" fmla="*/ 1397000 w 2933700"/>
              <a:gd name="connsiteY22" fmla="*/ 406400 h 1206500"/>
              <a:gd name="connsiteX23" fmla="*/ 1435100 w 2933700"/>
              <a:gd name="connsiteY23" fmla="*/ 381000 h 1206500"/>
              <a:gd name="connsiteX24" fmla="*/ 1511300 w 2933700"/>
              <a:gd name="connsiteY24" fmla="*/ 355600 h 1206500"/>
              <a:gd name="connsiteX25" fmla="*/ 1625600 w 2933700"/>
              <a:gd name="connsiteY25" fmla="*/ 304800 h 1206500"/>
              <a:gd name="connsiteX26" fmla="*/ 1663700 w 2933700"/>
              <a:gd name="connsiteY26" fmla="*/ 292100 h 1206500"/>
              <a:gd name="connsiteX27" fmla="*/ 1701800 w 2933700"/>
              <a:gd name="connsiteY27" fmla="*/ 279400 h 1206500"/>
              <a:gd name="connsiteX28" fmla="*/ 1752600 w 2933700"/>
              <a:gd name="connsiteY28" fmla="*/ 266700 h 1206500"/>
              <a:gd name="connsiteX29" fmla="*/ 2120900 w 2933700"/>
              <a:gd name="connsiteY29" fmla="*/ 254000 h 1206500"/>
              <a:gd name="connsiteX30" fmla="*/ 2197100 w 2933700"/>
              <a:gd name="connsiteY30" fmla="*/ 228600 h 1206500"/>
              <a:gd name="connsiteX31" fmla="*/ 2273300 w 2933700"/>
              <a:gd name="connsiteY31" fmla="*/ 190500 h 1206500"/>
              <a:gd name="connsiteX32" fmla="*/ 2349500 w 2933700"/>
              <a:gd name="connsiteY32" fmla="*/ 139700 h 1206500"/>
              <a:gd name="connsiteX33" fmla="*/ 2425700 w 2933700"/>
              <a:gd name="connsiteY33" fmla="*/ 101600 h 1206500"/>
              <a:gd name="connsiteX34" fmla="*/ 2463800 w 2933700"/>
              <a:gd name="connsiteY34" fmla="*/ 76200 h 1206500"/>
              <a:gd name="connsiteX35" fmla="*/ 2730500 w 2933700"/>
              <a:gd name="connsiteY35" fmla="*/ 63500 h 1206500"/>
              <a:gd name="connsiteX36" fmla="*/ 2844800 w 2933700"/>
              <a:gd name="connsiteY36" fmla="*/ 25400 h 1206500"/>
              <a:gd name="connsiteX37" fmla="*/ 2882900 w 2933700"/>
              <a:gd name="connsiteY37" fmla="*/ 12700 h 1206500"/>
              <a:gd name="connsiteX38" fmla="*/ 2921000 w 2933700"/>
              <a:gd name="connsiteY38" fmla="*/ 0 h 1206500"/>
              <a:gd name="connsiteX39" fmla="*/ 2933700 w 2933700"/>
              <a:gd name="connsiteY39" fmla="*/ 38100 h 1206500"/>
              <a:gd name="connsiteX40" fmla="*/ 2921000 w 2933700"/>
              <a:gd name="connsiteY40" fmla="*/ 660400 h 1206500"/>
              <a:gd name="connsiteX41" fmla="*/ 2921000 w 2933700"/>
              <a:gd name="connsiteY41" fmla="*/ 12065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33700" h="1206500">
                <a:moveTo>
                  <a:pt x="0" y="1193800"/>
                </a:moveTo>
                <a:cubicBezTo>
                  <a:pt x="128167" y="1177779"/>
                  <a:pt x="69221" y="1191893"/>
                  <a:pt x="177800" y="1155700"/>
                </a:cubicBezTo>
                <a:cubicBezTo>
                  <a:pt x="190500" y="1151467"/>
                  <a:pt x="204761" y="1150426"/>
                  <a:pt x="215900" y="1143000"/>
                </a:cubicBezTo>
                <a:cubicBezTo>
                  <a:pt x="385040" y="1030240"/>
                  <a:pt x="134359" y="1192534"/>
                  <a:pt x="292100" y="1104900"/>
                </a:cubicBezTo>
                <a:cubicBezTo>
                  <a:pt x="318785" y="1090075"/>
                  <a:pt x="342900" y="1071033"/>
                  <a:pt x="368300" y="1054100"/>
                </a:cubicBezTo>
                <a:lnTo>
                  <a:pt x="406400" y="1028700"/>
                </a:lnTo>
                <a:cubicBezTo>
                  <a:pt x="419100" y="1020233"/>
                  <a:pt x="430020" y="1008127"/>
                  <a:pt x="444500" y="1003300"/>
                </a:cubicBezTo>
                <a:cubicBezTo>
                  <a:pt x="457200" y="999067"/>
                  <a:pt x="470626" y="996587"/>
                  <a:pt x="482600" y="990600"/>
                </a:cubicBezTo>
                <a:cubicBezTo>
                  <a:pt x="496252" y="983774"/>
                  <a:pt x="507048" y="972026"/>
                  <a:pt x="520700" y="965200"/>
                </a:cubicBezTo>
                <a:cubicBezTo>
                  <a:pt x="532674" y="959213"/>
                  <a:pt x="547098" y="959001"/>
                  <a:pt x="558800" y="952500"/>
                </a:cubicBezTo>
                <a:cubicBezTo>
                  <a:pt x="585485" y="937675"/>
                  <a:pt x="605384" y="909104"/>
                  <a:pt x="635000" y="901700"/>
                </a:cubicBezTo>
                <a:cubicBezTo>
                  <a:pt x="651933" y="897467"/>
                  <a:pt x="668761" y="892786"/>
                  <a:pt x="685800" y="889000"/>
                </a:cubicBezTo>
                <a:cubicBezTo>
                  <a:pt x="706872" y="884317"/>
                  <a:pt x="728359" y="881535"/>
                  <a:pt x="749300" y="876300"/>
                </a:cubicBezTo>
                <a:cubicBezTo>
                  <a:pt x="762287" y="873053"/>
                  <a:pt x="774356" y="866610"/>
                  <a:pt x="787400" y="863600"/>
                </a:cubicBezTo>
                <a:cubicBezTo>
                  <a:pt x="829466" y="853892"/>
                  <a:pt x="873444" y="851852"/>
                  <a:pt x="914400" y="838200"/>
                </a:cubicBezTo>
                <a:cubicBezTo>
                  <a:pt x="927100" y="833967"/>
                  <a:pt x="939585" y="829022"/>
                  <a:pt x="952500" y="825500"/>
                </a:cubicBezTo>
                <a:cubicBezTo>
                  <a:pt x="986179" y="816315"/>
                  <a:pt x="1020982" y="811139"/>
                  <a:pt x="1054100" y="800100"/>
                </a:cubicBezTo>
                <a:cubicBezTo>
                  <a:pt x="1109477" y="781641"/>
                  <a:pt x="1128148" y="782843"/>
                  <a:pt x="1168400" y="749300"/>
                </a:cubicBezTo>
                <a:cubicBezTo>
                  <a:pt x="1213164" y="711996"/>
                  <a:pt x="1221899" y="688102"/>
                  <a:pt x="1257300" y="635000"/>
                </a:cubicBezTo>
                <a:lnTo>
                  <a:pt x="1282700" y="596900"/>
                </a:lnTo>
                <a:cubicBezTo>
                  <a:pt x="1291167" y="584200"/>
                  <a:pt x="1303273" y="573280"/>
                  <a:pt x="1308100" y="558800"/>
                </a:cubicBezTo>
                <a:cubicBezTo>
                  <a:pt x="1330453" y="491740"/>
                  <a:pt x="1313374" y="531839"/>
                  <a:pt x="1371600" y="444500"/>
                </a:cubicBezTo>
                <a:cubicBezTo>
                  <a:pt x="1380067" y="431800"/>
                  <a:pt x="1384300" y="414867"/>
                  <a:pt x="1397000" y="406400"/>
                </a:cubicBezTo>
                <a:cubicBezTo>
                  <a:pt x="1409700" y="397933"/>
                  <a:pt x="1421152" y="387199"/>
                  <a:pt x="1435100" y="381000"/>
                </a:cubicBezTo>
                <a:cubicBezTo>
                  <a:pt x="1459566" y="370126"/>
                  <a:pt x="1489023" y="370452"/>
                  <a:pt x="1511300" y="355600"/>
                </a:cubicBezTo>
                <a:cubicBezTo>
                  <a:pt x="1571677" y="315348"/>
                  <a:pt x="1534920" y="335027"/>
                  <a:pt x="1625600" y="304800"/>
                </a:cubicBezTo>
                <a:lnTo>
                  <a:pt x="1663700" y="292100"/>
                </a:lnTo>
                <a:cubicBezTo>
                  <a:pt x="1676400" y="287867"/>
                  <a:pt x="1688813" y="282647"/>
                  <a:pt x="1701800" y="279400"/>
                </a:cubicBezTo>
                <a:cubicBezTo>
                  <a:pt x="1718733" y="275167"/>
                  <a:pt x="1735177" y="267756"/>
                  <a:pt x="1752600" y="266700"/>
                </a:cubicBezTo>
                <a:cubicBezTo>
                  <a:pt x="1875215" y="259269"/>
                  <a:pt x="1998133" y="258233"/>
                  <a:pt x="2120900" y="254000"/>
                </a:cubicBezTo>
                <a:cubicBezTo>
                  <a:pt x="2146300" y="245533"/>
                  <a:pt x="2174823" y="243452"/>
                  <a:pt x="2197100" y="228600"/>
                </a:cubicBezTo>
                <a:cubicBezTo>
                  <a:pt x="2366240" y="115840"/>
                  <a:pt x="2115559" y="278134"/>
                  <a:pt x="2273300" y="190500"/>
                </a:cubicBezTo>
                <a:cubicBezTo>
                  <a:pt x="2299985" y="175675"/>
                  <a:pt x="2324100" y="156633"/>
                  <a:pt x="2349500" y="139700"/>
                </a:cubicBezTo>
                <a:cubicBezTo>
                  <a:pt x="2458689" y="66907"/>
                  <a:pt x="2320540" y="154180"/>
                  <a:pt x="2425700" y="101600"/>
                </a:cubicBezTo>
                <a:cubicBezTo>
                  <a:pt x="2439352" y="94774"/>
                  <a:pt x="2448654" y="78093"/>
                  <a:pt x="2463800" y="76200"/>
                </a:cubicBezTo>
                <a:cubicBezTo>
                  <a:pt x="2552113" y="65161"/>
                  <a:pt x="2641600" y="67733"/>
                  <a:pt x="2730500" y="63500"/>
                </a:cubicBezTo>
                <a:lnTo>
                  <a:pt x="2844800" y="25400"/>
                </a:lnTo>
                <a:lnTo>
                  <a:pt x="2882900" y="12700"/>
                </a:lnTo>
                <a:lnTo>
                  <a:pt x="2921000" y="0"/>
                </a:lnTo>
                <a:cubicBezTo>
                  <a:pt x="2925233" y="12700"/>
                  <a:pt x="2933700" y="24713"/>
                  <a:pt x="2933700" y="38100"/>
                </a:cubicBezTo>
                <a:cubicBezTo>
                  <a:pt x="2933700" y="245577"/>
                  <a:pt x="2923255" y="452936"/>
                  <a:pt x="2921000" y="660400"/>
                </a:cubicBezTo>
                <a:cubicBezTo>
                  <a:pt x="2919021" y="842423"/>
                  <a:pt x="2921000" y="1024467"/>
                  <a:pt x="2921000" y="1206500"/>
                </a:cubicBezTo>
              </a:path>
            </a:pathLst>
          </a:cu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6C8EDB-9A21-EA95-40A6-12163E9E47F9}"/>
              </a:ext>
            </a:extLst>
          </p:cNvPr>
          <p:cNvCxnSpPr/>
          <p:nvPr/>
        </p:nvCxnSpPr>
        <p:spPr>
          <a:xfrm>
            <a:off x="3594538" y="6316147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42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20" grpId="0"/>
      <p:bldP spid="32" grpId="0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1: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The matching loss is convex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Claim 2: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|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then</a:t>
                </a: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1">
                                                      <a:lumMod val="40000"/>
                                                      <a:lumOff val="6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achieves large test loss, it achieves large matching loss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</a:p>
              <a:p>
                <a:pPr marL="0" indent="0" algn="ctr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066D27-8677-FA40-8D73-FA52DCAD5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414999"/>
              </a:xfrm>
              <a:blipFill>
                <a:blip r:embed="rId2"/>
                <a:stretch>
                  <a:fillRect l="-1380" t="-2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LEAKYRELU SUFFICES FOR RCN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338B8-5EFA-8D11-B2CA-3F34FD9D5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7" b="46508"/>
          <a:stretch/>
        </p:blipFill>
        <p:spPr>
          <a:xfrm>
            <a:off x="7729677" y="148590"/>
            <a:ext cx="4340403" cy="1051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74606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74606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𝔼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⟨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⟩</m:t>
                                        </m:r>
                                      </m:sup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nary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≥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4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𝑤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accent1">
                                                    <a:lumMod val="40000"/>
                                                    <a:lumOff val="6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accent1">
                                                        <a:lumMod val="40000"/>
                                                        <a:lumOff val="60000"/>
                                                      </a:schemeClr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d>
                                                  <m:dPr>
                                                    <m:begChr m:val="⟨"/>
                                                    <m:endChr m:val="⟩"/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accent1">
                                                                <a:lumMod val="40000"/>
                                                                <a:lumOff val="60000"/>
                                                              </a:schemeClr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accent1">
                                                                <a:lumMod val="40000"/>
                                                                <a:lumOff val="60000"/>
                                                              </a:schemeClr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𝑤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accent1">
                                                                <a:lumMod val="40000"/>
                                                                <a:lumOff val="60000"/>
                                                              </a:schemeClr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∗</m:t>
                                                        </m:r>
                                                      </m:sup>
                                                    </m:sSup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accent1">
                                                            <a:lumMod val="40000"/>
                                                            <a:lumOff val="60000"/>
                                                          </a:schemeClr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809AF3D-400E-E209-A7A6-41F27F2CA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7089477"/>
                  </p:ext>
                </p:extLst>
              </p:nvPr>
            </p:nvGraphicFramePr>
            <p:xfrm>
              <a:off x="1954925" y="3837666"/>
              <a:ext cx="9348952" cy="2792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450314">
                      <a:extLst>
                        <a:ext uri="{9D8B030D-6E8A-4147-A177-3AD203B41FA5}">
                          <a16:colId xmlns:a16="http://schemas.microsoft.com/office/drawing/2014/main" val="1589025993"/>
                        </a:ext>
                      </a:extLst>
                    </a:gridCol>
                    <a:gridCol w="4898638">
                      <a:extLst>
                        <a:ext uri="{9D8B030D-6E8A-4147-A177-3AD203B41FA5}">
                          <a16:colId xmlns:a16="http://schemas.microsoft.com/office/drawing/2014/main" val="4083285427"/>
                        </a:ext>
                      </a:extLst>
                    </a:gridCol>
                  </a:tblGrid>
                  <a:tr h="9740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51948" r="-110256" b="-3220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151948" b="-3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1756887"/>
                      </a:ext>
                    </a:extLst>
                  </a:tr>
                  <a:tr h="974090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251948" b="-2220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229639"/>
                      </a:ext>
                    </a:extLst>
                  </a:tr>
                  <a:tr h="844736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698" t="-404478" b="-1552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86744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23748C-957B-3BA2-8711-35C61DF4ED81}"/>
              </a:ext>
            </a:extLst>
          </p:cNvPr>
          <p:cNvCxnSpPr/>
          <p:nvPr/>
        </p:nvCxnSpPr>
        <p:spPr>
          <a:xfrm>
            <a:off x="551793" y="4645003"/>
            <a:ext cx="0" cy="197975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650F1C-CD16-E79F-647D-79DB9F2FE197}"/>
                  </a:ext>
                </a:extLst>
              </p:cNvPr>
              <p:cNvSpPr txBox="1"/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⟨"/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650F1C-CD16-E79F-647D-79DB9F2FE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4877265"/>
                <a:ext cx="2264081" cy="400110"/>
              </a:xfrm>
              <a:prstGeom prst="rect">
                <a:avLst/>
              </a:prstGeom>
              <a:blipFill>
                <a:blip r:embed="rId5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A0BD6-9461-14CE-2E2C-ADC1B7BF159F}"/>
                  </a:ext>
                </a:extLst>
              </p:cNvPr>
              <p:cNvSpPr txBox="1"/>
              <p:nvPr/>
            </p:nvSpPr>
            <p:spPr>
              <a:xfrm>
                <a:off x="2935332" y="6455806"/>
                <a:ext cx="1228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A0BD6-9461-14CE-2E2C-ADC1B7BF1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32" y="6455806"/>
                <a:ext cx="122873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723F7B-F97A-9697-6B7A-0C1E553E2F56}"/>
                  </a:ext>
                </a:extLst>
              </p:cNvPr>
              <p:cNvSpPr txBox="1"/>
              <p:nvPr/>
            </p:nvSpPr>
            <p:spPr>
              <a:xfrm>
                <a:off x="3935" y="6457890"/>
                <a:ext cx="13372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723F7B-F97A-9697-6B7A-0C1E553E2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" y="6457890"/>
                <a:ext cx="1337289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E41986-F573-4EEF-BB0B-E5FC9413D734}"/>
              </a:ext>
            </a:extLst>
          </p:cNvPr>
          <p:cNvCxnSpPr>
            <a:cxnSpLocks/>
          </p:cNvCxnSpPr>
          <p:nvPr/>
        </p:nvCxnSpPr>
        <p:spPr>
          <a:xfrm>
            <a:off x="3632810" y="4645003"/>
            <a:ext cx="0" cy="1769332"/>
          </a:xfrm>
          <a:prstGeom prst="line">
            <a:avLst/>
          </a:prstGeom>
          <a:ln w="127000">
            <a:solidFill>
              <a:srgbClr val="14305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5B51A7-5608-FAAC-F4EC-CC64CA9A75D8}"/>
              </a:ext>
            </a:extLst>
          </p:cNvPr>
          <p:cNvCxnSpPr>
            <a:cxnSpLocks/>
          </p:cNvCxnSpPr>
          <p:nvPr/>
        </p:nvCxnSpPr>
        <p:spPr>
          <a:xfrm flipH="1">
            <a:off x="373117" y="6461847"/>
            <a:ext cx="418311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DA9F5D-A55C-CF07-710C-587730162B80}"/>
              </a:ext>
            </a:extLst>
          </p:cNvPr>
          <p:cNvCxnSpPr/>
          <p:nvPr/>
        </p:nvCxnSpPr>
        <p:spPr>
          <a:xfrm>
            <a:off x="559689" y="6318231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3EF7D91D-7174-7518-5666-E5C85FB859C4}"/>
              </a:ext>
            </a:extLst>
          </p:cNvPr>
          <p:cNvSpPr/>
          <p:nvPr/>
        </p:nvSpPr>
        <p:spPr>
          <a:xfrm flipH="1">
            <a:off x="584199" y="5264675"/>
            <a:ext cx="3042743" cy="12065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B060A2-8EB9-0F02-69CB-52B74F731210}"/>
              </a:ext>
            </a:extLst>
          </p:cNvPr>
          <p:cNvCxnSpPr/>
          <p:nvPr/>
        </p:nvCxnSpPr>
        <p:spPr>
          <a:xfrm>
            <a:off x="3594538" y="6316147"/>
            <a:ext cx="0" cy="29284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  <a:effectLst>
            <a:glow rad="73621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B61ACF-848C-F985-AB40-F2249CAF63F1}"/>
              </a:ext>
            </a:extLst>
          </p:cNvPr>
          <p:cNvSpPr txBox="1"/>
          <p:nvPr/>
        </p:nvSpPr>
        <p:spPr>
          <a:xfrm>
            <a:off x="4974705" y="5928350"/>
            <a:ext cx="143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(by change of variable)</a:t>
            </a:r>
          </a:p>
        </p:txBody>
      </p:sp>
    </p:spTree>
    <p:extLst>
      <p:ext uri="{BB962C8B-B14F-4D97-AF65-F5344CB8AC3E}">
        <p14:creationId xmlns:p14="http://schemas.microsoft.com/office/powerpoint/2010/main" val="4207807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C200-B924-0A19-A657-FD8E8DA2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models)</a:t>
                </a:r>
              </a:p>
              <a:p>
                <a:pPr marL="458788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50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319C6C7-F594-BA54-9D62-839466D4B4D3}"/>
              </a:ext>
            </a:extLst>
          </p:cNvPr>
          <p:cNvGrpSpPr/>
          <p:nvPr/>
        </p:nvGrpSpPr>
        <p:grpSpPr>
          <a:xfrm>
            <a:off x="2981211" y="4500346"/>
            <a:ext cx="6358244" cy="2326971"/>
            <a:chOff x="2056905" y="3089313"/>
            <a:chExt cx="8467032" cy="30987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A78ABF-7B5A-FB55-3F5C-05A0DBA9FE5C}"/>
                </a:ext>
              </a:extLst>
            </p:cNvPr>
            <p:cNvGrpSpPr/>
            <p:nvPr/>
          </p:nvGrpSpPr>
          <p:grpSpPr>
            <a:xfrm>
              <a:off x="6350800" y="4214404"/>
              <a:ext cx="4173137" cy="778722"/>
              <a:chOff x="6238645" y="3927326"/>
              <a:chExt cx="4173137" cy="77872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3FBABE9-98CF-C774-B682-05E7FD6DA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8645" y="4338084"/>
                <a:ext cx="1329070" cy="0"/>
              </a:xfrm>
              <a:prstGeom prst="straightConnector1">
                <a:avLst/>
              </a:prstGeom>
              <a:ln w="127000">
                <a:solidFill>
                  <a:schemeClr val="accent5">
                    <a:lumMod val="75000"/>
                  </a:schemeClr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6AC4F1-3C9B-35C5-9620-3DED10A0241D}"/>
                  </a:ext>
                </a:extLst>
              </p:cNvPr>
              <p:cNvSpPr txBox="1"/>
              <p:nvPr/>
            </p:nvSpPr>
            <p:spPr>
              <a:xfrm>
                <a:off x="7664050" y="3927326"/>
                <a:ext cx="2747732" cy="778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$1,477,600</a:t>
                </a:r>
                <a:endParaRPr lang="en-US" sz="48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5C953C-DF7E-6561-6F0C-683650F52429}"/>
                </a:ext>
              </a:extLst>
            </p:cNvPr>
            <p:cNvSpPr/>
            <p:nvPr/>
          </p:nvSpPr>
          <p:spPr>
            <a:xfrm>
              <a:off x="2056905" y="5327358"/>
              <a:ext cx="4538147" cy="860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ms_sub_class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60,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lot_frontage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65,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lot_area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8450,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overall_qual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7,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overall_cond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5, age: 37,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bsm_fin_sf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706,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gr_liv_area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1710,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bedrooms_abv_gr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3,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garage_area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548, ...}</a:t>
              </a:r>
            </a:p>
          </p:txBody>
        </p:sp>
        <p:pic>
          <p:nvPicPr>
            <p:cNvPr id="11" name="Picture 2" descr="planes trains automobiles ">
              <a:extLst>
                <a:ext uri="{FF2B5EF4-FFF2-40B4-BE49-F238E27FC236}">
                  <a16:creationId xmlns:a16="http://schemas.microsoft.com/office/drawing/2014/main" id="{4C117260-264C-5223-ADDA-6181BF329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877" y="3089313"/>
              <a:ext cx="3330206" cy="2220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508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OF NOISE MODELS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D826EF-5E29-0CEF-4BB0-135EAA0B3578}"/>
              </a:ext>
            </a:extLst>
          </p:cNvPr>
          <p:cNvCxnSpPr/>
          <p:nvPr/>
        </p:nvCxnSpPr>
        <p:spPr>
          <a:xfrm>
            <a:off x="838200" y="3159169"/>
            <a:ext cx="10515600" cy="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1523C0-5538-B65F-B3D2-27F75BF38BCE}"/>
              </a:ext>
            </a:extLst>
          </p:cNvPr>
          <p:cNvCxnSpPr>
            <a:cxnSpLocks/>
          </p:cNvCxnSpPr>
          <p:nvPr/>
        </p:nvCxnSpPr>
        <p:spPr>
          <a:xfrm>
            <a:off x="4273429" y="2729847"/>
            <a:ext cx="0" cy="85864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EC7216-E9A8-7F10-18A8-06EBB617D5A8}"/>
              </a:ext>
            </a:extLst>
          </p:cNvPr>
          <p:cNvCxnSpPr/>
          <p:nvPr/>
        </p:nvCxnSpPr>
        <p:spPr>
          <a:xfrm>
            <a:off x="10110439" y="2729847"/>
            <a:ext cx="0" cy="85864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EA2D85-C4CF-3373-A634-8F724F7E9121}"/>
              </a:ext>
            </a:extLst>
          </p:cNvPr>
          <p:cNvSpPr txBox="1"/>
          <p:nvPr/>
        </p:nvSpPr>
        <p:spPr>
          <a:xfrm>
            <a:off x="3867420" y="2237427"/>
            <a:ext cx="81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RCN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21B93-0966-FBFA-C539-21FA675FCF76}"/>
              </a:ext>
            </a:extLst>
          </p:cNvPr>
          <p:cNvSpPr txBox="1"/>
          <p:nvPr/>
        </p:nvSpPr>
        <p:spPr>
          <a:xfrm>
            <a:off x="9380926" y="2236149"/>
            <a:ext cx="1459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Agnostic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2EEFB-EE05-0D0C-716C-7A9F66F20F90}"/>
              </a:ext>
            </a:extLst>
          </p:cNvPr>
          <p:cNvSpPr txBox="1"/>
          <p:nvPr/>
        </p:nvSpPr>
        <p:spPr>
          <a:xfrm>
            <a:off x="7142371" y="1070656"/>
            <a:ext cx="2037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Computational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Hardness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2AE0EA-F41A-8C74-3617-849D58CABE65}"/>
              </a:ext>
            </a:extLst>
          </p:cNvPr>
          <p:cNvCxnSpPr>
            <a:cxnSpLocks/>
          </p:cNvCxnSpPr>
          <p:nvPr/>
        </p:nvCxnSpPr>
        <p:spPr>
          <a:xfrm>
            <a:off x="7479952" y="2739470"/>
            <a:ext cx="0" cy="8586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39451E-1180-405C-3EFF-80F549853AD3}"/>
              </a:ext>
            </a:extLst>
          </p:cNvPr>
          <p:cNvSpPr txBox="1"/>
          <p:nvPr/>
        </p:nvSpPr>
        <p:spPr>
          <a:xfrm>
            <a:off x="6624396" y="2237246"/>
            <a:ext cx="139333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Massart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CA09AB8-6C28-B028-6618-F7A53AEFB9FF}"/>
              </a:ext>
            </a:extLst>
          </p:cNvPr>
          <p:cNvSpPr/>
          <p:nvPr/>
        </p:nvSpPr>
        <p:spPr>
          <a:xfrm rot="10800000">
            <a:off x="8017727" y="1901652"/>
            <a:ext cx="339847" cy="2491927"/>
          </a:xfrm>
          <a:prstGeom prst="arc">
            <a:avLst>
              <a:gd name="adj1" fmla="val 16200000"/>
              <a:gd name="adj2" fmla="val 5409935"/>
            </a:avLst>
          </a:prstGeom>
          <a:ln w="57150">
            <a:solidFill>
              <a:schemeClr val="accent5">
                <a:lumMod val="20000"/>
                <a:lumOff val="8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8744A7-7441-2AEC-EA62-0383122BF5EA}"/>
              </a:ext>
            </a:extLst>
          </p:cNvPr>
          <p:cNvSpPr txBox="1"/>
          <p:nvPr/>
        </p:nvSpPr>
        <p:spPr>
          <a:xfrm>
            <a:off x="297792" y="3490332"/>
            <a:ext cx="188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Clean but less realistic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A84F5-E1F5-A51A-6BB5-7D3AA5111E28}"/>
              </a:ext>
            </a:extLst>
          </p:cNvPr>
          <p:cNvSpPr txBox="1"/>
          <p:nvPr/>
        </p:nvSpPr>
        <p:spPr>
          <a:xfrm>
            <a:off x="10141886" y="3490331"/>
            <a:ext cx="188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General but intractable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7BCB9B-3A5F-E2B4-9B7B-A4FC870CA2A5}"/>
              </a:ext>
            </a:extLst>
          </p:cNvPr>
          <p:cNvCxnSpPr>
            <a:cxnSpLocks/>
          </p:cNvCxnSpPr>
          <p:nvPr/>
        </p:nvCxnSpPr>
        <p:spPr>
          <a:xfrm>
            <a:off x="2218052" y="2728569"/>
            <a:ext cx="0" cy="858644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FF98B8-89D8-0988-FB03-BD8E77C5155B}"/>
              </a:ext>
            </a:extLst>
          </p:cNvPr>
          <p:cNvSpPr txBox="1"/>
          <p:nvPr/>
        </p:nvSpPr>
        <p:spPr>
          <a:xfrm>
            <a:off x="1427611" y="2236149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Noiseless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7F4ACF-F758-1174-8BDA-288BD9500777}"/>
              </a:ext>
            </a:extLst>
          </p:cNvPr>
          <p:cNvSpPr txBox="1"/>
          <p:nvPr/>
        </p:nvSpPr>
        <p:spPr>
          <a:xfrm>
            <a:off x="205305" y="5355090"/>
            <a:ext cx="11781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there rich intermediate noise models under which we can design efficient algorithms that work for general input distributions?</a:t>
            </a:r>
          </a:p>
        </p:txBody>
      </p:sp>
    </p:spTree>
    <p:extLst>
      <p:ext uri="{BB962C8B-B14F-4D97-AF65-F5344CB8AC3E}">
        <p14:creationId xmlns:p14="http://schemas.microsoft.com/office/powerpoint/2010/main" val="30799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i.e. we observe </a:t>
                </a:r>
              </a:p>
              <a:p>
                <a:pPr marL="15875" indent="0">
                  <a:buNone/>
                </a:pPr>
                <a:endParaRPr lang="en-US" sz="1050" dirty="0"/>
              </a:p>
              <a:p>
                <a:pPr marL="930275" lvl="1" indent="-45720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</a:p>
              <a:p>
                <a:pPr marL="930275" lvl="1" indent="-457200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,−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lvl="1" indent="0">
                  <a:buNone/>
                </a:pPr>
                <a:endParaRPr lang="en-US" sz="1050" dirty="0"/>
              </a:p>
              <a:p>
                <a:pPr marL="0" lvl="1" indent="0">
                  <a:buNone/>
                </a:pPr>
                <a:r>
                  <a:rPr lang="en-US" sz="3200" dirty="0"/>
                  <a:t>Flip probabilities are chosen in advance and can be adversarial, but we assume that</a:t>
                </a:r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∀</m:t>
                      </m:r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 r="-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5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1 (sort of): </a:t>
                </a:r>
                <a:r>
                  <a:rPr lang="en-US" dirty="0"/>
                  <a:t>adversary gets </a:t>
                </a:r>
                <a:r>
                  <a:rPr lang="en-US" b="1" dirty="0">
                    <a:solidFill>
                      <a:schemeClr val="accent6"/>
                    </a:solidFill>
                  </a:rPr>
                  <a:t>arbitrary control </a:t>
                </a:r>
                <a:r>
                  <a:rPr lang="en-US" dirty="0"/>
                  <a:t>over a </a:t>
                </a:r>
                <a:r>
                  <a:rPr lang="en-US" b="1" dirty="0">
                    <a:solidFill>
                      <a:schemeClr val="accent3"/>
                    </a:solidFill>
                  </a:rPr>
                  <a:t>random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</a:rPr>
                  <a:t> fraction </a:t>
                </a:r>
                <a:r>
                  <a:rPr lang="en-US" dirty="0"/>
                  <a:t>of the data</a:t>
                </a:r>
              </a:p>
              <a:p>
                <a:pPr marL="15875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8254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2: </a:t>
                </a:r>
                <a:r>
                  <a:rPr lang="en-US" dirty="0"/>
                  <a:t>dataset is given by RCN, except an adversary is allowed to come and </a:t>
                </a:r>
                <a:r>
                  <a:rPr lang="en-US" b="1" dirty="0">
                    <a:solidFill>
                      <a:srgbClr val="00B050"/>
                    </a:solidFill>
                  </a:rPr>
                  <a:t>correct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any labels that were flipped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6FD8EED-4402-6F0C-9E34-98D9F26FF210}"/>
              </a:ext>
            </a:extLst>
          </p:cNvPr>
          <p:cNvSpPr txBox="1"/>
          <p:nvPr/>
        </p:nvSpPr>
        <p:spPr>
          <a:xfrm>
            <a:off x="5523091" y="5442539"/>
            <a:ext cx="1137136" cy="7831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A45DD4F-EDE4-5AE5-9F2D-F7F4CC11A9AE}"/>
              </a:ext>
            </a:extLst>
          </p:cNvPr>
          <p:cNvSpPr/>
          <p:nvPr/>
        </p:nvSpPr>
        <p:spPr>
          <a:xfrm>
            <a:off x="1737475" y="4948321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ross 60">
            <a:extLst>
              <a:ext uri="{FF2B5EF4-FFF2-40B4-BE49-F238E27FC236}">
                <a16:creationId xmlns:a16="http://schemas.microsoft.com/office/drawing/2014/main" id="{F459BE8E-4BD2-C4E4-DCA7-5D7B72B67834}"/>
              </a:ext>
            </a:extLst>
          </p:cNvPr>
          <p:cNvSpPr/>
          <p:nvPr/>
        </p:nvSpPr>
        <p:spPr>
          <a:xfrm>
            <a:off x="1910300" y="5436385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ross 61">
            <a:extLst>
              <a:ext uri="{FF2B5EF4-FFF2-40B4-BE49-F238E27FC236}">
                <a16:creationId xmlns:a16="http://schemas.microsoft.com/office/drawing/2014/main" id="{ED23C9CE-99E2-80F5-D019-94E6549E0717}"/>
              </a:ext>
            </a:extLst>
          </p:cNvPr>
          <p:cNvSpPr/>
          <p:nvPr/>
        </p:nvSpPr>
        <p:spPr>
          <a:xfrm>
            <a:off x="2042402" y="567244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ross 62">
            <a:extLst>
              <a:ext uri="{FF2B5EF4-FFF2-40B4-BE49-F238E27FC236}">
                <a16:creationId xmlns:a16="http://schemas.microsoft.com/office/drawing/2014/main" id="{4CDC1709-3646-E0AD-DE32-07BD382D37E4}"/>
              </a:ext>
            </a:extLst>
          </p:cNvPr>
          <p:cNvSpPr/>
          <p:nvPr/>
        </p:nvSpPr>
        <p:spPr>
          <a:xfrm>
            <a:off x="2329396" y="5422434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ross 63">
            <a:extLst>
              <a:ext uri="{FF2B5EF4-FFF2-40B4-BE49-F238E27FC236}">
                <a16:creationId xmlns:a16="http://schemas.microsoft.com/office/drawing/2014/main" id="{BD6ECE1F-BE5A-AFD3-80FA-F84D83E3D8B8}"/>
              </a:ext>
            </a:extLst>
          </p:cNvPr>
          <p:cNvSpPr/>
          <p:nvPr/>
        </p:nvSpPr>
        <p:spPr>
          <a:xfrm>
            <a:off x="2329396" y="580417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ross 64">
            <a:extLst>
              <a:ext uri="{FF2B5EF4-FFF2-40B4-BE49-F238E27FC236}">
                <a16:creationId xmlns:a16="http://schemas.microsoft.com/office/drawing/2014/main" id="{507314D0-868C-1E1D-8E90-88089FDB0172}"/>
              </a:ext>
            </a:extLst>
          </p:cNvPr>
          <p:cNvSpPr/>
          <p:nvPr/>
        </p:nvSpPr>
        <p:spPr>
          <a:xfrm>
            <a:off x="3151357" y="626578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ross 65">
            <a:extLst>
              <a:ext uri="{FF2B5EF4-FFF2-40B4-BE49-F238E27FC236}">
                <a16:creationId xmlns:a16="http://schemas.microsoft.com/office/drawing/2014/main" id="{EB2BE0E3-8AB7-B780-C54E-B400D24EBD24}"/>
              </a:ext>
            </a:extLst>
          </p:cNvPr>
          <p:cNvSpPr/>
          <p:nvPr/>
        </p:nvSpPr>
        <p:spPr>
          <a:xfrm>
            <a:off x="2586176" y="560639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Cross 66">
            <a:extLst>
              <a:ext uri="{FF2B5EF4-FFF2-40B4-BE49-F238E27FC236}">
                <a16:creationId xmlns:a16="http://schemas.microsoft.com/office/drawing/2014/main" id="{59055CF8-614F-5892-63C9-FA5BD56D2A8C}"/>
              </a:ext>
            </a:extLst>
          </p:cNvPr>
          <p:cNvSpPr/>
          <p:nvPr/>
        </p:nvSpPr>
        <p:spPr>
          <a:xfrm>
            <a:off x="2065190" y="608195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ross 67">
            <a:extLst>
              <a:ext uri="{FF2B5EF4-FFF2-40B4-BE49-F238E27FC236}">
                <a16:creationId xmlns:a16="http://schemas.microsoft.com/office/drawing/2014/main" id="{8A7C3577-D8FF-DECC-49DB-36CD4389D241}"/>
              </a:ext>
            </a:extLst>
          </p:cNvPr>
          <p:cNvSpPr/>
          <p:nvPr/>
        </p:nvSpPr>
        <p:spPr>
          <a:xfrm>
            <a:off x="2403129" y="619972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Cross 68">
            <a:extLst>
              <a:ext uri="{FF2B5EF4-FFF2-40B4-BE49-F238E27FC236}">
                <a16:creationId xmlns:a16="http://schemas.microsoft.com/office/drawing/2014/main" id="{A4665DDC-752B-512F-821F-9D0840BD0C6E}"/>
              </a:ext>
            </a:extLst>
          </p:cNvPr>
          <p:cNvSpPr/>
          <p:nvPr/>
        </p:nvSpPr>
        <p:spPr>
          <a:xfrm>
            <a:off x="2750041" y="5824221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ross 69">
            <a:extLst>
              <a:ext uri="{FF2B5EF4-FFF2-40B4-BE49-F238E27FC236}">
                <a16:creationId xmlns:a16="http://schemas.microsoft.com/office/drawing/2014/main" id="{2F15AEDB-FA4D-68AD-07F0-51F053312621}"/>
              </a:ext>
            </a:extLst>
          </p:cNvPr>
          <p:cNvSpPr/>
          <p:nvPr/>
        </p:nvSpPr>
        <p:spPr>
          <a:xfrm>
            <a:off x="2821463" y="601590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ross 70">
            <a:extLst>
              <a:ext uri="{FF2B5EF4-FFF2-40B4-BE49-F238E27FC236}">
                <a16:creationId xmlns:a16="http://schemas.microsoft.com/office/drawing/2014/main" id="{62B68313-2548-9F9E-A327-CB875DA39D1B}"/>
              </a:ext>
            </a:extLst>
          </p:cNvPr>
          <p:cNvSpPr/>
          <p:nvPr/>
        </p:nvSpPr>
        <p:spPr>
          <a:xfrm>
            <a:off x="2687059" y="616987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Minus 71">
            <a:extLst>
              <a:ext uri="{FF2B5EF4-FFF2-40B4-BE49-F238E27FC236}">
                <a16:creationId xmlns:a16="http://schemas.microsoft.com/office/drawing/2014/main" id="{4E3F5456-B816-3D94-A586-403937986C0C}"/>
              </a:ext>
            </a:extLst>
          </p:cNvPr>
          <p:cNvSpPr/>
          <p:nvPr/>
        </p:nvSpPr>
        <p:spPr>
          <a:xfrm>
            <a:off x="2834887" y="5237809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inus 72">
            <a:extLst>
              <a:ext uri="{FF2B5EF4-FFF2-40B4-BE49-F238E27FC236}">
                <a16:creationId xmlns:a16="http://schemas.microsoft.com/office/drawing/2014/main" id="{042285D9-46F1-4DB6-D7C4-1A155827E787}"/>
              </a:ext>
            </a:extLst>
          </p:cNvPr>
          <p:cNvSpPr/>
          <p:nvPr/>
        </p:nvSpPr>
        <p:spPr>
          <a:xfrm>
            <a:off x="3168158" y="5436578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73">
            <a:extLst>
              <a:ext uri="{FF2B5EF4-FFF2-40B4-BE49-F238E27FC236}">
                <a16:creationId xmlns:a16="http://schemas.microsoft.com/office/drawing/2014/main" id="{2CB2EF5E-F172-68D3-3EE7-790AB5BC673F}"/>
              </a:ext>
            </a:extLst>
          </p:cNvPr>
          <p:cNvSpPr/>
          <p:nvPr/>
        </p:nvSpPr>
        <p:spPr>
          <a:xfrm>
            <a:off x="3489929" y="566438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74">
            <a:extLst>
              <a:ext uri="{FF2B5EF4-FFF2-40B4-BE49-F238E27FC236}">
                <a16:creationId xmlns:a16="http://schemas.microsoft.com/office/drawing/2014/main" id="{851F1B40-4DE6-92F0-8A66-55242773F35B}"/>
              </a:ext>
            </a:extLst>
          </p:cNvPr>
          <p:cNvSpPr/>
          <p:nvPr/>
        </p:nvSpPr>
        <p:spPr>
          <a:xfrm>
            <a:off x="3378660" y="5166523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75">
            <a:extLst>
              <a:ext uri="{FF2B5EF4-FFF2-40B4-BE49-F238E27FC236}">
                <a16:creationId xmlns:a16="http://schemas.microsoft.com/office/drawing/2014/main" id="{3876EF02-78B3-5978-FC12-631BD6A6D7A9}"/>
              </a:ext>
            </a:extLst>
          </p:cNvPr>
          <p:cNvSpPr/>
          <p:nvPr/>
        </p:nvSpPr>
        <p:spPr>
          <a:xfrm>
            <a:off x="3918062" y="577652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76">
            <a:extLst>
              <a:ext uri="{FF2B5EF4-FFF2-40B4-BE49-F238E27FC236}">
                <a16:creationId xmlns:a16="http://schemas.microsoft.com/office/drawing/2014/main" id="{68BAC2AC-76A3-88AC-B666-382547FA71E3}"/>
              </a:ext>
            </a:extLst>
          </p:cNvPr>
          <p:cNvSpPr/>
          <p:nvPr/>
        </p:nvSpPr>
        <p:spPr>
          <a:xfrm>
            <a:off x="3058598" y="562528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77">
            <a:extLst>
              <a:ext uri="{FF2B5EF4-FFF2-40B4-BE49-F238E27FC236}">
                <a16:creationId xmlns:a16="http://schemas.microsoft.com/office/drawing/2014/main" id="{B95225DF-8CE9-3357-4373-435D3BE70B61}"/>
              </a:ext>
            </a:extLst>
          </p:cNvPr>
          <p:cNvSpPr/>
          <p:nvPr/>
        </p:nvSpPr>
        <p:spPr>
          <a:xfrm>
            <a:off x="3301285" y="5862251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78">
            <a:extLst>
              <a:ext uri="{FF2B5EF4-FFF2-40B4-BE49-F238E27FC236}">
                <a16:creationId xmlns:a16="http://schemas.microsoft.com/office/drawing/2014/main" id="{5F7BBD4C-E377-AB12-3BAB-3BC02FEF80D2}"/>
              </a:ext>
            </a:extLst>
          </p:cNvPr>
          <p:cNvSpPr/>
          <p:nvPr/>
        </p:nvSpPr>
        <p:spPr>
          <a:xfrm>
            <a:off x="3489929" y="611931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79">
            <a:extLst>
              <a:ext uri="{FF2B5EF4-FFF2-40B4-BE49-F238E27FC236}">
                <a16:creationId xmlns:a16="http://schemas.microsoft.com/office/drawing/2014/main" id="{48B6DBA9-683F-A812-70DF-B796479AD80A}"/>
              </a:ext>
            </a:extLst>
          </p:cNvPr>
          <p:cNvSpPr/>
          <p:nvPr/>
        </p:nvSpPr>
        <p:spPr>
          <a:xfrm>
            <a:off x="3866901" y="599340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Minus 80">
            <a:extLst>
              <a:ext uri="{FF2B5EF4-FFF2-40B4-BE49-F238E27FC236}">
                <a16:creationId xmlns:a16="http://schemas.microsoft.com/office/drawing/2014/main" id="{01B9C29E-C1AC-524E-316B-3980C8DE5E77}"/>
              </a:ext>
            </a:extLst>
          </p:cNvPr>
          <p:cNvSpPr/>
          <p:nvPr/>
        </p:nvSpPr>
        <p:spPr>
          <a:xfrm>
            <a:off x="3868088" y="625141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Minus 81">
            <a:extLst>
              <a:ext uri="{FF2B5EF4-FFF2-40B4-BE49-F238E27FC236}">
                <a16:creationId xmlns:a16="http://schemas.microsoft.com/office/drawing/2014/main" id="{F6E22946-1FD7-4EE1-91B0-19502D3CCE79}"/>
              </a:ext>
            </a:extLst>
          </p:cNvPr>
          <p:cNvSpPr/>
          <p:nvPr/>
        </p:nvSpPr>
        <p:spPr>
          <a:xfrm>
            <a:off x="3781108" y="550263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Minus 82">
            <a:extLst>
              <a:ext uri="{FF2B5EF4-FFF2-40B4-BE49-F238E27FC236}">
                <a16:creationId xmlns:a16="http://schemas.microsoft.com/office/drawing/2014/main" id="{A8FD8E77-B96F-C97B-D8F9-EA6822696655}"/>
              </a:ext>
            </a:extLst>
          </p:cNvPr>
          <p:cNvSpPr/>
          <p:nvPr/>
        </p:nvSpPr>
        <p:spPr>
          <a:xfrm>
            <a:off x="4179229" y="6404236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Minus 83">
            <a:extLst>
              <a:ext uri="{FF2B5EF4-FFF2-40B4-BE49-F238E27FC236}">
                <a16:creationId xmlns:a16="http://schemas.microsoft.com/office/drawing/2014/main" id="{EB55E51B-FB26-5BF2-65A0-C2B32FF7B511}"/>
              </a:ext>
            </a:extLst>
          </p:cNvPr>
          <p:cNvSpPr/>
          <p:nvPr/>
        </p:nvSpPr>
        <p:spPr>
          <a:xfrm>
            <a:off x="2529917" y="5114567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E25336-CB24-EDF9-3D94-97AFD1EB1AE2}"/>
              </a:ext>
            </a:extLst>
          </p:cNvPr>
          <p:cNvSpPr/>
          <p:nvPr/>
        </p:nvSpPr>
        <p:spPr>
          <a:xfrm>
            <a:off x="7743981" y="4948196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Cross 85">
            <a:extLst>
              <a:ext uri="{FF2B5EF4-FFF2-40B4-BE49-F238E27FC236}">
                <a16:creationId xmlns:a16="http://schemas.microsoft.com/office/drawing/2014/main" id="{2F683F10-3408-CD2E-07CA-CA1B921DF9BB}"/>
              </a:ext>
            </a:extLst>
          </p:cNvPr>
          <p:cNvSpPr/>
          <p:nvPr/>
        </p:nvSpPr>
        <p:spPr>
          <a:xfrm>
            <a:off x="7914164" y="550205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Minus 86">
            <a:extLst>
              <a:ext uri="{FF2B5EF4-FFF2-40B4-BE49-F238E27FC236}">
                <a16:creationId xmlns:a16="http://schemas.microsoft.com/office/drawing/2014/main" id="{3306BBC9-CF5B-4894-8C12-0454D49FD3B9}"/>
              </a:ext>
            </a:extLst>
          </p:cNvPr>
          <p:cNvSpPr/>
          <p:nvPr/>
        </p:nvSpPr>
        <p:spPr>
          <a:xfrm>
            <a:off x="8048412" y="574195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Cross 87">
            <a:extLst>
              <a:ext uri="{FF2B5EF4-FFF2-40B4-BE49-F238E27FC236}">
                <a16:creationId xmlns:a16="http://schemas.microsoft.com/office/drawing/2014/main" id="{6A793DA9-D99E-4850-9213-8CE10965B68F}"/>
              </a:ext>
            </a:extLst>
          </p:cNvPr>
          <p:cNvSpPr/>
          <p:nvPr/>
        </p:nvSpPr>
        <p:spPr>
          <a:xfrm>
            <a:off x="8340071" y="5487881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Minus 88">
            <a:extLst>
              <a:ext uri="{FF2B5EF4-FFF2-40B4-BE49-F238E27FC236}">
                <a16:creationId xmlns:a16="http://schemas.microsoft.com/office/drawing/2014/main" id="{26C04CD8-C07E-D056-D135-85AF0823BBBC}"/>
              </a:ext>
            </a:extLst>
          </p:cNvPr>
          <p:cNvSpPr/>
          <p:nvPr/>
        </p:nvSpPr>
        <p:spPr>
          <a:xfrm>
            <a:off x="8340071" y="587582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Cross 89">
            <a:extLst>
              <a:ext uri="{FF2B5EF4-FFF2-40B4-BE49-F238E27FC236}">
                <a16:creationId xmlns:a16="http://schemas.microsoft.com/office/drawing/2014/main" id="{214E532D-5E40-9E12-9287-570D9C55E5B9}"/>
              </a:ext>
            </a:extLst>
          </p:cNvPr>
          <p:cNvSpPr/>
          <p:nvPr/>
        </p:nvSpPr>
        <p:spPr>
          <a:xfrm>
            <a:off x="9175392" y="634493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Cross 90">
            <a:extLst>
              <a:ext uri="{FF2B5EF4-FFF2-40B4-BE49-F238E27FC236}">
                <a16:creationId xmlns:a16="http://schemas.microsoft.com/office/drawing/2014/main" id="{85E6ABF1-19CB-F2D6-4604-2245B7BED381}"/>
              </a:ext>
            </a:extLst>
          </p:cNvPr>
          <p:cNvSpPr/>
          <p:nvPr/>
        </p:nvSpPr>
        <p:spPr>
          <a:xfrm>
            <a:off x="8601024" y="5674829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Cross 91">
            <a:extLst>
              <a:ext uri="{FF2B5EF4-FFF2-40B4-BE49-F238E27FC236}">
                <a16:creationId xmlns:a16="http://schemas.microsoft.com/office/drawing/2014/main" id="{066FA773-4FB3-F202-88AA-4697092F17A7}"/>
              </a:ext>
            </a:extLst>
          </p:cNvPr>
          <p:cNvSpPr/>
          <p:nvPr/>
        </p:nvSpPr>
        <p:spPr>
          <a:xfrm>
            <a:off x="8071573" y="615811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ross 92">
            <a:extLst>
              <a:ext uri="{FF2B5EF4-FFF2-40B4-BE49-F238E27FC236}">
                <a16:creationId xmlns:a16="http://schemas.microsoft.com/office/drawing/2014/main" id="{34CE4D4E-D908-2F06-EECF-29F73D8AE4B4}"/>
              </a:ext>
            </a:extLst>
          </p:cNvPr>
          <p:cNvSpPr/>
          <p:nvPr/>
        </p:nvSpPr>
        <p:spPr>
          <a:xfrm>
            <a:off x="8415002" y="6277809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Cross 93">
            <a:extLst>
              <a:ext uri="{FF2B5EF4-FFF2-40B4-BE49-F238E27FC236}">
                <a16:creationId xmlns:a16="http://schemas.microsoft.com/office/drawing/2014/main" id="{F82471DC-0B6D-E287-C98C-FA3AF3261EFF}"/>
              </a:ext>
            </a:extLst>
          </p:cNvPr>
          <p:cNvSpPr/>
          <p:nvPr/>
        </p:nvSpPr>
        <p:spPr>
          <a:xfrm>
            <a:off x="8767553" y="589619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Minus 94">
            <a:extLst>
              <a:ext uri="{FF2B5EF4-FFF2-40B4-BE49-F238E27FC236}">
                <a16:creationId xmlns:a16="http://schemas.microsoft.com/office/drawing/2014/main" id="{F1E29F8C-AD17-8DCD-88C8-508DEFA3A443}"/>
              </a:ext>
            </a:extLst>
          </p:cNvPr>
          <p:cNvSpPr/>
          <p:nvPr/>
        </p:nvSpPr>
        <p:spPr>
          <a:xfrm>
            <a:off x="8840136" y="609099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Cross 95">
            <a:extLst>
              <a:ext uri="{FF2B5EF4-FFF2-40B4-BE49-F238E27FC236}">
                <a16:creationId xmlns:a16="http://schemas.microsoft.com/office/drawing/2014/main" id="{60E85B6C-2DC2-7A89-2F56-09A41917E40A}"/>
              </a:ext>
            </a:extLst>
          </p:cNvPr>
          <p:cNvSpPr/>
          <p:nvPr/>
        </p:nvSpPr>
        <p:spPr>
          <a:xfrm>
            <a:off x="8703547" y="624747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Minus 96">
            <a:extLst>
              <a:ext uri="{FF2B5EF4-FFF2-40B4-BE49-F238E27FC236}">
                <a16:creationId xmlns:a16="http://schemas.microsoft.com/office/drawing/2014/main" id="{74218D8A-4F97-5E1F-E5F8-7C753BF6E401}"/>
              </a:ext>
            </a:extLst>
          </p:cNvPr>
          <p:cNvSpPr/>
          <p:nvPr/>
        </p:nvSpPr>
        <p:spPr>
          <a:xfrm>
            <a:off x="8847072" y="5261606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Minus 97">
            <a:extLst>
              <a:ext uri="{FF2B5EF4-FFF2-40B4-BE49-F238E27FC236}">
                <a16:creationId xmlns:a16="http://schemas.microsoft.com/office/drawing/2014/main" id="{66903D0C-F45F-7A86-EF9E-5BBD97677505}"/>
              </a:ext>
            </a:extLst>
          </p:cNvPr>
          <p:cNvSpPr/>
          <p:nvPr/>
        </p:nvSpPr>
        <p:spPr>
          <a:xfrm>
            <a:off x="9185760" y="546360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Minus 98">
            <a:extLst>
              <a:ext uri="{FF2B5EF4-FFF2-40B4-BE49-F238E27FC236}">
                <a16:creationId xmlns:a16="http://schemas.microsoft.com/office/drawing/2014/main" id="{D4F19176-9FF4-9B43-3881-D4726B52B355}"/>
              </a:ext>
            </a:extLst>
          </p:cNvPr>
          <p:cNvSpPr/>
          <p:nvPr/>
        </p:nvSpPr>
        <p:spPr>
          <a:xfrm>
            <a:off x="9947853" y="5809079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Minus 99">
            <a:extLst>
              <a:ext uri="{FF2B5EF4-FFF2-40B4-BE49-F238E27FC236}">
                <a16:creationId xmlns:a16="http://schemas.microsoft.com/office/drawing/2014/main" id="{2AAADCE5-35FC-9A7E-FB16-7B84669656AE}"/>
              </a:ext>
            </a:extLst>
          </p:cNvPr>
          <p:cNvSpPr/>
          <p:nvPr/>
        </p:nvSpPr>
        <p:spPr>
          <a:xfrm>
            <a:off x="9074419" y="565537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Minus 100">
            <a:extLst>
              <a:ext uri="{FF2B5EF4-FFF2-40B4-BE49-F238E27FC236}">
                <a16:creationId xmlns:a16="http://schemas.microsoft.com/office/drawing/2014/main" id="{8F8D5923-B83E-896A-A9B7-5BB3015F4D0D}"/>
              </a:ext>
            </a:extLst>
          </p:cNvPr>
          <p:cNvSpPr/>
          <p:nvPr/>
        </p:nvSpPr>
        <p:spPr>
          <a:xfrm>
            <a:off x="9321051" y="5896198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Minus 101">
            <a:extLst>
              <a:ext uri="{FF2B5EF4-FFF2-40B4-BE49-F238E27FC236}">
                <a16:creationId xmlns:a16="http://schemas.microsoft.com/office/drawing/2014/main" id="{9242F4D4-5FF9-A673-86EA-6AA8E05E1284}"/>
              </a:ext>
            </a:extLst>
          </p:cNvPr>
          <p:cNvSpPr/>
          <p:nvPr/>
        </p:nvSpPr>
        <p:spPr>
          <a:xfrm>
            <a:off x="9512760" y="615743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Minus 102">
            <a:extLst>
              <a:ext uri="{FF2B5EF4-FFF2-40B4-BE49-F238E27FC236}">
                <a16:creationId xmlns:a16="http://schemas.microsoft.com/office/drawing/2014/main" id="{35F21ABC-674F-5B43-C78F-0DD7AEBA521F}"/>
              </a:ext>
            </a:extLst>
          </p:cNvPr>
          <p:cNvSpPr/>
          <p:nvPr/>
        </p:nvSpPr>
        <p:spPr>
          <a:xfrm>
            <a:off x="9897066" y="629168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Minus 103">
            <a:extLst>
              <a:ext uri="{FF2B5EF4-FFF2-40B4-BE49-F238E27FC236}">
                <a16:creationId xmlns:a16="http://schemas.microsoft.com/office/drawing/2014/main" id="{9C03D873-6F9D-03B4-6102-1783D321CB62}"/>
              </a:ext>
            </a:extLst>
          </p:cNvPr>
          <p:cNvSpPr/>
          <p:nvPr/>
        </p:nvSpPr>
        <p:spPr>
          <a:xfrm>
            <a:off x="9808672" y="5530731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Minus 104">
            <a:extLst>
              <a:ext uri="{FF2B5EF4-FFF2-40B4-BE49-F238E27FC236}">
                <a16:creationId xmlns:a16="http://schemas.microsoft.com/office/drawing/2014/main" id="{C2AE6294-31E4-42E2-7706-FBE87C4E8731}"/>
              </a:ext>
            </a:extLst>
          </p:cNvPr>
          <p:cNvSpPr/>
          <p:nvPr/>
        </p:nvSpPr>
        <p:spPr>
          <a:xfrm>
            <a:off x="10213264" y="644699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Cross 105">
            <a:extLst>
              <a:ext uri="{FF2B5EF4-FFF2-40B4-BE49-F238E27FC236}">
                <a16:creationId xmlns:a16="http://schemas.microsoft.com/office/drawing/2014/main" id="{F619D40D-75C4-4B29-B363-6DE36896B39C}"/>
              </a:ext>
            </a:extLst>
          </p:cNvPr>
          <p:cNvSpPr/>
          <p:nvPr/>
        </p:nvSpPr>
        <p:spPr>
          <a:xfrm>
            <a:off x="8541191" y="5136361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Cross 106">
            <a:extLst>
              <a:ext uri="{FF2B5EF4-FFF2-40B4-BE49-F238E27FC236}">
                <a16:creationId xmlns:a16="http://schemas.microsoft.com/office/drawing/2014/main" id="{5C2D7839-2EF6-20FA-965E-2A4999A63476}"/>
              </a:ext>
            </a:extLst>
          </p:cNvPr>
          <p:cNvSpPr/>
          <p:nvPr/>
        </p:nvSpPr>
        <p:spPr>
          <a:xfrm>
            <a:off x="9517704" y="570032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Cross 107">
            <a:extLst>
              <a:ext uri="{FF2B5EF4-FFF2-40B4-BE49-F238E27FC236}">
                <a16:creationId xmlns:a16="http://schemas.microsoft.com/office/drawing/2014/main" id="{76679E30-8C8A-E8BC-DC1B-50385D5802F7}"/>
              </a:ext>
            </a:extLst>
          </p:cNvPr>
          <p:cNvSpPr/>
          <p:nvPr/>
        </p:nvSpPr>
        <p:spPr>
          <a:xfrm>
            <a:off x="9903888" y="6031829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ross 108">
            <a:extLst>
              <a:ext uri="{FF2B5EF4-FFF2-40B4-BE49-F238E27FC236}">
                <a16:creationId xmlns:a16="http://schemas.microsoft.com/office/drawing/2014/main" id="{CABC4DE2-E697-32D7-883F-351AF841825D}"/>
              </a:ext>
            </a:extLst>
          </p:cNvPr>
          <p:cNvSpPr/>
          <p:nvPr/>
        </p:nvSpPr>
        <p:spPr>
          <a:xfrm>
            <a:off x="9398476" y="5189162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04C208B-2A1A-8F52-A751-B9A75FAC9FF7}"/>
              </a:ext>
            </a:extLst>
          </p:cNvPr>
          <p:cNvCxnSpPr>
            <a:cxnSpLocks/>
          </p:cNvCxnSpPr>
          <p:nvPr/>
        </p:nvCxnSpPr>
        <p:spPr>
          <a:xfrm>
            <a:off x="4600418" y="583181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7F49A1E-39C0-57AF-96C6-2253D2FD499C}"/>
              </a:ext>
            </a:extLst>
          </p:cNvPr>
          <p:cNvCxnSpPr>
            <a:cxnSpLocks/>
          </p:cNvCxnSpPr>
          <p:nvPr/>
        </p:nvCxnSpPr>
        <p:spPr>
          <a:xfrm>
            <a:off x="6821104" y="583272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2: </a:t>
                </a:r>
                <a:r>
                  <a:rPr lang="en-US" dirty="0"/>
                  <a:t>dataset is given by RCN, except an adversary is allowed to come and </a:t>
                </a:r>
                <a:r>
                  <a:rPr lang="en-US" b="1" dirty="0">
                    <a:solidFill>
                      <a:srgbClr val="00B050"/>
                    </a:solidFill>
                  </a:rPr>
                  <a:t>correct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any labels that were flipped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A6FD8EED-4402-6F0C-9E34-98D9F26FF210}"/>
              </a:ext>
            </a:extLst>
          </p:cNvPr>
          <p:cNvSpPr txBox="1"/>
          <p:nvPr/>
        </p:nvSpPr>
        <p:spPr>
          <a:xfrm>
            <a:off x="5523091" y="5442539"/>
            <a:ext cx="1137136" cy="7831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A45DD4F-EDE4-5AE5-9F2D-F7F4CC11A9AE}"/>
              </a:ext>
            </a:extLst>
          </p:cNvPr>
          <p:cNvSpPr/>
          <p:nvPr/>
        </p:nvSpPr>
        <p:spPr>
          <a:xfrm>
            <a:off x="1737475" y="4948321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ross 60">
            <a:extLst>
              <a:ext uri="{FF2B5EF4-FFF2-40B4-BE49-F238E27FC236}">
                <a16:creationId xmlns:a16="http://schemas.microsoft.com/office/drawing/2014/main" id="{F459BE8E-4BD2-C4E4-DCA7-5D7B72B67834}"/>
              </a:ext>
            </a:extLst>
          </p:cNvPr>
          <p:cNvSpPr/>
          <p:nvPr/>
        </p:nvSpPr>
        <p:spPr>
          <a:xfrm>
            <a:off x="1910300" y="5436385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ross 61">
            <a:extLst>
              <a:ext uri="{FF2B5EF4-FFF2-40B4-BE49-F238E27FC236}">
                <a16:creationId xmlns:a16="http://schemas.microsoft.com/office/drawing/2014/main" id="{ED23C9CE-99E2-80F5-D019-94E6549E0717}"/>
              </a:ext>
            </a:extLst>
          </p:cNvPr>
          <p:cNvSpPr/>
          <p:nvPr/>
        </p:nvSpPr>
        <p:spPr>
          <a:xfrm>
            <a:off x="2042402" y="567244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ross 62">
            <a:extLst>
              <a:ext uri="{FF2B5EF4-FFF2-40B4-BE49-F238E27FC236}">
                <a16:creationId xmlns:a16="http://schemas.microsoft.com/office/drawing/2014/main" id="{4CDC1709-3646-E0AD-DE32-07BD382D37E4}"/>
              </a:ext>
            </a:extLst>
          </p:cNvPr>
          <p:cNvSpPr/>
          <p:nvPr/>
        </p:nvSpPr>
        <p:spPr>
          <a:xfrm>
            <a:off x="2329396" y="5422434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ross 63">
            <a:extLst>
              <a:ext uri="{FF2B5EF4-FFF2-40B4-BE49-F238E27FC236}">
                <a16:creationId xmlns:a16="http://schemas.microsoft.com/office/drawing/2014/main" id="{BD6ECE1F-BE5A-AFD3-80FA-F84D83E3D8B8}"/>
              </a:ext>
            </a:extLst>
          </p:cNvPr>
          <p:cNvSpPr/>
          <p:nvPr/>
        </p:nvSpPr>
        <p:spPr>
          <a:xfrm>
            <a:off x="2329396" y="580417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Cross 64">
            <a:extLst>
              <a:ext uri="{FF2B5EF4-FFF2-40B4-BE49-F238E27FC236}">
                <a16:creationId xmlns:a16="http://schemas.microsoft.com/office/drawing/2014/main" id="{507314D0-868C-1E1D-8E90-88089FDB0172}"/>
              </a:ext>
            </a:extLst>
          </p:cNvPr>
          <p:cNvSpPr/>
          <p:nvPr/>
        </p:nvSpPr>
        <p:spPr>
          <a:xfrm>
            <a:off x="3151357" y="626578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ross 65">
            <a:extLst>
              <a:ext uri="{FF2B5EF4-FFF2-40B4-BE49-F238E27FC236}">
                <a16:creationId xmlns:a16="http://schemas.microsoft.com/office/drawing/2014/main" id="{EB2BE0E3-8AB7-B780-C54E-B400D24EBD24}"/>
              </a:ext>
            </a:extLst>
          </p:cNvPr>
          <p:cNvSpPr/>
          <p:nvPr/>
        </p:nvSpPr>
        <p:spPr>
          <a:xfrm>
            <a:off x="2586176" y="5606393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Cross 66">
            <a:extLst>
              <a:ext uri="{FF2B5EF4-FFF2-40B4-BE49-F238E27FC236}">
                <a16:creationId xmlns:a16="http://schemas.microsoft.com/office/drawing/2014/main" id="{59055CF8-614F-5892-63C9-FA5BD56D2A8C}"/>
              </a:ext>
            </a:extLst>
          </p:cNvPr>
          <p:cNvSpPr/>
          <p:nvPr/>
        </p:nvSpPr>
        <p:spPr>
          <a:xfrm>
            <a:off x="2065190" y="6081952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ross 67">
            <a:extLst>
              <a:ext uri="{FF2B5EF4-FFF2-40B4-BE49-F238E27FC236}">
                <a16:creationId xmlns:a16="http://schemas.microsoft.com/office/drawing/2014/main" id="{8A7C3577-D8FF-DECC-49DB-36CD4389D241}"/>
              </a:ext>
            </a:extLst>
          </p:cNvPr>
          <p:cNvSpPr/>
          <p:nvPr/>
        </p:nvSpPr>
        <p:spPr>
          <a:xfrm>
            <a:off x="2403129" y="619972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Cross 68">
            <a:extLst>
              <a:ext uri="{FF2B5EF4-FFF2-40B4-BE49-F238E27FC236}">
                <a16:creationId xmlns:a16="http://schemas.microsoft.com/office/drawing/2014/main" id="{A4665DDC-752B-512F-821F-9D0840BD0C6E}"/>
              </a:ext>
            </a:extLst>
          </p:cNvPr>
          <p:cNvSpPr/>
          <p:nvPr/>
        </p:nvSpPr>
        <p:spPr>
          <a:xfrm>
            <a:off x="2750041" y="5824221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ross 69">
            <a:extLst>
              <a:ext uri="{FF2B5EF4-FFF2-40B4-BE49-F238E27FC236}">
                <a16:creationId xmlns:a16="http://schemas.microsoft.com/office/drawing/2014/main" id="{2F15AEDB-FA4D-68AD-07F0-51F053312621}"/>
              </a:ext>
            </a:extLst>
          </p:cNvPr>
          <p:cNvSpPr/>
          <p:nvPr/>
        </p:nvSpPr>
        <p:spPr>
          <a:xfrm>
            <a:off x="2821463" y="6015900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ross 70">
            <a:extLst>
              <a:ext uri="{FF2B5EF4-FFF2-40B4-BE49-F238E27FC236}">
                <a16:creationId xmlns:a16="http://schemas.microsoft.com/office/drawing/2014/main" id="{62B68313-2548-9F9E-A327-CB875DA39D1B}"/>
              </a:ext>
            </a:extLst>
          </p:cNvPr>
          <p:cNvSpPr/>
          <p:nvPr/>
        </p:nvSpPr>
        <p:spPr>
          <a:xfrm>
            <a:off x="2687059" y="6169879"/>
            <a:ext cx="132102" cy="132102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Minus 71">
            <a:extLst>
              <a:ext uri="{FF2B5EF4-FFF2-40B4-BE49-F238E27FC236}">
                <a16:creationId xmlns:a16="http://schemas.microsoft.com/office/drawing/2014/main" id="{4E3F5456-B816-3D94-A586-403937986C0C}"/>
              </a:ext>
            </a:extLst>
          </p:cNvPr>
          <p:cNvSpPr/>
          <p:nvPr/>
        </p:nvSpPr>
        <p:spPr>
          <a:xfrm>
            <a:off x="2834887" y="5237809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Minus 72">
            <a:extLst>
              <a:ext uri="{FF2B5EF4-FFF2-40B4-BE49-F238E27FC236}">
                <a16:creationId xmlns:a16="http://schemas.microsoft.com/office/drawing/2014/main" id="{042285D9-46F1-4DB6-D7C4-1A155827E787}"/>
              </a:ext>
            </a:extLst>
          </p:cNvPr>
          <p:cNvSpPr/>
          <p:nvPr/>
        </p:nvSpPr>
        <p:spPr>
          <a:xfrm>
            <a:off x="3168158" y="5436578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73">
            <a:extLst>
              <a:ext uri="{FF2B5EF4-FFF2-40B4-BE49-F238E27FC236}">
                <a16:creationId xmlns:a16="http://schemas.microsoft.com/office/drawing/2014/main" id="{2CB2EF5E-F172-68D3-3EE7-790AB5BC673F}"/>
              </a:ext>
            </a:extLst>
          </p:cNvPr>
          <p:cNvSpPr/>
          <p:nvPr/>
        </p:nvSpPr>
        <p:spPr>
          <a:xfrm>
            <a:off x="3489929" y="566438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74">
            <a:extLst>
              <a:ext uri="{FF2B5EF4-FFF2-40B4-BE49-F238E27FC236}">
                <a16:creationId xmlns:a16="http://schemas.microsoft.com/office/drawing/2014/main" id="{851F1B40-4DE6-92F0-8A66-55242773F35B}"/>
              </a:ext>
            </a:extLst>
          </p:cNvPr>
          <p:cNvSpPr/>
          <p:nvPr/>
        </p:nvSpPr>
        <p:spPr>
          <a:xfrm>
            <a:off x="3378660" y="5166523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75">
            <a:extLst>
              <a:ext uri="{FF2B5EF4-FFF2-40B4-BE49-F238E27FC236}">
                <a16:creationId xmlns:a16="http://schemas.microsoft.com/office/drawing/2014/main" id="{3876EF02-78B3-5978-FC12-631BD6A6D7A9}"/>
              </a:ext>
            </a:extLst>
          </p:cNvPr>
          <p:cNvSpPr/>
          <p:nvPr/>
        </p:nvSpPr>
        <p:spPr>
          <a:xfrm>
            <a:off x="3918062" y="577652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76">
            <a:extLst>
              <a:ext uri="{FF2B5EF4-FFF2-40B4-BE49-F238E27FC236}">
                <a16:creationId xmlns:a16="http://schemas.microsoft.com/office/drawing/2014/main" id="{68BAC2AC-76A3-88AC-B666-382547FA71E3}"/>
              </a:ext>
            </a:extLst>
          </p:cNvPr>
          <p:cNvSpPr/>
          <p:nvPr/>
        </p:nvSpPr>
        <p:spPr>
          <a:xfrm>
            <a:off x="3058598" y="562528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77">
            <a:extLst>
              <a:ext uri="{FF2B5EF4-FFF2-40B4-BE49-F238E27FC236}">
                <a16:creationId xmlns:a16="http://schemas.microsoft.com/office/drawing/2014/main" id="{B95225DF-8CE9-3357-4373-435D3BE70B61}"/>
              </a:ext>
            </a:extLst>
          </p:cNvPr>
          <p:cNvSpPr/>
          <p:nvPr/>
        </p:nvSpPr>
        <p:spPr>
          <a:xfrm>
            <a:off x="3301285" y="5862251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78">
            <a:extLst>
              <a:ext uri="{FF2B5EF4-FFF2-40B4-BE49-F238E27FC236}">
                <a16:creationId xmlns:a16="http://schemas.microsoft.com/office/drawing/2014/main" id="{5F7BBD4C-E377-AB12-3BAB-3BC02FEF80D2}"/>
              </a:ext>
            </a:extLst>
          </p:cNvPr>
          <p:cNvSpPr/>
          <p:nvPr/>
        </p:nvSpPr>
        <p:spPr>
          <a:xfrm>
            <a:off x="3489929" y="6119312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79">
            <a:extLst>
              <a:ext uri="{FF2B5EF4-FFF2-40B4-BE49-F238E27FC236}">
                <a16:creationId xmlns:a16="http://schemas.microsoft.com/office/drawing/2014/main" id="{48B6DBA9-683F-A812-70DF-B796479AD80A}"/>
              </a:ext>
            </a:extLst>
          </p:cNvPr>
          <p:cNvSpPr/>
          <p:nvPr/>
        </p:nvSpPr>
        <p:spPr>
          <a:xfrm>
            <a:off x="3866901" y="599340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Minus 80">
            <a:extLst>
              <a:ext uri="{FF2B5EF4-FFF2-40B4-BE49-F238E27FC236}">
                <a16:creationId xmlns:a16="http://schemas.microsoft.com/office/drawing/2014/main" id="{01B9C29E-C1AC-524E-316B-3980C8DE5E77}"/>
              </a:ext>
            </a:extLst>
          </p:cNvPr>
          <p:cNvSpPr/>
          <p:nvPr/>
        </p:nvSpPr>
        <p:spPr>
          <a:xfrm>
            <a:off x="3868088" y="6251415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Minus 81">
            <a:extLst>
              <a:ext uri="{FF2B5EF4-FFF2-40B4-BE49-F238E27FC236}">
                <a16:creationId xmlns:a16="http://schemas.microsoft.com/office/drawing/2014/main" id="{F6E22946-1FD7-4EE1-91B0-19502D3CCE79}"/>
              </a:ext>
            </a:extLst>
          </p:cNvPr>
          <p:cNvSpPr/>
          <p:nvPr/>
        </p:nvSpPr>
        <p:spPr>
          <a:xfrm>
            <a:off x="3781108" y="5502630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Minus 82">
            <a:extLst>
              <a:ext uri="{FF2B5EF4-FFF2-40B4-BE49-F238E27FC236}">
                <a16:creationId xmlns:a16="http://schemas.microsoft.com/office/drawing/2014/main" id="{A8FD8E77-B96F-C97B-D8F9-EA6822696655}"/>
              </a:ext>
            </a:extLst>
          </p:cNvPr>
          <p:cNvSpPr/>
          <p:nvPr/>
        </p:nvSpPr>
        <p:spPr>
          <a:xfrm>
            <a:off x="4179229" y="6404236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Minus 83">
            <a:extLst>
              <a:ext uri="{FF2B5EF4-FFF2-40B4-BE49-F238E27FC236}">
                <a16:creationId xmlns:a16="http://schemas.microsoft.com/office/drawing/2014/main" id="{EB55E51B-FB26-5BF2-65A0-C2B32FF7B511}"/>
              </a:ext>
            </a:extLst>
          </p:cNvPr>
          <p:cNvSpPr/>
          <p:nvPr/>
        </p:nvSpPr>
        <p:spPr>
          <a:xfrm>
            <a:off x="2529917" y="5114567"/>
            <a:ext cx="132102" cy="132102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04C208B-2A1A-8F52-A751-B9A75FAC9FF7}"/>
              </a:ext>
            </a:extLst>
          </p:cNvPr>
          <p:cNvCxnSpPr>
            <a:cxnSpLocks/>
          </p:cNvCxnSpPr>
          <p:nvPr/>
        </p:nvCxnSpPr>
        <p:spPr>
          <a:xfrm>
            <a:off x="4600418" y="583181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7F49A1E-39C0-57AF-96C6-2253D2FD499C}"/>
              </a:ext>
            </a:extLst>
          </p:cNvPr>
          <p:cNvCxnSpPr>
            <a:cxnSpLocks/>
          </p:cNvCxnSpPr>
          <p:nvPr/>
        </p:nvCxnSpPr>
        <p:spPr>
          <a:xfrm>
            <a:off x="6821104" y="5832725"/>
            <a:ext cx="762000" cy="0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>
            <a:extLst>
              <a:ext uri="{FF2B5EF4-FFF2-40B4-BE49-F238E27FC236}">
                <a16:creationId xmlns:a16="http://schemas.microsoft.com/office/drawing/2014/main" id="{C590636E-1505-6D65-7DFA-76FA80A606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3466" y="4733466"/>
            <a:ext cx="865424" cy="917874"/>
          </a:xfrm>
          <a:prstGeom prst="rect">
            <a:avLst/>
          </a:prstGeom>
          <a:effectLst>
            <a:outerShdw blurRad="50800" dist="38100" dir="2700000" sx="97000" sy="97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78928B5-3AC5-853F-18A2-1AF055D0E22F}"/>
              </a:ext>
            </a:extLst>
          </p:cNvPr>
          <p:cNvCxnSpPr>
            <a:cxnSpLocks/>
            <a:stCxn id="112" idx="3"/>
          </p:cNvCxnSpPr>
          <p:nvPr/>
        </p:nvCxnSpPr>
        <p:spPr>
          <a:xfrm>
            <a:off x="7148890" y="5192403"/>
            <a:ext cx="478650" cy="267265"/>
          </a:xfrm>
          <a:prstGeom prst="straightConnector1">
            <a:avLst/>
          </a:prstGeom>
          <a:ln w="1016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Cross 136">
            <a:extLst>
              <a:ext uri="{FF2B5EF4-FFF2-40B4-BE49-F238E27FC236}">
                <a16:creationId xmlns:a16="http://schemas.microsoft.com/office/drawing/2014/main" id="{1E4D06C6-8616-17F5-8F32-84EC84E31613}"/>
              </a:ext>
            </a:extLst>
          </p:cNvPr>
          <p:cNvSpPr/>
          <p:nvPr/>
        </p:nvSpPr>
        <p:spPr>
          <a:xfrm>
            <a:off x="9458444" y="5604875"/>
            <a:ext cx="134249" cy="134249"/>
          </a:xfrm>
          <a:prstGeom prst="plus">
            <a:avLst>
              <a:gd name="adj" fmla="val 41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ross 137">
            <a:extLst>
              <a:ext uri="{FF2B5EF4-FFF2-40B4-BE49-F238E27FC236}">
                <a16:creationId xmlns:a16="http://schemas.microsoft.com/office/drawing/2014/main" id="{5B16DAD9-3D6F-FF43-DF17-0E9B3EB7A533}"/>
              </a:ext>
            </a:extLst>
          </p:cNvPr>
          <p:cNvSpPr/>
          <p:nvPr/>
        </p:nvSpPr>
        <p:spPr>
          <a:xfrm>
            <a:off x="10245932" y="5955348"/>
            <a:ext cx="134249" cy="134249"/>
          </a:xfrm>
          <a:prstGeom prst="plus">
            <a:avLst>
              <a:gd name="adj" fmla="val 41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2DFD311-BE02-B909-EC78-46017B5B9247}"/>
              </a:ext>
            </a:extLst>
          </p:cNvPr>
          <p:cNvSpPr/>
          <p:nvPr/>
        </p:nvSpPr>
        <p:spPr>
          <a:xfrm>
            <a:off x="7743981" y="4948321"/>
            <a:ext cx="2710543" cy="176698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ross 144">
            <a:extLst>
              <a:ext uri="{FF2B5EF4-FFF2-40B4-BE49-F238E27FC236}">
                <a16:creationId xmlns:a16="http://schemas.microsoft.com/office/drawing/2014/main" id="{109A4F25-C0DB-C784-32E8-F6ECAB54F433}"/>
              </a:ext>
            </a:extLst>
          </p:cNvPr>
          <p:cNvSpPr/>
          <p:nvPr/>
        </p:nvSpPr>
        <p:spPr>
          <a:xfrm>
            <a:off x="7914168" y="550218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ross 145">
            <a:extLst>
              <a:ext uri="{FF2B5EF4-FFF2-40B4-BE49-F238E27FC236}">
                <a16:creationId xmlns:a16="http://schemas.microsoft.com/office/drawing/2014/main" id="{850983E4-2B9B-40C6-352D-E18A1629D2B1}"/>
              </a:ext>
            </a:extLst>
          </p:cNvPr>
          <p:cNvSpPr/>
          <p:nvPr/>
        </p:nvSpPr>
        <p:spPr>
          <a:xfrm>
            <a:off x="8340071" y="548800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Minus 146">
            <a:extLst>
              <a:ext uri="{FF2B5EF4-FFF2-40B4-BE49-F238E27FC236}">
                <a16:creationId xmlns:a16="http://schemas.microsoft.com/office/drawing/2014/main" id="{150DADD9-A033-51F7-3450-425C17E25435}"/>
              </a:ext>
            </a:extLst>
          </p:cNvPr>
          <p:cNvSpPr/>
          <p:nvPr/>
        </p:nvSpPr>
        <p:spPr>
          <a:xfrm>
            <a:off x="8340071" y="5875949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ross 147">
            <a:extLst>
              <a:ext uri="{FF2B5EF4-FFF2-40B4-BE49-F238E27FC236}">
                <a16:creationId xmlns:a16="http://schemas.microsoft.com/office/drawing/2014/main" id="{C18C9554-603D-B8A6-2BA2-BE285AF2E407}"/>
              </a:ext>
            </a:extLst>
          </p:cNvPr>
          <p:cNvSpPr/>
          <p:nvPr/>
        </p:nvSpPr>
        <p:spPr>
          <a:xfrm>
            <a:off x="9175392" y="634505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ross 148">
            <a:extLst>
              <a:ext uri="{FF2B5EF4-FFF2-40B4-BE49-F238E27FC236}">
                <a16:creationId xmlns:a16="http://schemas.microsoft.com/office/drawing/2014/main" id="{E2130BB8-20F2-7A57-F716-3B0FA7E1673A}"/>
              </a:ext>
            </a:extLst>
          </p:cNvPr>
          <p:cNvSpPr/>
          <p:nvPr/>
        </p:nvSpPr>
        <p:spPr>
          <a:xfrm>
            <a:off x="8601024" y="5674953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ross 149">
            <a:extLst>
              <a:ext uri="{FF2B5EF4-FFF2-40B4-BE49-F238E27FC236}">
                <a16:creationId xmlns:a16="http://schemas.microsoft.com/office/drawing/2014/main" id="{1618DE9B-06B4-9198-146F-889707F4978E}"/>
              </a:ext>
            </a:extLst>
          </p:cNvPr>
          <p:cNvSpPr/>
          <p:nvPr/>
        </p:nvSpPr>
        <p:spPr>
          <a:xfrm>
            <a:off x="8071573" y="6158242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ross 150">
            <a:extLst>
              <a:ext uri="{FF2B5EF4-FFF2-40B4-BE49-F238E27FC236}">
                <a16:creationId xmlns:a16="http://schemas.microsoft.com/office/drawing/2014/main" id="{2CAA8BD8-A046-B505-AD03-8F5DECD5A54F}"/>
              </a:ext>
            </a:extLst>
          </p:cNvPr>
          <p:cNvSpPr/>
          <p:nvPr/>
        </p:nvSpPr>
        <p:spPr>
          <a:xfrm>
            <a:off x="8415002" y="6277933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ross 151">
            <a:extLst>
              <a:ext uri="{FF2B5EF4-FFF2-40B4-BE49-F238E27FC236}">
                <a16:creationId xmlns:a16="http://schemas.microsoft.com/office/drawing/2014/main" id="{C27F83D2-CC98-3145-2DFE-B8F5D18BB7E0}"/>
              </a:ext>
            </a:extLst>
          </p:cNvPr>
          <p:cNvSpPr/>
          <p:nvPr/>
        </p:nvSpPr>
        <p:spPr>
          <a:xfrm>
            <a:off x="8767553" y="5896322"/>
            <a:ext cx="134249" cy="134249"/>
          </a:xfrm>
          <a:prstGeom prst="plus">
            <a:avLst>
              <a:gd name="adj" fmla="val 41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ross 152">
            <a:extLst>
              <a:ext uri="{FF2B5EF4-FFF2-40B4-BE49-F238E27FC236}">
                <a16:creationId xmlns:a16="http://schemas.microsoft.com/office/drawing/2014/main" id="{1ADD3749-D798-D6C8-3C38-FCA4E13E86D7}"/>
              </a:ext>
            </a:extLst>
          </p:cNvPr>
          <p:cNvSpPr/>
          <p:nvPr/>
        </p:nvSpPr>
        <p:spPr>
          <a:xfrm>
            <a:off x="8703547" y="6247598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Minus 153">
            <a:extLst>
              <a:ext uri="{FF2B5EF4-FFF2-40B4-BE49-F238E27FC236}">
                <a16:creationId xmlns:a16="http://schemas.microsoft.com/office/drawing/2014/main" id="{E22D22CB-F0CB-873F-4505-47D7BC224270}"/>
              </a:ext>
            </a:extLst>
          </p:cNvPr>
          <p:cNvSpPr/>
          <p:nvPr/>
        </p:nvSpPr>
        <p:spPr>
          <a:xfrm>
            <a:off x="8847072" y="5261730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Minus 154">
            <a:extLst>
              <a:ext uri="{FF2B5EF4-FFF2-40B4-BE49-F238E27FC236}">
                <a16:creationId xmlns:a16="http://schemas.microsoft.com/office/drawing/2014/main" id="{0A71F387-0087-733C-B647-9D6D8AC311C3}"/>
              </a:ext>
            </a:extLst>
          </p:cNvPr>
          <p:cNvSpPr/>
          <p:nvPr/>
        </p:nvSpPr>
        <p:spPr>
          <a:xfrm>
            <a:off x="9185760" y="546373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Minus 155">
            <a:extLst>
              <a:ext uri="{FF2B5EF4-FFF2-40B4-BE49-F238E27FC236}">
                <a16:creationId xmlns:a16="http://schemas.microsoft.com/office/drawing/2014/main" id="{EBE9733A-8440-41A0-3C8B-2BCB696047AA}"/>
              </a:ext>
            </a:extLst>
          </p:cNvPr>
          <p:cNvSpPr/>
          <p:nvPr/>
        </p:nvSpPr>
        <p:spPr>
          <a:xfrm>
            <a:off x="9947853" y="5809204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Minus 156">
            <a:extLst>
              <a:ext uri="{FF2B5EF4-FFF2-40B4-BE49-F238E27FC236}">
                <a16:creationId xmlns:a16="http://schemas.microsoft.com/office/drawing/2014/main" id="{12A16B1D-2315-54F7-E365-B93187A5D0CD}"/>
              </a:ext>
            </a:extLst>
          </p:cNvPr>
          <p:cNvSpPr/>
          <p:nvPr/>
        </p:nvSpPr>
        <p:spPr>
          <a:xfrm>
            <a:off x="9074419" y="565550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Minus 157">
            <a:extLst>
              <a:ext uri="{FF2B5EF4-FFF2-40B4-BE49-F238E27FC236}">
                <a16:creationId xmlns:a16="http://schemas.microsoft.com/office/drawing/2014/main" id="{69DD2018-0D62-FE19-AB2A-BB55BD4566EC}"/>
              </a:ext>
            </a:extLst>
          </p:cNvPr>
          <p:cNvSpPr/>
          <p:nvPr/>
        </p:nvSpPr>
        <p:spPr>
          <a:xfrm>
            <a:off x="9321051" y="589632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Minus 158">
            <a:extLst>
              <a:ext uri="{FF2B5EF4-FFF2-40B4-BE49-F238E27FC236}">
                <a16:creationId xmlns:a16="http://schemas.microsoft.com/office/drawing/2014/main" id="{B2809537-9D82-561F-33E2-DD2F66C54B70}"/>
              </a:ext>
            </a:extLst>
          </p:cNvPr>
          <p:cNvSpPr/>
          <p:nvPr/>
        </p:nvSpPr>
        <p:spPr>
          <a:xfrm>
            <a:off x="9512760" y="615756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Minus 159">
            <a:extLst>
              <a:ext uri="{FF2B5EF4-FFF2-40B4-BE49-F238E27FC236}">
                <a16:creationId xmlns:a16="http://schemas.microsoft.com/office/drawing/2014/main" id="{423E40F4-C389-DE8C-1E2C-4972CA3B6023}"/>
              </a:ext>
            </a:extLst>
          </p:cNvPr>
          <p:cNvSpPr/>
          <p:nvPr/>
        </p:nvSpPr>
        <p:spPr>
          <a:xfrm>
            <a:off x="9897066" y="6291812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Minus 160">
            <a:extLst>
              <a:ext uri="{FF2B5EF4-FFF2-40B4-BE49-F238E27FC236}">
                <a16:creationId xmlns:a16="http://schemas.microsoft.com/office/drawing/2014/main" id="{B9EB3E0B-3058-599B-AF85-A4A95FC5AC09}"/>
              </a:ext>
            </a:extLst>
          </p:cNvPr>
          <p:cNvSpPr/>
          <p:nvPr/>
        </p:nvSpPr>
        <p:spPr>
          <a:xfrm>
            <a:off x="9808672" y="5530856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Minus 161">
            <a:extLst>
              <a:ext uri="{FF2B5EF4-FFF2-40B4-BE49-F238E27FC236}">
                <a16:creationId xmlns:a16="http://schemas.microsoft.com/office/drawing/2014/main" id="{3AA4992A-47B4-D66A-F259-BC8553C54609}"/>
              </a:ext>
            </a:extLst>
          </p:cNvPr>
          <p:cNvSpPr/>
          <p:nvPr/>
        </p:nvSpPr>
        <p:spPr>
          <a:xfrm>
            <a:off x="10213264" y="644711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ross 142">
            <a:extLst>
              <a:ext uri="{FF2B5EF4-FFF2-40B4-BE49-F238E27FC236}">
                <a16:creationId xmlns:a16="http://schemas.microsoft.com/office/drawing/2014/main" id="{E26ECA19-F8FF-1D6F-62C5-C7EA535B2A29}"/>
              </a:ext>
            </a:extLst>
          </p:cNvPr>
          <p:cNvSpPr/>
          <p:nvPr/>
        </p:nvSpPr>
        <p:spPr>
          <a:xfrm>
            <a:off x="8541191" y="513648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ross 143">
            <a:extLst>
              <a:ext uri="{FF2B5EF4-FFF2-40B4-BE49-F238E27FC236}">
                <a16:creationId xmlns:a16="http://schemas.microsoft.com/office/drawing/2014/main" id="{5981A24F-FDC4-844A-6E04-11BFE581B82E}"/>
              </a:ext>
            </a:extLst>
          </p:cNvPr>
          <p:cNvSpPr/>
          <p:nvPr/>
        </p:nvSpPr>
        <p:spPr>
          <a:xfrm>
            <a:off x="9903888" y="6031954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ross 162">
            <a:extLst>
              <a:ext uri="{FF2B5EF4-FFF2-40B4-BE49-F238E27FC236}">
                <a16:creationId xmlns:a16="http://schemas.microsoft.com/office/drawing/2014/main" id="{42536ED3-C6CA-E820-C2C2-40F53A11154D}"/>
              </a:ext>
            </a:extLst>
          </p:cNvPr>
          <p:cNvSpPr/>
          <p:nvPr/>
        </p:nvSpPr>
        <p:spPr>
          <a:xfrm>
            <a:off x="8046457" y="573975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ross 163">
            <a:extLst>
              <a:ext uri="{FF2B5EF4-FFF2-40B4-BE49-F238E27FC236}">
                <a16:creationId xmlns:a16="http://schemas.microsoft.com/office/drawing/2014/main" id="{4A28645A-39E7-CFC6-5A57-33B8BD39DD23}"/>
              </a:ext>
            </a:extLst>
          </p:cNvPr>
          <p:cNvSpPr/>
          <p:nvPr/>
        </p:nvSpPr>
        <p:spPr>
          <a:xfrm>
            <a:off x="8834677" y="6096236"/>
            <a:ext cx="134249" cy="134249"/>
          </a:xfrm>
          <a:prstGeom prst="plus">
            <a:avLst>
              <a:gd name="adj" fmla="val 41000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Minus 164">
            <a:extLst>
              <a:ext uri="{FF2B5EF4-FFF2-40B4-BE49-F238E27FC236}">
                <a16:creationId xmlns:a16="http://schemas.microsoft.com/office/drawing/2014/main" id="{95936896-DBAA-7E9D-FA13-7A1F8356FDF8}"/>
              </a:ext>
            </a:extLst>
          </p:cNvPr>
          <p:cNvSpPr/>
          <p:nvPr/>
        </p:nvSpPr>
        <p:spPr>
          <a:xfrm>
            <a:off x="9508622" y="5702683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Minus 165">
            <a:extLst>
              <a:ext uri="{FF2B5EF4-FFF2-40B4-BE49-F238E27FC236}">
                <a16:creationId xmlns:a16="http://schemas.microsoft.com/office/drawing/2014/main" id="{936B035D-0CB4-BA07-7FEF-F886B3838A70}"/>
              </a:ext>
            </a:extLst>
          </p:cNvPr>
          <p:cNvSpPr/>
          <p:nvPr/>
        </p:nvSpPr>
        <p:spPr>
          <a:xfrm>
            <a:off x="9405195" y="5189287"/>
            <a:ext cx="134249" cy="134249"/>
          </a:xfrm>
          <a:prstGeom prst="mathMinus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5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3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SEMIRANDOM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the noise is random-</a:t>
                </a:r>
                <a:r>
                  <a:rPr lang="en-US" dirty="0" err="1"/>
                  <a:t>ish</a:t>
                </a:r>
                <a:r>
                  <a:rPr lang="en-US" dirty="0"/>
                  <a:t>?</a:t>
                </a:r>
                <a:endParaRPr lang="en-US" sz="7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C.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Massart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noise:</a:t>
                </a:r>
              </a:p>
              <a:p>
                <a:pPr marL="15875" indent="0">
                  <a:buNone/>
                </a:pPr>
                <a:r>
                  <a:rPr lang="en-US" dirty="0"/>
                  <a:t>Natural model for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heterogeneous stochastic noise</a:t>
                </a:r>
              </a:p>
              <a:p>
                <a:pPr marL="15875" indent="0">
                  <a:buNone/>
                </a:pPr>
                <a:r>
                  <a:rPr lang="en-US" dirty="0"/>
                  <a:t>Every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has a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flip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15875" indent="0">
                  <a:buNone/>
                </a:pPr>
                <a:endParaRPr lang="en-US" sz="1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15875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 2: </a:t>
                </a:r>
                <a:r>
                  <a:rPr lang="en-US" dirty="0"/>
                  <a:t>dataset is given by RCN, except an adversary is allowed to come and </a:t>
                </a:r>
                <a:r>
                  <a:rPr lang="en-US" b="1" dirty="0">
                    <a:solidFill>
                      <a:srgbClr val="00B050"/>
                    </a:solidFill>
                  </a:rPr>
                  <a:t>correct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any labels that were flipped</a:t>
                </a:r>
              </a:p>
              <a:p>
                <a:pPr marL="460375" indent="0"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Semirandom noise:</a:t>
                </a:r>
                <a:r>
                  <a:rPr lang="en-US" sz="2800" dirty="0"/>
                  <a:t> noise initially generated under simple (perhaps too simple) model, and adversary then makes any number of “helpful” changes</a:t>
                </a:r>
              </a:p>
              <a:p>
                <a:pPr marL="460375" indent="0"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These “helpful” changes can sometimes break existing algorithms!</a:t>
                </a:r>
              </a:p>
              <a:p>
                <a:pPr marL="460375" indent="0">
                  <a:buNone/>
                </a:pPr>
                <a:r>
                  <a:rPr lang="en-US" sz="2800" b="1" dirty="0">
                    <a:solidFill>
                      <a:schemeClr val="accent2"/>
                    </a:solidFill>
                  </a:rPr>
                  <a:t>Powerful tool for probing whether algorithms “overfit” to a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6DAFFA-A1E1-5BCF-8E1C-B2663CDB6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563589"/>
              </a:xfrm>
              <a:blipFill>
                <a:blip r:embed="rId2"/>
                <a:stretch>
                  <a:fillRect l="-1380" t="-2506" b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8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SURROGATES FAIL FOR MASSART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DAFFA-A1E1-5BCF-8E1C-B2663CDB6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4590854"/>
            <a:ext cx="11948160" cy="11453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[Sloan ‘88], [Cohen ‘97]: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Are there polynomial-time algorithms for learning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halfspaces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under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Massart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noise?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2"/>
                <a:ext cx="11704320" cy="2938224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Diakonikolas-Gouleakis-Tzamos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19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any convex surrogate, there exists an instance of learning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-margin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for which the minimizer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of the convex surrogate achieves at least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accent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𝛀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𝜼</m:t>
                        </m:r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test loss, i.e.</a:t>
                </a:r>
              </a:p>
              <a:p>
                <a:pPr lvl="0" algn="ctr">
                  <a:defRPr/>
                </a:pPr>
                <a:endParaRPr lang="en-US" sz="1050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sgn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accent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chemeClr val="accent2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2"/>
                <a:ext cx="11704320" cy="2938224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38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IMPROPER LEARNING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2"/>
                <a:ext cx="11704320" cy="22594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Diakonikolas-Gouleakis-Tzamos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19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polynomial-time algorithm for (improperly) learning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2"/>
                <a:ext cx="11704320" cy="2259493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7939889-DBB7-EEAE-9CE9-25572D34B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39" y="3855563"/>
                <a:ext cx="6429819" cy="271911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/>
                  <a:t>Outputs a “linear threshold circuit” (hard to interpret) - can we get the same guarantee with </a:t>
                </a:r>
                <a:r>
                  <a:rPr lang="en-US" b="1" dirty="0">
                    <a:solidFill>
                      <a:srgbClr val="00B050"/>
                    </a:solidFill>
                  </a:rPr>
                  <a:t>proper learning?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Note: </a:t>
                </a:r>
                <a:r>
                  <a:rPr lang="en-US" dirty="0"/>
                  <a:t>achieving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is computationally hard 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-Koehler-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Moitra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Yau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 ‘20]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7939889-DBB7-EEAE-9CE9-25572D34B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39" y="3855563"/>
                <a:ext cx="6429819" cy="2719119"/>
              </a:xfrm>
              <a:blipFill>
                <a:blip r:embed="rId3"/>
                <a:stretch>
                  <a:fillRect l="-2367" t="-5116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2DBC9A9-D564-764F-6764-EE5F963DD726}"/>
              </a:ext>
            </a:extLst>
          </p:cNvPr>
          <p:cNvGrpSpPr/>
          <p:nvPr/>
        </p:nvGrpSpPr>
        <p:grpSpPr>
          <a:xfrm>
            <a:off x="6968915" y="3761655"/>
            <a:ext cx="4701385" cy="2906934"/>
            <a:chOff x="2665046" y="2948601"/>
            <a:chExt cx="5732157" cy="35442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51C5C9D4-F052-085B-C54C-DCFB3487125D}"/>
                    </a:ext>
                  </a:extLst>
                </p:cNvPr>
                <p:cNvSpPr/>
                <p:nvPr/>
              </p:nvSpPr>
              <p:spPr>
                <a:xfrm>
                  <a:off x="3790916" y="2948601"/>
                  <a:ext cx="1737360" cy="70781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51C5C9D4-F052-085B-C54C-DCFB348712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916" y="2948601"/>
                  <a:ext cx="1737360" cy="707810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59CBA90A-3F78-9770-1E49-00DC68E1949C}"/>
                    </a:ext>
                  </a:extLst>
                </p:cNvPr>
                <p:cNvSpPr/>
                <p:nvPr/>
              </p:nvSpPr>
              <p:spPr>
                <a:xfrm>
                  <a:off x="2665046" y="3894088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Output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59CBA90A-3F78-9770-1E49-00DC68E194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046" y="3894088"/>
                  <a:ext cx="1737360" cy="707811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F2A5DB8A-48B7-0D93-1DEF-E5631851C0D2}"/>
                    </a:ext>
                  </a:extLst>
                </p:cNvPr>
                <p:cNvSpPr/>
                <p:nvPr/>
              </p:nvSpPr>
              <p:spPr>
                <a:xfrm>
                  <a:off x="4916789" y="3894088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F2A5DB8A-48B7-0D93-1DEF-E5631851C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6789" y="3894088"/>
                  <a:ext cx="1737360" cy="7078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CCAE793-25E4-F71A-A3BE-CC22A4B55866}"/>
                    </a:ext>
                  </a:extLst>
                </p:cNvPr>
                <p:cNvSpPr/>
                <p:nvPr/>
              </p:nvSpPr>
              <p:spPr>
                <a:xfrm>
                  <a:off x="3790917" y="4839576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Output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3CCAE793-25E4-F71A-A3BE-CC22A4B558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917" y="4839576"/>
                  <a:ext cx="1737360" cy="707811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0B87888D-DCB0-194B-EA2C-28E674D00AA9}"/>
                    </a:ext>
                  </a:extLst>
                </p:cNvPr>
                <p:cNvSpPr/>
                <p:nvPr/>
              </p:nvSpPr>
              <p:spPr>
                <a:xfrm>
                  <a:off x="6042660" y="4839576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0B87888D-DCB0-194B-EA2C-28E674D00A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660" y="4839576"/>
                  <a:ext cx="1737360" cy="707811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148561D0-00CA-BA37-9EEB-CCF8783F5F34}"/>
                    </a:ext>
                  </a:extLst>
                </p:cNvPr>
                <p:cNvSpPr/>
                <p:nvPr/>
              </p:nvSpPr>
              <p:spPr>
                <a:xfrm>
                  <a:off x="4916789" y="5785064"/>
                  <a:ext cx="1737360" cy="707811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Output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148561D0-00CA-BA37-9EEB-CCF8783F5F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6789" y="5785064"/>
                  <a:ext cx="1737360" cy="707811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EF042C-3E8F-9A03-5A20-520BF46CDE29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flipH="1">
              <a:off x="3533726" y="3656411"/>
              <a:ext cx="1125870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F3A9918-6628-5B2D-E972-CA90D94EDEAD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>
              <a:off x="4659596" y="3656411"/>
              <a:ext cx="1125873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D84B58F-8114-8F86-4E2F-419FFA9D85D2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flipH="1">
              <a:off x="4659597" y="4601899"/>
              <a:ext cx="1125872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508B34E-3F6C-38E9-8CF0-7884F5D1909F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5785469" y="4601899"/>
              <a:ext cx="1125871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B61E6B-D90A-61F8-4CBC-A8055CA29B40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flipH="1">
              <a:off x="5785469" y="5547387"/>
              <a:ext cx="1125871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117DAD-3BE4-AD58-9281-5B483E02E7A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6911340" y="5547387"/>
              <a:ext cx="1125872" cy="237677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557FB8-19A6-7C75-263B-B97D19391136}"/>
                </a:ext>
              </a:extLst>
            </p:cNvPr>
            <p:cNvSpPr/>
            <p:nvPr/>
          </p:nvSpPr>
          <p:spPr>
            <a:xfrm>
              <a:off x="7957059" y="5602325"/>
              <a:ext cx="440144" cy="4878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54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PROPER LEARNING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polynomial-time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-sample,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linear-time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-margin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1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PROPER LEARNING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 polynomial-time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449FD3E-39EE-B4EE-0BC5-C5735047F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3"/>
                <a:ext cx="11704320" cy="1750445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glow rad="228600">
                  <a:schemeClr val="accent2">
                    <a:lumMod val="20000"/>
                    <a:lumOff val="80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Theorem 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-Koehler-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Moitra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Yau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There is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-sample,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linear-time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algorithm for </a:t>
                </a:r>
                <a:r>
                  <a:rPr lang="en-US" sz="3200" b="1" dirty="0">
                    <a:solidFill>
                      <a:srgbClr val="00B05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properly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learning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-margin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halfspaces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under </a:t>
                </a:r>
                <a:r>
                  <a:rPr lang="en-US" sz="32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Massart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noise that achieve test loss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without any assumptions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32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3D6E013-FF1A-8FC3-EDCB-4473DF9E37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462678"/>
                <a:ext cx="11704320" cy="247620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glow rad="228600">
                  <a:schemeClr val="accent2">
                    <a:lumMod val="20000"/>
                    <a:lumOff val="80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96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EFAD7-636B-FBA9-40D6-FD523ED2E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D574-C844-4716-B02A-A25F13E7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C2964A-3B04-7CC5-A6E8-4571CF806D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models)</a:t>
                </a:r>
              </a:p>
              <a:p>
                <a:pPr marL="458788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50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C2964A-3B04-7CC5-A6E8-4571CF806D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E98A0C2-51EE-4FC7-476C-63EF339FD567}"/>
              </a:ext>
            </a:extLst>
          </p:cNvPr>
          <p:cNvGrpSpPr/>
          <p:nvPr/>
        </p:nvGrpSpPr>
        <p:grpSpPr>
          <a:xfrm>
            <a:off x="2370626" y="5150461"/>
            <a:ext cx="6433603" cy="1200329"/>
            <a:chOff x="1243813" y="4050461"/>
            <a:chExt cx="8567384" cy="159843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A8D7B6-B167-1F1E-FFA4-3253F8DC6151}"/>
                </a:ext>
              </a:extLst>
            </p:cNvPr>
            <p:cNvGrpSpPr/>
            <p:nvPr/>
          </p:nvGrpSpPr>
          <p:grpSpPr>
            <a:xfrm>
              <a:off x="6204751" y="4214404"/>
              <a:ext cx="3606446" cy="778723"/>
              <a:chOff x="6092596" y="3927326"/>
              <a:chExt cx="3606446" cy="778723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CE1495F-0FFD-D403-9833-57223FA266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2596" y="4338084"/>
                <a:ext cx="1774924" cy="0"/>
              </a:xfrm>
              <a:prstGeom prst="straightConnector1">
                <a:avLst/>
              </a:prstGeom>
              <a:ln w="127000">
                <a:solidFill>
                  <a:schemeClr val="accent5">
                    <a:lumMod val="75000"/>
                  </a:schemeClr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CA1BD5-5EDD-E1E8-8837-B4FAFCA2F271}"/>
                  </a:ext>
                </a:extLst>
              </p:cNvPr>
              <p:cNvSpPr txBox="1"/>
              <p:nvPr/>
            </p:nvSpPr>
            <p:spPr>
              <a:xfrm>
                <a:off x="8136555" y="3927326"/>
                <a:ext cx="1562487" cy="778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“dog”</a:t>
                </a:r>
                <a:endParaRPr lang="en-US" sz="4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7ECA95-B201-6CA0-2DDF-B3C2210863E3}"/>
                </a:ext>
              </a:extLst>
            </p:cNvPr>
            <p:cNvSpPr/>
            <p:nvPr/>
          </p:nvSpPr>
          <p:spPr>
            <a:xfrm>
              <a:off x="1243813" y="4050461"/>
              <a:ext cx="4538147" cy="159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j-lt"/>
                  <a:cs typeface="Courier New" panose="02070309020205020404" pitchFamily="49" charset="0"/>
                </a:rPr>
                <a:t>{“The”, “quick”, “brown”, “fox”, “jumps”, “over”, “the”, “lazy”, _}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872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0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reweighting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>
            <a:extLst>
              <a:ext uri="{FF2B5EF4-FFF2-40B4-BE49-F238E27FC236}">
                <a16:creationId xmlns:a16="http://schemas.microsoft.com/office/drawing/2014/main" id="{B6CB17A5-B994-CBE7-0CC5-274C19A35258}"/>
              </a:ext>
            </a:extLst>
          </p:cNvPr>
          <p:cNvSpPr/>
          <p:nvPr/>
        </p:nvSpPr>
        <p:spPr>
          <a:xfrm>
            <a:off x="3749219" y="4289195"/>
            <a:ext cx="2390237" cy="2211503"/>
          </a:xfrm>
          <a:custGeom>
            <a:avLst/>
            <a:gdLst>
              <a:gd name="connsiteX0" fmla="*/ 3924728 w 3924728"/>
              <a:gd name="connsiteY0" fmla="*/ 421240 h 3010328"/>
              <a:gd name="connsiteX1" fmla="*/ 2835668 w 3924728"/>
              <a:gd name="connsiteY1" fmla="*/ 3010328 h 3010328"/>
              <a:gd name="connsiteX2" fmla="*/ 0 w 3924728"/>
              <a:gd name="connsiteY2" fmla="*/ 184935 h 3010328"/>
              <a:gd name="connsiteX3" fmla="*/ 3503488 w 3924728"/>
              <a:gd name="connsiteY3" fmla="*/ 0 h 3010328"/>
              <a:gd name="connsiteX4" fmla="*/ 3924728 w 3924728"/>
              <a:gd name="connsiteY4" fmla="*/ 421240 h 30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728" h="3010328">
                <a:moveTo>
                  <a:pt x="3924728" y="421240"/>
                </a:moveTo>
                <a:lnTo>
                  <a:pt x="2835668" y="3010328"/>
                </a:lnTo>
                <a:lnTo>
                  <a:pt x="0" y="184935"/>
                </a:lnTo>
                <a:lnTo>
                  <a:pt x="3503488" y="0"/>
                </a:lnTo>
                <a:lnTo>
                  <a:pt x="3924728" y="421240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83AF49-B044-9F4C-3763-46858FCA4097}"/>
              </a:ext>
            </a:extLst>
          </p:cNvPr>
          <p:cNvSpPr/>
          <p:nvPr/>
        </p:nvSpPr>
        <p:spPr>
          <a:xfrm rot="1515361">
            <a:off x="4053134" y="2864486"/>
            <a:ext cx="1247609" cy="1976145"/>
          </a:xfrm>
          <a:prstGeom prst="ellipse">
            <a:avLst/>
          </a:prstGeom>
          <a:solidFill>
            <a:schemeClr val="accent5">
              <a:alpha val="60858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CBF427-2E45-9D53-5E5B-D77B57D6FEED}"/>
              </a:ext>
            </a:extLst>
          </p:cNvPr>
          <p:cNvSpPr/>
          <p:nvPr/>
        </p:nvSpPr>
        <p:spPr>
          <a:xfrm rot="1515361">
            <a:off x="5796842" y="2830923"/>
            <a:ext cx="218750" cy="733494"/>
          </a:xfrm>
          <a:prstGeom prst="ellipse">
            <a:avLst/>
          </a:pr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CE18D99-CAB9-0FC0-FBE5-C9F740A601BE}"/>
              </a:ext>
            </a:extLst>
          </p:cNvPr>
          <p:cNvSpPr/>
          <p:nvPr/>
        </p:nvSpPr>
        <p:spPr>
          <a:xfrm>
            <a:off x="7044415" y="4744470"/>
            <a:ext cx="575185" cy="345111"/>
          </a:xfrm>
          <a:custGeom>
            <a:avLst/>
            <a:gdLst>
              <a:gd name="connsiteX0" fmla="*/ 770562 w 770562"/>
              <a:gd name="connsiteY0" fmla="*/ 410966 h 462337"/>
              <a:gd name="connsiteX1" fmla="*/ 400692 w 770562"/>
              <a:gd name="connsiteY1" fmla="*/ 236306 h 462337"/>
              <a:gd name="connsiteX2" fmla="*/ 390418 w 770562"/>
              <a:gd name="connsiteY2" fmla="*/ 102742 h 462337"/>
              <a:gd name="connsiteX3" fmla="*/ 246580 w 770562"/>
              <a:gd name="connsiteY3" fmla="*/ 30822 h 462337"/>
              <a:gd name="connsiteX4" fmla="*/ 71919 w 770562"/>
              <a:gd name="connsiteY4" fmla="*/ 0 h 462337"/>
              <a:gd name="connsiteX5" fmla="*/ 51371 w 770562"/>
              <a:gd name="connsiteY5" fmla="*/ 71919 h 462337"/>
              <a:gd name="connsiteX6" fmla="*/ 30822 w 770562"/>
              <a:gd name="connsiteY6" fmla="*/ 113016 h 462337"/>
              <a:gd name="connsiteX7" fmla="*/ 30822 w 770562"/>
              <a:gd name="connsiteY7" fmla="*/ 113016 h 462337"/>
              <a:gd name="connsiteX8" fmla="*/ 0 w 770562"/>
              <a:gd name="connsiteY8" fmla="*/ 226031 h 462337"/>
              <a:gd name="connsiteX9" fmla="*/ 256854 w 770562"/>
              <a:gd name="connsiteY9" fmla="*/ 380144 h 462337"/>
              <a:gd name="connsiteX10" fmla="*/ 164386 w 770562"/>
              <a:gd name="connsiteY10" fmla="*/ 410966 h 462337"/>
              <a:gd name="connsiteX11" fmla="*/ 369869 w 770562"/>
              <a:gd name="connsiteY11" fmla="*/ 462337 h 462337"/>
              <a:gd name="connsiteX12" fmla="*/ 770562 w 770562"/>
              <a:gd name="connsiteY12" fmla="*/ 410966 h 46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0562" h="462337">
                <a:moveTo>
                  <a:pt x="770562" y="410966"/>
                </a:moveTo>
                <a:lnTo>
                  <a:pt x="400692" y="236306"/>
                </a:lnTo>
                <a:lnTo>
                  <a:pt x="390418" y="102742"/>
                </a:lnTo>
                <a:lnTo>
                  <a:pt x="246580" y="30822"/>
                </a:lnTo>
                <a:lnTo>
                  <a:pt x="71919" y="0"/>
                </a:lnTo>
                <a:lnTo>
                  <a:pt x="51371" y="71919"/>
                </a:lnTo>
                <a:lnTo>
                  <a:pt x="30822" y="113016"/>
                </a:lnTo>
                <a:lnTo>
                  <a:pt x="30822" y="113016"/>
                </a:lnTo>
                <a:lnTo>
                  <a:pt x="0" y="226031"/>
                </a:lnTo>
                <a:lnTo>
                  <a:pt x="256854" y="380144"/>
                </a:lnTo>
                <a:lnTo>
                  <a:pt x="164386" y="410966"/>
                </a:lnTo>
                <a:lnTo>
                  <a:pt x="369869" y="462337"/>
                </a:lnTo>
                <a:lnTo>
                  <a:pt x="770562" y="410966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A4D9661-47E8-29AE-66EA-2999C9DD125F}"/>
              </a:ext>
            </a:extLst>
          </p:cNvPr>
          <p:cNvSpPr/>
          <p:nvPr/>
        </p:nvSpPr>
        <p:spPr>
          <a:xfrm>
            <a:off x="6055097" y="5250632"/>
            <a:ext cx="475486" cy="498494"/>
          </a:xfrm>
          <a:custGeom>
            <a:avLst/>
            <a:gdLst>
              <a:gd name="connsiteX0" fmla="*/ 503434 w 636998"/>
              <a:gd name="connsiteY0" fmla="*/ 667821 h 667821"/>
              <a:gd name="connsiteX1" fmla="*/ 493160 w 636998"/>
              <a:gd name="connsiteY1" fmla="*/ 523982 h 667821"/>
              <a:gd name="connsiteX2" fmla="*/ 636998 w 636998"/>
              <a:gd name="connsiteY2" fmla="*/ 482886 h 667821"/>
              <a:gd name="connsiteX3" fmla="*/ 606176 w 636998"/>
              <a:gd name="connsiteY3" fmla="*/ 226032 h 667821"/>
              <a:gd name="connsiteX4" fmla="*/ 513708 w 636998"/>
              <a:gd name="connsiteY4" fmla="*/ 277403 h 667821"/>
              <a:gd name="connsiteX5" fmla="*/ 441789 w 636998"/>
              <a:gd name="connsiteY5" fmla="*/ 339048 h 667821"/>
              <a:gd name="connsiteX6" fmla="*/ 421241 w 636998"/>
              <a:gd name="connsiteY6" fmla="*/ 503434 h 667821"/>
              <a:gd name="connsiteX7" fmla="*/ 400693 w 636998"/>
              <a:gd name="connsiteY7" fmla="*/ 626724 h 667821"/>
              <a:gd name="connsiteX8" fmla="*/ 277403 w 636998"/>
              <a:gd name="connsiteY8" fmla="*/ 544531 h 667821"/>
              <a:gd name="connsiteX9" fmla="*/ 277403 w 636998"/>
              <a:gd name="connsiteY9" fmla="*/ 400693 h 667821"/>
              <a:gd name="connsiteX10" fmla="*/ 256854 w 636998"/>
              <a:gd name="connsiteY10" fmla="*/ 215758 h 667821"/>
              <a:gd name="connsiteX11" fmla="*/ 349322 w 636998"/>
              <a:gd name="connsiteY11" fmla="*/ 226032 h 667821"/>
              <a:gd name="connsiteX12" fmla="*/ 287677 w 636998"/>
              <a:gd name="connsiteY12" fmla="*/ 123290 h 667821"/>
              <a:gd name="connsiteX13" fmla="*/ 226032 w 636998"/>
              <a:gd name="connsiteY13" fmla="*/ 0 h 667821"/>
              <a:gd name="connsiteX14" fmla="*/ 164387 w 636998"/>
              <a:gd name="connsiteY14" fmla="*/ 10275 h 667821"/>
              <a:gd name="connsiteX15" fmla="*/ 143839 w 636998"/>
              <a:gd name="connsiteY15" fmla="*/ 174661 h 667821"/>
              <a:gd name="connsiteX16" fmla="*/ 236306 w 636998"/>
              <a:gd name="connsiteY16" fmla="*/ 359596 h 667821"/>
              <a:gd name="connsiteX17" fmla="*/ 236306 w 636998"/>
              <a:gd name="connsiteY17" fmla="*/ 359596 h 667821"/>
              <a:gd name="connsiteX18" fmla="*/ 133565 w 636998"/>
              <a:gd name="connsiteY18" fmla="*/ 359596 h 667821"/>
              <a:gd name="connsiteX19" fmla="*/ 133565 w 636998"/>
              <a:gd name="connsiteY19" fmla="*/ 359596 h 667821"/>
              <a:gd name="connsiteX20" fmla="*/ 30823 w 636998"/>
              <a:gd name="connsiteY20" fmla="*/ 287677 h 667821"/>
              <a:gd name="connsiteX21" fmla="*/ 0 w 636998"/>
              <a:gd name="connsiteY21" fmla="*/ 369870 h 667821"/>
              <a:gd name="connsiteX22" fmla="*/ 503434 w 636998"/>
              <a:gd name="connsiteY22" fmla="*/ 667821 h 66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998" h="667821">
                <a:moveTo>
                  <a:pt x="503434" y="667821"/>
                </a:moveTo>
                <a:lnTo>
                  <a:pt x="493160" y="523982"/>
                </a:lnTo>
                <a:lnTo>
                  <a:pt x="636998" y="482886"/>
                </a:lnTo>
                <a:lnTo>
                  <a:pt x="606176" y="226032"/>
                </a:lnTo>
                <a:lnTo>
                  <a:pt x="513708" y="277403"/>
                </a:lnTo>
                <a:lnTo>
                  <a:pt x="441789" y="339048"/>
                </a:lnTo>
                <a:lnTo>
                  <a:pt x="421241" y="503434"/>
                </a:lnTo>
                <a:lnTo>
                  <a:pt x="400693" y="626724"/>
                </a:lnTo>
                <a:lnTo>
                  <a:pt x="277403" y="544531"/>
                </a:lnTo>
                <a:lnTo>
                  <a:pt x="277403" y="400693"/>
                </a:lnTo>
                <a:lnTo>
                  <a:pt x="256854" y="215758"/>
                </a:lnTo>
                <a:lnTo>
                  <a:pt x="349322" y="226032"/>
                </a:lnTo>
                <a:lnTo>
                  <a:pt x="287677" y="123290"/>
                </a:lnTo>
                <a:lnTo>
                  <a:pt x="226032" y="0"/>
                </a:lnTo>
                <a:lnTo>
                  <a:pt x="164387" y="10275"/>
                </a:lnTo>
                <a:lnTo>
                  <a:pt x="143839" y="174661"/>
                </a:lnTo>
                <a:lnTo>
                  <a:pt x="236306" y="359596"/>
                </a:lnTo>
                <a:lnTo>
                  <a:pt x="236306" y="359596"/>
                </a:lnTo>
                <a:lnTo>
                  <a:pt x="133565" y="359596"/>
                </a:lnTo>
                <a:lnTo>
                  <a:pt x="133565" y="359596"/>
                </a:lnTo>
                <a:lnTo>
                  <a:pt x="30823" y="287677"/>
                </a:lnTo>
                <a:lnTo>
                  <a:pt x="0" y="369870"/>
                </a:lnTo>
                <a:lnTo>
                  <a:pt x="503434" y="667821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EC398F-2289-A5AD-106E-365CBF80B789}"/>
              </a:ext>
            </a:extLst>
          </p:cNvPr>
          <p:cNvSpPr/>
          <p:nvPr/>
        </p:nvSpPr>
        <p:spPr>
          <a:xfrm>
            <a:off x="5810683" y="2431010"/>
            <a:ext cx="2454006" cy="2459172"/>
          </a:xfrm>
          <a:custGeom>
            <a:avLst/>
            <a:gdLst>
              <a:gd name="connsiteX0" fmla="*/ 0 w 2599362"/>
              <a:gd name="connsiteY0" fmla="*/ 2383604 h 2661006"/>
              <a:gd name="connsiteX1" fmla="*/ 873304 w 2599362"/>
              <a:gd name="connsiteY1" fmla="*/ 0 h 2661006"/>
              <a:gd name="connsiteX2" fmla="*/ 2599362 w 2599362"/>
              <a:gd name="connsiteY2" fmla="*/ 2445249 h 2661006"/>
              <a:gd name="connsiteX3" fmla="*/ 215757 w 2599362"/>
              <a:gd name="connsiteY3" fmla="*/ 2661006 h 2661006"/>
              <a:gd name="connsiteX4" fmla="*/ 0 w 2599362"/>
              <a:gd name="connsiteY4" fmla="*/ 2383604 h 266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9362" h="2661006">
                <a:moveTo>
                  <a:pt x="0" y="2383604"/>
                </a:moveTo>
                <a:lnTo>
                  <a:pt x="873304" y="0"/>
                </a:lnTo>
                <a:lnTo>
                  <a:pt x="2599362" y="2445249"/>
                </a:lnTo>
                <a:lnTo>
                  <a:pt x="215757" y="2661006"/>
                </a:lnTo>
                <a:lnTo>
                  <a:pt x="0" y="2383604"/>
                </a:lnTo>
                <a:close/>
              </a:path>
            </a:pathLst>
          </a:custGeom>
          <a:solidFill>
            <a:schemeClr val="accent5">
              <a:alpha val="61202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80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B6CB17A5-B994-CBE7-0CC5-274C19A35258}"/>
              </a:ext>
            </a:extLst>
          </p:cNvPr>
          <p:cNvSpPr/>
          <p:nvPr/>
        </p:nvSpPr>
        <p:spPr>
          <a:xfrm rot="4500000">
            <a:off x="5548584" y="3804083"/>
            <a:ext cx="1910057" cy="1767229"/>
          </a:xfrm>
          <a:custGeom>
            <a:avLst/>
            <a:gdLst>
              <a:gd name="connsiteX0" fmla="*/ 3924728 w 3924728"/>
              <a:gd name="connsiteY0" fmla="*/ 421240 h 3010328"/>
              <a:gd name="connsiteX1" fmla="*/ 2835668 w 3924728"/>
              <a:gd name="connsiteY1" fmla="*/ 3010328 h 3010328"/>
              <a:gd name="connsiteX2" fmla="*/ 0 w 3924728"/>
              <a:gd name="connsiteY2" fmla="*/ 184935 h 3010328"/>
              <a:gd name="connsiteX3" fmla="*/ 3503488 w 3924728"/>
              <a:gd name="connsiteY3" fmla="*/ 0 h 3010328"/>
              <a:gd name="connsiteX4" fmla="*/ 3924728 w 3924728"/>
              <a:gd name="connsiteY4" fmla="*/ 421240 h 30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728" h="3010328">
                <a:moveTo>
                  <a:pt x="3924728" y="421240"/>
                </a:moveTo>
                <a:lnTo>
                  <a:pt x="2835668" y="3010328"/>
                </a:lnTo>
                <a:lnTo>
                  <a:pt x="0" y="184935"/>
                </a:lnTo>
                <a:lnTo>
                  <a:pt x="3503488" y="0"/>
                </a:lnTo>
                <a:lnTo>
                  <a:pt x="3924728" y="421240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CE18D99-CAB9-0FC0-FBE5-C9F740A601BE}"/>
              </a:ext>
            </a:extLst>
          </p:cNvPr>
          <p:cNvSpPr/>
          <p:nvPr/>
        </p:nvSpPr>
        <p:spPr>
          <a:xfrm rot="17100000">
            <a:off x="4780723" y="3650455"/>
            <a:ext cx="2782214" cy="961635"/>
          </a:xfrm>
          <a:custGeom>
            <a:avLst/>
            <a:gdLst>
              <a:gd name="connsiteX0" fmla="*/ 770562 w 770562"/>
              <a:gd name="connsiteY0" fmla="*/ 410966 h 462337"/>
              <a:gd name="connsiteX1" fmla="*/ 400692 w 770562"/>
              <a:gd name="connsiteY1" fmla="*/ 236306 h 462337"/>
              <a:gd name="connsiteX2" fmla="*/ 390418 w 770562"/>
              <a:gd name="connsiteY2" fmla="*/ 102742 h 462337"/>
              <a:gd name="connsiteX3" fmla="*/ 246580 w 770562"/>
              <a:gd name="connsiteY3" fmla="*/ 30822 h 462337"/>
              <a:gd name="connsiteX4" fmla="*/ 71919 w 770562"/>
              <a:gd name="connsiteY4" fmla="*/ 0 h 462337"/>
              <a:gd name="connsiteX5" fmla="*/ 51371 w 770562"/>
              <a:gd name="connsiteY5" fmla="*/ 71919 h 462337"/>
              <a:gd name="connsiteX6" fmla="*/ 30822 w 770562"/>
              <a:gd name="connsiteY6" fmla="*/ 113016 h 462337"/>
              <a:gd name="connsiteX7" fmla="*/ 30822 w 770562"/>
              <a:gd name="connsiteY7" fmla="*/ 113016 h 462337"/>
              <a:gd name="connsiteX8" fmla="*/ 0 w 770562"/>
              <a:gd name="connsiteY8" fmla="*/ 226031 h 462337"/>
              <a:gd name="connsiteX9" fmla="*/ 256854 w 770562"/>
              <a:gd name="connsiteY9" fmla="*/ 380144 h 462337"/>
              <a:gd name="connsiteX10" fmla="*/ 164386 w 770562"/>
              <a:gd name="connsiteY10" fmla="*/ 410966 h 462337"/>
              <a:gd name="connsiteX11" fmla="*/ 369869 w 770562"/>
              <a:gd name="connsiteY11" fmla="*/ 462337 h 462337"/>
              <a:gd name="connsiteX12" fmla="*/ 770562 w 770562"/>
              <a:gd name="connsiteY12" fmla="*/ 410966 h 46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0562" h="462337">
                <a:moveTo>
                  <a:pt x="770562" y="410966"/>
                </a:moveTo>
                <a:lnTo>
                  <a:pt x="400692" y="236306"/>
                </a:lnTo>
                <a:lnTo>
                  <a:pt x="390418" y="102742"/>
                </a:lnTo>
                <a:lnTo>
                  <a:pt x="246580" y="30822"/>
                </a:lnTo>
                <a:lnTo>
                  <a:pt x="71919" y="0"/>
                </a:lnTo>
                <a:lnTo>
                  <a:pt x="51371" y="71919"/>
                </a:lnTo>
                <a:lnTo>
                  <a:pt x="30822" y="113016"/>
                </a:lnTo>
                <a:lnTo>
                  <a:pt x="30822" y="113016"/>
                </a:lnTo>
                <a:lnTo>
                  <a:pt x="0" y="226031"/>
                </a:lnTo>
                <a:lnTo>
                  <a:pt x="256854" y="380144"/>
                </a:lnTo>
                <a:lnTo>
                  <a:pt x="164386" y="410966"/>
                </a:lnTo>
                <a:lnTo>
                  <a:pt x="369869" y="462337"/>
                </a:lnTo>
                <a:lnTo>
                  <a:pt x="770562" y="410966"/>
                </a:lnTo>
                <a:close/>
              </a:path>
            </a:pathLst>
          </a:custGeom>
          <a:solidFill>
            <a:schemeClr val="accent5">
              <a:alpha val="60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EC398F-2289-A5AD-106E-365CBF80B789}"/>
              </a:ext>
            </a:extLst>
          </p:cNvPr>
          <p:cNvSpPr/>
          <p:nvPr/>
        </p:nvSpPr>
        <p:spPr>
          <a:xfrm rot="3600000">
            <a:off x="6312643" y="2590411"/>
            <a:ext cx="2454006" cy="2459172"/>
          </a:xfrm>
          <a:custGeom>
            <a:avLst/>
            <a:gdLst>
              <a:gd name="connsiteX0" fmla="*/ 0 w 2599362"/>
              <a:gd name="connsiteY0" fmla="*/ 2383604 h 2661006"/>
              <a:gd name="connsiteX1" fmla="*/ 873304 w 2599362"/>
              <a:gd name="connsiteY1" fmla="*/ 0 h 2661006"/>
              <a:gd name="connsiteX2" fmla="*/ 2599362 w 2599362"/>
              <a:gd name="connsiteY2" fmla="*/ 2445249 h 2661006"/>
              <a:gd name="connsiteX3" fmla="*/ 215757 w 2599362"/>
              <a:gd name="connsiteY3" fmla="*/ 2661006 h 2661006"/>
              <a:gd name="connsiteX4" fmla="*/ 0 w 2599362"/>
              <a:gd name="connsiteY4" fmla="*/ 2383604 h 266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9362" h="2661006">
                <a:moveTo>
                  <a:pt x="0" y="2383604"/>
                </a:moveTo>
                <a:lnTo>
                  <a:pt x="873304" y="0"/>
                </a:lnTo>
                <a:lnTo>
                  <a:pt x="2599362" y="2445249"/>
                </a:lnTo>
                <a:lnTo>
                  <a:pt x="215757" y="2661006"/>
                </a:lnTo>
                <a:lnTo>
                  <a:pt x="0" y="2383604"/>
                </a:lnTo>
                <a:close/>
              </a:path>
            </a:pathLst>
          </a:custGeom>
          <a:solidFill>
            <a:schemeClr val="accent5">
              <a:alpha val="61202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6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BE02ED-80DB-C8E8-9B1E-5A0FCB434184}"/>
              </a:ext>
            </a:extLst>
          </p:cNvPr>
          <p:cNvCxnSpPr>
            <a:cxnSpLocks/>
          </p:cNvCxnSpPr>
          <p:nvPr/>
        </p:nvCxnSpPr>
        <p:spPr>
          <a:xfrm flipH="1">
            <a:off x="5328579" y="2144341"/>
            <a:ext cx="1686500" cy="4355015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ular Callout 29">
                <a:extLst>
                  <a:ext uri="{FF2B5EF4-FFF2-40B4-BE49-F238E27FC236}">
                    <a16:creationId xmlns:a16="http://schemas.microsoft.com/office/drawing/2014/main" id="{E0843D85-FF5E-616B-AE87-9A4C8B993ABE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reweighting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Rounded Rectangular Callout 29">
                <a:extLst>
                  <a:ext uri="{FF2B5EF4-FFF2-40B4-BE49-F238E27FC236}">
                    <a16:creationId xmlns:a16="http://schemas.microsoft.com/office/drawing/2014/main" id="{E0843D85-FF5E-616B-AE87-9A4C8B993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04ED3E6B-D362-CB41-5BCA-DD527E65B15C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  <m:sup>
                          <m:r>
                            <a:rPr kumimoji="0" lang="en-US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5B9BD5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(−3,2)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Rounded Rectangular Callout 30">
                <a:extLst>
                  <a:ext uri="{FF2B5EF4-FFF2-40B4-BE49-F238E27FC236}">
                    <a16:creationId xmlns:a16="http://schemas.microsoft.com/office/drawing/2014/main" id="{04ED3E6B-D362-CB41-5BCA-DD527E65B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2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3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4"/>
                <a:ext cx="10515600" cy="11037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4"/>
                <a:ext cx="10515600" cy="1103796"/>
              </a:xfrm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/>
              <p:nvPr/>
            </p:nvSpPr>
            <p:spPr>
              <a:xfrm>
                <a:off x="243840" y="3079872"/>
                <a:ext cx="11879030" cy="3025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10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Issue:</a:t>
                </a:r>
                <a:r>
                  <a:rPr lang="en-US" sz="3200" b="1" dirty="0">
                    <a:solidFill>
                      <a:srgbClr val="C0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</a:t>
                </a:r>
                <a:r>
                  <a:rPr lang="en-US" sz="24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’s optimization problem is intractable.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Idea:</a:t>
                </a:r>
                <a:r>
                  <a:rPr lang="en-US" sz="3200" b="1" dirty="0">
                    <a:solidFill>
                      <a:srgbClr val="DF5327">
                        <a:lumMod val="5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Restrict         ’s search space.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Only search over “slabs” around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079872"/>
                <a:ext cx="11879030" cy="3025957"/>
              </a:xfrm>
              <a:prstGeom prst="rect">
                <a:avLst/>
              </a:prstGeom>
              <a:blipFill>
                <a:blip r:embed="rId5"/>
                <a:stretch>
                  <a:fillRect l="-1389" r="-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4F4F751-19F7-280B-D651-B33E690493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1397808" y="4089650"/>
            <a:ext cx="917751" cy="1113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2D8D2-25F1-B1D7-F153-25C6E8D4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580057" y="4949061"/>
            <a:ext cx="917751" cy="1113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E04E09-D79F-72AB-DA97-D0EEF4721BE6}"/>
                  </a:ext>
                </a:extLst>
              </p:cNvPr>
              <p:cNvSpPr txBox="1"/>
              <p:nvPr/>
            </p:nvSpPr>
            <p:spPr>
              <a:xfrm>
                <a:off x="243840" y="2860750"/>
                <a:ext cx="1170432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Turns out Alice’s optimal strategy is to play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in fact minimizing this objective is 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equivalent </a:t>
                </a:r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to achieving optimal test loss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E04E09-D79F-72AB-DA97-D0EEF4721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60750"/>
                <a:ext cx="11704320" cy="1077218"/>
              </a:xfrm>
              <a:prstGeom prst="rect">
                <a:avLst/>
              </a:prstGeom>
              <a:blipFill>
                <a:blip r:embed="rId6"/>
                <a:stretch>
                  <a:fillRect l="-1410" t="-9302" r="-1518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07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rocess 10">
            <a:extLst>
              <a:ext uri="{FF2B5EF4-FFF2-40B4-BE49-F238E27FC236}">
                <a16:creationId xmlns:a16="http://schemas.microsoft.com/office/drawing/2014/main" id="{946E3D2F-4A63-92C5-8F62-E4B8934EDF83}"/>
              </a:ext>
            </a:extLst>
          </p:cNvPr>
          <p:cNvSpPr/>
          <p:nvPr/>
        </p:nvSpPr>
        <p:spPr>
          <a:xfrm rot="2703205">
            <a:off x="3955644" y="3339720"/>
            <a:ext cx="4260520" cy="2173447"/>
          </a:xfrm>
          <a:prstGeom prst="flowChartProcess">
            <a:avLst/>
          </a:prstGeom>
          <a:solidFill>
            <a:schemeClr val="accent5">
              <a:alpha val="5608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reweighting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ight Brace 21">
            <a:extLst>
              <a:ext uri="{FF2B5EF4-FFF2-40B4-BE49-F238E27FC236}">
                <a16:creationId xmlns:a16="http://schemas.microsoft.com/office/drawing/2014/main" id="{51881489-82C4-5685-D5CA-91068FF41DD1}"/>
              </a:ext>
            </a:extLst>
          </p:cNvPr>
          <p:cNvSpPr/>
          <p:nvPr/>
        </p:nvSpPr>
        <p:spPr>
          <a:xfrm rot="2587198">
            <a:off x="7248008" y="5856913"/>
            <a:ext cx="154753" cy="7463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60A7BF-3170-AF1F-F529-DC52871E2FBE}"/>
                  </a:ext>
                </a:extLst>
              </p:cNvPr>
              <p:cNvSpPr txBox="1"/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60A7BF-3170-AF1F-F529-DC52871E2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blipFill>
                <a:blip r:embed="rId9"/>
                <a:stretch>
                  <a:fillRect l="-2500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9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2" grpId="0" animBg="1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rocess 10">
            <a:extLst>
              <a:ext uri="{FF2B5EF4-FFF2-40B4-BE49-F238E27FC236}">
                <a16:creationId xmlns:a16="http://schemas.microsoft.com/office/drawing/2014/main" id="{946E3D2F-4A63-92C5-8F62-E4B8934EDF83}"/>
              </a:ext>
            </a:extLst>
          </p:cNvPr>
          <p:cNvSpPr/>
          <p:nvPr/>
        </p:nvSpPr>
        <p:spPr>
          <a:xfrm rot="2703205">
            <a:off x="3955644" y="3339720"/>
            <a:ext cx="4260520" cy="2173447"/>
          </a:xfrm>
          <a:prstGeom prst="flowChartProcess">
            <a:avLst/>
          </a:prstGeom>
          <a:solidFill>
            <a:schemeClr val="accent5">
              <a:alpha val="5608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slab width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𝜸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61A0E04-C82F-1D26-A7B3-27A2416FD7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61A0E04-C82F-1D26-A7B3-27A2416FD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10"/>
                <a:stretch>
                  <a:fillRect t="-2899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7B5B19B-54C1-801F-721E-EDFA8EC6CA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93560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FD055A-AD76-39B4-05AB-B61583AFC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3110344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4B8BA150-332D-F425-CA53-C68989CC51CB}"/>
              </a:ext>
            </a:extLst>
          </p:cNvPr>
          <p:cNvSpPr/>
          <p:nvPr/>
        </p:nvSpPr>
        <p:spPr>
          <a:xfrm rot="2587198">
            <a:off x="7248008" y="5856913"/>
            <a:ext cx="154753" cy="7463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64597E-ADBD-CF5D-9845-0C0A64F2C53A}"/>
                  </a:ext>
                </a:extLst>
              </p:cNvPr>
              <p:cNvSpPr txBox="1"/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64597E-ADBD-CF5D-9845-0C0A64F2C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blipFill>
                <a:blip r:embed="rId11"/>
                <a:stretch>
                  <a:fillRect l="-2500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96434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A42973-EB28-E80F-C7D4-8DD662BA3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56953"/>
                <a:ext cx="10515600" cy="863021"/>
              </a:xfrm>
              <a:blipFill>
                <a:blip r:embed="rId2"/>
                <a:stretch>
                  <a:fillRect t="-5797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EE0068C-535C-B873-5873-D38CAF71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71C1E-FA60-B2FB-1609-53292AE04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D444B-5079-6153-FD52-3E989FE3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08" y="2605129"/>
            <a:ext cx="5000381" cy="3849756"/>
          </a:xfrm>
          <a:prstGeom prst="roundRect">
            <a:avLst/>
          </a:prstGeom>
          <a:ln w="50800">
            <a:solidFill>
              <a:schemeClr val="accent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5269-4AE9-847B-6467-A0067857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79474" y="3295498"/>
            <a:ext cx="1412623" cy="16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rocess 10">
            <a:extLst>
              <a:ext uri="{FF2B5EF4-FFF2-40B4-BE49-F238E27FC236}">
                <a16:creationId xmlns:a16="http://schemas.microsoft.com/office/drawing/2014/main" id="{946E3D2F-4A63-92C5-8F62-E4B8934EDF83}"/>
              </a:ext>
            </a:extLst>
          </p:cNvPr>
          <p:cNvSpPr/>
          <p:nvPr/>
        </p:nvSpPr>
        <p:spPr>
          <a:xfrm rot="2703205">
            <a:off x="3955644" y="3339720"/>
            <a:ext cx="4260520" cy="2173447"/>
          </a:xfrm>
          <a:prstGeom prst="flowChartProcess">
            <a:avLst/>
          </a:prstGeom>
          <a:solidFill>
            <a:schemeClr val="accent5">
              <a:alpha val="5608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48AE2-2F2E-818E-08F7-D68B04D4D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8875112" y="3387477"/>
            <a:ext cx="1337413" cy="1622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/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slab width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𝜸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09C288DD-337F-818A-2F14-3BCF56C77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67" y="2912864"/>
                <a:ext cx="1756122" cy="408623"/>
              </a:xfrm>
              <a:prstGeom prst="wedgeRoundRectCallout">
                <a:avLst>
                  <a:gd name="adj1" fmla="val 56289"/>
                  <a:gd name="adj2" fmla="val 24223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/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Cost: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LeakyReLU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loss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incurred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the distribution reweighted by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𝝓</m:t>
                    </m:r>
                  </m:oMath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14FCEA-2117-D933-D6C9-DBF58CF55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94" y="4919816"/>
                <a:ext cx="3210003" cy="1815882"/>
              </a:xfrm>
              <a:prstGeom prst="rect">
                <a:avLst/>
              </a:prstGeom>
              <a:blipFill>
                <a:blip r:embed="rId7"/>
                <a:stretch>
                  <a:fillRect l="-3953" t="-3472" r="-35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3E40CA-7918-0633-5BA8-0F25DE4AC4D6}"/>
              </a:ext>
            </a:extLst>
          </p:cNvPr>
          <p:cNvCxnSpPr>
            <a:cxnSpLocks/>
          </p:cNvCxnSpPr>
          <p:nvPr/>
        </p:nvCxnSpPr>
        <p:spPr>
          <a:xfrm>
            <a:off x="4489807" y="2903090"/>
            <a:ext cx="3034294" cy="3034294"/>
          </a:xfrm>
          <a:prstGeom prst="line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/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𝒘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(1,1)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92B86BC9-4FC5-DAD1-3088-5C70F3117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2" y="2912865"/>
                <a:ext cx="1712834" cy="408623"/>
              </a:xfrm>
              <a:prstGeom prst="wedgeRoundRectCallout">
                <a:avLst>
                  <a:gd name="adj1" fmla="val -63060"/>
                  <a:gd name="adj2" fmla="val 24933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4EF35987-6D5B-DC05-4452-D96EA80C65D1}"/>
              </a:ext>
            </a:extLst>
          </p:cNvPr>
          <p:cNvSpPr/>
          <p:nvPr/>
        </p:nvSpPr>
        <p:spPr>
          <a:xfrm rot="2587198">
            <a:off x="7248008" y="5856913"/>
            <a:ext cx="154753" cy="74633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D1D2FE-4F23-5C5A-706C-7D956864D284}"/>
                  </a:ext>
                </a:extLst>
              </p:cNvPr>
              <p:cNvSpPr txBox="1"/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𝜸</m:t>
                      </m:r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D1D2FE-4F23-5C5A-706C-7D956864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21" y="6112652"/>
                <a:ext cx="192360" cy="276999"/>
              </a:xfrm>
              <a:prstGeom prst="rect">
                <a:avLst/>
              </a:prstGeom>
              <a:blipFill>
                <a:blip r:embed="rId6"/>
                <a:stretch>
                  <a:fillRect l="-25000" r="-3125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798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TWO-PLAYER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/>
              <p:nvPr/>
            </p:nvSpPr>
            <p:spPr>
              <a:xfrm>
                <a:off x="243840" y="3252247"/>
                <a:ext cx="11879030" cy="194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050" b="1" dirty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2"/>
                    </a:solidFill>
                  </a:rPr>
                  <a:t>       ’s optimization problem is now just a 1-dimensional problem!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endParaRPr lang="en-US" sz="1100" b="1" dirty="0">
                  <a:solidFill>
                    <a:schemeClr val="accent2"/>
                  </a:solidFill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Will show: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equilibria for this game yield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’s with test error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61FAE6-61EA-8D34-1470-1C3E45C5D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252247"/>
                <a:ext cx="11879030" cy="1948739"/>
              </a:xfrm>
              <a:prstGeom prst="rect">
                <a:avLst/>
              </a:prstGeom>
              <a:blipFill>
                <a:blip r:embed="rId2"/>
                <a:stretch>
                  <a:fillRect l="-1282"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EC5B505-A3B4-2A75-03D9-57AB801ED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8341" y="3464689"/>
            <a:ext cx="917751" cy="1113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BABC9F5-7F04-58C0-3728-290AB9BB99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DBABC9F5-7F04-58C0-3728-290AB9BB9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4"/>
                <a:stretch>
                  <a:fillRect t="-5797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2975E58-2250-332F-9EBE-B0B8A2D703D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8CB253-6260-3DEC-E39F-D547F535A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9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PSEUDOCODE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DBA05F5-A093-2DC4-8459-0AD212DD6DBD}"/>
              </a:ext>
            </a:extLst>
          </p:cNvPr>
          <p:cNvSpPr/>
          <p:nvPr/>
        </p:nvSpPr>
        <p:spPr>
          <a:xfrm rot="5400000">
            <a:off x="6995569" y="-2417499"/>
            <a:ext cx="297951" cy="814967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/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sup>
                      </m:sSup>
                      <m:d>
                        <m:d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</m:d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B33FBD-5D89-7ED3-CB9D-13711843EBD6}"/>
                  </a:ext>
                </a:extLst>
              </p:cNvPr>
              <p:cNvSpPr txBox="1"/>
              <p:nvPr/>
            </p:nvSpPr>
            <p:spPr>
              <a:xfrm>
                <a:off x="129626" y="3196729"/>
                <a:ext cx="3452559" cy="120032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time this happens,             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incurs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regret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from not playing the true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B33FBD-5D89-7ED3-CB9D-13711843E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26" y="3196729"/>
                <a:ext cx="3452559" cy="1200329"/>
              </a:xfrm>
              <a:prstGeom prst="rect">
                <a:avLst/>
              </a:prstGeom>
              <a:blipFill>
                <a:blip r:embed="rId3"/>
                <a:stretch>
                  <a:fillRect l="-3297" t="-5208" r="-22711" b="-135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8E564A1-0AB2-6F07-F3F1-691A29300814}"/>
              </a:ext>
            </a:extLst>
          </p:cNvPr>
          <p:cNvSpPr txBox="1"/>
          <p:nvPr/>
        </p:nvSpPr>
        <p:spPr>
          <a:xfrm>
            <a:off x="129627" y="4620668"/>
            <a:ext cx="345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Guarantee for projected gradient descent: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can’t keep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 having large regret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4"/>
                <a:stretch>
                  <a:fillRect t="-5797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1977753-9674-F042-4730-272F5FFFC1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836492-07D4-473C-ED07-4B50E26900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04AC630-4777-1FDF-6F79-3209351963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2916" y="3202968"/>
                <a:ext cx="7436468" cy="2972363"/>
              </a:xfrm>
              <a:prstGeom prst="rect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6075" indent="-346075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endParaRPr lang="en-US" sz="1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Cambria Math" panose="02040503050406030204" pitchFamily="18" charset="0"/>
                </a:endParaRPr>
              </a:p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      initializes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to arbitrary unit vector</a:t>
                </a:r>
              </a:p>
              <a:p>
                <a:pPr marL="346075" indent="-346075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Repeat:</a:t>
                </a: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 plays slab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maximizing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𝜸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0−1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return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endPara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808038" lvl="1" indent="-350838">
                  <a:spcAft>
                    <a:spcPts val="600"/>
                  </a:spcAft>
                  <a:buFont typeface="+mj-lt"/>
                  <a:buAutoNum type="alphaLcPeriod"/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Else,      updates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bg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∇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schemeClr val="bg1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𝜸</m:t>
                            </m:r>
                          </m:sup>
                        </m:sSup>
                        <m:d>
                          <m:d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d>
                      </m:e>
                    </m:d>
                  </m:oMath>
                </a14:m>
                <a:endParaRPr lang="en-US" sz="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04AC630-4777-1FDF-6F79-320935196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916" y="3202968"/>
                <a:ext cx="7436468" cy="29723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3C12F2E-DE0A-A691-738F-433DE19200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163090" y="3276895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BBA69-9846-2562-8A13-EB6B4D18C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4694719" y="4397058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E44B29-5A86-A836-86F9-974CC519F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394391" y="5476537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9401F-C36C-AD77-4A1C-56E6E35693F4}"/>
              </a:ext>
            </a:extLst>
          </p:cNvPr>
          <p:cNvSpPr txBox="1"/>
          <p:nvPr/>
        </p:nvSpPr>
        <p:spPr>
          <a:xfrm>
            <a:off x="5198155" y="2563412"/>
            <a:ext cx="2449109" cy="635675"/>
          </a:xfrm>
          <a:prstGeom prst="snip1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FILTERTRON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A5226F-B17D-C343-7A16-29AB971909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29626" y="3554518"/>
            <a:ext cx="409661" cy="484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C05867-50E0-92CF-7166-D191956338CF}"/>
              </a:ext>
            </a:extLst>
          </p:cNvPr>
          <p:cNvCxnSpPr/>
          <p:nvPr/>
        </p:nvCxnSpPr>
        <p:spPr>
          <a:xfrm>
            <a:off x="3386667" y="3832141"/>
            <a:ext cx="889000" cy="186592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9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0" grpId="0" uiExpand="1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C9F-62CF-DF41-97B1-E7C3ACC7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INGREDIENTS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DBA05F5-A093-2DC4-8459-0AD212DD6DBD}"/>
              </a:ext>
            </a:extLst>
          </p:cNvPr>
          <p:cNvSpPr/>
          <p:nvPr/>
        </p:nvSpPr>
        <p:spPr>
          <a:xfrm rot="5400000">
            <a:off x="6995569" y="-2417499"/>
            <a:ext cx="297951" cy="814967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/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𝛾</m:t>
                          </m:r>
                        </m:sup>
                      </m:sSup>
                      <m:d>
                        <m:d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e>
                      </m:d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4255C-748F-6A97-E59F-54E15F52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710" y="927649"/>
                <a:ext cx="1505733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1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3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LeakyReLU</m:t>
                                      </m:r>
                                    </m:e>
                                    <m:sub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b="1" i="1" smtClean="0">
                                              <a:solidFill>
                                                <a:schemeClr val="accent1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 smtClean="0">
                                      <a:solidFill>
                                        <a:prstClr val="white">
                                          <a:lumMod val="50000"/>
                                        </a:prst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 smtClean="0">
                                          <a:solidFill>
                                            <a:schemeClr val="accent3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3600" i="1">
                                              <a:solidFill>
                                                <a:schemeClr val="accent3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3600" i="1">
                                      <a:solidFill>
                                        <a:schemeClr val="accent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6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B67BE616-2AF8-234A-7D68-08210691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6953"/>
                <a:ext cx="10515600" cy="863021"/>
              </a:xfrm>
              <a:prstGeom prst="rect">
                <a:avLst/>
              </a:prstGeom>
              <a:blipFill>
                <a:blip r:embed="rId3"/>
                <a:stretch>
                  <a:fillRect t="-5797" b="-1594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1977753-9674-F042-4730-272F5FFF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317858" y="1294411"/>
            <a:ext cx="469237" cy="5552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836492-07D4-473C-ED07-4B50E26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2391876" y="1306215"/>
            <a:ext cx="469237" cy="5691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372604-2D3A-5E66-BA01-E2853B003BB3}"/>
                  </a:ext>
                </a:extLst>
              </p:cNvPr>
              <p:cNvSpPr txBox="1"/>
              <p:nvPr/>
            </p:nvSpPr>
            <p:spPr>
              <a:xfrm>
                <a:off x="243840" y="3252247"/>
                <a:ext cx="11879030" cy="1678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60375" lvl="0" indent="-460375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True </a:t>
                </a:r>
                <a:r>
                  <a:rPr lang="en-US" sz="3200" dirty="0" err="1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halfspace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achieves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regardless of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sz="32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60375" lvl="0" indent="-460375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any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with high 0-1 loss, there is a good strategy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for         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 i.e. one that achieves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</m:sup>
                    </m:sSup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𝒘</m:t>
                        </m:r>
                      </m:e>
                    </m:d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372604-2D3A-5E66-BA01-E2853B003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252247"/>
                <a:ext cx="11879030" cy="1678408"/>
              </a:xfrm>
              <a:prstGeom prst="rect">
                <a:avLst/>
              </a:prstGeom>
              <a:blipFill>
                <a:blip r:embed="rId6"/>
                <a:stretch>
                  <a:fillRect l="-1496" t="-9023" b="-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43E9FDC-8345-0C3C-546B-F138F840C1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9195"/>
          <a:stretch/>
        </p:blipFill>
        <p:spPr>
          <a:xfrm>
            <a:off x="10469778" y="3598036"/>
            <a:ext cx="749606" cy="9091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4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9670B-3F96-E308-B7C3-00A3E1AE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68F47-0A5B-70EC-2E9D-1E16BAE5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F150F-E93E-2854-FEF6-7D2E1CD477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models)</a:t>
                </a:r>
              </a:p>
              <a:p>
                <a:pPr marL="458788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50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F150F-E93E-2854-FEF6-7D2E1CD477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27C0F-ABCA-EB62-8944-6068040BFA00}"/>
              </a:ext>
            </a:extLst>
          </p:cNvPr>
          <p:cNvCxnSpPr>
            <a:cxnSpLocks/>
          </p:cNvCxnSpPr>
          <p:nvPr/>
        </p:nvCxnSpPr>
        <p:spPr>
          <a:xfrm>
            <a:off x="5429568" y="5572358"/>
            <a:ext cx="1332864" cy="0"/>
          </a:xfrm>
          <a:prstGeom prst="straightConnector1">
            <a:avLst/>
          </a:prstGeom>
          <a:ln w="127000">
            <a:solidFill>
              <a:schemeClr val="accent5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7F8069B-09C8-B66F-17D1-A4642FF2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2714" y="4655011"/>
            <a:ext cx="1615149" cy="1834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838A21DE-0745-54F2-700A-A1B9F65B8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02" y="4655011"/>
            <a:ext cx="1493356" cy="18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22FCF-5576-D898-0E64-8DD0F13E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8B0B4-0709-8997-E473-17EAB2198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PAC learning is a useful formalism for asking some of the most fundamental questions about supervised learning</a:t>
            </a:r>
          </a:p>
          <a:p>
            <a:r>
              <a:rPr lang="en-US" sz="2800" dirty="0"/>
              <a:t>Unavoidable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tradeoff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dirty="0"/>
              <a:t>between expressivity of function class being learned and distributional assumption over which guarantees apply</a:t>
            </a:r>
          </a:p>
          <a:p>
            <a:pPr lvl="1"/>
            <a:r>
              <a:rPr lang="en-US" sz="2400" dirty="0"/>
              <a:t>Still open: what properties of real-world data make learning deep neural networks tractable?</a:t>
            </a:r>
          </a:p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Low-degree approximation </a:t>
            </a:r>
            <a:r>
              <a:rPr lang="en-US" sz="2800" dirty="0"/>
              <a:t>of function class </a:t>
            </a:r>
            <a:r>
              <a:rPr lang="en-US" sz="2800" dirty="0">
                <a:sym typeface="Wingdings" pitchFamily="2" charset="2"/>
              </a:rPr>
              <a:t> efficient PAC learning</a:t>
            </a:r>
          </a:p>
          <a:p>
            <a:r>
              <a:rPr lang="en-US" sz="2800" dirty="0">
                <a:sym typeface="Wingdings" pitchFamily="2" charset="2"/>
              </a:rPr>
              <a:t>Must be careful when moving beyond the realizable setting</a:t>
            </a:r>
          </a:p>
          <a:p>
            <a:pPr lvl="1"/>
            <a:r>
              <a:rPr lang="en-US" sz="2400" dirty="0">
                <a:sym typeface="Wingdings" pitchFamily="2" charset="2"/>
              </a:rPr>
              <a:t>If noise model too general: </a:t>
            </a:r>
            <a:r>
              <a:rPr lang="en-US" sz="2400" b="1" dirty="0">
                <a:solidFill>
                  <a:schemeClr val="accent6"/>
                </a:solidFill>
                <a:sym typeface="Wingdings" pitchFamily="2" charset="2"/>
              </a:rPr>
              <a:t>computational hardness</a:t>
            </a:r>
          </a:p>
          <a:p>
            <a:pPr lvl="1"/>
            <a:r>
              <a:rPr lang="en-US" sz="2400" dirty="0">
                <a:sym typeface="Wingdings" pitchFamily="2" charset="2"/>
              </a:rPr>
              <a:t>If noise model too specific: </a:t>
            </a:r>
            <a:r>
              <a:rPr lang="en-US" sz="2400" b="1" dirty="0">
                <a:solidFill>
                  <a:schemeClr val="accent6"/>
                </a:solidFill>
                <a:sym typeface="Wingdings" pitchFamily="2" charset="2"/>
              </a:rPr>
              <a:t>algorithm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b="1" dirty="0">
                <a:solidFill>
                  <a:schemeClr val="accent6"/>
                </a:solidFill>
                <a:sym typeface="Wingdings" pitchFamily="2" charset="2"/>
              </a:rPr>
              <a:t>“overfits” to modeling assumptions</a:t>
            </a:r>
          </a:p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Next two lectures:</a:t>
            </a:r>
            <a:r>
              <a:rPr lang="en-US" sz="2800" dirty="0">
                <a:sym typeface="Wingdings" pitchFamily="2" charset="2"/>
              </a:rPr>
              <a:t> techniques in the realizable setting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60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C200-B924-0A19-A657-FD8E8DA2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models)</a:t>
                </a:r>
              </a:p>
              <a:p>
                <a:pPr marL="458788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900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What are the most powerful algorithms for such problems, and how do we analyze them?</a:t>
                </a:r>
                <a:r>
                  <a:rPr lang="en-US" dirty="0"/>
                  <a:t> </a:t>
                </a:r>
                <a:r>
                  <a:rPr lang="en-US" b="1" dirty="0">
                    <a:solidFill>
                      <a:srgbClr val="00B050"/>
                    </a:solidFill>
                  </a:rPr>
                  <a:t>(technical tools)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Under what distributional assumptions can we prove they work? </a:t>
                </a:r>
                <a:r>
                  <a:rPr lang="en-US" b="1" dirty="0">
                    <a:solidFill>
                      <a:srgbClr val="00B050"/>
                    </a:solidFill>
                  </a:rPr>
                  <a:t>(modeling)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518" t="-2506" b="-2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4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F8FC-0AA5-C643-F171-A88F9F3E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2332C-956F-23B1-AEDA-DECF334AB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3"/>
                </a:solidFill>
              </a:rPr>
              <a:t>Algorithm of choice in practice:</a:t>
            </a:r>
            <a:r>
              <a:rPr lang="en-US" sz="3200" dirty="0"/>
              <a:t> “deep learning” - run SGD to optimize a deep neural network to fit training examples. Still mostly a mystery why this works except in very specialized settings...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AC23D2-B7B1-1E12-CC21-FAF05484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29" y="2776211"/>
            <a:ext cx="3595729" cy="1791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7EE42-59B6-6273-F7BF-C1E8FA6456BA}"/>
              </a:ext>
            </a:extLst>
          </p:cNvPr>
          <p:cNvSpPr txBox="1"/>
          <p:nvPr/>
        </p:nvSpPr>
        <p:spPr>
          <a:xfrm>
            <a:off x="243840" y="3066184"/>
            <a:ext cx="7931169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Before we can understand why this works so well,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should first understand why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 polynomial-time algorithm 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could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E96C5F-5C93-8613-25BB-9E5EAC14599B}"/>
                  </a:ext>
                </a:extLst>
              </p:cNvPr>
              <p:cNvSpPr txBox="1"/>
              <p:nvPr/>
            </p:nvSpPr>
            <p:spPr>
              <a:xfrm>
                <a:off x="243840" y="4615581"/>
                <a:ext cx="11704319" cy="2121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even in extremely simple settings where we know that (at least empirically) deep learning should work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e.g. promised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∃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 small neural network that perfectly fits the data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“realizable PAC learning”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E96C5F-5C93-8613-25BB-9E5EAC145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615581"/>
                <a:ext cx="11704319" cy="2121606"/>
              </a:xfrm>
              <a:prstGeom prst="rect">
                <a:avLst/>
              </a:prstGeom>
              <a:blipFill>
                <a:blip r:embed="rId3"/>
                <a:stretch>
                  <a:fillRect l="-1410" t="-654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8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4260</Words>
  <Application>Microsoft Macintosh PowerPoint</Application>
  <PresentationFormat>Widescreen</PresentationFormat>
  <Paragraphs>637</Paragraphs>
  <Slides>70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1_Office Theme</vt:lpstr>
      <vt:lpstr>CS 2243: ALGORITHMS FOR DATA SCIENCE LECTURE 8 (9/30)</vt:lpstr>
      <vt:lpstr>ANNOUNCEMENTS</vt:lpstr>
      <vt:lpstr>PowerPoint Presentation</vt:lpstr>
      <vt:lpstr>SUPERVISED LEARNING</vt:lpstr>
      <vt:lpstr>SUPERVISED LEARNING</vt:lpstr>
      <vt:lpstr>SUPERVISED LEARNING</vt:lpstr>
      <vt:lpstr>SUPERVISED LEARNING</vt:lpstr>
      <vt:lpstr>SUPERVISED LEARNING</vt:lpstr>
      <vt:lpstr>SUPERVISED LEARNING</vt:lpstr>
      <vt:lpstr>PROBABLY APPROXIMATELY CORRECT (PAC) LEARNING</vt:lpstr>
      <vt:lpstr>PROBABLY APPROXIMATELY CORRECT (PAC) LEARNING</vt:lpstr>
      <vt:lpstr>PROBABLY APPROXIMATELY CORRECT (PAC) LEARNING</vt:lpstr>
      <vt:lpstr>EMPIRICAL RISK MINIMIZATION</vt:lpstr>
      <vt:lpstr>EFFICIENT ALGORITHMS</vt:lpstr>
      <vt:lpstr>PowerPoint Presentation</vt:lpstr>
      <vt:lpstr>EFFICIENT ALGORITHMS</vt:lpstr>
      <vt:lpstr>EFFICIENT ALGORITHMS</vt:lpstr>
      <vt:lpstr>EFFICIENT ALGORITHMS</vt:lpstr>
      <vt:lpstr>EFFICIENT ALGORITHMS</vt:lpstr>
      <vt:lpstr>FOURIER ANALYSIS OF BOOLEAN FUNCTIONS</vt:lpstr>
      <vt:lpstr>FOURIER ANALYSIS OF BOOLEAN FUNCTIONS</vt:lpstr>
      <vt:lpstr>FOURIER ANALYSIS OF BOOLEAN FUNCTIONS</vt:lpstr>
      <vt:lpstr>LOW-DEGREE ALGORITHM</vt:lpstr>
      <vt:lpstr>LOW-DEGREE ALGORITHM</vt:lpstr>
      <vt:lpstr>PowerPoint Presentation</vt:lpstr>
      <vt:lpstr>REMARK ON AGNOSTIC LEARNING</vt:lpstr>
      <vt:lpstr>REMARK ON AGNOSTIC LEARNING</vt:lpstr>
      <vt:lpstr>REMARK ON AGNOSTIC LEARNING</vt:lpstr>
      <vt:lpstr>REMARK ON AGNOSTIC LEARNING</vt:lpstr>
      <vt:lpstr>REMARK ON AGNOSTIC LEARNING</vt:lpstr>
      <vt:lpstr>REMARK ON AGNOSTIC LEARNING</vt:lpstr>
      <vt:lpstr>REMARK ON AGNOSTIC LEARNING</vt:lpstr>
      <vt:lpstr>BEYOND THE UNIFORM DISTRIBUTION</vt:lpstr>
      <vt:lpstr>PowerPoint Presentation</vt:lpstr>
      <vt:lpstr>PAC LEARNING HALFSPACES</vt:lpstr>
      <vt:lpstr>PAC LEARNING (NOISY) HALFSPACES</vt:lpstr>
      <vt:lpstr>PAC LEARNING (NOISY) HALFSPACES</vt:lpstr>
      <vt:lpstr>PAC LEARNING (NOISY) HALFSPACES</vt:lpstr>
      <vt:lpstr>PAC LEARNING (NOISY) HALFSPACES</vt:lpstr>
      <vt:lpstr>MINIMIZING CONVEX LOSSES</vt:lpstr>
      <vt:lpstr>MINIMIZING CONVEX LOSSES</vt:lpstr>
      <vt:lpstr>MINIMIZING CONVEX LOSSES</vt:lpstr>
      <vt:lpstr>MINIMIZING CONVEX LOSSES</vt:lpstr>
      <vt:lpstr>MINIMIZING CONVEX LOSSES</vt:lpstr>
      <vt:lpstr>LEAKYRELU SUFFICES FOR RCN</vt:lpstr>
      <vt:lpstr>LEAKYRELU SUFFICES FOR RCN</vt:lpstr>
      <vt:lpstr>LEAKYRELU SUFFICES FOR RCN</vt:lpstr>
      <vt:lpstr>LEAKYRELU SUFFICES FOR RCN</vt:lpstr>
      <vt:lpstr>LEAKYRELU SUFFICES FOR RCN</vt:lpstr>
      <vt:lpstr>LANDSCAPE OF NOISE MODELS</vt:lpstr>
      <vt:lpstr>SEMIRANDOM NOISE</vt:lpstr>
      <vt:lpstr>SEMIRANDOM NOISE</vt:lpstr>
      <vt:lpstr>SEMIRANDOM NOISE</vt:lpstr>
      <vt:lpstr>SEMIRANDOM NOISE</vt:lpstr>
      <vt:lpstr>SEMIRANDOM NOISE</vt:lpstr>
      <vt:lpstr>CONVEX SURROGATES FAIL FOR MASSART NOISE</vt:lpstr>
      <vt:lpstr>AN IMPROPER LEARNING ALGORITHM</vt:lpstr>
      <vt:lpstr>A PROPER LEARNING ALGORITHM</vt:lpstr>
      <vt:lpstr>A PROPER LEARNING ALGORITHM</vt:lpstr>
      <vt:lpstr>TWO-PLAYER GAME</vt:lpstr>
      <vt:lpstr>TWO-PLAYER GAME</vt:lpstr>
      <vt:lpstr>TWO-PLAYER GAME</vt:lpstr>
      <vt:lpstr>TWO-PLAYER GAME</vt:lpstr>
      <vt:lpstr>TWO-PLAYER GAME</vt:lpstr>
      <vt:lpstr>TWO-PLAYER GAME</vt:lpstr>
      <vt:lpstr>TWO-PLAYER GAME</vt:lpstr>
      <vt:lpstr>TWO-PLAYER GAME</vt:lpstr>
      <vt:lpstr>ALGORITHM PSEUDOCODE</vt:lpstr>
      <vt:lpstr>PROOF INGREDIENTS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12 (10/16)</dc:title>
  <dc:creator>Sitan Chen</dc:creator>
  <cp:lastModifiedBy>Chen, Sitan</cp:lastModifiedBy>
  <cp:revision>16</cp:revision>
  <dcterms:created xsi:type="dcterms:W3CDTF">2023-10-17T23:55:46Z</dcterms:created>
  <dcterms:modified xsi:type="dcterms:W3CDTF">2024-09-30T13:18:43Z</dcterms:modified>
</cp:coreProperties>
</file>