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257" r:id="rId2"/>
    <p:sldId id="258" r:id="rId3"/>
    <p:sldId id="260" r:id="rId4"/>
    <p:sldId id="261" r:id="rId5"/>
    <p:sldId id="262" r:id="rId6"/>
    <p:sldId id="267" r:id="rId7"/>
    <p:sldId id="268" r:id="rId8"/>
    <p:sldId id="269" r:id="rId9"/>
    <p:sldId id="271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33" r:id="rId47"/>
    <p:sldId id="334" r:id="rId48"/>
    <p:sldId id="313" r:id="rId49"/>
    <p:sldId id="314" r:id="rId50"/>
    <p:sldId id="315" r:id="rId51"/>
    <p:sldId id="316" r:id="rId52"/>
    <p:sldId id="331" r:id="rId53"/>
    <p:sldId id="317" r:id="rId54"/>
    <p:sldId id="330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3095"/>
  </p:normalViewPr>
  <p:slideViewPr>
    <p:cSldViewPr snapToGrid="0" snapToObjects="1">
      <p:cViewPr varScale="1">
        <p:scale>
          <a:sx n="55" d="100"/>
          <a:sy n="55" d="100"/>
        </p:scale>
        <p:origin x="10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1BF71-A36A-2C4A-9F81-1229A604FFCF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3AF76-0E0E-D343-BDCB-63CA02D6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1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48B4F-170E-C44E-953E-8A64EF9530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7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48B4F-170E-C44E-953E-8A64EF95308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48B4F-170E-C44E-953E-8A64EF9530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0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48B4F-170E-C44E-953E-8A64EF9530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7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48B4F-170E-C44E-953E-8A64EF95308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1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48B4F-170E-C44E-953E-8A64EF95308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78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48B4F-170E-C44E-953E-8A64EF95308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42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48B4F-170E-C44E-953E-8A64EF95308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10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48B4F-170E-C44E-953E-8A64EF95308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29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48B4F-170E-C44E-953E-8A64EF95308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5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AC1F-659E-2547-833F-F792FA741C72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0143-606C-B04B-AA7C-710726F2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AC1F-659E-2547-833F-F792FA741C72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0143-606C-B04B-AA7C-710726F2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AC1F-659E-2547-833F-F792FA741C72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0143-606C-B04B-AA7C-710726F2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6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AC1F-659E-2547-833F-F792FA741C72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0143-606C-B04B-AA7C-710726F2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AC1F-659E-2547-833F-F792FA741C72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0143-606C-B04B-AA7C-710726F2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AC1F-659E-2547-833F-F792FA741C72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0143-606C-B04B-AA7C-710726F2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3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AC1F-659E-2547-833F-F792FA741C72}" type="datetimeFigureOut">
              <a:rPr lang="en-US" smtClean="0"/>
              <a:t>10/1/19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0143-606C-B04B-AA7C-710726F2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1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AC1F-659E-2547-833F-F792FA741C72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0143-606C-B04B-AA7C-710726F2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5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AC1F-659E-2547-833F-F792FA741C72}" type="datetimeFigureOut">
              <a:rPr lang="en-US" smtClean="0"/>
              <a:t>10/1/19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0143-606C-B04B-AA7C-710726F2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AC1F-659E-2547-833F-F792FA741C72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0143-606C-B04B-AA7C-710726F2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4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AC1F-659E-2547-833F-F792FA741C72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0143-606C-B04B-AA7C-710726F2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0AC1F-659E-2547-833F-F792FA741C72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10143-606C-B04B-AA7C-710726F2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9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56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56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56.png"/><Relationship Id="rId5" Type="http://schemas.openxmlformats.org/officeDocument/2006/relationships/image" Target="../media/image35.pn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19.png"/><Relationship Id="rId7" Type="http://schemas.openxmlformats.org/officeDocument/2006/relationships/image" Target="../media/image13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6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56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340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57.png"/><Relationship Id="rId5" Type="http://schemas.openxmlformats.org/officeDocument/2006/relationships/image" Target="../media/image61.png"/><Relationship Id="rId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8.png"/><Relationship Id="rId6" Type="http://schemas.openxmlformats.org/officeDocument/2006/relationships/image" Target="../media/image19.png"/><Relationship Id="rId7" Type="http://schemas.openxmlformats.org/officeDocument/2006/relationships/image" Target="../media/image13.png"/><Relationship Id="rId8" Type="http://schemas.openxmlformats.org/officeDocument/2006/relationships/image" Target="../media/image16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0.png"/><Relationship Id="rId3" Type="http://schemas.openxmlformats.org/officeDocument/2006/relationships/image" Target="../media/image8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4" Type="http://schemas.openxmlformats.org/officeDocument/2006/relationships/image" Target="../media/image8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4" Type="http://schemas.openxmlformats.org/officeDocument/2006/relationships/image" Target="../media/image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221.png"/><Relationship Id="rId8" Type="http://schemas.openxmlformats.org/officeDocument/2006/relationships/image" Target="../media/image231.png"/><Relationship Id="rId9" Type="http://schemas.openxmlformats.org/officeDocument/2006/relationships/image" Target="../media/image241.png"/><Relationship Id="rId10" Type="http://schemas.openxmlformats.org/officeDocument/2006/relationships/image" Target="../media/image11.jpe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4" Type="http://schemas.openxmlformats.org/officeDocument/2006/relationships/image" Target="../media/image8.png"/><Relationship Id="rId5" Type="http://schemas.openxmlformats.org/officeDocument/2006/relationships/image" Target="../media/image19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8" Type="http://schemas.openxmlformats.org/officeDocument/2006/relationships/image" Target="../media/image221.png"/><Relationship Id="rId9" Type="http://schemas.openxmlformats.org/officeDocument/2006/relationships/image" Target="../media/image231.png"/><Relationship Id="rId10" Type="http://schemas.openxmlformats.org/officeDocument/2006/relationships/image" Target="../media/image241.png"/><Relationship Id="rId11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10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4" Type="http://schemas.openxmlformats.org/officeDocument/2006/relationships/image" Target="../media/image90.png"/><Relationship Id="rId5" Type="http://schemas.openxmlformats.org/officeDocument/2006/relationships/image" Target="../media/image56.png"/><Relationship Id="rId6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101.png"/><Relationship Id="rId5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700.png"/><Relationship Id="rId6" Type="http://schemas.openxmlformats.org/officeDocument/2006/relationships/image" Target="../media/image9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10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3" Type="http://schemas.openxmlformats.org/officeDocument/2006/relationships/image" Target="../media/image9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10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221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221.png"/><Relationship Id="rId8" Type="http://schemas.openxmlformats.org/officeDocument/2006/relationships/image" Target="../media/image231.png"/><Relationship Id="rId9" Type="http://schemas.openxmlformats.org/officeDocument/2006/relationships/image" Target="../media/image241.png"/><Relationship Id="rId10" Type="http://schemas.openxmlformats.org/officeDocument/2006/relationships/image" Target="../media/image11.jpe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0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9439"/>
            <a:ext cx="12192000" cy="1927654"/>
          </a:xfrm>
        </p:spPr>
        <p:txBody>
          <a:bodyPr>
            <a:noAutofit/>
          </a:bodyPr>
          <a:lstStyle/>
          <a:p>
            <a:r>
              <a:rPr lang="en-US" b="1" cap="small" dirty="0" smtClean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Efficiently Learning from</a:t>
            </a:r>
            <a:br>
              <a:rPr lang="en-US" b="1" cap="small" dirty="0" smtClean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b="1" cap="small" dirty="0" smtClean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Untrusted Batches</a:t>
            </a:r>
            <a:endParaRPr lang="en-US" b="1" cap="small" dirty="0">
              <a:solidFill>
                <a:schemeClr val="accent5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496709" y="4212081"/>
          <a:ext cx="719858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527"/>
                <a:gridCol w="2399527"/>
                <a:gridCol w="23995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accent5"/>
                          </a:solidFill>
                        </a:rPr>
                        <a:t>Sitan</a:t>
                      </a:r>
                      <a:r>
                        <a:rPr lang="en-US" sz="3200" b="0" dirty="0" smtClean="0">
                          <a:solidFill>
                            <a:schemeClr val="accent5"/>
                          </a:solidFill>
                        </a:rPr>
                        <a:t> Chen</a:t>
                      </a:r>
                      <a:endParaRPr lang="en-US" sz="32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Jerry Li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Ankur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Moitra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5"/>
                          </a:solidFill>
                        </a:rPr>
                        <a:t>MIT</a:t>
                      </a:r>
                      <a:endParaRPr lang="en-US" sz="32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MSR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MIT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[</a:t>
                </a:r>
                <a:r>
                  <a:rPr lang="en-US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Qiao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-Valiant]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𝜖</m:t>
                        </m:r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-time algorithm to learn within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sz="2800" b="1" dirty="0" smtClean="0"/>
                  <a:t>Idea</a:t>
                </a:r>
                <a:r>
                  <a:rPr lang="en-US" sz="2800" dirty="0" smtClean="0"/>
                  <a:t>: Design a linear program which has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800" dirty="0" smtClean="0"/>
                  <a:t>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𝑆</m:t>
                    </m:r>
                    <m:r>
                      <a:rPr lang="en-US" sz="2800" b="0" i="1" smtClean="0">
                        <a:latin typeface="Cambria Math" charset="0"/>
                      </a:rPr>
                      <m:t>⊆[</m:t>
                    </m:r>
                    <m:r>
                      <a:rPr lang="en-US" sz="2800" b="0" i="1" smtClean="0">
                        <a:latin typeface="Cambria Math" charset="0"/>
                      </a:rPr>
                      <m:t>𝑛</m:t>
                    </m:r>
                    <m:r>
                      <a:rPr lang="en-US" sz="2800" b="0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800" dirty="0" smtClean="0"/>
                  <a:t>, corresponding to the probability mass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 assigns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Qiao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-Valiant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]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charset="0"/>
                      </a:rPr>
                      <m:t>poly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𝒏𝒌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𝒌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,1/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/>
                  <a:t>-</a:t>
                </a:r>
                <a:r>
                  <a:rPr lang="en-US" dirty="0"/>
                  <a:t>time algorithm to learn </a:t>
                </a:r>
                <a:r>
                  <a:rPr lang="en-US" dirty="0" smtClean="0"/>
                  <a:t>within </a:t>
                </a:r>
                <a:r>
                  <a:rPr lang="en-US" dirty="0"/>
                  <a:t>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∀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sz="2800" b="1" dirty="0">
                    <a:solidFill>
                      <a:prstClr val="black"/>
                    </a:solidFill>
                  </a:rPr>
                  <a:t>Idea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 Brute-force over slices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-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th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empirical moment tensor.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3627" y="5677499"/>
                <a:ext cx="11664745" cy="6026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Can we achieve error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 smtClean="0"/>
                  <a:t> with runtime polynomial in all parameters?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27" y="5677499"/>
                <a:ext cx="11664745" cy="602601"/>
              </a:xfrm>
              <a:prstGeom prst="rect">
                <a:avLst/>
              </a:prstGeom>
              <a:blipFill rotWithShape="0">
                <a:blip r:embed="rId3"/>
                <a:stretch>
                  <a:fillRect l="-992" r="-365" b="-227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105400" cy="4722659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Introduction</a:t>
                </a:r>
              </a:p>
              <a:p>
                <a:pPr lvl="1"/>
                <a:r>
                  <a:rPr lang="en-US" dirty="0" smtClean="0"/>
                  <a:t>Motivations</a:t>
                </a:r>
              </a:p>
              <a:p>
                <a:pPr lvl="1"/>
                <a:r>
                  <a:rPr lang="en-US" dirty="0" smtClean="0"/>
                  <a:t>Problem and Known Bounds</a:t>
                </a:r>
              </a:p>
              <a:p>
                <a:pPr lvl="1"/>
                <a:r>
                  <a:rPr lang="en-US" b="1" dirty="0" smtClean="0">
                    <a:solidFill>
                      <a:srgbClr val="C00000"/>
                    </a:solidFill>
                  </a:rPr>
                  <a:t>Our Results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Sum-of-Squares + Learning</a:t>
                </a:r>
              </a:p>
              <a:p>
                <a:pPr lvl="1"/>
                <a:r>
                  <a:rPr lang="en-US" dirty="0" smtClean="0"/>
                  <a:t>A Polynomial System</a:t>
                </a:r>
              </a:p>
              <a:p>
                <a:pPr lvl="1"/>
                <a:r>
                  <a:rPr lang="en-US" dirty="0" err="1" smtClean="0"/>
                  <a:t>SoS</a:t>
                </a:r>
                <a:r>
                  <a:rPr lang="en-US" dirty="0" smtClean="0"/>
                  <a:t> for Learning</a:t>
                </a:r>
              </a:p>
              <a:p>
                <a:pPr lvl="1"/>
                <a:r>
                  <a:rPr lang="en-US" dirty="0" smtClean="0"/>
                  <a:t>Quantifying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ball</a:t>
                </a:r>
                <a:endParaRPr lang="en-US" sz="2800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105400" cy="4722659"/>
              </a:xfrm>
              <a:blipFill rotWithShape="0">
                <a:blip r:embed="rId2"/>
                <a:stretch>
                  <a:fillRect l="-2509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720" y="1825624"/>
                <a:ext cx="5029200" cy="218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lvl="0" indent="-514350">
                  <a:lnSpc>
                    <a:spcPct val="90000"/>
                  </a:lnSpc>
                  <a:spcBef>
                    <a:spcPts val="1000"/>
                  </a:spcBef>
                  <a:buFont typeface="+mj-lt"/>
                  <a:buAutoNum type="arabicPeriod" startAt="3"/>
                </a:pPr>
                <a:r>
                  <a:rPr lang="en-US" sz="2800" b="1" dirty="0">
                    <a:solidFill>
                      <a:srgbClr val="4472C4">
                        <a:lumMod val="75000"/>
                      </a:srgbClr>
                    </a:solidFill>
                  </a:rPr>
                  <a:t>Shape Constraints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Norms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</a:rPr>
                  <a:t>A New Relaxation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400" dirty="0" err="1">
                    <a:solidFill>
                      <a:prstClr val="black"/>
                    </a:solidFill>
                  </a:rPr>
                  <a:t>Sublinear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Sample Complexity</a:t>
                </a:r>
              </a:p>
              <a:p>
                <a:pPr marL="514350" lvl="0" indent="-514350">
                  <a:lnSpc>
                    <a:spcPct val="90000"/>
                  </a:lnSpc>
                  <a:spcBef>
                    <a:spcPts val="1000"/>
                  </a:spcBef>
                  <a:buFont typeface="+mj-lt"/>
                  <a:buAutoNum type="arabicPeriod" startAt="4"/>
                </a:pPr>
                <a:r>
                  <a:rPr lang="en-US" sz="2800" b="1" dirty="0" smtClean="0">
                    <a:solidFill>
                      <a:srgbClr val="4472C4">
                        <a:lumMod val="75000"/>
                      </a:srgbClr>
                    </a:solidFill>
                  </a:rPr>
                  <a:t>Open Questions</a:t>
                </a:r>
                <a:endParaRPr lang="en-US" sz="2800" b="1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20" y="1825624"/>
                <a:ext cx="5029200" cy="2185727"/>
              </a:xfrm>
              <a:prstGeom prst="rect">
                <a:avLst/>
              </a:prstGeom>
              <a:blipFill rotWithShape="0">
                <a:blip r:embed="rId3"/>
                <a:stretch>
                  <a:fillRect l="-2545" t="-4735" b="-7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3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6185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Theorem 1</a:t>
                </a:r>
                <a:r>
                  <a:rPr lang="en-US" sz="2800" dirty="0" smtClean="0"/>
                  <a:t>: For any even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  <m:r>
                      <a:rPr lang="en-US" sz="2800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800" dirty="0" smtClean="0"/>
                  <a:t>, we can learn within error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1/2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1/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𝑛𝑘</m:t>
                                </m:r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sz="2800" b="0" i="1" smtClean="0">
                            <a:latin typeface="Cambria Math" charset="0"/>
                          </a:rPr>
                          <m:t>,1/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𝜖</m:t>
                        </m:r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 smtClean="0"/>
                  <a:t> and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poly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𝑛𝑘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𝜖</m:t>
                        </m:r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 smtClean="0"/>
                  <a:t> users.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618520"/>
              </a:xfrm>
              <a:prstGeom prst="rect">
                <a:avLst/>
              </a:prstGeom>
              <a:blipFill rotWithShape="0">
                <a:blip r:embed="rId2"/>
                <a:stretch>
                  <a:fillRect l="-1158" t="-5597" b="-48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199" y="3519963"/>
                <a:ext cx="10515601" cy="2691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Note</a:t>
                </a:r>
                <a:r>
                  <a:rPr lang="en-US" sz="2800" dirty="0" smtClean="0"/>
                  <a:t>: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  <m:r>
                      <a:rPr lang="en-US" sz="2800" b="0" i="1" smtClean="0">
                        <a:latin typeface="Cambria Math" charset="0"/>
                      </a:rPr>
                      <m:t>=2</m:t>
                    </m:r>
                    <m:func>
                      <m:func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charset="0"/>
                          </a:rPr>
                          <m:t>1/</m:t>
                        </m:r>
                        <m:r>
                          <a:rPr lang="en-US" sz="2800" i="1">
                            <a:latin typeface="Cambria Math" charset="0"/>
                          </a:rPr>
                          <m:t>𝜖</m:t>
                        </m:r>
                      </m:e>
                    </m:func>
                  </m:oMath>
                </a14:m>
                <a:r>
                  <a:rPr lang="en-US" sz="2800" dirty="0" smtClean="0"/>
                  <a:t>, get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O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𝜖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1/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𝜖</m:t>
                                    </m:r>
                                  </m:e>
                                </m:func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in </a:t>
                </a:r>
                <a:r>
                  <a:rPr lang="en-US" sz="2800" dirty="0" err="1" smtClean="0"/>
                  <a:t>quasipoly</a:t>
                </a:r>
                <a:r>
                  <a:rPr lang="en-US" sz="2800" dirty="0" smtClean="0"/>
                  <a:t> time.</a:t>
                </a:r>
                <a:endParaRPr lang="en-US" sz="2400" dirty="0" smtClean="0"/>
              </a:p>
              <a:p>
                <a:r>
                  <a:rPr lang="en-US" sz="2800" b="1" dirty="0" smtClean="0"/>
                  <a:t>Caveats </a:t>
                </a:r>
                <a:r>
                  <a:rPr lang="en-US" sz="2800" dirty="0" smtClean="0"/>
                  <a:t>(more on this later): 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Impractical runtime</a:t>
                </a:r>
              </a:p>
              <a:p>
                <a:pPr marL="457200" indent="-457200">
                  <a:buFont typeface="Arial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1/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factor in error bound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 smtClean="0"/>
                  <a:t>Huge sample complexity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519963"/>
                <a:ext cx="10515601" cy="2691571"/>
              </a:xfrm>
              <a:prstGeom prst="rect">
                <a:avLst/>
              </a:prstGeom>
              <a:blipFill rotWithShape="0">
                <a:blip r:embed="rId3"/>
                <a:stretch>
                  <a:fillRect l="-1159" b="-5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99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559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Theorem 1</a:t>
                </a:r>
                <a:r>
                  <a:rPr lang="en-US" sz="2800" dirty="0" smtClean="0"/>
                  <a:t>: For any even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  <m:r>
                      <a:rPr lang="en-US" sz="2800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800" dirty="0" smtClean="0"/>
                  <a:t>, we can learn within error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1/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𝑛𝑘</m:t>
                                </m:r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sz="2800" b="0" i="1" smtClean="0">
                            <a:latin typeface="Cambria Math" charset="0"/>
                          </a:rPr>
                          <m:t>,1/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𝜖</m:t>
                        </m:r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 smtClean="0"/>
                  <a:t> and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poly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𝑛𝑘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𝜖</m:t>
                        </m:r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 smtClean="0"/>
                  <a:t> users.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559401"/>
              </a:xfrm>
              <a:prstGeom prst="rect">
                <a:avLst/>
              </a:prstGeom>
              <a:blipFill rotWithShape="0">
                <a:blip r:embed="rId2"/>
                <a:stretch>
                  <a:fillRect l="-1158" t="-5814" b="-89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199" y="3519963"/>
                <a:ext cx="10515601" cy="2691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Note</a:t>
                </a:r>
                <a:r>
                  <a:rPr lang="en-US" sz="2800" dirty="0" smtClean="0"/>
                  <a:t>: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  <m:r>
                      <a:rPr lang="en-US" sz="2800" b="0" i="1" smtClean="0">
                        <a:latin typeface="Cambria Math" charset="0"/>
                      </a:rPr>
                      <m:t>=2</m:t>
                    </m:r>
                    <m:func>
                      <m:func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charset="0"/>
                          </a:rPr>
                          <m:t>1/</m:t>
                        </m:r>
                        <m:r>
                          <a:rPr lang="en-US" sz="2800" i="1">
                            <a:latin typeface="Cambria Math" charset="0"/>
                          </a:rPr>
                          <m:t>𝜖</m:t>
                        </m:r>
                      </m:e>
                    </m:func>
                  </m:oMath>
                </a14:m>
                <a:r>
                  <a:rPr lang="en-US" sz="2800" dirty="0" smtClean="0"/>
                  <a:t>, get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O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𝜖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1/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𝜖</m:t>
                                    </m:r>
                                  </m:e>
                                </m:func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in </a:t>
                </a:r>
                <a:r>
                  <a:rPr lang="en-US" sz="2800" dirty="0" err="1" smtClean="0"/>
                  <a:t>quasipoly</a:t>
                </a:r>
                <a:r>
                  <a:rPr lang="en-US" sz="2800" dirty="0" smtClean="0"/>
                  <a:t> time.</a:t>
                </a:r>
                <a:endParaRPr lang="en-US" sz="2400" dirty="0" smtClean="0"/>
              </a:p>
              <a:p>
                <a:r>
                  <a:rPr lang="en-US" sz="2800" b="1" dirty="0" smtClean="0"/>
                  <a:t>Caveats </a:t>
                </a:r>
                <a:r>
                  <a:rPr lang="en-US" sz="2800" dirty="0" smtClean="0"/>
                  <a:t>(more on this later): 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Impractical runtime</a:t>
                </a:r>
              </a:p>
              <a:p>
                <a:pPr marL="457200" indent="-457200">
                  <a:buFont typeface="Arial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1/</m:t>
                            </m:r>
                            <m:r>
                              <a:rPr lang="en-US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factor in error bound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 smtClean="0"/>
                  <a:t>Huge sample complexity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519963"/>
                <a:ext cx="10515601" cy="2691571"/>
              </a:xfrm>
              <a:prstGeom prst="rect">
                <a:avLst/>
              </a:prstGeom>
              <a:blipFill rotWithShape="0">
                <a:blip r:embed="rId3"/>
                <a:stretch>
                  <a:fillRect l="-1159" b="-5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5852159" y="4815840"/>
            <a:ext cx="24384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5998" y="4698245"/>
                <a:ext cx="6263641" cy="113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We conjecture getting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𝜖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1/</m:t>
                                    </m:r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𝜖</m:t>
                                    </m:r>
                                  </m:e>
                                </m:func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error requires at least </a:t>
                </a:r>
                <a:r>
                  <a:rPr lang="en-US" sz="2400" dirty="0" err="1" smtClean="0"/>
                  <a:t>quasipoly</a:t>
                </a:r>
                <a:r>
                  <a:rPr lang="en-US" sz="2400" dirty="0" smtClean="0"/>
                  <a:t> dependence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1/</m:t>
                    </m:r>
                    <m:r>
                      <a:rPr lang="en-US" sz="2400" i="1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4698245"/>
                <a:ext cx="6263641" cy="1134349"/>
              </a:xfrm>
              <a:prstGeom prst="rect">
                <a:avLst/>
              </a:prstGeom>
              <a:blipFill rotWithShape="0">
                <a:blip r:embed="rId4"/>
                <a:stretch>
                  <a:fillRect l="-1461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9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559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Theorem 1</a:t>
                </a:r>
                <a:r>
                  <a:rPr lang="en-US" sz="2800" dirty="0" smtClean="0"/>
                  <a:t>: For any even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  <m:r>
                      <a:rPr lang="en-US" sz="2800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800" dirty="0" smtClean="0"/>
                  <a:t>, we can learn within error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1/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𝑛𝑘</m:t>
                                </m:r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sz="2800" b="0" i="1" smtClean="0">
                            <a:latin typeface="Cambria Math" charset="0"/>
                          </a:rPr>
                          <m:t>,1/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𝜖</m:t>
                        </m:r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 smtClean="0"/>
                  <a:t> and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poly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𝑛𝑘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𝜖</m:t>
                        </m:r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 smtClean="0"/>
                  <a:t> users.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559401"/>
              </a:xfrm>
              <a:prstGeom prst="rect">
                <a:avLst/>
              </a:prstGeom>
              <a:blipFill rotWithShape="0">
                <a:blip r:embed="rId2"/>
                <a:stretch>
                  <a:fillRect l="-1158" t="-5814" b="-89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199" y="3519963"/>
                <a:ext cx="10515601" cy="2691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Note</a:t>
                </a:r>
                <a:r>
                  <a:rPr lang="en-US" sz="2800" dirty="0" smtClean="0"/>
                  <a:t>: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  <m:r>
                      <a:rPr lang="en-US" sz="2800" b="0" i="1" smtClean="0">
                        <a:latin typeface="Cambria Math" charset="0"/>
                      </a:rPr>
                      <m:t>=2</m:t>
                    </m:r>
                    <m:func>
                      <m:func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charset="0"/>
                          </a:rPr>
                          <m:t>1/</m:t>
                        </m:r>
                        <m:r>
                          <a:rPr lang="en-US" sz="2800" i="1">
                            <a:latin typeface="Cambria Math" charset="0"/>
                          </a:rPr>
                          <m:t>𝜖</m:t>
                        </m:r>
                      </m:e>
                    </m:func>
                  </m:oMath>
                </a14:m>
                <a:r>
                  <a:rPr lang="en-US" sz="2800" dirty="0" smtClean="0"/>
                  <a:t>, get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O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𝜖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1/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𝜖</m:t>
                                    </m:r>
                                  </m:e>
                                </m:func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in </a:t>
                </a:r>
                <a:r>
                  <a:rPr lang="en-US" sz="2800" dirty="0" err="1" smtClean="0"/>
                  <a:t>quasipoly</a:t>
                </a:r>
                <a:r>
                  <a:rPr lang="en-US" sz="2800" dirty="0" smtClean="0"/>
                  <a:t> time.</a:t>
                </a:r>
                <a:endParaRPr lang="en-US" sz="2400" dirty="0" smtClean="0"/>
              </a:p>
              <a:p>
                <a:r>
                  <a:rPr lang="en-US" sz="2800" b="1" dirty="0" smtClean="0"/>
                  <a:t>Caveats </a:t>
                </a:r>
                <a:r>
                  <a:rPr lang="en-US" sz="2800" dirty="0" smtClean="0"/>
                  <a:t>(more on this later): 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Impractical runtime</a:t>
                </a:r>
              </a:p>
              <a:p>
                <a:pPr marL="457200" indent="-457200">
                  <a:buFont typeface="Arial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1/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factor in error bound</a:t>
                </a:r>
                <a:endParaRPr lang="en-US" sz="28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Huge sample complexity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519963"/>
                <a:ext cx="10515601" cy="2691571"/>
              </a:xfrm>
              <a:prstGeom prst="rect">
                <a:avLst/>
              </a:prstGeom>
              <a:blipFill rotWithShape="0">
                <a:blip r:embed="rId3"/>
                <a:stretch>
                  <a:fillRect l="-1159" b="-5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4907278" y="5748022"/>
            <a:ext cx="228601" cy="463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35879" y="5564279"/>
                <a:ext cx="68884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Under certain “shape” assumptions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, we show we can get sample complexity </a:t>
                </a:r>
                <a:r>
                  <a:rPr lang="en-US" sz="2400" i="1" dirty="0" err="1" smtClean="0"/>
                  <a:t>sublinear</a:t>
                </a:r>
                <a:r>
                  <a:rPr lang="en-US" sz="24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879" y="5564279"/>
                <a:ext cx="6888481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326" t="-5882" r="-203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0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105400" cy="4722659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Introduction</a:t>
                </a:r>
              </a:p>
              <a:p>
                <a:pPr lvl="1"/>
                <a:r>
                  <a:rPr lang="en-US" dirty="0" smtClean="0"/>
                  <a:t>Motivations</a:t>
                </a:r>
              </a:p>
              <a:p>
                <a:pPr lvl="1"/>
                <a:r>
                  <a:rPr lang="en-US" dirty="0" smtClean="0"/>
                  <a:t>Problem and Known Bounds</a:t>
                </a:r>
              </a:p>
              <a:p>
                <a:pPr lvl="1"/>
                <a:r>
                  <a:rPr lang="en-US" dirty="0" smtClean="0"/>
                  <a:t>Our Results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Sum-of-Squares + Learning</a:t>
                </a:r>
              </a:p>
              <a:p>
                <a:pPr lvl="1"/>
                <a:r>
                  <a:rPr lang="en-US" b="1" dirty="0" smtClean="0">
                    <a:solidFill>
                      <a:srgbClr val="C00000"/>
                    </a:solidFill>
                  </a:rPr>
                  <a:t>A Polynomial System</a:t>
                </a:r>
              </a:p>
              <a:p>
                <a:pPr lvl="1"/>
                <a:r>
                  <a:rPr lang="en-US" dirty="0" err="1" smtClean="0"/>
                  <a:t>SoS</a:t>
                </a:r>
                <a:r>
                  <a:rPr lang="en-US" dirty="0" smtClean="0"/>
                  <a:t> for Learning</a:t>
                </a:r>
              </a:p>
              <a:p>
                <a:pPr lvl="1"/>
                <a:r>
                  <a:rPr lang="en-US" dirty="0" smtClean="0"/>
                  <a:t>Quantifying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ball</a:t>
                </a:r>
                <a:endParaRPr lang="en-US" sz="2800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105400" cy="4722659"/>
              </a:xfrm>
              <a:blipFill rotWithShape="0">
                <a:blip r:embed="rId2"/>
                <a:stretch>
                  <a:fillRect l="-2509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720" y="1825624"/>
                <a:ext cx="5029200" cy="218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lvl="0" indent="-514350">
                  <a:lnSpc>
                    <a:spcPct val="90000"/>
                  </a:lnSpc>
                  <a:spcBef>
                    <a:spcPts val="1000"/>
                  </a:spcBef>
                  <a:buFont typeface="+mj-lt"/>
                  <a:buAutoNum type="arabicPeriod" startAt="3"/>
                </a:pPr>
                <a:r>
                  <a:rPr lang="en-US" sz="2800" b="1" dirty="0">
                    <a:solidFill>
                      <a:srgbClr val="4472C4">
                        <a:lumMod val="75000"/>
                      </a:srgbClr>
                    </a:solidFill>
                  </a:rPr>
                  <a:t>Shape Constraints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Norms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</a:rPr>
                  <a:t>A New Relaxation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400" dirty="0" err="1">
                    <a:solidFill>
                      <a:prstClr val="black"/>
                    </a:solidFill>
                  </a:rPr>
                  <a:t>Sublinear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Sample Complexity</a:t>
                </a:r>
              </a:p>
              <a:p>
                <a:pPr marL="514350" lvl="0" indent="-514350">
                  <a:lnSpc>
                    <a:spcPct val="90000"/>
                  </a:lnSpc>
                  <a:spcBef>
                    <a:spcPts val="1000"/>
                  </a:spcBef>
                  <a:buFont typeface="+mj-lt"/>
                  <a:buAutoNum type="arabicPeriod" startAt="4"/>
                </a:pPr>
                <a:r>
                  <a:rPr lang="en-US" sz="2800" b="1" dirty="0" smtClean="0">
                    <a:solidFill>
                      <a:srgbClr val="4472C4">
                        <a:lumMod val="75000"/>
                      </a:srgbClr>
                    </a:solidFill>
                  </a:rPr>
                  <a:t>Open Questions</a:t>
                </a:r>
                <a:endParaRPr lang="en-US" sz="2800" b="1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20" y="1825624"/>
                <a:ext cx="5029200" cy="2185727"/>
              </a:xfrm>
              <a:prstGeom prst="rect">
                <a:avLst/>
              </a:prstGeom>
              <a:blipFill rotWithShape="0">
                <a:blip r:embed="rId3"/>
                <a:stretch>
                  <a:fillRect l="-2545" t="-4735" b="-7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93821" y="5241467"/>
                <a:ext cx="2204357" cy="92333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For the rest of this talk, we will focus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821" y="5241467"/>
                <a:ext cx="2204357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2473" t="-6536" b="-104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5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UNTRUSTED BATCHES AS ROBUST L1 MEAN ESTIMATION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9381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 a batch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, write it as a vector of frequencies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𝑋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Δ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p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Learner gets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dirty="0" smtClean="0"/>
                  <a:t>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Δ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from 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normalized multinomial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Mu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dirty="0" smtClean="0"/>
                  <a:t> fraction of samples have been corrupted.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Mu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, so learning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/>
                  <a:t> in total variation distance is equivalent to robust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mean estimation for multinomial distributions.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93819" cy="4351338"/>
              </a:xfrm>
              <a:blipFill rotWithShape="0">
                <a:blip r:embed="rId2"/>
                <a:stretch>
                  <a:fillRect l="-1129" t="-2101" r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339753" y="5657671"/>
                <a:ext cx="1852247" cy="120032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Domain size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𝒏</m:t>
                    </m:r>
                  </m:oMath>
                </a14:m>
                <a:endParaRPr lang="en-US" i="1" dirty="0" smtClean="0">
                  <a:solidFill>
                    <a:prstClr val="black"/>
                  </a:solidFill>
                  <a:latin typeface="Cambria Math" charset="0"/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# users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𝑵</m:t>
                    </m:r>
                  </m:oMath>
                </a14:m>
                <a:endParaRPr lang="en-US" i="1" dirty="0">
                  <a:solidFill>
                    <a:prstClr val="black"/>
                  </a:solidFill>
                  <a:latin typeface="Cambria Math" charset="0"/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Corruption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charset="0"/>
                      </a:rPr>
                      <m:t>𝝐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Batches of size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𝒌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753" y="5657671"/>
                <a:ext cx="1852247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2288" t="-2010" b="-65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7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A MOMENT-BOUNDED SUBSET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(Normalized) Binomial distributions have bounded central moments: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∼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Bin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𝑋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≲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e>
                      </m:ra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∀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…so multinomial distributions do too: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Mul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〈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〉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1/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≲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e>
                      </m:rad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∀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To find uncorrupted points, we will search for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𝝐</m:t>
                        </m:r>
                      </m:e>
                    </m:d>
                    <m:r>
                      <a:rPr lang="en-US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𝑵</m:t>
                    </m:r>
                  </m:oMath>
                </a14:m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-sized subset of points with similarly bounded empirical moments.</a:t>
                </a:r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54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POLYNOMIAL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660776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b="1" dirty="0" smtClean="0"/>
                  <a:t>Constants: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,…,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𝑁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Δ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</m:oMath>
                </a14:m>
                <a:endParaRPr lang="en-US" sz="280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700" b="1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b="1" dirty="0" smtClean="0"/>
                  <a:t>Constraints: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660776"/>
              </a:xfrm>
              <a:blipFill rotWithShape="0">
                <a:blip r:embed="rId2"/>
                <a:stretch>
                  <a:fillRect l="-1217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6350" y="4551618"/>
                <a:ext cx="3819635" cy="2324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∑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𝑁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pPr lvl="1"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   ∀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𝑖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pPr lvl="1"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</m:acc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(1−</m:t>
                          </m:r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)</m:t>
                          </m:r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𝑁</m:t>
                          </m:r>
                        </m:den>
                      </m:f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∑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50" y="4551618"/>
                <a:ext cx="3819635" cy="23249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599756" y="4551618"/>
                <a:ext cx="5219186" cy="1794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∑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𝑠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8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/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/2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∑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  <a:p>
                <a:pPr marL="0" lvl="1"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charset="0"/>
                      </a:rPr>
                      <m:t>even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charset="0"/>
                      </a:rPr>
                      <m:t> 2≤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charset="0"/>
                      </a:rPr>
                      <m:t>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charset="0"/>
                      </a:rPr>
                      <m:t>≤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marL="0" lvl="1" algn="ctr">
                  <a:spcAft>
                    <a:spcPts val="1200"/>
                  </a:spcAft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±1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756" y="4551618"/>
                <a:ext cx="5219186" cy="1794209"/>
              </a:xfrm>
              <a:prstGeom prst="rect">
                <a:avLst/>
              </a:prstGeom>
              <a:blipFill rotWithShape="0">
                <a:blip r:embed="rId4"/>
                <a:stretch>
                  <a:fillRect b="-8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12228" y="1818483"/>
                <a:ext cx="5371474" cy="2088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</a:pPr>
                <a:r>
                  <a:rPr lang="en-US" sz="2800" b="1" dirty="0" smtClean="0"/>
                  <a:t>Variables: </a:t>
                </a:r>
                <a:endParaRPr lang="en-US" sz="2800" b="1" dirty="0"/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800" dirty="0" smtClean="0"/>
                  <a:t>Estimate </a:t>
                </a:r>
                <a:r>
                  <a:rPr lang="en-US" sz="2800" dirty="0"/>
                  <a:t>for the mean: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800">
                            <a:latin typeface="Cambria Math" charset="0"/>
                          </a:rPr>
                          <m:t>𝑝</m:t>
                        </m:r>
                      </m:e>
                    </m:acc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Δ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800" dirty="0"/>
                  <a:t>Indicators for uncorrupted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charset="0"/>
                      </a:rPr>
                      <m:t>{</m:t>
                    </m:r>
                    <m:r>
                      <a:rPr lang="en-US" sz="2800" b="0" i="1" smtClean="0">
                        <a:latin typeface="Cambria Math" charset="0"/>
                      </a:rPr>
                      <m:t>0,1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228" y="1818483"/>
                <a:ext cx="5371474" cy="2088713"/>
              </a:xfrm>
              <a:prstGeom prst="rect">
                <a:avLst/>
              </a:prstGeom>
              <a:blipFill rotWithShape="0">
                <a:blip r:embed="rId5"/>
                <a:stretch>
                  <a:fillRect l="-2384" t="-4665" r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76180" y="0"/>
                <a:ext cx="461582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To find uncorrupted points, we will search for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𝝐</m:t>
                        </m:r>
                      </m:e>
                    </m:d>
                    <m:r>
                      <a:rPr lang="en-US" sz="24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𝑵</m:t>
                    </m:r>
                  </m:oMath>
                </a14:m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-sized subset of points with similarly bounded empirical moments.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180" y="0"/>
                <a:ext cx="4615820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1453" t="-3113" r="-3567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7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POLYNOMIAL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3027" y="4029331"/>
              <a:ext cx="2958750" cy="2125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875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3976981"/>
                  </p:ext>
                </p:extLst>
              </p:nvPr>
            </p:nvGraphicFramePr>
            <p:xfrm>
              <a:off x="303027" y="4029331"/>
              <a:ext cx="2958750" cy="2125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8750"/>
                  </a:tblGrid>
                  <a:tr h="5708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b="-27234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Claim: </a:t>
                </a:r>
                <a:r>
                  <a:rPr lang="en-US" dirty="0"/>
                  <a:t>For any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i="1">
                            <a:latin typeface="Cambria Math" charset="0"/>
                          </a:rPr>
                          <m:t>}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1−1/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Proof:</a:t>
                </a:r>
                <a:r>
                  <a:rPr lang="en-US" dirty="0" smtClean="0"/>
                  <a:t> By dual characterization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enough to show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≤</m:t>
                      </m:r>
                      <m:r>
                        <a:rPr lang="en-US" i="1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1−1/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Write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𝒈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⊔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3"/>
                <a:stretch>
                  <a:fillRect l="-1217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478946" y="2811459"/>
                <a:ext cx="2056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∀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𝑣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46" y="2811459"/>
                <a:ext cx="205626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6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0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we design learning algorithms that can tolerate a constant fraction of corruptions in the data?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 descr="mage result for adversarial examples deep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27" y="2400374"/>
            <a:ext cx="4965002" cy="188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786393" y="4399034"/>
            <a:ext cx="4563156" cy="2252489"/>
            <a:chOff x="5737122" y="2433176"/>
            <a:chExt cx="5228599" cy="2580969"/>
          </a:xfrm>
        </p:grpSpPr>
        <p:pic>
          <p:nvPicPr>
            <p:cNvPr id="3076" name="Picture 4" descr="mage result for robust statistics textbook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661" y="2433176"/>
              <a:ext cx="1618924" cy="2580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mage result for robust statistics textbook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9248" y="2433177"/>
              <a:ext cx="1616473" cy="2580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mage result for robust statistics textbook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122" y="2433176"/>
              <a:ext cx="1611876" cy="2579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4" name="Picture 12" descr="mage result for fake review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2" y="3010872"/>
            <a:ext cx="3908405" cy="32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miro.medium.com/max/1314/1*_wefj4C3Ev-8HzfcZ_lMVA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3" r="18476"/>
          <a:stretch/>
        </p:blipFill>
        <p:spPr bwMode="auto">
          <a:xfrm>
            <a:off x="4131683" y="4399034"/>
            <a:ext cx="2654710" cy="22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POLYNOMIAL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3027" y="4029331"/>
              <a:ext cx="11585945" cy="21489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8750"/>
                    <a:gridCol w="301980"/>
                    <a:gridCol w="8325215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6455216"/>
                  </p:ext>
                </p:extLst>
              </p:nvPr>
            </p:nvGraphicFramePr>
            <p:xfrm>
              <a:off x="303027" y="4029331"/>
              <a:ext cx="11585945" cy="21489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8750"/>
                    <a:gridCol w="301980"/>
                    <a:gridCol w="8325215"/>
                  </a:tblGrid>
                  <a:tr h="5944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2041" r="-291358" b="-2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9137" t="-2041" b="-261224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Claim: </a:t>
                </a:r>
                <a:r>
                  <a:rPr lang="en-US" dirty="0"/>
                  <a:t>For any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i="1">
                            <a:latin typeface="Cambria Math" charset="0"/>
                          </a:rPr>
                          <m:t>}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1−1/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Proof:</a:t>
                </a:r>
                <a:r>
                  <a:rPr lang="en-US" dirty="0" smtClean="0"/>
                  <a:t> By dual characterization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enough to show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≤</m:t>
                      </m:r>
                      <m:r>
                        <a:rPr lang="en-US" i="1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1−1/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Write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𝒈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⊔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3"/>
                <a:stretch>
                  <a:fillRect l="-1217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478946" y="2811459"/>
                <a:ext cx="2056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∀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𝑣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46" y="2811459"/>
                <a:ext cx="205626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4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POLYNOMIAL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3027" y="4029331"/>
              <a:ext cx="11585945" cy="22693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8750"/>
                    <a:gridCol w="301980"/>
                    <a:gridCol w="8325215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 dirty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800" b="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endParaRPr lang="en-US" sz="28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1623558"/>
                  </p:ext>
                </p:extLst>
              </p:nvPr>
            </p:nvGraphicFramePr>
            <p:xfrm>
              <a:off x="303027" y="4029331"/>
              <a:ext cx="11585945" cy="22693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8750"/>
                    <a:gridCol w="301980"/>
                    <a:gridCol w="8325215"/>
                  </a:tblGrid>
                  <a:tr h="5944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2041" r="-291358" b="-28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9137" t="-2041" b="-281633"/>
                          </a:stretch>
                        </a:blipFill>
                      </a:tcPr>
                    </a:tc>
                  </a:tr>
                  <a:tr h="638556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9137" t="-95238" b="-162857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Claim: </a:t>
                </a:r>
                <a:r>
                  <a:rPr lang="en-US" dirty="0"/>
                  <a:t>For any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i="1">
                            <a:latin typeface="Cambria Math" charset="0"/>
                          </a:rPr>
                          <m:t>}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1−1/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Proof:</a:t>
                </a:r>
                <a:r>
                  <a:rPr lang="en-US" dirty="0" smtClean="0"/>
                  <a:t> By dual characterization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enough to show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≤</m:t>
                      </m:r>
                      <m:r>
                        <a:rPr lang="en-US" i="1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1−1/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Write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𝒈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⊔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3"/>
                <a:stretch>
                  <a:fillRect l="-1217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478946" y="2811459"/>
                <a:ext cx="2056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∀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𝑣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46" y="2811459"/>
                <a:ext cx="205626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4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POLYNOMIAL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3027" y="4029331"/>
              <a:ext cx="11585945" cy="24676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8750"/>
                    <a:gridCol w="301980"/>
                    <a:gridCol w="8325215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 dirty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800" b="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endParaRPr lang="en-US" sz="28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𝑔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〈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〉</m:t>
                                  </m:r>
                                </m:e>
                              </m:nary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𝑔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−1</m:t>
                                      </m:r>
                                    </m:e>
                                  </m:d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𝑝</m:t>
                                      </m:r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           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𝑝</m:t>
                                      </m:r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3027" y="4029331"/>
              <a:ext cx="11585945" cy="24676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8750"/>
                    <a:gridCol w="301980"/>
                    <a:gridCol w="8325215"/>
                  </a:tblGrid>
                  <a:tr h="5944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2041" r="-291358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9137" t="-2041" b="-314286"/>
                          </a:stretch>
                        </a:blipFill>
                      </a:tcPr>
                    </a:tc>
                  </a:tr>
                  <a:tr h="638556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9137" t="-95238" b="-193333"/>
                          </a:stretch>
                        </a:blipFill>
                      </a:tcPr>
                    </a:tc>
                  </a:tr>
                  <a:tr h="638556">
                    <a:tc>
                      <a:txBody>
                        <a:bodyPr/>
                        <a:lstStyle/>
                        <a:p>
                          <a:pPr algn="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9137" t="-195238" b="-93333"/>
                          </a:stretch>
                        </a:blipFill>
                      </a:tcPr>
                    </a:tc>
                  </a:tr>
                  <a:tr h="596011">
                    <a:tc>
                      <a:txBody>
                        <a:bodyPr/>
                        <a:lstStyle/>
                        <a:p>
                          <a:pPr algn="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9137" t="-31632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303027" y="4001294"/>
            <a:ext cx="2937478" cy="634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Claim: </a:t>
                </a:r>
                <a:r>
                  <a:rPr lang="en-US" dirty="0"/>
                  <a:t>For any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i="1">
                            <a:latin typeface="Cambria Math" charset="0"/>
                          </a:rPr>
                          <m:t>}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1−1/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Proof:</a:t>
                </a:r>
                <a:r>
                  <a:rPr lang="en-US" dirty="0" smtClean="0"/>
                  <a:t> By dual characterization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enough to show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≤</m:t>
                      </m:r>
                      <m:r>
                        <a:rPr lang="en-US" i="1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1−1/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Write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𝒈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⊔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3"/>
                <a:stretch>
                  <a:fillRect l="-1217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8011258" y="5896704"/>
            <a:ext cx="2801121" cy="634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478946" y="2811459"/>
                <a:ext cx="2056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∀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𝑣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46" y="2811459"/>
                <a:ext cx="205626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POLYNOMIAL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Claim: </a:t>
                </a:r>
                <a:r>
                  <a:rPr lang="en-US" dirty="0" smtClean="0"/>
                  <a:t>For any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}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1−1/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Proof:</a:t>
                </a:r>
                <a:r>
                  <a:rPr lang="en-US" dirty="0" smtClean="0"/>
                  <a:t> By dual characterization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enough to show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≤</m:t>
                      </m:r>
                      <m:r>
                        <a:rPr lang="en-US" i="1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1−1/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Write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𝒈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⊔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1217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9100" y="4157668"/>
              <a:ext cx="11353799" cy="5747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72858"/>
                    <a:gridCol w="208280"/>
                    <a:gridCol w="8672661"/>
                  </a:tblGrid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𝑔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〈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〉</m:t>
                                  </m:r>
                                </m:e>
                              </m:nary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𝑔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−1</m:t>
                                      </m:r>
                                    </m:e>
                                  </m:d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𝑝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3760623"/>
                  </p:ext>
                </p:extLst>
              </p:nvPr>
            </p:nvGraphicFramePr>
            <p:xfrm>
              <a:off x="419100" y="4157668"/>
              <a:ext cx="11353799" cy="5747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72858"/>
                    <a:gridCol w="208280"/>
                    <a:gridCol w="8672661"/>
                  </a:tblGrid>
                  <a:tr h="5747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98947" r="-359113" b="-1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0899" t="-98947" b="-13368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Left Brace 9"/>
          <p:cNvSpPr/>
          <p:nvPr/>
        </p:nvSpPr>
        <p:spPr>
          <a:xfrm rot="16200000">
            <a:off x="4043162" y="3657052"/>
            <a:ext cx="295358" cy="21252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7006084" y="3050282"/>
            <a:ext cx="312485" cy="33216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10062581" y="3443789"/>
            <a:ext cx="312486" cy="25346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09541" y="483304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</a:t>
            </a: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86637" y="4831991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</a:t>
            </a:r>
            <a:endParaRPr lang="en-US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046341" y="482814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</a:t>
            </a:r>
            <a:endParaRPr 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8200" y="5285563"/>
                <a:ext cx="10647950" cy="139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smtClean="0"/>
                  <a:t>A</a:t>
                </a:r>
                <a:r>
                  <a:rPr lang="en-US" sz="2800" dirty="0" smtClean="0"/>
                  <a:t>: Sampling error from uncorrupted samples</a:t>
                </a:r>
              </a:p>
              <a:p>
                <a:r>
                  <a:rPr lang="en-US" sz="2800" b="1" i="1" dirty="0" smtClean="0"/>
                  <a:t>B</a:t>
                </a:r>
                <a:r>
                  <a:rPr lang="en-US" sz="2800" dirty="0" smtClean="0"/>
                  <a:t>: Failure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 smtClean="0"/>
                  <a:t>’s </a:t>
                </a:r>
                <a:r>
                  <a:rPr lang="en-US" sz="2800" dirty="0" smtClean="0"/>
                  <a:t>to capture some small fraction of uncorrupted samples</a:t>
                </a:r>
                <a:endParaRPr lang="en-US" sz="2800" b="1" dirty="0" smtClean="0"/>
              </a:p>
              <a:p>
                <a:r>
                  <a:rPr lang="en-US" sz="2800" b="1" i="1" dirty="0" smtClean="0"/>
                  <a:t>C</a:t>
                </a:r>
                <a:r>
                  <a:rPr lang="en-US" sz="2800" dirty="0" smtClean="0"/>
                  <a:t>: Error from adversarially chosen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i="1" dirty="0" smtClean="0"/>
                  <a:t>’s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85563"/>
                <a:ext cx="10647950" cy="1398909"/>
              </a:xfrm>
              <a:prstGeom prst="rect">
                <a:avLst/>
              </a:prstGeom>
              <a:blipFill rotWithShape="0">
                <a:blip r:embed="rId4"/>
                <a:stretch>
                  <a:fillRect l="-1203" t="-3913" r="-286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78946" y="2811459"/>
                <a:ext cx="2056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∀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𝑣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46" y="2811459"/>
                <a:ext cx="205626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1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Claim: </a:t>
                </a:r>
                <a:r>
                  <a:rPr lang="en-US" dirty="0" smtClean="0"/>
                  <a:t>For any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}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1−1/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1217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POLYNOMIAL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224589" y="2556962"/>
              <a:ext cx="12191999" cy="5747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62"/>
                    <a:gridCol w="208280"/>
                    <a:gridCol w="8823157"/>
                  </a:tblGrid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𝑔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〈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〉</m:t>
                                  </m:r>
                                </m:e>
                              </m:nary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𝑔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−1</m:t>
                                      </m:r>
                                    </m:e>
                                  </m:d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𝑝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7968718"/>
                  </p:ext>
                </p:extLst>
              </p:nvPr>
            </p:nvGraphicFramePr>
            <p:xfrm>
              <a:off x="-224589" y="2556962"/>
              <a:ext cx="12191999" cy="5747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62"/>
                    <a:gridCol w="208280"/>
                    <a:gridCol w="8823157"/>
                  </a:tblGrid>
                  <a:tr h="5747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98947" r="-285549" b="-1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8191" t="-98947" b="-13368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Left Brace 9"/>
          <p:cNvSpPr/>
          <p:nvPr/>
        </p:nvSpPr>
        <p:spPr>
          <a:xfrm rot="16200000">
            <a:off x="4107329" y="2056346"/>
            <a:ext cx="295358" cy="21252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7070251" y="1449576"/>
            <a:ext cx="312485" cy="33216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10126748" y="1843083"/>
            <a:ext cx="312486" cy="25346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73708" y="323233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</a:t>
            </a: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50804" y="323128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</a:t>
            </a:r>
            <a:endParaRPr lang="en-US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110508" y="3227435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</a:t>
            </a:r>
            <a:endParaRPr 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356198" y="4748798"/>
              <a:ext cx="7479604" cy="8091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7587"/>
                    <a:gridCol w="263057"/>
                    <a:gridCol w="3548960"/>
                  </a:tblGrid>
                  <a:tr h="574753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b="0" i="1" dirty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dirty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dirty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𝑔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0" i="1" dirty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dirty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dirty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charset="0"/>
                                            <a:ea typeface="+mn-ea"/>
                                            <a:cs typeface="+mn-cs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charset="0"/>
                                            <a:ea typeface="+mn-ea"/>
                                            <a:cs typeface="+mn-cs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p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charset="0"/>
                                            <a:ea typeface="+mn-ea"/>
                                            <a:cs typeface="+mn-cs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charset="0"/>
                                            <a:ea typeface="+mn-ea"/>
                                            <a:cs typeface="+mn-cs"/>
                                          </a:rPr>
                                          <m:t>𝐶</m:t>
                                        </m:r>
                                      </m:e>
                                      <m:sup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charset="0"/>
                                            <a:ea typeface="+mn-ea"/>
                                            <a:cs typeface="+mn-cs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7712208"/>
                  </p:ext>
                </p:extLst>
              </p:nvPr>
            </p:nvGraphicFramePr>
            <p:xfrm>
              <a:off x="2356198" y="4748798"/>
              <a:ext cx="7479604" cy="8091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7587"/>
                    <a:gridCol w="263057"/>
                    <a:gridCol w="3548960"/>
                  </a:tblGrid>
                  <a:tr h="8091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r="-103987" b="-3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10635" b="-375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808254"/>
                <a:ext cx="10515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Using the fact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 dirty="0" err="1" smtClean="0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2800" i="1" dirty="0" err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2800" i="1" dirty="0" err="1" smtClean="0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2800" i="1" dirty="0" err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2800" i="1" dirty="0" err="1" smtClean="0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 charset="0"/>
                          </a:rPr>
                          <m:t>𝑡</m:t>
                        </m:r>
                      </m:sup>
                    </m:sSup>
                    <m:r>
                      <a:rPr lang="en-US" sz="2800" b="0" i="1" dirty="0" smtClean="0">
                        <a:latin typeface="Cambria Math" charset="0"/>
                      </a:rPr>
                      <m:t>≤</m:t>
                    </m:r>
                    <m:func>
                      <m:func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08254"/>
                <a:ext cx="10515600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 rot="16200000">
            <a:off x="3255169" y="4789274"/>
            <a:ext cx="291518" cy="18288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0115" y="5849435"/>
                <a:ext cx="1605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charset="0"/>
                            </a:rPr>
                            <m:t>⋅2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115" y="5849435"/>
                <a:ext cx="160588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/>
          <p:cNvSpPr/>
          <p:nvPr/>
        </p:nvSpPr>
        <p:spPr>
          <a:xfrm rot="16200000">
            <a:off x="8352903" y="4438622"/>
            <a:ext cx="298834" cy="22458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92131" y="5826295"/>
                <a:ext cx="4797404" cy="475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Enough to bound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𝑵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𝒕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𝝐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𝒕</m:t>
                        </m:r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𝒕</m:t>
                            </m:r>
                            <m: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𝒌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𝒕</m:t>
                        </m:r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/</m:t>
                        </m:r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131" y="5826295"/>
                <a:ext cx="4797404" cy="475451"/>
              </a:xfrm>
              <a:prstGeom prst="rect">
                <a:avLst/>
              </a:prstGeom>
              <a:blipFill rotWithShape="0">
                <a:blip r:embed="rId7"/>
                <a:stretch>
                  <a:fillRect l="-1906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015666" y="2556962"/>
            <a:ext cx="2534652" cy="1135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7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19" grpId="0" animBg="1"/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Claim: </a:t>
                </a:r>
                <a:r>
                  <a:rPr lang="en-US" dirty="0" smtClean="0"/>
                  <a:t>For any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}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1−1/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1217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POLYNOMIAL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41949" y="2556962"/>
              <a:ext cx="3316704" cy="28966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704"/>
                  </a:tblGrid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836753"/>
                  </p:ext>
                </p:extLst>
              </p:nvPr>
            </p:nvGraphicFramePr>
            <p:xfrm>
              <a:off x="741949" y="2556962"/>
              <a:ext cx="3316704" cy="28966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704"/>
                  </a:tblGrid>
                  <a:tr h="5975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b="-385714"/>
                          </a:stretch>
                        </a:blipFill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Left Brace 11"/>
          <p:cNvSpPr/>
          <p:nvPr/>
        </p:nvSpPr>
        <p:spPr>
          <a:xfrm rot="16200000">
            <a:off x="2395336" y="1816773"/>
            <a:ext cx="326046" cy="28222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50135" y="3285919"/>
                <a:ext cx="400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135" y="3285919"/>
                <a:ext cx="40072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615" r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78831" y="2487110"/>
            <a:ext cx="2944355" cy="1228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Claim: </a:t>
                </a:r>
                <a:r>
                  <a:rPr lang="en-US" dirty="0" smtClean="0"/>
                  <a:t>For any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}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1−1/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1217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POLYNOMIAL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41949" y="2556962"/>
              <a:ext cx="10544239" cy="28966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704"/>
                    <a:gridCol w="208280"/>
                    <a:gridCol w="7019255"/>
                  </a:tblGrid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3522662"/>
                  </p:ext>
                </p:extLst>
              </p:nvPr>
            </p:nvGraphicFramePr>
            <p:xfrm>
              <a:off x="741949" y="2556962"/>
              <a:ext cx="10544239" cy="28966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704"/>
                    <a:gridCol w="208280"/>
                    <a:gridCol w="7019255"/>
                  </a:tblGrid>
                  <a:tr h="5975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r="-218199" b="-3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b="-385714"/>
                          </a:stretch>
                        </a:blipFill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Left Brace 11"/>
          <p:cNvSpPr/>
          <p:nvPr/>
        </p:nvSpPr>
        <p:spPr>
          <a:xfrm rot="16200000">
            <a:off x="2395336" y="1816773"/>
            <a:ext cx="326046" cy="28222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50135" y="3285919"/>
                <a:ext cx="400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135" y="3285919"/>
                <a:ext cx="40072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615" r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3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Claim: </a:t>
                </a:r>
                <a:r>
                  <a:rPr lang="en-US" dirty="0" smtClean="0"/>
                  <a:t>For any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}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1−1/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1217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POLYNOMIAL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41949" y="2556962"/>
              <a:ext cx="10544239" cy="29231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704"/>
                    <a:gridCol w="208280"/>
                    <a:gridCol w="7019255"/>
                  </a:tblGrid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7976051"/>
                  </p:ext>
                </p:extLst>
              </p:nvPr>
            </p:nvGraphicFramePr>
            <p:xfrm>
              <a:off x="741949" y="2556962"/>
              <a:ext cx="10544239" cy="29231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704"/>
                    <a:gridCol w="208280"/>
                    <a:gridCol w="7019255"/>
                  </a:tblGrid>
                  <a:tr h="5975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r="-218199" b="-3897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b="-389796"/>
                          </a:stretch>
                        </a:blipFill>
                      </a:tcPr>
                    </a:tc>
                  </a:tr>
                  <a:tr h="601282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t="-98990" b="-285859"/>
                          </a:stretch>
                        </a:blipFill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Left Brace 11"/>
          <p:cNvSpPr/>
          <p:nvPr/>
        </p:nvSpPr>
        <p:spPr>
          <a:xfrm rot="16200000">
            <a:off x="2395336" y="1816773"/>
            <a:ext cx="326046" cy="28222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50135" y="3285919"/>
                <a:ext cx="400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135" y="3285919"/>
                <a:ext cx="40072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615" r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Claim: </a:t>
                </a:r>
                <a:r>
                  <a:rPr lang="en-US" dirty="0" smtClean="0"/>
                  <a:t>For any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}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1−1/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1217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POLYNOMIAL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41949" y="2556962"/>
              <a:ext cx="10544239" cy="2953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704"/>
                    <a:gridCol w="208280"/>
                    <a:gridCol w="7019255"/>
                  </a:tblGrid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[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𝑵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]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0996860"/>
                  </p:ext>
                </p:extLst>
              </p:nvPr>
            </p:nvGraphicFramePr>
            <p:xfrm>
              <a:off x="741949" y="2556962"/>
              <a:ext cx="10544239" cy="2953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704"/>
                    <a:gridCol w="208280"/>
                    <a:gridCol w="7019255"/>
                  </a:tblGrid>
                  <a:tr h="5975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r="-218199" b="-394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b="-394898"/>
                          </a:stretch>
                        </a:blipFill>
                      </a:tcPr>
                    </a:tc>
                  </a:tr>
                  <a:tr h="601282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t="-98990" b="-290909"/>
                          </a:stretch>
                        </a:blipFill>
                      </a:tcPr>
                    </a:tc>
                  </a:tr>
                  <a:tr h="604838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t="-198990" b="-190909"/>
                          </a:stretch>
                        </a:blipFill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Left Brace 11"/>
          <p:cNvSpPr/>
          <p:nvPr/>
        </p:nvSpPr>
        <p:spPr>
          <a:xfrm rot="16200000">
            <a:off x="2395336" y="1816773"/>
            <a:ext cx="326046" cy="28222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50135" y="3285919"/>
                <a:ext cx="400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135" y="3285919"/>
                <a:ext cx="40072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615" r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8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Claim: </a:t>
                </a:r>
                <a:r>
                  <a:rPr lang="en-US" dirty="0" smtClean="0"/>
                  <a:t>For any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}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1−1/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1217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POLYNOMIAL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41949" y="2556962"/>
              <a:ext cx="10544239" cy="2953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704"/>
                    <a:gridCol w="208280"/>
                    <a:gridCol w="7019255"/>
                  </a:tblGrid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[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𝑵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]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8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/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/2</m:t>
                                  </m:r>
                                </m:sup>
                              </m:s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802020"/>
                  </p:ext>
                </p:extLst>
              </p:nvPr>
            </p:nvGraphicFramePr>
            <p:xfrm>
              <a:off x="741949" y="2556962"/>
              <a:ext cx="10544239" cy="2953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704"/>
                    <a:gridCol w="208280"/>
                    <a:gridCol w="7019255"/>
                  </a:tblGrid>
                  <a:tr h="5975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r="-218199" b="-394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b="-394898"/>
                          </a:stretch>
                        </a:blipFill>
                      </a:tcPr>
                    </a:tc>
                  </a:tr>
                  <a:tr h="601282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t="-98990" b="-290909"/>
                          </a:stretch>
                        </a:blipFill>
                      </a:tcPr>
                    </a:tc>
                  </a:tr>
                  <a:tr h="604838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t="-198990" b="-190909"/>
                          </a:stretch>
                        </a:blipFill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t="-311579" b="-98947"/>
                          </a:stretch>
                        </a:blipFill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Left Brace 11"/>
          <p:cNvSpPr/>
          <p:nvPr/>
        </p:nvSpPr>
        <p:spPr>
          <a:xfrm rot="16200000">
            <a:off x="2395336" y="1816773"/>
            <a:ext cx="326046" cy="28222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50135" y="3285919"/>
                <a:ext cx="400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135" y="3285919"/>
                <a:ext cx="40072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615" r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9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1.bp.blogspot.com/-K65Ed68KGXk/WOa9jaRWC6I/AAAAAAAABsM/gglycD_anuQSp-i67fxER1FOlVTulvV2gCLcB/s640/FederatedLearning_FinalFiles_Flow%2BChart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5668" r="11170" b="7261"/>
          <a:stretch/>
        </p:blipFill>
        <p:spPr bwMode="auto">
          <a:xfrm>
            <a:off x="-26353" y="1831840"/>
            <a:ext cx="8170606" cy="50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CROWDSOURCED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780166" y="4407537"/>
                <a:ext cx="2633557" cy="1569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sz="2400" smtClean="0"/>
                  <a:t>Learner aggregates user data, </a:t>
                </a:r>
                <a:r>
                  <a:rPr lang="en-US" sz="2400" dirty="0" smtClean="0"/>
                  <a:t>tries to learn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166" y="4407537"/>
                <a:ext cx="2633557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463" t="-5426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039038" y="6464645"/>
            <a:ext cx="2179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from: Google AI Blog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44134" y="4407537"/>
                <a:ext cx="249739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User’s device sends a draw from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to </a:t>
                </a:r>
                <a:r>
                  <a:rPr lang="en-US" sz="2400" dirty="0"/>
                  <a:t>the learner.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34" y="4407537"/>
                <a:ext cx="2497394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3659" t="-4061" r="-536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928935" y="1600372"/>
            <a:ext cx="2003070" cy="953805"/>
            <a:chOff x="4312235" y="2451220"/>
            <a:chExt cx="2421482" cy="11530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235" y="2451220"/>
              <a:ext cx="2421482" cy="7636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346179" y="3234929"/>
                  <a:ext cx="23535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𝑝</m:t>
                      </m:r>
                    </m:oMath>
                  </a14:m>
                  <a:r>
                    <a:rPr lang="en-US" dirty="0" smtClean="0"/>
                    <a:t>: distribution over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[</m:t>
                      </m:r>
                      <m:r>
                        <a:rPr lang="en-US" i="1" dirty="0" smtClean="0">
                          <a:latin typeface="Cambria Math" charset="0"/>
                        </a:rPr>
                        <m:t>𝑛</m:t>
                      </m:r>
                      <m:r>
                        <a:rPr lang="en-US" i="1" dirty="0" smtClean="0">
                          <a:latin typeface="Cambria Math" charset="0"/>
                        </a:rPr>
                        <m:t>]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6179" y="3234929"/>
                  <a:ext cx="235359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804" r="-20063" b="-49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Cloud 2"/>
          <p:cNvSpPr/>
          <p:nvPr/>
        </p:nvSpPr>
        <p:spPr>
          <a:xfrm>
            <a:off x="4577731" y="1342324"/>
            <a:ext cx="3107537" cy="158361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36472" y="2232089"/>
                <a:ext cx="38473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What if a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fraction of users give adversarially chosen samples?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472" y="2232089"/>
                <a:ext cx="3847312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2377" t="-4061" r="-158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36472" y="3616004"/>
                <a:ext cx="38473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A priori </a:t>
                </a:r>
                <a:r>
                  <a:rPr lang="en-US" sz="2400" dirty="0"/>
                  <a:t>c</a:t>
                </a:r>
                <a:r>
                  <a:rPr lang="en-US" sz="2400" dirty="0" smtClean="0"/>
                  <a:t>an’t distinguish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and any 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𝑝</m:t>
                    </m:r>
                    <m:r>
                      <a:rPr lang="en-US" sz="2400" b="0" i="1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sz="2400" dirty="0" smtClean="0"/>
                  <a:t> that’s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-close in TV.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472" y="3616004"/>
                <a:ext cx="3847312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237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9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3" grpId="0" animBg="1"/>
      <p:bldP spid="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Claim: </a:t>
                </a:r>
                <a:r>
                  <a:rPr lang="en-US" dirty="0" smtClean="0"/>
                  <a:t>For any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}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1−1/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1217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POLYNOMIAL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1049904"/>
                  </p:ext>
                </p:extLst>
              </p:nvPr>
            </p:nvGraphicFramePr>
            <p:xfrm>
              <a:off x="741949" y="2556962"/>
              <a:ext cx="10544239" cy="2953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704"/>
                    <a:gridCol w="208280"/>
                    <a:gridCol w="7019255"/>
                  </a:tblGrid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[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𝑵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]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8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/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/2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  <m:t>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  <m:t>8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/2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1049904"/>
                  </p:ext>
                </p:extLst>
              </p:nvPr>
            </p:nvGraphicFramePr>
            <p:xfrm>
              <a:off x="741949" y="2556962"/>
              <a:ext cx="10544239" cy="2953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704"/>
                    <a:gridCol w="208280"/>
                    <a:gridCol w="7019255"/>
                  </a:tblGrid>
                  <a:tr h="5975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r="-218199" b="-487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b="-487755"/>
                          </a:stretch>
                        </a:blipFill>
                      </a:tcPr>
                    </a:tc>
                  </a:tr>
                  <a:tr h="601282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t="-98990" b="-382828"/>
                          </a:stretch>
                        </a:blipFill>
                      </a:tcPr>
                    </a:tc>
                  </a:tr>
                  <a:tr h="604838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t="-198990" b="-282828"/>
                          </a:stretch>
                        </a:blipFill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t="-311579" b="-194737"/>
                          </a:stretch>
                        </a:blipFill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t="-415957" b="-968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Left Brace 11"/>
          <p:cNvSpPr/>
          <p:nvPr/>
        </p:nvSpPr>
        <p:spPr>
          <a:xfrm rot="16200000">
            <a:off x="2395336" y="1816773"/>
            <a:ext cx="326046" cy="28222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50135" y="3285919"/>
                <a:ext cx="400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135" y="3285919"/>
                <a:ext cx="40072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615" r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1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Claim: </a:t>
                </a:r>
                <a:r>
                  <a:rPr lang="en-US" dirty="0" smtClean="0"/>
                  <a:t>For any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}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1−1/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dirty="0" smtClean="0"/>
                  <a:t>Done after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roots.</a:t>
                </a:r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1217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POLYNOMIAL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8783713"/>
                  </p:ext>
                </p:extLst>
              </p:nvPr>
            </p:nvGraphicFramePr>
            <p:xfrm>
              <a:off x="741949" y="2556962"/>
              <a:ext cx="10544239" cy="2953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704"/>
                    <a:gridCol w="208280"/>
                    <a:gridCol w="7019255"/>
                  </a:tblGrid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[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𝑵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]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8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/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/2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  <m:t>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  <m:t>8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/2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8783713"/>
                  </p:ext>
                </p:extLst>
              </p:nvPr>
            </p:nvGraphicFramePr>
            <p:xfrm>
              <a:off x="741949" y="2556962"/>
              <a:ext cx="10544239" cy="2953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704"/>
                    <a:gridCol w="208280"/>
                    <a:gridCol w="7019255"/>
                  </a:tblGrid>
                  <a:tr h="5975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r="-218199" b="-487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b="-487755"/>
                          </a:stretch>
                        </a:blipFill>
                      </a:tcPr>
                    </a:tc>
                  </a:tr>
                  <a:tr h="601282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t="-98990" b="-382828"/>
                          </a:stretch>
                        </a:blipFill>
                      </a:tcPr>
                    </a:tc>
                  </a:tr>
                  <a:tr h="604838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t="-198990" b="-282828"/>
                          </a:stretch>
                        </a:blipFill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t="-311579" b="-194737"/>
                          </a:stretch>
                        </a:blipFill>
                      </a:tcPr>
                    </a:tc>
                  </a:tr>
                  <a:tr h="574753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≤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260" t="-415957" b="-968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Left Brace 11"/>
          <p:cNvSpPr/>
          <p:nvPr/>
        </p:nvSpPr>
        <p:spPr>
          <a:xfrm rot="16200000">
            <a:off x="2395336" y="1816773"/>
            <a:ext cx="326046" cy="28222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50135" y="3285919"/>
                <a:ext cx="400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135" y="3285919"/>
                <a:ext cx="40072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615" r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0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POLYNOMIAL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6055" y="1825625"/>
              <a:ext cx="10979889" cy="1054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3979"/>
                    <a:gridCol w="286184"/>
                    <a:gridCol w="7889726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2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2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𝑔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〈</m:t>
                                  </m:r>
                                  <m:sSup>
                                    <m:sSupPr>
                                      <m:ctrlP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〉</m:t>
                                  </m:r>
                                </m:e>
                              </m:nary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𝑔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−1</m:t>
                                      </m:r>
                                    </m:e>
                                  </m:d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𝑝</m:t>
                                      </m:r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kumimoji="0" lang="en-US" sz="2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kumimoji="0" lang="en-US" sz="2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2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kumimoji="0" lang="en-US" sz="7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           </m:t>
                                </m:r>
                              </m:oMath>
                            </m:oMathPara>
                          </a14:m>
                          <a:endParaRPr lang="en-US" sz="2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8531445"/>
                  </p:ext>
                </p:extLst>
              </p:nvPr>
            </p:nvGraphicFramePr>
            <p:xfrm>
              <a:off x="606055" y="1825625"/>
              <a:ext cx="10979889" cy="1054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3979"/>
                    <a:gridCol w="286184"/>
                    <a:gridCol w="7889726"/>
                  </a:tblGrid>
                  <a:tr h="5215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103488" r="-291739" b="-2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9151" t="-103488" b="-208140"/>
                          </a:stretch>
                        </a:blipFill>
                      </a:tcPr>
                    </a:tc>
                  </a:tr>
                  <a:tr h="533400">
                    <a:tc>
                      <a:txBody>
                        <a:bodyPr/>
                        <a:lstStyle/>
                        <a:p>
                          <a:pPr algn="r"/>
                          <a:endParaRPr lang="en-US" sz="2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9151" t="-198864" b="-1034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Left Brace 4"/>
          <p:cNvSpPr/>
          <p:nvPr/>
        </p:nvSpPr>
        <p:spPr>
          <a:xfrm rot="16200000">
            <a:off x="4508207" y="1451606"/>
            <a:ext cx="329609" cy="19670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7231911" y="964281"/>
            <a:ext cx="329609" cy="29416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10080550" y="1326671"/>
            <a:ext cx="329609" cy="221689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35418" y="267213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248615" y="267213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97254" y="267213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8200" y="3325239"/>
                <a:ext cx="105156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i="1" dirty="0" smtClean="0">
                    <a:solidFill>
                      <a:prstClr val="black"/>
                    </a:solidFill>
                  </a:rPr>
                  <a:t>To bound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: </a:t>
                </a:r>
              </a:p>
              <a:p>
                <a:pPr marL="342900" lvl="0" indent="-342900">
                  <a:buFont typeface="Arial" charset="0"/>
                  <a:buChar char="•"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Holder’s</a:t>
                </a:r>
              </a:p>
              <a:p>
                <a:pPr marL="342900" lvl="0" indent="-342900">
                  <a:buFont typeface="Arial" charset="0"/>
                  <a:buChar char="•"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Concentration of the empirical mean of the uncorrupted points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400" b="1" i="1" dirty="0" smtClean="0">
                    <a:solidFill>
                      <a:prstClr val="black"/>
                    </a:solidFill>
                  </a:rPr>
                  <a:t>To bound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:</a:t>
                </a:r>
              </a:p>
              <a:p>
                <a:pPr marL="342900" lvl="0" indent="-342900">
                  <a:buFont typeface="Arial" charset="0"/>
                  <a:buChar char="•"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Holder’s</a:t>
                </a:r>
              </a:p>
              <a:p>
                <a:pPr marL="342900" lvl="0" indent="-342900">
                  <a:buFont typeface="Arial" charset="0"/>
                  <a:buChar char="•"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Concentration of flattened empirical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400" b="1" dirty="0" smtClean="0">
                    <a:solidFill>
                      <a:prstClr val="black"/>
                    </a:solidFill>
                  </a:rPr>
                  <a:t>-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th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moment</a:t>
                </a:r>
                <a:endParaRPr lang="en-US" sz="24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25239"/>
                <a:ext cx="10515600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928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884887" y="4340901"/>
            <a:ext cx="1807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Deterministic conditions on the data that hold </a:t>
            </a:r>
            <a:r>
              <a:rPr lang="en-US" sz="2000" dirty="0" err="1" smtClean="0"/>
              <a:t>w.h.p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136907" y="4340901"/>
            <a:ext cx="792950" cy="661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464842" y="5002622"/>
            <a:ext cx="465015" cy="410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7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POLYNOMIAL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660776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b="1" dirty="0" smtClean="0"/>
                  <a:t>Constants: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,…,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𝑁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Δ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</m:oMath>
                </a14:m>
                <a:endParaRPr lang="en-US" sz="280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700" b="1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b="1" dirty="0" smtClean="0"/>
                  <a:t>Constraints: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660776"/>
              </a:xfrm>
              <a:blipFill rotWithShape="0">
                <a:blip r:embed="rId2"/>
                <a:stretch>
                  <a:fillRect l="-1217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566349" y="4551618"/>
            <a:ext cx="9236114" cy="2324932"/>
            <a:chOff x="2257835" y="4861323"/>
            <a:chExt cx="9236114" cy="2324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257835" y="4861323"/>
                  <a:ext cx="3819635" cy="2324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𝑁</m:t>
                        </m:r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   ∀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(1−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𝜖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)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den>
                        </m:f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7835" y="4861323"/>
                  <a:ext cx="3819635" cy="23249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307721" y="4861323"/>
                  <a:ext cx="5186228" cy="1708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8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𝑠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 smtClean="0"/>
                </a:p>
                <a:p>
                  <a:pPr marL="0" lvl="1" algn="ctr"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∀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charset="0"/>
                        </a:rPr>
                        <m:t>even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 2≤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𝑡</m:t>
                      </m:r>
                    </m:oMath>
                  </a14:m>
                  <a:r>
                    <a:rPr lang="en-US" sz="2800" dirty="0" smtClean="0">
                      <a:solidFill>
                        <a:prstClr val="black"/>
                      </a:solidFill>
                    </a:rPr>
                    <a:t> </a:t>
                  </a:r>
                </a:p>
                <a:p>
                  <a:pPr marL="0" lvl="1" algn="ctr">
                    <a:spcAft>
                      <a:spcPts val="1200"/>
                    </a:spcAft>
                  </a:pPr>
                  <a:r>
                    <a:rPr lang="en-US" sz="2800" dirty="0" smtClean="0">
                      <a:solidFill>
                        <a:prstClr val="black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7721" y="4861323"/>
                  <a:ext cx="5186228" cy="17088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9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12228" y="1818483"/>
                <a:ext cx="5371474" cy="2088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</a:pPr>
                <a:r>
                  <a:rPr lang="en-US" sz="2800" b="1" dirty="0" smtClean="0"/>
                  <a:t>Variables: </a:t>
                </a:r>
                <a:endParaRPr lang="en-US" sz="2800" b="1" dirty="0"/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800" dirty="0" smtClean="0"/>
                  <a:t>Estimate </a:t>
                </a:r>
                <a:r>
                  <a:rPr lang="en-US" sz="2800" dirty="0"/>
                  <a:t>for the mean: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800">
                            <a:latin typeface="Cambria Math" charset="0"/>
                          </a:rPr>
                          <m:t>𝑝</m:t>
                        </m:r>
                      </m:e>
                    </m:acc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Δ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800" dirty="0"/>
                  <a:t>Indicators for uncorrupted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charset="0"/>
                      </a:rPr>
                      <m:t>{</m:t>
                    </m:r>
                    <m:r>
                      <a:rPr lang="en-US" sz="2800" b="0" i="1" smtClean="0">
                        <a:latin typeface="Cambria Math" charset="0"/>
                      </a:rPr>
                      <m:t>0,1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228" y="1818483"/>
                <a:ext cx="5371474" cy="2088713"/>
              </a:xfrm>
              <a:prstGeom prst="rect">
                <a:avLst/>
              </a:prstGeom>
              <a:blipFill rotWithShape="0">
                <a:blip r:embed="rId5"/>
                <a:stretch>
                  <a:fillRect l="-2384" t="-4665" r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593306" y="596817"/>
            <a:ext cx="5245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So if we could find any solution to this polynomial system, we’d be done!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603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POLYNOMIAL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660776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b="1" dirty="0" smtClean="0"/>
                  <a:t>Constants: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,…,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𝑁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Δ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</m:oMath>
                </a14:m>
                <a:endParaRPr lang="en-US" sz="280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700" b="1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b="1" dirty="0" smtClean="0"/>
                  <a:t>Constraints: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660776"/>
              </a:xfrm>
              <a:blipFill rotWithShape="0">
                <a:blip r:embed="rId2"/>
                <a:stretch>
                  <a:fillRect l="-1217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566349" y="4551618"/>
            <a:ext cx="9236114" cy="2324932"/>
            <a:chOff x="2257835" y="4861323"/>
            <a:chExt cx="9236114" cy="2324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257835" y="4861323"/>
                  <a:ext cx="3819635" cy="2324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𝑁</m:t>
                        </m:r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   ∀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(1−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𝜖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)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den>
                        </m:f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7835" y="4861323"/>
                  <a:ext cx="3819635" cy="23249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307721" y="4861323"/>
                  <a:ext cx="5186228" cy="1708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8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𝑠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 smtClean="0"/>
                </a:p>
                <a:p>
                  <a:pPr marL="0" lvl="1" algn="ctr"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∀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charset="0"/>
                        </a:rPr>
                        <m:t>even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 2≤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𝑡</m:t>
                      </m:r>
                    </m:oMath>
                  </a14:m>
                  <a:r>
                    <a:rPr lang="en-US" sz="2800" dirty="0" smtClean="0">
                      <a:solidFill>
                        <a:prstClr val="black"/>
                      </a:solidFill>
                    </a:rPr>
                    <a:t> </a:t>
                  </a:r>
                </a:p>
                <a:p>
                  <a:pPr marL="0" lvl="1" algn="ctr">
                    <a:spcAft>
                      <a:spcPts val="1200"/>
                    </a:spcAft>
                  </a:pPr>
                  <a:r>
                    <a:rPr lang="en-US" sz="2800" dirty="0" smtClean="0">
                      <a:solidFill>
                        <a:prstClr val="black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7721" y="4861323"/>
                  <a:ext cx="5186228" cy="17088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9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12228" y="1818483"/>
                <a:ext cx="5371474" cy="2088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</a:pPr>
                <a:r>
                  <a:rPr lang="en-US" sz="2800" b="1" dirty="0" smtClean="0"/>
                  <a:t>Variables: </a:t>
                </a:r>
                <a:endParaRPr lang="en-US" sz="2800" b="1" dirty="0"/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800" dirty="0" smtClean="0"/>
                  <a:t>Estimate </a:t>
                </a:r>
                <a:r>
                  <a:rPr lang="en-US" sz="2800" dirty="0"/>
                  <a:t>for the mean: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800">
                            <a:latin typeface="Cambria Math" charset="0"/>
                          </a:rPr>
                          <m:t>𝑝</m:t>
                        </m:r>
                      </m:e>
                    </m:acc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Δ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800" dirty="0"/>
                  <a:t>Indicators for uncorrupted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charset="0"/>
                      </a:rPr>
                      <m:t>{</m:t>
                    </m:r>
                    <m:r>
                      <a:rPr lang="en-US" sz="2800" b="0" i="1" smtClean="0">
                        <a:latin typeface="Cambria Math" charset="0"/>
                      </a:rPr>
                      <m:t>0,1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228" y="1818483"/>
                <a:ext cx="5371474" cy="2088713"/>
              </a:xfrm>
              <a:prstGeom prst="rect">
                <a:avLst/>
              </a:prstGeom>
              <a:blipFill rotWithShape="0">
                <a:blip r:embed="rId5"/>
                <a:stretch>
                  <a:fillRect l="-2384" t="-4665" r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593306" y="596817"/>
            <a:ext cx="5245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So if we could find any </a:t>
            </a:r>
            <a:r>
              <a:rPr lang="en-US" sz="2400" b="1" dirty="0" smtClean="0">
                <a:solidFill>
                  <a:srgbClr val="C00000"/>
                </a:solidFill>
              </a:rPr>
              <a:t>distribution over solutions,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we’d be done!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21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POLYNOMIAL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660776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b="1" dirty="0" smtClean="0"/>
                  <a:t>Constants: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,…,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𝑁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Δ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</m:oMath>
                </a14:m>
                <a:endParaRPr lang="en-US" sz="280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700" b="1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b="1" dirty="0" smtClean="0"/>
                  <a:t>Constraints: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660776"/>
              </a:xfrm>
              <a:blipFill rotWithShape="0">
                <a:blip r:embed="rId2"/>
                <a:stretch>
                  <a:fillRect l="-1217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566349" y="4551618"/>
            <a:ext cx="9236114" cy="2324932"/>
            <a:chOff x="2257835" y="4861323"/>
            <a:chExt cx="9236114" cy="2324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257835" y="4861323"/>
                  <a:ext cx="3819635" cy="2324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𝑁</m:t>
                        </m:r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   ∀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(1−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𝜖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)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den>
                        </m:f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7835" y="4861323"/>
                  <a:ext cx="3819635" cy="23249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307721" y="4861323"/>
                  <a:ext cx="5186228" cy="1708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8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𝑠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 smtClean="0"/>
                </a:p>
                <a:p>
                  <a:pPr marL="0" lvl="1" algn="ctr"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∀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charset="0"/>
                        </a:rPr>
                        <m:t>even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 2≤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𝑡</m:t>
                      </m:r>
                    </m:oMath>
                  </a14:m>
                  <a:r>
                    <a:rPr lang="en-US" sz="2800" dirty="0" smtClean="0">
                      <a:solidFill>
                        <a:prstClr val="black"/>
                      </a:solidFill>
                    </a:rPr>
                    <a:t> </a:t>
                  </a:r>
                </a:p>
                <a:p>
                  <a:pPr marL="0" lvl="1" algn="ctr">
                    <a:spcAft>
                      <a:spcPts val="1200"/>
                    </a:spcAft>
                  </a:pPr>
                  <a:r>
                    <a:rPr lang="en-US" sz="2800" dirty="0" smtClean="0">
                      <a:solidFill>
                        <a:prstClr val="black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7721" y="4861323"/>
                  <a:ext cx="5186228" cy="17088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9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12228" y="1818483"/>
                <a:ext cx="5371474" cy="2088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</a:pPr>
                <a:r>
                  <a:rPr lang="en-US" sz="2800" b="1" dirty="0" smtClean="0"/>
                  <a:t>Variables: </a:t>
                </a:r>
                <a:endParaRPr lang="en-US" sz="2800" b="1" dirty="0"/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800" dirty="0" smtClean="0"/>
                  <a:t>Estimate </a:t>
                </a:r>
                <a:r>
                  <a:rPr lang="en-US" sz="2800" dirty="0"/>
                  <a:t>for the mean: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800">
                            <a:latin typeface="Cambria Math" charset="0"/>
                          </a:rPr>
                          <m:t>𝑝</m:t>
                        </m:r>
                      </m:e>
                    </m:acc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Δ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800" dirty="0"/>
                  <a:t>Indicators for uncorrupted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charset="0"/>
                      </a:rPr>
                      <m:t>{</m:t>
                    </m:r>
                    <m:r>
                      <a:rPr lang="en-US" sz="2800" b="0" i="1" smtClean="0">
                        <a:latin typeface="Cambria Math" charset="0"/>
                      </a:rPr>
                      <m:t>0,1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228" y="1818483"/>
                <a:ext cx="5371474" cy="2088713"/>
              </a:xfrm>
              <a:prstGeom prst="rect">
                <a:avLst/>
              </a:prstGeom>
              <a:blipFill rotWithShape="0">
                <a:blip r:embed="rId5"/>
                <a:stretch>
                  <a:fillRect l="-2384" t="-4665" r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144126" y="596817"/>
            <a:ext cx="5694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So if we could find any </a:t>
            </a:r>
            <a:r>
              <a:rPr lang="en-US" sz="2400" b="1" dirty="0" smtClean="0">
                <a:solidFill>
                  <a:srgbClr val="00B050"/>
                </a:solidFill>
              </a:rPr>
              <a:t>pseudo-</a:t>
            </a:r>
            <a:r>
              <a:rPr lang="en-US" sz="2400" b="1" dirty="0" smtClean="0">
                <a:solidFill>
                  <a:srgbClr val="C00000"/>
                </a:solidFill>
              </a:rPr>
              <a:t>distribution over solutions,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we’d be done!</a:t>
            </a:r>
            <a:endParaRPr lang="en-US" sz="2400" dirty="0"/>
          </a:p>
        </p:txBody>
      </p:sp>
      <p:pic>
        <p:nvPicPr>
          <p:cNvPr id="1026" name="Picture 2" descr="mage result for so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2520238" y="2108865"/>
            <a:ext cx="66865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5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105400" cy="4722659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Introduction</a:t>
                </a:r>
              </a:p>
              <a:p>
                <a:pPr lvl="1"/>
                <a:r>
                  <a:rPr lang="en-US" dirty="0" smtClean="0"/>
                  <a:t>Motivations</a:t>
                </a:r>
              </a:p>
              <a:p>
                <a:pPr lvl="1"/>
                <a:r>
                  <a:rPr lang="en-US" dirty="0" smtClean="0"/>
                  <a:t>Problem and Known Bounds</a:t>
                </a:r>
              </a:p>
              <a:p>
                <a:pPr lvl="1"/>
                <a:r>
                  <a:rPr lang="en-US" dirty="0" smtClean="0"/>
                  <a:t>Our Results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Sum-of-Squares + Learning</a:t>
                </a:r>
              </a:p>
              <a:p>
                <a:pPr lvl="1"/>
                <a:r>
                  <a:rPr lang="en-US" dirty="0" smtClean="0"/>
                  <a:t>A Polynomial System</a:t>
                </a:r>
              </a:p>
              <a:p>
                <a:pPr lvl="1"/>
                <a:r>
                  <a:rPr lang="en-US" b="1" dirty="0" err="1" smtClean="0">
                    <a:solidFill>
                      <a:srgbClr val="C00000"/>
                    </a:solidFill>
                  </a:rPr>
                  <a:t>SoS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for Learning</a:t>
                </a:r>
              </a:p>
              <a:p>
                <a:pPr lvl="1"/>
                <a:r>
                  <a:rPr lang="en-US" dirty="0" smtClean="0"/>
                  <a:t>Quantifying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ball</a:t>
                </a:r>
                <a:endParaRPr lang="en-US" sz="2800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105400" cy="4722659"/>
              </a:xfrm>
              <a:blipFill rotWithShape="0">
                <a:blip r:embed="rId2"/>
                <a:stretch>
                  <a:fillRect l="-2509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720" y="1825624"/>
                <a:ext cx="5029200" cy="218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lvl="0" indent="-514350">
                  <a:lnSpc>
                    <a:spcPct val="90000"/>
                  </a:lnSpc>
                  <a:spcBef>
                    <a:spcPts val="1000"/>
                  </a:spcBef>
                  <a:buFont typeface="+mj-lt"/>
                  <a:buAutoNum type="arabicPeriod" startAt="3"/>
                </a:pPr>
                <a:r>
                  <a:rPr lang="en-US" sz="2800" b="1" dirty="0">
                    <a:solidFill>
                      <a:srgbClr val="4472C4">
                        <a:lumMod val="75000"/>
                      </a:srgbClr>
                    </a:solidFill>
                  </a:rPr>
                  <a:t>Shape Constraints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Norms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</a:rPr>
                  <a:t>A New Relaxation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400" dirty="0" err="1">
                    <a:solidFill>
                      <a:prstClr val="black"/>
                    </a:solidFill>
                  </a:rPr>
                  <a:t>Sublinear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Sample Complexity</a:t>
                </a:r>
              </a:p>
              <a:p>
                <a:pPr marL="514350" lvl="0" indent="-514350">
                  <a:lnSpc>
                    <a:spcPct val="90000"/>
                  </a:lnSpc>
                  <a:spcBef>
                    <a:spcPts val="1000"/>
                  </a:spcBef>
                  <a:buFont typeface="+mj-lt"/>
                  <a:buAutoNum type="arabicPeriod" startAt="4"/>
                </a:pPr>
                <a:r>
                  <a:rPr lang="en-US" sz="2800" b="1" dirty="0" smtClean="0">
                    <a:solidFill>
                      <a:srgbClr val="4472C4">
                        <a:lumMod val="75000"/>
                      </a:srgbClr>
                    </a:solidFill>
                  </a:rPr>
                  <a:t>Open Questions</a:t>
                </a:r>
                <a:endParaRPr lang="en-US" sz="2800" b="1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20" y="1825624"/>
                <a:ext cx="5029200" cy="2185727"/>
              </a:xfrm>
              <a:prstGeom prst="rect">
                <a:avLst/>
              </a:prstGeom>
              <a:blipFill rotWithShape="0">
                <a:blip r:embed="rId3"/>
                <a:stretch>
                  <a:fillRect l="-2545" t="-4735" b="-7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5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METHOD OF MOMENTS BLUEPRINT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428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Common strategy for designing algorithms for learning distributions from some class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𝒞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Robust degree-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𝒕</m:t>
                    </m:r>
                  </m:oMath>
                </a14:m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identifiability</a:t>
                </a:r>
                <a:r>
                  <a:rPr lang="en-US" dirty="0" smtClean="0"/>
                  <a:t>: For any pair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𝒞</m:t>
                    </m:r>
                  </m:oMath>
                </a14:m>
                <a:r>
                  <a:rPr lang="en-US" dirty="0" smtClean="0"/>
                  <a:t> that are far from each other, prove there is a moment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 smtClean="0"/>
                  <a:t> on which they differ noticeably.</a:t>
                </a:r>
              </a:p>
              <a:p>
                <a:pPr lvl="1"/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Already suggests a </a:t>
                </a:r>
                <a:r>
                  <a:rPr lang="en-US" b="1" i="1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highly</a:t>
                </a:r>
                <a:r>
                  <a:rPr lang="en-US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b="1" i="1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inefficient</a:t>
                </a:r>
                <a:r>
                  <a:rPr lang="en-US" b="1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b="1" i="1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algorithm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: 1) draw enough samples to accurately estimate the moments, 2) brute-force search for a distribution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𝒞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whose moments are close to the empirical moments.</a:t>
                </a:r>
                <a:endParaRPr lang="en-US" i="1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Design the algorithm</a:t>
                </a:r>
                <a:r>
                  <a:rPr lang="en-US" dirty="0" smtClean="0"/>
                  <a:t>: Tensor decomposition/spectral methods on flattened tensors, “moment descent”, polynomial system solving, basis-building, black magic, etc.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42815"/>
              </a:xfrm>
              <a:blipFill rotWithShape="0">
                <a:blip r:embed="rId2"/>
                <a:stretch>
                  <a:fillRect l="-1217" t="-2057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Callout 1 3"/>
          <p:cNvSpPr/>
          <p:nvPr/>
        </p:nvSpPr>
        <p:spPr>
          <a:xfrm>
            <a:off x="5227320" y="3307874"/>
            <a:ext cx="4434840" cy="1386840"/>
          </a:xfrm>
          <a:prstGeom prst="borderCallout1">
            <a:avLst>
              <a:gd name="adj1" fmla="val 59409"/>
              <a:gd name="adj2" fmla="val -6958"/>
              <a:gd name="adj3" fmla="val 137500"/>
              <a:gd name="adj4" fmla="val -49459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Step 2 often involves </a:t>
            </a:r>
            <a:r>
              <a:rPr lang="en-US" sz="2400" i="1" dirty="0" smtClean="0"/>
              <a:t>ad hoc</a:t>
            </a:r>
            <a:r>
              <a:rPr lang="en-US" sz="2400" dirty="0" smtClean="0"/>
              <a:t> arguments tailored to the specific learning problem.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42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SUM-OF-SQUARES BLUEPRINT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428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An easier strategy for designing algorithms for learning distributions from some class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𝒞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Robust degree-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𝒕</m:t>
                    </m:r>
                  </m:oMath>
                </a14:m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identifiability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with a “simple” proof</a:t>
                </a:r>
                <a:r>
                  <a:rPr lang="en-US" dirty="0" smtClean="0"/>
                  <a:t>: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For any pair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𝒞</m:t>
                    </m:r>
                  </m:oMath>
                </a14:m>
                <a:r>
                  <a:rPr lang="en-US" dirty="0" smtClean="0"/>
                  <a:t> that are far from each other, prove       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under the 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SoS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proof system</a:t>
                </a:r>
                <a:r>
                  <a:rPr lang="en-US" dirty="0" smtClean="0"/>
                  <a:t> there is a moment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 smtClean="0"/>
                  <a:t> on which they differ noticeably.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16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sz="1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42815"/>
              </a:xfrm>
              <a:blipFill rotWithShape="0">
                <a:blip r:embed="rId3"/>
                <a:stretch>
                  <a:fillRect l="-1217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SUM-OF-SQUARES BLUEPRINT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428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An easier strategy for designing algorithms for learning distributions from some class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𝒞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Robust degree-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𝒕</m:t>
                    </m:r>
                  </m:oMath>
                </a14:m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identifiability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with a “simple” proof</a:t>
                </a:r>
                <a:r>
                  <a:rPr lang="en-US" dirty="0" smtClean="0"/>
                  <a:t>: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For any pair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𝒞</m:t>
                    </m:r>
                  </m:oMath>
                </a14:m>
                <a:r>
                  <a:rPr lang="en-US" dirty="0" smtClean="0"/>
                  <a:t> that are far from each other, prove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using only Cauchy-Schwarz/Holder’s</a:t>
                </a:r>
                <a:r>
                  <a:rPr lang="en-US" dirty="0" smtClean="0"/>
                  <a:t> there is a moment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 smtClean="0"/>
                  <a:t> on which they differ noticeably.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16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sz="14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Design the algorithm</a:t>
                </a:r>
                <a:r>
                  <a:rPr lang="en-US" dirty="0" smtClean="0"/>
                  <a:t>: Solve the “natural” </a:t>
                </a:r>
                <a:r>
                  <a:rPr lang="en-US" dirty="0" err="1" smtClean="0"/>
                  <a:t>SoS</a:t>
                </a:r>
                <a:r>
                  <a:rPr lang="en-US" dirty="0" smtClean="0"/>
                  <a:t> relaxation, round in the most naïve way, profit.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42815"/>
              </a:xfrm>
              <a:blipFill rotWithShape="0">
                <a:blip r:embed="rId3"/>
                <a:stretch>
                  <a:fillRect l="-1217" t="-2057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25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1.bp.blogspot.com/-K65Ed68KGXk/WOa9jaRWC6I/AAAAAAAABsM/gglycD_anuQSp-i67fxER1FOlVTulvV2gCLcB/s640/FederatedLearning_FinalFiles_Flow%2BChart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5668" r="11170" b="7261"/>
          <a:stretch/>
        </p:blipFill>
        <p:spPr bwMode="auto">
          <a:xfrm>
            <a:off x="-26353" y="1831840"/>
            <a:ext cx="8170606" cy="50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CROWDSOURCED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780166" y="4407537"/>
                <a:ext cx="2633557" cy="1569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sz="2400" smtClean="0"/>
                  <a:t>Learner aggregates user data, </a:t>
                </a:r>
                <a:r>
                  <a:rPr lang="en-US" sz="2400" dirty="0" smtClean="0"/>
                  <a:t>tries to learn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166" y="4407537"/>
                <a:ext cx="2633557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463" t="-5426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039038" y="6464645"/>
            <a:ext cx="2179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from: Google AI Blog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44134" y="4215032"/>
                <a:ext cx="249739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User’s device sends a 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batch </a:t>
                </a:r>
                <a:r>
                  <a:rPr lang="en-US" sz="2400" dirty="0"/>
                  <a:t>of draws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r>
                  <a:rPr lang="en-US" sz="2400" dirty="0"/>
                  <a:t> to the learner.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34" y="4215032"/>
                <a:ext cx="2497394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3659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928935" y="1600372"/>
            <a:ext cx="2003070" cy="953805"/>
            <a:chOff x="4312235" y="2451220"/>
            <a:chExt cx="2421482" cy="11530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235" y="2451220"/>
              <a:ext cx="2421482" cy="7636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346179" y="3234929"/>
                  <a:ext cx="23535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𝑝</m:t>
                      </m:r>
                    </m:oMath>
                  </a14:m>
                  <a:r>
                    <a:rPr lang="en-US" dirty="0" smtClean="0"/>
                    <a:t>: distribution over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[</m:t>
                      </m:r>
                      <m:r>
                        <a:rPr lang="en-US" i="1" dirty="0" smtClean="0">
                          <a:latin typeface="Cambria Math" charset="0"/>
                        </a:rPr>
                        <m:t>𝑛</m:t>
                      </m:r>
                      <m:r>
                        <a:rPr lang="en-US" i="1" dirty="0" smtClean="0">
                          <a:latin typeface="Cambria Math" charset="0"/>
                        </a:rPr>
                        <m:t>]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6179" y="3234929"/>
                  <a:ext cx="235359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804" r="-20063" b="-49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Cloud 2"/>
          <p:cNvSpPr/>
          <p:nvPr/>
        </p:nvSpPr>
        <p:spPr>
          <a:xfrm>
            <a:off x="4577731" y="1342324"/>
            <a:ext cx="3107537" cy="158361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36472" y="2232089"/>
                <a:ext cx="38473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What if a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fraction of users give adversarially chosen samples?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472" y="2232089"/>
                <a:ext cx="3847312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2377" t="-4061" r="-158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36472" y="3616004"/>
                <a:ext cx="38473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With bigger batches, can hope to learn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to within smaller and smaller error!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472" y="3616004"/>
                <a:ext cx="3847312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237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68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SUM-OF-SQUARES BLUEPRINT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428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An easier strategy for designing algorithms for learning distributions from some class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𝒞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Robust degree-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𝒕</m:t>
                    </m:r>
                  </m:oMath>
                </a14:m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identifiability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with a “simple” proof</a:t>
                </a:r>
                <a:r>
                  <a:rPr lang="en-US" dirty="0" smtClean="0"/>
                  <a:t>: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For any pair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𝒞</m:t>
                    </m:r>
                  </m:oMath>
                </a14:m>
                <a:r>
                  <a:rPr lang="en-US" dirty="0" smtClean="0"/>
                  <a:t> that are far from each other, prove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using only Cauchy-Schwarz/Holder’s</a:t>
                </a:r>
                <a:r>
                  <a:rPr lang="en-US" dirty="0" smtClean="0"/>
                  <a:t> there is a moment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 smtClean="0"/>
                  <a:t> on which they differ noticeably.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16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sz="14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Design the algorithm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: Solve the “natural” </a:t>
                </a:r>
                <a:r>
                  <a:rPr lang="en-US" dirty="0" err="1" smtClean="0">
                    <a:solidFill>
                      <a:schemeClr val="bg2">
                        <a:lumMod val="75000"/>
                      </a:schemeClr>
                    </a:solidFill>
                  </a:rPr>
                  <a:t>SoS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 relaxation, round in the most naïve way, profit.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42815"/>
              </a:xfrm>
              <a:blipFill rotWithShape="0">
                <a:blip r:embed="rId3"/>
                <a:stretch>
                  <a:fillRect l="-1217" t="-2057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38200" y="2697480"/>
            <a:ext cx="10515600" cy="1645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SOS FOR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8313" indent="-468313">
              <a:buNone/>
            </a:pPr>
            <a:r>
              <a:rPr lang="en-US" b="1" dirty="0" smtClean="0"/>
              <a:t>Tensor PCA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[Hopkins-Shi-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Steurer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‘15]</a:t>
            </a:r>
          </a:p>
          <a:p>
            <a:pPr marL="468313" indent="-468313">
              <a:buNone/>
            </a:pPr>
            <a:r>
              <a:rPr lang="en-US" b="1" dirty="0" smtClean="0"/>
              <a:t>Robust Regression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Klivans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-Kothari-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Meka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18]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[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Raghavendra-Yau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‘19]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Karmalkar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Klivans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-Kothari ‘19]</a:t>
            </a:r>
          </a:p>
          <a:p>
            <a:pPr marL="468313" indent="-468313">
              <a:buNone/>
            </a:pPr>
            <a:r>
              <a:rPr lang="en-US" b="1" dirty="0" smtClean="0"/>
              <a:t>Tensor Decomposition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[Barak-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Kelner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Steurer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14]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[Ge-Ma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15]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[Ma-Shi-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Steurer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‘16]</a:t>
            </a:r>
          </a:p>
          <a:p>
            <a:pPr marL="468313" indent="-468313">
              <a:buNone/>
            </a:pPr>
            <a:r>
              <a:rPr lang="en-US" b="1" dirty="0"/>
              <a:t>Tensor </a:t>
            </a:r>
            <a:r>
              <a:rPr lang="en-US" b="1" dirty="0" smtClean="0"/>
              <a:t>Completion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[Barak-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Moitra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‘15]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Potechin-Steurer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‘16]</a:t>
            </a:r>
            <a:r>
              <a:rPr lang="en-US" b="1" dirty="0" smtClean="0"/>
              <a:t>,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[Foster-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Risteski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‘19]</a:t>
            </a:r>
            <a:endParaRPr lang="en-US" b="1" dirty="0" smtClean="0"/>
          </a:p>
          <a:p>
            <a:pPr marL="468313" indent="-468313">
              <a:buNone/>
            </a:pPr>
            <a:r>
              <a:rPr lang="en-US" b="1" dirty="0"/>
              <a:t>Clustering GMM’s/Robust Mean Estimation</a:t>
            </a:r>
            <a:r>
              <a:rPr lang="en-US" dirty="0"/>
              <a:t>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[Hopkins-Li ‘18]</a:t>
            </a:r>
            <a:r>
              <a:rPr lang="en-US" dirty="0"/>
              <a:t>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[Kothari-Steinhardt ‘18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CAVEAT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 our </a:t>
                </a:r>
                <a:r>
                  <a:rPr lang="en-US" dirty="0" err="1" smtClean="0"/>
                  <a:t>identifiability</a:t>
                </a:r>
                <a:r>
                  <a:rPr lang="en-US" dirty="0" smtClean="0"/>
                  <a:t> proof we crucially use the fact that the underlying distribution has bounded moments.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For there to be an </a:t>
                </a:r>
                <a:r>
                  <a:rPr lang="en-US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SoS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algorithm, the </a:t>
                </a:r>
                <a:r>
                  <a:rPr lang="en-US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SoS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proof system must “know” this fact as an axiom.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Formally</a:t>
                </a:r>
                <a:r>
                  <a:rPr lang="en-US" dirty="0"/>
                  <a:t>, a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degree-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 certifiably bounded with variance proxy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𝝈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if there is a degree-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/>
                  <a:t> sum-of-squares proof in 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using the axioms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=⋯=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dirty="0"/>
                  <a:t>,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∼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∀</m:t>
                    </m:r>
                    <m:r>
                      <a:rPr lang="en-US" dirty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even</m:t>
                    </m:r>
                    <m:r>
                      <a:rPr lang="en-US" i="1" dirty="0">
                        <a:latin typeface="Cambria Math" charset="0"/>
                      </a:rPr>
                      <m:t> 2≤</m:t>
                    </m:r>
                    <m:r>
                      <a:rPr lang="en-US" i="1" dirty="0">
                        <a:latin typeface="Cambria Math" charset="0"/>
                      </a:rPr>
                      <m:t>𝑠</m:t>
                    </m:r>
                    <m:r>
                      <a:rPr lang="en-US" i="1" dirty="0">
                        <a:latin typeface="Cambria Math" charset="0"/>
                      </a:rPr>
                      <m:t>≤</m:t>
                    </m:r>
                    <m:r>
                      <a:rPr lang="en-US" i="1" dirty="0">
                        <a:latin typeface="Cambria Math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We show that multinomial distributions are certifiably bounded with variance proxy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𝐎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  <a:blipFill rotWithShape="0">
                <a:blip r:embed="rId2"/>
                <a:stretch>
                  <a:fillRect l="-1159" t="-308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74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105400" cy="4722659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Introduction</a:t>
                </a:r>
              </a:p>
              <a:p>
                <a:pPr lvl="1"/>
                <a:r>
                  <a:rPr lang="en-US" dirty="0" smtClean="0"/>
                  <a:t>Motivations</a:t>
                </a:r>
              </a:p>
              <a:p>
                <a:pPr lvl="1"/>
                <a:r>
                  <a:rPr lang="en-US" dirty="0" smtClean="0"/>
                  <a:t>Problem and Known Bounds</a:t>
                </a:r>
              </a:p>
              <a:p>
                <a:pPr lvl="1"/>
                <a:r>
                  <a:rPr lang="en-US" dirty="0" smtClean="0"/>
                  <a:t>Our Results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Sum-of-Squares + Learning</a:t>
                </a:r>
              </a:p>
              <a:p>
                <a:pPr lvl="1"/>
                <a:r>
                  <a:rPr lang="en-US" dirty="0" smtClean="0"/>
                  <a:t>A Polynomial System</a:t>
                </a:r>
              </a:p>
              <a:p>
                <a:pPr lvl="1"/>
                <a:r>
                  <a:rPr lang="en-US" dirty="0" err="1" smtClean="0"/>
                  <a:t>SoS</a:t>
                </a:r>
                <a:r>
                  <a:rPr lang="en-US" dirty="0" smtClean="0"/>
                  <a:t> for Learning</a:t>
                </a:r>
              </a:p>
              <a:p>
                <a:pPr lvl="1"/>
                <a:r>
                  <a:rPr lang="en-US" b="1" dirty="0" smtClean="0">
                    <a:solidFill>
                      <a:srgbClr val="C00000"/>
                    </a:solidFill>
                  </a:rPr>
                  <a:t>Quantifying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ball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105400" cy="4722659"/>
              </a:xfrm>
              <a:blipFill rotWithShape="0">
                <a:blip r:embed="rId2"/>
                <a:stretch>
                  <a:fillRect l="-2509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720" y="1825624"/>
                <a:ext cx="5029200" cy="218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lvl="0" indent="-514350">
                  <a:lnSpc>
                    <a:spcPct val="90000"/>
                  </a:lnSpc>
                  <a:spcBef>
                    <a:spcPts val="1000"/>
                  </a:spcBef>
                  <a:buFont typeface="+mj-lt"/>
                  <a:buAutoNum type="arabicPeriod" startAt="3"/>
                </a:pPr>
                <a:r>
                  <a:rPr lang="en-US" sz="2800" b="1" dirty="0">
                    <a:solidFill>
                      <a:srgbClr val="4472C4">
                        <a:lumMod val="75000"/>
                      </a:srgbClr>
                    </a:solidFill>
                  </a:rPr>
                  <a:t>Shape Constraints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Norms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</a:rPr>
                  <a:t>A New Relaxation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400" dirty="0" err="1">
                    <a:solidFill>
                      <a:prstClr val="black"/>
                    </a:solidFill>
                  </a:rPr>
                  <a:t>Sublinear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Sample Complexity</a:t>
                </a:r>
              </a:p>
              <a:p>
                <a:pPr marL="514350" lvl="0" indent="-514350">
                  <a:lnSpc>
                    <a:spcPct val="90000"/>
                  </a:lnSpc>
                  <a:spcBef>
                    <a:spcPts val="1000"/>
                  </a:spcBef>
                  <a:buFont typeface="+mj-lt"/>
                  <a:buAutoNum type="arabicPeriod" startAt="4"/>
                </a:pPr>
                <a:r>
                  <a:rPr lang="en-US" sz="2800" b="1" dirty="0" smtClean="0">
                    <a:solidFill>
                      <a:srgbClr val="4472C4">
                        <a:lumMod val="75000"/>
                      </a:srgbClr>
                    </a:solidFill>
                  </a:rPr>
                  <a:t>Open Questions</a:t>
                </a:r>
                <a:endParaRPr lang="en-US" sz="2800" b="1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20" y="1825624"/>
                <a:ext cx="5029200" cy="2185727"/>
              </a:xfrm>
              <a:prstGeom prst="rect">
                <a:avLst/>
              </a:prstGeom>
              <a:blipFill rotWithShape="0">
                <a:blip r:embed="rId3"/>
                <a:stretch>
                  <a:fillRect l="-2545" t="-4735" b="-7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5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POLYNOMIAL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660776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b="1" dirty="0" smtClean="0"/>
                  <a:t>Constants: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,…,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𝑁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Δ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</m:oMath>
                </a14:m>
                <a:endParaRPr lang="en-US" sz="280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700" b="1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b="1" dirty="0" smtClean="0"/>
                  <a:t>Constraints: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660776"/>
              </a:xfrm>
              <a:blipFill rotWithShape="0">
                <a:blip r:embed="rId2"/>
                <a:stretch>
                  <a:fillRect l="-1217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566351" y="4551618"/>
            <a:ext cx="9236112" cy="2324932"/>
            <a:chOff x="2257837" y="4861323"/>
            <a:chExt cx="9236112" cy="2324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257837" y="4861323"/>
                  <a:ext cx="3819635" cy="2324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𝑁</m:t>
                        </m:r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   ∀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1−</m:t>
                                </m:r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den>
                        </m:f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7837" y="4861323"/>
                  <a:ext cx="3819635" cy="23249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307721" y="4861323"/>
                  <a:ext cx="5186228" cy="1708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8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𝑠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 smtClean="0"/>
                </a:p>
                <a:p>
                  <a:pPr marL="0" lvl="1" algn="ctr"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∀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charset="0"/>
                        </a:rPr>
                        <m:t>even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 2≤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𝑡</m:t>
                      </m:r>
                    </m:oMath>
                  </a14:m>
                  <a:r>
                    <a:rPr lang="en-US" sz="2800" dirty="0" smtClean="0">
                      <a:solidFill>
                        <a:prstClr val="black"/>
                      </a:solidFill>
                    </a:rPr>
                    <a:t> </a:t>
                  </a:r>
                </a:p>
                <a:p>
                  <a:pPr marL="0" lvl="1" algn="ctr">
                    <a:spcAft>
                      <a:spcPts val="1200"/>
                    </a:spcAft>
                  </a:pPr>
                  <a:r>
                    <a:rPr lang="en-US" sz="2800" dirty="0" smtClean="0">
                      <a:solidFill>
                        <a:prstClr val="black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7721" y="4861323"/>
                  <a:ext cx="5186228" cy="17088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9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12228" y="1818483"/>
                <a:ext cx="5371474" cy="2088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</a:pPr>
                <a:r>
                  <a:rPr lang="en-US" sz="2800" b="1" dirty="0" smtClean="0"/>
                  <a:t>Variables: </a:t>
                </a:r>
                <a:endParaRPr lang="en-US" sz="2800" b="1" dirty="0"/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800" dirty="0" smtClean="0"/>
                  <a:t>Estimate </a:t>
                </a:r>
                <a:r>
                  <a:rPr lang="en-US" sz="2800" dirty="0"/>
                  <a:t>for the mean: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800">
                            <a:latin typeface="Cambria Math" charset="0"/>
                          </a:rPr>
                          <m:t>𝑝</m:t>
                        </m:r>
                      </m:e>
                    </m:acc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Δ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800" dirty="0"/>
                  <a:t>Indicators for uncorrupted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charset="0"/>
                      </a:rPr>
                      <m:t>{</m:t>
                    </m:r>
                    <m:r>
                      <a:rPr lang="en-US" sz="2800" b="0" i="1" smtClean="0">
                        <a:latin typeface="Cambria Math" charset="0"/>
                      </a:rPr>
                      <m:t>0,1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228" y="1818483"/>
                <a:ext cx="5371474" cy="2088713"/>
              </a:xfrm>
              <a:prstGeom prst="rect">
                <a:avLst/>
              </a:prstGeom>
              <a:blipFill rotWithShape="0">
                <a:blip r:embed="rId5"/>
                <a:stretch>
                  <a:fillRect l="-2384" t="-4665" r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9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 POLYNOMIAL SYSTEM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660776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b="1" dirty="0" smtClean="0">
                    <a:solidFill>
                      <a:schemeClr val="bg2">
                        <a:lumMod val="90000"/>
                      </a:schemeClr>
                    </a:solidFill>
                  </a:rPr>
                  <a:t>Constants: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>
                    <a:solidFill>
                      <a:schemeClr val="bg2">
                        <a:lumMod val="90000"/>
                      </a:schemeClr>
                    </a:solidFill>
                  </a:rPr>
                  <a:t>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Δ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 smtClean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>
                    <a:solidFill>
                      <a:schemeClr val="bg2">
                        <a:lumMod val="90000"/>
                      </a:schemeClr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charset="0"/>
                      </a:rPr>
                      <m:t>𝑡</m:t>
                    </m:r>
                  </m:oMath>
                </a14:m>
                <a:endParaRPr lang="en-US" sz="2800" dirty="0" smtClean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700" b="1" dirty="0" smtClean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b="1" dirty="0" smtClean="0">
                    <a:solidFill>
                      <a:schemeClr val="bg2">
                        <a:lumMod val="90000"/>
                      </a:schemeClr>
                    </a:solidFill>
                  </a:rPr>
                  <a:t>Constraints: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660776"/>
              </a:xfrm>
              <a:blipFill rotWithShape="0">
                <a:blip r:embed="rId2"/>
                <a:stretch>
                  <a:fillRect l="-1217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566413" y="4551618"/>
            <a:ext cx="9236050" cy="2309415"/>
            <a:chOff x="2257899" y="4861323"/>
            <a:chExt cx="9236050" cy="2309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257899" y="4861323"/>
                  <a:ext cx="3819507" cy="23094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oMath>
                    </m:oMathPara>
                  </a14:m>
                  <a:endParaRPr lang="en-US" sz="28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   ∀</m:t>
                        </m:r>
                        <m:r>
                          <a:rPr lang="en-US" sz="28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 dirty="0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800" i="1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i="1" dirty="0" smtClean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charset="0"/>
                                  </a:rPr>
                                  <m:t>1−</m:t>
                                </m:r>
                                <m:r>
                                  <a:rPr lang="en-US" sz="2800" i="1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sz="2800" i="1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𝑁</m:t>
                            </m:r>
                          </m:den>
                        </m:f>
                        <m:r>
                          <a:rPr lang="en-US" sz="28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7899" y="4861323"/>
                  <a:ext cx="3819507" cy="230941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307721" y="4861323"/>
                  <a:ext cx="5186228" cy="1708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8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𝑠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 smtClean="0">
                    <a:solidFill>
                      <a:schemeClr val="tx1"/>
                    </a:solidFill>
                  </a:endParaRPr>
                </a:p>
                <a:p>
                  <a:pPr marL="0" lvl="1" algn="ctr"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∀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charset="0"/>
                        </a:rPr>
                        <m:t>even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 2≤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𝑡</m:t>
                      </m:r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 marL="0" lvl="1" algn="ctr">
                    <a:spcAft>
                      <a:spcPts val="1200"/>
                    </a:spcAft>
                  </a:pPr>
                  <a:r>
                    <a:rPr lang="en-US" sz="2800" dirty="0" smtClean="0">
                      <a:solidFill>
                        <a:schemeClr val="tx1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7721" y="4861323"/>
                  <a:ext cx="5186228" cy="17088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9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12228" y="1818483"/>
                <a:ext cx="5371474" cy="2088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90000"/>
                      </a:schemeClr>
                    </a:solidFill>
                  </a:rPr>
                  <a:t>Variables: </a:t>
                </a:r>
                <a:endParaRPr lang="en-US" sz="2800" b="1" dirty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800" dirty="0" smtClean="0">
                    <a:solidFill>
                      <a:schemeClr val="bg2">
                        <a:lumMod val="90000"/>
                      </a:schemeClr>
                    </a:solidFill>
                  </a:rPr>
                  <a:t>Estimate </a:t>
                </a:r>
                <a:r>
                  <a:rPr lang="en-US" sz="2800" dirty="0">
                    <a:solidFill>
                      <a:schemeClr val="bg2">
                        <a:lumMod val="90000"/>
                      </a:schemeClr>
                    </a:solidFill>
                  </a:rPr>
                  <a:t>for the mean: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80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𝑝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Δ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800" dirty="0">
                    <a:solidFill>
                      <a:schemeClr val="bg2">
                        <a:lumMod val="90000"/>
                      </a:schemeClr>
                    </a:solidFill>
                  </a:rPr>
                  <a:t>Indicators for uncorrupted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charset="0"/>
                      </a:rPr>
                      <m:t>0,1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228" y="1818483"/>
                <a:ext cx="5371474" cy="2088713"/>
              </a:xfrm>
              <a:prstGeom prst="rect">
                <a:avLst/>
              </a:prstGeom>
              <a:blipFill rotWithShape="0">
                <a:blip r:embed="rId5"/>
                <a:stretch>
                  <a:fillRect l="-2384" t="-4665" r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9823" y="1388129"/>
                <a:ext cx="5657715" cy="461665"/>
              </a:xfrm>
              <a:prstGeom prst="rect">
                <a:avLst/>
              </a:prstGeom>
              <a:solidFill>
                <a:schemeClr val="bg1">
                  <a:alpha val="6902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This is no good, quantified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vectors!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23" y="1388129"/>
                <a:ext cx="5657715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61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5819869" y="1690688"/>
            <a:ext cx="2389480" cy="28609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QUANTIFYING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±1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By certifiable bounded-ness, there exists an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SoS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has bounded moments.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Deviation of empirical moments from true moments: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∼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Mu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k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𝑋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⊗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/2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𝒕</m:t>
                              </m:r>
                            </m:sub>
                          </m:sSub>
                        </m:e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⊗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lang="en-US" sz="2000" b="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/>
                </a:r>
                <a:br>
                  <a:rPr lang="en-US" sz="2000" b="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𝒕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𝒈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sz="2000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⊗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𝒕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/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𝒑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⊗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𝒕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/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⊤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∼</m:t>
                          </m:r>
                          <m:r>
                            <a:rPr lang="en-US" sz="20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𝐌𝐮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𝐥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𝐤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𝒑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𝑿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⊗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𝒕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/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1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1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𝑿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𝒑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⊗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𝒕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/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n-US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sz="2000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000" b="1" i="1" dirty="0" smtClean="0">
                  <a:solidFill>
                    <a:schemeClr val="accent6">
                      <a:lumMod val="75000"/>
                    </a:schemeClr>
                  </a:solidFill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𝑣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±1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p>
                        </m:lim>
                      </m:limLow>
                      <m:d>
                        <m:dPr>
                          <m:begChr m:val="⟨"/>
                          <m:endChr m:val="⟩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⊗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/2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𝒕</m:t>
                              </m:r>
                            </m:sub>
                          </m:sSub>
                        </m:e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⊗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/2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∞→2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3221" b="-1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931728" y="5584370"/>
            <a:ext cx="2139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SoS</a:t>
            </a:r>
            <a:r>
              <a:rPr lang="en-US" sz="2000" dirty="0" smtClean="0"/>
              <a:t> witnesses this</a:t>
            </a:r>
            <a:endParaRPr lang="en-US" sz="20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8164286" y="5784425"/>
            <a:ext cx="767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82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QUANTIFYING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±1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By certifiable bounded-ness, there exists an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SoS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has bounded moments.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There exists an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SoS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proof that the empirical moments of the uncorrupted sample are bounded.</a:t>
                </a:r>
                <a:endParaRPr lang="en-US" b="1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Write another (matrix) </a:t>
                </a:r>
                <a:r>
                  <a:rPr lang="en-US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SoS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relaxation which looks for that </a:t>
                </a:r>
                <a:r>
                  <a:rPr lang="en-US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SoS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proof!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By definition, this new relaxation </a:t>
                </a:r>
                <a:r>
                  <a:rPr lang="en-US" dirty="0" err="1" smtClean="0"/>
                  <a:t>SoS</a:t>
                </a:r>
                <a:r>
                  <a:rPr lang="en-US" dirty="0" smtClean="0"/>
                  <a:t>-implies the original relaxation.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38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39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105400" cy="4722659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Introduction</a:t>
                </a:r>
              </a:p>
              <a:p>
                <a:pPr lvl="1"/>
                <a:r>
                  <a:rPr lang="en-US" dirty="0" smtClean="0"/>
                  <a:t>Motivations</a:t>
                </a:r>
              </a:p>
              <a:p>
                <a:pPr lvl="1"/>
                <a:r>
                  <a:rPr lang="en-US" dirty="0" smtClean="0"/>
                  <a:t>Problem and Known Bounds</a:t>
                </a:r>
              </a:p>
              <a:p>
                <a:pPr lvl="1"/>
                <a:r>
                  <a:rPr lang="en-US" dirty="0" smtClean="0"/>
                  <a:t>Our Results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Sum-of-Squares + Learning</a:t>
                </a:r>
              </a:p>
              <a:p>
                <a:pPr lvl="1"/>
                <a:r>
                  <a:rPr lang="en-US" dirty="0" smtClean="0"/>
                  <a:t>A Polynomial System</a:t>
                </a:r>
              </a:p>
              <a:p>
                <a:pPr lvl="1"/>
                <a:r>
                  <a:rPr lang="en-US" dirty="0" err="1" smtClean="0"/>
                  <a:t>SoS</a:t>
                </a:r>
                <a:r>
                  <a:rPr lang="en-US" dirty="0" smtClean="0"/>
                  <a:t> for Learning</a:t>
                </a:r>
              </a:p>
              <a:p>
                <a:pPr lvl="1"/>
                <a:r>
                  <a:rPr lang="en-US" dirty="0" smtClean="0"/>
                  <a:t>Quantifying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ball</a:t>
                </a:r>
                <a:endParaRPr lang="en-US" sz="2800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105400" cy="4722659"/>
              </a:xfrm>
              <a:blipFill rotWithShape="0">
                <a:blip r:embed="rId2"/>
                <a:stretch>
                  <a:fillRect l="-2509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720" y="1825624"/>
                <a:ext cx="5029200" cy="218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lvl="0" indent="-514350">
                  <a:lnSpc>
                    <a:spcPct val="90000"/>
                  </a:lnSpc>
                  <a:spcBef>
                    <a:spcPts val="1000"/>
                  </a:spcBef>
                  <a:buFont typeface="+mj-lt"/>
                  <a:buAutoNum type="arabicPeriod" startAt="3"/>
                </a:pPr>
                <a:r>
                  <a:rPr lang="en-US" sz="2800" b="1" dirty="0">
                    <a:solidFill>
                      <a:srgbClr val="4472C4">
                        <a:lumMod val="75000"/>
                      </a:srgbClr>
                    </a:solidFill>
                  </a:rPr>
                  <a:t>Shape Constraints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𝓐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𝑲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Norms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</a:rPr>
                  <a:t>A New Relaxation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400" dirty="0" err="1">
                    <a:solidFill>
                      <a:prstClr val="black"/>
                    </a:solidFill>
                  </a:rPr>
                  <a:t>Sublinear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Sample Complexity</a:t>
                </a:r>
              </a:p>
              <a:p>
                <a:pPr marL="514350" lvl="0" indent="-514350">
                  <a:lnSpc>
                    <a:spcPct val="90000"/>
                  </a:lnSpc>
                  <a:spcBef>
                    <a:spcPts val="1000"/>
                  </a:spcBef>
                  <a:buFont typeface="+mj-lt"/>
                  <a:buAutoNum type="arabicPeriod" startAt="4"/>
                </a:pPr>
                <a:r>
                  <a:rPr lang="en-US" sz="2800" b="1" dirty="0" smtClean="0">
                    <a:solidFill>
                      <a:srgbClr val="4472C4">
                        <a:lumMod val="75000"/>
                      </a:srgbClr>
                    </a:solidFill>
                  </a:rPr>
                  <a:t>Open Questions</a:t>
                </a:r>
                <a:endParaRPr lang="en-US" sz="2800" b="1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20" y="1825624"/>
                <a:ext cx="5029200" cy="2185727"/>
              </a:xfrm>
              <a:prstGeom prst="rect">
                <a:avLst/>
              </a:prstGeom>
              <a:blipFill rotWithShape="0">
                <a:blip r:embed="rId3"/>
                <a:stretch>
                  <a:fillRect l="-2545" t="-4735" b="-7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0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STRUCTURED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16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Can we improve the sample complexity if we make assumptions on the “shape”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/>
                  <a:t>? Naturally occurring in economics, reliability theory, etc.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Sample complexity for learning monotone distributions is only </a:t>
                </a:r>
                <a:r>
                  <a:rPr lang="en-US" i="1" dirty="0" smtClean="0"/>
                  <a:t>logarithmic</a:t>
                </a:r>
                <a:r>
                  <a:rPr lang="en-US" dirty="0" smtClean="0"/>
                  <a:t> in the domain size.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1622"/>
              </a:xfrm>
              <a:blipFill rotWithShape="0">
                <a:blip r:embed="rId2"/>
                <a:stretch>
                  <a:fillRect l="-1217" t="-2010" r="-870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72096"/>
            <a:ext cx="2784317" cy="212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3" r="16421"/>
          <a:stretch/>
        </p:blipFill>
        <p:spPr>
          <a:xfrm>
            <a:off x="3698063" y="2770439"/>
            <a:ext cx="1935126" cy="2121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35" y="2734325"/>
            <a:ext cx="2893204" cy="2158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940" y="2774329"/>
            <a:ext cx="2751860" cy="2118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6127" y="5027308"/>
            <a:ext cx="116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monotone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6185" y="5027308"/>
            <a:ext cx="129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log-concave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96974" y="5027308"/>
            <a:ext cx="91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t-modal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52300" y="502730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8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1.bp.blogspot.com/-K65Ed68KGXk/WOa9jaRWC6I/AAAAAAAABsM/gglycD_anuQSp-i67fxER1FOlVTulvV2gCLcB/s640/FederatedLearning_FinalFiles_Flow%2BChart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5668" r="11170" b="7261"/>
          <a:stretch/>
        </p:blipFill>
        <p:spPr bwMode="auto">
          <a:xfrm>
            <a:off x="-26353" y="1831840"/>
            <a:ext cx="8170606" cy="50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CROWDSOURCED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780166" y="4407537"/>
                <a:ext cx="2633557" cy="1569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sz="2400" smtClean="0"/>
                  <a:t>Learner aggregates user data, </a:t>
                </a:r>
                <a:r>
                  <a:rPr lang="en-US" sz="2400" dirty="0" smtClean="0"/>
                  <a:t>tries to learn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166" y="4407537"/>
                <a:ext cx="2633557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463" t="-5426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039038" y="6464645"/>
            <a:ext cx="2179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from: Google AI Blog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44134" y="4215032"/>
                <a:ext cx="249739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User’s device sends a 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batch </a:t>
                </a:r>
                <a:r>
                  <a:rPr lang="en-US" sz="2400" dirty="0"/>
                  <a:t>of draws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/>
                  <a:t> to the learner.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34" y="4215032"/>
                <a:ext cx="2497394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3659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928935" y="1600372"/>
            <a:ext cx="2003070" cy="953805"/>
            <a:chOff x="4312235" y="2451220"/>
            <a:chExt cx="2421482" cy="11530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235" y="2451220"/>
              <a:ext cx="2421482" cy="7636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346179" y="3234929"/>
                  <a:ext cx="23535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𝑝</m:t>
                      </m:r>
                    </m:oMath>
                  </a14:m>
                  <a:r>
                    <a:rPr lang="en-US" dirty="0" smtClean="0"/>
                    <a:t>: distribution over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[</m:t>
                      </m:r>
                      <m:r>
                        <a:rPr lang="en-US" i="1" dirty="0" smtClean="0">
                          <a:latin typeface="Cambria Math" charset="0"/>
                        </a:rPr>
                        <m:t>𝑛</m:t>
                      </m:r>
                      <m:r>
                        <a:rPr lang="en-US" i="1" dirty="0" smtClean="0">
                          <a:latin typeface="Cambria Math" charset="0"/>
                        </a:rPr>
                        <m:t>]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6179" y="3234929"/>
                  <a:ext cx="235359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804" r="-20063" b="-49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Cloud 2"/>
          <p:cNvSpPr/>
          <p:nvPr/>
        </p:nvSpPr>
        <p:spPr>
          <a:xfrm>
            <a:off x="4577731" y="1342324"/>
            <a:ext cx="3107537" cy="158361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36472" y="2232089"/>
                <a:ext cx="38473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What if a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fraction of users give adversarially chosen samples?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472" y="2232089"/>
                <a:ext cx="3847312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2377" t="-4061" r="-158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36472" y="3616004"/>
                <a:ext cx="38473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With bigger batches, can hope to learn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to within smaller and smaller error!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472" y="3616004"/>
                <a:ext cx="3847312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237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36472" y="4999862"/>
                <a:ext cx="38473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Want to tolerate deviations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from user to user.</a:t>
                </a:r>
              </a:p>
              <a:p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“Federated learning”</a:t>
                </a:r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472" y="4999862"/>
                <a:ext cx="3847312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237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21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STRUCTURED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873966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 be the set of all unions of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dirty="0" smtClean="0"/>
                  <a:t> intervals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E.g.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</a:rPr>
                      <m:t>=20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1,2,3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</a:rPr>
                      <m:t>⊔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5,6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</a:rPr>
                      <m:t>⊔{10,11,12,13,14,15}∈</m:t>
                    </m:r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dirty="0" smtClean="0"/>
                  <a:t>Define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 distance between distributions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 smtClean="0"/>
                  <a:t> to be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𝒜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𝐾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b="0" dirty="0" smtClean="0">
                    <a:solidFill>
                      <a:schemeClr val="bg2">
                        <a:lumMod val="50000"/>
                      </a:schemeClr>
                    </a:solidFill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</a:rPr>
                      <m:t>≤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≤⋯≤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𝑇𝑉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873966"/>
              </a:xfrm>
              <a:blipFill rotWithShape="0">
                <a:blip r:embed="rId2"/>
                <a:stretch>
                  <a:fillRect l="-1217" t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8200" y="4699591"/>
                <a:ext cx="10515599" cy="15054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</a:pPr>
                <a:r>
                  <a:rPr lang="en-US" sz="2800" b="1" dirty="0" smtClean="0">
                    <a:solidFill>
                      <a:prstClr val="black"/>
                    </a:solidFill>
                  </a:rPr>
                  <a:t>VC Inequality</a:t>
                </a:r>
                <a:r>
                  <a:rPr lang="en-US" sz="2800" dirty="0">
                    <a:solidFill>
                      <a:prstClr val="black"/>
                    </a:solidFill>
                  </a:rPr>
                  <a:t>: For any distribution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</a:rPr>
                  <a:t>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,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be the empirical frequency estimator given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samples. Then</a:t>
                </a:r>
              </a:p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/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99591"/>
                <a:ext cx="10515599" cy="1505412"/>
              </a:xfrm>
              <a:prstGeom prst="rect">
                <a:avLst/>
              </a:prstGeom>
              <a:blipFill rotWithShape="0">
                <a:blip r:embed="rId3"/>
                <a:stretch>
                  <a:fillRect l="-1159" t="-64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STRUCTURED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3508745"/>
                <a:ext cx="6124074" cy="216904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/>
                  <a:t> well-approximated by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dirty="0" smtClean="0"/>
                  <a:t>-step function: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Draw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𝐾</m:t>
                        </m:r>
                        <m:r>
                          <a:rPr lang="en-US" i="1">
                            <a:latin typeface="Cambria Math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samples and form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best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dirty="0" smtClean="0"/>
                  <a:t>-approximation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by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dirty="0"/>
                  <a:t>-step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3508745"/>
                <a:ext cx="6124074" cy="2169042"/>
              </a:xfrm>
              <a:blipFill rotWithShape="0">
                <a:blip r:embed="rId2"/>
                <a:stretch>
                  <a:fillRect l="-1892" t="-5915" r="-2191" b="-3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690688"/>
                <a:ext cx="10515599" cy="15054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</a:pPr>
                <a:r>
                  <a:rPr lang="en-US" sz="2800" b="1" dirty="0" smtClean="0">
                    <a:solidFill>
                      <a:prstClr val="black"/>
                    </a:solidFill>
                  </a:rPr>
                  <a:t>VC Inequality</a:t>
                </a:r>
                <a:r>
                  <a:rPr lang="en-US" sz="2800" dirty="0">
                    <a:solidFill>
                      <a:prstClr val="black"/>
                    </a:solidFill>
                  </a:rPr>
                  <a:t>: For any distribution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</a:rPr>
                  <a:t>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,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be the empirical frequency estimator given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samples. Then</a:t>
                </a:r>
              </a:p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/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599" cy="1505412"/>
              </a:xfrm>
              <a:prstGeom prst="rect">
                <a:avLst/>
              </a:prstGeom>
              <a:blipFill rotWithShape="0">
                <a:blip r:embed="rId3"/>
                <a:stretch>
                  <a:fillRect l="-1159" t="-60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5677787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Can we port these ideas over to the untrusted batches setting?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4"/>
          <a:stretch/>
        </p:blipFill>
        <p:spPr>
          <a:xfrm>
            <a:off x="7987235" y="3516707"/>
            <a:ext cx="2824928" cy="212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2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STRUCTURED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3508745"/>
                <a:ext cx="6124074" cy="216904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/>
                  <a:t> well-approximated by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dirty="0" smtClean="0"/>
                  <a:t>-step function: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Draw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𝐾</m:t>
                        </m:r>
                        <m:r>
                          <a:rPr lang="en-US" i="1">
                            <a:latin typeface="Cambria Math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samples and form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best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dirty="0" smtClean="0"/>
                  <a:t>-approximation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by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dirty="0"/>
                  <a:t>-step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3508745"/>
                <a:ext cx="6124074" cy="2169042"/>
              </a:xfrm>
              <a:blipFill rotWithShape="0">
                <a:blip r:embed="rId2"/>
                <a:stretch>
                  <a:fillRect l="-1892" t="-5915" r="-2191" b="-3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690688"/>
                <a:ext cx="10515599" cy="15054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</a:pPr>
                <a:r>
                  <a:rPr lang="en-US" sz="2800" b="1" dirty="0" smtClean="0">
                    <a:solidFill>
                      <a:prstClr val="black"/>
                    </a:solidFill>
                  </a:rPr>
                  <a:t>VC Inequality</a:t>
                </a:r>
                <a:r>
                  <a:rPr lang="en-US" sz="2800" dirty="0">
                    <a:solidFill>
                      <a:prstClr val="black"/>
                    </a:solidFill>
                  </a:rPr>
                  <a:t>: For any distribution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</a:rPr>
                  <a:t>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,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be the empirical frequency estimator given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samples. Then</a:t>
                </a:r>
              </a:p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/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599" cy="1505412"/>
              </a:xfrm>
              <a:prstGeom prst="rect">
                <a:avLst/>
              </a:prstGeom>
              <a:blipFill rotWithShape="0">
                <a:blip r:embed="rId3"/>
                <a:stretch>
                  <a:fillRect l="-1159" t="-60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5677787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Can we port these ideas over to the untrusted batches setting?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270415" y="3741921"/>
              <a:ext cx="3775243" cy="17026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9347"/>
                    <a:gridCol w="2245896"/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Monotone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log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n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Log-concave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0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t-modal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log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n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MHR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log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n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8060286"/>
                  </p:ext>
                </p:extLst>
              </p:nvPr>
            </p:nvGraphicFramePr>
            <p:xfrm>
              <a:off x="7270415" y="3741921"/>
              <a:ext cx="3775243" cy="17026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9347"/>
                    <a:gridCol w="2245896"/>
                  </a:tblGrid>
                  <a:tr h="43548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Monotone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68293" t="-6944" r="-813" b="-305556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Log-concave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68293" t="-118462" r="-813" b="-238462"/>
                          </a:stretch>
                        </a:blipFill>
                      </a:tcPr>
                    </a:tc>
                  </a:tr>
                  <a:tr h="43548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t-modal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68293" t="-197222" r="-813" b="-115278"/>
                          </a:stretch>
                        </a:blipFill>
                      </a:tcPr>
                    </a:tc>
                  </a:tr>
                  <a:tr h="43548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MHR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68293" t="-297222" r="-813" b="-152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130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9503" cy="490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“Learning from untrusted </a:t>
            </a:r>
            <a:r>
              <a:rPr lang="en-US" dirty="0"/>
              <a:t>b</a:t>
            </a:r>
            <a:r>
              <a:rPr lang="en-US" dirty="0" smtClean="0"/>
              <a:t>atches”, introduced by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Qiao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-Valiant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4718953"/>
                <a:ext cx="4555456" cy="21390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users,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𝝐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fraction malicious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Each non-malicious user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gives batch </a:t>
                </a:r>
                <a:r>
                  <a:rPr lang="en-US" sz="2000" dirty="0">
                    <a:solidFill>
                      <a:prstClr val="black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iid </a:t>
                </a:r>
                <a:r>
                  <a:rPr lang="en-US" sz="2000" dirty="0">
                    <a:solidFill>
                      <a:prstClr val="black"/>
                    </a:solidFill>
                  </a:rPr>
                  <a:t>draws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s.t.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𝜹</m:t>
                    </m:r>
                  </m:oMath>
                </a14:m>
                <a:endParaRPr lang="en-US" sz="2000" b="1" dirty="0">
                  <a:solidFill>
                    <a:prstClr val="black"/>
                  </a:solidFill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Each malicious user gives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𝒌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adversarially chosen elements 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Goal</a:t>
                </a:r>
                <a:r>
                  <a:rPr lang="en-US" sz="2000" dirty="0">
                    <a:solidFill>
                      <a:prstClr val="black"/>
                    </a:solidFill>
                  </a:rPr>
                  <a:t>: Output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in TV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18953"/>
                <a:ext cx="4555456" cy="2139047"/>
              </a:xfrm>
              <a:prstGeom prst="rect">
                <a:avLst/>
              </a:prstGeom>
              <a:blipFill rotWithShape="0">
                <a:blip r:embed="rId3"/>
                <a:stretch>
                  <a:fillRect l="-1068" t="-2550" r="-2136" b="-39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838199" y="2451220"/>
            <a:ext cx="2003070" cy="953805"/>
            <a:chOff x="4312235" y="2451220"/>
            <a:chExt cx="2421482" cy="11530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235" y="2451220"/>
              <a:ext cx="2421482" cy="7636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346179" y="3234929"/>
                  <a:ext cx="23535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𝑝</m:t>
                      </m:r>
                    </m:oMath>
                  </a14:m>
                  <a:r>
                    <a:rPr lang="en-US" dirty="0" smtClean="0"/>
                    <a:t>: distribution over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[</m:t>
                      </m:r>
                      <m:r>
                        <a:rPr lang="en-US" i="1" dirty="0" smtClean="0">
                          <a:latin typeface="Cambria Math" charset="0"/>
                        </a:rPr>
                        <m:t>𝑛</m:t>
                      </m:r>
                      <m:r>
                        <a:rPr lang="en-US" i="1" dirty="0" smtClean="0">
                          <a:latin typeface="Cambria Math" charset="0"/>
                        </a:rPr>
                        <m:t>]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6179" y="3234929"/>
                  <a:ext cx="235359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9804" r="-20063" b="-49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994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9503" cy="490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“Learning from untrusted </a:t>
            </a:r>
            <a:r>
              <a:rPr lang="en-US" dirty="0"/>
              <a:t>b</a:t>
            </a:r>
            <a:r>
              <a:rPr lang="en-US" dirty="0" smtClean="0"/>
              <a:t>atches”, introduced by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Qiao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-Valiant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17]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38199" y="2451220"/>
            <a:ext cx="2003070" cy="953805"/>
            <a:chOff x="4312235" y="2451220"/>
            <a:chExt cx="2421482" cy="11530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235" y="2451220"/>
              <a:ext cx="2421482" cy="7636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346179" y="3234929"/>
                  <a:ext cx="23535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𝑝</m:t>
                      </m:r>
                    </m:oMath>
                  </a14:m>
                  <a:r>
                    <a:rPr lang="en-US" dirty="0" smtClean="0"/>
                    <a:t>: distribution over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[</m:t>
                      </m:r>
                      <m:r>
                        <a:rPr lang="en-US" i="1" dirty="0" smtClean="0">
                          <a:latin typeface="Cambria Math" charset="0"/>
                        </a:rPr>
                        <m:t>𝑛</m:t>
                      </m:r>
                      <m:r>
                        <a:rPr lang="en-US" i="1" dirty="0" smtClean="0">
                          <a:latin typeface="Cambria Math" charset="0"/>
                        </a:rPr>
                        <m:t>]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6179" y="3234929"/>
                  <a:ext cx="235359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9804" r="-20063" b="-49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336198" y="41896"/>
            <a:ext cx="5618271" cy="6436887"/>
            <a:chOff x="4336198" y="41896"/>
            <a:chExt cx="5618271" cy="64368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198" y="3234930"/>
              <a:ext cx="893791" cy="9827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824" y="3234929"/>
              <a:ext cx="893791" cy="9827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0678" y="3234929"/>
              <a:ext cx="893791" cy="98278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286" y="3048732"/>
              <a:ext cx="893791" cy="98278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5994" y="3048732"/>
              <a:ext cx="893791" cy="982783"/>
            </a:xfrm>
            <a:prstGeom prst="rect">
              <a:avLst/>
            </a:prstGeom>
          </p:spPr>
        </p:pic>
        <p:pic>
          <p:nvPicPr>
            <p:cNvPr id="2058" name="Picture 10" descr="mage result for galaxy brai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010" y="5441553"/>
              <a:ext cx="1466049" cy="10372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60" name="Group 2059"/>
            <p:cNvGrpSpPr/>
            <p:nvPr/>
          </p:nvGrpSpPr>
          <p:grpSpPr>
            <a:xfrm>
              <a:off x="4783094" y="4031515"/>
              <a:ext cx="4724480" cy="1223841"/>
              <a:chOff x="4783094" y="4031515"/>
              <a:chExt cx="4724480" cy="1223841"/>
            </a:xfrm>
          </p:grpSpPr>
          <p:cxnSp>
            <p:nvCxnSpPr>
              <p:cNvPr id="20" name="Straight Connector 19"/>
              <p:cNvCxnSpPr>
                <a:stCxn id="9" idx="2"/>
              </p:cNvCxnSpPr>
              <p:nvPr/>
            </p:nvCxnSpPr>
            <p:spPr>
              <a:xfrm>
                <a:off x="4783094" y="4217713"/>
                <a:ext cx="1603916" cy="10376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5" idx="2"/>
              </p:cNvCxnSpPr>
              <p:nvPr/>
            </p:nvCxnSpPr>
            <p:spPr>
              <a:xfrm>
                <a:off x="5547182" y="4031515"/>
                <a:ext cx="1131876" cy="1223841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361866" y="4217712"/>
                <a:ext cx="525109" cy="1037644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120036" y="4031515"/>
                <a:ext cx="31062" cy="1223841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14" idx="2"/>
              </p:cNvCxnSpPr>
              <p:nvPr/>
            </p:nvCxnSpPr>
            <p:spPr>
              <a:xfrm flipV="1">
                <a:off x="7830161" y="4217712"/>
                <a:ext cx="1677413" cy="1037644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17" idx="2"/>
              </p:cNvCxnSpPr>
              <p:nvPr/>
            </p:nvCxnSpPr>
            <p:spPr>
              <a:xfrm flipH="1">
                <a:off x="7623060" y="4031515"/>
                <a:ext cx="1069830" cy="1223841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13" idx="2"/>
              </p:cNvCxnSpPr>
              <p:nvPr/>
            </p:nvCxnSpPr>
            <p:spPr>
              <a:xfrm flipH="1">
                <a:off x="7443146" y="4217712"/>
                <a:ext cx="491574" cy="1037644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1" name="Group 2060"/>
            <p:cNvGrpSpPr/>
            <p:nvPr/>
          </p:nvGrpSpPr>
          <p:grpSpPr>
            <a:xfrm>
              <a:off x="7088523" y="41896"/>
              <a:ext cx="2543033" cy="1658676"/>
              <a:chOff x="9648967" y="1992573"/>
              <a:chExt cx="2543033" cy="2038942"/>
            </a:xfrm>
          </p:grpSpPr>
          <p:sp>
            <p:nvSpPr>
              <p:cNvPr id="2056" name="Cloud Callout 2055"/>
              <p:cNvSpPr/>
              <p:nvPr/>
            </p:nvSpPr>
            <p:spPr>
              <a:xfrm>
                <a:off x="9648967" y="1992573"/>
                <a:ext cx="2543033" cy="2038942"/>
              </a:xfrm>
              <a:prstGeom prst="cloudCallout">
                <a:avLst>
                  <a:gd name="adj1" fmla="val -16360"/>
                  <a:gd name="adj2" fmla="val 14900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9854632" y="2483231"/>
                <a:ext cx="2003070" cy="1017623"/>
                <a:chOff x="4312235" y="2451220"/>
                <a:chExt cx="2421482" cy="1230190"/>
              </a:xfrm>
            </p:grpSpPr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2235" y="2451220"/>
                  <a:ext cx="2421482" cy="763673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4346179" y="3234930"/>
                      <a:ext cx="2341074" cy="44648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charset="0"/>
                                  </a:rPr>
                                  <m:t>TV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dirty="0" smtClean="0">
                                <a:latin typeface="Cambria Math" charset="0"/>
                              </a:rPr>
                              <m:t>≤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𝛿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7" name="TextBox 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46179" y="3234930"/>
                      <a:ext cx="2341074" cy="446480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b="-3061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2" name="TextBox 2061"/>
                <p:cNvSpPr txBox="1"/>
                <p:nvPr/>
              </p:nvSpPr>
              <p:spPr>
                <a:xfrm>
                  <a:off x="7559007" y="2952388"/>
                  <a:ext cx="751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User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𝑖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62" name="TextBox 20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9007" y="2952388"/>
                  <a:ext cx="75142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31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3" name="TextBox 2062"/>
                <p:cNvSpPr txBox="1"/>
                <p:nvPr/>
              </p:nvSpPr>
              <p:spPr>
                <a:xfrm rot="17704583">
                  <a:off x="6882720" y="4499476"/>
                  <a:ext cx="1319912" cy="3275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p>
                        </m:sSubSup>
                        <m:r>
                          <a:rPr lang="en-US" sz="1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p>
                        </m:sSubSup>
                        <m:r>
                          <a:rPr lang="en-US" sz="1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63" name="TextBox 20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04583">
                  <a:off x="6882720" y="4499476"/>
                  <a:ext cx="1319912" cy="32759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74" name="Picture 2" descr="mage result for mustache"/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75" b="40283"/>
            <a:stretch/>
          </p:blipFill>
          <p:spPr bwMode="auto">
            <a:xfrm>
              <a:off x="4576386" y="3552012"/>
              <a:ext cx="433899" cy="13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140" y="3043955"/>
              <a:ext cx="893791" cy="982783"/>
            </a:xfrm>
            <a:prstGeom prst="rect">
              <a:avLst/>
            </a:prstGeom>
          </p:spPr>
        </p:pic>
        <p:pic>
          <p:nvPicPr>
            <p:cNvPr id="38" name="Picture 37" descr="mage result for mustache"/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75" b="40283"/>
            <a:stretch/>
          </p:blipFill>
          <p:spPr bwMode="auto">
            <a:xfrm>
              <a:off x="6913328" y="3361037"/>
              <a:ext cx="433899" cy="13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589" y="3234928"/>
              <a:ext cx="893791" cy="982783"/>
            </a:xfrm>
            <a:prstGeom prst="rect">
              <a:avLst/>
            </a:prstGeom>
          </p:spPr>
        </p:pic>
        <p:pic>
          <p:nvPicPr>
            <p:cNvPr id="45" name="Picture 44" descr="mage result for mustache"/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75" b="40283"/>
            <a:stretch/>
          </p:blipFill>
          <p:spPr bwMode="auto">
            <a:xfrm>
              <a:off x="6165777" y="3552010"/>
              <a:ext cx="433899" cy="13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0" y="4718953"/>
                <a:ext cx="4555456" cy="21390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users,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𝝐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fraction malicious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Each non-malicious user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gives batch </a:t>
                </a:r>
                <a:r>
                  <a:rPr lang="en-US" sz="2000" dirty="0">
                    <a:solidFill>
                      <a:prstClr val="black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iid </a:t>
                </a:r>
                <a:r>
                  <a:rPr lang="en-US" sz="2000" dirty="0">
                    <a:solidFill>
                      <a:prstClr val="black"/>
                    </a:solidFill>
                  </a:rPr>
                  <a:t>draws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s.t.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𝜹</m:t>
                    </m:r>
                  </m:oMath>
                </a14:m>
                <a:endParaRPr lang="en-US" sz="2000" b="1" dirty="0">
                  <a:solidFill>
                    <a:prstClr val="black"/>
                  </a:solidFill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Each malicious user gives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𝒌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adversarially chosen elements 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Goal</a:t>
                </a:r>
                <a:r>
                  <a:rPr lang="en-US" sz="2000" dirty="0">
                    <a:solidFill>
                      <a:prstClr val="black"/>
                    </a:solidFill>
                  </a:rPr>
                  <a:t>: Output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in TV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18953"/>
                <a:ext cx="4555456" cy="2139047"/>
              </a:xfrm>
              <a:prstGeom prst="rect">
                <a:avLst/>
              </a:prstGeom>
              <a:blipFill rotWithShape="0">
                <a:blip r:embed="rId11"/>
                <a:stretch>
                  <a:fillRect l="-1068" t="-2550" r="-2136" b="-39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1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9503" cy="490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“Learning from untrusted </a:t>
            </a:r>
            <a:r>
              <a:rPr lang="en-US" dirty="0"/>
              <a:t>b</a:t>
            </a:r>
            <a:r>
              <a:rPr lang="en-US" dirty="0" smtClean="0"/>
              <a:t>atches”, introduced by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Qiao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-Valiant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4718953"/>
                <a:ext cx="4555456" cy="21390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users,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𝝐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fraction malicious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Each non-malicious user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gives batch </a:t>
                </a:r>
                <a:r>
                  <a:rPr lang="en-US" sz="2000" dirty="0">
                    <a:solidFill>
                      <a:prstClr val="black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iid </a:t>
                </a:r>
                <a:r>
                  <a:rPr lang="en-US" sz="2000" dirty="0">
                    <a:solidFill>
                      <a:prstClr val="black"/>
                    </a:solidFill>
                  </a:rPr>
                  <a:t>draws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s.t.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𝜹</m:t>
                    </m:r>
                  </m:oMath>
                </a14:m>
                <a:endParaRPr lang="en-US" sz="2000" b="1" dirty="0">
                  <a:solidFill>
                    <a:prstClr val="black"/>
                  </a:solidFill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Each malicious user gives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𝒌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adversarially chosen elements 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Goal</a:t>
                </a: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: Output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</m:oMath>
                </a14:m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𝓐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𝑲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.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18953"/>
                <a:ext cx="4555456" cy="2139047"/>
              </a:xfrm>
              <a:prstGeom prst="rect">
                <a:avLst/>
              </a:prstGeom>
              <a:blipFill rotWithShape="0">
                <a:blip r:embed="rId3"/>
                <a:stretch>
                  <a:fillRect l="-1068" t="-2550" r="-2136" b="-39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838199" y="2451220"/>
            <a:ext cx="2003070" cy="953805"/>
            <a:chOff x="4312235" y="2451220"/>
            <a:chExt cx="2421482" cy="11530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235" y="2451220"/>
              <a:ext cx="2421482" cy="7636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346179" y="3234929"/>
                  <a:ext cx="23535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𝑝</m:t>
                      </m:r>
                    </m:oMath>
                  </a14:m>
                  <a:r>
                    <a:rPr lang="en-US" dirty="0" smtClean="0"/>
                    <a:t>: distribution over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[</m:t>
                      </m:r>
                      <m:r>
                        <a:rPr lang="en-US" i="1" dirty="0" smtClean="0">
                          <a:latin typeface="Cambria Math" charset="0"/>
                        </a:rPr>
                        <m:t>𝑛</m:t>
                      </m:r>
                      <m:r>
                        <a:rPr lang="en-US" i="1" dirty="0" smtClean="0">
                          <a:latin typeface="Cambria Math" charset="0"/>
                        </a:rPr>
                        <m:t>]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6179" y="3234929"/>
                  <a:ext cx="235359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9804" r="-20063" b="-49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4336198" y="41896"/>
            <a:ext cx="5618271" cy="6436887"/>
            <a:chOff x="4336198" y="41896"/>
            <a:chExt cx="5618271" cy="643688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198" y="3234930"/>
              <a:ext cx="893791" cy="98278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824" y="3234929"/>
              <a:ext cx="893791" cy="98278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0678" y="3234929"/>
              <a:ext cx="893791" cy="98278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286" y="3048732"/>
              <a:ext cx="893791" cy="98278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5994" y="3048732"/>
              <a:ext cx="893791" cy="982783"/>
            </a:xfrm>
            <a:prstGeom prst="rect">
              <a:avLst/>
            </a:prstGeom>
          </p:spPr>
        </p:pic>
        <p:pic>
          <p:nvPicPr>
            <p:cNvPr id="45" name="Picture 10" descr="mage result for galaxy brai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010" y="5441553"/>
              <a:ext cx="1466049" cy="10372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Group 54"/>
            <p:cNvGrpSpPr/>
            <p:nvPr/>
          </p:nvGrpSpPr>
          <p:grpSpPr>
            <a:xfrm>
              <a:off x="4783094" y="4031515"/>
              <a:ext cx="4724480" cy="1223841"/>
              <a:chOff x="4783094" y="4031515"/>
              <a:chExt cx="4724480" cy="1223841"/>
            </a:xfrm>
          </p:grpSpPr>
          <p:cxnSp>
            <p:nvCxnSpPr>
              <p:cNvPr id="82" name="Straight Connector 81"/>
              <p:cNvCxnSpPr>
                <a:stCxn id="55" idx="2"/>
              </p:cNvCxnSpPr>
              <p:nvPr/>
            </p:nvCxnSpPr>
            <p:spPr>
              <a:xfrm>
                <a:off x="4783094" y="4217713"/>
                <a:ext cx="1603916" cy="10376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75" idx="2"/>
              </p:cNvCxnSpPr>
              <p:nvPr/>
            </p:nvCxnSpPr>
            <p:spPr>
              <a:xfrm>
                <a:off x="5547182" y="4031515"/>
                <a:ext cx="1131876" cy="1223841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361866" y="4217712"/>
                <a:ext cx="525109" cy="1037644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7120036" y="4031515"/>
                <a:ext cx="31062" cy="1223841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endCxn id="74" idx="2"/>
              </p:cNvCxnSpPr>
              <p:nvPr/>
            </p:nvCxnSpPr>
            <p:spPr>
              <a:xfrm flipV="1">
                <a:off x="7830161" y="4217712"/>
                <a:ext cx="1677413" cy="1037644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77" idx="2"/>
              </p:cNvCxnSpPr>
              <p:nvPr/>
            </p:nvCxnSpPr>
            <p:spPr>
              <a:xfrm flipH="1">
                <a:off x="7623060" y="4031515"/>
                <a:ext cx="1069830" cy="1223841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73" idx="2"/>
              </p:cNvCxnSpPr>
              <p:nvPr/>
            </p:nvCxnSpPr>
            <p:spPr>
              <a:xfrm flipH="1">
                <a:off x="7443146" y="4217712"/>
                <a:ext cx="491574" cy="1037644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7088523" y="41896"/>
              <a:ext cx="2543033" cy="1658676"/>
              <a:chOff x="9648967" y="1992573"/>
              <a:chExt cx="2543033" cy="2038942"/>
            </a:xfrm>
          </p:grpSpPr>
          <p:sp>
            <p:nvSpPr>
              <p:cNvPr id="78" name="Cloud Callout 77"/>
              <p:cNvSpPr/>
              <p:nvPr/>
            </p:nvSpPr>
            <p:spPr>
              <a:xfrm>
                <a:off x="9648967" y="1992573"/>
                <a:ext cx="2543033" cy="2038942"/>
              </a:xfrm>
              <a:prstGeom prst="cloudCallout">
                <a:avLst>
                  <a:gd name="adj1" fmla="val -16360"/>
                  <a:gd name="adj2" fmla="val 14900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9854632" y="2483231"/>
                <a:ext cx="2003070" cy="1017623"/>
                <a:chOff x="4312235" y="2451220"/>
                <a:chExt cx="2421482" cy="1230190"/>
              </a:xfrm>
            </p:grpSpPr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2235" y="2451220"/>
                  <a:ext cx="2421482" cy="763673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4346179" y="3234930"/>
                      <a:ext cx="2341074" cy="44648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charset="0"/>
                                  </a:rPr>
                                  <m:t>TV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dirty="0" smtClean="0">
                                <a:latin typeface="Cambria Math" charset="0"/>
                              </a:rPr>
                              <m:t>≤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𝛿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7" name="TextBox 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46179" y="3234930"/>
                      <a:ext cx="2341074" cy="446480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b="-3061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7559007" y="2952388"/>
                  <a:ext cx="751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User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𝑖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62" name="TextBox 20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9007" y="2952388"/>
                  <a:ext cx="75142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731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 rot="17704583">
                  <a:off x="6882720" y="4499476"/>
                  <a:ext cx="1319912" cy="3275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p>
                        </m:sSubSup>
                        <m:r>
                          <a:rPr lang="en-US" sz="1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p>
                        </m:sSubSup>
                        <m:r>
                          <a:rPr lang="en-US" sz="1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63" name="TextBox 20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04583">
                  <a:off x="6882720" y="4499476"/>
                  <a:ext cx="1319912" cy="32759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2" descr="mage result for mustache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75" b="40283"/>
            <a:stretch/>
          </p:blipFill>
          <p:spPr bwMode="auto">
            <a:xfrm>
              <a:off x="4576386" y="3552012"/>
              <a:ext cx="433899" cy="13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140" y="3043955"/>
              <a:ext cx="893791" cy="982783"/>
            </a:xfrm>
            <a:prstGeom prst="rect">
              <a:avLst/>
            </a:prstGeom>
          </p:spPr>
        </p:pic>
        <p:pic>
          <p:nvPicPr>
            <p:cNvPr id="75" name="Picture 74" descr="mage result for mustache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75" b="40283"/>
            <a:stretch/>
          </p:blipFill>
          <p:spPr bwMode="auto">
            <a:xfrm>
              <a:off x="6913328" y="3361037"/>
              <a:ext cx="433899" cy="13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589" y="3234928"/>
              <a:ext cx="893791" cy="982783"/>
            </a:xfrm>
            <a:prstGeom prst="rect">
              <a:avLst/>
            </a:prstGeom>
          </p:spPr>
        </p:pic>
        <p:pic>
          <p:nvPicPr>
            <p:cNvPr id="77" name="Picture 76" descr="mage result for mustache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75" b="40283"/>
            <a:stretch/>
          </p:blipFill>
          <p:spPr bwMode="auto">
            <a:xfrm>
              <a:off x="6165777" y="3552010"/>
              <a:ext cx="433899" cy="13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69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105400" cy="4722659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Introduction</a:t>
                </a:r>
              </a:p>
              <a:p>
                <a:pPr lvl="1"/>
                <a:r>
                  <a:rPr lang="en-US" dirty="0" smtClean="0"/>
                  <a:t>Motivations</a:t>
                </a:r>
              </a:p>
              <a:p>
                <a:pPr lvl="1"/>
                <a:r>
                  <a:rPr lang="en-US" dirty="0" smtClean="0"/>
                  <a:t>Problem and Known Bounds</a:t>
                </a:r>
              </a:p>
              <a:p>
                <a:pPr lvl="1"/>
                <a:r>
                  <a:rPr lang="en-US" dirty="0" smtClean="0"/>
                  <a:t>Our Results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Sum-of-Squares + Learning</a:t>
                </a:r>
              </a:p>
              <a:p>
                <a:pPr lvl="1"/>
                <a:r>
                  <a:rPr lang="en-US" dirty="0" smtClean="0"/>
                  <a:t>A Polynomial System</a:t>
                </a:r>
              </a:p>
              <a:p>
                <a:pPr lvl="1"/>
                <a:r>
                  <a:rPr lang="en-US" dirty="0" err="1" smtClean="0"/>
                  <a:t>SoS</a:t>
                </a:r>
                <a:r>
                  <a:rPr lang="en-US" dirty="0" smtClean="0"/>
                  <a:t> for Learning</a:t>
                </a:r>
              </a:p>
              <a:p>
                <a:pPr lvl="1"/>
                <a:r>
                  <a:rPr lang="en-US" dirty="0" smtClean="0"/>
                  <a:t>Quantifying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ball</a:t>
                </a:r>
                <a:endParaRPr lang="en-US" sz="2800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105400" cy="4722659"/>
              </a:xfrm>
              <a:blipFill rotWithShape="0">
                <a:blip r:embed="rId2"/>
                <a:stretch>
                  <a:fillRect l="-2509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720" y="1825624"/>
                <a:ext cx="5029200" cy="218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lvl="0" indent="-514350">
                  <a:lnSpc>
                    <a:spcPct val="90000"/>
                  </a:lnSpc>
                  <a:spcBef>
                    <a:spcPts val="1000"/>
                  </a:spcBef>
                  <a:buFont typeface="+mj-lt"/>
                  <a:buAutoNum type="arabicPeriod" startAt="3"/>
                </a:pPr>
                <a:r>
                  <a:rPr lang="en-US" sz="2800" b="1" dirty="0">
                    <a:solidFill>
                      <a:srgbClr val="4472C4">
                        <a:lumMod val="75000"/>
                      </a:srgbClr>
                    </a:solidFill>
                  </a:rPr>
                  <a:t>Shape Constraints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Norms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A New Relaxation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400" dirty="0" err="1">
                    <a:solidFill>
                      <a:prstClr val="black"/>
                    </a:solidFill>
                  </a:rPr>
                  <a:t>Sublinear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Sample Complexity</a:t>
                </a:r>
              </a:p>
              <a:p>
                <a:pPr marL="514350" lvl="0" indent="-514350">
                  <a:lnSpc>
                    <a:spcPct val="90000"/>
                  </a:lnSpc>
                  <a:spcBef>
                    <a:spcPts val="1000"/>
                  </a:spcBef>
                  <a:buFont typeface="+mj-lt"/>
                  <a:buAutoNum type="arabicPeriod" startAt="4"/>
                </a:pPr>
                <a:r>
                  <a:rPr lang="en-US" sz="2800" b="1" dirty="0" smtClean="0">
                    <a:solidFill>
                      <a:srgbClr val="4472C4">
                        <a:lumMod val="75000"/>
                      </a:srgbClr>
                    </a:solidFill>
                  </a:rPr>
                  <a:t>Open Questions</a:t>
                </a:r>
                <a:endParaRPr lang="en-US" sz="2800" b="1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20" y="1825624"/>
                <a:ext cx="5029200" cy="2185727"/>
              </a:xfrm>
              <a:prstGeom prst="rect">
                <a:avLst/>
              </a:prstGeom>
              <a:blipFill rotWithShape="0">
                <a:blip r:embed="rId3"/>
                <a:stretch>
                  <a:fillRect l="-2545" t="-4735" b="-7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3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SOS RELAXATION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660776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b="1" dirty="0" smtClean="0"/>
                  <a:t>Constants: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,…,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𝑁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Δ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</m:oMath>
                </a14:m>
                <a:endParaRPr lang="en-US" sz="280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700" b="1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b="1" dirty="0" smtClean="0"/>
                  <a:t>Constraints: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660776"/>
              </a:xfrm>
              <a:blipFill rotWithShape="0">
                <a:blip r:embed="rId3"/>
                <a:stretch>
                  <a:fillRect l="-1217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566413" y="4551618"/>
            <a:ext cx="9236050" cy="2309415"/>
            <a:chOff x="2257899" y="4861323"/>
            <a:chExt cx="9236050" cy="2309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257899" y="4861323"/>
                  <a:ext cx="3819507" cy="23094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𝑁</m:t>
                        </m:r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   ∀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i="1" dirty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1−</m:t>
                                </m:r>
                                <m:r>
                                  <a:rPr lang="en-US" sz="2800" i="1" dirty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den>
                        </m:f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7899" y="4861323"/>
                  <a:ext cx="3819507" cy="230941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307721" y="4861323"/>
                  <a:ext cx="5186228" cy="1708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8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𝑠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  <a:p>
                  <a:pPr marL="0" lvl="1" algn="ctr"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∀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charset="0"/>
                        </a:rPr>
                        <m:t>even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 2≤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𝑡</m:t>
                      </m:r>
                    </m:oMath>
                  </a14:m>
                  <a:r>
                    <a:rPr lang="en-US" sz="2800" dirty="0" smtClean="0">
                      <a:solidFill>
                        <a:prstClr val="black"/>
                      </a:solidFill>
                    </a:rPr>
                    <a:t> </a:t>
                  </a:r>
                </a:p>
                <a:p>
                  <a:pPr marL="0" lvl="1" algn="ctr">
                    <a:spcAft>
                      <a:spcPts val="1200"/>
                    </a:spcAft>
                  </a:pPr>
                  <a:r>
                    <a:rPr lang="en-US" sz="2800" dirty="0" smtClean="0">
                      <a:solidFill>
                        <a:prstClr val="black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7721" y="4861323"/>
                  <a:ext cx="5186228" cy="17088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9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12228" y="1818483"/>
                <a:ext cx="5371474" cy="2053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</a:pPr>
                <a:r>
                  <a:rPr lang="en-US" sz="2800" b="1" dirty="0" smtClean="0"/>
                  <a:t>Variables: </a:t>
                </a:r>
                <a:endParaRPr lang="en-US" sz="2800" b="1" dirty="0"/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800" dirty="0" smtClean="0"/>
                  <a:t>Estimate </a:t>
                </a:r>
                <a:r>
                  <a:rPr lang="en-US" sz="2800" dirty="0"/>
                  <a:t>for the mean: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800">
                            <a:latin typeface="Cambria Math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2800" dirty="0" smtClean="0"/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800" dirty="0"/>
                  <a:t>Indicators for uncorrupted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228" y="1818483"/>
                <a:ext cx="5371474" cy="2053896"/>
              </a:xfrm>
              <a:prstGeom prst="rect">
                <a:avLst/>
              </a:prstGeom>
              <a:blipFill rotWithShape="0">
                <a:blip r:embed="rId6"/>
                <a:stretch>
                  <a:fillRect l="-2384" t="-4748" r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SOS RELAXATION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660776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b="1" dirty="0" smtClean="0"/>
                  <a:t>Constants: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,…,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𝑁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Δ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</m:oMath>
                </a14:m>
                <a:endParaRPr lang="en-US" sz="280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700" b="1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b="1" dirty="0" smtClean="0"/>
                  <a:t>Constraints: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660776"/>
              </a:xfrm>
              <a:blipFill rotWithShape="0">
                <a:blip r:embed="rId2"/>
                <a:stretch>
                  <a:fillRect l="-1217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566413" y="4551618"/>
            <a:ext cx="9661200" cy="2309415"/>
            <a:chOff x="2257899" y="4861323"/>
            <a:chExt cx="9661200" cy="2309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257899" y="4861323"/>
                  <a:ext cx="3819507" cy="23094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𝑁</m:t>
                        </m:r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   ∀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i="1" dirty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1−</m:t>
                                </m:r>
                                <m:r>
                                  <a:rPr lang="en-US" sz="2800" i="1" dirty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den>
                        </m:f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7899" y="4861323"/>
                  <a:ext cx="3819507" cy="230941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882574" y="4861323"/>
                  <a:ext cx="6036525" cy="1708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8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𝑠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  <a:p>
                  <a:pPr marL="0" lvl="1" algn="ctr"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∀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charset="0"/>
                        </a:rPr>
                        <m:t>even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 2≤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𝑡</m:t>
                      </m:r>
                    </m:oMath>
                  </a14:m>
                  <a:r>
                    <a:rPr lang="en-US" sz="2800" dirty="0" smtClean="0">
                      <a:solidFill>
                        <a:prstClr val="black"/>
                      </a:solidFill>
                    </a:rPr>
                    <a:t> </a:t>
                  </a:r>
                </a:p>
                <a:p>
                  <a:pPr marL="0" lvl="1" algn="ctr">
                    <a:spcAft>
                      <a:spcPts val="1200"/>
                    </a:spcAft>
                  </a:pPr>
                  <a:r>
                    <a:rPr lang="en-US" sz="2800" dirty="0" smtClean="0">
                      <a:solidFill>
                        <a:prstClr val="black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2800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en-US" sz="2800" b="1" dirty="0" smtClean="0">
                      <a:solidFill>
                        <a:srgbClr val="C00000"/>
                      </a:solidFill>
                    </a:rPr>
                    <a:t>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𝑲</m:t>
                      </m:r>
                    </m:oMath>
                  </a14:m>
                  <a:r>
                    <a:rPr lang="en-US" sz="2800" b="1" dirty="0" smtClean="0">
                      <a:solidFill>
                        <a:srgbClr val="C00000"/>
                      </a:solidFill>
                    </a:rPr>
                    <a:t> sign changes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2574" y="4861323"/>
                  <a:ext cx="6036525" cy="17088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15" r="-1414" b="-9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12228" y="1818483"/>
                <a:ext cx="5371474" cy="2053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</a:pPr>
                <a:r>
                  <a:rPr lang="en-US" sz="2800" b="1" dirty="0" smtClean="0"/>
                  <a:t>Variables: </a:t>
                </a:r>
                <a:endParaRPr lang="en-US" sz="2800" b="1" dirty="0"/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800" dirty="0" smtClean="0"/>
                  <a:t>Estimate </a:t>
                </a:r>
                <a:r>
                  <a:rPr lang="en-US" sz="2800" dirty="0"/>
                  <a:t>for the mean: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800">
                            <a:latin typeface="Cambria Math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2800" dirty="0" smtClean="0"/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800" dirty="0"/>
                  <a:t>Indicators for uncorrupted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228" y="1818483"/>
                <a:ext cx="5371474" cy="2053896"/>
              </a:xfrm>
              <a:prstGeom prst="rect">
                <a:avLst/>
              </a:prstGeom>
              <a:blipFill rotWithShape="0">
                <a:blip r:embed="rId5"/>
                <a:stretch>
                  <a:fillRect l="-2384" t="-4748" r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9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THE SOS RELAXATION</a:t>
            </a:r>
            <a:endParaRPr 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660776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b="1" dirty="0" smtClean="0">
                    <a:solidFill>
                      <a:schemeClr val="bg2"/>
                    </a:solidFill>
                  </a:rPr>
                  <a:t>Constants: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charset="0"/>
                      </a:rPr>
                      <m:t>,…,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𝑁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Δ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 smtClean="0">
                  <a:solidFill>
                    <a:schemeClr val="bg2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charset="0"/>
                      </a:rPr>
                      <m:t>𝑡</m:t>
                    </m:r>
                  </m:oMath>
                </a14:m>
                <a:endParaRPr lang="en-US" sz="2800" dirty="0" smtClean="0">
                  <a:solidFill>
                    <a:schemeClr val="bg2"/>
                  </a:solidFill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700" b="1" dirty="0" smtClean="0">
                  <a:solidFill>
                    <a:schemeClr val="bg2"/>
                  </a:solidFill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b="1" dirty="0" smtClean="0">
                    <a:solidFill>
                      <a:schemeClr val="bg2"/>
                    </a:solidFill>
                  </a:rPr>
                  <a:t>Constraints: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660776"/>
              </a:xfrm>
              <a:blipFill rotWithShape="0">
                <a:blip r:embed="rId2"/>
                <a:stretch>
                  <a:fillRect l="-1217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566413" y="4551618"/>
            <a:ext cx="9661198" cy="2309415"/>
            <a:chOff x="2257899" y="4861323"/>
            <a:chExt cx="9661198" cy="2309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257899" y="4861323"/>
                  <a:ext cx="3819507" cy="23094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𝑁</m:t>
                        </m:r>
                      </m:oMath>
                    </m:oMathPara>
                  </a14:m>
                  <a:endParaRPr lang="en-US" sz="2800" dirty="0">
                    <a:solidFill>
                      <a:schemeClr val="bg2"/>
                    </a:solidFill>
                  </a:endParaRPr>
                </a:p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   ∀</m:t>
                        </m: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2"/>
                    </a:solidFill>
                  </a:endParaRPr>
                </a:p>
                <a:p>
                  <a:pPr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 dirty="0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800" i="1" dirty="0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 dirty="0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i="1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charset="0"/>
                                  </a:rPr>
                                  <m:t>1−</m:t>
                                </m:r>
                                <m:r>
                                  <a:rPr lang="en-US" sz="2800" i="1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sz="2800" i="1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charset="0"/>
                              </a:rPr>
                              <m:t>𝑁</m:t>
                            </m:r>
                          </m:den>
                        </m:f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7899" y="4861323"/>
                  <a:ext cx="3819507" cy="230941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882573" y="4861323"/>
                  <a:ext cx="6036524" cy="1708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lvl="1"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8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𝑠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  <a:p>
                  <a:pPr marL="0" lvl="1" algn="ctr"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∀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charset="0"/>
                        </a:rPr>
                        <m:t>even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 2≤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𝑡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</a:rPr>
                    <a:t> </a:t>
                  </a:r>
                </a:p>
                <a:p>
                  <a:pPr marL="0" lvl="1" algn="ctr">
                    <a:spcAft>
                      <a:spcPts val="1200"/>
                    </a:spcAft>
                  </a:pPr>
                  <a:r>
                    <a:rPr lang="en-US" sz="2800" dirty="0">
                      <a:solidFill>
                        <a:prstClr val="black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𝑣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</a:rPr>
                    <a:t> </a:t>
                  </a:r>
                  <a:r>
                    <a:rPr lang="en-US" sz="2800" b="1" dirty="0">
                      <a:solidFill>
                        <a:srgbClr val="C00000"/>
                      </a:solidFill>
                    </a:rPr>
                    <a:t>with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𝟐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𝑲</m:t>
                      </m:r>
                    </m:oMath>
                  </a14:m>
                  <a:r>
                    <a:rPr lang="en-US" sz="2800" b="1" dirty="0">
                      <a:solidFill>
                        <a:srgbClr val="C00000"/>
                      </a:solidFill>
                    </a:rPr>
                    <a:t> sign changes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2573" y="4861323"/>
                  <a:ext cx="6036524" cy="17088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15" r="-1414" b="-9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12228" y="1818483"/>
                <a:ext cx="5371474" cy="2053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</a:pPr>
                <a:r>
                  <a:rPr lang="en-US" sz="2800" b="1" dirty="0" smtClean="0">
                    <a:solidFill>
                      <a:schemeClr val="bg2"/>
                    </a:solidFill>
                  </a:rPr>
                  <a:t>Variables: </a:t>
                </a:r>
                <a:endParaRPr lang="en-US" sz="2800" b="1" dirty="0">
                  <a:solidFill>
                    <a:schemeClr val="bg2"/>
                  </a:solidFill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Estimate </a:t>
                </a:r>
                <a:r>
                  <a:rPr lang="en-US" sz="2800" dirty="0">
                    <a:solidFill>
                      <a:schemeClr val="bg2"/>
                    </a:solidFill>
                  </a:rPr>
                  <a:t>for the mean: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800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2800" dirty="0" smtClean="0">
                  <a:solidFill>
                    <a:schemeClr val="bg2"/>
                  </a:solidFill>
                </a:endParaRP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800" dirty="0">
                    <a:solidFill>
                      <a:schemeClr val="bg2"/>
                    </a:solidFill>
                  </a:rPr>
                  <a:t>Indicators for uncorrupted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2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228" y="1818483"/>
                <a:ext cx="5371474" cy="2053896"/>
              </a:xfrm>
              <a:prstGeom prst="rect">
                <a:avLst/>
              </a:prstGeom>
              <a:blipFill rotWithShape="0">
                <a:blip r:embed="rId5"/>
                <a:stretch>
                  <a:fillRect l="-2384" t="-4748" r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9823" y="1388129"/>
                <a:ext cx="5657715" cy="4231864"/>
              </a:xfrm>
              <a:prstGeom prst="rect">
                <a:avLst/>
              </a:prstGeom>
              <a:solidFill>
                <a:schemeClr val="bg1">
                  <a:alpha val="6902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How to quantify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𝐾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 vectors?</a:t>
                </a:r>
              </a:p>
              <a:p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Workaround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Such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are </a:t>
                </a:r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sparse in the </a:t>
                </a:r>
                <a:r>
                  <a:rPr lang="en-US" sz="2000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Haar</a:t>
                </a:r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wavelet basis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Relax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sparsity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Argue that </a:t>
                </a:r>
                <a:r>
                  <a:rPr lang="en-US" sz="2000" dirty="0" err="1" smtClean="0"/>
                  <a:t>w.h.p</a:t>
                </a:r>
                <a:r>
                  <a:rPr lang="en-US" sz="2000" dirty="0" smtClean="0"/>
                  <a:t>. over data,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𝑳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-</a:t>
                </a:r>
                <a:r>
                  <a:rPr lang="en-US" sz="2000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Haar-sparsity</a:t>
                </a:r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𝒗</m:t>
                    </m:r>
                  </m:oMath>
                </a14:m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SoS</a:t>
                </a:r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-implies uncorrupted points’ empirical moments in the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𝒗</m:t>
                    </m:r>
                  </m:oMath>
                </a14:m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direction are bounded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523875"/>
                <a:r>
                  <a:rPr lang="en-US" sz="2000" dirty="0" smtClean="0"/>
                  <a:t>(Because metric entropy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≪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moments concentrate sufficiently for our purposes in much fewer samples).</a:t>
                </a:r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sz="2000" dirty="0" smtClean="0"/>
                  <a:t>Use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matrix </a:t>
                </a:r>
                <a:r>
                  <a:rPr lang="en-US" sz="2000" dirty="0" err="1" smtClean="0"/>
                  <a:t>SoS</a:t>
                </a:r>
                <a:r>
                  <a:rPr lang="en-US" sz="2000" dirty="0" smtClean="0"/>
                  <a:t> to search for that </a:t>
                </a:r>
                <a:r>
                  <a:rPr lang="en-US" sz="2000" dirty="0" err="1" smtClean="0"/>
                  <a:t>SoS</a:t>
                </a:r>
                <a:r>
                  <a:rPr lang="en-US" sz="2000" dirty="0" smtClean="0"/>
                  <a:t> proof.</a:t>
                </a:r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sz="2000" dirty="0" smtClean="0"/>
                  <a:t>By definition, this new relaxation </a:t>
                </a:r>
                <a:r>
                  <a:rPr lang="en-US" sz="2000" dirty="0" err="1" smtClean="0"/>
                  <a:t>SoS</a:t>
                </a:r>
                <a:r>
                  <a:rPr lang="en-US" sz="2000" dirty="0" smtClean="0"/>
                  <a:t>-implies the original relaxation.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23" y="1388129"/>
                <a:ext cx="5657715" cy="4231864"/>
              </a:xfrm>
              <a:prstGeom prst="rect">
                <a:avLst/>
              </a:prstGeom>
              <a:blipFill rotWithShape="0">
                <a:blip r:embed="rId6"/>
                <a:stretch>
                  <a:fillRect l="-1616" t="-720" r="-1940" b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5" idx="0"/>
          </p:cNvCxnSpPr>
          <p:nvPr/>
        </p:nvCxnSpPr>
        <p:spPr>
          <a:xfrm>
            <a:off x="5819869" y="1690688"/>
            <a:ext cx="2389480" cy="28609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2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105400" cy="4722659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Introduction</a:t>
                </a:r>
              </a:p>
              <a:p>
                <a:pPr lvl="1"/>
                <a:r>
                  <a:rPr lang="en-US" dirty="0" smtClean="0"/>
                  <a:t>Motivations</a:t>
                </a:r>
              </a:p>
              <a:p>
                <a:pPr lvl="1"/>
                <a:r>
                  <a:rPr lang="en-US" b="1" dirty="0" smtClean="0">
                    <a:solidFill>
                      <a:srgbClr val="C00000"/>
                    </a:solidFill>
                  </a:rPr>
                  <a:t>Problem and Known Bounds</a:t>
                </a:r>
              </a:p>
              <a:p>
                <a:pPr lvl="1"/>
                <a:r>
                  <a:rPr lang="en-US" dirty="0" smtClean="0"/>
                  <a:t>Our Results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Sum-of-Squares + Learning</a:t>
                </a:r>
              </a:p>
              <a:p>
                <a:pPr lvl="1"/>
                <a:r>
                  <a:rPr lang="en-US" dirty="0" smtClean="0"/>
                  <a:t>A Polynomial System</a:t>
                </a:r>
              </a:p>
              <a:p>
                <a:pPr lvl="1"/>
                <a:r>
                  <a:rPr lang="en-US" dirty="0" err="1" smtClean="0"/>
                  <a:t>SoS</a:t>
                </a:r>
                <a:r>
                  <a:rPr lang="en-US" dirty="0" smtClean="0"/>
                  <a:t> for Learning</a:t>
                </a:r>
              </a:p>
              <a:p>
                <a:pPr lvl="1"/>
                <a:r>
                  <a:rPr lang="en-US" dirty="0" smtClean="0"/>
                  <a:t>Quantifying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ball</a:t>
                </a:r>
                <a:endParaRPr lang="en-US" sz="2800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105400" cy="4722659"/>
              </a:xfrm>
              <a:blipFill rotWithShape="0">
                <a:blip r:embed="rId2"/>
                <a:stretch>
                  <a:fillRect l="-2509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720" y="1825624"/>
                <a:ext cx="5029200" cy="218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lvl="0" indent="-514350">
                  <a:lnSpc>
                    <a:spcPct val="90000"/>
                  </a:lnSpc>
                  <a:spcBef>
                    <a:spcPts val="1000"/>
                  </a:spcBef>
                  <a:buFont typeface="+mj-lt"/>
                  <a:buAutoNum type="arabicPeriod" startAt="3"/>
                </a:pPr>
                <a:r>
                  <a:rPr lang="en-US" sz="2800" b="1" dirty="0">
                    <a:solidFill>
                      <a:srgbClr val="4472C4">
                        <a:lumMod val="75000"/>
                      </a:srgbClr>
                    </a:solidFill>
                  </a:rPr>
                  <a:t>Shape Constraints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Norms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</a:rPr>
                  <a:t>A New Relaxation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400" dirty="0" err="1">
                    <a:solidFill>
                      <a:prstClr val="black"/>
                    </a:solidFill>
                  </a:rPr>
                  <a:t>Sublinear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Sample Complexity</a:t>
                </a:r>
              </a:p>
              <a:p>
                <a:pPr marL="514350" lvl="0" indent="-514350">
                  <a:lnSpc>
                    <a:spcPct val="90000"/>
                  </a:lnSpc>
                  <a:spcBef>
                    <a:spcPts val="1000"/>
                  </a:spcBef>
                  <a:buFont typeface="+mj-lt"/>
                  <a:buAutoNum type="arabicPeriod" startAt="4"/>
                </a:pPr>
                <a:r>
                  <a:rPr lang="en-US" sz="2800" b="1" dirty="0" smtClean="0">
                    <a:solidFill>
                      <a:srgbClr val="4472C4">
                        <a:lumMod val="75000"/>
                      </a:srgbClr>
                    </a:solidFill>
                  </a:rPr>
                  <a:t>Open Questions</a:t>
                </a:r>
                <a:endParaRPr lang="en-US" sz="2800" b="1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20" y="1825624"/>
                <a:ext cx="5029200" cy="2185727"/>
              </a:xfrm>
              <a:prstGeom prst="rect">
                <a:avLst/>
              </a:prstGeom>
              <a:blipFill rotWithShape="0">
                <a:blip r:embed="rId3"/>
                <a:stretch>
                  <a:fillRect l="-2545" t="-4735" b="-7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105400" cy="4722659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Introduction</a:t>
                </a:r>
              </a:p>
              <a:p>
                <a:pPr lvl="1"/>
                <a:r>
                  <a:rPr lang="en-US" dirty="0" smtClean="0"/>
                  <a:t>Motivations</a:t>
                </a:r>
              </a:p>
              <a:p>
                <a:pPr lvl="1"/>
                <a:r>
                  <a:rPr lang="en-US" dirty="0" smtClean="0"/>
                  <a:t>Problem and Known Bounds</a:t>
                </a:r>
              </a:p>
              <a:p>
                <a:pPr lvl="1"/>
                <a:r>
                  <a:rPr lang="en-US" dirty="0" smtClean="0"/>
                  <a:t>Our Results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Sum-of-Squares + Learning</a:t>
                </a:r>
              </a:p>
              <a:p>
                <a:pPr lvl="1"/>
                <a:r>
                  <a:rPr lang="en-US" dirty="0" smtClean="0"/>
                  <a:t>A Polynomial System</a:t>
                </a:r>
              </a:p>
              <a:p>
                <a:pPr lvl="1"/>
                <a:r>
                  <a:rPr lang="en-US" dirty="0" err="1" smtClean="0"/>
                  <a:t>SoS</a:t>
                </a:r>
                <a:r>
                  <a:rPr lang="en-US" dirty="0" smtClean="0"/>
                  <a:t> for Learning</a:t>
                </a:r>
              </a:p>
              <a:p>
                <a:pPr lvl="1"/>
                <a:r>
                  <a:rPr lang="en-US" dirty="0" smtClean="0"/>
                  <a:t>Quantifying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ball</a:t>
                </a:r>
                <a:endParaRPr lang="en-US" sz="2800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105400" cy="4722659"/>
              </a:xfrm>
              <a:blipFill rotWithShape="0">
                <a:blip r:embed="rId2"/>
                <a:stretch>
                  <a:fillRect l="-2509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720" y="1825624"/>
                <a:ext cx="5029200" cy="218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lvl="0" indent="-514350">
                  <a:lnSpc>
                    <a:spcPct val="90000"/>
                  </a:lnSpc>
                  <a:spcBef>
                    <a:spcPts val="1000"/>
                  </a:spcBef>
                  <a:buFont typeface="+mj-lt"/>
                  <a:buAutoNum type="arabicPeriod" startAt="3"/>
                </a:pPr>
                <a:r>
                  <a:rPr lang="en-US" sz="2800" b="1" dirty="0">
                    <a:solidFill>
                      <a:srgbClr val="4472C4">
                        <a:lumMod val="75000"/>
                      </a:srgbClr>
                    </a:solidFill>
                  </a:rPr>
                  <a:t>Shape Constraints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Norms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</a:rPr>
                  <a:t>A New Relaxation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400" b="1" dirty="0" err="1">
                    <a:solidFill>
                      <a:srgbClr val="C00000"/>
                    </a:solidFill>
                  </a:rPr>
                  <a:t>Sublinear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Sample Complexity</a:t>
                </a:r>
              </a:p>
              <a:p>
                <a:pPr marL="514350" lvl="0" indent="-514350">
                  <a:lnSpc>
                    <a:spcPct val="90000"/>
                  </a:lnSpc>
                  <a:spcBef>
                    <a:spcPts val="1000"/>
                  </a:spcBef>
                  <a:buFont typeface="+mj-lt"/>
                  <a:buAutoNum type="arabicPeriod" startAt="4"/>
                </a:pPr>
                <a:r>
                  <a:rPr lang="en-US" sz="2800" b="1" dirty="0" smtClean="0">
                    <a:solidFill>
                      <a:srgbClr val="4472C4">
                        <a:lumMod val="75000"/>
                      </a:srgbClr>
                    </a:solidFill>
                  </a:rPr>
                  <a:t>Open Questions</a:t>
                </a:r>
                <a:endParaRPr lang="en-US" sz="2800" b="1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20" y="1825624"/>
                <a:ext cx="5029200" cy="2185727"/>
              </a:xfrm>
              <a:prstGeom prst="rect">
                <a:avLst/>
              </a:prstGeom>
              <a:blipFill rotWithShape="0">
                <a:blip r:embed="rId3"/>
                <a:stretch>
                  <a:fillRect l="-2545" t="-4735" b="-7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559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Theorem 1</a:t>
                </a:r>
                <a:r>
                  <a:rPr lang="en-US" sz="2800" dirty="0" smtClean="0"/>
                  <a:t>: For any even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  <m:r>
                      <a:rPr lang="en-US" sz="2800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800" dirty="0" smtClean="0"/>
                  <a:t>, we can learn within TV error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1/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𝑛𝑘</m:t>
                                </m:r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sz="2800" b="0" i="1" smtClean="0">
                            <a:latin typeface="Cambria Math" charset="0"/>
                          </a:rPr>
                          <m:t>,1/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𝜖</m:t>
                        </m:r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 smtClean="0"/>
                  <a:t> and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poly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𝑛𝑘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𝜖</m:t>
                        </m:r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 smtClean="0"/>
                  <a:t> users.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559401"/>
              </a:xfrm>
              <a:prstGeom prst="rect">
                <a:avLst/>
              </a:prstGeom>
              <a:blipFill rotWithShape="0">
                <a:blip r:embed="rId2"/>
                <a:stretch>
                  <a:fillRect l="-1158" t="-5814" b="-89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0063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Theorem 2</a:t>
                </a:r>
                <a:r>
                  <a:rPr lang="en-US" sz="2800" dirty="0" smtClean="0"/>
                  <a:t>: For any even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  <m:r>
                      <a:rPr lang="en-US" sz="2800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800" dirty="0" smtClean="0"/>
                  <a:t>, we can learn within TV error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1/2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1/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𝑲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sz="2800" b="0" i="1" smtClean="0">
                            <a:latin typeface="Cambria Math" charset="0"/>
                          </a:rPr>
                          <m:t>,1/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𝜖</m:t>
                        </m:r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 smtClean="0"/>
                  <a:t> and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poly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𝑲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𝜖</m:t>
                        </m:r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 smtClean="0"/>
                  <a:t> users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</a:rPr>
                  <a:t> is well-approximated by 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𝑲</m:t>
                    </m:r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</a:rPr>
                  <a:t>-step function.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006318"/>
              </a:xfrm>
              <a:prstGeom prst="rect">
                <a:avLst/>
              </a:prstGeom>
              <a:blipFill rotWithShape="0">
                <a:blip r:embed="rId2"/>
                <a:stretch>
                  <a:fillRect l="-1158" t="-4518" b="-4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338428" y="4036099"/>
              <a:ext cx="551514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41501"/>
                    <a:gridCol w="3673642"/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i="0" dirty="0" smtClean="0">
                              <a:solidFill>
                                <a:schemeClr val="tx1"/>
                              </a:solidFill>
                            </a:rPr>
                            <a:t>Sample complexity</a:t>
                          </a:r>
                          <a:endParaRPr lang="en-US" sz="24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Monotone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poly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,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n</m:t>
                                            </m:r>
                                          </m:e>
                                        </m:d>
                                        <m: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𝜖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𝛿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t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 smtClean="0">
                              <a:solidFill>
                                <a:schemeClr val="tx1"/>
                              </a:solidFill>
                            </a:rPr>
                            <a:t>Log-concave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poly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𝜖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𝛿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t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 smtClean="0">
                              <a:solidFill>
                                <a:schemeClr val="tx1"/>
                              </a:solidFill>
                            </a:rPr>
                            <a:t>s-modal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poly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,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n</m:t>
                                            </m:r>
                                          </m:e>
                                        </m:d>
                                        <m: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𝜖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𝛿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t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MHR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poly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,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n</m:t>
                                            </m:r>
                                          </m:e>
                                        </m:d>
                                        <m: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𝜖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𝛿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t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698332"/>
                  </p:ext>
                </p:extLst>
              </p:nvPr>
            </p:nvGraphicFramePr>
            <p:xfrm>
              <a:off x="3338428" y="4036099"/>
              <a:ext cx="551514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41501"/>
                    <a:gridCol w="3673642"/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400" b="1" i="0" dirty="0" smtClean="0">
                              <a:solidFill>
                                <a:schemeClr val="tx1"/>
                              </a:solidFill>
                            </a:rPr>
                            <a:t>Sample complexity</a:t>
                          </a:r>
                          <a:endParaRPr lang="en-US" sz="24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Monotone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0415" t="-110667" r="-332" b="-3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 smtClean="0">
                              <a:solidFill>
                                <a:schemeClr val="tx1"/>
                              </a:solidFill>
                            </a:rPr>
                            <a:t>Log-concave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0415" t="-207895" r="-332" b="-226316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 smtClean="0">
                              <a:solidFill>
                                <a:schemeClr val="tx1"/>
                              </a:solidFill>
                            </a:rPr>
                            <a:t>s-modal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0415" t="-312000" r="-332" b="-129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MHR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3"/>
                          <a:stretch>
                            <a:fillRect l="-50415" t="-412000" r="-332" b="-29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4285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94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Theorem 2</a:t>
                </a:r>
                <a:r>
                  <a:rPr lang="en-US" sz="2800" dirty="0" smtClean="0"/>
                  <a:t>: For any even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  <m:r>
                      <a:rPr lang="en-US" sz="2800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800" dirty="0" smtClean="0"/>
                  <a:t>, we can learn within TV error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1/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𝑲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sz="2800" b="0" i="1" smtClean="0">
                            <a:latin typeface="Cambria Math" charset="0"/>
                          </a:rPr>
                          <m:t>,1/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𝜖</m:t>
                        </m:r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 smtClean="0"/>
                  <a:t> and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poly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𝑲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𝜖</m:t>
                        </m:r>
                        <m:r>
                          <a:rPr lang="en-US" i="1">
                            <a:latin typeface="Cambria Math" charset="0"/>
                          </a:rPr>
                          <m:t>,1/</m:t>
                        </m:r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 smtClean="0"/>
                  <a:t> users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</a:rPr>
                  <a:t> is well-approximated by 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𝑲</m:t>
                    </m:r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</a:rPr>
                  <a:t>-step function.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947200"/>
              </a:xfrm>
              <a:prstGeom prst="rect">
                <a:avLst/>
              </a:prstGeom>
              <a:blipFill rotWithShape="0">
                <a:blip r:embed="rId2"/>
                <a:stretch>
                  <a:fillRect l="-1158" t="-4658" b="-74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yerson roger b 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32" y="3987383"/>
            <a:ext cx="1714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age result for au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8147" y="3987383"/>
            <a:ext cx="5143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8836552" y="4691895"/>
            <a:ext cx="1735410" cy="1162725"/>
          </a:xfrm>
          <a:prstGeom prst="cloudCallout">
            <a:avLst>
              <a:gd name="adj1" fmla="val -78433"/>
              <a:gd name="adj2" fmla="val 988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071984" y="4277866"/>
            <a:ext cx="1644883" cy="1373425"/>
            <a:chOff x="7120328" y="-329809"/>
            <a:chExt cx="2244152" cy="187379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7375161" y="494675"/>
              <a:ext cx="0" cy="1049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120328" y="1349115"/>
              <a:ext cx="15889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c 22"/>
            <p:cNvSpPr/>
            <p:nvPr/>
          </p:nvSpPr>
          <p:spPr>
            <a:xfrm flipH="1" flipV="1">
              <a:off x="7520689" y="-329809"/>
              <a:ext cx="1843791" cy="1543987"/>
            </a:xfrm>
            <a:prstGeom prst="arc">
              <a:avLst>
                <a:gd name="adj1" fmla="val 16200000"/>
                <a:gd name="adj2" fmla="val 2129113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loud Callout 10"/>
          <p:cNvSpPr/>
          <p:nvPr/>
        </p:nvSpPr>
        <p:spPr>
          <a:xfrm>
            <a:off x="6116771" y="4246828"/>
            <a:ext cx="1735410" cy="1162725"/>
          </a:xfrm>
          <a:prstGeom prst="cloudCallout">
            <a:avLst>
              <a:gd name="adj1" fmla="val 23493"/>
              <a:gd name="adj2" fmla="val 1284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350650" y="3893310"/>
            <a:ext cx="1922193" cy="1373427"/>
            <a:chOff x="7120328" y="-329811"/>
            <a:chExt cx="2622492" cy="187379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375161" y="494675"/>
              <a:ext cx="0" cy="1049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120328" y="1349115"/>
              <a:ext cx="15889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 flipH="1" flipV="1">
              <a:off x="7375160" y="-329811"/>
              <a:ext cx="2367660" cy="1484055"/>
            </a:xfrm>
            <a:prstGeom prst="arc">
              <a:avLst>
                <a:gd name="adj1" fmla="val 16200000"/>
                <a:gd name="adj2" fmla="val 2043004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loud Callout 12"/>
          <p:cNvSpPr/>
          <p:nvPr/>
        </p:nvSpPr>
        <p:spPr>
          <a:xfrm>
            <a:off x="7938115" y="3587309"/>
            <a:ext cx="1735410" cy="1162725"/>
          </a:xfrm>
          <a:prstGeom prst="cloudCallout">
            <a:avLst>
              <a:gd name="adj1" fmla="val -63749"/>
              <a:gd name="adj2" fmla="val 1826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163499" y="2954986"/>
            <a:ext cx="1624527" cy="1719258"/>
            <a:chOff x="7120328" y="-689065"/>
            <a:chExt cx="2216379" cy="234562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375161" y="494675"/>
              <a:ext cx="0" cy="1049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20328" y="1349115"/>
              <a:ext cx="15889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 flipH="1" flipV="1">
              <a:off x="7492916" y="-689065"/>
              <a:ext cx="1843791" cy="2345624"/>
            </a:xfrm>
            <a:prstGeom prst="arc">
              <a:avLst>
                <a:gd name="adj1" fmla="val 18627424"/>
                <a:gd name="adj2" fmla="val 2129113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01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105400" cy="4722659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Introduction</a:t>
                </a:r>
              </a:p>
              <a:p>
                <a:pPr lvl="1"/>
                <a:r>
                  <a:rPr lang="en-US" dirty="0" smtClean="0"/>
                  <a:t>Motivations</a:t>
                </a:r>
              </a:p>
              <a:p>
                <a:pPr lvl="1"/>
                <a:r>
                  <a:rPr lang="en-US" dirty="0" smtClean="0"/>
                  <a:t>Problem and Known Bounds</a:t>
                </a:r>
              </a:p>
              <a:p>
                <a:pPr lvl="1"/>
                <a:r>
                  <a:rPr lang="en-US" dirty="0" smtClean="0"/>
                  <a:t>Our Results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Sum-of-Squares + Learning</a:t>
                </a:r>
              </a:p>
              <a:p>
                <a:pPr lvl="1"/>
                <a:r>
                  <a:rPr lang="en-US" dirty="0" smtClean="0"/>
                  <a:t>A Polynomial System</a:t>
                </a:r>
              </a:p>
              <a:p>
                <a:pPr lvl="1"/>
                <a:r>
                  <a:rPr lang="en-US" dirty="0" err="1" smtClean="0"/>
                  <a:t>SoS</a:t>
                </a:r>
                <a:r>
                  <a:rPr lang="en-US" dirty="0" smtClean="0"/>
                  <a:t> for Learning</a:t>
                </a:r>
              </a:p>
              <a:p>
                <a:pPr lvl="1"/>
                <a:r>
                  <a:rPr lang="en-US" dirty="0" smtClean="0"/>
                  <a:t>Quantifying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ball</a:t>
                </a:r>
                <a:endParaRPr lang="en-US" sz="2800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105400" cy="4722659"/>
              </a:xfrm>
              <a:blipFill rotWithShape="0">
                <a:blip r:embed="rId2"/>
                <a:stretch>
                  <a:fillRect l="-2509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720" y="1825624"/>
                <a:ext cx="5029200" cy="218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lvl="0" indent="-514350">
                  <a:lnSpc>
                    <a:spcPct val="90000"/>
                  </a:lnSpc>
                  <a:spcBef>
                    <a:spcPts val="1000"/>
                  </a:spcBef>
                  <a:buFont typeface="+mj-lt"/>
                  <a:buAutoNum type="arabicPeriod" startAt="3"/>
                </a:pPr>
                <a:r>
                  <a:rPr lang="en-US" sz="2800" b="1" dirty="0">
                    <a:solidFill>
                      <a:srgbClr val="4472C4">
                        <a:lumMod val="75000"/>
                      </a:srgbClr>
                    </a:solidFill>
                  </a:rPr>
                  <a:t>Shape Constraints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Norms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</a:rPr>
                  <a:t>A New Relaxation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400" dirty="0" err="1">
                    <a:solidFill>
                      <a:prstClr val="black"/>
                    </a:solidFill>
                  </a:rPr>
                  <a:t>Sublinear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Sample Complexity</a:t>
                </a:r>
              </a:p>
              <a:p>
                <a:pPr marL="514350" lvl="0" indent="-514350">
                  <a:lnSpc>
                    <a:spcPct val="90000"/>
                  </a:lnSpc>
                  <a:spcBef>
                    <a:spcPts val="1000"/>
                  </a:spcBef>
                  <a:buFont typeface="+mj-lt"/>
                  <a:buAutoNum type="arabicPeriod" startAt="4"/>
                </a:pPr>
                <a:r>
                  <a:rPr lang="en-US" sz="2800" b="1" dirty="0" smtClean="0">
                    <a:solidFill>
                      <a:srgbClr val="C00000"/>
                    </a:solidFill>
                  </a:rPr>
                  <a:t>Open Questions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20" y="1825624"/>
                <a:ext cx="5029200" cy="2185727"/>
              </a:xfrm>
              <a:prstGeom prst="rect">
                <a:avLst/>
              </a:prstGeom>
              <a:blipFill rotWithShape="0">
                <a:blip r:embed="rId3"/>
                <a:stretch>
                  <a:fillRect l="-2545" t="-4735" b="-7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5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SUMMARY/OPEN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03237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First algorithm for learning from untrusted batches with polynomial dependence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/>
                  <a:t>SoS</a:t>
                </a:r>
                <a:r>
                  <a:rPr lang="en-US" dirty="0" smtClean="0"/>
                  <a:t> for robust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mean estimation for </a:t>
                </a:r>
                <a:r>
                  <a:rPr lang="en-US" dirty="0" err="1" smtClean="0"/>
                  <a:t>multinomials</a:t>
                </a:r>
                <a:endParaRPr lang="en-US" dirty="0" smtClean="0"/>
              </a:p>
              <a:p>
                <a:r>
                  <a:rPr lang="en-US" dirty="0" smtClean="0"/>
                  <a:t>Sample complexity </a:t>
                </a:r>
                <a:r>
                  <a:rPr lang="en-US" i="1" dirty="0" err="1" smtClean="0"/>
                  <a:t>sublinear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/>
                  <a:t> is shape-constrained</a:t>
                </a:r>
              </a:p>
              <a:p>
                <a:pPr lvl="1"/>
                <a:r>
                  <a:rPr lang="en-US" dirty="0" err="1" smtClean="0"/>
                  <a:t>SoS</a:t>
                </a:r>
                <a:r>
                  <a:rPr lang="en-US" dirty="0" smtClean="0"/>
                  <a:t> for robust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 mean estimation</a:t>
                </a:r>
              </a:p>
              <a:p>
                <a:pPr>
                  <a:buFont typeface="Arial" charset="0"/>
                  <a:buChar char="•"/>
                </a:pPr>
                <a:endParaRPr lang="en-US" sz="900" dirty="0" smtClean="0"/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Practical spectral algorithm to learn to 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𝜖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charset="0"/>
                              </a:rPr>
                              <m:t>log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1/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?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 smtClean="0"/>
                  <a:t>Not even known for robust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mean estimation for certifiable sub-Gaussians…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Robust mean estimation in other norms?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 smtClean="0"/>
                  <a:t>Can we cluster mixtures of non-spherical Gaussians whose </a:t>
                </a:r>
                <a:r>
                  <a:rPr lang="en-US" dirty="0" err="1" smtClean="0"/>
                  <a:t>covariances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are separated in, e.g., </a:t>
                </a:r>
                <a:r>
                  <a:rPr lang="en-US" dirty="0" err="1" smtClean="0"/>
                  <a:t>Frobenius</a:t>
                </a:r>
                <a:r>
                  <a:rPr lang="en-US" dirty="0" smtClean="0"/>
                  <a:t> norm?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032376"/>
              </a:xfrm>
              <a:blipFill rotWithShape="0">
                <a:blip r:embed="rId2"/>
                <a:stretch>
                  <a:fillRect l="-1043" t="-1937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838200" y="4096539"/>
            <a:ext cx="10515600" cy="1391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18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13294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Thanks! 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327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9503" cy="490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“Learning from untrusted </a:t>
            </a:r>
            <a:r>
              <a:rPr lang="en-US" dirty="0"/>
              <a:t>b</a:t>
            </a:r>
            <a:r>
              <a:rPr lang="en-US" dirty="0" smtClean="0"/>
              <a:t>atches”, introduced by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Qiao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-Valiant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17]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38199" y="2451220"/>
            <a:ext cx="2003070" cy="953805"/>
            <a:chOff x="4312235" y="2451220"/>
            <a:chExt cx="2421482" cy="11530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235" y="2451220"/>
              <a:ext cx="2421482" cy="7636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346179" y="3234929"/>
                  <a:ext cx="23535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𝑝</m:t>
                      </m:r>
                    </m:oMath>
                  </a14:m>
                  <a:r>
                    <a:rPr lang="en-US" dirty="0" smtClean="0"/>
                    <a:t>: distribution over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[</m:t>
                      </m:r>
                      <m:r>
                        <a:rPr lang="en-US" i="1" dirty="0" smtClean="0">
                          <a:latin typeface="Cambria Math" charset="0"/>
                        </a:rPr>
                        <m:t>𝑛</m:t>
                      </m:r>
                      <m:r>
                        <a:rPr lang="en-US" i="1" dirty="0" smtClean="0">
                          <a:latin typeface="Cambria Math" charset="0"/>
                        </a:rPr>
                        <m:t>]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6179" y="3234929"/>
                  <a:ext cx="235359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9804" r="-20063" b="-49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98" y="3234930"/>
            <a:ext cx="893791" cy="9827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70" y="3234929"/>
            <a:ext cx="893791" cy="9827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824" y="3234929"/>
            <a:ext cx="893791" cy="9827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78" y="3234929"/>
            <a:ext cx="893791" cy="9827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86" y="3048732"/>
            <a:ext cx="893791" cy="982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0" y="3048732"/>
            <a:ext cx="893791" cy="982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94" y="3048732"/>
            <a:ext cx="893791" cy="982783"/>
          </a:xfrm>
          <a:prstGeom prst="rect">
            <a:avLst/>
          </a:prstGeom>
        </p:spPr>
      </p:pic>
      <p:pic>
        <p:nvPicPr>
          <p:cNvPr id="2058" name="Picture 10" descr="mage result for galaxy br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010" y="5441553"/>
            <a:ext cx="1466049" cy="103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0" name="Group 2059"/>
          <p:cNvGrpSpPr/>
          <p:nvPr/>
        </p:nvGrpSpPr>
        <p:grpSpPr>
          <a:xfrm>
            <a:off x="4783094" y="4031515"/>
            <a:ext cx="4724480" cy="1223841"/>
            <a:chOff x="4783094" y="4031515"/>
            <a:chExt cx="4724480" cy="1223841"/>
          </a:xfrm>
        </p:grpSpPr>
        <p:cxnSp>
          <p:nvCxnSpPr>
            <p:cNvPr id="20" name="Straight Connector 19"/>
            <p:cNvCxnSpPr>
              <a:stCxn id="9" idx="2"/>
            </p:cNvCxnSpPr>
            <p:nvPr/>
          </p:nvCxnSpPr>
          <p:spPr>
            <a:xfrm>
              <a:off x="4783094" y="4217713"/>
              <a:ext cx="1603916" cy="1037643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5" idx="2"/>
            </p:cNvCxnSpPr>
            <p:nvPr/>
          </p:nvCxnSpPr>
          <p:spPr>
            <a:xfrm>
              <a:off x="5547182" y="4031515"/>
              <a:ext cx="1131876" cy="1223841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2" idx="2"/>
            </p:cNvCxnSpPr>
            <p:nvPr/>
          </p:nvCxnSpPr>
          <p:spPr>
            <a:xfrm>
              <a:off x="6361866" y="4217712"/>
              <a:ext cx="525109" cy="103764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6" idx="2"/>
            </p:cNvCxnSpPr>
            <p:nvPr/>
          </p:nvCxnSpPr>
          <p:spPr>
            <a:xfrm>
              <a:off x="7120036" y="4031515"/>
              <a:ext cx="31062" cy="1223841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14" idx="2"/>
            </p:cNvCxnSpPr>
            <p:nvPr/>
          </p:nvCxnSpPr>
          <p:spPr>
            <a:xfrm flipV="1">
              <a:off x="7830161" y="4217712"/>
              <a:ext cx="1677413" cy="103764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7" idx="2"/>
            </p:cNvCxnSpPr>
            <p:nvPr/>
          </p:nvCxnSpPr>
          <p:spPr>
            <a:xfrm flipH="1">
              <a:off x="7623060" y="4031515"/>
              <a:ext cx="1069830" cy="1223841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3" idx="2"/>
            </p:cNvCxnSpPr>
            <p:nvPr/>
          </p:nvCxnSpPr>
          <p:spPr>
            <a:xfrm flipH="1">
              <a:off x="7443146" y="4217712"/>
              <a:ext cx="491574" cy="103764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1" name="Group 2060"/>
          <p:cNvGrpSpPr/>
          <p:nvPr/>
        </p:nvGrpSpPr>
        <p:grpSpPr>
          <a:xfrm>
            <a:off x="7088523" y="41896"/>
            <a:ext cx="2543033" cy="1658676"/>
            <a:chOff x="9648967" y="1992573"/>
            <a:chExt cx="2543033" cy="2038942"/>
          </a:xfrm>
        </p:grpSpPr>
        <p:sp>
          <p:nvSpPr>
            <p:cNvPr id="2056" name="Cloud Callout 2055"/>
            <p:cNvSpPr/>
            <p:nvPr/>
          </p:nvSpPr>
          <p:spPr>
            <a:xfrm>
              <a:off x="9648967" y="1992573"/>
              <a:ext cx="2543033" cy="2038942"/>
            </a:xfrm>
            <a:prstGeom prst="cloudCallout">
              <a:avLst>
                <a:gd name="adj1" fmla="val -16360"/>
                <a:gd name="adj2" fmla="val 1490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9854632" y="2483231"/>
              <a:ext cx="2003070" cy="1017623"/>
              <a:chOff x="4312235" y="2451220"/>
              <a:chExt cx="2421482" cy="1230190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2235" y="2451220"/>
                <a:ext cx="2421482" cy="76367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346179" y="3234930"/>
                    <a:ext cx="2341074" cy="4464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charset="0"/>
                                </a:rPr>
                                <m:t>TV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b="0" i="1" dirty="0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latin typeface="Cambria Math" charset="0"/>
                            </a:rPr>
                            <m:t>≤</m:t>
                          </m:r>
                          <m:r>
                            <a:rPr lang="en-US" b="0" i="1" dirty="0" smtClean="0">
                              <a:latin typeface="Cambria Math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6179" y="3234930"/>
                    <a:ext cx="2341074" cy="44648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306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62" name="TextBox 2061"/>
              <p:cNvSpPr txBox="1"/>
              <p:nvPr/>
            </p:nvSpPr>
            <p:spPr>
              <a:xfrm>
                <a:off x="7559007" y="2952388"/>
                <a:ext cx="751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62" name="TextBox 20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007" y="2952388"/>
                <a:ext cx="75142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731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3" name="TextBox 2062"/>
              <p:cNvSpPr txBox="1"/>
              <p:nvPr/>
            </p:nvSpPr>
            <p:spPr>
              <a:xfrm rot="17704583">
                <a:off x="6882720" y="4499476"/>
                <a:ext cx="1319912" cy="327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𝒁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𝒊</m:t>
                          </m:r>
                        </m:sup>
                      </m:sSubSup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𝒁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𝒌</m:t>
                          </m:r>
                        </m:sub>
                        <m:sup>
                          <m: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𝒊</m:t>
                          </m:r>
                        </m:sup>
                      </m:sSubSup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</a:rPr>
                        <m:t>∼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𝒑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63" name="TextBox 20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704583">
                <a:off x="6882720" y="4499476"/>
                <a:ext cx="1319912" cy="3275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0" y="4718953"/>
                <a:ext cx="4555456" cy="21390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users,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𝝐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fraction malicious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Each non-malicious user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gives batch </a:t>
                </a:r>
                <a:r>
                  <a:rPr lang="en-US" sz="2000" dirty="0">
                    <a:solidFill>
                      <a:prstClr val="black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iid </a:t>
                </a:r>
                <a:r>
                  <a:rPr lang="en-US" sz="2000" dirty="0">
                    <a:solidFill>
                      <a:prstClr val="black"/>
                    </a:solidFill>
                  </a:rPr>
                  <a:t>draws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s.t.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𝜹</m:t>
                    </m:r>
                  </m:oMath>
                </a14:m>
                <a:endParaRPr lang="en-US" sz="2000" b="1" dirty="0">
                  <a:solidFill>
                    <a:prstClr val="black"/>
                  </a:solidFill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Each malicious user gives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𝒌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adversarially chosen elements 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Goal</a:t>
                </a:r>
                <a:r>
                  <a:rPr lang="en-US" sz="2000" dirty="0">
                    <a:solidFill>
                      <a:prstClr val="black"/>
                    </a:solidFill>
                  </a:rPr>
                  <a:t>: Output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in TV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18953"/>
                <a:ext cx="4555456" cy="2139047"/>
              </a:xfrm>
              <a:prstGeom prst="rect">
                <a:avLst/>
              </a:prstGeom>
              <a:blipFill rotWithShape="0">
                <a:blip r:embed="rId10"/>
                <a:stretch>
                  <a:fillRect l="-1068" t="-2550" r="-2136" b="-39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8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/>
      <p:bldP spid="2063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9503" cy="490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“Learning from untrusted </a:t>
            </a:r>
            <a:r>
              <a:rPr lang="en-US" dirty="0"/>
              <a:t>b</a:t>
            </a:r>
            <a:r>
              <a:rPr lang="en-US" dirty="0" smtClean="0"/>
              <a:t>atches”, introduced by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Qiao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-Valiant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17]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38199" y="2451220"/>
            <a:ext cx="2003070" cy="953805"/>
            <a:chOff x="4312235" y="2451220"/>
            <a:chExt cx="2421482" cy="11530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235" y="2451220"/>
              <a:ext cx="2421482" cy="7636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346179" y="3234929"/>
                  <a:ext cx="23535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𝑝</m:t>
                      </m:r>
                    </m:oMath>
                  </a14:m>
                  <a:r>
                    <a:rPr lang="en-US" dirty="0" smtClean="0"/>
                    <a:t>: distribution over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[</m:t>
                      </m:r>
                      <m:r>
                        <a:rPr lang="en-US" i="1" dirty="0" smtClean="0">
                          <a:latin typeface="Cambria Math" charset="0"/>
                        </a:rPr>
                        <m:t>𝑛</m:t>
                      </m:r>
                      <m:r>
                        <a:rPr lang="en-US" i="1" dirty="0" smtClean="0">
                          <a:latin typeface="Cambria Math" charset="0"/>
                        </a:rPr>
                        <m:t>]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6179" y="3234929"/>
                  <a:ext cx="235359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9804" r="-20063" b="-49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336198" y="41896"/>
            <a:ext cx="5618271" cy="6436887"/>
            <a:chOff x="4336198" y="41896"/>
            <a:chExt cx="5618271" cy="64368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198" y="3234930"/>
              <a:ext cx="893791" cy="9827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824" y="3234929"/>
              <a:ext cx="893791" cy="9827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0678" y="3234929"/>
              <a:ext cx="893791" cy="98278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286" y="3048732"/>
              <a:ext cx="893791" cy="98278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5994" y="3048732"/>
              <a:ext cx="893791" cy="982783"/>
            </a:xfrm>
            <a:prstGeom prst="rect">
              <a:avLst/>
            </a:prstGeom>
          </p:spPr>
        </p:pic>
        <p:pic>
          <p:nvPicPr>
            <p:cNvPr id="2058" name="Picture 10" descr="mage result for galaxy brai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010" y="5441553"/>
              <a:ext cx="1466049" cy="10372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60" name="Group 2059"/>
            <p:cNvGrpSpPr/>
            <p:nvPr/>
          </p:nvGrpSpPr>
          <p:grpSpPr>
            <a:xfrm>
              <a:off x="4783094" y="4031515"/>
              <a:ext cx="4724480" cy="1223841"/>
              <a:chOff x="4783094" y="4031515"/>
              <a:chExt cx="4724480" cy="1223841"/>
            </a:xfrm>
          </p:grpSpPr>
          <p:cxnSp>
            <p:nvCxnSpPr>
              <p:cNvPr id="20" name="Straight Connector 19"/>
              <p:cNvCxnSpPr>
                <a:stCxn id="9" idx="2"/>
              </p:cNvCxnSpPr>
              <p:nvPr/>
            </p:nvCxnSpPr>
            <p:spPr>
              <a:xfrm>
                <a:off x="4783094" y="4217713"/>
                <a:ext cx="1603916" cy="10376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5" idx="2"/>
              </p:cNvCxnSpPr>
              <p:nvPr/>
            </p:nvCxnSpPr>
            <p:spPr>
              <a:xfrm>
                <a:off x="5547182" y="4031515"/>
                <a:ext cx="1131876" cy="1223841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361866" y="4217712"/>
                <a:ext cx="525109" cy="1037644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120036" y="4031515"/>
                <a:ext cx="31062" cy="1223841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14" idx="2"/>
              </p:cNvCxnSpPr>
              <p:nvPr/>
            </p:nvCxnSpPr>
            <p:spPr>
              <a:xfrm flipV="1">
                <a:off x="7830161" y="4217712"/>
                <a:ext cx="1677413" cy="1037644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17" idx="2"/>
              </p:cNvCxnSpPr>
              <p:nvPr/>
            </p:nvCxnSpPr>
            <p:spPr>
              <a:xfrm flipH="1">
                <a:off x="7623060" y="4031515"/>
                <a:ext cx="1069830" cy="1223841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13" idx="2"/>
              </p:cNvCxnSpPr>
              <p:nvPr/>
            </p:nvCxnSpPr>
            <p:spPr>
              <a:xfrm flipH="1">
                <a:off x="7443146" y="4217712"/>
                <a:ext cx="491574" cy="1037644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1" name="Group 2060"/>
            <p:cNvGrpSpPr/>
            <p:nvPr/>
          </p:nvGrpSpPr>
          <p:grpSpPr>
            <a:xfrm>
              <a:off x="7088523" y="41896"/>
              <a:ext cx="2543033" cy="1658676"/>
              <a:chOff x="9648967" y="1992573"/>
              <a:chExt cx="2543033" cy="2038942"/>
            </a:xfrm>
          </p:grpSpPr>
          <p:sp>
            <p:nvSpPr>
              <p:cNvPr id="2056" name="Cloud Callout 2055"/>
              <p:cNvSpPr/>
              <p:nvPr/>
            </p:nvSpPr>
            <p:spPr>
              <a:xfrm>
                <a:off x="9648967" y="1992573"/>
                <a:ext cx="2543033" cy="2038942"/>
              </a:xfrm>
              <a:prstGeom prst="cloudCallout">
                <a:avLst>
                  <a:gd name="adj1" fmla="val -16360"/>
                  <a:gd name="adj2" fmla="val 14900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9854632" y="2483231"/>
                <a:ext cx="2003070" cy="1017623"/>
                <a:chOff x="4312235" y="2451220"/>
                <a:chExt cx="2421482" cy="1230190"/>
              </a:xfrm>
            </p:grpSpPr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2235" y="2451220"/>
                  <a:ext cx="2421482" cy="763673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4346179" y="3234930"/>
                      <a:ext cx="2341074" cy="44648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charset="0"/>
                                  </a:rPr>
                                  <m:t>TV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dirty="0" smtClean="0">
                                <a:latin typeface="Cambria Math" charset="0"/>
                              </a:rPr>
                              <m:t>≤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𝛿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7" name="TextBox 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46179" y="3234930"/>
                      <a:ext cx="2341074" cy="446480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b="-3061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2" name="TextBox 2061"/>
                <p:cNvSpPr txBox="1"/>
                <p:nvPr/>
              </p:nvSpPr>
              <p:spPr>
                <a:xfrm>
                  <a:off x="7559007" y="2952388"/>
                  <a:ext cx="751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User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𝑖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62" name="TextBox 20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9007" y="2952388"/>
                  <a:ext cx="75142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31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3" name="TextBox 2062"/>
                <p:cNvSpPr txBox="1"/>
                <p:nvPr/>
              </p:nvSpPr>
              <p:spPr>
                <a:xfrm rot="17704583">
                  <a:off x="6882720" y="4499476"/>
                  <a:ext cx="1319912" cy="3275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p>
                        </m:sSubSup>
                        <m:r>
                          <a:rPr lang="en-US" sz="1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p>
                        </m:sSubSup>
                        <m:r>
                          <a:rPr lang="en-US" sz="1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63" name="TextBox 20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04583">
                  <a:off x="6882720" y="4499476"/>
                  <a:ext cx="1319912" cy="32759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74" name="Picture 2" descr="mage result for mustache"/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75" b="40283"/>
            <a:stretch/>
          </p:blipFill>
          <p:spPr bwMode="auto">
            <a:xfrm>
              <a:off x="4576386" y="3552012"/>
              <a:ext cx="433899" cy="13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140" y="3043955"/>
              <a:ext cx="893791" cy="982783"/>
            </a:xfrm>
            <a:prstGeom prst="rect">
              <a:avLst/>
            </a:prstGeom>
          </p:spPr>
        </p:pic>
        <p:pic>
          <p:nvPicPr>
            <p:cNvPr id="38" name="Picture 37" descr="mage result for mustache"/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75" b="40283"/>
            <a:stretch/>
          </p:blipFill>
          <p:spPr bwMode="auto">
            <a:xfrm>
              <a:off x="6913328" y="3361037"/>
              <a:ext cx="433899" cy="13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589" y="3234928"/>
              <a:ext cx="893791" cy="982783"/>
            </a:xfrm>
            <a:prstGeom prst="rect">
              <a:avLst/>
            </a:prstGeom>
          </p:spPr>
        </p:pic>
        <p:pic>
          <p:nvPicPr>
            <p:cNvPr id="45" name="Picture 44" descr="mage result for mustache"/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75" b="40283"/>
            <a:stretch/>
          </p:blipFill>
          <p:spPr bwMode="auto">
            <a:xfrm>
              <a:off x="6165777" y="3552010"/>
              <a:ext cx="433899" cy="13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0" y="4718953"/>
                <a:ext cx="4555456" cy="21390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users,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𝝐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fraction malicious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Each non-malicious user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gives batch </a:t>
                </a:r>
                <a:r>
                  <a:rPr lang="en-US" sz="2000" dirty="0">
                    <a:solidFill>
                      <a:prstClr val="black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iid </a:t>
                </a:r>
                <a:r>
                  <a:rPr lang="en-US" sz="2000" dirty="0">
                    <a:solidFill>
                      <a:prstClr val="black"/>
                    </a:solidFill>
                  </a:rPr>
                  <a:t>draws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s.t.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𝜹</m:t>
                    </m:r>
                  </m:oMath>
                </a14:m>
                <a:endParaRPr lang="en-US" sz="2000" b="1" dirty="0">
                  <a:solidFill>
                    <a:prstClr val="black"/>
                  </a:solidFill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Each malicious user gives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𝒌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adversarially chosen elements 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Goal</a:t>
                </a:r>
                <a:r>
                  <a:rPr lang="en-US" sz="2000" dirty="0">
                    <a:solidFill>
                      <a:prstClr val="black"/>
                    </a:solidFill>
                  </a:rPr>
                  <a:t>: Output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in TV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18953"/>
                <a:ext cx="4555456" cy="2139047"/>
              </a:xfrm>
              <a:prstGeom prst="rect">
                <a:avLst/>
              </a:prstGeom>
              <a:blipFill rotWithShape="0">
                <a:blip r:embed="rId11"/>
                <a:stretch>
                  <a:fillRect l="-1068" t="-2550" r="-2136" b="-39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3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INFORMATION-THEORETIC LOWER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10515600" cy="1011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[</a:t>
                </a:r>
                <a:r>
                  <a:rPr lang="en-US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Qiao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-Valiant]</a:t>
                </a:r>
                <a:r>
                  <a:rPr lang="en-US" dirty="0" smtClean="0"/>
                  <a:t>: Given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𝜖</m:t>
                    </m:r>
                    <m:r>
                      <a:rPr lang="en-US" b="0" i="1" smtClean="0">
                        <a:latin typeface="Cambria Math" charset="0"/>
                      </a:rPr>
                      <m:t>&lt;1/2</m:t>
                    </m:r>
                  </m:oMath>
                </a14:m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𝛿</m:t>
                    </m:r>
                    <m:r>
                      <a:rPr lang="en-US" i="1">
                        <a:latin typeface="Cambria Math" charset="0"/>
                      </a:rPr>
                      <m:t>&lt;1/</m:t>
                    </m:r>
                    <m:r>
                      <a:rPr lang="en-US" b="0" i="1" smtClean="0">
                        <a:latin typeface="Cambria Math" charset="0"/>
                      </a:rPr>
                      <m:t>4</m:t>
                    </m:r>
                  </m:oMath>
                </a14:m>
                <a:r>
                  <a:rPr lang="en-US" dirty="0" smtClean="0"/>
                  <a:t>, no algorithm can </a:t>
                </a:r>
                <a:r>
                  <a:rPr lang="en-US" dirty="0" err="1" smtClean="0"/>
                  <a:t>w.h.p</a:t>
                </a:r>
                <a:r>
                  <a:rPr lang="en-US" dirty="0" smtClean="0"/>
                  <a:t>. learn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𝒟</m:t>
                    </m:r>
                  </m:oMath>
                </a14:m>
                <a:r>
                  <a:rPr lang="en-US" dirty="0" smtClean="0"/>
                  <a:t> to error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𝜖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e>
                    </m:rad>
                  </m:oMath>
                </a14:m>
                <a:r>
                  <a:rPr lang="en-US" dirty="0" smtClean="0"/>
                  <a:t>,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0515600" cy="1011360"/>
              </a:xfrm>
              <a:blipFill rotWithShape="0">
                <a:blip r:embed="rId3"/>
                <a:stretch>
                  <a:fillRect l="-1217" t="-9639" r="-1855" b="-6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339753" y="5380672"/>
                <a:ext cx="1852247" cy="147732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Domain size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𝒏</m:t>
                    </m:r>
                  </m:oMath>
                </a14:m>
                <a:endParaRPr lang="en-US" i="1" dirty="0" smtClean="0">
                  <a:solidFill>
                    <a:prstClr val="black"/>
                  </a:solidFill>
                  <a:latin typeface="Cambria Math" charset="0"/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# users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𝑵</m:t>
                    </m:r>
                  </m:oMath>
                </a14:m>
                <a:endParaRPr lang="en-US" i="1" dirty="0">
                  <a:solidFill>
                    <a:prstClr val="black"/>
                  </a:solidFill>
                  <a:latin typeface="Cambria Math" charset="0"/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Corruption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charset="0"/>
                      </a:rPr>
                      <m:t>𝝐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TV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𝜹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Batches of size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𝒌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753" y="5380672"/>
                <a:ext cx="1852247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2288" t="-2049" b="-53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Line Callout 1 3"/>
              <p:cNvSpPr/>
              <p:nvPr/>
            </p:nvSpPr>
            <p:spPr>
              <a:xfrm>
                <a:off x="1876927" y="3783472"/>
                <a:ext cx="2646947" cy="1157496"/>
              </a:xfrm>
              <a:prstGeom prst="borderCallout1">
                <a:avLst>
                  <a:gd name="adj1" fmla="val -10308"/>
                  <a:gd name="adj2" fmla="val 48984"/>
                  <a:gd name="adj3" fmla="val -95370"/>
                  <a:gd name="adj4" fmla="val 11410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E.g. if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’s were identical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-perturbations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Line Callout 1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927" y="3783472"/>
                <a:ext cx="2646947" cy="1157496"/>
              </a:xfrm>
              <a:prstGeom prst="borderCallout1">
                <a:avLst>
                  <a:gd name="adj1" fmla="val -10308"/>
                  <a:gd name="adj2" fmla="val 48984"/>
                  <a:gd name="adj3" fmla="val -95370"/>
                  <a:gd name="adj4" fmla="val 114107"/>
                </a:avLst>
              </a:prstGeom>
              <a:blipFill rotWithShape="0">
                <a:blip r:embed="rId5"/>
                <a:stretch>
                  <a:fillRect l="-1004" b="-64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Callout 1 13"/>
          <p:cNvSpPr/>
          <p:nvPr/>
        </p:nvSpPr>
        <p:spPr>
          <a:xfrm>
            <a:off x="6986336" y="3783471"/>
            <a:ext cx="2069433" cy="1157497"/>
          </a:xfrm>
          <a:prstGeom prst="borderCallout1">
            <a:avLst>
              <a:gd name="adj1" fmla="val -10308"/>
              <a:gd name="adj2" fmla="val 48984"/>
              <a:gd name="adj3" fmla="val -91609"/>
              <a:gd name="adj4" fmla="val -4461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Because of rate at which TV </a:t>
            </a:r>
            <a:r>
              <a:rPr lang="en-US" sz="2400" dirty="0" err="1" smtClean="0">
                <a:solidFill>
                  <a:schemeClr val="tx1"/>
                </a:solidFill>
              </a:rPr>
              <a:t>tensorizes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2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1861</Words>
  <Application>Microsoft Macintosh PowerPoint</Application>
  <PresentationFormat>Widescreen</PresentationFormat>
  <Paragraphs>730</Paragraphs>
  <Slides>66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Calibri</vt:lpstr>
      <vt:lpstr>Calibri Light</vt:lpstr>
      <vt:lpstr>Cambria Math</vt:lpstr>
      <vt:lpstr>Arial</vt:lpstr>
      <vt:lpstr>Office Theme</vt:lpstr>
      <vt:lpstr>Efficiently Learning from Untrusted Batches</vt:lpstr>
      <vt:lpstr>ROBUST LEARNING</vt:lpstr>
      <vt:lpstr>LEARNING FROM CROWDSOURCED DATA</vt:lpstr>
      <vt:lpstr>LEARNING FROM CROWDSOURCED DATA</vt:lpstr>
      <vt:lpstr>LEARNING FROM CROWDSOURCED DATA</vt:lpstr>
      <vt:lpstr>OUTLINE</vt:lpstr>
      <vt:lpstr>PROBLEM STATEMENT</vt:lpstr>
      <vt:lpstr>PROBLEM STATEMENT</vt:lpstr>
      <vt:lpstr>INFORMATION-THEORETIC LOWER BOUND</vt:lpstr>
      <vt:lpstr>UPPER BOUNDS</vt:lpstr>
      <vt:lpstr>OUTLINE</vt:lpstr>
      <vt:lpstr>OUR RESULTS</vt:lpstr>
      <vt:lpstr>OUR RESULTS</vt:lpstr>
      <vt:lpstr>OUR RESULTS</vt:lpstr>
      <vt:lpstr>OUTLINE</vt:lpstr>
      <vt:lpstr>LEARNING FROM UNTRUSTED BATCHES AS ROBUST L1 MEAN ESTIMATION PROBLEM</vt:lpstr>
      <vt:lpstr>SEARCHING FOR A MOMENT-BOUNDED SUBSET</vt:lpstr>
      <vt:lpstr>A POLYNOMIAL SYSTEM</vt:lpstr>
      <vt:lpstr>A POLYNOMIAL SYSTEM</vt:lpstr>
      <vt:lpstr>A POLYNOMIAL SYSTEM</vt:lpstr>
      <vt:lpstr>A POLYNOMIAL SYSTEM</vt:lpstr>
      <vt:lpstr>A POLYNOMIAL SYSTEM</vt:lpstr>
      <vt:lpstr>A POLYNOMIAL SYSTEM</vt:lpstr>
      <vt:lpstr>A POLYNOMIAL SYSTEM</vt:lpstr>
      <vt:lpstr>A POLYNOMIAL SYSTEM</vt:lpstr>
      <vt:lpstr>A POLYNOMIAL SYSTEM</vt:lpstr>
      <vt:lpstr>A POLYNOMIAL SYSTEM</vt:lpstr>
      <vt:lpstr>A POLYNOMIAL SYSTEM</vt:lpstr>
      <vt:lpstr>A POLYNOMIAL SYSTEM</vt:lpstr>
      <vt:lpstr>A POLYNOMIAL SYSTEM</vt:lpstr>
      <vt:lpstr>A POLYNOMIAL SYSTEM</vt:lpstr>
      <vt:lpstr>A POLYNOMIAL SYSTEM</vt:lpstr>
      <vt:lpstr>A POLYNOMIAL SYSTEM</vt:lpstr>
      <vt:lpstr>A POLYNOMIAL SYSTEM</vt:lpstr>
      <vt:lpstr>A POLYNOMIAL SYSTEM</vt:lpstr>
      <vt:lpstr>OUTLINE</vt:lpstr>
      <vt:lpstr>THE METHOD OF MOMENTS BLUEPRINT</vt:lpstr>
      <vt:lpstr>THE SUM-OF-SQUARES BLUEPRINT</vt:lpstr>
      <vt:lpstr>THE SUM-OF-SQUARES BLUEPRINT</vt:lpstr>
      <vt:lpstr>THE SUM-OF-SQUARES BLUEPRINT</vt:lpstr>
      <vt:lpstr>SOS FOR MACHINE LEARNING</vt:lpstr>
      <vt:lpstr>A CAVEAT</vt:lpstr>
      <vt:lpstr>OUTLINE</vt:lpstr>
      <vt:lpstr>A POLYNOMIAL SYSTEM</vt:lpstr>
      <vt:lpstr>A POLYNOMIAL SYSTEM</vt:lpstr>
      <vt:lpstr>QUANTIFYING OVER 〖v∈{±1}〗^n</vt:lpstr>
      <vt:lpstr>QUANTIFYING OVER 〖v∈{±1}〗^n</vt:lpstr>
      <vt:lpstr>OUTLINE</vt:lpstr>
      <vt:lpstr>LEARNING STRUCTURED DISTRIBUTIONS</vt:lpstr>
      <vt:lpstr>LEARNING STRUCTURED DISTRIBUTIONS</vt:lpstr>
      <vt:lpstr>LEARNING STRUCTURED DISTRIBUTIONS</vt:lpstr>
      <vt:lpstr>LEARNING STRUCTURED DISTRIBUTIONS</vt:lpstr>
      <vt:lpstr>PROBLEM STATEMENT</vt:lpstr>
      <vt:lpstr>PROBLEM STATEMENT</vt:lpstr>
      <vt:lpstr>PROBLEM STATEMENT</vt:lpstr>
      <vt:lpstr>OUTLINE</vt:lpstr>
      <vt:lpstr>THE SOS RELAXATION</vt:lpstr>
      <vt:lpstr>THE SOS RELAXATION</vt:lpstr>
      <vt:lpstr>THE SOS RELAXATION</vt:lpstr>
      <vt:lpstr>OUTLINE</vt:lpstr>
      <vt:lpstr>OUR RESULTS</vt:lpstr>
      <vt:lpstr>OUR RESULTS</vt:lpstr>
      <vt:lpstr>OUR RESULTS</vt:lpstr>
      <vt:lpstr>OUTLINE</vt:lpstr>
      <vt:lpstr>SUMMARY/OPEN QUESTIONS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Efficiently Learning from Untrusted Batches</dc:title>
  <dc:creator>Microsoft Office User</dc:creator>
  <cp:lastModifiedBy>Microsoft Office User</cp:lastModifiedBy>
  <cp:revision>23</cp:revision>
  <dcterms:created xsi:type="dcterms:W3CDTF">2019-08-21T02:08:47Z</dcterms:created>
  <dcterms:modified xsi:type="dcterms:W3CDTF">2019-10-02T04:27:00Z</dcterms:modified>
</cp:coreProperties>
</file>