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0"/>
  </p:notesMasterIdLst>
  <p:sldIdLst>
    <p:sldId id="257" r:id="rId2"/>
    <p:sldId id="975" r:id="rId3"/>
    <p:sldId id="904" r:id="rId4"/>
    <p:sldId id="903" r:id="rId5"/>
    <p:sldId id="905" r:id="rId6"/>
    <p:sldId id="906" r:id="rId7"/>
    <p:sldId id="907" r:id="rId8"/>
    <p:sldId id="908" r:id="rId9"/>
    <p:sldId id="909" r:id="rId10"/>
    <p:sldId id="910" r:id="rId11"/>
    <p:sldId id="911" r:id="rId12"/>
    <p:sldId id="976" r:id="rId13"/>
    <p:sldId id="912" r:id="rId14"/>
    <p:sldId id="913" r:id="rId15"/>
    <p:sldId id="914" r:id="rId16"/>
    <p:sldId id="915" r:id="rId17"/>
    <p:sldId id="920" r:id="rId18"/>
    <p:sldId id="977" r:id="rId19"/>
    <p:sldId id="916" r:id="rId20"/>
    <p:sldId id="926" r:id="rId21"/>
    <p:sldId id="921" r:id="rId22"/>
    <p:sldId id="923" r:id="rId23"/>
    <p:sldId id="925" r:id="rId24"/>
    <p:sldId id="917" r:id="rId25"/>
    <p:sldId id="927" r:id="rId26"/>
    <p:sldId id="928" r:id="rId27"/>
    <p:sldId id="930" r:id="rId28"/>
    <p:sldId id="931" r:id="rId29"/>
    <p:sldId id="932" r:id="rId30"/>
    <p:sldId id="933" r:id="rId31"/>
    <p:sldId id="934" r:id="rId32"/>
    <p:sldId id="935" r:id="rId33"/>
    <p:sldId id="936" r:id="rId34"/>
    <p:sldId id="937" r:id="rId35"/>
    <p:sldId id="941" r:id="rId36"/>
    <p:sldId id="942" r:id="rId37"/>
    <p:sldId id="919" r:id="rId38"/>
    <p:sldId id="943" r:id="rId39"/>
    <p:sldId id="945" r:id="rId40"/>
    <p:sldId id="946" r:id="rId41"/>
    <p:sldId id="947" r:id="rId42"/>
    <p:sldId id="948" r:id="rId43"/>
    <p:sldId id="949" r:id="rId44"/>
    <p:sldId id="944" r:id="rId45"/>
    <p:sldId id="951" r:id="rId46"/>
    <p:sldId id="952" r:id="rId47"/>
    <p:sldId id="953" r:id="rId48"/>
    <p:sldId id="950" r:id="rId49"/>
    <p:sldId id="955" r:id="rId50"/>
    <p:sldId id="978" r:id="rId51"/>
    <p:sldId id="979" r:id="rId52"/>
    <p:sldId id="963" r:id="rId53"/>
    <p:sldId id="964" r:id="rId54"/>
    <p:sldId id="961" r:id="rId55"/>
    <p:sldId id="973" r:id="rId56"/>
    <p:sldId id="974" r:id="rId57"/>
    <p:sldId id="956" r:id="rId58"/>
    <p:sldId id="966" r:id="rId59"/>
    <p:sldId id="960" r:id="rId60"/>
    <p:sldId id="970" r:id="rId61"/>
    <p:sldId id="971" r:id="rId62"/>
    <p:sldId id="972" r:id="rId63"/>
    <p:sldId id="959" r:id="rId64"/>
    <p:sldId id="958" r:id="rId65"/>
    <p:sldId id="965" r:id="rId66"/>
    <p:sldId id="980" r:id="rId67"/>
    <p:sldId id="981" r:id="rId68"/>
    <p:sldId id="96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3FF"/>
    <a:srgbClr val="272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9"/>
    <p:restoredTop sz="87303"/>
  </p:normalViewPr>
  <p:slideViewPr>
    <p:cSldViewPr snapToGrid="0">
      <p:cViewPr>
        <p:scale>
          <a:sx n="125" d="100"/>
          <a:sy n="125" d="100"/>
        </p:scale>
        <p:origin x="122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B2EEF-B708-8045-AF48-11666DF4CD0F}" type="datetimeFigureOut">
              <a:rPr lang="en-US" smtClean="0"/>
              <a:t>11/17/22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31E5C-5FF5-534E-9916-43CDC90236E6}" type="slidenum">
              <a:rPr lang="en-US" smtClean="0"/>
              <a:t>‹#›</a:t>
            </a:fld>
            <a:endParaRPr lang="en-US"/>
          </a:p>
        </p:txBody>
      </p:sp>
    </p:spTree>
    <p:extLst>
      <p:ext uri="{BB962C8B-B14F-4D97-AF65-F5344CB8AC3E}">
        <p14:creationId xmlns:p14="http://schemas.microsoft.com/office/powerpoint/2010/main" val="127079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C66BF-7D70-4D47-8FFD-04829FBD1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481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16</a:t>
            </a:fld>
            <a:endParaRPr lang="en-US"/>
          </a:p>
        </p:txBody>
      </p:sp>
    </p:spTree>
    <p:extLst>
      <p:ext uri="{BB962C8B-B14F-4D97-AF65-F5344CB8AC3E}">
        <p14:creationId xmlns:p14="http://schemas.microsoft.com/office/powerpoint/2010/main" val="61280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17</a:t>
            </a:fld>
            <a:endParaRPr lang="en-US"/>
          </a:p>
        </p:txBody>
      </p:sp>
    </p:spTree>
    <p:extLst>
      <p:ext uri="{BB962C8B-B14F-4D97-AF65-F5344CB8AC3E}">
        <p14:creationId xmlns:p14="http://schemas.microsoft.com/office/powerpoint/2010/main" val="1461892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18</a:t>
            </a:fld>
            <a:endParaRPr lang="en-US"/>
          </a:p>
        </p:txBody>
      </p:sp>
    </p:spTree>
    <p:extLst>
      <p:ext uri="{BB962C8B-B14F-4D97-AF65-F5344CB8AC3E}">
        <p14:creationId xmlns:p14="http://schemas.microsoft.com/office/powerpoint/2010/main" val="1975949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19</a:t>
            </a:fld>
            <a:endParaRPr lang="en-US"/>
          </a:p>
        </p:txBody>
      </p:sp>
    </p:spTree>
    <p:extLst>
      <p:ext uri="{BB962C8B-B14F-4D97-AF65-F5344CB8AC3E}">
        <p14:creationId xmlns:p14="http://schemas.microsoft.com/office/powerpoint/2010/main" val="3317760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20</a:t>
            </a:fld>
            <a:endParaRPr lang="en-US"/>
          </a:p>
        </p:txBody>
      </p:sp>
    </p:spTree>
    <p:extLst>
      <p:ext uri="{BB962C8B-B14F-4D97-AF65-F5344CB8AC3E}">
        <p14:creationId xmlns:p14="http://schemas.microsoft.com/office/powerpoint/2010/main" val="601575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21</a:t>
            </a:fld>
            <a:endParaRPr lang="en-US"/>
          </a:p>
        </p:txBody>
      </p:sp>
    </p:spTree>
    <p:extLst>
      <p:ext uri="{BB962C8B-B14F-4D97-AF65-F5344CB8AC3E}">
        <p14:creationId xmlns:p14="http://schemas.microsoft.com/office/powerpoint/2010/main" val="713570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22</a:t>
            </a:fld>
            <a:endParaRPr lang="en-US"/>
          </a:p>
        </p:txBody>
      </p:sp>
    </p:spTree>
    <p:extLst>
      <p:ext uri="{BB962C8B-B14F-4D97-AF65-F5344CB8AC3E}">
        <p14:creationId xmlns:p14="http://schemas.microsoft.com/office/powerpoint/2010/main" val="3418147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23</a:t>
            </a:fld>
            <a:endParaRPr lang="en-US"/>
          </a:p>
        </p:txBody>
      </p:sp>
    </p:spTree>
    <p:extLst>
      <p:ext uri="{BB962C8B-B14F-4D97-AF65-F5344CB8AC3E}">
        <p14:creationId xmlns:p14="http://schemas.microsoft.com/office/powerpoint/2010/main" val="630317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assume that the observable is homogeneous, that is each term is an exactly t-body term</a:t>
            </a:r>
          </a:p>
        </p:txBody>
      </p:sp>
      <p:sp>
        <p:nvSpPr>
          <p:cNvPr id="4" name="Slide Number Placeholder 3"/>
          <p:cNvSpPr>
            <a:spLocks noGrp="1"/>
          </p:cNvSpPr>
          <p:nvPr>
            <p:ph type="sldNum" sz="quarter" idx="5"/>
          </p:nvPr>
        </p:nvSpPr>
        <p:spPr/>
        <p:txBody>
          <a:bodyPr/>
          <a:lstStyle/>
          <a:p>
            <a:fld id="{2E731E5C-5FF5-534E-9916-43CDC90236E6}" type="slidenum">
              <a:rPr lang="en-US" smtClean="0"/>
              <a:t>24</a:t>
            </a:fld>
            <a:endParaRPr lang="en-US"/>
          </a:p>
        </p:txBody>
      </p:sp>
    </p:spTree>
    <p:extLst>
      <p:ext uri="{BB962C8B-B14F-4D97-AF65-F5344CB8AC3E}">
        <p14:creationId xmlns:p14="http://schemas.microsoft.com/office/powerpoint/2010/main" val="2197550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38</a:t>
            </a:fld>
            <a:endParaRPr lang="en-US"/>
          </a:p>
        </p:txBody>
      </p:sp>
    </p:spTree>
    <p:extLst>
      <p:ext uri="{BB962C8B-B14F-4D97-AF65-F5344CB8AC3E}">
        <p14:creationId xmlns:p14="http://schemas.microsoft.com/office/powerpoint/2010/main" val="297303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2</a:t>
            </a:fld>
            <a:endParaRPr lang="en-US"/>
          </a:p>
        </p:txBody>
      </p:sp>
    </p:spTree>
    <p:extLst>
      <p:ext uri="{BB962C8B-B14F-4D97-AF65-F5344CB8AC3E}">
        <p14:creationId xmlns:p14="http://schemas.microsoft.com/office/powerpoint/2010/main" val="848971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39</a:t>
            </a:fld>
            <a:endParaRPr lang="en-US"/>
          </a:p>
        </p:txBody>
      </p:sp>
    </p:spTree>
    <p:extLst>
      <p:ext uri="{BB962C8B-B14F-4D97-AF65-F5344CB8AC3E}">
        <p14:creationId xmlns:p14="http://schemas.microsoft.com/office/powerpoint/2010/main" val="2244585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40</a:t>
            </a:fld>
            <a:endParaRPr lang="en-US"/>
          </a:p>
        </p:txBody>
      </p:sp>
    </p:spTree>
    <p:extLst>
      <p:ext uri="{BB962C8B-B14F-4D97-AF65-F5344CB8AC3E}">
        <p14:creationId xmlns:p14="http://schemas.microsoft.com/office/powerpoint/2010/main" val="306416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41</a:t>
            </a:fld>
            <a:endParaRPr lang="en-US"/>
          </a:p>
        </p:txBody>
      </p:sp>
    </p:spTree>
    <p:extLst>
      <p:ext uri="{BB962C8B-B14F-4D97-AF65-F5344CB8AC3E}">
        <p14:creationId xmlns:p14="http://schemas.microsoft.com/office/powerpoint/2010/main" val="1449391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42</a:t>
            </a:fld>
            <a:endParaRPr lang="en-US"/>
          </a:p>
        </p:txBody>
      </p:sp>
    </p:spTree>
    <p:extLst>
      <p:ext uri="{BB962C8B-B14F-4D97-AF65-F5344CB8AC3E}">
        <p14:creationId xmlns:p14="http://schemas.microsoft.com/office/powerpoint/2010/main" val="6899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43</a:t>
            </a:fld>
            <a:endParaRPr lang="en-US"/>
          </a:p>
        </p:txBody>
      </p:sp>
    </p:spTree>
    <p:extLst>
      <p:ext uri="{BB962C8B-B14F-4D97-AF65-F5344CB8AC3E}">
        <p14:creationId xmlns:p14="http://schemas.microsoft.com/office/powerpoint/2010/main" val="1068525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44</a:t>
            </a:fld>
            <a:endParaRPr lang="en-US"/>
          </a:p>
        </p:txBody>
      </p:sp>
    </p:spTree>
    <p:extLst>
      <p:ext uri="{BB962C8B-B14F-4D97-AF65-F5344CB8AC3E}">
        <p14:creationId xmlns:p14="http://schemas.microsoft.com/office/powerpoint/2010/main" val="3234390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45</a:t>
            </a:fld>
            <a:endParaRPr lang="en-US"/>
          </a:p>
        </p:txBody>
      </p:sp>
    </p:spTree>
    <p:extLst>
      <p:ext uri="{BB962C8B-B14F-4D97-AF65-F5344CB8AC3E}">
        <p14:creationId xmlns:p14="http://schemas.microsoft.com/office/powerpoint/2010/main" val="2804568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46</a:t>
            </a:fld>
            <a:endParaRPr lang="en-US"/>
          </a:p>
        </p:txBody>
      </p:sp>
    </p:spTree>
    <p:extLst>
      <p:ext uri="{BB962C8B-B14F-4D97-AF65-F5344CB8AC3E}">
        <p14:creationId xmlns:p14="http://schemas.microsoft.com/office/powerpoint/2010/main" val="1235579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47</a:t>
            </a:fld>
            <a:endParaRPr lang="en-US"/>
          </a:p>
        </p:txBody>
      </p:sp>
    </p:spTree>
    <p:extLst>
      <p:ext uri="{BB962C8B-B14F-4D97-AF65-F5344CB8AC3E}">
        <p14:creationId xmlns:p14="http://schemas.microsoft.com/office/powerpoint/2010/main" val="21190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48</a:t>
            </a:fld>
            <a:endParaRPr lang="en-US"/>
          </a:p>
        </p:txBody>
      </p:sp>
    </p:spTree>
    <p:extLst>
      <p:ext uri="{BB962C8B-B14F-4D97-AF65-F5344CB8AC3E}">
        <p14:creationId xmlns:p14="http://schemas.microsoft.com/office/powerpoint/2010/main" val="103700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the input state sigma might correspond to an encoding of classical parameters characterizing the input to the physical process, e.g. the chemicals involved in a reaction, a description of the molecule, etc. in this case we’re interested in how these input parameters affect the final observable value after applying the quantum evolution happening in the lab.</a:t>
            </a:r>
          </a:p>
          <a:p>
            <a:pPr marL="228600" indent="-228600">
              <a:buAutoNum type="arabicParenR"/>
            </a:pPr>
            <a:r>
              <a:rPr lang="en-US" dirty="0"/>
              <a:t>another example is if we posit that some training data is consistent or closely approximated by a quantum neural network. learning a predictor for the function tr(O E[sigma]) , where E is the unknown quantum neural network, thus corresponds to training a quantum neural network that achieves low squared error with respect to the distribution on encoded inputs x.</a:t>
            </a:r>
          </a:p>
          <a:p>
            <a:pPr marL="228600" indent="-228600">
              <a:buAutoNum type="arabicParenR"/>
            </a:pPr>
            <a:r>
              <a:rPr lang="en-US" dirty="0"/>
              <a:t>lastly, there is also substantial interest in the quantum simulation literature on speeding up simulations of complex quantum dynamics. if one can learn to predict the function taking sigma to this observable value using a simpler,  perhaps even classical ML model, then in lieu of running the actual process, we can use the ML model as a surrogate.</a:t>
            </a:r>
          </a:p>
        </p:txBody>
      </p:sp>
      <p:sp>
        <p:nvSpPr>
          <p:cNvPr id="4" name="Slide Number Placeholder 3"/>
          <p:cNvSpPr>
            <a:spLocks noGrp="1"/>
          </p:cNvSpPr>
          <p:nvPr>
            <p:ph type="sldNum" sz="quarter" idx="5"/>
          </p:nvPr>
        </p:nvSpPr>
        <p:spPr/>
        <p:txBody>
          <a:bodyPr/>
          <a:lstStyle/>
          <a:p>
            <a:fld id="{2E731E5C-5FF5-534E-9916-43CDC90236E6}" type="slidenum">
              <a:rPr lang="en-US" smtClean="0"/>
              <a:t>3</a:t>
            </a:fld>
            <a:endParaRPr lang="en-US"/>
          </a:p>
        </p:txBody>
      </p:sp>
    </p:spTree>
    <p:extLst>
      <p:ext uri="{BB962C8B-B14F-4D97-AF65-F5344CB8AC3E}">
        <p14:creationId xmlns:p14="http://schemas.microsoft.com/office/powerpoint/2010/main" val="3826227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49</a:t>
            </a:fld>
            <a:endParaRPr lang="en-US"/>
          </a:p>
        </p:txBody>
      </p:sp>
    </p:spTree>
    <p:extLst>
      <p:ext uri="{BB962C8B-B14F-4D97-AF65-F5344CB8AC3E}">
        <p14:creationId xmlns:p14="http://schemas.microsoft.com/office/powerpoint/2010/main" val="3220483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50</a:t>
            </a:fld>
            <a:endParaRPr lang="en-US"/>
          </a:p>
        </p:txBody>
      </p:sp>
    </p:spTree>
    <p:extLst>
      <p:ext uri="{BB962C8B-B14F-4D97-AF65-F5344CB8AC3E}">
        <p14:creationId xmlns:p14="http://schemas.microsoft.com/office/powerpoint/2010/main" val="725420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55</a:t>
            </a:fld>
            <a:endParaRPr lang="en-US"/>
          </a:p>
        </p:txBody>
      </p:sp>
    </p:spTree>
    <p:extLst>
      <p:ext uri="{BB962C8B-B14F-4D97-AF65-F5344CB8AC3E}">
        <p14:creationId xmlns:p14="http://schemas.microsoft.com/office/powerpoint/2010/main" val="2483076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56</a:t>
            </a:fld>
            <a:endParaRPr lang="en-US"/>
          </a:p>
        </p:txBody>
      </p:sp>
    </p:spTree>
    <p:extLst>
      <p:ext uri="{BB962C8B-B14F-4D97-AF65-F5344CB8AC3E}">
        <p14:creationId xmlns:p14="http://schemas.microsoft.com/office/powerpoint/2010/main" val="4081430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58</a:t>
            </a:fld>
            <a:endParaRPr lang="en-US"/>
          </a:p>
        </p:txBody>
      </p:sp>
    </p:spTree>
    <p:extLst>
      <p:ext uri="{BB962C8B-B14F-4D97-AF65-F5344CB8AC3E}">
        <p14:creationId xmlns:p14="http://schemas.microsoft.com/office/powerpoint/2010/main" val="2064827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63</a:t>
            </a:fld>
            <a:endParaRPr lang="en-US"/>
          </a:p>
        </p:txBody>
      </p:sp>
    </p:spTree>
    <p:extLst>
      <p:ext uri="{BB962C8B-B14F-4D97-AF65-F5344CB8AC3E}">
        <p14:creationId xmlns:p14="http://schemas.microsoft.com/office/powerpoint/2010/main" val="3542091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66</a:t>
            </a:fld>
            <a:endParaRPr lang="en-US"/>
          </a:p>
        </p:txBody>
      </p:sp>
    </p:spTree>
    <p:extLst>
      <p:ext uri="{BB962C8B-B14F-4D97-AF65-F5344CB8AC3E}">
        <p14:creationId xmlns:p14="http://schemas.microsoft.com/office/powerpoint/2010/main" val="1951958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67</a:t>
            </a:fld>
            <a:endParaRPr lang="en-US"/>
          </a:p>
        </p:txBody>
      </p:sp>
    </p:spTree>
    <p:extLst>
      <p:ext uri="{BB962C8B-B14F-4D97-AF65-F5344CB8AC3E}">
        <p14:creationId xmlns:p14="http://schemas.microsoft.com/office/powerpoint/2010/main" val="407793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68</a:t>
            </a:fld>
            <a:endParaRPr lang="en-US"/>
          </a:p>
        </p:txBody>
      </p:sp>
    </p:spTree>
    <p:extLst>
      <p:ext uri="{BB962C8B-B14F-4D97-AF65-F5344CB8AC3E}">
        <p14:creationId xmlns:p14="http://schemas.microsoft.com/office/powerpoint/2010/main" val="58832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8</a:t>
            </a:fld>
            <a:endParaRPr lang="en-US"/>
          </a:p>
        </p:txBody>
      </p:sp>
    </p:spTree>
    <p:extLst>
      <p:ext uri="{BB962C8B-B14F-4D97-AF65-F5344CB8AC3E}">
        <p14:creationId xmlns:p14="http://schemas.microsoft.com/office/powerpoint/2010/main" val="572759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9</a:t>
            </a:fld>
            <a:endParaRPr lang="en-US"/>
          </a:p>
        </p:txBody>
      </p:sp>
    </p:spTree>
    <p:extLst>
      <p:ext uri="{BB962C8B-B14F-4D97-AF65-F5344CB8AC3E}">
        <p14:creationId xmlns:p14="http://schemas.microsoft.com/office/powerpoint/2010/main" val="213424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10</a:t>
            </a:fld>
            <a:endParaRPr lang="en-US"/>
          </a:p>
        </p:txBody>
      </p:sp>
    </p:spTree>
    <p:extLst>
      <p:ext uri="{BB962C8B-B14F-4D97-AF65-F5344CB8AC3E}">
        <p14:creationId xmlns:p14="http://schemas.microsoft.com/office/powerpoint/2010/main" val="335638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11</a:t>
            </a:fld>
            <a:endParaRPr lang="en-US"/>
          </a:p>
        </p:txBody>
      </p:sp>
    </p:spTree>
    <p:extLst>
      <p:ext uri="{BB962C8B-B14F-4D97-AF65-F5344CB8AC3E}">
        <p14:creationId xmlns:p14="http://schemas.microsoft.com/office/powerpoint/2010/main" val="2097494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12</a:t>
            </a:fld>
            <a:endParaRPr lang="en-US"/>
          </a:p>
        </p:txBody>
      </p:sp>
    </p:spTree>
    <p:extLst>
      <p:ext uri="{BB962C8B-B14F-4D97-AF65-F5344CB8AC3E}">
        <p14:creationId xmlns:p14="http://schemas.microsoft.com/office/powerpoint/2010/main" val="329842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31E5C-5FF5-534E-9916-43CDC90236E6}" type="slidenum">
              <a:rPr lang="en-US" smtClean="0"/>
              <a:t>13</a:t>
            </a:fld>
            <a:endParaRPr lang="en-US"/>
          </a:p>
        </p:txBody>
      </p:sp>
    </p:spTree>
    <p:extLst>
      <p:ext uri="{BB962C8B-B14F-4D97-AF65-F5344CB8AC3E}">
        <p14:creationId xmlns:p14="http://schemas.microsoft.com/office/powerpoint/2010/main" val="1647270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43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F924-1730-9447-897A-6D1C7E9034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984A32-44E1-9C4B-B466-E8C264FDF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530D51-D751-5E45-A4FF-BB60690C14BB}"/>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5" name="Footer Placeholder 4">
            <a:extLst>
              <a:ext uri="{FF2B5EF4-FFF2-40B4-BE49-F238E27FC236}">
                <a16:creationId xmlns:a16="http://schemas.microsoft.com/office/drawing/2014/main" id="{D169022B-9574-7243-BF00-EA2BF723D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AA4455-766A-9549-BC03-6C46B850781D}"/>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97292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3B635-8439-1A4E-8092-D5773E34B7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C2FB3D-9095-A843-AECD-17D6EE6776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76949-C4E1-E74D-9E37-EF601A795BFE}"/>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5" name="Footer Placeholder 4">
            <a:extLst>
              <a:ext uri="{FF2B5EF4-FFF2-40B4-BE49-F238E27FC236}">
                <a16:creationId xmlns:a16="http://schemas.microsoft.com/office/drawing/2014/main" id="{16149F77-CD97-B347-A6DA-EB4F132F8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C5F9AC-5423-904F-A631-CECE9420CBF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16830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594F90-9AA6-AF4A-8E60-72DB9649CE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1CBD27-0339-4846-9541-447088C6A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CBC6A-410F-4D45-9B7F-DC121F5E6BC9}"/>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5" name="Footer Placeholder 4">
            <a:extLst>
              <a:ext uri="{FF2B5EF4-FFF2-40B4-BE49-F238E27FC236}">
                <a16:creationId xmlns:a16="http://schemas.microsoft.com/office/drawing/2014/main" id="{13C37508-651C-0446-B0E2-45C3A32B7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C8A1EE-DB53-DE47-A021-2B8E99EA0401}"/>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3435299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430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3ABC-87C8-9C4F-9D84-51D595B78F22}"/>
              </a:ext>
            </a:extLst>
          </p:cNvPr>
          <p:cNvSpPr>
            <a:spLocks noGrp="1"/>
          </p:cNvSpPr>
          <p:nvPr>
            <p:ph type="title" hasCustomPrompt="1"/>
          </p:nvPr>
        </p:nvSpPr>
        <p:spPr>
          <a:xfrm>
            <a:off x="243840" y="283319"/>
            <a:ext cx="11704320" cy="1011092"/>
          </a:xfrm>
          <a:effectLst/>
        </p:spPr>
        <p:txBody>
          <a:bodyPr>
            <a:normAutofit/>
          </a:bodyPr>
          <a:lstStyle>
            <a:lvl1pPr>
              <a:defRPr sz="4400" b="1">
                <a:solidFill>
                  <a:schemeClr val="accent5">
                    <a:lumMod val="60000"/>
                    <a:lumOff val="40000"/>
                  </a:schemeClr>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D32F95C9-D544-4149-9010-292C4DF23D9C}"/>
              </a:ext>
            </a:extLst>
          </p:cNvPr>
          <p:cNvSpPr>
            <a:spLocks noGrp="1"/>
          </p:cNvSpPr>
          <p:nvPr>
            <p:ph idx="1"/>
          </p:nvPr>
        </p:nvSpPr>
        <p:spPr>
          <a:xfrm>
            <a:off x="243840" y="1294411"/>
            <a:ext cx="11704320" cy="5280271"/>
          </a:xfrm>
          <a:effectLst/>
        </p:spPr>
        <p:txBody>
          <a:bodyPr>
            <a:normAutofit/>
          </a:bodyPr>
          <a:lstStyle>
            <a:lvl1pPr>
              <a:defRPr sz="3200">
                <a:solidFill>
                  <a:schemeClr val="accent5">
                    <a:lumMod val="20000"/>
                    <a:lumOff val="80000"/>
                  </a:schemeClr>
                </a:solidFill>
                <a:effectLst>
                  <a:outerShdw blurRad="50800" dist="38100" dir="2700000" algn="tl" rotWithShape="0">
                    <a:prstClr val="black">
                      <a:alpha val="40000"/>
                    </a:prstClr>
                  </a:outerShdw>
                </a:effectLst>
              </a:defRPr>
            </a:lvl1pPr>
            <a:lvl2pPr>
              <a:defRPr sz="2800">
                <a:solidFill>
                  <a:schemeClr val="accent5">
                    <a:lumMod val="20000"/>
                    <a:lumOff val="80000"/>
                  </a:schemeClr>
                </a:solidFill>
                <a:effectLst>
                  <a:outerShdw blurRad="50800" dist="38100" dir="2700000" algn="tl" rotWithShape="0">
                    <a:prstClr val="black">
                      <a:alpha val="40000"/>
                    </a:prstClr>
                  </a:outerShdw>
                </a:effectLst>
              </a:defRPr>
            </a:lvl2pPr>
            <a:lvl3pPr>
              <a:defRPr sz="2400">
                <a:solidFill>
                  <a:schemeClr val="accent5">
                    <a:lumMod val="20000"/>
                    <a:lumOff val="80000"/>
                  </a:schemeClr>
                </a:solidFill>
                <a:effectLst>
                  <a:outerShdw blurRad="50800" dist="38100" dir="2700000" algn="tl" rotWithShape="0">
                    <a:prstClr val="black">
                      <a:alpha val="40000"/>
                    </a:prstClr>
                  </a:outerShdw>
                </a:effectLst>
              </a:defRPr>
            </a:lvl3pPr>
            <a:lvl4pPr>
              <a:defRPr sz="2000">
                <a:solidFill>
                  <a:schemeClr val="accent5">
                    <a:lumMod val="20000"/>
                    <a:lumOff val="80000"/>
                  </a:schemeClr>
                </a:solidFill>
                <a:effectLst>
                  <a:outerShdw blurRad="50800" dist="38100" dir="2700000" algn="tl" rotWithShape="0">
                    <a:prstClr val="black">
                      <a:alpha val="40000"/>
                    </a:prstClr>
                  </a:outerShdw>
                </a:effectLst>
              </a:defRPr>
            </a:lvl4pPr>
            <a:lvl5pPr>
              <a:defRPr sz="2000">
                <a:solidFill>
                  <a:schemeClr val="accent5">
                    <a:lumMod val="20000"/>
                    <a:lumOff val="80000"/>
                  </a:schemeClr>
                </a:solidFill>
                <a:effectLst>
                  <a:outerShdw blurRad="50800" dist="38100" dir="2700000" algn="tl"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42A5DE-E34B-D045-90F0-91639E32BB8E}"/>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5" name="Footer Placeholder 4">
            <a:extLst>
              <a:ext uri="{FF2B5EF4-FFF2-40B4-BE49-F238E27FC236}">
                <a16:creationId xmlns:a16="http://schemas.microsoft.com/office/drawing/2014/main" id="{2CB40522-700D-9A42-834F-3193BE8C6D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D9B5C9-E353-6B42-B8B0-5C9B359CA6E7}"/>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1342327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E3F1-F4D1-3243-B3F1-7537191A4F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8284E7-BAE3-1242-BEA0-AE44542624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55B23B-C30F-2D45-834F-80D91C16E458}"/>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5" name="Footer Placeholder 4">
            <a:extLst>
              <a:ext uri="{FF2B5EF4-FFF2-40B4-BE49-F238E27FC236}">
                <a16:creationId xmlns:a16="http://schemas.microsoft.com/office/drawing/2014/main" id="{BD75B12B-D9AC-8746-93E0-36644961F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24A3C2-2E64-8740-875B-CD96E0AAD94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418777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7775-149C-1648-8655-AAAFB64D4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02D21-1B12-984E-B34D-4BB9C742A5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8DA20-9D39-CD43-AA84-98B39EAA90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B69BB-BB55-6D48-893C-1DE97E7094AD}"/>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6" name="Footer Placeholder 5">
            <a:extLst>
              <a:ext uri="{FF2B5EF4-FFF2-40B4-BE49-F238E27FC236}">
                <a16:creationId xmlns:a16="http://schemas.microsoft.com/office/drawing/2014/main" id="{40C54FCE-DC19-2D46-8877-B9B76C9040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2797B-6CEF-7A48-9984-5DE25A2C0506}"/>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841892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2C9F-F0C9-E341-A22A-022C61A259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BFD8BA-7E63-5048-BA75-4123C37EA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27C2D-4439-5D43-A3C4-5517F482A1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B71EA6-AB41-0443-8AAE-915AEDB4D3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02D8C4-E93B-4147-97D2-1A8F55B54F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DFF6F7-52E6-A947-94AE-D0E3D2CB0963}"/>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8" name="Footer Placeholder 7">
            <a:extLst>
              <a:ext uri="{FF2B5EF4-FFF2-40B4-BE49-F238E27FC236}">
                <a16:creationId xmlns:a16="http://schemas.microsoft.com/office/drawing/2014/main" id="{119646DB-C494-7D44-A4FA-018D19F431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D0B7F7-95CF-9144-8428-48FC957BF849}"/>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39319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E60E-1451-0346-A830-8BB475DE2B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5E70A-CA61-0D4F-AA1B-CE38E607E81B}"/>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4" name="Footer Placeholder 3">
            <a:extLst>
              <a:ext uri="{FF2B5EF4-FFF2-40B4-BE49-F238E27FC236}">
                <a16:creationId xmlns:a16="http://schemas.microsoft.com/office/drawing/2014/main" id="{A026410F-63EE-BA4A-A9DC-001845ABDC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1008DB1-7CD8-0541-BBA0-BB928EDA042F}"/>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71368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9F1DA-EFCD-C144-A1E7-B8A46E0B3981}"/>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3" name="Footer Placeholder 2">
            <a:extLst>
              <a:ext uri="{FF2B5EF4-FFF2-40B4-BE49-F238E27FC236}">
                <a16:creationId xmlns:a16="http://schemas.microsoft.com/office/drawing/2014/main" id="{3F30C44B-8026-A54F-9207-24AEB24C0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138F13D-A078-EF4A-864A-3BFF07B09772}"/>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2813071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5106-BE30-6F43-BB1F-9BED7E226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9DD99D-2E9D-4B4E-830C-51749856A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A6F4F4-3241-1F4C-86CF-0BD539168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C21EA7-4B72-A942-9917-CA373F83AF47}"/>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6" name="Footer Placeholder 5">
            <a:extLst>
              <a:ext uri="{FF2B5EF4-FFF2-40B4-BE49-F238E27FC236}">
                <a16:creationId xmlns:a16="http://schemas.microsoft.com/office/drawing/2014/main" id="{693156A0-A450-674E-A1BB-7D006522E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9982FD-F2D7-ED4F-8468-1999A404AB59}"/>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4169930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5ADE-1A53-FE44-9E54-BB3350B52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C65AD-83D7-3644-A02E-0B07F243F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F9CBA-7F1B-0E45-977C-11AFC8E9E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AF5B8-5480-9B4D-A39B-CA33B43C04D6}"/>
              </a:ext>
            </a:extLst>
          </p:cNvPr>
          <p:cNvSpPr>
            <a:spLocks noGrp="1"/>
          </p:cNvSpPr>
          <p:nvPr>
            <p:ph type="dt" sz="half" idx="10"/>
          </p:nvPr>
        </p:nvSpPr>
        <p:spPr>
          <a:xfrm>
            <a:off x="838200" y="6356350"/>
            <a:ext cx="2743200" cy="365125"/>
          </a:xfrm>
          <a:prstGeom prst="rect">
            <a:avLst/>
          </a:prstGeom>
        </p:spPr>
        <p:txBody>
          <a:bodyPr/>
          <a:lstStyle/>
          <a:p>
            <a:fld id="{E790914D-3E64-2E42-8DCA-1BC430AFF975}" type="datetimeFigureOut">
              <a:rPr lang="en-US" smtClean="0"/>
              <a:t>11/17/22</a:t>
            </a:fld>
            <a:endParaRPr lang="en-US"/>
          </a:p>
        </p:txBody>
      </p:sp>
      <p:sp>
        <p:nvSpPr>
          <p:cNvPr id="6" name="Footer Placeholder 5">
            <a:extLst>
              <a:ext uri="{FF2B5EF4-FFF2-40B4-BE49-F238E27FC236}">
                <a16:creationId xmlns:a16="http://schemas.microsoft.com/office/drawing/2014/main" id="{10DA85E7-35F6-314D-8298-B9F044AAD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836E77-F3E7-FF43-B800-48B46B99FE63}"/>
              </a:ext>
            </a:extLst>
          </p:cNvPr>
          <p:cNvSpPr>
            <a:spLocks noGrp="1"/>
          </p:cNvSpPr>
          <p:nvPr>
            <p:ph type="sldNum" sz="quarter" idx="12"/>
          </p:nvPr>
        </p:nvSpPr>
        <p:spPr>
          <a:xfrm>
            <a:off x="8610600" y="6356350"/>
            <a:ext cx="2743200" cy="365125"/>
          </a:xfrm>
          <a:prstGeom prst="rect">
            <a:avLst/>
          </a:prstGeom>
        </p:spPr>
        <p:txBody>
          <a:bodyPr/>
          <a:lstStyle/>
          <a:p>
            <a:fld id="{EA3B2506-E108-554D-ADD5-E33B39549246}" type="slidenum">
              <a:rPr lang="en-US" smtClean="0"/>
              <a:t>‹#›</a:t>
            </a:fld>
            <a:endParaRPr lang="en-US"/>
          </a:p>
        </p:txBody>
      </p:sp>
    </p:spTree>
    <p:extLst>
      <p:ext uri="{BB962C8B-B14F-4D97-AF65-F5344CB8AC3E}">
        <p14:creationId xmlns:p14="http://schemas.microsoft.com/office/powerpoint/2010/main" val="1350765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46938-BDAF-9149-AB13-B24577D22F02}"/>
              </a:ext>
            </a:extLst>
          </p:cNvPr>
          <p:cNvSpPr>
            <a:spLocks noGrp="1"/>
          </p:cNvSpPr>
          <p:nvPr>
            <p:ph type="title"/>
          </p:nvPr>
        </p:nvSpPr>
        <p:spPr>
          <a:xfrm>
            <a:off x="243840" y="283318"/>
            <a:ext cx="117043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3920246-93A3-6C46-9853-624ACD1758F9}"/>
              </a:ext>
            </a:extLst>
          </p:cNvPr>
          <p:cNvSpPr>
            <a:spLocks noGrp="1"/>
          </p:cNvSpPr>
          <p:nvPr>
            <p:ph type="body" idx="1"/>
          </p:nvPr>
        </p:nvSpPr>
        <p:spPr>
          <a:xfrm>
            <a:off x="243840" y="1794075"/>
            <a:ext cx="11704320" cy="47806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7501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2.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2.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8.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2.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2.wdp"/><Relationship Id="rId10" Type="http://schemas.microsoft.com/office/2007/relationships/hdphoto" Target="../media/hdphoto6.wdp"/><Relationship Id="rId4" Type="http://schemas.openxmlformats.org/officeDocument/2006/relationships/image" Target="../media/image2.png"/><Relationship Id="rId9" Type="http://schemas.microsoft.com/office/2007/relationships/hdphoto" Target="../media/hdphoto5.wdp"/></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3.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1.png"/><Relationship Id="rId5" Type="http://schemas.microsoft.com/office/2007/relationships/hdphoto" Target="../media/hdphoto2.wdp"/><Relationship Id="rId10" Type="http://schemas.microsoft.com/office/2007/relationships/hdphoto" Target="../media/hdphoto6.wdp"/><Relationship Id="rId4" Type="http://schemas.openxmlformats.org/officeDocument/2006/relationships/image" Target="../media/image2.png"/><Relationship Id="rId9" Type="http://schemas.microsoft.com/office/2007/relationships/hdphoto" Target="../media/hdphoto5.wdp"/><Relationship Id="rId14" Type="http://schemas.openxmlformats.org/officeDocument/2006/relationships/image" Target="../media/image84.png"/></Relationships>
</file>

<file path=ppt/slides/_rels/slide5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3.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1.png"/><Relationship Id="rId5" Type="http://schemas.microsoft.com/office/2007/relationships/hdphoto" Target="../media/hdphoto2.wdp"/><Relationship Id="rId10" Type="http://schemas.microsoft.com/office/2007/relationships/hdphoto" Target="../media/hdphoto6.wdp"/><Relationship Id="rId4" Type="http://schemas.openxmlformats.org/officeDocument/2006/relationships/image" Target="../media/image2.png"/><Relationship Id="rId9" Type="http://schemas.microsoft.com/office/2007/relationships/hdphoto" Target="../media/hdphoto5.wdp"/><Relationship Id="rId14" Type="http://schemas.openxmlformats.org/officeDocument/2006/relationships/image" Target="../media/image85.png"/></Relationships>
</file>

<file path=ppt/slides/_rels/slide5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3.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1.png"/><Relationship Id="rId5" Type="http://schemas.microsoft.com/office/2007/relationships/hdphoto" Target="../media/hdphoto2.wdp"/><Relationship Id="rId10" Type="http://schemas.microsoft.com/office/2007/relationships/hdphoto" Target="../media/hdphoto6.wdp"/><Relationship Id="rId4" Type="http://schemas.openxmlformats.org/officeDocument/2006/relationships/image" Target="../media/image2.png"/><Relationship Id="rId9" Type="http://schemas.microsoft.com/office/2007/relationships/hdphoto" Target="../media/hdphoto5.wdp"/><Relationship Id="rId1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2.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91.png"/></Relationships>
</file>

<file path=ppt/slides/_rels/slide5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2.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2.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93.png"/></Relationships>
</file>

<file path=ppt/slides/_rels/slide5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3.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1.png"/><Relationship Id="rId5" Type="http://schemas.microsoft.com/office/2007/relationships/hdphoto" Target="../media/hdphoto2.wdp"/><Relationship Id="rId10" Type="http://schemas.microsoft.com/office/2007/relationships/hdphoto" Target="../media/hdphoto6.wdp"/><Relationship Id="rId4" Type="http://schemas.openxmlformats.org/officeDocument/2006/relationships/image" Target="../media/image2.png"/><Relationship Id="rId9" Type="http://schemas.microsoft.com/office/2007/relationships/hdphoto" Target="../media/hdphoto5.wdp"/></Relationships>
</file>

<file path=ppt/slides/_rels/slide5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1.png"/><Relationship Id="rId3" Type="http://schemas.openxmlformats.org/officeDocument/2006/relationships/image" Target="../media/image95.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11" Type="http://schemas.microsoft.com/office/2007/relationships/hdphoto" Target="../media/hdphoto5.wdp"/><Relationship Id="rId5" Type="http://schemas.microsoft.com/office/2007/relationships/hdphoto" Target="../media/hdphoto1.wdp"/><Relationship Id="rId15" Type="http://schemas.openxmlformats.org/officeDocument/2006/relationships/image" Target="../media/image96.png"/><Relationship Id="rId10" Type="http://schemas.microsoft.com/office/2007/relationships/hdphoto" Target="../media/hdphoto4.wdp"/><Relationship Id="rId4" Type="http://schemas.openxmlformats.org/officeDocument/2006/relationships/image" Target="../media/image1.png"/><Relationship Id="rId9" Type="http://schemas.microsoft.com/office/2007/relationships/hdphoto" Target="../media/hdphoto3.wdp"/><Relationship Id="rId14" Type="http://schemas.openxmlformats.org/officeDocument/2006/relationships/image" Target="../media/image82.png"/></Relationships>
</file>

<file path=ppt/slides/_rels/slide5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7.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1.png"/><Relationship Id="rId5" Type="http://schemas.microsoft.com/office/2007/relationships/hdphoto" Target="../media/hdphoto2.wdp"/><Relationship Id="rId10" Type="http://schemas.microsoft.com/office/2007/relationships/hdphoto" Target="../media/hdphoto6.wdp"/><Relationship Id="rId4" Type="http://schemas.openxmlformats.org/officeDocument/2006/relationships/image" Target="../media/image2.png"/><Relationship Id="rId9" Type="http://schemas.microsoft.com/office/2007/relationships/hdphoto" Target="../media/hdphoto5.wdp"/><Relationship Id="rId14" Type="http://schemas.openxmlformats.org/officeDocument/2006/relationships/image" Target="../media/image9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3.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6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7.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1.png"/><Relationship Id="rId5" Type="http://schemas.microsoft.com/office/2007/relationships/hdphoto" Target="../media/hdphoto2.wdp"/><Relationship Id="rId15" Type="http://schemas.openxmlformats.org/officeDocument/2006/relationships/image" Target="../media/image100.png"/><Relationship Id="rId10" Type="http://schemas.microsoft.com/office/2007/relationships/hdphoto" Target="../media/hdphoto6.wdp"/><Relationship Id="rId4" Type="http://schemas.openxmlformats.org/officeDocument/2006/relationships/image" Target="../media/image2.png"/><Relationship Id="rId9" Type="http://schemas.microsoft.com/office/2007/relationships/hdphoto" Target="../media/hdphoto5.wdp"/><Relationship Id="rId1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5.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2.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s>
</file>

<file path=ppt/slides/_rels/slide6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2.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2.png"/><Relationship Id="rId15" Type="http://schemas.openxmlformats.org/officeDocument/2006/relationships/image" Target="../media/image97.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106.png"/></Relationships>
</file>

<file path=ppt/slides/_rels/slide6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07.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1.png"/><Relationship Id="rId5" Type="http://schemas.microsoft.com/office/2007/relationships/hdphoto" Target="../media/hdphoto2.wdp"/><Relationship Id="rId10" Type="http://schemas.microsoft.com/office/2007/relationships/hdphoto" Target="../media/hdphoto6.wdp"/><Relationship Id="rId4" Type="http://schemas.openxmlformats.org/officeDocument/2006/relationships/image" Target="../media/image2.png"/><Relationship Id="rId9" Type="http://schemas.microsoft.com/office/2007/relationships/hdphoto" Target="../media/hdphoto5.wdp"/><Relationship Id="rId1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2.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2.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95CDD-1AA9-574F-BF7A-96731F5FCE5E}"/>
              </a:ext>
            </a:extLst>
          </p:cNvPr>
          <p:cNvSpPr>
            <a:spLocks noGrp="1"/>
          </p:cNvSpPr>
          <p:nvPr>
            <p:ph type="ctrTitle"/>
          </p:nvPr>
        </p:nvSpPr>
        <p:spPr>
          <a:xfrm>
            <a:off x="313999" y="367267"/>
            <a:ext cx="11564002" cy="3061733"/>
          </a:xfrm>
          <a:effectLst/>
        </p:spPr>
        <p:txBody>
          <a:bodyPr>
            <a:noAutofit/>
          </a:bodyPr>
          <a:lstStyle/>
          <a:p>
            <a:pPr>
              <a:lnSpc>
                <a:spcPct val="80000"/>
              </a:lnSpc>
            </a:pPr>
            <a:r>
              <a:rPr lang="en-US" sz="4800" b="1" cap="small" dirty="0">
                <a:solidFill>
                  <a:schemeClr val="accent5">
                    <a:lumMod val="60000"/>
                    <a:lumOff val="40000"/>
                  </a:schemeClr>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LEARNING TO PREDICT ARBITRARY QUANTUM PROCESSES</a:t>
            </a:r>
            <a:endParaRPr lang="en-US" sz="4800" b="1" cap="small" dirty="0">
              <a:solidFill>
                <a:schemeClr val="accent1">
                  <a:lumMod val="60000"/>
                  <a:lumOff val="40000"/>
                </a:schemeClr>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4" name="Table 4">
            <a:extLst>
              <a:ext uri="{FF2B5EF4-FFF2-40B4-BE49-F238E27FC236}">
                <a16:creationId xmlns:a16="http://schemas.microsoft.com/office/drawing/2014/main" id="{B108D775-0962-EA41-8BC7-BDAD26E25640}"/>
              </a:ext>
            </a:extLst>
          </p:cNvPr>
          <p:cNvGraphicFramePr>
            <a:graphicFrameLocks noGrp="1"/>
          </p:cNvGraphicFramePr>
          <p:nvPr/>
        </p:nvGraphicFramePr>
        <p:xfrm>
          <a:off x="2196066" y="3429000"/>
          <a:ext cx="7799868" cy="853440"/>
        </p:xfrm>
        <a:graphic>
          <a:graphicData uri="http://schemas.openxmlformats.org/drawingml/2006/table">
            <a:tbl>
              <a:tblPr firstRow="1" bandRow="1">
                <a:tableStyleId>{5C22544A-7EE6-4342-B048-85BDC9FD1C3A}</a:tableStyleId>
              </a:tblPr>
              <a:tblGrid>
                <a:gridCol w="7799868">
                  <a:extLst>
                    <a:ext uri="{9D8B030D-6E8A-4147-A177-3AD203B41FA5}">
                      <a16:colId xmlns:a16="http://schemas.microsoft.com/office/drawing/2014/main" val="2692926107"/>
                    </a:ext>
                  </a:extLst>
                </a:gridCol>
              </a:tblGrid>
              <a:tr h="370840">
                <a:tc>
                  <a:txBody>
                    <a:bodyPr/>
                    <a:lstStyle/>
                    <a:p>
                      <a:pPr algn="ctr"/>
                      <a:r>
                        <a:rPr lang="en-US" sz="2800" b="0" cap="small" dirty="0">
                          <a:solidFill>
                            <a:schemeClr val="accent5">
                              <a:lumMod val="20000"/>
                              <a:lumOff val="80000"/>
                            </a:schemeClr>
                          </a:solidFill>
                          <a:effectLst>
                            <a:outerShdw blurRad="50800" dist="38100" dir="2700000" algn="tl" rotWithShape="0">
                              <a:prstClr val="black">
                                <a:alpha val="40000"/>
                              </a:prstClr>
                            </a:outerShdw>
                          </a:effectLst>
                        </a:rPr>
                        <a:t>SITAN CHEN </a:t>
                      </a:r>
                    </a:p>
                    <a:p>
                      <a:pPr algn="ctr"/>
                      <a:r>
                        <a:rPr lang="en-US" sz="2800" b="0" cap="small" dirty="0">
                          <a:solidFill>
                            <a:schemeClr val="accent5">
                              <a:lumMod val="20000"/>
                              <a:lumOff val="80000"/>
                            </a:schemeClr>
                          </a:solidFill>
                          <a:effectLst>
                            <a:outerShdw blurRad="50800" dist="38100" dir="2700000" algn="tl" rotWithShape="0">
                              <a:prstClr val="black">
                                <a:alpha val="40000"/>
                              </a:prstClr>
                            </a:outerShdw>
                          </a:effectLst>
                        </a:rPr>
                        <a:t>UC BERKELEY</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5692906"/>
                  </a:ext>
                </a:extLst>
              </a:tr>
            </a:tbl>
          </a:graphicData>
        </a:graphic>
      </p:graphicFrame>
      <p:sp>
        <p:nvSpPr>
          <p:cNvPr id="3" name="TextBox 2">
            <a:extLst>
              <a:ext uri="{FF2B5EF4-FFF2-40B4-BE49-F238E27FC236}">
                <a16:creationId xmlns:a16="http://schemas.microsoft.com/office/drawing/2014/main" id="{CC6E3BAD-BD3C-6AEA-36B9-C5140DB0D364}"/>
              </a:ext>
            </a:extLst>
          </p:cNvPr>
          <p:cNvSpPr txBox="1"/>
          <p:nvPr/>
        </p:nvSpPr>
        <p:spPr>
          <a:xfrm>
            <a:off x="984031" y="5947792"/>
            <a:ext cx="102239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all" spc="0" normalizeH="0" baseline="0" noProof="0" dirty="0">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joint WORK w/ </a:t>
            </a:r>
            <a:r>
              <a:rPr kumimoji="0" lang="en-US" sz="2400" b="0" i="0" u="none" strike="noStrike" kern="1200" cap="all" spc="0" normalizeH="0" baseline="0" noProof="0" dirty="0" err="1">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HSin</a:t>
            </a:r>
            <a:r>
              <a:rPr kumimoji="0" lang="en-US" sz="2400" b="0" i="0" u="none" strike="noStrike" kern="1200" cap="all" spc="0" normalizeH="0" baseline="0" noProof="0" dirty="0">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-Yuan HUANG (Caltech) and John </a:t>
            </a:r>
            <a:r>
              <a:rPr kumimoji="0" lang="en-US" sz="2400" b="0" i="0" u="none" strike="noStrike" kern="1200" cap="all" spc="0" normalizeH="0" baseline="0" noProof="0" dirty="0" err="1">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2400" b="0" i="0" u="none" strike="noStrike" kern="1200" cap="all" spc="0" normalizeH="0" baseline="0" noProof="0" dirty="0">
                <a:ln>
                  <a:noFill/>
                </a:ln>
                <a:solidFill>
                  <a:srgbClr val="418AB3">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(Caltech)</a:t>
            </a:r>
          </a:p>
        </p:txBody>
      </p:sp>
    </p:spTree>
    <p:extLst>
      <p:ext uri="{BB962C8B-B14F-4D97-AF65-F5344CB8AC3E}">
        <p14:creationId xmlns:p14="http://schemas.microsoft.com/office/powerpoint/2010/main" val="4017649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352D-EC76-F275-8F3C-613C3DC8BD30}"/>
              </a:ext>
            </a:extLst>
          </p:cNvPr>
          <p:cNvSpPr>
            <a:spLocks noGrp="1"/>
          </p:cNvSpPr>
          <p:nvPr>
            <p:ph type="title"/>
          </p:nvPr>
        </p:nvSpPr>
        <p:spPr/>
        <p:txBody>
          <a:bodyPr/>
          <a:lstStyle/>
          <a:p>
            <a:r>
              <a:rPr lang="en-US" dirty="0"/>
              <a:t>QUANTUM HARDNESS?</a:t>
            </a:r>
          </a:p>
        </p:txBody>
      </p:sp>
      <p:grpSp>
        <p:nvGrpSpPr>
          <p:cNvPr id="5" name="Group 4">
            <a:extLst>
              <a:ext uri="{FF2B5EF4-FFF2-40B4-BE49-F238E27FC236}">
                <a16:creationId xmlns:a16="http://schemas.microsoft.com/office/drawing/2014/main" id="{10A63C14-EC00-1EEE-9331-398ED827282E}"/>
              </a:ext>
            </a:extLst>
          </p:cNvPr>
          <p:cNvGrpSpPr/>
          <p:nvPr/>
        </p:nvGrpSpPr>
        <p:grpSpPr>
          <a:xfrm>
            <a:off x="312614" y="1294410"/>
            <a:ext cx="6808804" cy="2411315"/>
            <a:chOff x="741927" y="1294411"/>
            <a:chExt cx="10497441" cy="3717633"/>
          </a:xfrm>
        </p:grpSpPr>
        <p:cxnSp>
          <p:nvCxnSpPr>
            <p:cNvPr id="6" name="Straight Connector 5">
              <a:extLst>
                <a:ext uri="{FF2B5EF4-FFF2-40B4-BE49-F238E27FC236}">
                  <a16:creationId xmlns:a16="http://schemas.microsoft.com/office/drawing/2014/main" id="{CAD13F10-C7C6-D962-DB0D-B8B9BC680B6E}"/>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48D494-C672-DE23-E778-758203FEBD97}"/>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1B5A12-A474-3356-15C8-6500F4EAC72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641F0C-E135-4FDF-82EA-87EDAC87DD7F}"/>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CFF554-40EA-A84F-E971-6870530EF926}"/>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2ADDDB-C588-5C26-63BA-602B70D4E16F}"/>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6E4287-0CFD-E27D-BE2F-DAF618BFA14A}"/>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834DD6-9C2E-9B24-D4F1-E260E6CE288A}"/>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710B44-8DBB-BDBE-E75A-5D4C368E76C0}"/>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E4EF4B-FC86-729A-C245-9E70B3D4EEBF}"/>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Picture 15" descr="Diagram, background pattern&#10;&#10;Description automatically generated with medium confidence">
              <a:extLst>
                <a:ext uri="{FF2B5EF4-FFF2-40B4-BE49-F238E27FC236}">
                  <a16:creationId xmlns:a16="http://schemas.microsoft.com/office/drawing/2014/main" id="{99197B39-A7AE-C493-BE12-429156915B98}"/>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7" name="Picture 10" descr="Ball, orange, sphere icon - Free download on Iconfinder">
              <a:extLst>
                <a:ext uri="{FF2B5EF4-FFF2-40B4-BE49-F238E27FC236}">
                  <a16:creationId xmlns:a16="http://schemas.microsoft.com/office/drawing/2014/main" id="{3BF7927A-92E5-BA0E-D3AA-2D58041BB21B}"/>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A picture containing diagram&#10;&#10;Description automatically generated">
              <a:extLst>
                <a:ext uri="{FF2B5EF4-FFF2-40B4-BE49-F238E27FC236}">
                  <a16:creationId xmlns:a16="http://schemas.microsoft.com/office/drawing/2014/main" id="{C98D4CC1-64D6-FB82-98DD-CE9C43D74AA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19" name="Straight Connector 18">
              <a:extLst>
                <a:ext uri="{FF2B5EF4-FFF2-40B4-BE49-F238E27FC236}">
                  <a16:creationId xmlns:a16="http://schemas.microsoft.com/office/drawing/2014/main" id="{341B10B1-2A57-98F2-744C-C6E2EB8E85B1}"/>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0" name="Picture 10" descr="Ball, orange, sphere icon - Free download on Iconfinder">
              <a:extLst>
                <a:ext uri="{FF2B5EF4-FFF2-40B4-BE49-F238E27FC236}">
                  <a16:creationId xmlns:a16="http://schemas.microsoft.com/office/drawing/2014/main" id="{826458FD-6B72-14AE-1405-DE11C35A38F1}"/>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descr="A picture containing diagram&#10;&#10;Description automatically generated">
              <a:extLst>
                <a:ext uri="{FF2B5EF4-FFF2-40B4-BE49-F238E27FC236}">
                  <a16:creationId xmlns:a16="http://schemas.microsoft.com/office/drawing/2014/main" id="{BD6D272E-8B7B-C4C0-D787-909CE8C20A1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2" name="Straight Connector 21">
              <a:extLst>
                <a:ext uri="{FF2B5EF4-FFF2-40B4-BE49-F238E27FC236}">
                  <a16:creationId xmlns:a16="http://schemas.microsoft.com/office/drawing/2014/main" id="{522642D4-3AF2-884F-335B-A90862F193F1}"/>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3" name="Picture 10" descr="Ball, orange, sphere icon - Free download on Iconfinder">
              <a:extLst>
                <a:ext uri="{FF2B5EF4-FFF2-40B4-BE49-F238E27FC236}">
                  <a16:creationId xmlns:a16="http://schemas.microsoft.com/office/drawing/2014/main" id="{EBB0F567-A434-47DF-2A58-CE8584729F5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3" descr="A picture containing diagram&#10;&#10;Description automatically generated">
              <a:extLst>
                <a:ext uri="{FF2B5EF4-FFF2-40B4-BE49-F238E27FC236}">
                  <a16:creationId xmlns:a16="http://schemas.microsoft.com/office/drawing/2014/main" id="{8F7B0566-F8FA-8BE1-FEAE-93F824F9372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5" name="Straight Connector 24">
              <a:extLst>
                <a:ext uri="{FF2B5EF4-FFF2-40B4-BE49-F238E27FC236}">
                  <a16:creationId xmlns:a16="http://schemas.microsoft.com/office/drawing/2014/main" id="{4D30AE39-1DD3-4047-5AB2-058167641FFD}"/>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6" name="Picture 10" descr="Ball, orange, sphere icon - Free download on Iconfinder">
              <a:extLst>
                <a:ext uri="{FF2B5EF4-FFF2-40B4-BE49-F238E27FC236}">
                  <a16:creationId xmlns:a16="http://schemas.microsoft.com/office/drawing/2014/main" id="{C2F146B4-A09E-9939-A26D-93C129755ED8}"/>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6" descr="A picture containing diagram&#10;&#10;Description automatically generated">
              <a:extLst>
                <a:ext uri="{FF2B5EF4-FFF2-40B4-BE49-F238E27FC236}">
                  <a16:creationId xmlns:a16="http://schemas.microsoft.com/office/drawing/2014/main" id="{48DFDF95-B495-3441-BBAF-553CF46D130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8" name="Straight Connector 27">
              <a:extLst>
                <a:ext uri="{FF2B5EF4-FFF2-40B4-BE49-F238E27FC236}">
                  <a16:creationId xmlns:a16="http://schemas.microsoft.com/office/drawing/2014/main" id="{9EBC0893-0143-73B2-23B7-E3E90B42E210}"/>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9" name="Picture 10" descr="Ball, orange, sphere icon - Free download on Iconfinder">
              <a:extLst>
                <a:ext uri="{FF2B5EF4-FFF2-40B4-BE49-F238E27FC236}">
                  <a16:creationId xmlns:a16="http://schemas.microsoft.com/office/drawing/2014/main" id="{0C2C2C32-0E8B-6DCF-1058-0CCDDFDFBBA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A picture containing diagram&#10;&#10;Description automatically generated">
              <a:extLst>
                <a:ext uri="{FF2B5EF4-FFF2-40B4-BE49-F238E27FC236}">
                  <a16:creationId xmlns:a16="http://schemas.microsoft.com/office/drawing/2014/main" id="{EA7FB778-86F0-1A17-08FC-DE72C4CFDFB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1" name="Straight Connector 30">
              <a:extLst>
                <a:ext uri="{FF2B5EF4-FFF2-40B4-BE49-F238E27FC236}">
                  <a16:creationId xmlns:a16="http://schemas.microsoft.com/office/drawing/2014/main" id="{0482BF4A-DDD5-4CC6-B3FE-568439B07F83}"/>
                </a:ext>
              </a:extLst>
            </p:cNvPr>
            <p:cNvCxnSpPr>
              <a:cxnSpLocks/>
              <a:endCxn id="30"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Rounded Rectangle 31">
                  <a:extLst>
                    <a:ext uri="{FF2B5EF4-FFF2-40B4-BE49-F238E27FC236}">
                      <a16:creationId xmlns:a16="http://schemas.microsoft.com/office/drawing/2014/main" id="{D177AD43-45B0-0F28-9831-0132CCF83DA4}"/>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i="1" smtClean="0">
                            <a:solidFill>
                              <a:srgbClr val="272611"/>
                            </a:solidFill>
                            <a:latin typeface="Cambria Math" panose="02040503050406030204" pitchFamily="18" charset="0"/>
                            <a:ea typeface="Cambria Math" panose="02040503050406030204" pitchFamily="18" charset="0"/>
                          </a:rPr>
                          <m:t>ℰ</m:t>
                        </m:r>
                      </m:oMath>
                    </m:oMathPara>
                  </a14:m>
                  <a:endParaRPr lang="en-US" sz="3600" dirty="0">
                    <a:solidFill>
                      <a:srgbClr val="272611"/>
                    </a:solidFill>
                  </a:endParaRPr>
                </a:p>
              </p:txBody>
            </p:sp>
          </mc:Choice>
          <mc:Fallback>
            <p:sp>
              <p:nvSpPr>
                <p:cNvPr id="32" name="Rounded Rectangle 31">
                  <a:extLst>
                    <a:ext uri="{FF2B5EF4-FFF2-40B4-BE49-F238E27FC236}">
                      <a16:creationId xmlns:a16="http://schemas.microsoft.com/office/drawing/2014/main" id="{D177AD43-45B0-0F28-9831-0132CCF83DA4}"/>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2"/>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04065904-9ED6-8F9D-03C6-E2C51743D163}"/>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𝑂</m:t>
                        </m:r>
                      </m:oMath>
                    </m:oMathPara>
                  </a14:m>
                  <a:endParaRPr lang="en-US" sz="1000" dirty="0">
                    <a:solidFill>
                      <a:srgbClr val="272611"/>
                    </a:solidFill>
                  </a:endParaRPr>
                </a:p>
              </p:txBody>
            </p:sp>
          </mc:Choice>
          <mc:Fallback>
            <p:sp>
              <p:nvSpPr>
                <p:cNvPr id="33" name="Rounded Rectangle 32">
                  <a:extLst>
                    <a:ext uri="{FF2B5EF4-FFF2-40B4-BE49-F238E27FC236}">
                      <a16:creationId xmlns:a16="http://schemas.microsoft.com/office/drawing/2014/main" id="{04065904-9ED6-8F9D-03C6-E2C51743D163}"/>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3"/>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45F85E02-88BF-837E-625F-1BED8F6BC432}"/>
                  </a:ext>
                </a:extLst>
              </p:cNvPr>
              <p:cNvSpPr txBox="1">
                <a:spLocks/>
              </p:cNvSpPr>
              <p:nvPr/>
            </p:nvSpPr>
            <p:spPr>
              <a:xfrm>
                <a:off x="243839" y="4168479"/>
                <a:ext cx="11704319" cy="244796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3600" dirty="0"/>
                  <a:t>Sample complexity for finding </a:t>
                </a:r>
                <a14:m>
                  <m:oMath xmlns:m="http://schemas.openxmlformats.org/officeDocument/2006/math">
                    <m:acc>
                      <m:accPr>
                        <m:chr m:val="̂"/>
                        <m:ctrlPr>
                          <a:rPr lang="en-US" sz="3600" i="1">
                            <a:latin typeface="Cambria Math" panose="02040503050406030204" pitchFamily="18" charset="0"/>
                          </a:rPr>
                        </m:ctrlPr>
                      </m:accPr>
                      <m:e>
                        <m:r>
                          <a:rPr lang="en-US" sz="3600" b="0" i="1" smtClean="0">
                            <a:latin typeface="Cambria Math" panose="02040503050406030204" pitchFamily="18" charset="0"/>
                          </a:rPr>
                          <m:t>𝐹</m:t>
                        </m:r>
                      </m:e>
                    </m:acc>
                  </m:oMath>
                </a14:m>
                <a:r>
                  <a:rPr lang="en-US" sz="3600" dirty="0"/>
                  <a:t> </a:t>
                </a:r>
                <a:r>
                  <a:rPr lang="en-US" sz="3600" dirty="0" err="1"/>
                  <a:t>s.t.</a:t>
                </a:r>
                <a:r>
                  <a:rPr lang="en-US" sz="3600" dirty="0"/>
                  <a:t> </a:t>
                </a:r>
              </a:p>
              <a:p>
                <a:pPr marL="0" indent="0" algn="ctr">
                  <a:buNone/>
                  <a:defRPr/>
                </a:pPr>
                <a14:m>
                  <m:oMath xmlns:m="http://schemas.openxmlformats.org/officeDocument/2006/math">
                    <m:sSub>
                      <m:sSubPr>
                        <m:ctrlPr>
                          <a:rPr lang="en-US" sz="3600" i="1">
                            <a:solidFill>
                              <a:schemeClr val="accent1">
                                <a:lumMod val="40000"/>
                                <a:lumOff val="60000"/>
                              </a:schemeClr>
                            </a:solidFill>
                            <a:latin typeface="Cambria Math" panose="02040503050406030204" pitchFamily="18" charset="0"/>
                          </a:rPr>
                        </m:ctrlPr>
                      </m:sSubPr>
                      <m:e>
                        <m:r>
                          <a:rPr lang="en-US" sz="3600" i="1">
                            <a:solidFill>
                              <a:schemeClr val="accent1">
                                <a:lumMod val="40000"/>
                                <a:lumOff val="60000"/>
                              </a:schemeClr>
                            </a:solidFill>
                            <a:latin typeface="Cambria Math" panose="02040503050406030204" pitchFamily="18" charset="0"/>
                            <a:ea typeface="Cambria Math" panose="02040503050406030204" pitchFamily="18" charset="0"/>
                          </a:rPr>
                          <m:t>𝔼</m:t>
                        </m:r>
                      </m:e>
                      <m:sub>
                        <m:r>
                          <a:rPr lang="en-US" sz="3600" i="1">
                            <a:solidFill>
                              <a:schemeClr val="accent1">
                                <a:lumMod val="40000"/>
                                <a:lumOff val="60000"/>
                              </a:schemeClr>
                            </a:solidFill>
                            <a:latin typeface="Cambria Math" panose="02040503050406030204" pitchFamily="18" charset="0"/>
                            <a:ea typeface="Cambria Math" panose="02040503050406030204" pitchFamily="18" charset="0"/>
                          </a:rPr>
                          <m:t>𝜎</m:t>
                        </m:r>
                        <m:r>
                          <a:rPr lang="en-US" sz="3600" i="1">
                            <a:solidFill>
                              <a:schemeClr val="accent1">
                                <a:lumMod val="40000"/>
                                <a:lumOff val="60000"/>
                              </a:schemeClr>
                            </a:solidFill>
                            <a:latin typeface="Cambria Math" panose="02040503050406030204" pitchFamily="18" charset="0"/>
                          </a:rPr>
                          <m:t>∼</m:t>
                        </m:r>
                        <m:sSup>
                          <m:sSupPr>
                            <m:ctrlPr>
                              <a:rPr lang="en-US" sz="3600" i="1">
                                <a:solidFill>
                                  <a:schemeClr val="accent1">
                                    <a:lumMod val="40000"/>
                                    <a:lumOff val="60000"/>
                                  </a:schemeClr>
                                </a:solidFill>
                                <a:latin typeface="Cambria Math" panose="02040503050406030204" pitchFamily="18" charset="0"/>
                              </a:rPr>
                            </m:ctrlPr>
                          </m:sSupPr>
                          <m:e>
                            <m:d>
                              <m:dPr>
                                <m:begChr m:val="{"/>
                                <m:endChr m:val="}"/>
                                <m:ctrlPr>
                                  <a:rPr lang="en-US" sz="3600" i="1">
                                    <a:solidFill>
                                      <a:schemeClr val="accent1">
                                        <a:lumMod val="40000"/>
                                        <a:lumOff val="60000"/>
                                      </a:schemeClr>
                                    </a:solidFill>
                                    <a:latin typeface="Cambria Math" panose="02040503050406030204" pitchFamily="18" charset="0"/>
                                  </a:rPr>
                                </m:ctrlPr>
                              </m:dPr>
                              <m:e>
                                <m:d>
                                  <m:dPr>
                                    <m:begChr m:val="|"/>
                                    <m:endChr m:val="⟩"/>
                                    <m:ctrlPr>
                                      <a:rPr lang="en-US" sz="3600" i="1">
                                        <a:solidFill>
                                          <a:schemeClr val="accent1">
                                            <a:lumMod val="40000"/>
                                            <a:lumOff val="60000"/>
                                          </a:schemeClr>
                                        </a:solidFill>
                                        <a:latin typeface="Cambria Math" panose="02040503050406030204" pitchFamily="18" charset="0"/>
                                      </a:rPr>
                                    </m:ctrlPr>
                                  </m:dPr>
                                  <m:e>
                                    <m:r>
                                      <a:rPr lang="en-US" sz="3600" i="1">
                                        <a:solidFill>
                                          <a:schemeClr val="accent1">
                                            <a:lumMod val="40000"/>
                                            <a:lumOff val="60000"/>
                                          </a:schemeClr>
                                        </a:solidFill>
                                        <a:latin typeface="Cambria Math" panose="02040503050406030204" pitchFamily="18" charset="0"/>
                                      </a:rPr>
                                      <m:t>0</m:t>
                                    </m:r>
                                  </m:e>
                                </m:d>
                                <m:r>
                                  <a:rPr lang="en-US" sz="3600" i="1">
                                    <a:solidFill>
                                      <a:schemeClr val="accent1">
                                        <a:lumMod val="40000"/>
                                        <a:lumOff val="60000"/>
                                      </a:schemeClr>
                                    </a:solidFill>
                                    <a:latin typeface="Cambria Math" panose="02040503050406030204" pitchFamily="18" charset="0"/>
                                  </a:rPr>
                                  <m:t>,</m:t>
                                </m:r>
                                <m:d>
                                  <m:dPr>
                                    <m:begChr m:val="|"/>
                                    <m:endChr m:val="⟩"/>
                                    <m:ctrlPr>
                                      <a:rPr lang="en-US" sz="3600" i="1">
                                        <a:solidFill>
                                          <a:schemeClr val="accent1">
                                            <a:lumMod val="40000"/>
                                            <a:lumOff val="60000"/>
                                          </a:schemeClr>
                                        </a:solidFill>
                                        <a:latin typeface="Cambria Math" panose="02040503050406030204" pitchFamily="18" charset="0"/>
                                      </a:rPr>
                                    </m:ctrlPr>
                                  </m:dPr>
                                  <m:e>
                                    <m:r>
                                      <a:rPr lang="en-US" sz="3600" i="1">
                                        <a:solidFill>
                                          <a:schemeClr val="accent1">
                                            <a:lumMod val="40000"/>
                                            <a:lumOff val="60000"/>
                                          </a:schemeClr>
                                        </a:solidFill>
                                        <a:latin typeface="Cambria Math" panose="02040503050406030204" pitchFamily="18" charset="0"/>
                                      </a:rPr>
                                      <m:t>1</m:t>
                                    </m:r>
                                  </m:e>
                                </m:d>
                              </m:e>
                            </m:d>
                          </m:e>
                          <m:sup>
                            <m:r>
                              <a:rPr lang="en-US" sz="3600" i="1">
                                <a:solidFill>
                                  <a:schemeClr val="accent1">
                                    <a:lumMod val="40000"/>
                                    <a:lumOff val="60000"/>
                                  </a:schemeClr>
                                </a:solidFill>
                                <a:latin typeface="Cambria Math" panose="02040503050406030204" pitchFamily="18" charset="0"/>
                              </a:rPr>
                              <m:t>⊗</m:t>
                            </m:r>
                            <m:r>
                              <a:rPr lang="en-US" sz="3600" i="1">
                                <a:solidFill>
                                  <a:schemeClr val="accent1">
                                    <a:lumMod val="40000"/>
                                    <a:lumOff val="60000"/>
                                  </a:schemeClr>
                                </a:solidFill>
                                <a:latin typeface="Cambria Math" panose="02040503050406030204" pitchFamily="18" charset="0"/>
                              </a:rPr>
                              <m:t>𝑛</m:t>
                            </m:r>
                          </m:sup>
                        </m:sSup>
                      </m:sub>
                    </m:sSub>
                    <m:sSup>
                      <m:sSupPr>
                        <m:ctrlPr>
                          <a:rPr lang="en-US" sz="3600" i="1">
                            <a:solidFill>
                              <a:schemeClr val="accent1">
                                <a:lumMod val="40000"/>
                                <a:lumOff val="60000"/>
                              </a:schemeClr>
                            </a:solidFill>
                            <a:latin typeface="Cambria Math" panose="02040503050406030204" pitchFamily="18" charset="0"/>
                          </a:rPr>
                        </m:ctrlPr>
                      </m:sSupPr>
                      <m:e>
                        <m:r>
                          <a:rPr lang="en-US" sz="3600">
                            <a:solidFill>
                              <a:schemeClr val="accent1">
                                <a:lumMod val="40000"/>
                                <a:lumOff val="60000"/>
                              </a:schemeClr>
                            </a:solidFill>
                            <a:latin typeface="Cambria Math" panose="02040503050406030204" pitchFamily="18" charset="0"/>
                          </a:rPr>
                          <m:t>(</m:t>
                        </m:r>
                        <m:r>
                          <m:rPr>
                            <m:sty m:val="p"/>
                          </m:rPr>
                          <a:rPr lang="en-US" sz="3600">
                            <a:solidFill>
                              <a:schemeClr val="accent1">
                                <a:lumMod val="40000"/>
                                <a:lumOff val="60000"/>
                              </a:schemeClr>
                            </a:solidFill>
                            <a:latin typeface="Cambria Math" panose="02040503050406030204" pitchFamily="18" charset="0"/>
                          </a:rPr>
                          <m:t>tr</m:t>
                        </m:r>
                        <m:d>
                          <m:dPr>
                            <m:ctrlPr>
                              <a:rPr lang="en-US" sz="3600" i="1">
                                <a:solidFill>
                                  <a:schemeClr val="accent1">
                                    <a:lumMod val="40000"/>
                                    <a:lumOff val="60000"/>
                                  </a:schemeClr>
                                </a:solidFill>
                                <a:latin typeface="Cambria Math" panose="02040503050406030204" pitchFamily="18" charset="0"/>
                              </a:rPr>
                            </m:ctrlPr>
                          </m:dPr>
                          <m:e>
                            <m:r>
                              <a:rPr lang="en-US" sz="3600" i="1">
                                <a:solidFill>
                                  <a:schemeClr val="accent1">
                                    <a:lumMod val="40000"/>
                                    <a:lumOff val="60000"/>
                                  </a:schemeClr>
                                </a:solidFill>
                                <a:latin typeface="Cambria Math" panose="02040503050406030204" pitchFamily="18" charset="0"/>
                              </a:rPr>
                              <m:t>𝑂</m:t>
                            </m:r>
                            <m:r>
                              <a:rPr lang="en-US" sz="3600" i="1">
                                <a:solidFill>
                                  <a:schemeClr val="accent1">
                                    <a:lumMod val="40000"/>
                                    <a:lumOff val="60000"/>
                                  </a:schemeClr>
                                </a:solidFill>
                                <a:latin typeface="Cambria Math" panose="02040503050406030204" pitchFamily="18" charset="0"/>
                              </a:rPr>
                              <m:t>ℰ</m:t>
                            </m:r>
                            <m:d>
                              <m:dPr>
                                <m:begChr m:val="["/>
                                <m:endChr m:val="]"/>
                                <m:ctrlPr>
                                  <a:rPr lang="en-US" sz="3600" i="1">
                                    <a:solidFill>
                                      <a:schemeClr val="accent1">
                                        <a:lumMod val="40000"/>
                                        <a:lumOff val="60000"/>
                                      </a:schemeClr>
                                    </a:solidFill>
                                    <a:latin typeface="Cambria Math" panose="02040503050406030204" pitchFamily="18" charset="0"/>
                                  </a:rPr>
                                </m:ctrlPr>
                              </m:dPr>
                              <m:e>
                                <m:r>
                                  <a:rPr lang="en-US" sz="3600" i="1">
                                    <a:solidFill>
                                      <a:schemeClr val="accent1">
                                        <a:lumMod val="40000"/>
                                        <a:lumOff val="60000"/>
                                      </a:schemeClr>
                                    </a:solidFill>
                                    <a:latin typeface="Cambria Math" panose="02040503050406030204" pitchFamily="18" charset="0"/>
                                  </a:rPr>
                                  <m:t>𝜎</m:t>
                                </m:r>
                              </m:e>
                            </m:d>
                          </m:e>
                        </m:d>
                        <m:r>
                          <a:rPr lang="en-US" sz="3600" i="1">
                            <a:solidFill>
                              <a:schemeClr val="accent1">
                                <a:lumMod val="40000"/>
                                <a:lumOff val="60000"/>
                              </a:schemeClr>
                            </a:solidFill>
                            <a:latin typeface="Cambria Math" panose="02040503050406030204" pitchFamily="18" charset="0"/>
                          </a:rPr>
                          <m:t>−</m:t>
                        </m:r>
                        <m:acc>
                          <m:accPr>
                            <m:chr m:val="̂"/>
                            <m:ctrlPr>
                              <a:rPr lang="en-US" sz="3600" i="1">
                                <a:solidFill>
                                  <a:schemeClr val="accent1">
                                    <a:lumMod val="40000"/>
                                    <a:lumOff val="60000"/>
                                  </a:schemeClr>
                                </a:solidFill>
                                <a:latin typeface="Cambria Math" panose="02040503050406030204" pitchFamily="18" charset="0"/>
                              </a:rPr>
                            </m:ctrlPr>
                          </m:accPr>
                          <m:e>
                            <m:r>
                              <a:rPr lang="en-US" sz="3600" i="1">
                                <a:solidFill>
                                  <a:schemeClr val="accent1">
                                    <a:lumMod val="40000"/>
                                    <a:lumOff val="60000"/>
                                  </a:schemeClr>
                                </a:solidFill>
                                <a:latin typeface="Cambria Math" panose="02040503050406030204" pitchFamily="18" charset="0"/>
                              </a:rPr>
                              <m:t>𝐹</m:t>
                            </m:r>
                          </m:e>
                        </m:acc>
                        <m:r>
                          <a:rPr lang="en-US" sz="3600" i="1">
                            <a:solidFill>
                              <a:schemeClr val="accent1">
                                <a:lumMod val="40000"/>
                                <a:lumOff val="60000"/>
                              </a:schemeClr>
                            </a:solidFill>
                            <a:latin typeface="Cambria Math" panose="02040503050406030204" pitchFamily="18" charset="0"/>
                          </a:rPr>
                          <m:t>(</m:t>
                        </m:r>
                        <m:r>
                          <a:rPr lang="en-US" sz="3600" i="1">
                            <a:solidFill>
                              <a:schemeClr val="accent1">
                                <a:lumMod val="40000"/>
                                <a:lumOff val="60000"/>
                              </a:schemeClr>
                            </a:solidFill>
                            <a:latin typeface="Cambria Math" panose="02040503050406030204" pitchFamily="18" charset="0"/>
                          </a:rPr>
                          <m:t>𝜎</m:t>
                        </m:r>
                        <m:r>
                          <a:rPr lang="en-US" sz="3600" i="1">
                            <a:solidFill>
                              <a:schemeClr val="accent1">
                                <a:lumMod val="40000"/>
                                <a:lumOff val="60000"/>
                              </a:schemeClr>
                            </a:solidFill>
                            <a:latin typeface="Cambria Math" panose="02040503050406030204" pitchFamily="18" charset="0"/>
                          </a:rPr>
                          <m:t>)</m:t>
                        </m:r>
                        <m:r>
                          <a:rPr lang="en-US" sz="3600" i="1">
                            <a:solidFill>
                              <a:schemeClr val="accent1">
                                <a:lumMod val="40000"/>
                                <a:lumOff val="60000"/>
                              </a:schemeClr>
                            </a:solidFill>
                            <a:latin typeface="Cambria Math" panose="02040503050406030204" pitchFamily="18" charset="0"/>
                          </a:rPr>
                          <m:t>)</m:t>
                        </m:r>
                      </m:e>
                      <m:sup>
                        <m:r>
                          <a:rPr lang="en-US" sz="3600" i="1">
                            <a:solidFill>
                              <a:schemeClr val="accent1">
                                <a:lumMod val="40000"/>
                                <a:lumOff val="60000"/>
                              </a:schemeClr>
                            </a:solidFill>
                            <a:latin typeface="Cambria Math" panose="02040503050406030204" pitchFamily="18" charset="0"/>
                          </a:rPr>
                          <m:t>2</m:t>
                        </m:r>
                      </m:sup>
                    </m:sSup>
                    <m:r>
                      <a:rPr lang="en-US" sz="3600" i="1">
                        <a:solidFill>
                          <a:schemeClr val="accent1">
                            <a:lumMod val="40000"/>
                            <a:lumOff val="60000"/>
                          </a:schemeClr>
                        </a:solidFill>
                        <a:latin typeface="Cambria Math" panose="02040503050406030204" pitchFamily="18" charset="0"/>
                      </a:rPr>
                      <m:t>≤1/3</m:t>
                    </m:r>
                  </m:oMath>
                </a14:m>
                <a:r>
                  <a:rPr lang="en-US" sz="3600" dirty="0">
                    <a:solidFill>
                      <a:schemeClr val="accent1">
                        <a:lumMod val="40000"/>
                        <a:lumOff val="60000"/>
                      </a:schemeClr>
                    </a:solidFill>
                  </a:rPr>
                  <a:t> </a:t>
                </a:r>
              </a:p>
              <a:p>
                <a:pPr marL="0" lvl="0" indent="0">
                  <a:buNone/>
                  <a:defRPr/>
                </a:pPr>
                <a:r>
                  <a:rPr lang="en-US" sz="3600" dirty="0"/>
                  <a:t>is</a:t>
                </a:r>
                <a:r>
                  <a:rPr lang="en-US" sz="3600" b="1" dirty="0"/>
                  <a:t> </a:t>
                </a:r>
                <a:r>
                  <a:rPr lang="en-US" sz="3600" b="1" dirty="0">
                    <a:solidFill>
                      <a:schemeClr val="accent6"/>
                    </a:solidFill>
                  </a:rPr>
                  <a:t>exponential... </a:t>
                </a:r>
                <a:r>
                  <a:rPr lang="en-US" sz="3600" b="1" dirty="0">
                    <a:solidFill>
                      <a:schemeClr val="accent2">
                        <a:lumMod val="60000"/>
                        <a:lumOff val="40000"/>
                      </a:schemeClr>
                    </a:solidFill>
                  </a:rPr>
                  <a:t>but what about other distributions over </a:t>
                </a:r>
                <a14:m>
                  <m:oMath xmlns:m="http://schemas.openxmlformats.org/officeDocument/2006/math">
                    <m:r>
                      <a:rPr lang="en-US" sz="3600" b="1" i="1" smtClean="0">
                        <a:solidFill>
                          <a:schemeClr val="accent2">
                            <a:lumMod val="60000"/>
                            <a:lumOff val="40000"/>
                          </a:schemeClr>
                        </a:solidFill>
                        <a:latin typeface="Cambria Math" panose="02040503050406030204" pitchFamily="18" charset="0"/>
                      </a:rPr>
                      <m:t>𝝈</m:t>
                    </m:r>
                  </m:oMath>
                </a14:m>
                <a:r>
                  <a:rPr lang="en-US" sz="3600" b="1" dirty="0">
                    <a:solidFill>
                      <a:schemeClr val="accent2">
                        <a:lumMod val="60000"/>
                        <a:lumOff val="40000"/>
                      </a:schemeClr>
                    </a:solidFill>
                  </a:rPr>
                  <a:t>?</a:t>
                </a:r>
              </a:p>
            </p:txBody>
          </p:sp>
        </mc:Choice>
        <mc:Fallback>
          <p:sp>
            <p:nvSpPr>
              <p:cNvPr id="4" name="Content Placeholder 2">
                <a:extLst>
                  <a:ext uri="{FF2B5EF4-FFF2-40B4-BE49-F238E27FC236}">
                    <a16:creationId xmlns:a16="http://schemas.microsoft.com/office/drawing/2014/main" id="{45F85E02-88BF-837E-625F-1BED8F6BC432}"/>
                  </a:ext>
                </a:extLst>
              </p:cNvPr>
              <p:cNvSpPr txBox="1">
                <a:spLocks noRot="1" noChangeAspect="1" noMove="1" noResize="1" noEditPoints="1" noAdjustHandles="1" noChangeArrowheads="1" noChangeShapeType="1" noTextEdit="1"/>
              </p:cNvSpPr>
              <p:nvPr/>
            </p:nvSpPr>
            <p:spPr>
              <a:xfrm>
                <a:off x="243839" y="4168479"/>
                <a:ext cx="11704319" cy="2447960"/>
              </a:xfrm>
              <a:prstGeom prst="rect">
                <a:avLst/>
              </a:prstGeom>
              <a:blipFill>
                <a:blip r:embed="rId14"/>
                <a:stretch>
                  <a:fillRect l="-1735" t="-6218"/>
                </a:stretch>
              </a:blipFill>
              <a:effectLst/>
            </p:spPr>
            <p:txBody>
              <a:bodyPr/>
              <a:lstStyle/>
              <a:p>
                <a:r>
                  <a:rPr lang="en-US">
                    <a:noFill/>
                  </a:rPr>
                  <a:t> </a:t>
                </a:r>
              </a:p>
            </p:txBody>
          </p:sp>
        </mc:Fallback>
      </mc:AlternateContent>
      <p:sp>
        <p:nvSpPr>
          <p:cNvPr id="34" name="Content Placeholder 2">
            <a:extLst>
              <a:ext uri="{FF2B5EF4-FFF2-40B4-BE49-F238E27FC236}">
                <a16:creationId xmlns:a16="http://schemas.microsoft.com/office/drawing/2014/main" id="{6A3A9DA8-D4E0-9FC4-3C63-5BA4C69615F7}"/>
              </a:ext>
            </a:extLst>
          </p:cNvPr>
          <p:cNvSpPr txBox="1">
            <a:spLocks/>
          </p:cNvSpPr>
          <p:nvPr/>
        </p:nvSpPr>
        <p:spPr>
          <a:xfrm>
            <a:off x="7416007" y="1646518"/>
            <a:ext cx="4532154" cy="170710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Quantum at least as hard as classical...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End of story?</a:t>
            </a:r>
            <a:endParaRPr kumimoji="0" lang="en-US" sz="3600" b="1"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1144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352D-EC76-F275-8F3C-613C3DC8BD30}"/>
              </a:ext>
            </a:extLst>
          </p:cNvPr>
          <p:cNvSpPr>
            <a:spLocks noGrp="1"/>
          </p:cNvSpPr>
          <p:nvPr>
            <p:ph type="title"/>
          </p:nvPr>
        </p:nvSpPr>
        <p:spPr/>
        <p:txBody>
          <a:bodyPr/>
          <a:lstStyle/>
          <a:p>
            <a:r>
              <a:rPr lang="en-US" dirty="0"/>
              <a:t>QUANTUM HARDNESS?</a:t>
            </a:r>
          </a:p>
        </p:txBody>
      </p:sp>
      <p:grpSp>
        <p:nvGrpSpPr>
          <p:cNvPr id="5" name="Group 4">
            <a:extLst>
              <a:ext uri="{FF2B5EF4-FFF2-40B4-BE49-F238E27FC236}">
                <a16:creationId xmlns:a16="http://schemas.microsoft.com/office/drawing/2014/main" id="{10A63C14-EC00-1EEE-9331-398ED827282E}"/>
              </a:ext>
            </a:extLst>
          </p:cNvPr>
          <p:cNvGrpSpPr/>
          <p:nvPr/>
        </p:nvGrpSpPr>
        <p:grpSpPr>
          <a:xfrm>
            <a:off x="312614" y="1294410"/>
            <a:ext cx="6808804" cy="2411315"/>
            <a:chOff x="741927" y="1294411"/>
            <a:chExt cx="10497441" cy="3717633"/>
          </a:xfrm>
        </p:grpSpPr>
        <p:cxnSp>
          <p:nvCxnSpPr>
            <p:cNvPr id="6" name="Straight Connector 5">
              <a:extLst>
                <a:ext uri="{FF2B5EF4-FFF2-40B4-BE49-F238E27FC236}">
                  <a16:creationId xmlns:a16="http://schemas.microsoft.com/office/drawing/2014/main" id="{CAD13F10-C7C6-D962-DB0D-B8B9BC680B6E}"/>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48D494-C672-DE23-E778-758203FEBD97}"/>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1B5A12-A474-3356-15C8-6500F4EAC72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641F0C-E135-4FDF-82EA-87EDAC87DD7F}"/>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CFF554-40EA-A84F-E971-6870530EF926}"/>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2ADDDB-C588-5C26-63BA-602B70D4E16F}"/>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6E4287-0CFD-E27D-BE2F-DAF618BFA14A}"/>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834DD6-9C2E-9B24-D4F1-E260E6CE288A}"/>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710B44-8DBB-BDBE-E75A-5D4C368E76C0}"/>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E4EF4B-FC86-729A-C245-9E70B3D4EEBF}"/>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Picture 15" descr="Diagram, background pattern&#10;&#10;Description automatically generated with medium confidence">
              <a:extLst>
                <a:ext uri="{FF2B5EF4-FFF2-40B4-BE49-F238E27FC236}">
                  <a16:creationId xmlns:a16="http://schemas.microsoft.com/office/drawing/2014/main" id="{99197B39-A7AE-C493-BE12-429156915B98}"/>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7" name="Picture 10" descr="Ball, orange, sphere icon - Free download on Iconfinder">
              <a:extLst>
                <a:ext uri="{FF2B5EF4-FFF2-40B4-BE49-F238E27FC236}">
                  <a16:creationId xmlns:a16="http://schemas.microsoft.com/office/drawing/2014/main" id="{3BF7927A-92E5-BA0E-D3AA-2D58041BB21B}"/>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A picture containing diagram&#10;&#10;Description automatically generated">
              <a:extLst>
                <a:ext uri="{FF2B5EF4-FFF2-40B4-BE49-F238E27FC236}">
                  <a16:creationId xmlns:a16="http://schemas.microsoft.com/office/drawing/2014/main" id="{C98D4CC1-64D6-FB82-98DD-CE9C43D74AA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19" name="Straight Connector 18">
              <a:extLst>
                <a:ext uri="{FF2B5EF4-FFF2-40B4-BE49-F238E27FC236}">
                  <a16:creationId xmlns:a16="http://schemas.microsoft.com/office/drawing/2014/main" id="{341B10B1-2A57-98F2-744C-C6E2EB8E85B1}"/>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0" name="Picture 10" descr="Ball, orange, sphere icon - Free download on Iconfinder">
              <a:extLst>
                <a:ext uri="{FF2B5EF4-FFF2-40B4-BE49-F238E27FC236}">
                  <a16:creationId xmlns:a16="http://schemas.microsoft.com/office/drawing/2014/main" id="{826458FD-6B72-14AE-1405-DE11C35A38F1}"/>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descr="A picture containing diagram&#10;&#10;Description automatically generated">
              <a:extLst>
                <a:ext uri="{FF2B5EF4-FFF2-40B4-BE49-F238E27FC236}">
                  <a16:creationId xmlns:a16="http://schemas.microsoft.com/office/drawing/2014/main" id="{BD6D272E-8B7B-C4C0-D787-909CE8C20A1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2" name="Straight Connector 21">
              <a:extLst>
                <a:ext uri="{FF2B5EF4-FFF2-40B4-BE49-F238E27FC236}">
                  <a16:creationId xmlns:a16="http://schemas.microsoft.com/office/drawing/2014/main" id="{522642D4-3AF2-884F-335B-A90862F193F1}"/>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3" name="Picture 10" descr="Ball, orange, sphere icon - Free download on Iconfinder">
              <a:extLst>
                <a:ext uri="{FF2B5EF4-FFF2-40B4-BE49-F238E27FC236}">
                  <a16:creationId xmlns:a16="http://schemas.microsoft.com/office/drawing/2014/main" id="{EBB0F567-A434-47DF-2A58-CE8584729F5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3" descr="A picture containing diagram&#10;&#10;Description automatically generated">
              <a:extLst>
                <a:ext uri="{FF2B5EF4-FFF2-40B4-BE49-F238E27FC236}">
                  <a16:creationId xmlns:a16="http://schemas.microsoft.com/office/drawing/2014/main" id="{8F7B0566-F8FA-8BE1-FEAE-93F824F9372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5" name="Straight Connector 24">
              <a:extLst>
                <a:ext uri="{FF2B5EF4-FFF2-40B4-BE49-F238E27FC236}">
                  <a16:creationId xmlns:a16="http://schemas.microsoft.com/office/drawing/2014/main" id="{4D30AE39-1DD3-4047-5AB2-058167641FFD}"/>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6" name="Picture 10" descr="Ball, orange, sphere icon - Free download on Iconfinder">
              <a:extLst>
                <a:ext uri="{FF2B5EF4-FFF2-40B4-BE49-F238E27FC236}">
                  <a16:creationId xmlns:a16="http://schemas.microsoft.com/office/drawing/2014/main" id="{C2F146B4-A09E-9939-A26D-93C129755ED8}"/>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6" descr="A picture containing diagram&#10;&#10;Description automatically generated">
              <a:extLst>
                <a:ext uri="{FF2B5EF4-FFF2-40B4-BE49-F238E27FC236}">
                  <a16:creationId xmlns:a16="http://schemas.microsoft.com/office/drawing/2014/main" id="{48DFDF95-B495-3441-BBAF-553CF46D130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8" name="Straight Connector 27">
              <a:extLst>
                <a:ext uri="{FF2B5EF4-FFF2-40B4-BE49-F238E27FC236}">
                  <a16:creationId xmlns:a16="http://schemas.microsoft.com/office/drawing/2014/main" id="{9EBC0893-0143-73B2-23B7-E3E90B42E210}"/>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9" name="Picture 10" descr="Ball, orange, sphere icon - Free download on Iconfinder">
              <a:extLst>
                <a:ext uri="{FF2B5EF4-FFF2-40B4-BE49-F238E27FC236}">
                  <a16:creationId xmlns:a16="http://schemas.microsoft.com/office/drawing/2014/main" id="{0C2C2C32-0E8B-6DCF-1058-0CCDDFDFBBA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A picture containing diagram&#10;&#10;Description automatically generated">
              <a:extLst>
                <a:ext uri="{FF2B5EF4-FFF2-40B4-BE49-F238E27FC236}">
                  <a16:creationId xmlns:a16="http://schemas.microsoft.com/office/drawing/2014/main" id="{EA7FB778-86F0-1A17-08FC-DE72C4CFDFB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1" name="Straight Connector 30">
              <a:extLst>
                <a:ext uri="{FF2B5EF4-FFF2-40B4-BE49-F238E27FC236}">
                  <a16:creationId xmlns:a16="http://schemas.microsoft.com/office/drawing/2014/main" id="{0482BF4A-DDD5-4CC6-B3FE-568439B07F83}"/>
                </a:ext>
              </a:extLst>
            </p:cNvPr>
            <p:cNvCxnSpPr>
              <a:cxnSpLocks/>
              <a:endCxn id="30"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Rounded Rectangle 31">
                  <a:extLst>
                    <a:ext uri="{FF2B5EF4-FFF2-40B4-BE49-F238E27FC236}">
                      <a16:creationId xmlns:a16="http://schemas.microsoft.com/office/drawing/2014/main" id="{D177AD43-45B0-0F28-9831-0132CCF83DA4}"/>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i="1" smtClean="0">
                            <a:solidFill>
                              <a:srgbClr val="272611"/>
                            </a:solidFill>
                            <a:latin typeface="Cambria Math" panose="02040503050406030204" pitchFamily="18" charset="0"/>
                            <a:ea typeface="Cambria Math" panose="02040503050406030204" pitchFamily="18" charset="0"/>
                          </a:rPr>
                          <m:t>ℰ</m:t>
                        </m:r>
                      </m:oMath>
                    </m:oMathPara>
                  </a14:m>
                  <a:endParaRPr lang="en-US" sz="3600" dirty="0">
                    <a:solidFill>
                      <a:srgbClr val="272611"/>
                    </a:solidFill>
                  </a:endParaRPr>
                </a:p>
              </p:txBody>
            </p:sp>
          </mc:Choice>
          <mc:Fallback>
            <p:sp>
              <p:nvSpPr>
                <p:cNvPr id="32" name="Rounded Rectangle 31">
                  <a:extLst>
                    <a:ext uri="{FF2B5EF4-FFF2-40B4-BE49-F238E27FC236}">
                      <a16:creationId xmlns:a16="http://schemas.microsoft.com/office/drawing/2014/main" id="{D177AD43-45B0-0F28-9831-0132CCF83DA4}"/>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2"/>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04065904-9ED6-8F9D-03C6-E2C51743D163}"/>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𝑂</m:t>
                        </m:r>
                      </m:oMath>
                    </m:oMathPara>
                  </a14:m>
                  <a:endParaRPr lang="en-US" sz="1000" dirty="0">
                    <a:solidFill>
                      <a:srgbClr val="272611"/>
                    </a:solidFill>
                  </a:endParaRPr>
                </a:p>
              </p:txBody>
            </p:sp>
          </mc:Choice>
          <mc:Fallback>
            <p:sp>
              <p:nvSpPr>
                <p:cNvPr id="33" name="Rounded Rectangle 32">
                  <a:extLst>
                    <a:ext uri="{FF2B5EF4-FFF2-40B4-BE49-F238E27FC236}">
                      <a16:creationId xmlns:a16="http://schemas.microsoft.com/office/drawing/2014/main" id="{04065904-9ED6-8F9D-03C6-E2C51743D163}"/>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3"/>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45F85E02-88BF-837E-625F-1BED8F6BC432}"/>
                  </a:ext>
                </a:extLst>
              </p:cNvPr>
              <p:cNvSpPr txBox="1">
                <a:spLocks/>
              </p:cNvSpPr>
              <p:nvPr/>
            </p:nvSpPr>
            <p:spPr>
              <a:xfrm>
                <a:off x="243839" y="4168479"/>
                <a:ext cx="11704319" cy="244796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3600" dirty="0"/>
                  <a:t>Sample complexity for finding </a:t>
                </a:r>
                <a14:m>
                  <m:oMath xmlns:m="http://schemas.openxmlformats.org/officeDocument/2006/math">
                    <m:acc>
                      <m:accPr>
                        <m:chr m:val="̂"/>
                        <m:ctrlPr>
                          <a:rPr lang="en-US" sz="3600" i="1">
                            <a:latin typeface="Cambria Math" panose="02040503050406030204" pitchFamily="18" charset="0"/>
                          </a:rPr>
                        </m:ctrlPr>
                      </m:accPr>
                      <m:e>
                        <m:r>
                          <a:rPr lang="en-US" sz="3600" i="1">
                            <a:latin typeface="Cambria Math" panose="02040503050406030204" pitchFamily="18" charset="0"/>
                          </a:rPr>
                          <m:t>𝐹</m:t>
                        </m:r>
                      </m:e>
                    </m:acc>
                  </m:oMath>
                </a14:m>
                <a:r>
                  <a:rPr lang="en-US" sz="3600" dirty="0"/>
                  <a:t> </a:t>
                </a:r>
                <a:r>
                  <a:rPr lang="en-US" sz="3600" dirty="0" err="1"/>
                  <a:t>s.t.</a:t>
                </a:r>
                <a:r>
                  <a:rPr lang="en-US" sz="3600" dirty="0"/>
                  <a:t> </a:t>
                </a:r>
              </a:p>
              <a:p>
                <a:pPr marL="0" indent="0" algn="ctr">
                  <a:buNone/>
                  <a:defRPr/>
                </a:pPr>
                <a14:m>
                  <m:oMath xmlns:m="http://schemas.openxmlformats.org/officeDocument/2006/math">
                    <m:sSub>
                      <m:sSubPr>
                        <m:ctrlPr>
                          <a:rPr lang="en-US" sz="3600" i="1" smtClean="0">
                            <a:solidFill>
                              <a:schemeClr val="accent1">
                                <a:lumMod val="40000"/>
                                <a:lumOff val="60000"/>
                              </a:schemeClr>
                            </a:solidFill>
                            <a:latin typeface="Cambria Math" panose="02040503050406030204" pitchFamily="18" charset="0"/>
                          </a:rPr>
                        </m:ctrlPr>
                      </m:sSubPr>
                      <m:e>
                        <m:r>
                          <a:rPr lang="en-US" sz="3600" i="1">
                            <a:solidFill>
                              <a:schemeClr val="accent1">
                                <a:lumMod val="40000"/>
                                <a:lumOff val="60000"/>
                              </a:schemeClr>
                            </a:solidFill>
                            <a:latin typeface="Cambria Math" panose="02040503050406030204" pitchFamily="18" charset="0"/>
                            <a:ea typeface="Cambria Math" panose="02040503050406030204" pitchFamily="18" charset="0"/>
                          </a:rPr>
                          <m:t>𝔼</m:t>
                        </m:r>
                      </m:e>
                      <m:sub>
                        <m:r>
                          <a:rPr lang="en-US" sz="3600" b="0" i="1" smtClean="0">
                            <a:solidFill>
                              <a:schemeClr val="accent1">
                                <a:lumMod val="40000"/>
                                <a:lumOff val="60000"/>
                              </a:schemeClr>
                            </a:solidFill>
                            <a:latin typeface="Cambria Math" panose="02040503050406030204" pitchFamily="18" charset="0"/>
                            <a:ea typeface="Cambria Math" panose="02040503050406030204" pitchFamily="18" charset="0"/>
                          </a:rPr>
                          <m:t>𝜎</m:t>
                        </m:r>
                      </m:sub>
                    </m:sSub>
                    <m:sSup>
                      <m:sSupPr>
                        <m:ctrlPr>
                          <a:rPr lang="en-US" sz="3600" i="1">
                            <a:solidFill>
                              <a:schemeClr val="accent1">
                                <a:lumMod val="40000"/>
                                <a:lumOff val="60000"/>
                              </a:schemeClr>
                            </a:solidFill>
                            <a:latin typeface="Cambria Math" panose="02040503050406030204" pitchFamily="18" charset="0"/>
                          </a:rPr>
                        </m:ctrlPr>
                      </m:sSupPr>
                      <m:e>
                        <m:r>
                          <a:rPr lang="en-US" sz="3600" b="0" i="0" smtClean="0">
                            <a:solidFill>
                              <a:schemeClr val="accent1">
                                <a:lumMod val="40000"/>
                                <a:lumOff val="60000"/>
                              </a:schemeClr>
                            </a:solidFill>
                            <a:latin typeface="Cambria Math" panose="02040503050406030204" pitchFamily="18" charset="0"/>
                          </a:rPr>
                          <m:t>(</m:t>
                        </m:r>
                        <m:r>
                          <m:rPr>
                            <m:sty m:val="p"/>
                          </m:rPr>
                          <a:rPr lang="en-US" sz="3600">
                            <a:solidFill>
                              <a:schemeClr val="accent1">
                                <a:lumMod val="40000"/>
                                <a:lumOff val="60000"/>
                              </a:schemeClr>
                            </a:solidFill>
                            <a:latin typeface="Cambria Math" panose="02040503050406030204" pitchFamily="18" charset="0"/>
                          </a:rPr>
                          <m:t>tr</m:t>
                        </m:r>
                        <m:d>
                          <m:dPr>
                            <m:ctrlPr>
                              <a:rPr lang="en-US" sz="3600" i="1">
                                <a:solidFill>
                                  <a:schemeClr val="accent1">
                                    <a:lumMod val="40000"/>
                                    <a:lumOff val="60000"/>
                                  </a:schemeClr>
                                </a:solidFill>
                                <a:latin typeface="Cambria Math" panose="02040503050406030204" pitchFamily="18" charset="0"/>
                              </a:rPr>
                            </m:ctrlPr>
                          </m:dPr>
                          <m:e>
                            <m:r>
                              <a:rPr lang="en-US" sz="3600" i="1">
                                <a:solidFill>
                                  <a:schemeClr val="accent1">
                                    <a:lumMod val="40000"/>
                                    <a:lumOff val="60000"/>
                                  </a:schemeClr>
                                </a:solidFill>
                                <a:latin typeface="Cambria Math" panose="02040503050406030204" pitchFamily="18" charset="0"/>
                              </a:rPr>
                              <m:t>𝑂</m:t>
                            </m:r>
                            <m:r>
                              <a:rPr lang="en-US" sz="3600" i="1">
                                <a:solidFill>
                                  <a:schemeClr val="accent1">
                                    <a:lumMod val="40000"/>
                                    <a:lumOff val="60000"/>
                                  </a:schemeClr>
                                </a:solidFill>
                                <a:latin typeface="Cambria Math" panose="02040503050406030204" pitchFamily="18" charset="0"/>
                              </a:rPr>
                              <m:t>ℰ</m:t>
                            </m:r>
                            <m:d>
                              <m:dPr>
                                <m:begChr m:val="["/>
                                <m:endChr m:val="]"/>
                                <m:ctrlPr>
                                  <a:rPr lang="en-US" sz="3600" i="1">
                                    <a:solidFill>
                                      <a:schemeClr val="accent1">
                                        <a:lumMod val="40000"/>
                                        <a:lumOff val="60000"/>
                                      </a:schemeClr>
                                    </a:solidFill>
                                    <a:latin typeface="Cambria Math" panose="02040503050406030204" pitchFamily="18" charset="0"/>
                                  </a:rPr>
                                </m:ctrlPr>
                              </m:dPr>
                              <m:e>
                                <m:r>
                                  <a:rPr lang="en-US" sz="3600" b="0" i="1" smtClean="0">
                                    <a:solidFill>
                                      <a:schemeClr val="accent1">
                                        <a:lumMod val="40000"/>
                                        <a:lumOff val="60000"/>
                                      </a:schemeClr>
                                    </a:solidFill>
                                    <a:latin typeface="Cambria Math" panose="02040503050406030204" pitchFamily="18" charset="0"/>
                                  </a:rPr>
                                  <m:t>𝜎</m:t>
                                </m:r>
                              </m:e>
                            </m:d>
                          </m:e>
                        </m:d>
                        <m:r>
                          <a:rPr lang="en-US" sz="3600" i="1">
                            <a:solidFill>
                              <a:schemeClr val="accent1">
                                <a:lumMod val="40000"/>
                                <a:lumOff val="60000"/>
                              </a:schemeClr>
                            </a:solidFill>
                            <a:latin typeface="Cambria Math" panose="02040503050406030204" pitchFamily="18" charset="0"/>
                          </a:rPr>
                          <m:t>−</m:t>
                        </m:r>
                        <m:acc>
                          <m:accPr>
                            <m:chr m:val="̂"/>
                            <m:ctrlPr>
                              <a:rPr lang="en-US" sz="3600" i="1">
                                <a:solidFill>
                                  <a:schemeClr val="accent1">
                                    <a:lumMod val="40000"/>
                                    <a:lumOff val="60000"/>
                                  </a:schemeClr>
                                </a:solidFill>
                                <a:latin typeface="Cambria Math" panose="02040503050406030204" pitchFamily="18" charset="0"/>
                              </a:rPr>
                            </m:ctrlPr>
                          </m:accPr>
                          <m:e>
                            <m:r>
                              <a:rPr lang="en-US" sz="3600" i="1">
                                <a:solidFill>
                                  <a:schemeClr val="accent1">
                                    <a:lumMod val="40000"/>
                                    <a:lumOff val="60000"/>
                                  </a:schemeClr>
                                </a:solidFill>
                                <a:latin typeface="Cambria Math" panose="02040503050406030204" pitchFamily="18" charset="0"/>
                              </a:rPr>
                              <m:t>𝐹</m:t>
                            </m:r>
                          </m:e>
                        </m:acc>
                        <m:r>
                          <a:rPr lang="en-US" sz="3600" i="1">
                            <a:solidFill>
                              <a:schemeClr val="accent1">
                                <a:lumMod val="40000"/>
                                <a:lumOff val="60000"/>
                              </a:schemeClr>
                            </a:solidFill>
                            <a:latin typeface="Cambria Math" panose="02040503050406030204" pitchFamily="18" charset="0"/>
                          </a:rPr>
                          <m:t>(</m:t>
                        </m:r>
                        <m:r>
                          <a:rPr lang="en-US" sz="3600" b="0" i="1" smtClean="0">
                            <a:solidFill>
                              <a:schemeClr val="accent1">
                                <a:lumMod val="40000"/>
                                <a:lumOff val="60000"/>
                              </a:schemeClr>
                            </a:solidFill>
                            <a:latin typeface="Cambria Math" panose="02040503050406030204" pitchFamily="18" charset="0"/>
                          </a:rPr>
                          <m:t>𝜎</m:t>
                        </m:r>
                        <m:r>
                          <a:rPr lang="en-US" sz="3600" i="1">
                            <a:solidFill>
                              <a:schemeClr val="accent1">
                                <a:lumMod val="40000"/>
                                <a:lumOff val="60000"/>
                              </a:schemeClr>
                            </a:solidFill>
                            <a:latin typeface="Cambria Math" panose="02040503050406030204" pitchFamily="18" charset="0"/>
                          </a:rPr>
                          <m:t>))</m:t>
                        </m:r>
                      </m:e>
                      <m:sup>
                        <m:r>
                          <a:rPr lang="en-US" sz="3600" i="1">
                            <a:solidFill>
                              <a:schemeClr val="accent1">
                                <a:lumMod val="40000"/>
                                <a:lumOff val="60000"/>
                              </a:schemeClr>
                            </a:solidFill>
                            <a:latin typeface="Cambria Math" panose="02040503050406030204" pitchFamily="18" charset="0"/>
                          </a:rPr>
                          <m:t>2</m:t>
                        </m:r>
                      </m:sup>
                    </m:sSup>
                    <m:r>
                      <a:rPr lang="en-US" sz="3600" i="1">
                        <a:solidFill>
                          <a:schemeClr val="accent1">
                            <a:lumMod val="40000"/>
                            <a:lumOff val="60000"/>
                          </a:schemeClr>
                        </a:solidFill>
                        <a:latin typeface="Cambria Math" panose="02040503050406030204" pitchFamily="18" charset="0"/>
                      </a:rPr>
                      <m:t>≤</m:t>
                    </m:r>
                    <m:r>
                      <a:rPr lang="en-US" sz="3600" b="0" i="1" smtClean="0">
                        <a:solidFill>
                          <a:schemeClr val="accent1">
                            <a:lumMod val="40000"/>
                            <a:lumOff val="60000"/>
                          </a:schemeClr>
                        </a:solidFill>
                        <a:latin typeface="Cambria Math" panose="02040503050406030204" pitchFamily="18" charset="0"/>
                      </a:rPr>
                      <m:t>𝜀</m:t>
                    </m:r>
                  </m:oMath>
                </a14:m>
                <a:r>
                  <a:rPr lang="en-US" sz="3600" dirty="0">
                    <a:solidFill>
                      <a:schemeClr val="accent1">
                        <a:lumMod val="40000"/>
                        <a:lumOff val="60000"/>
                      </a:schemeClr>
                    </a:solidFill>
                  </a:rPr>
                  <a:t> </a:t>
                </a:r>
              </a:p>
              <a:p>
                <a:pPr marL="0" lvl="0" indent="0">
                  <a:buNone/>
                  <a:defRPr/>
                </a:pPr>
                <a:r>
                  <a:rPr lang="en-US" sz="3600" dirty="0"/>
                  <a:t>when </a:t>
                </a:r>
                <a14:m>
                  <m:oMath xmlns:m="http://schemas.openxmlformats.org/officeDocument/2006/math">
                    <m:r>
                      <a:rPr lang="en-US" sz="3600" b="0" i="1" smtClean="0">
                        <a:latin typeface="Cambria Math" panose="02040503050406030204" pitchFamily="18" charset="0"/>
                        <a:ea typeface="Cambria Math" panose="02040503050406030204" pitchFamily="18" charset="0"/>
                      </a:rPr>
                      <m:t>𝜎</m:t>
                    </m:r>
                  </m:oMath>
                </a14:m>
                <a:r>
                  <a:rPr lang="en-US" sz="3600" dirty="0"/>
                  <a:t> is a </a:t>
                </a:r>
                <a:r>
                  <a:rPr lang="en-US" sz="3600" b="1" dirty="0" err="1">
                    <a:solidFill>
                      <a:schemeClr val="accent2">
                        <a:lumMod val="60000"/>
                        <a:lumOff val="40000"/>
                      </a:schemeClr>
                    </a:solidFill>
                  </a:rPr>
                  <a:t>Haar</a:t>
                </a:r>
                <a:r>
                  <a:rPr lang="en-US" sz="3600" b="1" dirty="0">
                    <a:solidFill>
                      <a:schemeClr val="accent2">
                        <a:lumMod val="60000"/>
                        <a:lumOff val="40000"/>
                      </a:schemeClr>
                    </a:solidFill>
                  </a:rPr>
                  <a:t>-random product state?</a:t>
                </a:r>
              </a:p>
            </p:txBody>
          </p:sp>
        </mc:Choice>
        <mc:Fallback>
          <p:sp>
            <p:nvSpPr>
              <p:cNvPr id="4" name="Content Placeholder 2">
                <a:extLst>
                  <a:ext uri="{FF2B5EF4-FFF2-40B4-BE49-F238E27FC236}">
                    <a16:creationId xmlns:a16="http://schemas.microsoft.com/office/drawing/2014/main" id="{45F85E02-88BF-837E-625F-1BED8F6BC432}"/>
                  </a:ext>
                </a:extLst>
              </p:cNvPr>
              <p:cNvSpPr txBox="1">
                <a:spLocks noRot="1" noChangeAspect="1" noMove="1" noResize="1" noEditPoints="1" noAdjustHandles="1" noChangeArrowheads="1" noChangeShapeType="1" noTextEdit="1"/>
              </p:cNvSpPr>
              <p:nvPr/>
            </p:nvSpPr>
            <p:spPr>
              <a:xfrm>
                <a:off x="243839" y="4168479"/>
                <a:ext cx="11704319" cy="2447960"/>
              </a:xfrm>
              <a:prstGeom prst="rect">
                <a:avLst/>
              </a:prstGeom>
              <a:blipFill>
                <a:blip r:embed="rId14"/>
                <a:stretch>
                  <a:fillRect l="-1735" t="-6218"/>
                </a:stretch>
              </a:blipFill>
              <a:effectLst/>
            </p:spPr>
            <p:txBody>
              <a:bodyPr/>
              <a:lstStyle/>
              <a:p>
                <a:r>
                  <a:rPr lang="en-US">
                    <a:noFill/>
                  </a:rPr>
                  <a:t> </a:t>
                </a:r>
              </a:p>
            </p:txBody>
          </p:sp>
        </mc:Fallback>
      </mc:AlternateContent>
      <p:sp>
        <p:nvSpPr>
          <p:cNvPr id="34" name="Content Placeholder 2">
            <a:extLst>
              <a:ext uri="{FF2B5EF4-FFF2-40B4-BE49-F238E27FC236}">
                <a16:creationId xmlns:a16="http://schemas.microsoft.com/office/drawing/2014/main" id="{6A3A9DA8-D4E0-9FC4-3C63-5BA4C69615F7}"/>
              </a:ext>
            </a:extLst>
          </p:cNvPr>
          <p:cNvSpPr txBox="1">
            <a:spLocks/>
          </p:cNvSpPr>
          <p:nvPr/>
        </p:nvSpPr>
        <p:spPr>
          <a:xfrm>
            <a:off x="7416007" y="1646518"/>
            <a:ext cx="4532154" cy="170710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Quantum at least as hard as classical...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End of story?</a:t>
            </a:r>
            <a:endParaRPr kumimoji="0" lang="en-US" sz="3600" b="1"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19356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EE8E9-97C9-86AB-F321-860AC924E7FB}"/>
              </a:ext>
            </a:extLst>
          </p:cNvPr>
          <p:cNvSpPr>
            <a:spLocks noGrp="1"/>
          </p:cNvSpPr>
          <p:nvPr>
            <p:ph idx="1"/>
          </p:nvPr>
        </p:nvSpPr>
        <p:spPr>
          <a:xfrm>
            <a:off x="243840" y="1289789"/>
            <a:ext cx="11704320" cy="4278422"/>
          </a:xfrm>
        </p:spPr>
        <p:txBody>
          <a:bodyPr>
            <a:normAutofit/>
          </a:bodyPr>
          <a:lstStyle/>
          <a:p>
            <a:pPr marL="0" indent="0" algn="ctr">
              <a:spcAft>
                <a:spcPts val="1200"/>
              </a:spcAft>
              <a:buNone/>
            </a:pPr>
            <a:r>
              <a:rPr lang="en-US" sz="4400" i="1" dirty="0">
                <a:latin typeface="+mj-lt"/>
              </a:rPr>
              <a:t>Setup</a:t>
            </a:r>
          </a:p>
          <a:p>
            <a:pPr marL="0" indent="0" algn="ctr">
              <a:spcAft>
                <a:spcPts val="1200"/>
              </a:spcAft>
              <a:buNone/>
            </a:pPr>
            <a:r>
              <a:rPr lang="en-US" sz="4400" b="1" i="1" dirty="0">
                <a:solidFill>
                  <a:schemeClr val="accent5">
                    <a:lumMod val="60000"/>
                    <a:lumOff val="40000"/>
                  </a:schemeClr>
                </a:solidFill>
                <a:latin typeface="+mj-lt"/>
              </a:rPr>
              <a:t>Warmup</a:t>
            </a:r>
          </a:p>
          <a:p>
            <a:pPr marL="0" indent="0" algn="ctr">
              <a:spcAft>
                <a:spcPts val="1200"/>
              </a:spcAft>
              <a:buNone/>
            </a:pPr>
            <a:r>
              <a:rPr lang="en-US" sz="4400" i="1" dirty="0">
                <a:latin typeface="+mj-lt"/>
              </a:rPr>
              <a:t>Norm inequalities</a:t>
            </a:r>
          </a:p>
          <a:p>
            <a:pPr marL="0" indent="0" algn="ctr">
              <a:spcAft>
                <a:spcPts val="1200"/>
              </a:spcAft>
              <a:buNone/>
            </a:pPr>
            <a:r>
              <a:rPr lang="en-US" sz="4400" i="1" dirty="0">
                <a:latin typeface="+mj-lt"/>
              </a:rPr>
              <a:t>Algorithm</a:t>
            </a:r>
          </a:p>
          <a:p>
            <a:pPr marL="0" indent="0" algn="ctr">
              <a:spcAft>
                <a:spcPts val="1200"/>
              </a:spcAft>
              <a:buNone/>
            </a:pPr>
            <a:r>
              <a:rPr lang="en-US" sz="4400" i="1" dirty="0">
                <a:latin typeface="+mj-lt"/>
              </a:rPr>
              <a:t>Takeaways</a:t>
            </a:r>
          </a:p>
        </p:txBody>
      </p:sp>
    </p:spTree>
    <p:extLst>
      <p:ext uri="{BB962C8B-B14F-4D97-AF65-F5344CB8AC3E}">
        <p14:creationId xmlns:p14="http://schemas.microsoft.com/office/powerpoint/2010/main" val="1643543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7EF2-49EB-D488-BDEF-144323A62024}"/>
              </a:ext>
            </a:extLst>
          </p:cNvPr>
          <p:cNvSpPr>
            <a:spLocks noGrp="1"/>
          </p:cNvSpPr>
          <p:nvPr>
            <p:ph type="title"/>
          </p:nvPr>
        </p:nvSpPr>
        <p:spPr/>
        <p:txBody>
          <a:bodyPr/>
          <a:lstStyle/>
          <a:p>
            <a:r>
              <a:rPr lang="en-US" dirty="0"/>
              <a:t>WARMUP</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93876A0-9825-B55E-1EFD-6790F4867A1D}"/>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m:rPr>
                          <m:sty m:val="p"/>
                        </m:rPr>
                        <a:rPr lang="en-US" sz="3200" smtClean="0">
                          <a:solidFill>
                            <a:schemeClr val="accent1">
                              <a:lumMod val="40000"/>
                              <a:lumOff val="60000"/>
                            </a:schemeClr>
                          </a:solidFill>
                          <a:latin typeface="Cambria Math" panose="02040503050406030204" pitchFamily="18" charset="0"/>
                        </a:rPr>
                        <m:t>tr</m:t>
                      </m:r>
                      <m:d>
                        <m:dPr>
                          <m:ctrlPr>
                            <a:rPr lang="en-US" sz="3200" i="1">
                              <a:solidFill>
                                <a:schemeClr val="accent1">
                                  <a:lumMod val="40000"/>
                                  <a:lumOff val="60000"/>
                                </a:schemeClr>
                              </a:solidFill>
                              <a:latin typeface="Cambria Math" panose="02040503050406030204" pitchFamily="18" charset="0"/>
                            </a:rPr>
                          </m:ctrlPr>
                        </m:dPr>
                        <m:e>
                          <m:r>
                            <a:rPr lang="en-US" sz="3200" i="1">
                              <a:solidFill>
                                <a:schemeClr val="accent1">
                                  <a:lumMod val="40000"/>
                                  <a:lumOff val="60000"/>
                                </a:schemeClr>
                              </a:solidFill>
                              <a:latin typeface="Cambria Math" panose="02040503050406030204" pitchFamily="18" charset="0"/>
                            </a:rPr>
                            <m:t>𝑂</m:t>
                          </m:r>
                          <m:r>
                            <a:rPr lang="en-US" sz="3200" i="1">
                              <a:solidFill>
                                <a:schemeClr val="accent1">
                                  <a:lumMod val="40000"/>
                                  <a:lumOff val="60000"/>
                                </a:schemeClr>
                              </a:solidFill>
                              <a:latin typeface="Cambria Math" panose="02040503050406030204" pitchFamily="18" charset="0"/>
                            </a:rPr>
                            <m:t>ℰ</m:t>
                          </m:r>
                          <m:d>
                            <m:dPr>
                              <m:begChr m:val="["/>
                              <m:endChr m:val="]"/>
                              <m:ctrlPr>
                                <a:rPr lang="en-US" sz="3200" i="1">
                                  <a:solidFill>
                                    <a:schemeClr val="accent1">
                                      <a:lumMod val="40000"/>
                                      <a:lumOff val="60000"/>
                                    </a:schemeClr>
                                  </a:solidFill>
                                  <a:latin typeface="Cambria Math" panose="02040503050406030204" pitchFamily="18" charset="0"/>
                                </a:rPr>
                              </m:ctrlPr>
                            </m:dPr>
                            <m:e>
                              <m:r>
                                <a:rPr lang="en-US" sz="3200" b="0" i="1" smtClean="0">
                                  <a:solidFill>
                                    <a:schemeClr val="accent1">
                                      <a:lumMod val="40000"/>
                                      <a:lumOff val="60000"/>
                                    </a:schemeClr>
                                  </a:solidFill>
                                  <a:latin typeface="Cambria Math" panose="02040503050406030204" pitchFamily="18" charset="0"/>
                                </a:rPr>
                                <m:t>𝜎</m:t>
                              </m:r>
                            </m:e>
                          </m:d>
                        </m:e>
                      </m:d>
                      <m:r>
                        <a:rPr lang="en-US" sz="3200" b="0" i="1" smtClean="0">
                          <a:solidFill>
                            <a:schemeClr val="accent1">
                              <a:lumMod val="40000"/>
                              <a:lumOff val="60000"/>
                            </a:schemeClr>
                          </a:solidFill>
                          <a:latin typeface="Cambria Math" panose="02040503050406030204" pitchFamily="18" charset="0"/>
                        </a:rPr>
                        <m:t>=</m:t>
                      </m:r>
                      <m:r>
                        <m:rPr>
                          <m:sty m:val="p"/>
                        </m:rPr>
                        <a:rPr lang="en-US" sz="3200" b="0" i="0" smtClean="0">
                          <a:solidFill>
                            <a:schemeClr val="accent1">
                              <a:lumMod val="40000"/>
                              <a:lumOff val="60000"/>
                            </a:schemeClr>
                          </a:solidFill>
                          <a:latin typeface="Cambria Math" panose="02040503050406030204" pitchFamily="18" charset="0"/>
                        </a:rPr>
                        <m:t>tr</m:t>
                      </m:r>
                      <m:d>
                        <m:dPr>
                          <m:ctrlPr>
                            <a:rPr lang="en-US" sz="3200" b="0" i="0" smtClean="0">
                              <a:solidFill>
                                <a:schemeClr val="accent1">
                                  <a:lumMod val="40000"/>
                                  <a:lumOff val="60000"/>
                                </a:schemeClr>
                              </a:solidFill>
                              <a:latin typeface="Cambria Math" panose="02040503050406030204" pitchFamily="18" charset="0"/>
                            </a:rPr>
                          </m:ctrlPr>
                        </m:dPr>
                        <m:e>
                          <m:sSup>
                            <m:sSupPr>
                              <m:ctrlPr>
                                <a:rPr lang="en-US" sz="3200" b="0" i="1" smtClean="0">
                                  <a:solidFill>
                                    <a:schemeClr val="accent1">
                                      <a:lumMod val="40000"/>
                                      <a:lumOff val="60000"/>
                                    </a:schemeClr>
                                  </a:solidFill>
                                  <a:latin typeface="Cambria Math" panose="02040503050406030204" pitchFamily="18" charset="0"/>
                                </a:rPr>
                              </m:ctrlPr>
                            </m:sSupPr>
                            <m:e>
                              <m:r>
                                <a:rPr lang="en-US" sz="3200" b="0" i="1" smtClean="0">
                                  <a:solidFill>
                                    <a:schemeClr val="accent1">
                                      <a:lumMod val="40000"/>
                                      <a:lumOff val="60000"/>
                                    </a:schemeClr>
                                  </a:solidFill>
                                  <a:latin typeface="Cambria Math" panose="02040503050406030204" pitchFamily="18" charset="0"/>
                                </a:rPr>
                                <m:t>𝑂</m:t>
                              </m:r>
                            </m:e>
                            <m:sup>
                              <m:r>
                                <a:rPr lang="en-US" sz="3200" b="0" i="1" smtClean="0">
                                  <a:solidFill>
                                    <a:schemeClr val="accent1">
                                      <a:lumMod val="40000"/>
                                      <a:lumOff val="60000"/>
                                    </a:schemeClr>
                                  </a:solidFill>
                                  <a:latin typeface="Cambria Math" panose="02040503050406030204" pitchFamily="18" charset="0"/>
                                </a:rPr>
                                <m:t>′</m:t>
                              </m:r>
                            </m:sup>
                          </m:sSup>
                          <m:r>
                            <a:rPr lang="en-US" b="0" i="1" smtClean="0">
                              <a:solidFill>
                                <a:schemeClr val="accent1">
                                  <a:lumMod val="40000"/>
                                  <a:lumOff val="60000"/>
                                </a:schemeClr>
                              </a:solidFill>
                              <a:latin typeface="Cambria Math" panose="02040503050406030204" pitchFamily="18" charset="0"/>
                            </a:rPr>
                            <m:t>𝜎</m:t>
                          </m:r>
                        </m:e>
                      </m:d>
                      <m:r>
                        <a:rPr lang="en-US" b="0" i="1" smtClean="0">
                          <a:solidFill>
                            <a:schemeClr val="accent1">
                              <a:lumMod val="40000"/>
                              <a:lumOff val="60000"/>
                            </a:schemeClr>
                          </a:solidFill>
                          <a:latin typeface="Cambria Math" panose="02040503050406030204" pitchFamily="18" charset="0"/>
                        </a:rPr>
                        <m:t>       </m:t>
                      </m:r>
                      <m:r>
                        <m:rPr>
                          <m:sty m:val="p"/>
                        </m:rPr>
                        <a:rPr lang="en-US" b="0" i="0" smtClean="0">
                          <a:solidFill>
                            <a:schemeClr val="accent1">
                              <a:lumMod val="40000"/>
                              <a:lumOff val="60000"/>
                            </a:schemeClr>
                          </a:solidFill>
                          <a:latin typeface="Cambria Math" panose="02040503050406030204" pitchFamily="18" charset="0"/>
                        </a:rPr>
                        <m:t>for</m:t>
                      </m:r>
                      <m:r>
                        <a:rPr lang="en-US" b="0" i="1" smtClean="0">
                          <a:solidFill>
                            <a:schemeClr val="accent1">
                              <a:lumMod val="40000"/>
                              <a:lumOff val="60000"/>
                            </a:schemeClr>
                          </a:solidFill>
                          <a:latin typeface="Cambria Math" panose="02040503050406030204" pitchFamily="18" charset="0"/>
                        </a:rPr>
                        <m:t>  </m:t>
                      </m:r>
                      <m:sSup>
                        <m:sSupPr>
                          <m:ctrlPr>
                            <a:rPr lang="en-US" b="0" i="1" smtClean="0">
                              <a:solidFill>
                                <a:schemeClr val="accent1">
                                  <a:lumMod val="40000"/>
                                  <a:lumOff val="60000"/>
                                </a:schemeClr>
                              </a:solidFill>
                              <a:latin typeface="Cambria Math" panose="02040503050406030204" pitchFamily="18" charset="0"/>
                            </a:rPr>
                          </m:ctrlPr>
                        </m:sSupPr>
                        <m:e>
                          <m:r>
                            <a:rPr lang="en-US" b="0" i="1" smtClean="0">
                              <a:solidFill>
                                <a:schemeClr val="accent1">
                                  <a:lumMod val="40000"/>
                                  <a:lumOff val="60000"/>
                                </a:schemeClr>
                              </a:solidFill>
                              <a:latin typeface="Cambria Math" panose="02040503050406030204" pitchFamily="18" charset="0"/>
                            </a:rPr>
                            <m:t>𝑂</m:t>
                          </m:r>
                        </m:e>
                        <m:sup>
                          <m:r>
                            <a:rPr lang="en-US" b="0" i="1" smtClean="0">
                              <a:solidFill>
                                <a:schemeClr val="accent1">
                                  <a:lumMod val="40000"/>
                                  <a:lumOff val="60000"/>
                                </a:schemeClr>
                              </a:solidFill>
                              <a:latin typeface="Cambria Math" panose="02040503050406030204" pitchFamily="18" charset="0"/>
                            </a:rPr>
                            <m:t>′</m:t>
                          </m:r>
                        </m:sup>
                      </m:sSup>
                      <m:r>
                        <a:rPr lang="en-US" b="0"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ℰ</m:t>
                          </m:r>
                        </m:e>
                        <m:sup>
                          <m:r>
                            <a:rPr lang="en-US" i="1">
                              <a:solidFill>
                                <a:schemeClr val="accent1">
                                  <a:lumMod val="40000"/>
                                  <a:lumOff val="60000"/>
                                </a:schemeClr>
                              </a:solidFill>
                              <a:latin typeface="Cambria Math" panose="02040503050406030204" pitchFamily="18" charset="0"/>
                            </a:rPr>
                            <m:t>†</m:t>
                          </m:r>
                        </m:sup>
                      </m:sSup>
                      <m:d>
                        <m:dPr>
                          <m:begChr m:val="["/>
                          <m:endChr m:val="]"/>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𝑂</m:t>
                          </m:r>
                        </m:e>
                      </m:d>
                    </m:oMath>
                  </m:oMathPara>
                </a14:m>
                <a:endParaRPr lang="en-US" dirty="0"/>
              </a:p>
              <a:p>
                <a:pPr marL="0" indent="0">
                  <a:buNone/>
                </a:pPr>
                <a:r>
                  <a:rPr lang="en-US" dirty="0"/>
                  <a:t>If we decompose</a:t>
                </a:r>
                <a:r>
                  <a:rPr lang="en-US" dirty="0">
                    <a:solidFill>
                      <a:schemeClr val="accent5">
                        <a:lumMod val="20000"/>
                        <a:lumOff val="80000"/>
                      </a:schemeClr>
                    </a:solidFill>
                  </a:rPr>
                  <a:t> </a:t>
                </a:r>
                <a14:m>
                  <m:oMath xmlns:m="http://schemas.openxmlformats.org/officeDocument/2006/math">
                    <m:sSup>
                      <m:sSupPr>
                        <m:ctrlPr>
                          <a:rPr lang="en-US" sz="3200" b="0" i="1" smtClean="0">
                            <a:solidFill>
                              <a:schemeClr val="accent5">
                                <a:lumMod val="20000"/>
                                <a:lumOff val="80000"/>
                              </a:schemeClr>
                            </a:solidFill>
                            <a:latin typeface="Cambria Math" panose="02040503050406030204" pitchFamily="18" charset="0"/>
                          </a:rPr>
                        </m:ctrlPr>
                      </m:sSupPr>
                      <m:e>
                        <m:r>
                          <a:rPr lang="en-US" sz="3200" b="0" i="1" smtClean="0">
                            <a:solidFill>
                              <a:schemeClr val="accent5">
                                <a:lumMod val="20000"/>
                                <a:lumOff val="80000"/>
                              </a:schemeClr>
                            </a:solidFill>
                            <a:latin typeface="Cambria Math" panose="02040503050406030204" pitchFamily="18" charset="0"/>
                          </a:rPr>
                          <m:t>𝑂</m:t>
                        </m:r>
                      </m:e>
                      <m:sup>
                        <m:r>
                          <a:rPr lang="en-US" sz="3200" b="0" i="1" smtClean="0">
                            <a:solidFill>
                              <a:schemeClr val="accent5">
                                <a:lumMod val="20000"/>
                                <a:lumOff val="80000"/>
                              </a:schemeClr>
                            </a:solidFill>
                            <a:latin typeface="Cambria Math" panose="02040503050406030204" pitchFamily="18" charset="0"/>
                          </a:rPr>
                          <m:t>′</m:t>
                        </m:r>
                      </m:sup>
                    </m:sSup>
                  </m:oMath>
                </a14:m>
                <a:r>
                  <a:rPr lang="en-US" dirty="0"/>
                  <a:t> into Pauli observables:</a:t>
                </a:r>
              </a:p>
              <a:p>
                <a:pPr marL="0" indent="0">
                  <a:buNone/>
                </a:pPr>
                <a:r>
                  <a:rPr lang="en-US" sz="100" dirty="0"/>
                  <a:t>&lt;</a:t>
                </a:r>
              </a:p>
              <a:p>
                <a:pPr marL="0" indent="0" algn="ctr">
                  <a:buNone/>
                </a:pPr>
                <a14:m>
                  <m:oMathPara xmlns:m="http://schemas.openxmlformats.org/officeDocument/2006/math">
                    <m:oMathParaPr>
                      <m:jc m:val="centerGroup"/>
                    </m:oMathParaPr>
                    <m:oMath xmlns:m="http://schemas.openxmlformats.org/officeDocument/2006/math">
                      <m:sSup>
                        <m:sSupPr>
                          <m:ctrlPr>
                            <a:rPr lang="en-US" sz="3200" b="0" i="1" smtClean="0">
                              <a:solidFill>
                                <a:schemeClr val="accent1">
                                  <a:lumMod val="40000"/>
                                  <a:lumOff val="60000"/>
                                </a:schemeClr>
                              </a:solidFill>
                              <a:latin typeface="Cambria Math" panose="02040503050406030204" pitchFamily="18" charset="0"/>
                            </a:rPr>
                          </m:ctrlPr>
                        </m:sSupPr>
                        <m:e>
                          <m:r>
                            <a:rPr lang="en-US" sz="3200" b="0" i="1" smtClean="0">
                              <a:solidFill>
                                <a:schemeClr val="accent1">
                                  <a:lumMod val="40000"/>
                                  <a:lumOff val="60000"/>
                                </a:schemeClr>
                              </a:solidFill>
                              <a:latin typeface="Cambria Math" panose="02040503050406030204" pitchFamily="18" charset="0"/>
                            </a:rPr>
                            <m:t>𝑂</m:t>
                          </m:r>
                        </m:e>
                        <m:sup>
                          <m:r>
                            <a:rPr lang="en-US" sz="3200" b="0" i="1" smtClean="0">
                              <a:solidFill>
                                <a:schemeClr val="accent1">
                                  <a:lumMod val="40000"/>
                                  <a:lumOff val="60000"/>
                                </a:schemeClr>
                              </a:solidFill>
                              <a:latin typeface="Cambria Math" panose="02040503050406030204" pitchFamily="18" charset="0"/>
                            </a:rPr>
                            <m:t>′</m:t>
                          </m:r>
                        </m:sup>
                      </m:sSup>
                      <m:r>
                        <a:rPr lang="en-US" sz="3200" b="0" i="0" smtClean="0">
                          <a:solidFill>
                            <a:schemeClr val="accent1">
                              <a:lumMod val="40000"/>
                              <a:lumOff val="60000"/>
                            </a:schemeClr>
                          </a:solidFill>
                          <a:latin typeface="Cambria Math" panose="02040503050406030204" pitchFamily="18" charset="0"/>
                        </a:rPr>
                        <m:t>=</m:t>
                      </m:r>
                      <m:nary>
                        <m:naryPr>
                          <m:chr m:val="∑"/>
                          <m:supHide m:val="on"/>
                          <m:ctrlPr>
                            <a:rPr lang="en-US" sz="3200" b="0" i="1" smtClean="0">
                              <a:solidFill>
                                <a:schemeClr val="accent1">
                                  <a:lumMod val="40000"/>
                                  <a:lumOff val="60000"/>
                                </a:schemeClr>
                              </a:solidFill>
                              <a:latin typeface="Cambria Math" panose="02040503050406030204" pitchFamily="18" charset="0"/>
                            </a:rPr>
                          </m:ctrlPr>
                        </m:naryPr>
                        <m:sub>
                          <m:r>
                            <a:rPr lang="en-US" sz="3200" b="0" i="1" smtClean="0">
                              <a:solidFill>
                                <a:schemeClr val="accent1">
                                  <a:lumMod val="40000"/>
                                  <a:lumOff val="60000"/>
                                </a:schemeClr>
                              </a:solidFill>
                              <a:latin typeface="Cambria Math" panose="02040503050406030204" pitchFamily="18" charset="0"/>
                            </a:rPr>
                            <m:t>𝑃</m:t>
                          </m:r>
                          <m:r>
                            <a:rPr lang="en-US" sz="3200" b="0" i="1" smtClean="0">
                              <a:solidFill>
                                <a:schemeClr val="accent1">
                                  <a:lumMod val="40000"/>
                                  <a:lumOff val="60000"/>
                                </a:schemeClr>
                              </a:solidFill>
                              <a:latin typeface="Cambria Math" panose="02040503050406030204" pitchFamily="18" charset="0"/>
                            </a:rPr>
                            <m:t>∈</m:t>
                          </m:r>
                          <m:sSup>
                            <m:sSupPr>
                              <m:ctrlPr>
                                <a:rPr lang="en-US" sz="3200" b="0" i="1" smtClean="0">
                                  <a:solidFill>
                                    <a:schemeClr val="accent1">
                                      <a:lumMod val="40000"/>
                                      <a:lumOff val="60000"/>
                                    </a:schemeClr>
                                  </a:solidFill>
                                  <a:latin typeface="Cambria Math" panose="02040503050406030204" pitchFamily="18" charset="0"/>
                                </a:rPr>
                              </m:ctrlPr>
                            </m:sSupPr>
                            <m:e>
                              <m:d>
                                <m:dPr>
                                  <m:begChr m:val="{"/>
                                  <m:endChr m:val="}"/>
                                  <m:ctrlPr>
                                    <a:rPr lang="en-US" sz="3200" b="0" i="1" smtClean="0">
                                      <a:solidFill>
                                        <a:schemeClr val="accent1">
                                          <a:lumMod val="40000"/>
                                          <a:lumOff val="60000"/>
                                        </a:schemeClr>
                                      </a:solidFill>
                                      <a:latin typeface="Cambria Math" panose="02040503050406030204" pitchFamily="18" charset="0"/>
                                    </a:rPr>
                                  </m:ctrlPr>
                                </m:dPr>
                                <m:e>
                                  <m:r>
                                    <a:rPr lang="en-US" sz="3200" b="0" i="1" smtClean="0">
                                      <a:solidFill>
                                        <a:schemeClr val="accent1">
                                          <a:lumMod val="40000"/>
                                          <a:lumOff val="60000"/>
                                        </a:schemeClr>
                                      </a:solidFill>
                                      <a:latin typeface="Cambria Math" panose="02040503050406030204" pitchFamily="18" charset="0"/>
                                    </a:rPr>
                                    <m:t>𝐼</m:t>
                                  </m:r>
                                  <m:r>
                                    <a:rPr lang="en-US" sz="3200" b="0" i="1" smtClean="0">
                                      <a:solidFill>
                                        <a:schemeClr val="accent1">
                                          <a:lumMod val="40000"/>
                                          <a:lumOff val="60000"/>
                                        </a:schemeClr>
                                      </a:solidFill>
                                      <a:latin typeface="Cambria Math" panose="02040503050406030204" pitchFamily="18" charset="0"/>
                                    </a:rPr>
                                    <m:t>,</m:t>
                                  </m:r>
                                  <m:r>
                                    <a:rPr lang="en-US" sz="3200" b="0" i="1" smtClean="0">
                                      <a:solidFill>
                                        <a:schemeClr val="accent1">
                                          <a:lumMod val="40000"/>
                                          <a:lumOff val="60000"/>
                                        </a:schemeClr>
                                      </a:solidFill>
                                      <a:latin typeface="Cambria Math" panose="02040503050406030204" pitchFamily="18" charset="0"/>
                                    </a:rPr>
                                    <m:t>𝑋</m:t>
                                  </m:r>
                                  <m:r>
                                    <a:rPr lang="en-US" sz="3200" b="0" i="1" smtClean="0">
                                      <a:solidFill>
                                        <a:schemeClr val="accent1">
                                          <a:lumMod val="40000"/>
                                          <a:lumOff val="60000"/>
                                        </a:schemeClr>
                                      </a:solidFill>
                                      <a:latin typeface="Cambria Math" panose="02040503050406030204" pitchFamily="18" charset="0"/>
                                    </a:rPr>
                                    <m:t>,</m:t>
                                  </m:r>
                                  <m:r>
                                    <a:rPr lang="en-US" sz="3200" b="0" i="1" smtClean="0">
                                      <a:solidFill>
                                        <a:schemeClr val="accent1">
                                          <a:lumMod val="40000"/>
                                          <a:lumOff val="60000"/>
                                        </a:schemeClr>
                                      </a:solidFill>
                                      <a:latin typeface="Cambria Math" panose="02040503050406030204" pitchFamily="18" charset="0"/>
                                    </a:rPr>
                                    <m:t>𝑌</m:t>
                                  </m:r>
                                  <m:r>
                                    <a:rPr lang="en-US" sz="3200" b="0" i="1" smtClean="0">
                                      <a:solidFill>
                                        <a:schemeClr val="accent1">
                                          <a:lumMod val="40000"/>
                                          <a:lumOff val="60000"/>
                                        </a:schemeClr>
                                      </a:solidFill>
                                      <a:latin typeface="Cambria Math" panose="02040503050406030204" pitchFamily="18" charset="0"/>
                                    </a:rPr>
                                    <m:t>,</m:t>
                                  </m:r>
                                  <m:r>
                                    <a:rPr lang="en-US" sz="3200" b="0" i="1" smtClean="0">
                                      <a:solidFill>
                                        <a:schemeClr val="accent1">
                                          <a:lumMod val="40000"/>
                                          <a:lumOff val="60000"/>
                                        </a:schemeClr>
                                      </a:solidFill>
                                      <a:latin typeface="Cambria Math" panose="02040503050406030204" pitchFamily="18" charset="0"/>
                                    </a:rPr>
                                    <m:t>𝑍</m:t>
                                  </m:r>
                                </m:e>
                              </m:d>
                            </m:e>
                            <m:sup>
                              <m:r>
                                <a:rPr lang="en-US" sz="3200" b="0" i="1" smtClean="0">
                                  <a:solidFill>
                                    <a:schemeClr val="accent1">
                                      <a:lumMod val="40000"/>
                                      <a:lumOff val="60000"/>
                                    </a:schemeClr>
                                  </a:solidFill>
                                  <a:latin typeface="Cambria Math" panose="02040503050406030204" pitchFamily="18" charset="0"/>
                                </a:rPr>
                                <m:t>⊗</m:t>
                              </m:r>
                              <m:r>
                                <a:rPr lang="en-US" sz="3200" b="0" i="1" smtClean="0">
                                  <a:solidFill>
                                    <a:schemeClr val="accent1">
                                      <a:lumMod val="40000"/>
                                      <a:lumOff val="60000"/>
                                    </a:schemeClr>
                                  </a:solidFill>
                                  <a:latin typeface="Cambria Math" panose="02040503050406030204" pitchFamily="18" charset="0"/>
                                </a:rPr>
                                <m:t>𝑛</m:t>
                              </m:r>
                            </m:sup>
                          </m:sSup>
                        </m:sub>
                        <m:sup/>
                        <m:e>
                          <m:sSub>
                            <m:sSubPr>
                              <m:ctrlPr>
                                <a:rPr lang="en-US" i="1">
                                  <a:solidFill>
                                    <a:schemeClr val="accent1">
                                      <a:lumMod val="40000"/>
                                      <a:lumOff val="60000"/>
                                    </a:schemeClr>
                                  </a:solidFill>
                                  <a:latin typeface="Cambria Math" panose="02040503050406030204" pitchFamily="18" charset="0"/>
                                </a:rPr>
                              </m:ctrlPr>
                            </m:sSubPr>
                            <m:e>
                              <m:r>
                                <a:rPr lang="en-US" i="1">
                                  <a:solidFill>
                                    <a:schemeClr val="accent1">
                                      <a:lumMod val="40000"/>
                                      <a:lumOff val="60000"/>
                                    </a:schemeClr>
                                  </a:solidFill>
                                  <a:latin typeface="Cambria Math" panose="02040503050406030204" pitchFamily="18" charset="0"/>
                                </a:rPr>
                                <m:t>𝛼</m:t>
                              </m:r>
                            </m:e>
                            <m:sub>
                              <m:r>
                                <a:rPr lang="en-US" i="1">
                                  <a:solidFill>
                                    <a:schemeClr val="accent1">
                                      <a:lumMod val="40000"/>
                                      <a:lumOff val="60000"/>
                                    </a:schemeClr>
                                  </a:solidFill>
                                  <a:latin typeface="Cambria Math" panose="02040503050406030204" pitchFamily="18" charset="0"/>
                                </a:rPr>
                                <m:t>𝑃</m:t>
                              </m:r>
                            </m:sub>
                          </m:sSub>
                          <m:r>
                            <a:rPr lang="en-US" i="1">
                              <a:solidFill>
                                <a:schemeClr val="accent1">
                                  <a:lumMod val="40000"/>
                                  <a:lumOff val="60000"/>
                                </a:schemeClr>
                              </a:solidFill>
                              <a:latin typeface="Cambria Math" panose="02040503050406030204" pitchFamily="18" charset="0"/>
                            </a:rPr>
                            <m:t>𝑃</m:t>
                          </m:r>
                        </m:e>
                      </m:nary>
                    </m:oMath>
                  </m:oMathPara>
                </a14:m>
                <a:endParaRPr lang="en-US" dirty="0"/>
              </a:p>
              <a:p>
                <a:pPr marL="0" indent="0">
                  <a:buNone/>
                </a:pPr>
                <a:r>
                  <a:rPr lang="en-US" dirty="0"/>
                  <a:t>then</a:t>
                </a:r>
              </a:p>
              <a:p>
                <a:pPr marL="0" indent="0">
                  <a:buNone/>
                </a:pPr>
                <a14:m>
                  <m:oMathPara xmlns:m="http://schemas.openxmlformats.org/officeDocument/2006/math">
                    <m:oMathParaPr>
                      <m:jc m:val="centerGroup"/>
                    </m:oMathParaPr>
                    <m:oMath xmlns:m="http://schemas.openxmlformats.org/officeDocument/2006/math">
                      <m:sSub>
                        <m:sSubPr>
                          <m:ctrlPr>
                            <a:rPr lang="en-US" i="1">
                              <a:solidFill>
                                <a:schemeClr val="accent1">
                                  <a:lumMod val="40000"/>
                                  <a:lumOff val="60000"/>
                                </a:schemeClr>
                              </a:solidFill>
                              <a:latin typeface="Cambria Math" panose="02040503050406030204" pitchFamily="18" charset="0"/>
                            </a:rPr>
                          </m:ctrlPr>
                        </m:sSubPr>
                        <m:e>
                          <m:r>
                            <a:rPr lang="en-US" i="1">
                              <a:solidFill>
                                <a:schemeClr val="accent1">
                                  <a:lumMod val="40000"/>
                                  <a:lumOff val="60000"/>
                                </a:schemeClr>
                              </a:solidFill>
                              <a:latin typeface="Cambria Math" panose="02040503050406030204" pitchFamily="18" charset="0"/>
                              <a:ea typeface="Cambria Math" panose="02040503050406030204" pitchFamily="18" charset="0"/>
                            </a:rPr>
                            <m:t>𝔼</m:t>
                          </m:r>
                        </m:e>
                        <m:sub>
                          <m:r>
                            <a:rPr lang="en-US" i="1">
                              <a:solidFill>
                                <a:schemeClr val="accent1">
                                  <a:lumMod val="40000"/>
                                  <a:lumOff val="60000"/>
                                </a:schemeClr>
                              </a:solidFill>
                              <a:latin typeface="Cambria Math" panose="02040503050406030204" pitchFamily="18" charset="0"/>
                              <a:ea typeface="Cambria Math" panose="02040503050406030204" pitchFamily="18" charset="0"/>
                            </a:rPr>
                            <m:t>𝜎</m:t>
                          </m:r>
                        </m:sub>
                      </m:sSub>
                      <m:r>
                        <a:rPr lang="en-US" b="0" i="0" smtClean="0">
                          <a:solidFill>
                            <a:schemeClr val="accent1">
                              <a:lumMod val="40000"/>
                              <a:lumOff val="60000"/>
                            </a:schemeClr>
                          </a:solidFill>
                          <a:latin typeface="Cambria Math" panose="02040503050406030204" pitchFamily="18" charset="0"/>
                          <a:ea typeface="Cambria Math" panose="02040503050406030204" pitchFamily="18" charset="0"/>
                        </a:rPr>
                        <m:t> </m:t>
                      </m:r>
                      <m:r>
                        <m:rPr>
                          <m:sty m:val="p"/>
                        </m:rPr>
                        <a:rPr lang="en-US" sz="3200" smtClean="0">
                          <a:solidFill>
                            <a:schemeClr val="accent1">
                              <a:lumMod val="40000"/>
                              <a:lumOff val="60000"/>
                            </a:schemeClr>
                          </a:solidFill>
                          <a:latin typeface="Cambria Math" panose="02040503050406030204" pitchFamily="18" charset="0"/>
                        </a:rPr>
                        <m:t>tr</m:t>
                      </m:r>
                      <m:sSup>
                        <m:sSupPr>
                          <m:ctrlPr>
                            <a:rPr lang="en-US" sz="3200" b="0" i="1" smtClean="0">
                              <a:solidFill>
                                <a:schemeClr val="accent1">
                                  <a:lumMod val="40000"/>
                                  <a:lumOff val="60000"/>
                                </a:schemeClr>
                              </a:solidFill>
                              <a:latin typeface="Cambria Math" panose="02040503050406030204" pitchFamily="18" charset="0"/>
                            </a:rPr>
                          </m:ctrlPr>
                        </m:sSupPr>
                        <m:e>
                          <m:d>
                            <m:dPr>
                              <m:ctrlPr>
                                <a:rPr lang="en-US" sz="3200" i="1">
                                  <a:solidFill>
                                    <a:schemeClr val="accent1">
                                      <a:lumMod val="40000"/>
                                      <a:lumOff val="60000"/>
                                    </a:schemeClr>
                                  </a:solidFill>
                                  <a:latin typeface="Cambria Math" panose="02040503050406030204" pitchFamily="18" charset="0"/>
                                </a:rPr>
                              </m:ctrlPr>
                            </m:dPr>
                            <m:e>
                              <m:sSup>
                                <m:sSupPr>
                                  <m:ctrlPr>
                                    <a:rPr lang="en-US" sz="3200" b="0" i="1" smtClean="0">
                                      <a:solidFill>
                                        <a:schemeClr val="accent1">
                                          <a:lumMod val="40000"/>
                                          <a:lumOff val="60000"/>
                                        </a:schemeClr>
                                      </a:solidFill>
                                      <a:latin typeface="Cambria Math" panose="02040503050406030204" pitchFamily="18" charset="0"/>
                                    </a:rPr>
                                  </m:ctrlPr>
                                </m:sSupPr>
                                <m:e>
                                  <m:r>
                                    <a:rPr lang="en-US" sz="3200" i="1">
                                      <a:solidFill>
                                        <a:schemeClr val="accent1">
                                          <a:lumMod val="40000"/>
                                          <a:lumOff val="60000"/>
                                        </a:schemeClr>
                                      </a:solidFill>
                                      <a:latin typeface="Cambria Math" panose="02040503050406030204" pitchFamily="18" charset="0"/>
                                    </a:rPr>
                                    <m:t>𝑂</m:t>
                                  </m:r>
                                </m:e>
                                <m:sup>
                                  <m:r>
                                    <a:rPr lang="en-US" sz="3200" b="0" i="1" smtClean="0">
                                      <a:solidFill>
                                        <a:schemeClr val="accent1">
                                          <a:lumMod val="40000"/>
                                          <a:lumOff val="60000"/>
                                        </a:schemeClr>
                                      </a:solidFill>
                                      <a:latin typeface="Cambria Math" panose="02040503050406030204" pitchFamily="18" charset="0"/>
                                    </a:rPr>
                                    <m:t>′</m:t>
                                  </m:r>
                                </m:sup>
                              </m:sSup>
                              <m:r>
                                <a:rPr lang="en-US" sz="3200" b="0" i="1" smtClean="0">
                                  <a:solidFill>
                                    <a:schemeClr val="accent1">
                                      <a:lumMod val="40000"/>
                                      <a:lumOff val="60000"/>
                                    </a:schemeClr>
                                  </a:solidFill>
                                  <a:latin typeface="Cambria Math" panose="02040503050406030204" pitchFamily="18" charset="0"/>
                                </a:rPr>
                                <m:t>𝜎</m:t>
                              </m:r>
                            </m:e>
                          </m:d>
                        </m:e>
                        <m:sup>
                          <m:r>
                            <a:rPr lang="en-US" sz="3200" b="0" i="1" smtClean="0">
                              <a:solidFill>
                                <a:schemeClr val="accent1">
                                  <a:lumMod val="40000"/>
                                  <a:lumOff val="60000"/>
                                </a:schemeClr>
                              </a:solidFill>
                              <a:latin typeface="Cambria Math" panose="02040503050406030204" pitchFamily="18" charset="0"/>
                            </a:rPr>
                            <m:t>2</m:t>
                          </m:r>
                        </m:sup>
                      </m:sSup>
                      <m:r>
                        <a:rPr lang="en-US" sz="3200" b="0" i="1" smtClean="0">
                          <a:solidFill>
                            <a:schemeClr val="accent1">
                              <a:lumMod val="40000"/>
                              <a:lumOff val="60000"/>
                            </a:schemeClr>
                          </a:solidFill>
                          <a:latin typeface="Cambria Math" panose="02040503050406030204" pitchFamily="18" charset="0"/>
                        </a:rPr>
                        <m:t>=</m:t>
                      </m:r>
                      <m:nary>
                        <m:naryPr>
                          <m:chr m:val="∑"/>
                          <m:supHide m:val="on"/>
                          <m:ctrlPr>
                            <a:rPr lang="en-US" sz="3200" b="0" i="1" smtClean="0">
                              <a:solidFill>
                                <a:schemeClr val="accent1">
                                  <a:lumMod val="40000"/>
                                  <a:lumOff val="60000"/>
                                </a:schemeClr>
                              </a:solidFill>
                              <a:latin typeface="Cambria Math" panose="02040503050406030204" pitchFamily="18" charset="0"/>
                            </a:rPr>
                          </m:ctrlPr>
                        </m:naryPr>
                        <m:sub>
                          <m:r>
                            <a:rPr lang="en-US" sz="3200" b="0" i="1" smtClean="0">
                              <a:solidFill>
                                <a:schemeClr val="accent1">
                                  <a:lumMod val="40000"/>
                                  <a:lumOff val="60000"/>
                                </a:schemeClr>
                              </a:solidFill>
                              <a:latin typeface="Cambria Math" panose="02040503050406030204" pitchFamily="18" charset="0"/>
                            </a:rPr>
                            <m:t>𝑃</m:t>
                          </m:r>
                          <m:r>
                            <a:rPr lang="en-US" sz="3200" b="0" i="1" smtClean="0">
                              <a:solidFill>
                                <a:schemeClr val="accent1">
                                  <a:lumMod val="40000"/>
                                  <a:lumOff val="60000"/>
                                </a:schemeClr>
                              </a:solidFill>
                              <a:latin typeface="Cambria Math" panose="02040503050406030204" pitchFamily="18" charset="0"/>
                            </a:rPr>
                            <m:t>,</m:t>
                          </m:r>
                          <m:sSup>
                            <m:sSupPr>
                              <m:ctrlPr>
                                <a:rPr lang="en-US" sz="3200" b="0" i="1" smtClean="0">
                                  <a:solidFill>
                                    <a:schemeClr val="accent1">
                                      <a:lumMod val="40000"/>
                                      <a:lumOff val="60000"/>
                                    </a:schemeClr>
                                  </a:solidFill>
                                  <a:latin typeface="Cambria Math" panose="02040503050406030204" pitchFamily="18" charset="0"/>
                                </a:rPr>
                              </m:ctrlPr>
                            </m:sSupPr>
                            <m:e>
                              <m:r>
                                <a:rPr lang="en-US" sz="3200" b="0" i="1" smtClean="0">
                                  <a:solidFill>
                                    <a:schemeClr val="accent1">
                                      <a:lumMod val="40000"/>
                                      <a:lumOff val="60000"/>
                                    </a:schemeClr>
                                  </a:solidFill>
                                  <a:latin typeface="Cambria Math" panose="02040503050406030204" pitchFamily="18" charset="0"/>
                                </a:rPr>
                                <m:t>𝑃</m:t>
                              </m:r>
                            </m:e>
                            <m:sup>
                              <m:r>
                                <a:rPr lang="en-US" sz="3200" b="0" i="1" smtClean="0">
                                  <a:solidFill>
                                    <a:schemeClr val="accent1">
                                      <a:lumMod val="40000"/>
                                      <a:lumOff val="60000"/>
                                    </a:schemeClr>
                                  </a:solidFill>
                                  <a:latin typeface="Cambria Math" panose="02040503050406030204" pitchFamily="18" charset="0"/>
                                </a:rPr>
                                <m:t>′</m:t>
                              </m:r>
                            </m:sup>
                          </m:sSup>
                        </m:sub>
                        <m:sup/>
                        <m:e>
                          <m:sSub>
                            <m:sSubPr>
                              <m:ctrlPr>
                                <a:rPr lang="en-US" sz="3200" b="0" i="1" smtClean="0">
                                  <a:solidFill>
                                    <a:schemeClr val="accent1">
                                      <a:lumMod val="40000"/>
                                      <a:lumOff val="60000"/>
                                    </a:schemeClr>
                                  </a:solidFill>
                                  <a:latin typeface="Cambria Math" panose="02040503050406030204" pitchFamily="18" charset="0"/>
                                </a:rPr>
                              </m:ctrlPr>
                            </m:sSubPr>
                            <m:e>
                              <m:r>
                                <a:rPr lang="en-US" sz="3200" b="0" i="1" smtClean="0">
                                  <a:solidFill>
                                    <a:schemeClr val="accent1">
                                      <a:lumMod val="40000"/>
                                      <a:lumOff val="60000"/>
                                    </a:schemeClr>
                                  </a:solidFill>
                                  <a:latin typeface="Cambria Math" panose="02040503050406030204" pitchFamily="18" charset="0"/>
                                </a:rPr>
                                <m:t>𝛼</m:t>
                              </m:r>
                            </m:e>
                            <m:sub>
                              <m:r>
                                <a:rPr lang="en-US" sz="3200" b="0" i="1" smtClean="0">
                                  <a:solidFill>
                                    <a:schemeClr val="accent1">
                                      <a:lumMod val="40000"/>
                                      <a:lumOff val="60000"/>
                                    </a:schemeClr>
                                  </a:solidFill>
                                  <a:latin typeface="Cambria Math" panose="02040503050406030204" pitchFamily="18" charset="0"/>
                                </a:rPr>
                                <m:t>𝑃</m:t>
                              </m:r>
                            </m:sub>
                          </m:sSub>
                          <m:sSub>
                            <m:sSubPr>
                              <m:ctrlPr>
                                <a:rPr lang="en-US" sz="3200" b="0" i="1" smtClean="0">
                                  <a:solidFill>
                                    <a:schemeClr val="accent1">
                                      <a:lumMod val="40000"/>
                                      <a:lumOff val="60000"/>
                                    </a:schemeClr>
                                  </a:solidFill>
                                  <a:latin typeface="Cambria Math" panose="02040503050406030204" pitchFamily="18" charset="0"/>
                                </a:rPr>
                              </m:ctrlPr>
                            </m:sSubPr>
                            <m:e>
                              <m:r>
                                <a:rPr lang="en-US" sz="3200" b="0" i="1" smtClean="0">
                                  <a:solidFill>
                                    <a:schemeClr val="accent1">
                                      <a:lumMod val="40000"/>
                                      <a:lumOff val="60000"/>
                                    </a:schemeClr>
                                  </a:solidFill>
                                  <a:latin typeface="Cambria Math" panose="02040503050406030204" pitchFamily="18" charset="0"/>
                                </a:rPr>
                                <m:t>𝛼</m:t>
                              </m:r>
                            </m:e>
                            <m:sub>
                              <m:sSup>
                                <m:sSupPr>
                                  <m:ctrlPr>
                                    <a:rPr lang="en-US" sz="3200" b="0" i="1" smtClean="0">
                                      <a:solidFill>
                                        <a:schemeClr val="accent1">
                                          <a:lumMod val="40000"/>
                                          <a:lumOff val="60000"/>
                                        </a:schemeClr>
                                      </a:solidFill>
                                      <a:latin typeface="Cambria Math" panose="02040503050406030204" pitchFamily="18" charset="0"/>
                                    </a:rPr>
                                  </m:ctrlPr>
                                </m:sSupPr>
                                <m:e>
                                  <m:r>
                                    <a:rPr lang="en-US" sz="3200" b="0" i="1" smtClean="0">
                                      <a:solidFill>
                                        <a:schemeClr val="accent1">
                                          <a:lumMod val="40000"/>
                                          <a:lumOff val="60000"/>
                                        </a:schemeClr>
                                      </a:solidFill>
                                      <a:latin typeface="Cambria Math" panose="02040503050406030204" pitchFamily="18" charset="0"/>
                                    </a:rPr>
                                    <m:t>𝑃</m:t>
                                  </m:r>
                                </m:e>
                                <m:sup>
                                  <m:r>
                                    <a:rPr lang="en-US" sz="3200" b="0" i="1" smtClean="0">
                                      <a:solidFill>
                                        <a:schemeClr val="accent1">
                                          <a:lumMod val="40000"/>
                                          <a:lumOff val="60000"/>
                                        </a:schemeClr>
                                      </a:solidFill>
                                      <a:latin typeface="Cambria Math" panose="02040503050406030204" pitchFamily="18" charset="0"/>
                                    </a:rPr>
                                    <m:t>′</m:t>
                                  </m:r>
                                </m:sup>
                              </m:sSup>
                            </m:sub>
                          </m:sSub>
                          <m:r>
                            <a:rPr lang="en-US" sz="3200" b="0" i="1" smtClean="0">
                              <a:noFill/>
                              <a:latin typeface="Cambria Math" panose="02040503050406030204" pitchFamily="18" charset="0"/>
                            </a:rPr>
                            <m:t> </m:t>
                          </m:r>
                          <m:sSub>
                            <m:sSubPr>
                              <m:ctrlPr>
                                <a:rPr lang="en-US" i="1" smtClean="0">
                                  <a:noFill/>
                                  <a:latin typeface="Cambria Math" panose="02040503050406030204" pitchFamily="18" charset="0"/>
                                </a:rPr>
                              </m:ctrlPr>
                            </m:sSubPr>
                            <m:e>
                              <m:r>
                                <a:rPr lang="en-US" i="1">
                                  <a:noFill/>
                                  <a:latin typeface="Cambria Math" panose="02040503050406030204" pitchFamily="18" charset="0"/>
                                  <a:ea typeface="Cambria Math" panose="02040503050406030204" pitchFamily="18" charset="0"/>
                                </a:rPr>
                                <m:t>𝔼</m:t>
                              </m:r>
                            </m:e>
                            <m:sub>
                              <m:r>
                                <a:rPr lang="en-US" i="1">
                                  <a:noFill/>
                                  <a:latin typeface="Cambria Math" panose="02040503050406030204" pitchFamily="18" charset="0"/>
                                  <a:ea typeface="Cambria Math" panose="02040503050406030204" pitchFamily="18" charset="0"/>
                                </a:rPr>
                                <m:t>𝜎</m:t>
                              </m:r>
                            </m:sub>
                          </m:sSub>
                        </m:e>
                      </m:nary>
                      <m:r>
                        <m:rPr>
                          <m:sty m:val="p"/>
                        </m:rPr>
                        <a:rPr lang="en-US" sz="3200" b="0" i="0" smtClean="0">
                          <a:noFill/>
                          <a:latin typeface="Cambria Math" panose="02040503050406030204" pitchFamily="18" charset="0"/>
                        </a:rPr>
                        <m:t>tr</m:t>
                      </m:r>
                      <m:d>
                        <m:dPr>
                          <m:ctrlPr>
                            <a:rPr lang="en-US" sz="3200" b="0" i="1" smtClean="0">
                              <a:noFill/>
                              <a:latin typeface="Cambria Math" panose="02040503050406030204" pitchFamily="18" charset="0"/>
                            </a:rPr>
                          </m:ctrlPr>
                        </m:dPr>
                        <m:e>
                          <m:r>
                            <a:rPr lang="en-US" sz="3200" b="0" i="1" smtClean="0">
                              <a:noFill/>
                              <a:latin typeface="Cambria Math" panose="02040503050406030204" pitchFamily="18" charset="0"/>
                            </a:rPr>
                            <m:t>𝑃</m:t>
                          </m:r>
                          <m:r>
                            <a:rPr lang="en-US" sz="3200" b="0" i="1" smtClean="0">
                              <a:noFill/>
                              <a:latin typeface="Cambria Math" panose="02040503050406030204" pitchFamily="18" charset="0"/>
                            </a:rPr>
                            <m:t>𝜎</m:t>
                          </m:r>
                        </m:e>
                      </m:d>
                      <m:r>
                        <a:rPr lang="en-US" sz="3200" b="0" i="1" smtClean="0">
                          <a:noFill/>
                          <a:latin typeface="Cambria Math" panose="02040503050406030204" pitchFamily="18" charset="0"/>
                        </a:rPr>
                        <m:t> </m:t>
                      </m:r>
                      <m:r>
                        <m:rPr>
                          <m:sty m:val="p"/>
                        </m:rPr>
                        <a:rPr lang="en-US" sz="3200" b="0" i="0" smtClean="0">
                          <a:noFill/>
                          <a:latin typeface="Cambria Math" panose="02040503050406030204" pitchFamily="18" charset="0"/>
                        </a:rPr>
                        <m:t>tr</m:t>
                      </m:r>
                      <m:d>
                        <m:dPr>
                          <m:ctrlPr>
                            <a:rPr lang="en-US" sz="3200" b="0" i="1" smtClean="0">
                              <a:noFill/>
                              <a:latin typeface="Cambria Math" panose="02040503050406030204" pitchFamily="18" charset="0"/>
                            </a:rPr>
                          </m:ctrlPr>
                        </m:dPr>
                        <m:e>
                          <m:sSup>
                            <m:sSupPr>
                              <m:ctrlPr>
                                <a:rPr lang="en-US" sz="3200" b="0" i="1" smtClean="0">
                                  <a:noFill/>
                                  <a:latin typeface="Cambria Math" panose="02040503050406030204" pitchFamily="18" charset="0"/>
                                </a:rPr>
                              </m:ctrlPr>
                            </m:sSupPr>
                            <m:e>
                              <m:r>
                                <a:rPr lang="en-US" sz="3200" b="0" i="1" smtClean="0">
                                  <a:noFill/>
                                  <a:latin typeface="Cambria Math" panose="02040503050406030204" pitchFamily="18" charset="0"/>
                                </a:rPr>
                                <m:t>𝑃</m:t>
                              </m:r>
                            </m:e>
                            <m:sup>
                              <m:r>
                                <a:rPr lang="en-US" sz="3200" b="0" i="1" smtClean="0">
                                  <a:noFill/>
                                  <a:latin typeface="Cambria Math" panose="02040503050406030204" pitchFamily="18" charset="0"/>
                                </a:rPr>
                                <m:t>′</m:t>
                              </m:r>
                            </m:sup>
                          </m:sSup>
                          <m:r>
                            <a:rPr lang="en-US" sz="3200" b="0" i="1" smtClean="0">
                              <a:noFill/>
                              <a:latin typeface="Cambria Math" panose="02040503050406030204" pitchFamily="18" charset="0"/>
                            </a:rPr>
                            <m:t>𝜎</m:t>
                          </m:r>
                        </m:e>
                      </m:d>
                    </m:oMath>
                  </m:oMathPara>
                </a14:m>
                <a:endParaRPr lang="en-US" dirty="0"/>
              </a:p>
              <a:p>
                <a:pPr marL="0" indent="0">
                  <a:buNone/>
                </a:pPr>
                <a:endParaRPr lang="en-US" dirty="0"/>
              </a:p>
            </p:txBody>
          </p:sp>
        </mc:Choice>
        <mc:Fallback>
          <p:sp>
            <p:nvSpPr>
              <p:cNvPr id="3" name="Content Placeholder 2">
                <a:extLst>
                  <a:ext uri="{FF2B5EF4-FFF2-40B4-BE49-F238E27FC236}">
                    <a16:creationId xmlns:a16="http://schemas.microsoft.com/office/drawing/2014/main" id="{B93876A0-9825-B55E-1EFD-6790F4867A1D}"/>
                  </a:ext>
                </a:extLst>
              </p:cNvPr>
              <p:cNvSpPr>
                <a:spLocks noGrp="1" noRot="1" noChangeAspect="1" noMove="1" noResize="1" noEditPoints="1" noAdjustHandles="1" noChangeArrowheads="1" noChangeShapeType="1" noTextEdit="1"/>
              </p:cNvSpPr>
              <p:nvPr>
                <p:ph idx="1"/>
              </p:nvPr>
            </p:nvSpPr>
            <p:spPr>
              <a:blipFill>
                <a:blip r:embed="rId3"/>
                <a:stretch>
                  <a:fillRect l="-1410" t="-12950" b="-242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C75F69D-80F0-2287-B4C6-DF60B35E2F1A}"/>
                  </a:ext>
                </a:extLst>
              </p:cNvPr>
              <p:cNvSpPr txBox="1"/>
              <p:nvPr/>
            </p:nvSpPr>
            <p:spPr>
              <a:xfrm>
                <a:off x="6502400" y="4356854"/>
                <a:ext cx="3469640" cy="584775"/>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e>
                        <m:sub>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sub>
                      </m:sSub>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𝜎</m:t>
                          </m:r>
                        </m:e>
                      </m:d>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 </m:t>
                      </m:r>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e>
                            <m: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𝜎</m:t>
                          </m:r>
                        </m:e>
                      </m:d>
                    </m:oMath>
                  </m:oMathPara>
                </a14:m>
                <a:endParaRPr lang="en-US" dirty="0">
                  <a:effectLst>
                    <a:outerShdw blurRad="50800" dist="38100" dir="2700000" algn="tl" rotWithShape="0">
                      <a:prstClr val="black">
                        <a:alpha val="40000"/>
                      </a:prstClr>
                    </a:outerShdw>
                  </a:effectLst>
                </a:endParaRPr>
              </a:p>
            </p:txBody>
          </p:sp>
        </mc:Choice>
        <mc:Fallback>
          <p:sp>
            <p:nvSpPr>
              <p:cNvPr id="6" name="TextBox 5">
                <a:extLst>
                  <a:ext uri="{FF2B5EF4-FFF2-40B4-BE49-F238E27FC236}">
                    <a16:creationId xmlns:a16="http://schemas.microsoft.com/office/drawing/2014/main" id="{2C75F69D-80F0-2287-B4C6-DF60B35E2F1A}"/>
                  </a:ext>
                </a:extLst>
              </p:cNvPr>
              <p:cNvSpPr txBox="1">
                <a:spLocks noRot="1" noChangeAspect="1" noMove="1" noResize="1" noEditPoints="1" noAdjustHandles="1" noChangeArrowheads="1" noChangeShapeType="1" noTextEdit="1"/>
              </p:cNvSpPr>
              <p:nvPr/>
            </p:nvSpPr>
            <p:spPr>
              <a:xfrm>
                <a:off x="6502400" y="4356854"/>
                <a:ext cx="3469640" cy="584775"/>
              </a:xfrm>
              <a:prstGeom prst="rect">
                <a:avLst/>
              </a:prstGeom>
              <a:blipFill>
                <a:blip r:embed="rId4"/>
                <a:stretch>
                  <a:fillRect t="-2128" b="-29787"/>
                </a:stretch>
              </a:blipFill>
            </p:spPr>
            <p:txBody>
              <a:bodyPr/>
              <a:lstStyle/>
              <a:p>
                <a:r>
                  <a:rPr lang="en-US">
                    <a:noFill/>
                  </a:rPr>
                  <a:t> </a:t>
                </a:r>
              </a:p>
            </p:txBody>
          </p:sp>
        </mc:Fallback>
      </mc:AlternateContent>
    </p:spTree>
    <p:extLst>
      <p:ext uri="{BB962C8B-B14F-4D97-AF65-F5344CB8AC3E}">
        <p14:creationId xmlns:p14="http://schemas.microsoft.com/office/powerpoint/2010/main" val="268030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7EF2-49EB-D488-BDEF-144323A62024}"/>
              </a:ext>
            </a:extLst>
          </p:cNvPr>
          <p:cNvSpPr>
            <a:spLocks noGrp="1"/>
          </p:cNvSpPr>
          <p:nvPr>
            <p:ph type="title"/>
          </p:nvPr>
        </p:nvSpPr>
        <p:spPr/>
        <p:txBody>
          <a:bodyPr/>
          <a:lstStyle/>
          <a:p>
            <a:r>
              <a:rPr lang="en-US" dirty="0"/>
              <a:t>WARMUP</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93876A0-9825-B55E-1EFD-6790F4867A1D}"/>
                  </a:ext>
                </a:extLst>
              </p:cNvPr>
              <p:cNvSpPr>
                <a:spLocks noGrp="1"/>
              </p:cNvSpPr>
              <p:nvPr>
                <p:ph idx="1"/>
              </p:nvPr>
            </p:nvSpPr>
            <p:spPr/>
            <p:txBody>
              <a:bodyPr>
                <a:normAutofit/>
              </a:bodyPr>
              <a:lstStyle/>
              <a:p>
                <a:pPr marL="0" indent="0">
                  <a:buNone/>
                </a:pPr>
                <a:r>
                  <a:rPr lang="en-US" dirty="0"/>
                  <a:t>When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=1</m:t>
                    </m:r>
                  </m:oMath>
                </a14:m>
                <a:r>
                  <a:rPr lang="en-US" dirty="0"/>
                  <a:t>, for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m:t>
                        </m:r>
                      </m:sup>
                    </m:sSup>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𝐼</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𝑍</m:t>
                        </m:r>
                      </m:e>
                    </m:d>
                  </m:oMath>
                </a14:m>
                <a:r>
                  <a:rPr lang="en-US" dirty="0"/>
                  <a:t>:</a:t>
                </a:r>
              </a:p>
              <a:p>
                <a:pPr marL="0" indent="0">
                  <a:buNone/>
                </a:pPr>
                <a:r>
                  <a:rPr lang="en-US" sz="100" dirty="0"/>
                  <a:t>&lt;</a:t>
                </a:r>
              </a:p>
              <a:p>
                <a:pPr marL="0" indent="0" algn="ctr">
                  <a:buNone/>
                </a:pPr>
                <a14:m>
                  <m:oMathPara xmlns:m="http://schemas.openxmlformats.org/officeDocument/2006/math">
                    <m:oMathParaPr>
                      <m:jc m:val="centerGroup"/>
                    </m:oMathParaPr>
                    <m:oMath xmlns:m="http://schemas.openxmlformats.org/officeDocument/2006/math">
                      <m:sSub>
                        <m:sSubPr>
                          <m:ctrlPr>
                            <a:rPr lang="en-US" i="1" smtClean="0">
                              <a:noFill/>
                              <a:latin typeface="Cambria Math" panose="02040503050406030204" pitchFamily="18" charset="0"/>
                            </a:rPr>
                          </m:ctrlPr>
                        </m:sSubPr>
                        <m:e>
                          <m:r>
                            <a:rPr lang="en-US" i="1">
                              <a:noFill/>
                              <a:latin typeface="Cambria Math" panose="02040503050406030204" pitchFamily="18" charset="0"/>
                              <a:ea typeface="Cambria Math" panose="02040503050406030204" pitchFamily="18" charset="0"/>
                            </a:rPr>
                            <m:t>𝔼</m:t>
                          </m:r>
                        </m:e>
                        <m:sub>
                          <m:r>
                            <a:rPr lang="en-US" i="1">
                              <a:noFill/>
                              <a:latin typeface="Cambria Math" panose="02040503050406030204" pitchFamily="18" charset="0"/>
                              <a:ea typeface="Cambria Math" panose="02040503050406030204" pitchFamily="18" charset="0"/>
                            </a:rPr>
                            <m:t>𝜎</m:t>
                          </m:r>
                        </m:sub>
                      </m:sSub>
                      <m:r>
                        <m:rPr>
                          <m:sty m:val="p"/>
                        </m:rPr>
                        <a:rPr lang="en-US">
                          <a:noFill/>
                          <a:latin typeface="Cambria Math" panose="02040503050406030204" pitchFamily="18" charset="0"/>
                        </a:rPr>
                        <m:t>tr</m:t>
                      </m:r>
                      <m:d>
                        <m:dPr>
                          <m:ctrlPr>
                            <a:rPr lang="en-US" i="1">
                              <a:noFill/>
                              <a:latin typeface="Cambria Math" panose="02040503050406030204" pitchFamily="18" charset="0"/>
                            </a:rPr>
                          </m:ctrlPr>
                        </m:dPr>
                        <m:e>
                          <m:r>
                            <a:rPr lang="en-US" i="1">
                              <a:noFill/>
                              <a:latin typeface="Cambria Math" panose="02040503050406030204" pitchFamily="18" charset="0"/>
                            </a:rPr>
                            <m:t>𝑃</m:t>
                          </m:r>
                          <m:r>
                            <a:rPr lang="en-US" i="1">
                              <a:noFill/>
                              <a:latin typeface="Cambria Math" panose="02040503050406030204" pitchFamily="18" charset="0"/>
                            </a:rPr>
                            <m:t>𝜎</m:t>
                          </m:r>
                        </m:e>
                      </m:d>
                      <m:r>
                        <a:rPr lang="en-US" b="0" i="0" smtClean="0">
                          <a:noFill/>
                          <a:latin typeface="Cambria Math" panose="02040503050406030204" pitchFamily="18" charset="0"/>
                        </a:rPr>
                        <m:t> </m:t>
                      </m:r>
                      <m:r>
                        <m:rPr>
                          <m:sty m:val="p"/>
                        </m:rPr>
                        <a:rPr lang="en-US" i="0">
                          <a:noFill/>
                          <a:latin typeface="Cambria Math" panose="02040503050406030204" pitchFamily="18" charset="0"/>
                        </a:rPr>
                        <m:t>tr</m:t>
                      </m:r>
                      <m:d>
                        <m:dPr>
                          <m:ctrlPr>
                            <a:rPr lang="en-US" i="1">
                              <a:noFill/>
                              <a:latin typeface="Cambria Math" panose="02040503050406030204" pitchFamily="18" charset="0"/>
                            </a:rPr>
                          </m:ctrlPr>
                        </m:dPr>
                        <m:e>
                          <m:sSup>
                            <m:sSupPr>
                              <m:ctrlPr>
                                <a:rPr lang="en-US" i="1">
                                  <a:noFill/>
                                  <a:latin typeface="Cambria Math" panose="02040503050406030204" pitchFamily="18" charset="0"/>
                                </a:rPr>
                              </m:ctrlPr>
                            </m:sSupPr>
                            <m:e>
                              <m:r>
                                <a:rPr lang="en-US" i="1">
                                  <a:noFill/>
                                  <a:latin typeface="Cambria Math" panose="02040503050406030204" pitchFamily="18" charset="0"/>
                                </a:rPr>
                                <m:t>𝑃</m:t>
                              </m:r>
                            </m:e>
                            <m:sup>
                              <m:r>
                                <a:rPr lang="en-US" i="1">
                                  <a:noFill/>
                                  <a:latin typeface="Cambria Math" panose="02040503050406030204" pitchFamily="18" charset="0"/>
                                </a:rPr>
                                <m:t>′</m:t>
                              </m:r>
                            </m:sup>
                          </m:sSup>
                          <m:r>
                            <a:rPr lang="en-US" i="1">
                              <a:noFill/>
                              <a:latin typeface="Cambria Math" panose="02040503050406030204" pitchFamily="18" charset="0"/>
                            </a:rPr>
                            <m:t>𝜎</m:t>
                          </m:r>
                        </m:e>
                      </m:d>
                      <m:r>
                        <a:rPr lang="en-US" b="0" i="1" smtClean="0">
                          <a:solidFill>
                            <a:schemeClr val="accent1">
                              <a:lumMod val="40000"/>
                              <a:lumOff val="60000"/>
                            </a:schemeClr>
                          </a:solidFill>
                          <a:latin typeface="Cambria Math" panose="02040503050406030204" pitchFamily="18" charset="0"/>
                        </a:rPr>
                        <m:t>=</m:t>
                      </m:r>
                      <m:d>
                        <m:dPr>
                          <m:begChr m:val="{"/>
                          <m:endChr m:val=""/>
                          <m:ctrlPr>
                            <a:rPr lang="en-US" b="0" i="1" smtClean="0">
                              <a:solidFill>
                                <a:schemeClr val="accent1">
                                  <a:lumMod val="40000"/>
                                  <a:lumOff val="60000"/>
                                </a:schemeClr>
                              </a:solidFill>
                              <a:latin typeface="Cambria Math" panose="02040503050406030204" pitchFamily="18" charset="0"/>
                            </a:rPr>
                          </m:ctrlPr>
                        </m:dPr>
                        <m:e>
                          <m:eqArr>
                            <m:eqArrPr>
                              <m:ctrlPr>
                                <a:rPr lang="en-US" b="0" i="1" smtClean="0">
                                  <a:solidFill>
                                    <a:schemeClr val="accent1">
                                      <a:lumMod val="40000"/>
                                      <a:lumOff val="60000"/>
                                    </a:schemeClr>
                                  </a:solidFill>
                                  <a:latin typeface="Cambria Math" panose="02040503050406030204" pitchFamily="18" charset="0"/>
                                </a:rPr>
                              </m:ctrlPr>
                            </m:eqArrPr>
                            <m:e>
                              <m:r>
                                <a:rPr lang="en-US" b="0" i="1" smtClean="0">
                                  <a:solidFill>
                                    <a:schemeClr val="accent1">
                                      <a:lumMod val="40000"/>
                                      <a:lumOff val="60000"/>
                                    </a:schemeClr>
                                  </a:solidFill>
                                  <a:latin typeface="Cambria Math" panose="02040503050406030204" pitchFamily="18" charset="0"/>
                                </a:rPr>
                                <m:t>1 </m:t>
                              </m:r>
                              <m:r>
                                <a:rPr lang="en-US" b="0" i="0" smtClean="0">
                                  <a:solidFill>
                                    <a:schemeClr val="accent1">
                                      <a:lumMod val="40000"/>
                                      <a:lumOff val="60000"/>
                                    </a:schemeClr>
                                  </a:solidFill>
                                  <a:latin typeface="Cambria Math" panose="02040503050406030204" pitchFamily="18" charset="0"/>
                                </a:rPr>
                                <m:t>       </m:t>
                              </m:r>
                              <m:r>
                                <m:rPr>
                                  <m:sty m:val="p"/>
                                </m:rPr>
                                <a:rPr lang="en-US" b="0" i="0" smtClean="0">
                                  <a:solidFill>
                                    <a:schemeClr val="accent1">
                                      <a:lumMod val="40000"/>
                                      <a:lumOff val="60000"/>
                                    </a:schemeClr>
                                  </a:solidFill>
                                  <a:latin typeface="Cambria Math" panose="02040503050406030204" pitchFamily="18" charset="0"/>
                                </a:rPr>
                                <m:t>if</m:t>
                              </m:r>
                              <m:r>
                                <a:rPr lang="en-US" b="0" i="1" smtClean="0">
                                  <a:solidFill>
                                    <a:schemeClr val="accent1">
                                      <a:lumMod val="40000"/>
                                      <a:lumOff val="60000"/>
                                    </a:schemeClr>
                                  </a:solidFill>
                                  <a:latin typeface="Cambria Math" panose="02040503050406030204" pitchFamily="18" charset="0"/>
                                </a:rPr>
                                <m:t> </m:t>
                              </m:r>
                              <m:r>
                                <a:rPr lang="en-US" b="0" i="1" smtClean="0">
                                  <a:solidFill>
                                    <a:schemeClr val="accent1">
                                      <a:lumMod val="40000"/>
                                      <a:lumOff val="60000"/>
                                    </a:schemeClr>
                                  </a:solidFill>
                                  <a:latin typeface="Cambria Math" panose="02040503050406030204" pitchFamily="18" charset="0"/>
                                </a:rPr>
                                <m:t>𝑃</m:t>
                              </m:r>
                              <m:r>
                                <a:rPr lang="en-US" b="0" i="1" smtClean="0">
                                  <a:solidFill>
                                    <a:schemeClr val="accent1">
                                      <a:lumMod val="40000"/>
                                      <a:lumOff val="60000"/>
                                    </a:schemeClr>
                                  </a:solidFill>
                                  <a:latin typeface="Cambria Math" panose="02040503050406030204" pitchFamily="18" charset="0"/>
                                </a:rPr>
                                <m:t>=</m:t>
                              </m:r>
                              <m:sSup>
                                <m:sSupPr>
                                  <m:ctrlPr>
                                    <a:rPr lang="en-US" b="0" i="1" smtClean="0">
                                      <a:solidFill>
                                        <a:schemeClr val="accent1">
                                          <a:lumMod val="40000"/>
                                          <a:lumOff val="60000"/>
                                        </a:schemeClr>
                                      </a:solidFill>
                                      <a:latin typeface="Cambria Math" panose="02040503050406030204" pitchFamily="18" charset="0"/>
                                    </a:rPr>
                                  </m:ctrlPr>
                                </m:sSupPr>
                                <m:e>
                                  <m:r>
                                    <a:rPr lang="en-US" b="0" i="1" smtClean="0">
                                      <a:solidFill>
                                        <a:schemeClr val="accent1">
                                          <a:lumMod val="40000"/>
                                          <a:lumOff val="60000"/>
                                        </a:schemeClr>
                                      </a:solidFill>
                                      <a:latin typeface="Cambria Math" panose="02040503050406030204" pitchFamily="18" charset="0"/>
                                    </a:rPr>
                                    <m:t>𝑃</m:t>
                                  </m:r>
                                </m:e>
                                <m:sup>
                                  <m:r>
                                    <a:rPr lang="en-US" b="0" i="1" smtClean="0">
                                      <a:solidFill>
                                        <a:schemeClr val="accent1">
                                          <a:lumMod val="40000"/>
                                          <a:lumOff val="60000"/>
                                        </a:schemeClr>
                                      </a:solidFill>
                                      <a:latin typeface="Cambria Math" panose="02040503050406030204" pitchFamily="18" charset="0"/>
                                    </a:rPr>
                                    <m:t>′</m:t>
                                  </m:r>
                                </m:sup>
                              </m:sSup>
                              <m:r>
                                <a:rPr lang="en-US" b="0" i="1" smtClean="0">
                                  <a:solidFill>
                                    <a:schemeClr val="accent1">
                                      <a:lumMod val="40000"/>
                                      <a:lumOff val="60000"/>
                                    </a:schemeClr>
                                  </a:solidFill>
                                  <a:latin typeface="Cambria Math" panose="02040503050406030204" pitchFamily="18" charset="0"/>
                                </a:rPr>
                                <m:t>=</m:t>
                              </m:r>
                              <m:r>
                                <a:rPr lang="en-US" b="0" i="1" smtClean="0">
                                  <a:solidFill>
                                    <a:schemeClr val="accent1">
                                      <a:lumMod val="40000"/>
                                      <a:lumOff val="60000"/>
                                    </a:schemeClr>
                                  </a:solidFill>
                                  <a:latin typeface="Cambria Math" panose="02040503050406030204" pitchFamily="18" charset="0"/>
                                </a:rPr>
                                <m:t>𝐼</m:t>
                              </m:r>
                            </m:e>
                            <m:e>
                              <m:r>
                                <a:rPr lang="en-US" b="0" i="1" smtClean="0">
                                  <a:solidFill>
                                    <a:schemeClr val="accent1">
                                      <a:lumMod val="40000"/>
                                      <a:lumOff val="60000"/>
                                    </a:schemeClr>
                                  </a:solidFill>
                                  <a:latin typeface="Cambria Math" panose="02040503050406030204" pitchFamily="18" charset="0"/>
                                </a:rPr>
                                <m:t>1/3   </m:t>
                              </m:r>
                              <m:r>
                                <m:rPr>
                                  <m:sty m:val="p"/>
                                </m:rPr>
                                <a:rPr lang="en-US" b="0" i="0" smtClean="0">
                                  <a:solidFill>
                                    <a:schemeClr val="accent1">
                                      <a:lumMod val="40000"/>
                                      <a:lumOff val="60000"/>
                                    </a:schemeClr>
                                  </a:solidFill>
                                  <a:latin typeface="Cambria Math" panose="02040503050406030204" pitchFamily="18" charset="0"/>
                                </a:rPr>
                                <m:t>if</m:t>
                              </m:r>
                              <m:r>
                                <a:rPr lang="en-US" b="0" i="1" smtClean="0">
                                  <a:solidFill>
                                    <a:schemeClr val="accent1">
                                      <a:lumMod val="40000"/>
                                      <a:lumOff val="60000"/>
                                    </a:schemeClr>
                                  </a:solidFill>
                                  <a:latin typeface="Cambria Math" panose="02040503050406030204" pitchFamily="18" charset="0"/>
                                </a:rPr>
                                <m:t> </m:t>
                              </m:r>
                              <m:r>
                                <a:rPr lang="en-US" i="1">
                                  <a:solidFill>
                                    <a:schemeClr val="accent1">
                                      <a:lumMod val="40000"/>
                                      <a:lumOff val="60000"/>
                                    </a:schemeClr>
                                  </a:solidFill>
                                  <a:latin typeface="Cambria Math" panose="02040503050406030204" pitchFamily="18" charset="0"/>
                                </a:rPr>
                                <m:t>𝑃</m:t>
                              </m:r>
                              <m:r>
                                <a:rPr lang="en-US" i="1">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𝑃</m:t>
                                  </m:r>
                                </m:e>
                                <m:sup>
                                  <m:r>
                                    <a:rPr lang="en-US" i="1">
                                      <a:solidFill>
                                        <a:schemeClr val="accent1">
                                          <a:lumMod val="40000"/>
                                          <a:lumOff val="60000"/>
                                        </a:schemeClr>
                                      </a:solidFill>
                                      <a:latin typeface="Cambria Math" panose="02040503050406030204" pitchFamily="18" charset="0"/>
                                    </a:rPr>
                                    <m:t>′</m:t>
                                  </m:r>
                                </m:sup>
                              </m:sSup>
                              <m:r>
                                <a:rPr lang="en-US" b="0" i="1" smtClean="0">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𝐼</m:t>
                              </m:r>
                            </m:e>
                            <m:e>
                              <m:r>
                                <a:rPr lang="en-US" b="0" i="1" smtClean="0">
                                  <a:solidFill>
                                    <a:schemeClr val="accent1">
                                      <a:lumMod val="40000"/>
                                      <a:lumOff val="60000"/>
                                    </a:schemeClr>
                                  </a:solidFill>
                                  <a:latin typeface="Cambria Math" panose="02040503050406030204" pitchFamily="18" charset="0"/>
                                </a:rPr>
                                <m:t>0 </m:t>
                              </m:r>
                              <m:r>
                                <a:rPr lang="en-US" b="0" i="0" smtClean="0">
                                  <a:solidFill>
                                    <a:schemeClr val="accent1">
                                      <a:lumMod val="40000"/>
                                      <a:lumOff val="60000"/>
                                    </a:schemeClr>
                                  </a:solidFill>
                                  <a:latin typeface="Cambria Math" panose="02040503050406030204" pitchFamily="18" charset="0"/>
                                </a:rPr>
                                <m:t>            </m:t>
                              </m:r>
                              <m:r>
                                <m:rPr>
                                  <m:sty m:val="p"/>
                                </m:rPr>
                                <a:rPr lang="en-US" b="0" i="0" smtClean="0">
                                  <a:solidFill>
                                    <a:schemeClr val="accent1">
                                      <a:lumMod val="40000"/>
                                      <a:lumOff val="60000"/>
                                    </a:schemeClr>
                                  </a:solidFill>
                                  <a:latin typeface="Cambria Math" panose="02040503050406030204" pitchFamily="18" charset="0"/>
                                </a:rPr>
                                <m:t>otherwise</m:t>
                              </m:r>
                            </m:e>
                          </m:eqArr>
                        </m:e>
                      </m:d>
                    </m:oMath>
                  </m:oMathPara>
                </a14:m>
                <a:endParaRPr lang="en-US" dirty="0"/>
              </a:p>
              <a:p>
                <a:pPr marL="0" indent="0" algn="ctr">
                  <a:buNone/>
                </a:pPr>
                <a:endParaRPr lang="en-US" dirty="0"/>
              </a:p>
              <a:p>
                <a:pPr marL="0" indent="0">
                  <a:buNone/>
                </a:pPr>
                <a:r>
                  <a:rPr lang="en-US" dirty="0"/>
                  <a:t>In general, for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𝐼</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𝑍</m:t>
                            </m:r>
                          </m:e>
                        </m:d>
                      </m:e>
                      <m:sup>
                        <m:r>
                          <a:rPr lang="en-US" b="0" i="1" smtClean="0">
                            <a:latin typeface="Cambria Math" panose="02040503050406030204" pitchFamily="18" charset="0"/>
                          </a:rPr>
                          <m:t>⊗</m:t>
                        </m:r>
                        <m:r>
                          <a:rPr lang="en-US" b="0" i="1" smtClean="0">
                            <a:latin typeface="Cambria Math" panose="02040503050406030204" pitchFamily="18" charset="0"/>
                          </a:rPr>
                          <m:t>𝑛</m:t>
                        </m:r>
                      </m:sup>
                    </m:sSup>
                  </m:oMath>
                </a14:m>
                <a:r>
                  <a:rPr lang="en-US" dirty="0"/>
                  <a:t>:</a:t>
                </a:r>
              </a:p>
              <a:p>
                <a:pPr marL="0" indent="0">
                  <a:buNone/>
                </a:pPr>
                <a:endParaRPr lang="en-US" sz="100" dirty="0"/>
              </a:p>
              <a:p>
                <a:pPr marL="0" indent="0" algn="ctr">
                  <a:buNone/>
                </a:pPr>
                <a14:m>
                  <m:oMathPara xmlns:m="http://schemas.openxmlformats.org/officeDocument/2006/math">
                    <m:oMathParaPr>
                      <m:jc m:val="centerGroup"/>
                    </m:oMathParaPr>
                    <m:oMath xmlns:m="http://schemas.openxmlformats.org/officeDocument/2006/math">
                      <m:sSub>
                        <m:sSubPr>
                          <m:ctrlPr>
                            <a:rPr lang="en-US" i="1" smtClean="0">
                              <a:solidFill>
                                <a:schemeClr val="accent5">
                                  <a:lumMod val="60000"/>
                                  <a:lumOff val="40000"/>
                                </a:schemeClr>
                              </a:solidFill>
                              <a:latin typeface="Cambria Math" panose="02040503050406030204" pitchFamily="18" charset="0"/>
                            </a:rPr>
                          </m:ctrlPr>
                        </m:sSubPr>
                        <m:e>
                          <m:r>
                            <a:rPr lang="en-US" i="1">
                              <a:solidFill>
                                <a:schemeClr val="accent5">
                                  <a:lumMod val="60000"/>
                                  <a:lumOff val="40000"/>
                                </a:schemeClr>
                              </a:solidFill>
                              <a:latin typeface="Cambria Math" panose="02040503050406030204" pitchFamily="18" charset="0"/>
                              <a:ea typeface="Cambria Math" panose="02040503050406030204" pitchFamily="18" charset="0"/>
                            </a:rPr>
                            <m:t>𝔼</m:t>
                          </m:r>
                        </m:e>
                        <m:sub>
                          <m:r>
                            <a:rPr lang="en-US" i="1">
                              <a:solidFill>
                                <a:schemeClr val="accent5">
                                  <a:lumMod val="60000"/>
                                  <a:lumOff val="40000"/>
                                </a:schemeClr>
                              </a:solidFill>
                              <a:latin typeface="Cambria Math" panose="02040503050406030204" pitchFamily="18" charset="0"/>
                              <a:ea typeface="Cambria Math" panose="02040503050406030204" pitchFamily="18" charset="0"/>
                            </a:rPr>
                            <m:t>𝜎</m:t>
                          </m:r>
                        </m:sub>
                      </m:sSub>
                      <m:r>
                        <m:rPr>
                          <m:sty m:val="p"/>
                        </m:rPr>
                        <a:rPr lang="en-US">
                          <a:solidFill>
                            <a:schemeClr val="accent5">
                              <a:lumMod val="60000"/>
                              <a:lumOff val="40000"/>
                            </a:schemeClr>
                          </a:solidFill>
                          <a:latin typeface="Cambria Math" panose="02040503050406030204" pitchFamily="18" charset="0"/>
                        </a:rPr>
                        <m:t>tr</m:t>
                      </m:r>
                      <m:d>
                        <m:dPr>
                          <m:ctrlPr>
                            <a:rPr lang="en-US" i="1">
                              <a:solidFill>
                                <a:schemeClr val="accent5">
                                  <a:lumMod val="60000"/>
                                  <a:lumOff val="40000"/>
                                </a:schemeClr>
                              </a:solidFill>
                              <a:latin typeface="Cambria Math" panose="02040503050406030204" pitchFamily="18" charset="0"/>
                            </a:rPr>
                          </m:ctrlPr>
                        </m:dPr>
                        <m:e>
                          <m:r>
                            <a:rPr lang="en-US" i="1">
                              <a:solidFill>
                                <a:schemeClr val="accent5">
                                  <a:lumMod val="60000"/>
                                  <a:lumOff val="40000"/>
                                </a:schemeClr>
                              </a:solidFill>
                              <a:latin typeface="Cambria Math" panose="02040503050406030204" pitchFamily="18" charset="0"/>
                            </a:rPr>
                            <m:t>𝑃</m:t>
                          </m:r>
                          <m:r>
                            <a:rPr lang="en-US" i="1">
                              <a:solidFill>
                                <a:schemeClr val="accent5">
                                  <a:lumMod val="60000"/>
                                  <a:lumOff val="40000"/>
                                </a:schemeClr>
                              </a:solidFill>
                              <a:latin typeface="Cambria Math" panose="02040503050406030204" pitchFamily="18" charset="0"/>
                            </a:rPr>
                            <m:t>𝜎</m:t>
                          </m:r>
                        </m:e>
                      </m:d>
                      <m:r>
                        <a:rPr lang="en-US" b="0" i="0" smtClean="0">
                          <a:solidFill>
                            <a:schemeClr val="accent5">
                              <a:lumMod val="60000"/>
                              <a:lumOff val="40000"/>
                            </a:schemeClr>
                          </a:solidFill>
                          <a:latin typeface="Cambria Math" panose="02040503050406030204" pitchFamily="18" charset="0"/>
                        </a:rPr>
                        <m:t> </m:t>
                      </m:r>
                      <m:r>
                        <m:rPr>
                          <m:sty m:val="p"/>
                        </m:rPr>
                        <a:rPr lang="en-US" i="0">
                          <a:solidFill>
                            <a:schemeClr val="accent5">
                              <a:lumMod val="60000"/>
                              <a:lumOff val="40000"/>
                            </a:schemeClr>
                          </a:solidFill>
                          <a:latin typeface="Cambria Math" panose="02040503050406030204" pitchFamily="18" charset="0"/>
                        </a:rPr>
                        <m:t>tr</m:t>
                      </m:r>
                      <m:d>
                        <m:dPr>
                          <m:ctrlPr>
                            <a:rPr lang="en-US" i="1">
                              <a:solidFill>
                                <a:schemeClr val="accent5">
                                  <a:lumMod val="60000"/>
                                  <a:lumOff val="40000"/>
                                </a:schemeClr>
                              </a:solidFill>
                              <a:latin typeface="Cambria Math" panose="02040503050406030204" pitchFamily="18" charset="0"/>
                            </a:rPr>
                          </m:ctrlPr>
                        </m:dPr>
                        <m:e>
                          <m:sSup>
                            <m:sSupPr>
                              <m:ctrlPr>
                                <a:rPr lang="en-US" i="1">
                                  <a:solidFill>
                                    <a:schemeClr val="accent5">
                                      <a:lumMod val="60000"/>
                                      <a:lumOff val="40000"/>
                                    </a:schemeClr>
                                  </a:solidFill>
                                  <a:latin typeface="Cambria Math" panose="02040503050406030204" pitchFamily="18" charset="0"/>
                                </a:rPr>
                              </m:ctrlPr>
                            </m:sSupPr>
                            <m:e>
                              <m:r>
                                <a:rPr lang="en-US" i="1">
                                  <a:solidFill>
                                    <a:schemeClr val="accent5">
                                      <a:lumMod val="60000"/>
                                      <a:lumOff val="40000"/>
                                    </a:schemeClr>
                                  </a:solidFill>
                                  <a:latin typeface="Cambria Math" panose="02040503050406030204" pitchFamily="18" charset="0"/>
                                </a:rPr>
                                <m:t>𝑃</m:t>
                              </m:r>
                            </m:e>
                            <m:sup>
                              <m:r>
                                <a:rPr lang="en-US" i="1">
                                  <a:solidFill>
                                    <a:schemeClr val="accent5">
                                      <a:lumMod val="60000"/>
                                      <a:lumOff val="40000"/>
                                    </a:schemeClr>
                                  </a:solidFill>
                                  <a:latin typeface="Cambria Math" panose="02040503050406030204" pitchFamily="18" charset="0"/>
                                </a:rPr>
                                <m:t>′</m:t>
                              </m:r>
                            </m:sup>
                          </m:sSup>
                          <m:r>
                            <a:rPr lang="en-US" i="1">
                              <a:solidFill>
                                <a:schemeClr val="accent5">
                                  <a:lumMod val="60000"/>
                                  <a:lumOff val="40000"/>
                                </a:schemeClr>
                              </a:solidFill>
                              <a:latin typeface="Cambria Math" panose="02040503050406030204" pitchFamily="18" charset="0"/>
                            </a:rPr>
                            <m:t>𝜎</m:t>
                          </m:r>
                        </m:e>
                      </m:d>
                      <m:r>
                        <a:rPr lang="en-US" b="0" i="1" smtClean="0">
                          <a:solidFill>
                            <a:schemeClr val="accent1">
                              <a:lumMod val="40000"/>
                              <a:lumOff val="60000"/>
                            </a:schemeClr>
                          </a:solidFill>
                          <a:latin typeface="Cambria Math" panose="02040503050406030204" pitchFamily="18" charset="0"/>
                        </a:rPr>
                        <m:t>=</m:t>
                      </m:r>
                      <m:d>
                        <m:dPr>
                          <m:begChr m:val="{"/>
                          <m:endChr m:val=""/>
                          <m:ctrlPr>
                            <a:rPr lang="en-US" b="0" i="1" smtClean="0">
                              <a:solidFill>
                                <a:schemeClr val="accent1">
                                  <a:lumMod val="40000"/>
                                  <a:lumOff val="60000"/>
                                </a:schemeClr>
                              </a:solidFill>
                              <a:latin typeface="Cambria Math" panose="02040503050406030204" pitchFamily="18" charset="0"/>
                            </a:rPr>
                          </m:ctrlPr>
                        </m:dPr>
                        <m:e>
                          <m:eqArr>
                            <m:eqArrPr>
                              <m:ctrlPr>
                                <a:rPr lang="en-US" i="1">
                                  <a:solidFill>
                                    <a:schemeClr val="accent1">
                                      <a:lumMod val="40000"/>
                                      <a:lumOff val="60000"/>
                                    </a:schemeClr>
                                  </a:solidFill>
                                  <a:latin typeface="Cambria Math" panose="02040503050406030204" pitchFamily="18" charset="0"/>
                                </a:rPr>
                              </m:ctrlPr>
                            </m:eqArrPr>
                            <m:e>
                              <m:sSup>
                                <m:sSupPr>
                                  <m:ctrlPr>
                                    <a:rPr lang="en-US" b="0" i="1" smtClean="0">
                                      <a:solidFill>
                                        <a:schemeClr val="accent1">
                                          <a:lumMod val="40000"/>
                                          <a:lumOff val="60000"/>
                                        </a:schemeClr>
                                      </a:solidFill>
                                      <a:latin typeface="Cambria Math" panose="02040503050406030204" pitchFamily="18" charset="0"/>
                                    </a:rPr>
                                  </m:ctrlPr>
                                </m:sSupPr>
                                <m:e>
                                  <m:d>
                                    <m:dPr>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1/3</m:t>
                                      </m:r>
                                    </m:e>
                                  </m:d>
                                </m:e>
                                <m:sup>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𝑃</m:t>
                                      </m:r>
                                    </m:e>
                                  </m:d>
                                </m:sup>
                              </m:sSup>
                              <m:r>
                                <a:rPr lang="en-US" b="0" i="1" smtClean="0">
                                  <a:solidFill>
                                    <a:schemeClr val="accent1">
                                      <a:lumMod val="40000"/>
                                      <a:lumOff val="60000"/>
                                    </a:schemeClr>
                                  </a:solidFill>
                                  <a:latin typeface="Cambria Math" panose="02040503050406030204" pitchFamily="18" charset="0"/>
                                </a:rPr>
                                <m:t>    </m:t>
                              </m:r>
                              <m:r>
                                <m:rPr>
                                  <m:sty m:val="p"/>
                                </m:rPr>
                                <a:rPr lang="en-US">
                                  <a:solidFill>
                                    <a:schemeClr val="accent1">
                                      <a:lumMod val="40000"/>
                                      <a:lumOff val="60000"/>
                                    </a:schemeClr>
                                  </a:solidFill>
                                  <a:latin typeface="Cambria Math" panose="02040503050406030204" pitchFamily="18" charset="0"/>
                                </a:rPr>
                                <m:t>if</m:t>
                              </m:r>
                              <m:r>
                                <a:rPr lang="en-US" i="1">
                                  <a:solidFill>
                                    <a:schemeClr val="accent1">
                                      <a:lumMod val="40000"/>
                                      <a:lumOff val="60000"/>
                                    </a:schemeClr>
                                  </a:solidFill>
                                  <a:latin typeface="Cambria Math" panose="02040503050406030204" pitchFamily="18" charset="0"/>
                                </a:rPr>
                                <m:t> </m:t>
                              </m:r>
                              <m:r>
                                <a:rPr lang="en-US" i="1">
                                  <a:solidFill>
                                    <a:schemeClr val="accent1">
                                      <a:lumMod val="40000"/>
                                      <a:lumOff val="60000"/>
                                    </a:schemeClr>
                                  </a:solidFill>
                                  <a:latin typeface="Cambria Math" panose="02040503050406030204" pitchFamily="18" charset="0"/>
                                </a:rPr>
                                <m:t>𝑃</m:t>
                              </m:r>
                              <m:r>
                                <a:rPr lang="en-US" i="1">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𝑃</m:t>
                                  </m:r>
                                </m:e>
                                <m:sup>
                                  <m:r>
                                    <a:rPr lang="en-US" i="1">
                                      <a:solidFill>
                                        <a:schemeClr val="accent1">
                                          <a:lumMod val="40000"/>
                                          <a:lumOff val="60000"/>
                                        </a:schemeClr>
                                      </a:solidFill>
                                      <a:latin typeface="Cambria Math" panose="02040503050406030204" pitchFamily="18" charset="0"/>
                                    </a:rPr>
                                    <m:t>′</m:t>
                                  </m:r>
                                </m:sup>
                              </m:sSup>
                            </m:e>
                            <m:e>
                              <m:r>
                                <a:rPr lang="en-US" i="1">
                                  <a:solidFill>
                                    <a:schemeClr val="accent1">
                                      <a:lumMod val="40000"/>
                                      <a:lumOff val="60000"/>
                                    </a:schemeClr>
                                  </a:solidFill>
                                  <a:latin typeface="Cambria Math" panose="02040503050406030204" pitchFamily="18" charset="0"/>
                                </a:rPr>
                                <m:t>0 </m:t>
                              </m:r>
                              <m:r>
                                <a:rPr lang="en-US">
                                  <a:solidFill>
                                    <a:schemeClr val="accent1">
                                      <a:lumMod val="40000"/>
                                      <a:lumOff val="60000"/>
                                    </a:schemeClr>
                                  </a:solidFill>
                                  <a:latin typeface="Cambria Math" panose="02040503050406030204" pitchFamily="18" charset="0"/>
                                </a:rPr>
                                <m:t>     </m:t>
                              </m:r>
                              <m:r>
                                <a:rPr lang="en-US" b="0" i="0" smtClean="0">
                                  <a:solidFill>
                                    <a:schemeClr val="accent1">
                                      <a:lumMod val="40000"/>
                                      <a:lumOff val="60000"/>
                                    </a:schemeClr>
                                  </a:solidFill>
                                  <a:latin typeface="Cambria Math" panose="02040503050406030204" pitchFamily="18" charset="0"/>
                                </a:rPr>
                                <m:t>        </m:t>
                              </m:r>
                              <m:r>
                                <m:rPr>
                                  <m:sty m:val="p"/>
                                </m:rPr>
                                <a:rPr lang="en-US">
                                  <a:solidFill>
                                    <a:schemeClr val="accent1">
                                      <a:lumMod val="40000"/>
                                      <a:lumOff val="60000"/>
                                    </a:schemeClr>
                                  </a:solidFill>
                                  <a:latin typeface="Cambria Math" panose="02040503050406030204" pitchFamily="18" charset="0"/>
                                </a:rPr>
                                <m:t>otherwise</m:t>
                              </m:r>
                            </m:e>
                          </m:eqArr>
                        </m:e>
                      </m:d>
                    </m:oMath>
                  </m:oMathPara>
                </a14:m>
                <a:endParaRPr lang="en-US" dirty="0"/>
              </a:p>
              <a:p>
                <a:pPr marL="0" indent="0">
                  <a:buNone/>
                </a:pPr>
                <a:r>
                  <a:rPr lang="en-US" dirty="0"/>
                  <a:t>where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𝑃</m:t>
                        </m:r>
                      </m:e>
                    </m:d>
                  </m:oMath>
                </a14:m>
                <a:r>
                  <a:rPr lang="en-US" dirty="0"/>
                  <a:t> denotes number of non-identity </a:t>
                </a:r>
                <a:r>
                  <a:rPr lang="en-US" dirty="0" err="1"/>
                  <a:t>Paulis</a:t>
                </a:r>
                <a:r>
                  <a:rPr lang="en-US" dirty="0"/>
                  <a:t> in </a:t>
                </a:r>
                <a14:m>
                  <m:oMath xmlns:m="http://schemas.openxmlformats.org/officeDocument/2006/math">
                    <m:r>
                      <a:rPr lang="en-US" b="0" i="1" smtClean="0">
                        <a:latin typeface="Cambria Math" panose="02040503050406030204" pitchFamily="18" charset="0"/>
                      </a:rPr>
                      <m:t>𝑃</m:t>
                    </m:r>
                  </m:oMath>
                </a14:m>
                <a:endParaRPr lang="en-US" dirty="0"/>
              </a:p>
            </p:txBody>
          </p:sp>
        </mc:Choice>
        <mc:Fallback>
          <p:sp>
            <p:nvSpPr>
              <p:cNvPr id="3" name="Content Placeholder 2">
                <a:extLst>
                  <a:ext uri="{FF2B5EF4-FFF2-40B4-BE49-F238E27FC236}">
                    <a16:creationId xmlns:a16="http://schemas.microsoft.com/office/drawing/2014/main" id="{B93876A0-9825-B55E-1EFD-6790F4867A1D}"/>
                  </a:ext>
                </a:extLst>
              </p:cNvPr>
              <p:cNvSpPr>
                <a:spLocks noGrp="1" noRot="1" noChangeAspect="1" noMove="1" noResize="1" noEditPoints="1" noAdjustHandles="1" noChangeArrowheads="1" noChangeShapeType="1" noTextEdit="1"/>
              </p:cNvSpPr>
              <p:nvPr>
                <p:ph idx="1"/>
              </p:nvPr>
            </p:nvSpPr>
            <p:spPr>
              <a:blipFill>
                <a:blip r:embed="rId2"/>
                <a:stretch>
                  <a:fillRect l="-1410" t="-60671" b="-515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AD6D203-873C-2268-EB21-A36A960CF038}"/>
                  </a:ext>
                </a:extLst>
              </p:cNvPr>
              <p:cNvSpPr txBox="1"/>
              <p:nvPr/>
            </p:nvSpPr>
            <p:spPr>
              <a:xfrm>
                <a:off x="2407920" y="2305503"/>
                <a:ext cx="3469640" cy="584775"/>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e>
                        <m:sub>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sub>
                      </m:sSub>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𝜎</m:t>
                          </m:r>
                        </m:e>
                      </m:d>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 </m:t>
                      </m:r>
                      <m:r>
                        <m:rPr>
                          <m:sty m:val="p"/>
                        </m:rPr>
                        <a:rPr lang="en-US" sz="32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e>
                            <m: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𝜎</m:t>
                          </m:r>
                        </m:e>
                      </m:d>
                    </m:oMath>
                  </m:oMathPara>
                </a14:m>
                <a:endParaRPr lang="en-US" dirty="0">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1AD6D203-873C-2268-EB21-A36A960CF038}"/>
                  </a:ext>
                </a:extLst>
              </p:cNvPr>
              <p:cNvSpPr txBox="1">
                <a:spLocks noRot="1" noChangeAspect="1" noMove="1" noResize="1" noEditPoints="1" noAdjustHandles="1" noChangeArrowheads="1" noChangeShapeType="1" noTextEdit="1"/>
              </p:cNvSpPr>
              <p:nvPr/>
            </p:nvSpPr>
            <p:spPr>
              <a:xfrm>
                <a:off x="2407920" y="2305503"/>
                <a:ext cx="3469640" cy="584775"/>
              </a:xfrm>
              <a:prstGeom prst="rect">
                <a:avLst/>
              </a:prstGeom>
              <a:blipFill>
                <a:blip r:embed="rId3"/>
                <a:stretch>
                  <a:fillRect t="-2128" b="-29787"/>
                </a:stretch>
              </a:blipFill>
            </p:spPr>
            <p:txBody>
              <a:bodyPr/>
              <a:lstStyle/>
              <a:p>
                <a:r>
                  <a:rPr lang="en-US">
                    <a:noFill/>
                  </a:rPr>
                  <a:t> </a:t>
                </a:r>
              </a:p>
            </p:txBody>
          </p:sp>
        </mc:Fallback>
      </mc:AlternateContent>
    </p:spTree>
    <p:extLst>
      <p:ext uri="{BB962C8B-B14F-4D97-AF65-F5344CB8AC3E}">
        <p14:creationId xmlns:p14="http://schemas.microsoft.com/office/powerpoint/2010/main" val="119412640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7EF2-49EB-D488-BDEF-144323A62024}"/>
              </a:ext>
            </a:extLst>
          </p:cNvPr>
          <p:cNvSpPr>
            <a:spLocks noGrp="1"/>
          </p:cNvSpPr>
          <p:nvPr>
            <p:ph type="title"/>
          </p:nvPr>
        </p:nvSpPr>
        <p:spPr/>
        <p:txBody>
          <a:bodyPr/>
          <a:lstStyle/>
          <a:p>
            <a:r>
              <a:rPr lang="en-US" dirty="0"/>
              <a:t>WARMUP</a:t>
            </a:r>
          </a:p>
        </p:txBody>
      </p:sp>
      <mc:AlternateContent xmlns:mc="http://schemas.openxmlformats.org/markup-compatibility/2006">
        <mc:Choice xmlns:a14="http://schemas.microsoft.com/office/drawing/2010/main" Requires="a14">
          <p:graphicFrame>
            <p:nvGraphicFramePr>
              <p:cNvPr id="5" name="Table 5">
                <a:extLst>
                  <a:ext uri="{FF2B5EF4-FFF2-40B4-BE49-F238E27FC236}">
                    <a16:creationId xmlns:a16="http://schemas.microsoft.com/office/drawing/2014/main" id="{89E1DEB4-B88F-ED55-8568-33E1428CEF76}"/>
                  </a:ext>
                </a:extLst>
              </p:cNvPr>
              <p:cNvGraphicFramePr>
                <a:graphicFrameLocks noGrp="1"/>
              </p:cNvGraphicFramePr>
              <p:nvPr>
                <p:ph idx="1"/>
                <p:extLst>
                  <p:ext uri="{D42A27DB-BD31-4B8C-83A1-F6EECF244321}">
                    <p14:modId xmlns:p14="http://schemas.microsoft.com/office/powerpoint/2010/main" val="2593175852"/>
                  </p:ext>
                </p:extLst>
              </p:nvPr>
            </p:nvGraphicFramePr>
            <p:xfrm>
              <a:off x="2214880" y="1294411"/>
              <a:ext cx="7762240" cy="2298383"/>
            </p:xfrm>
            <a:graphic>
              <a:graphicData uri="http://schemas.openxmlformats.org/drawingml/2006/table">
                <a:tbl>
                  <a:tblPr firstRow="1" bandRow="1">
                    <a:tableStyleId>{5C22544A-7EE6-4342-B048-85BDC9FD1C3A}</a:tableStyleId>
                  </a:tblPr>
                  <a:tblGrid>
                    <a:gridCol w="2244725">
                      <a:extLst>
                        <a:ext uri="{9D8B030D-6E8A-4147-A177-3AD203B41FA5}">
                          <a16:colId xmlns:a16="http://schemas.microsoft.com/office/drawing/2014/main" val="830316567"/>
                        </a:ext>
                      </a:extLst>
                    </a:gridCol>
                    <a:gridCol w="5517515">
                      <a:extLst>
                        <a:ext uri="{9D8B030D-6E8A-4147-A177-3AD203B41FA5}">
                          <a16:colId xmlns:a16="http://schemas.microsoft.com/office/drawing/2014/main" val="3807795775"/>
                        </a:ext>
                      </a:extLst>
                    </a:gridCol>
                  </a:tblGrid>
                  <a:tr h="370840">
                    <a:tc>
                      <a:txBody>
                        <a:bodyPr/>
                        <a:lstStyle/>
                        <a:p>
                          <a:pPr algn="ctr"/>
                          <a14:m>
                            <m:oMathPara xmlns:m="http://schemas.openxmlformats.org/officeDocument/2006/math">
                              <m:oMathParaPr>
                                <m:jc m:val="right"/>
                              </m:oMathParaPr>
                              <m:oMath xmlns:m="http://schemas.openxmlformats.org/officeDocument/2006/math">
                                <m:sSub>
                                  <m:sSubPr>
                                    <m:ctrlPr>
                                      <a:rPr lang="en-US" sz="280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e>
                                  <m:sub>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sub>
                                </m:sSub>
                                <m:r>
                                  <a:rPr lang="en-US" sz="28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r>
                                  <m:rPr>
                                    <m:sty m:val="p"/>
                                  </m:rPr>
                                  <a:rPr lang="en-US" sz="28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sSup>
                                  <m:sSupPr>
                                    <m:ctrlP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d>
                                      <m:dPr>
                                        <m:ctrlP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e>
                                          <m:sup>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𝜎</m:t>
                                        </m:r>
                                      </m:e>
                                    </m:d>
                                  </m:e>
                                  <m:sup>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2</m:t>
                                    </m:r>
                                  </m:sup>
                                </m:sSup>
                              </m:oMath>
                            </m:oMathPara>
                          </a14:m>
                          <a:endParaRPr lang="en-US" sz="2800" dirty="0">
                            <a:effectLst>
                              <a:outerShdw blurRad="50800" dist="38100" dir="2700000" algn="tl" rotWithShape="0">
                                <a:prstClr val="black">
                                  <a:alpha val="40000"/>
                                </a:prstClr>
                              </a:outerShdw>
                            </a:effectLs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left"/>
                              </m:oMathParaPr>
                              <m:oMath xmlns:m="http://schemas.openxmlformats.org/officeDocument/2006/math">
                                <m:r>
                                  <a:rPr lang="en-US" sz="280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80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sup>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up>
                                    </m:sSup>
                                  </m:sub>
                                  <m:sup/>
                                  <m:e>
                                    <m:sSub>
                                      <m:sSubPr>
                                        <m:ctrlP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𝛼</m:t>
                                        </m:r>
                                      </m:e>
                                      <m:sub>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sub>
                                    </m:sSub>
                                    <m:sSub>
                                      <m:sSubPr>
                                        <m:ctrlP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𝛼</m:t>
                                        </m:r>
                                      </m:e>
                                      <m:sub>
                                        <m:sSup>
                                          <m:sSupPr>
                                            <m:ctrlP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sup>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up>
                                        </m:sSup>
                                      </m:sub>
                                    </m:sSub>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sSub>
                                      <m:sSubPr>
                                        <m:ctrlPr>
                                          <a:rPr lang="en-US" sz="280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e>
                                      <m:sub>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sub>
                                    </m:sSub>
                                  </m:e>
                                </m:nary>
                                <m:r>
                                  <m:rPr>
                                    <m:sty m:val="p"/>
                                  </m:rPr>
                                  <a:rPr lang="en-US" sz="280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𝜎</m:t>
                                    </m:r>
                                  </m:e>
                                </m:d>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r>
                                  <m:rPr>
                                    <m:sty m:val="p"/>
                                  </m:rPr>
                                  <a:rPr lang="en-US" sz="28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sup>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𝜎</m:t>
                                    </m:r>
                                  </m:e>
                                </m:d>
                              </m:oMath>
                            </m:oMathPara>
                          </a14:m>
                          <a:endParaRPr lang="en-US" sz="2800" dirty="0">
                            <a:effectLst>
                              <a:outerShdw blurRad="50800" dist="38100" dir="2700000" algn="tl" rotWithShape="0">
                                <a:prstClr val="black">
                                  <a:alpha val="40000"/>
                                </a:prstClr>
                              </a:outerShdw>
                            </a:effectLs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962027"/>
                      </a:ext>
                    </a:extLst>
                  </a:tr>
                  <a:tr h="370840">
                    <a:tc>
                      <a:txBody>
                        <a:bodyPr/>
                        <a:lstStyle/>
                        <a:p>
                          <a:pPr algn="ctr"/>
                          <a:endParaRPr lang="en-US" sz="2800" dirty="0">
                            <a:effectLst>
                              <a:outerShdw blurRad="50800" dist="38100" dir="2700000" algn="tl" rotWithShape="0">
                                <a:prstClr val="black">
                                  <a:alpha val="40000"/>
                                </a:prstClr>
                              </a:outerShdw>
                            </a:effectLs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left"/>
                              </m:oMathParaPr>
                              <m:oMath xmlns:m="http://schemas.openxmlformats.org/officeDocument/2006/math">
                                <m: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sub>
                                  <m:sup/>
                                  <m:e>
                                    <m:sSubSup>
                                      <m:sSubSupPr>
                                        <m:ctrlP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𝛼</m:t>
                                        </m:r>
                                      </m:e>
                                      <m:sub>
                                        <m:r>
                                          <a:rPr lang="en-US" sz="28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sub>
                                      <m:sup>
                                        <m: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2</m:t>
                                        </m:r>
                                      </m:sup>
                                    </m:sSubSup>
                                    <m: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sSup>
                                      <m:sSupPr>
                                        <m:ctrlP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d>
                                          <m:dPr>
                                            <m:ctrlP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1/3</m:t>
                                            </m:r>
                                          </m:e>
                                        </m:d>
                                      </m:e>
                                      <m:sup>
                                        <m:d>
                                          <m:dPr>
                                            <m:begChr m:val="|"/>
                                            <m:endChr m:val="|"/>
                                            <m:ctrlP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d>
                                      </m:sup>
                                    </m:sSup>
                                  </m:e>
                                </m:nary>
                              </m:oMath>
                            </m:oMathPara>
                          </a14:m>
                          <a:endParaRPr lang="en-US" sz="2800" dirty="0">
                            <a:effectLst>
                              <a:outerShdw blurRad="50800" dist="38100" dir="2700000" algn="tl" rotWithShape="0">
                                <a:prstClr val="black">
                                  <a:alpha val="40000"/>
                                </a:prstClr>
                              </a:outerShdw>
                            </a:effectLs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5050713"/>
                      </a:ext>
                    </a:extLst>
                  </a:tr>
                </a:tbl>
              </a:graphicData>
            </a:graphic>
          </p:graphicFrame>
        </mc:Choice>
        <mc:Fallback>
          <p:graphicFrame>
            <p:nvGraphicFramePr>
              <p:cNvPr id="5" name="Table 5">
                <a:extLst>
                  <a:ext uri="{FF2B5EF4-FFF2-40B4-BE49-F238E27FC236}">
                    <a16:creationId xmlns:a16="http://schemas.microsoft.com/office/drawing/2014/main" id="{89E1DEB4-B88F-ED55-8568-33E1428CEF76}"/>
                  </a:ext>
                </a:extLst>
              </p:cNvPr>
              <p:cNvGraphicFramePr>
                <a:graphicFrameLocks noGrp="1"/>
              </p:cNvGraphicFramePr>
              <p:nvPr>
                <p:ph idx="1"/>
                <p:extLst>
                  <p:ext uri="{D42A27DB-BD31-4B8C-83A1-F6EECF244321}">
                    <p14:modId xmlns:p14="http://schemas.microsoft.com/office/powerpoint/2010/main" val="2593175852"/>
                  </p:ext>
                </p:extLst>
              </p:nvPr>
            </p:nvGraphicFramePr>
            <p:xfrm>
              <a:off x="2214880" y="1294411"/>
              <a:ext cx="7762240" cy="2298383"/>
            </p:xfrm>
            <a:graphic>
              <a:graphicData uri="http://schemas.openxmlformats.org/drawingml/2006/table">
                <a:tbl>
                  <a:tblPr firstRow="1" bandRow="1">
                    <a:tableStyleId>{5C22544A-7EE6-4342-B048-85BDC9FD1C3A}</a:tableStyleId>
                  </a:tblPr>
                  <a:tblGrid>
                    <a:gridCol w="2244725">
                      <a:extLst>
                        <a:ext uri="{9D8B030D-6E8A-4147-A177-3AD203B41FA5}">
                          <a16:colId xmlns:a16="http://schemas.microsoft.com/office/drawing/2014/main" val="830316567"/>
                        </a:ext>
                      </a:extLst>
                    </a:gridCol>
                    <a:gridCol w="5517515">
                      <a:extLst>
                        <a:ext uri="{9D8B030D-6E8A-4147-A177-3AD203B41FA5}">
                          <a16:colId xmlns:a16="http://schemas.microsoft.com/office/drawing/2014/main" val="3807795775"/>
                        </a:ext>
                      </a:extLst>
                    </a:gridCol>
                  </a:tblGrid>
                  <a:tr h="1173798">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2"/>
                          <a:stretch>
                            <a:fillRect t="-127957" r="-245763" b="-280645"/>
                          </a:stretch>
                        </a:blipFill>
                      </a:tcPr>
                    </a:tc>
                    <a:tc>
                      <a:txBody>
                        <a:bodyPr/>
                        <a:lstStyle/>
                        <a:p>
                          <a:endParaRPr lang="en-US"/>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2"/>
                          <a:stretch>
                            <a:fillRect l="-40690" t="-127957" b="-280645"/>
                          </a:stretch>
                        </a:blipFill>
                      </a:tcPr>
                    </a:tc>
                    <a:extLst>
                      <a:ext uri="{0D108BD9-81ED-4DB2-BD59-A6C34878D82A}">
                        <a16:rowId xmlns:a16="http://schemas.microsoft.com/office/drawing/2014/main" val="228962027"/>
                      </a:ext>
                    </a:extLst>
                  </a:tr>
                  <a:tr h="1124585">
                    <a:tc>
                      <a:txBody>
                        <a:bodyPr/>
                        <a:lstStyle/>
                        <a:p>
                          <a:pPr algn="ctr"/>
                          <a:endParaRPr lang="en-US" sz="2800" dirty="0">
                            <a:effectLst>
                              <a:outerShdw blurRad="50800" dist="38100" dir="2700000" algn="tl" rotWithShape="0">
                                <a:prstClr val="black">
                                  <a:alpha val="40000"/>
                                </a:prstClr>
                              </a:outerShdw>
                            </a:effectLs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2"/>
                          <a:stretch>
                            <a:fillRect l="-40690" t="-238202" b="-193258"/>
                          </a:stretch>
                        </a:blipFill>
                      </a:tcPr>
                    </a:tc>
                    <a:extLst>
                      <a:ext uri="{0D108BD9-81ED-4DB2-BD59-A6C34878D82A}">
                        <a16:rowId xmlns:a16="http://schemas.microsoft.com/office/drawing/2014/main" val="595050713"/>
                      </a:ext>
                    </a:extLst>
                  </a:tr>
                </a:tbl>
              </a:graphicData>
            </a:graphic>
          </p:graphicFrame>
        </mc:Fallback>
      </mc:AlternateContent>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6F179F65-C015-DC45-B116-DD23996A28D2}"/>
                  </a:ext>
                </a:extLst>
              </p:cNvPr>
              <p:cNvSpPr txBox="1">
                <a:spLocks/>
              </p:cNvSpPr>
              <p:nvPr/>
            </p:nvSpPr>
            <p:spPr>
              <a:xfrm>
                <a:off x="243840" y="3592794"/>
                <a:ext cx="11704320" cy="311445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t>If we took</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sz="2800" b="0" i="1" smtClean="0">
                              <a:noFill/>
                              <a:latin typeface="Cambria Math" panose="02040503050406030204" pitchFamily="18" charset="0"/>
                            </a:rPr>
                          </m:ctrlPr>
                        </m:sSupPr>
                        <m:e>
                          <m:r>
                            <a:rPr lang="en-US" sz="2800" b="0" i="1" smtClean="0">
                              <a:noFill/>
                              <a:latin typeface="Cambria Math" panose="02040503050406030204" pitchFamily="18" charset="0"/>
                            </a:rPr>
                            <m:t>𝑂</m:t>
                          </m:r>
                        </m:e>
                        <m:sup>
                          <m:r>
                            <m:rPr>
                              <m:sty m:val="p"/>
                            </m:rPr>
                            <a:rPr lang="en-US" sz="2800" b="0" i="0" smtClean="0">
                              <a:noFill/>
                              <a:latin typeface="Cambria Math" panose="02040503050406030204" pitchFamily="18" charset="0"/>
                            </a:rPr>
                            <m:t>low</m:t>
                          </m:r>
                        </m:sup>
                      </m:sSup>
                      <m:r>
                        <a:rPr lang="en-US" sz="2800" b="0" i="1" smtClean="0">
                          <a:noFill/>
                          <a:latin typeface="Cambria Math" panose="02040503050406030204" pitchFamily="18" charset="0"/>
                        </a:rPr>
                        <m:t>≝</m:t>
                      </m:r>
                      <m:nary>
                        <m:naryPr>
                          <m:chr m:val="∑"/>
                          <m:supHide m:val="on"/>
                          <m:ctrlPr>
                            <a:rPr lang="en-US" sz="2800" b="0" i="1" smtClean="0">
                              <a:noFill/>
                              <a:latin typeface="Cambria Math" panose="02040503050406030204" pitchFamily="18" charset="0"/>
                            </a:rPr>
                          </m:ctrlPr>
                        </m:naryPr>
                        <m:sub>
                          <m:d>
                            <m:dPr>
                              <m:begChr m:val="|"/>
                              <m:endChr m:val="|"/>
                              <m:ctrlPr>
                                <a:rPr lang="en-US" sz="2800" b="0" i="1" smtClean="0">
                                  <a:noFill/>
                                  <a:latin typeface="Cambria Math" panose="02040503050406030204" pitchFamily="18" charset="0"/>
                                </a:rPr>
                              </m:ctrlPr>
                            </m:dPr>
                            <m:e>
                              <m:r>
                                <a:rPr lang="en-US" sz="2800" b="0" i="1" smtClean="0">
                                  <a:noFill/>
                                  <a:latin typeface="Cambria Math" panose="02040503050406030204" pitchFamily="18" charset="0"/>
                                </a:rPr>
                                <m:t>𝑃</m:t>
                              </m:r>
                            </m:e>
                          </m:d>
                          <m:r>
                            <a:rPr lang="en-US" sz="2800" b="0" i="1" smtClean="0">
                              <a:noFill/>
                              <a:latin typeface="Cambria Math" panose="02040503050406030204" pitchFamily="18" charset="0"/>
                            </a:rPr>
                            <m:t>≤</m:t>
                          </m:r>
                          <m:r>
                            <a:rPr lang="en-US" sz="2800" b="0" i="1" smtClean="0">
                              <a:noFill/>
                              <a:latin typeface="Cambria Math" panose="02040503050406030204" pitchFamily="18" charset="0"/>
                            </a:rPr>
                            <m:t>𝑡</m:t>
                          </m:r>
                        </m:sub>
                        <m:sup/>
                        <m:e>
                          <m:sSub>
                            <m:sSubPr>
                              <m:ctrlPr>
                                <a:rPr lang="en-US" sz="2800" b="0" i="1" smtClean="0">
                                  <a:noFill/>
                                  <a:latin typeface="Cambria Math" panose="02040503050406030204" pitchFamily="18" charset="0"/>
                                </a:rPr>
                              </m:ctrlPr>
                            </m:sSubPr>
                            <m:e>
                              <m:r>
                                <a:rPr lang="en-US" sz="2800" b="0" i="1" smtClean="0">
                                  <a:noFill/>
                                  <a:latin typeface="Cambria Math" panose="02040503050406030204" pitchFamily="18" charset="0"/>
                                </a:rPr>
                                <m:t>𝛼</m:t>
                              </m:r>
                            </m:e>
                            <m:sub>
                              <m:r>
                                <a:rPr lang="en-US" sz="2800" b="0" i="1" smtClean="0">
                                  <a:noFill/>
                                  <a:latin typeface="Cambria Math" panose="02040503050406030204" pitchFamily="18" charset="0"/>
                                </a:rPr>
                                <m:t>𝑃</m:t>
                              </m:r>
                            </m:sub>
                          </m:sSub>
                          <m:r>
                            <a:rPr lang="en-US" sz="2800" b="0" i="1" smtClean="0">
                              <a:noFill/>
                              <a:latin typeface="Cambria Math" panose="02040503050406030204" pitchFamily="18" charset="0"/>
                            </a:rPr>
                            <m:t>𝑃</m:t>
                          </m:r>
                        </m:e>
                      </m:nary>
                      <m:r>
                        <a:rPr lang="en-US" sz="2800" b="0" i="1" smtClean="0">
                          <a:noFill/>
                          <a:latin typeface="Cambria Math" panose="02040503050406030204" pitchFamily="18" charset="0"/>
                        </a:rPr>
                        <m:t>,</m:t>
                      </m:r>
                    </m:oMath>
                  </m:oMathPara>
                </a14:m>
                <a:endParaRPr lang="en-US" sz="2800" dirty="0">
                  <a:noFill/>
                </a:endParaRPr>
              </a:p>
              <a:p>
                <a:pPr marL="0" indent="0">
                  <a:buFont typeface="Arial" panose="020B0604020202020204" pitchFamily="34" charset="0"/>
                  <a:buNone/>
                </a:pPr>
                <a:r>
                  <a:rPr lang="en-US" sz="100" dirty="0">
                    <a:noFill/>
                  </a:rPr>
                  <a:t>&lt;</a:t>
                </a:r>
              </a:p>
              <a:p>
                <a:pPr marL="0" indent="0">
                  <a:buFont typeface="Arial" panose="020B0604020202020204" pitchFamily="34" charset="0"/>
                  <a:buNone/>
                </a:pPr>
                <a:r>
                  <a:rPr lang="en-US" sz="2800" dirty="0"/>
                  <a:t>then</a:t>
                </a:r>
              </a:p>
            </p:txBody>
          </p:sp>
        </mc:Choice>
        <mc:Fallback>
          <p:sp>
            <p:nvSpPr>
              <p:cNvPr id="6" name="Content Placeholder 2">
                <a:extLst>
                  <a:ext uri="{FF2B5EF4-FFF2-40B4-BE49-F238E27FC236}">
                    <a16:creationId xmlns:a16="http://schemas.microsoft.com/office/drawing/2014/main" id="{6F179F65-C015-DC45-B116-DD23996A28D2}"/>
                  </a:ext>
                </a:extLst>
              </p:cNvPr>
              <p:cNvSpPr txBox="1">
                <a:spLocks noRot="1" noChangeAspect="1" noMove="1" noResize="1" noEditPoints="1" noAdjustHandles="1" noChangeArrowheads="1" noChangeShapeType="1" noTextEdit="1"/>
              </p:cNvSpPr>
              <p:nvPr/>
            </p:nvSpPr>
            <p:spPr>
              <a:xfrm>
                <a:off x="243840" y="3592794"/>
                <a:ext cx="11704320" cy="3114450"/>
              </a:xfrm>
              <a:prstGeom prst="rect">
                <a:avLst/>
              </a:prstGeom>
              <a:blipFill>
                <a:blip r:embed="rId3"/>
                <a:stretch>
                  <a:fillRect l="-1193" t="-3659"/>
                </a:stretch>
              </a:blipFill>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DAA486FD-3316-EE89-9175-987F1D3F7F65}"/>
                  </a:ext>
                </a:extLst>
              </p:cNvPr>
              <p:cNvSpPr txBox="1"/>
              <p:nvPr/>
            </p:nvSpPr>
            <p:spPr>
              <a:xfrm>
                <a:off x="7315200" y="2305503"/>
                <a:ext cx="4704080" cy="1402885"/>
              </a:xfrm>
              <a:prstGeom prst="rect">
                <a:avLst/>
              </a:prstGeom>
              <a:noFill/>
            </p:spPr>
            <p:txBody>
              <a:bodyPr wrap="square" rtlCol="0">
                <a:spAutoFit/>
              </a:bodyPr>
              <a:lstStyle/>
              <a:p>
                <a14:m>
                  <m:oMath xmlns:m="http://schemas.openxmlformats.org/officeDocument/2006/math">
                    <m:r>
                      <a:rPr lang="en-US" sz="2800" b="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𝑃</m:t>
                    </m:r>
                  </m:oMath>
                </a14:m>
                <a:r>
                  <a:rPr lang="en-US" sz="2800" i="1" dirty="0">
                    <a:solidFill>
                      <a:schemeClr val="accent5">
                        <a:lumMod val="20000"/>
                        <a:lumOff val="80000"/>
                      </a:schemeClr>
                    </a:solidFill>
                    <a:effectLst>
                      <a:outerShdw blurRad="50800" dist="38100" dir="2700000" algn="tl" rotWithShape="0">
                        <a:prstClr val="black">
                          <a:alpha val="40000"/>
                        </a:prstClr>
                      </a:outerShdw>
                    </a:effectLst>
                  </a:rPr>
                  <a:t>’s contribution to energy in </a:t>
                </a:r>
                <a14:m>
                  <m:oMath xmlns:m="http://schemas.openxmlformats.org/officeDocument/2006/math">
                    <m:r>
                      <a:rPr lang="en-US" sz="28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28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2800" i="1" dirty="0">
                    <a:solidFill>
                      <a:schemeClr val="accent5">
                        <a:lumMod val="20000"/>
                        <a:lumOff val="80000"/>
                      </a:schemeClr>
                    </a:solidFill>
                    <a:effectLst>
                      <a:outerShdw blurRad="50800" dist="38100" dir="2700000" algn="tl" rotWithShape="0">
                        <a:prstClr val="black">
                          <a:alpha val="40000"/>
                        </a:prstClr>
                      </a:outerShdw>
                    </a:effectLst>
                  </a:rPr>
                  <a:t> decays exponentially in </a:t>
                </a:r>
                <a14:m>
                  <m:oMath xmlns:m="http://schemas.openxmlformats.org/officeDocument/2006/math">
                    <m:d>
                      <m:dPr>
                        <m:begChr m:val="|"/>
                        <m:endChr m:val="|"/>
                        <m:ctrlPr>
                          <a:rPr lang="en-US" sz="28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𝑃</m:t>
                        </m:r>
                      </m:e>
                    </m:d>
                  </m:oMath>
                </a14:m>
                <a:r>
                  <a:rPr lang="en-US" sz="2800" i="1" dirty="0">
                    <a:solidFill>
                      <a:schemeClr val="accent5">
                        <a:lumMod val="20000"/>
                        <a:lumOff val="80000"/>
                      </a:schemeClr>
                    </a:solidFill>
                    <a:effectLst>
                      <a:outerShdw blurRad="50800" dist="38100" dir="2700000" algn="tl" rotWithShape="0">
                        <a:prstClr val="black">
                          <a:alpha val="40000"/>
                        </a:prstClr>
                      </a:outerShdw>
                    </a:effectLst>
                  </a:rPr>
                  <a:t>!</a:t>
                </a:r>
              </a:p>
              <a:p>
                <a:r>
                  <a:rPr lang="en-US" sz="2800" dirty="0">
                    <a:solidFill>
                      <a:schemeClr val="accent6"/>
                    </a:solidFill>
                    <a:effectLst>
                      <a:outerShdw blurRad="50800" dist="38100" dir="2700000" algn="tl" rotWithShape="0">
                        <a:prstClr val="black">
                          <a:alpha val="40000"/>
                        </a:prstClr>
                      </a:outerShdw>
                    </a:effectLst>
                  </a:rPr>
                  <a:t>(not true if </a:t>
                </a:r>
                <a14:m>
                  <m:oMath xmlns:m="http://schemas.openxmlformats.org/officeDocument/2006/math">
                    <m:r>
                      <m:rPr>
                        <m:sty m:val="p"/>
                      </m:rPr>
                      <a:rPr lang="en-US" sz="2800" i="0">
                        <a:solidFill>
                          <a:schemeClr val="accent6"/>
                        </a:solidFill>
                        <a:latin typeface="Cambria Math" panose="02040503050406030204" pitchFamily="18" charset="0"/>
                        <a:ea typeface="Cambria Math" panose="02040503050406030204" pitchFamily="18" charset="0"/>
                      </a:rPr>
                      <m:t>σ</m:t>
                    </m:r>
                    <m:r>
                      <a:rPr lang="en-US" sz="2800" i="0">
                        <a:solidFill>
                          <a:schemeClr val="accent6"/>
                        </a:solidFill>
                        <a:latin typeface="Cambria Math" panose="02040503050406030204" pitchFamily="18" charset="0"/>
                      </a:rPr>
                      <m:t>∼</m:t>
                    </m:r>
                    <m:sSup>
                      <m:sSupPr>
                        <m:ctrlPr>
                          <a:rPr lang="en-US" sz="2800">
                            <a:solidFill>
                              <a:schemeClr val="accent6"/>
                            </a:solidFill>
                            <a:latin typeface="Cambria Math" panose="02040503050406030204" pitchFamily="18" charset="0"/>
                          </a:rPr>
                        </m:ctrlPr>
                      </m:sSupPr>
                      <m:e>
                        <m:d>
                          <m:dPr>
                            <m:begChr m:val="{"/>
                            <m:endChr m:val="}"/>
                            <m:ctrlPr>
                              <a:rPr lang="en-US" sz="2800">
                                <a:solidFill>
                                  <a:schemeClr val="accent6"/>
                                </a:solidFill>
                                <a:latin typeface="Cambria Math" panose="02040503050406030204" pitchFamily="18" charset="0"/>
                              </a:rPr>
                            </m:ctrlPr>
                          </m:dPr>
                          <m:e>
                            <m:d>
                              <m:dPr>
                                <m:begChr m:val="|"/>
                                <m:endChr m:val="⟩"/>
                                <m:ctrlPr>
                                  <a:rPr lang="en-US" sz="2800">
                                    <a:solidFill>
                                      <a:schemeClr val="accent6"/>
                                    </a:solidFill>
                                    <a:latin typeface="Cambria Math" panose="02040503050406030204" pitchFamily="18" charset="0"/>
                                  </a:rPr>
                                </m:ctrlPr>
                              </m:dPr>
                              <m:e>
                                <m:r>
                                  <a:rPr lang="en-US" sz="2800" i="0">
                                    <a:solidFill>
                                      <a:schemeClr val="accent6"/>
                                    </a:solidFill>
                                    <a:latin typeface="Cambria Math" panose="02040503050406030204" pitchFamily="18" charset="0"/>
                                  </a:rPr>
                                  <m:t>0</m:t>
                                </m:r>
                              </m:e>
                            </m:d>
                            <m:r>
                              <a:rPr lang="en-US" sz="2800" i="0">
                                <a:solidFill>
                                  <a:schemeClr val="accent6"/>
                                </a:solidFill>
                                <a:latin typeface="Cambria Math" panose="02040503050406030204" pitchFamily="18" charset="0"/>
                              </a:rPr>
                              <m:t>,</m:t>
                            </m:r>
                            <m:d>
                              <m:dPr>
                                <m:begChr m:val="|"/>
                                <m:endChr m:val="⟩"/>
                                <m:ctrlPr>
                                  <a:rPr lang="en-US" sz="2800">
                                    <a:solidFill>
                                      <a:schemeClr val="accent6"/>
                                    </a:solidFill>
                                    <a:latin typeface="Cambria Math" panose="02040503050406030204" pitchFamily="18" charset="0"/>
                                  </a:rPr>
                                </m:ctrlPr>
                              </m:dPr>
                              <m:e>
                                <m:r>
                                  <a:rPr lang="en-US" sz="2800" i="0">
                                    <a:solidFill>
                                      <a:schemeClr val="accent6"/>
                                    </a:solidFill>
                                    <a:latin typeface="Cambria Math" panose="02040503050406030204" pitchFamily="18" charset="0"/>
                                  </a:rPr>
                                  <m:t>1</m:t>
                                </m:r>
                              </m:e>
                            </m:d>
                          </m:e>
                        </m:d>
                      </m:e>
                      <m:sup>
                        <m:r>
                          <a:rPr lang="en-US" sz="2800" i="0">
                            <a:solidFill>
                              <a:schemeClr val="accent6"/>
                            </a:solidFill>
                            <a:latin typeface="Cambria Math" panose="02040503050406030204" pitchFamily="18" charset="0"/>
                          </a:rPr>
                          <m:t>⊗</m:t>
                        </m:r>
                        <m:r>
                          <m:rPr>
                            <m:sty m:val="p"/>
                          </m:rPr>
                          <a:rPr lang="en-US" sz="2800" i="0">
                            <a:solidFill>
                              <a:schemeClr val="accent6"/>
                            </a:solidFill>
                            <a:latin typeface="Cambria Math" panose="02040503050406030204" pitchFamily="18" charset="0"/>
                          </a:rPr>
                          <m:t>n</m:t>
                        </m:r>
                      </m:sup>
                    </m:sSup>
                  </m:oMath>
                </a14:m>
                <a:r>
                  <a:rPr lang="en-US" sz="2800" dirty="0">
                    <a:solidFill>
                      <a:schemeClr val="accent6"/>
                    </a:solidFill>
                    <a:effectLst>
                      <a:outerShdw blurRad="50800" dist="38100" dir="2700000" algn="tl" rotWithShape="0">
                        <a:prstClr val="black">
                          <a:alpha val="40000"/>
                        </a:prstClr>
                      </a:outerShdw>
                    </a:effectLst>
                  </a:rPr>
                  <a:t>)</a:t>
                </a:r>
              </a:p>
            </p:txBody>
          </p:sp>
        </mc:Choice>
        <mc:Fallback>
          <p:sp>
            <p:nvSpPr>
              <p:cNvPr id="7" name="TextBox 6">
                <a:extLst>
                  <a:ext uri="{FF2B5EF4-FFF2-40B4-BE49-F238E27FC236}">
                    <a16:creationId xmlns:a16="http://schemas.microsoft.com/office/drawing/2014/main" id="{DAA486FD-3316-EE89-9175-987F1D3F7F65}"/>
                  </a:ext>
                </a:extLst>
              </p:cNvPr>
              <p:cNvSpPr txBox="1">
                <a:spLocks noRot="1" noChangeAspect="1" noMove="1" noResize="1" noEditPoints="1" noAdjustHandles="1" noChangeArrowheads="1" noChangeShapeType="1" noTextEdit="1"/>
              </p:cNvSpPr>
              <p:nvPr/>
            </p:nvSpPr>
            <p:spPr>
              <a:xfrm>
                <a:off x="7315200" y="2305503"/>
                <a:ext cx="4704080" cy="1402885"/>
              </a:xfrm>
              <a:prstGeom prst="rect">
                <a:avLst/>
              </a:prstGeom>
              <a:blipFill>
                <a:blip r:embed="rId4"/>
                <a:stretch>
                  <a:fillRect l="-3235" t="-5405" r="-809" b="-144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39AA9B8-A3F8-6F7A-A1C8-35842A23DA41}"/>
                  </a:ext>
                </a:extLst>
              </p:cNvPr>
              <p:cNvSpPr txBox="1"/>
              <p:nvPr/>
            </p:nvSpPr>
            <p:spPr>
              <a:xfrm>
                <a:off x="2301240" y="5435318"/>
                <a:ext cx="7655560" cy="1180003"/>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2800" i="1" smtClean="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e>
                        <m:sub>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sub>
                      </m:sSub>
                      <m:r>
                        <a:rPr lang="en-US" sz="28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sSup>
                        <m:sSup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pPr>
                        <m:e>
                          <m:d>
                            <m:d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m:rPr>
                                  <m:sty m:val="p"/>
                                </m:rPr>
                                <a:rPr lang="en-US" sz="28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𝑂</m:t>
                                      </m:r>
                                    </m:e>
                                    <m:sup>
                                      <m:r>
                                        <a:rPr lang="en-US" sz="28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m:t>
                                      </m:r>
                                    </m:sup>
                                  </m:sSup>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𝜎</m:t>
                                  </m:r>
                                </m:e>
                              </m:d>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28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𝑂</m:t>
                                      </m:r>
                                    </m:e>
                                    <m:sup>
                                      <m:r>
                                        <m:rPr>
                                          <m:sty m:val="p"/>
                                        </m:rPr>
                                        <a:rPr lang="en-US" sz="28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low</m:t>
                                      </m:r>
                                    </m:sup>
                                  </m:sSup>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𝜎</m:t>
                                  </m:r>
                                </m:e>
                              </m:d>
                            </m:e>
                          </m:d>
                        </m:e>
                        <m:sup>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2</m:t>
                          </m:r>
                        </m:sup>
                      </m:sSup>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naryPr>
                        <m:sub>
                          <m:d>
                            <m:dPr>
                              <m:begChr m:val="|"/>
                              <m:endChr m:val="|"/>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𝑃</m:t>
                              </m:r>
                            </m:e>
                          </m:d>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&gt;</m:t>
                          </m:r>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𝑡</m:t>
                          </m:r>
                        </m:sub>
                        <m:sup/>
                        <m:e>
                          <m:sSubSup>
                            <m:sSubSup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𝛼</m:t>
                              </m:r>
                            </m:e>
                            <m:sub>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𝑃</m:t>
                              </m:r>
                            </m:sub>
                            <m:sup>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2</m:t>
                              </m:r>
                            </m:sup>
                          </m:sSubSup>
                          <m:sSup>
                            <m:sSup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pPr>
                            <m:e>
                              <m:d>
                                <m:d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1/3</m:t>
                                  </m:r>
                                </m:e>
                              </m:d>
                            </m:e>
                            <m:sup>
                              <m:d>
                                <m:dPr>
                                  <m:begChr m:val="|"/>
                                  <m:endChr m:val="|"/>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𝑃</m:t>
                                  </m:r>
                                </m:e>
                              </m:d>
                            </m:sup>
                          </m:sSup>
                        </m:e>
                      </m:nary>
                    </m:oMath>
                  </m:oMathPara>
                </a14:m>
                <a:endParaRPr lang="en-US" sz="2800" dirty="0">
                  <a:solidFill>
                    <a:srgbClr val="000000"/>
                  </a:solidFill>
                  <a:effectLst>
                    <a:outerShdw blurRad="50800" dist="38100" dir="2700000" algn="tl" rotWithShape="0">
                      <a:prstClr val="black">
                        <a:alpha val="40000"/>
                      </a:prstClr>
                    </a:outerShdw>
                  </a:effectLst>
                </a:endParaRPr>
              </a:p>
            </p:txBody>
          </p:sp>
        </mc:Choice>
        <mc:Fallback>
          <p:sp>
            <p:nvSpPr>
              <p:cNvPr id="9" name="TextBox 8">
                <a:extLst>
                  <a:ext uri="{FF2B5EF4-FFF2-40B4-BE49-F238E27FC236}">
                    <a16:creationId xmlns:a16="http://schemas.microsoft.com/office/drawing/2014/main" id="{539AA9B8-A3F8-6F7A-A1C8-35842A23DA41}"/>
                  </a:ext>
                </a:extLst>
              </p:cNvPr>
              <p:cNvSpPr txBox="1">
                <a:spLocks noRot="1" noChangeAspect="1" noMove="1" noResize="1" noEditPoints="1" noAdjustHandles="1" noChangeArrowheads="1" noChangeShapeType="1" noTextEdit="1"/>
              </p:cNvSpPr>
              <p:nvPr/>
            </p:nvSpPr>
            <p:spPr>
              <a:xfrm>
                <a:off x="2301240" y="5435318"/>
                <a:ext cx="7655560" cy="1180003"/>
              </a:xfrm>
              <a:prstGeom prst="rect">
                <a:avLst/>
              </a:prstGeom>
              <a:blipFill>
                <a:blip r:embed="rId5"/>
                <a:stretch>
                  <a:fillRect t="-129032" b="-1806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C837533E-8A01-1816-F1B6-04C515E5AD55}"/>
                  </a:ext>
                </a:extLst>
              </p:cNvPr>
              <p:cNvSpPr txBox="1"/>
              <p:nvPr/>
            </p:nvSpPr>
            <p:spPr>
              <a:xfrm>
                <a:off x="3042920" y="3891898"/>
                <a:ext cx="6106160" cy="118000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p>
                        <m:sSupPr>
                          <m:ctrlPr>
                            <a:rPr lang="en-US" sz="2800" i="1" smtClean="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𝑂</m:t>
                          </m:r>
                        </m:e>
                        <m:sup>
                          <m:r>
                            <m:rPr>
                              <m:sty m:val="p"/>
                            </m:rPr>
                            <a:rPr lang="en-US" sz="28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low</m:t>
                          </m:r>
                        </m:sup>
                      </m:sSup>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naryPr>
                        <m:sub>
                          <m:d>
                            <m:dPr>
                              <m:begChr m:val="|"/>
                              <m:endChr m:val="|"/>
                              <m:ctrlP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e>
                          </m:d>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𝑡</m:t>
                          </m:r>
                        </m:sub>
                        <m:sup/>
                        <m:e>
                          <m:sSub>
                            <m:sSubPr>
                              <m:ctrlP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𝛼</m:t>
                              </m:r>
                            </m:e>
                            <m:sub>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sub>
                          </m:sSub>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e>
                      </m:nary>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oMath>
                  </m:oMathPara>
                </a14:m>
                <a:endParaRPr lang="en-US" sz="2800" dirty="0">
                  <a:solidFill>
                    <a:srgbClr val="FEC306">
                      <a:lumMod val="60000"/>
                      <a:lumOff val="40000"/>
                    </a:srgbClr>
                  </a:solidFill>
                  <a:effectLst>
                    <a:outerShdw blurRad="50800" dist="38100" dir="2700000" algn="tl" rotWithShape="0">
                      <a:prstClr val="black">
                        <a:alpha val="40000"/>
                      </a:prstClr>
                    </a:outerShdw>
                  </a:effectLst>
                </a:endParaRPr>
              </a:p>
            </p:txBody>
          </p:sp>
        </mc:Choice>
        <mc:Fallback>
          <p:sp>
            <p:nvSpPr>
              <p:cNvPr id="11" name="TextBox 10">
                <a:extLst>
                  <a:ext uri="{FF2B5EF4-FFF2-40B4-BE49-F238E27FC236}">
                    <a16:creationId xmlns:a16="http://schemas.microsoft.com/office/drawing/2014/main" id="{C837533E-8A01-1816-F1B6-04C515E5AD55}"/>
                  </a:ext>
                </a:extLst>
              </p:cNvPr>
              <p:cNvSpPr txBox="1">
                <a:spLocks noRot="1" noChangeAspect="1" noMove="1" noResize="1" noEditPoints="1" noAdjustHandles="1" noChangeArrowheads="1" noChangeShapeType="1" noTextEdit="1"/>
              </p:cNvSpPr>
              <p:nvPr/>
            </p:nvSpPr>
            <p:spPr>
              <a:xfrm>
                <a:off x="3042920" y="3891898"/>
                <a:ext cx="6106160" cy="1180003"/>
              </a:xfrm>
              <a:prstGeom prst="rect">
                <a:avLst/>
              </a:prstGeom>
              <a:blipFill>
                <a:blip r:embed="rId6"/>
                <a:stretch>
                  <a:fillRect t="-127660" b="-177660"/>
                </a:stretch>
              </a:blipFill>
            </p:spPr>
            <p:txBody>
              <a:bodyPr/>
              <a:lstStyle/>
              <a:p>
                <a:r>
                  <a:rPr lang="en-US">
                    <a:noFill/>
                  </a:rPr>
                  <a:t> </a:t>
                </a:r>
              </a:p>
            </p:txBody>
          </p:sp>
        </mc:Fallback>
      </mc:AlternateContent>
    </p:spTree>
    <p:extLst>
      <p:ext uri="{BB962C8B-B14F-4D97-AF65-F5344CB8AC3E}">
        <p14:creationId xmlns:p14="http://schemas.microsoft.com/office/powerpoint/2010/main" val="14816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731690A-6099-0ADF-9BFA-D13E495E6097}"/>
                  </a:ext>
                </a:extLst>
              </p:cNvPr>
              <p:cNvSpPr txBox="1"/>
              <p:nvPr/>
            </p:nvSpPr>
            <p:spPr>
              <a:xfrm>
                <a:off x="-734060" y="1047098"/>
                <a:ext cx="6106160" cy="118000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p>
                        <m:sSupPr>
                          <m:ctrlPr>
                            <a:rPr lang="en-US" sz="2800" i="1" smtClean="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𝑂</m:t>
                          </m:r>
                        </m:e>
                        <m:sup>
                          <m:r>
                            <m:rPr>
                              <m:sty m:val="p"/>
                            </m:rPr>
                            <a:rPr lang="en-US" sz="28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low</m:t>
                          </m:r>
                        </m:sup>
                      </m:sSup>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naryPr>
                        <m:sub>
                          <m:d>
                            <m:dPr>
                              <m:begChr m:val="|"/>
                              <m:endChr m:val="|"/>
                              <m:ctrlP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e>
                          </m:d>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𝑡</m:t>
                          </m:r>
                        </m:sub>
                        <m:sup/>
                        <m:e>
                          <m:sSub>
                            <m:sSubPr>
                              <m:ctrlP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𝛼</m:t>
                              </m:r>
                            </m:e>
                            <m:sub>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sub>
                          </m:sSub>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e>
                      </m:nary>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oMath>
                  </m:oMathPara>
                </a14:m>
                <a:endParaRPr lang="en-US" sz="2800" dirty="0">
                  <a:solidFill>
                    <a:srgbClr val="FEC306">
                      <a:lumMod val="60000"/>
                      <a:lumOff val="40000"/>
                    </a:srgbClr>
                  </a:solidFill>
                  <a:effectLst>
                    <a:outerShdw blurRad="50800" dist="38100" dir="2700000" algn="tl" rotWithShape="0">
                      <a:prstClr val="black">
                        <a:alpha val="40000"/>
                      </a:prstClr>
                    </a:outerShdw>
                  </a:effectLst>
                </a:endParaRPr>
              </a:p>
            </p:txBody>
          </p:sp>
        </mc:Choice>
        <mc:Fallback>
          <p:sp>
            <p:nvSpPr>
              <p:cNvPr id="8" name="TextBox 7">
                <a:extLst>
                  <a:ext uri="{FF2B5EF4-FFF2-40B4-BE49-F238E27FC236}">
                    <a16:creationId xmlns:a16="http://schemas.microsoft.com/office/drawing/2014/main" id="{2731690A-6099-0ADF-9BFA-D13E495E6097}"/>
                  </a:ext>
                </a:extLst>
              </p:cNvPr>
              <p:cNvSpPr txBox="1">
                <a:spLocks noRot="1" noChangeAspect="1" noMove="1" noResize="1" noEditPoints="1" noAdjustHandles="1" noChangeArrowheads="1" noChangeShapeType="1" noTextEdit="1"/>
              </p:cNvSpPr>
              <p:nvPr/>
            </p:nvSpPr>
            <p:spPr>
              <a:xfrm>
                <a:off x="-734060" y="1047098"/>
                <a:ext cx="6106160" cy="1180003"/>
              </a:xfrm>
              <a:prstGeom prst="rect">
                <a:avLst/>
              </a:prstGeom>
              <a:blipFill>
                <a:blip r:embed="rId3"/>
                <a:stretch>
                  <a:fillRect t="-127660" b="-17872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C0737EF2-49EB-D488-BDEF-144323A62024}"/>
              </a:ext>
            </a:extLst>
          </p:cNvPr>
          <p:cNvSpPr>
            <a:spLocks noGrp="1"/>
          </p:cNvSpPr>
          <p:nvPr>
            <p:ph type="title"/>
          </p:nvPr>
        </p:nvSpPr>
        <p:spPr/>
        <p:txBody>
          <a:bodyPr/>
          <a:lstStyle/>
          <a:p>
            <a:r>
              <a:rPr lang="en-US" dirty="0"/>
              <a:t>WARMUP</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93876A0-9825-B55E-1EFD-6790F4867A1D}"/>
                  </a:ext>
                </a:extLst>
              </p:cNvPr>
              <p:cNvSpPr>
                <a:spLocks noGrp="1"/>
              </p:cNvSpPr>
              <p:nvPr>
                <p:ph idx="1"/>
              </p:nvPr>
            </p:nvSpPr>
            <p:spPr>
              <a:xfrm>
                <a:off x="243840" y="2387600"/>
                <a:ext cx="11704320" cy="4187082"/>
              </a:xfrm>
            </p:spPr>
            <p:txBody>
              <a:bodyPr>
                <a:normAutofit/>
              </a:bodyPr>
              <a:lstStyle/>
              <a:p>
                <a:pPr marL="0" indent="0">
                  <a:buNone/>
                </a:pPr>
                <a:r>
                  <a:rPr lang="en-US" sz="3200" b="0" dirty="0">
                    <a:solidFill>
                      <a:schemeClr val="accent5">
                        <a:lumMod val="20000"/>
                        <a:lumOff val="80000"/>
                      </a:schemeClr>
                    </a:solidFill>
                  </a:rPr>
                  <a:t>If we take </a:t>
                </a:r>
                <a14:m>
                  <m:oMath xmlns:m="http://schemas.openxmlformats.org/officeDocument/2006/math">
                    <m:r>
                      <a:rPr lang="en-US" sz="3200" b="0" i="1" smtClean="0">
                        <a:solidFill>
                          <a:schemeClr val="accent5">
                            <a:lumMod val="20000"/>
                            <a:lumOff val="80000"/>
                          </a:schemeClr>
                        </a:solidFill>
                        <a:latin typeface="Cambria Math" panose="02040503050406030204" pitchFamily="18" charset="0"/>
                      </a:rPr>
                      <m:t>𝑡</m:t>
                    </m:r>
                    <m:r>
                      <a:rPr lang="en-US" sz="3200" b="0" i="1" smtClean="0">
                        <a:solidFill>
                          <a:schemeClr val="accent5">
                            <a:lumMod val="20000"/>
                            <a:lumOff val="80000"/>
                          </a:schemeClr>
                        </a:solidFill>
                        <a:latin typeface="Cambria Math" panose="02040503050406030204" pitchFamily="18" charset="0"/>
                      </a:rPr>
                      <m:t>=</m:t>
                    </m:r>
                    <m:r>
                      <m:rPr>
                        <m:sty m:val="p"/>
                      </m:rPr>
                      <a:rPr lang="en-US" sz="3200" b="0" i="0" smtClean="0">
                        <a:solidFill>
                          <a:schemeClr val="accent5">
                            <a:lumMod val="20000"/>
                            <a:lumOff val="80000"/>
                          </a:schemeClr>
                        </a:solidFill>
                        <a:latin typeface="Cambria Math" panose="02040503050406030204" pitchFamily="18" charset="0"/>
                      </a:rPr>
                      <m:t>Ω</m:t>
                    </m:r>
                    <m:d>
                      <m:dPr>
                        <m:ctrlPr>
                          <a:rPr lang="en-US" sz="3200" b="0" i="1" smtClean="0">
                            <a:solidFill>
                              <a:schemeClr val="accent5">
                                <a:lumMod val="20000"/>
                                <a:lumOff val="80000"/>
                              </a:schemeClr>
                            </a:solidFill>
                            <a:latin typeface="Cambria Math" panose="02040503050406030204" pitchFamily="18" charset="0"/>
                          </a:rPr>
                        </m:ctrlPr>
                      </m:dPr>
                      <m:e>
                        <m:func>
                          <m:funcPr>
                            <m:ctrlPr>
                              <a:rPr lang="en-US" sz="3200" b="0" i="1" smtClean="0">
                                <a:solidFill>
                                  <a:schemeClr val="accent5">
                                    <a:lumMod val="20000"/>
                                    <a:lumOff val="80000"/>
                                  </a:schemeClr>
                                </a:solidFill>
                                <a:latin typeface="Cambria Math" panose="02040503050406030204" pitchFamily="18" charset="0"/>
                              </a:rPr>
                            </m:ctrlPr>
                          </m:funcPr>
                          <m:fName>
                            <m:r>
                              <m:rPr>
                                <m:sty m:val="p"/>
                              </m:rPr>
                              <a:rPr lang="en-US" sz="3200" b="0" i="0" smtClean="0">
                                <a:solidFill>
                                  <a:schemeClr val="accent5">
                                    <a:lumMod val="20000"/>
                                    <a:lumOff val="80000"/>
                                  </a:schemeClr>
                                </a:solidFill>
                                <a:latin typeface="Cambria Math" panose="02040503050406030204" pitchFamily="18" charset="0"/>
                              </a:rPr>
                              <m:t>log</m:t>
                            </m:r>
                          </m:fName>
                          <m:e>
                            <m:r>
                              <a:rPr lang="en-US" sz="3200" b="0" i="1" smtClean="0">
                                <a:solidFill>
                                  <a:schemeClr val="accent5">
                                    <a:lumMod val="20000"/>
                                    <a:lumOff val="80000"/>
                                  </a:schemeClr>
                                </a:solidFill>
                                <a:latin typeface="Cambria Math" panose="02040503050406030204" pitchFamily="18" charset="0"/>
                              </a:rPr>
                              <m:t>1/</m:t>
                            </m:r>
                            <m:r>
                              <a:rPr lang="en-US" sz="3200" b="0" i="1" smtClean="0">
                                <a:solidFill>
                                  <a:schemeClr val="accent5">
                                    <a:lumMod val="20000"/>
                                    <a:lumOff val="80000"/>
                                  </a:schemeClr>
                                </a:solidFill>
                                <a:latin typeface="Cambria Math" panose="02040503050406030204" pitchFamily="18" charset="0"/>
                              </a:rPr>
                              <m:t>𝜀</m:t>
                            </m:r>
                          </m:e>
                        </m:func>
                      </m:e>
                    </m:d>
                  </m:oMath>
                </a14:m>
                <a:r>
                  <a:rPr lang="en-US" dirty="0">
                    <a:solidFill>
                      <a:schemeClr val="accent5">
                        <a:lumMod val="20000"/>
                        <a:lumOff val="80000"/>
                      </a:schemeClr>
                    </a:solidFill>
                  </a:rPr>
                  <a:t> then the above is </a:t>
                </a:r>
                <a14:m>
                  <m:oMath xmlns:m="http://schemas.openxmlformats.org/officeDocument/2006/math">
                    <m:r>
                      <a:rPr lang="en-US" b="0" i="1" smtClean="0">
                        <a:solidFill>
                          <a:schemeClr val="accent5">
                            <a:lumMod val="20000"/>
                            <a:lumOff val="80000"/>
                          </a:schemeClr>
                        </a:solidFill>
                        <a:latin typeface="Cambria Math" panose="02040503050406030204" pitchFamily="18" charset="0"/>
                      </a:rPr>
                      <m:t>𝑂</m:t>
                    </m:r>
                    <m:r>
                      <a:rPr lang="en-US" b="0" i="1" smtClean="0">
                        <a:solidFill>
                          <a:schemeClr val="accent5">
                            <a:lumMod val="20000"/>
                            <a:lumOff val="80000"/>
                          </a:schemeClr>
                        </a:solidFill>
                        <a:latin typeface="Cambria Math" panose="02040503050406030204" pitchFamily="18" charset="0"/>
                      </a:rPr>
                      <m:t>(</m:t>
                    </m:r>
                    <m:r>
                      <a:rPr lang="en-US" b="0" i="1" smtClean="0">
                        <a:solidFill>
                          <a:schemeClr val="accent5">
                            <a:lumMod val="20000"/>
                            <a:lumOff val="80000"/>
                          </a:schemeClr>
                        </a:solidFill>
                        <a:latin typeface="Cambria Math" panose="02040503050406030204" pitchFamily="18" charset="0"/>
                      </a:rPr>
                      <m:t>𝜀</m:t>
                    </m:r>
                    <m:r>
                      <a:rPr lang="en-US" b="0" i="1" smtClean="0">
                        <a:solidFill>
                          <a:schemeClr val="accent5">
                            <a:lumMod val="20000"/>
                            <a:lumOff val="80000"/>
                          </a:schemeClr>
                        </a:solidFill>
                        <a:latin typeface="Cambria Math" panose="02040503050406030204" pitchFamily="18" charset="0"/>
                      </a:rPr>
                      <m:t>)</m:t>
                    </m:r>
                  </m:oMath>
                </a14:m>
                <a:r>
                  <a:rPr lang="en-US" dirty="0"/>
                  <a:t>. So we’d like to take </a:t>
                </a:r>
              </a:p>
              <a:p>
                <a:pPr marL="0" indent="0" algn="ctr">
                  <a:buNone/>
                </a:pPr>
                <a:endParaRPr lang="en-US" sz="400" b="0" i="1" dirty="0">
                  <a:solidFill>
                    <a:schemeClr val="accent1">
                      <a:lumMod val="40000"/>
                      <a:lumOff val="60000"/>
                    </a:schemeClr>
                  </a:solidFill>
                  <a:latin typeface="Cambria Math" panose="02040503050406030204" pitchFamily="18" charset="0"/>
                </a:endParaRPr>
              </a:p>
              <a:p>
                <a:pPr marL="0" indent="0" algn="ctr">
                  <a:buNone/>
                </a:pPr>
                <a14:m>
                  <m:oMathPara xmlns:m="http://schemas.openxmlformats.org/officeDocument/2006/math">
                    <m:oMathParaPr>
                      <m:jc m:val="center"/>
                    </m:oMathParaPr>
                    <m:oMath xmlns:m="http://schemas.openxmlformats.org/officeDocument/2006/math">
                      <m:r>
                        <a:rPr lang="en-US" b="0" i="1" smtClean="0">
                          <a:solidFill>
                            <a:schemeClr val="accent1">
                              <a:lumMod val="40000"/>
                              <a:lumOff val="60000"/>
                            </a:schemeClr>
                          </a:solidFill>
                          <a:latin typeface="Cambria Math" panose="02040503050406030204" pitchFamily="18" charset="0"/>
                        </a:rPr>
                        <m:t>𝐹</m:t>
                      </m:r>
                      <m:d>
                        <m:dPr>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𝜎</m:t>
                          </m:r>
                        </m:e>
                      </m:d>
                      <m:r>
                        <a:rPr lang="en-US" b="0" i="1" smtClean="0">
                          <a:solidFill>
                            <a:schemeClr val="accent1">
                              <a:lumMod val="40000"/>
                              <a:lumOff val="60000"/>
                            </a:schemeClr>
                          </a:solidFill>
                          <a:latin typeface="Cambria Math" panose="02040503050406030204" pitchFamily="18" charset="0"/>
                        </a:rPr>
                        <m:t>≝</m:t>
                      </m:r>
                      <m:r>
                        <m:rPr>
                          <m:sty m:val="p"/>
                        </m:rPr>
                        <a:rPr lang="en-US">
                          <a:solidFill>
                            <a:schemeClr val="accent1">
                              <a:lumMod val="40000"/>
                              <a:lumOff val="60000"/>
                            </a:schemeClr>
                          </a:solidFill>
                          <a:latin typeface="Cambria Math" panose="02040503050406030204" pitchFamily="18" charset="0"/>
                        </a:rPr>
                        <m:t>tr</m:t>
                      </m:r>
                      <m:d>
                        <m:dPr>
                          <m:ctrlPr>
                            <a:rPr lang="en-US" i="1">
                              <a:solidFill>
                                <a:schemeClr val="accent1">
                                  <a:lumMod val="40000"/>
                                  <a:lumOff val="60000"/>
                                </a:schemeClr>
                              </a:solidFill>
                              <a:latin typeface="Cambria Math" panose="02040503050406030204" pitchFamily="18" charset="0"/>
                            </a:rPr>
                          </m:ctrlPr>
                        </m:dPr>
                        <m:e>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𝑂</m:t>
                              </m:r>
                            </m:e>
                            <m:sup>
                              <m:r>
                                <m:rPr>
                                  <m:sty m:val="p"/>
                                </m:rPr>
                                <a:rPr lang="en-US">
                                  <a:solidFill>
                                    <a:schemeClr val="accent1">
                                      <a:lumMod val="40000"/>
                                      <a:lumOff val="60000"/>
                                    </a:schemeClr>
                                  </a:solidFill>
                                  <a:latin typeface="Cambria Math" panose="02040503050406030204" pitchFamily="18" charset="0"/>
                                </a:rPr>
                                <m:t>low</m:t>
                              </m:r>
                            </m:sup>
                          </m:sSup>
                          <m:r>
                            <a:rPr lang="en-US" i="1">
                              <a:solidFill>
                                <a:schemeClr val="accent1">
                                  <a:lumMod val="40000"/>
                                  <a:lumOff val="60000"/>
                                </a:schemeClr>
                              </a:solidFill>
                              <a:latin typeface="Cambria Math" panose="02040503050406030204" pitchFamily="18" charset="0"/>
                            </a:rPr>
                            <m:t>𝜎</m:t>
                          </m:r>
                        </m:e>
                      </m:d>
                    </m:oMath>
                  </m:oMathPara>
                </a14:m>
                <a:endParaRPr lang="en-US" dirty="0">
                  <a:solidFill>
                    <a:schemeClr val="accent1">
                      <a:lumMod val="40000"/>
                      <a:lumOff val="60000"/>
                    </a:schemeClr>
                  </a:solidFill>
                </a:endParaRPr>
              </a:p>
              <a:p>
                <a:pPr marL="0" indent="0">
                  <a:buNone/>
                </a:pPr>
                <a:endParaRPr lang="en-US" sz="700" dirty="0">
                  <a:solidFill>
                    <a:schemeClr val="accent1">
                      <a:lumMod val="40000"/>
                      <a:lumOff val="60000"/>
                    </a:schemeClr>
                  </a:solidFill>
                </a:endParaRPr>
              </a:p>
              <a:p>
                <a:pPr marL="0" indent="0">
                  <a:buNone/>
                </a:pPr>
                <a:r>
                  <a:rPr lang="en-US" dirty="0">
                    <a:solidFill>
                      <a:schemeClr val="accent5">
                        <a:lumMod val="20000"/>
                        <a:lumOff val="80000"/>
                      </a:schemeClr>
                    </a:solidFill>
                  </a:rPr>
                  <a:t>Note that</a:t>
                </a:r>
              </a:p>
              <a:p>
                <a:pPr marL="0" indent="0">
                  <a:buNone/>
                </a:pPr>
                <a14:m>
                  <m:oMathPara xmlns:m="http://schemas.openxmlformats.org/officeDocument/2006/math">
                    <m:oMathParaPr>
                      <m:jc m:val="center"/>
                    </m:oMathParaPr>
                    <m:oMath xmlns:m="http://schemas.openxmlformats.org/officeDocument/2006/math">
                      <m:sSub>
                        <m:sSubPr>
                          <m:ctrlPr>
                            <a:rPr lang="en-US" b="0" i="1" smtClean="0">
                              <a:solidFill>
                                <a:schemeClr val="accent1">
                                  <a:lumMod val="40000"/>
                                  <a:lumOff val="60000"/>
                                </a:schemeClr>
                              </a:solidFill>
                              <a:latin typeface="Cambria Math" panose="02040503050406030204" pitchFamily="18" charset="0"/>
                            </a:rPr>
                          </m:ctrlPr>
                        </m:sSubPr>
                        <m:e>
                          <m:r>
                            <a:rPr lang="en-US" b="0" i="1" smtClean="0">
                              <a:solidFill>
                                <a:schemeClr val="accent1">
                                  <a:lumMod val="40000"/>
                                  <a:lumOff val="60000"/>
                                </a:schemeClr>
                              </a:solidFill>
                              <a:latin typeface="Cambria Math" panose="02040503050406030204" pitchFamily="18" charset="0"/>
                            </a:rPr>
                            <m:t>𝛼</m:t>
                          </m:r>
                        </m:e>
                        <m:sub>
                          <m:r>
                            <a:rPr lang="en-US" b="0" i="1" smtClean="0">
                              <a:solidFill>
                                <a:schemeClr val="accent1">
                                  <a:lumMod val="40000"/>
                                  <a:lumOff val="60000"/>
                                </a:schemeClr>
                              </a:solidFill>
                              <a:latin typeface="Cambria Math" panose="02040503050406030204" pitchFamily="18" charset="0"/>
                            </a:rPr>
                            <m:t>𝑃</m:t>
                          </m:r>
                        </m:sub>
                      </m:sSub>
                      <m:r>
                        <a:rPr lang="en-US" b="0" i="1" smtClean="0">
                          <a:solidFill>
                            <a:schemeClr val="accent1">
                              <a:lumMod val="40000"/>
                              <a:lumOff val="60000"/>
                            </a:schemeClr>
                          </a:solidFill>
                          <a:latin typeface="Cambria Math" panose="02040503050406030204" pitchFamily="18" charset="0"/>
                        </a:rPr>
                        <m:t>=</m:t>
                      </m:r>
                      <m:sSup>
                        <m:sSupPr>
                          <m:ctrlPr>
                            <a:rPr lang="en-US" b="0" i="1" smtClean="0">
                              <a:solidFill>
                                <a:schemeClr val="accent1">
                                  <a:lumMod val="40000"/>
                                  <a:lumOff val="60000"/>
                                </a:schemeClr>
                              </a:solidFill>
                              <a:latin typeface="Cambria Math" panose="02040503050406030204" pitchFamily="18" charset="0"/>
                            </a:rPr>
                          </m:ctrlPr>
                        </m:sSupPr>
                        <m:e>
                          <m:r>
                            <a:rPr lang="en-US" b="0" i="1" smtClean="0">
                              <a:solidFill>
                                <a:schemeClr val="accent1">
                                  <a:lumMod val="40000"/>
                                  <a:lumOff val="60000"/>
                                </a:schemeClr>
                              </a:solidFill>
                              <a:latin typeface="Cambria Math" panose="02040503050406030204" pitchFamily="18" charset="0"/>
                            </a:rPr>
                            <m:t>3</m:t>
                          </m:r>
                        </m:e>
                        <m:sup>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𝑃</m:t>
                              </m:r>
                            </m:e>
                          </m:d>
                        </m:sup>
                      </m:sSup>
                      <m:sSub>
                        <m:sSubPr>
                          <m:ctrlPr>
                            <a:rPr lang="en-US" i="1">
                              <a:solidFill>
                                <a:schemeClr val="accent1">
                                  <a:lumMod val="40000"/>
                                  <a:lumOff val="60000"/>
                                </a:schemeClr>
                              </a:solidFill>
                              <a:latin typeface="Cambria Math" panose="02040503050406030204" pitchFamily="18" charset="0"/>
                            </a:rPr>
                          </m:ctrlPr>
                        </m:sSubPr>
                        <m:e>
                          <m:r>
                            <a:rPr lang="en-US" b="0" i="1" smtClean="0">
                              <a:solidFill>
                                <a:schemeClr val="accent1">
                                  <a:lumMod val="40000"/>
                                  <a:lumOff val="60000"/>
                                </a:schemeClr>
                              </a:solidFill>
                              <a:latin typeface="Cambria Math" panose="02040503050406030204" pitchFamily="18" charset="0"/>
                            </a:rPr>
                            <m:t> </m:t>
                          </m:r>
                          <m:r>
                            <a:rPr lang="en-US" i="1">
                              <a:solidFill>
                                <a:schemeClr val="accent1">
                                  <a:lumMod val="40000"/>
                                  <a:lumOff val="60000"/>
                                </a:schemeClr>
                              </a:solidFill>
                              <a:latin typeface="Cambria Math" panose="02040503050406030204" pitchFamily="18" charset="0"/>
                              <a:ea typeface="Cambria Math" panose="02040503050406030204" pitchFamily="18" charset="0"/>
                            </a:rPr>
                            <m:t>𝔼</m:t>
                          </m:r>
                        </m:e>
                        <m:sub>
                          <m:r>
                            <a:rPr lang="en-US" i="1">
                              <a:solidFill>
                                <a:schemeClr val="accent1">
                                  <a:lumMod val="40000"/>
                                  <a:lumOff val="60000"/>
                                </a:schemeClr>
                              </a:solidFill>
                              <a:latin typeface="Cambria Math" panose="02040503050406030204" pitchFamily="18" charset="0"/>
                              <a:ea typeface="Cambria Math" panose="02040503050406030204" pitchFamily="18" charset="0"/>
                            </a:rPr>
                            <m:t>𝜎</m:t>
                          </m:r>
                        </m:sub>
                      </m:sSub>
                      <m:r>
                        <a:rPr lang="en-US" b="0" i="0" smtClean="0">
                          <a:solidFill>
                            <a:schemeClr val="accent1">
                              <a:lumMod val="40000"/>
                              <a:lumOff val="60000"/>
                            </a:schemeClr>
                          </a:solidFill>
                          <a:latin typeface="Cambria Math" panose="02040503050406030204" pitchFamily="18" charset="0"/>
                          <a:ea typeface="Cambria Math" panose="02040503050406030204" pitchFamily="18" charset="0"/>
                        </a:rPr>
                        <m:t> </m:t>
                      </m:r>
                      <m:r>
                        <m:rPr>
                          <m:sty m:val="p"/>
                        </m:rPr>
                        <a:rPr lang="en-US" b="0" i="0" smtClean="0">
                          <a:solidFill>
                            <a:schemeClr val="accent1">
                              <a:lumMod val="40000"/>
                              <a:lumOff val="60000"/>
                            </a:schemeClr>
                          </a:solidFill>
                          <a:latin typeface="Cambria Math" panose="02040503050406030204" pitchFamily="18" charset="0"/>
                        </a:rPr>
                        <m:t>tr</m:t>
                      </m:r>
                      <m:d>
                        <m:dPr>
                          <m:ctrlPr>
                            <a:rPr lang="en-US" b="0" i="0" smtClean="0">
                              <a:solidFill>
                                <a:schemeClr val="accent1">
                                  <a:lumMod val="40000"/>
                                  <a:lumOff val="60000"/>
                                </a:schemeClr>
                              </a:solidFill>
                              <a:latin typeface="Cambria Math" panose="02040503050406030204" pitchFamily="18" charset="0"/>
                            </a:rPr>
                          </m:ctrlPr>
                        </m:dPr>
                        <m:e>
                          <m:sSup>
                            <m:sSupPr>
                              <m:ctrlPr>
                                <a:rPr lang="en-US" b="0" i="1" smtClean="0">
                                  <a:solidFill>
                                    <a:schemeClr val="accent1">
                                      <a:lumMod val="40000"/>
                                      <a:lumOff val="60000"/>
                                    </a:schemeClr>
                                  </a:solidFill>
                                  <a:latin typeface="Cambria Math" panose="02040503050406030204" pitchFamily="18" charset="0"/>
                                </a:rPr>
                              </m:ctrlPr>
                            </m:sSupPr>
                            <m:e>
                              <m:r>
                                <a:rPr lang="en-US" b="0" i="1" smtClean="0">
                                  <a:solidFill>
                                    <a:schemeClr val="accent1">
                                      <a:lumMod val="40000"/>
                                      <a:lumOff val="60000"/>
                                    </a:schemeClr>
                                  </a:solidFill>
                                  <a:latin typeface="Cambria Math" panose="02040503050406030204" pitchFamily="18" charset="0"/>
                                </a:rPr>
                                <m:t>𝑂</m:t>
                              </m:r>
                            </m:e>
                            <m:sup>
                              <m:r>
                                <a:rPr lang="en-US" b="0" i="1" smtClean="0">
                                  <a:solidFill>
                                    <a:schemeClr val="accent1">
                                      <a:lumMod val="40000"/>
                                      <a:lumOff val="60000"/>
                                    </a:schemeClr>
                                  </a:solidFill>
                                  <a:latin typeface="Cambria Math" panose="02040503050406030204" pitchFamily="18" charset="0"/>
                                </a:rPr>
                                <m:t>′</m:t>
                              </m:r>
                            </m:sup>
                          </m:sSup>
                          <m:r>
                            <a:rPr lang="en-US" b="0" i="1" smtClean="0">
                              <a:solidFill>
                                <a:schemeClr val="accent1">
                                  <a:lumMod val="40000"/>
                                  <a:lumOff val="60000"/>
                                </a:schemeClr>
                              </a:solidFill>
                              <a:latin typeface="Cambria Math" panose="02040503050406030204" pitchFamily="18" charset="0"/>
                            </a:rPr>
                            <m:t>𝜎</m:t>
                          </m:r>
                        </m:e>
                      </m:d>
                      <m:r>
                        <a:rPr lang="en-US" b="0" i="1" smtClean="0">
                          <a:solidFill>
                            <a:schemeClr val="accent1">
                              <a:lumMod val="40000"/>
                              <a:lumOff val="60000"/>
                            </a:schemeClr>
                          </a:solidFill>
                          <a:latin typeface="Cambria Math" panose="02040503050406030204" pitchFamily="18" charset="0"/>
                        </a:rPr>
                        <m:t> </m:t>
                      </m:r>
                      <m:r>
                        <m:rPr>
                          <m:sty m:val="p"/>
                        </m:rPr>
                        <a:rPr lang="en-US">
                          <a:solidFill>
                            <a:schemeClr val="accent1">
                              <a:lumMod val="40000"/>
                              <a:lumOff val="60000"/>
                            </a:schemeClr>
                          </a:solidFill>
                          <a:latin typeface="Cambria Math" panose="02040503050406030204" pitchFamily="18" charset="0"/>
                        </a:rPr>
                        <m:t>tr</m:t>
                      </m:r>
                      <m:d>
                        <m:dPr>
                          <m:ctrlPr>
                            <a:rPr lang="en-US" i="1">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𝑃</m:t>
                          </m:r>
                          <m:r>
                            <a:rPr lang="en-US" i="1">
                              <a:solidFill>
                                <a:schemeClr val="accent1">
                                  <a:lumMod val="40000"/>
                                  <a:lumOff val="60000"/>
                                </a:schemeClr>
                              </a:solidFill>
                              <a:latin typeface="Cambria Math" panose="02040503050406030204" pitchFamily="18" charset="0"/>
                            </a:rPr>
                            <m:t>𝜎</m:t>
                          </m:r>
                        </m:e>
                      </m:d>
                    </m:oMath>
                  </m:oMathPara>
                </a14:m>
                <a:endParaRPr lang="en-US" i="1" dirty="0">
                  <a:solidFill>
                    <a:schemeClr val="accent1">
                      <a:lumMod val="40000"/>
                      <a:lumOff val="60000"/>
                    </a:schemeClr>
                  </a:solidFill>
                </a:endParaRPr>
              </a:p>
              <a:p>
                <a:pPr marL="0" indent="0">
                  <a:buNone/>
                </a:pPr>
                <a:endParaRPr lang="en-US" sz="800" dirty="0">
                  <a:solidFill>
                    <a:schemeClr val="accent1">
                      <a:lumMod val="40000"/>
                      <a:lumOff val="60000"/>
                    </a:schemeClr>
                  </a:solidFill>
                </a:endParaRPr>
              </a:p>
              <a:p>
                <a:pPr marL="0" indent="0">
                  <a:buNone/>
                </a:pPr>
                <a:r>
                  <a:rPr lang="en-US" dirty="0">
                    <a:solidFill>
                      <a:schemeClr val="accent5">
                        <a:lumMod val="20000"/>
                        <a:lumOff val="80000"/>
                      </a:schemeClr>
                    </a:solidFill>
                  </a:rPr>
                  <a:t>So we can </a:t>
                </a:r>
                <a:r>
                  <a:rPr lang="en-US" dirty="0">
                    <a:solidFill>
                      <a:schemeClr val="accent5">
                        <a:lumMod val="60000"/>
                        <a:lumOff val="40000"/>
                      </a:schemeClr>
                    </a:solidFill>
                  </a:rPr>
                  <a:t>empirically estimate </a:t>
                </a:r>
                <a:r>
                  <a:rPr lang="en-US" dirty="0">
                    <a:solidFill>
                      <a:schemeClr val="accent5">
                        <a:lumMod val="20000"/>
                        <a:lumOff val="80000"/>
                      </a:schemeClr>
                    </a:solidFill>
                  </a:rPr>
                  <a:t>any </a:t>
                </a:r>
                <a14:m>
                  <m:oMath xmlns:m="http://schemas.openxmlformats.org/officeDocument/2006/math">
                    <m:sSub>
                      <m:sSubPr>
                        <m:ctrlPr>
                          <a:rPr lang="en-US" sz="320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𝛼</m:t>
                        </m:r>
                      </m:e>
                      <m:sub>
                        <m: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𝑃</m:t>
                        </m:r>
                      </m:sub>
                    </m:sSub>
                  </m:oMath>
                </a14:m>
                <a:r>
                  <a:rPr lang="en-US" dirty="0">
                    <a:solidFill>
                      <a:schemeClr val="accent5">
                        <a:lumMod val="20000"/>
                        <a:lumOff val="80000"/>
                      </a:schemeClr>
                    </a:solidFill>
                  </a:rPr>
                  <a:t> by querying </a:t>
                </a:r>
                <a14:m>
                  <m:oMath xmlns:m="http://schemas.openxmlformats.org/officeDocument/2006/math">
                    <m:r>
                      <a:rPr lang="en-US" i="1" smtClean="0">
                        <a:solidFill>
                          <a:schemeClr val="accent5">
                            <a:lumMod val="20000"/>
                            <a:lumOff val="80000"/>
                          </a:schemeClr>
                        </a:solidFill>
                        <a:latin typeface="Cambria Math" panose="02040503050406030204" pitchFamily="18" charset="0"/>
                        <a:ea typeface="Cambria Math" panose="02040503050406030204" pitchFamily="18" charset="0"/>
                      </a:rPr>
                      <m:t>ℰ</m:t>
                    </m:r>
                  </m:oMath>
                </a14:m>
                <a:r>
                  <a:rPr lang="en-US" dirty="0">
                    <a:solidFill>
                      <a:schemeClr val="accent5">
                        <a:lumMod val="20000"/>
                        <a:lumOff val="80000"/>
                      </a:schemeClr>
                    </a:solidFill>
                  </a:rPr>
                  <a:t> on random product states </a:t>
                </a:r>
                <a14:m>
                  <m:oMath xmlns:m="http://schemas.openxmlformats.org/officeDocument/2006/math">
                    <m:r>
                      <a:rPr lang="en-US" b="0" i="1" smtClean="0">
                        <a:solidFill>
                          <a:schemeClr val="accent5">
                            <a:lumMod val="20000"/>
                            <a:lumOff val="80000"/>
                          </a:schemeClr>
                        </a:solidFill>
                        <a:latin typeface="Cambria Math" panose="02040503050406030204" pitchFamily="18" charset="0"/>
                      </a:rPr>
                      <m:t>𝜎</m:t>
                    </m:r>
                  </m:oMath>
                </a14:m>
                <a:r>
                  <a:rPr lang="en-US" dirty="0">
                    <a:solidFill>
                      <a:schemeClr val="accent5">
                        <a:lumMod val="20000"/>
                        <a:lumOff val="80000"/>
                      </a:schemeClr>
                    </a:solidFill>
                  </a:rPr>
                  <a:t> and averaging together </a:t>
                </a:r>
                <a14:m>
                  <m:oMath xmlns:m="http://schemas.openxmlformats.org/officeDocument/2006/math">
                    <m:sSup>
                      <m:sSupPr>
                        <m:ctrlPr>
                          <a:rPr lang="en-US" b="0" i="0" smtClean="0">
                            <a:solidFill>
                              <a:schemeClr val="accent5">
                                <a:lumMod val="20000"/>
                                <a:lumOff val="80000"/>
                              </a:schemeClr>
                            </a:solidFill>
                            <a:latin typeface="Cambria Math" panose="02040503050406030204" pitchFamily="18" charset="0"/>
                          </a:rPr>
                        </m:ctrlPr>
                      </m:sSupPr>
                      <m:e>
                        <m:r>
                          <a:rPr lang="en-US" b="0" i="0" smtClean="0">
                            <a:solidFill>
                              <a:schemeClr val="accent5">
                                <a:lumMod val="20000"/>
                                <a:lumOff val="80000"/>
                              </a:schemeClr>
                            </a:solidFill>
                            <a:latin typeface="Cambria Math" panose="02040503050406030204" pitchFamily="18" charset="0"/>
                          </a:rPr>
                          <m:t>3</m:t>
                        </m:r>
                      </m:e>
                      <m:sup>
                        <m:d>
                          <m:dPr>
                            <m:begChr m:val="|"/>
                            <m:endChr m:val="|"/>
                            <m:ctrlPr>
                              <a:rPr lang="en-US" b="0" i="1" smtClean="0">
                                <a:solidFill>
                                  <a:schemeClr val="accent5">
                                    <a:lumMod val="20000"/>
                                    <a:lumOff val="80000"/>
                                  </a:schemeClr>
                                </a:solidFill>
                                <a:latin typeface="Cambria Math" panose="02040503050406030204" pitchFamily="18" charset="0"/>
                              </a:rPr>
                            </m:ctrlPr>
                          </m:dPr>
                          <m:e>
                            <m:r>
                              <a:rPr lang="en-US" b="0" i="1" smtClean="0">
                                <a:solidFill>
                                  <a:schemeClr val="accent5">
                                    <a:lumMod val="20000"/>
                                    <a:lumOff val="80000"/>
                                  </a:schemeClr>
                                </a:solidFill>
                                <a:latin typeface="Cambria Math" panose="02040503050406030204" pitchFamily="18" charset="0"/>
                              </a:rPr>
                              <m:t>𝑃</m:t>
                            </m:r>
                          </m:e>
                        </m:d>
                      </m:sup>
                    </m:sSup>
                    <m:r>
                      <m:rPr>
                        <m:sty m:val="p"/>
                      </m:rPr>
                      <a:rPr lang="en-US" smtClean="0">
                        <a:solidFill>
                          <a:schemeClr val="accent5">
                            <a:lumMod val="20000"/>
                            <a:lumOff val="80000"/>
                          </a:schemeClr>
                        </a:solidFill>
                        <a:latin typeface="Cambria Math" panose="02040503050406030204" pitchFamily="18" charset="0"/>
                      </a:rPr>
                      <m:t>tr</m:t>
                    </m:r>
                    <m:d>
                      <m:dPr>
                        <m:ctrlPr>
                          <a:rPr lang="en-US" i="1">
                            <a:solidFill>
                              <a:schemeClr val="accent5">
                                <a:lumMod val="20000"/>
                                <a:lumOff val="80000"/>
                              </a:schemeClr>
                            </a:solidFill>
                            <a:latin typeface="Cambria Math" panose="02040503050406030204" pitchFamily="18" charset="0"/>
                          </a:rPr>
                        </m:ctrlPr>
                      </m:dPr>
                      <m:e>
                        <m:r>
                          <a:rPr lang="en-US" b="0" i="1" smtClean="0">
                            <a:solidFill>
                              <a:schemeClr val="accent5">
                                <a:lumMod val="20000"/>
                                <a:lumOff val="80000"/>
                              </a:schemeClr>
                            </a:solidFill>
                            <a:latin typeface="Cambria Math" panose="02040503050406030204" pitchFamily="18" charset="0"/>
                          </a:rPr>
                          <m:t>𝑂</m:t>
                        </m:r>
                        <m:r>
                          <a:rPr lang="en-US" i="1">
                            <a:solidFill>
                              <a:schemeClr val="accent5">
                                <a:lumMod val="20000"/>
                                <a:lumOff val="80000"/>
                              </a:schemeClr>
                            </a:solidFill>
                            <a:latin typeface="Cambria Math" panose="02040503050406030204" pitchFamily="18" charset="0"/>
                            <a:ea typeface="Cambria Math" panose="02040503050406030204" pitchFamily="18" charset="0"/>
                          </a:rPr>
                          <m:t>ℰ</m:t>
                        </m:r>
                        <m:d>
                          <m:dPr>
                            <m:begChr m:val="["/>
                            <m:endChr m:val="]"/>
                            <m:ctrlP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ctrlPr>
                          </m:dPr>
                          <m:e>
                            <m:r>
                              <a:rPr lang="en-US" i="1">
                                <a:solidFill>
                                  <a:schemeClr val="accent5">
                                    <a:lumMod val="20000"/>
                                    <a:lumOff val="80000"/>
                                  </a:schemeClr>
                                </a:solidFill>
                                <a:latin typeface="Cambria Math" panose="02040503050406030204" pitchFamily="18" charset="0"/>
                              </a:rPr>
                              <m:t>𝜎</m:t>
                            </m:r>
                          </m:e>
                        </m:d>
                      </m:e>
                    </m:d>
                    <m:r>
                      <a:rPr lang="en-US" i="1">
                        <a:solidFill>
                          <a:schemeClr val="accent5">
                            <a:lumMod val="20000"/>
                            <a:lumOff val="80000"/>
                          </a:schemeClr>
                        </a:solidFill>
                        <a:latin typeface="Cambria Math" panose="02040503050406030204" pitchFamily="18" charset="0"/>
                      </a:rPr>
                      <m:t> </m:t>
                    </m:r>
                    <m:r>
                      <m:rPr>
                        <m:sty m:val="p"/>
                      </m:rPr>
                      <a:rPr lang="en-US">
                        <a:solidFill>
                          <a:schemeClr val="accent5">
                            <a:lumMod val="20000"/>
                            <a:lumOff val="80000"/>
                          </a:schemeClr>
                        </a:solidFill>
                        <a:latin typeface="Cambria Math" panose="02040503050406030204" pitchFamily="18" charset="0"/>
                      </a:rPr>
                      <m:t>tr</m:t>
                    </m:r>
                    <m:d>
                      <m:dPr>
                        <m:ctrlPr>
                          <a:rPr lang="en-US" i="1">
                            <a:solidFill>
                              <a:schemeClr val="accent5">
                                <a:lumMod val="20000"/>
                                <a:lumOff val="80000"/>
                              </a:schemeClr>
                            </a:solidFill>
                            <a:latin typeface="Cambria Math" panose="02040503050406030204" pitchFamily="18" charset="0"/>
                          </a:rPr>
                        </m:ctrlPr>
                      </m:dPr>
                      <m:e>
                        <m:r>
                          <a:rPr lang="en-US" i="1">
                            <a:solidFill>
                              <a:schemeClr val="accent5">
                                <a:lumMod val="20000"/>
                                <a:lumOff val="80000"/>
                              </a:schemeClr>
                            </a:solidFill>
                            <a:latin typeface="Cambria Math" panose="02040503050406030204" pitchFamily="18" charset="0"/>
                          </a:rPr>
                          <m:t>𝑃</m:t>
                        </m:r>
                        <m:r>
                          <a:rPr lang="en-US" i="1">
                            <a:solidFill>
                              <a:schemeClr val="accent5">
                                <a:lumMod val="20000"/>
                                <a:lumOff val="80000"/>
                              </a:schemeClr>
                            </a:solidFill>
                            <a:latin typeface="Cambria Math" panose="02040503050406030204" pitchFamily="18" charset="0"/>
                          </a:rPr>
                          <m:t>𝜎</m:t>
                        </m:r>
                      </m:e>
                    </m:d>
                  </m:oMath>
                </a14:m>
                <a:endParaRPr lang="en-US" dirty="0">
                  <a:solidFill>
                    <a:schemeClr val="accent5">
                      <a:lumMod val="20000"/>
                      <a:lumOff val="80000"/>
                    </a:schemeClr>
                  </a:solidFill>
                </a:endParaRPr>
              </a:p>
            </p:txBody>
          </p:sp>
        </mc:Choice>
        <mc:Fallback>
          <p:sp>
            <p:nvSpPr>
              <p:cNvPr id="3" name="Content Placeholder 2">
                <a:extLst>
                  <a:ext uri="{FF2B5EF4-FFF2-40B4-BE49-F238E27FC236}">
                    <a16:creationId xmlns:a16="http://schemas.microsoft.com/office/drawing/2014/main" id="{B93876A0-9825-B55E-1EFD-6790F4867A1D}"/>
                  </a:ext>
                </a:extLst>
              </p:cNvPr>
              <p:cNvSpPr>
                <a:spLocks noGrp="1" noRot="1" noChangeAspect="1" noMove="1" noResize="1" noEditPoints="1" noAdjustHandles="1" noChangeArrowheads="1" noChangeShapeType="1" noTextEdit="1"/>
              </p:cNvSpPr>
              <p:nvPr>
                <p:ph idx="1"/>
              </p:nvPr>
            </p:nvSpPr>
            <p:spPr>
              <a:xfrm>
                <a:off x="243840" y="2387600"/>
                <a:ext cx="11704320" cy="4187082"/>
              </a:xfrm>
              <a:blipFill>
                <a:blip r:embed="rId4"/>
                <a:stretch>
                  <a:fillRect l="-1410" t="-3636" r="-17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31FE520-A8EE-6F4B-0938-0F4CDF44ABE1}"/>
                  </a:ext>
                </a:extLst>
              </p:cNvPr>
              <p:cNvSpPr txBox="1"/>
              <p:nvPr/>
            </p:nvSpPr>
            <p:spPr>
              <a:xfrm>
                <a:off x="4058920" y="1055628"/>
                <a:ext cx="7655560" cy="1180003"/>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2800" i="1" smtClean="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e>
                        <m:sub>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sub>
                      </m:sSub>
                      <m:r>
                        <a:rPr lang="en-US" sz="28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 </m:t>
                      </m:r>
                      <m:sSup>
                        <m:sSup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pPr>
                        <m:e>
                          <m:d>
                            <m:d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m:rPr>
                                  <m:sty m:val="p"/>
                                </m:rPr>
                                <a:rPr lang="en-US" sz="28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𝑂</m:t>
                                      </m:r>
                                    </m:e>
                                    <m:sup>
                                      <m:r>
                                        <a:rPr lang="en-US" sz="28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m:t>
                                      </m:r>
                                    </m:sup>
                                  </m:sSup>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𝜎</m:t>
                                  </m:r>
                                </m:e>
                              </m:d>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28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𝑂</m:t>
                                      </m:r>
                                    </m:e>
                                    <m:sup>
                                      <m:r>
                                        <m:rPr>
                                          <m:sty m:val="p"/>
                                        </m:rPr>
                                        <a:rPr lang="en-US" sz="2800">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low</m:t>
                                      </m:r>
                                    </m:sup>
                                  </m:sSup>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𝜎</m:t>
                                  </m:r>
                                </m:e>
                              </m:d>
                            </m:e>
                          </m:d>
                        </m:e>
                        <m:sup>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2</m:t>
                          </m:r>
                        </m:sup>
                      </m:sSup>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naryPr>
                        <m:sub>
                          <m:d>
                            <m:dPr>
                              <m:begChr m:val="|"/>
                              <m:endChr m:val="|"/>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𝑃</m:t>
                              </m:r>
                            </m:e>
                          </m:d>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&gt;</m:t>
                          </m:r>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𝑡</m:t>
                          </m:r>
                        </m:sub>
                        <m:sup/>
                        <m:e>
                          <m:sSubSup>
                            <m:sSubSup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𝛼</m:t>
                              </m:r>
                            </m:e>
                            <m:sub>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𝑃</m:t>
                              </m:r>
                            </m:sub>
                            <m:sup>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2</m:t>
                              </m:r>
                            </m:sup>
                          </m:sSubSup>
                          <m:sSup>
                            <m:sSup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sSupPr>
                            <m:e>
                              <m:d>
                                <m:dPr>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1/3</m:t>
                                  </m:r>
                                </m:e>
                              </m:d>
                            </m:e>
                            <m:sup>
                              <m:d>
                                <m:dPr>
                                  <m:begChr m:val="|"/>
                                  <m:endChr m:val="|"/>
                                  <m:ctrlP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rgbClr val="418AB3">
                                          <a:lumMod val="40000"/>
                                          <a:lumOff val="60000"/>
                                        </a:srgbClr>
                                      </a:solidFill>
                                      <a:effectLst>
                                        <a:outerShdw blurRad="50800" dist="38100" dir="2700000" algn="tl" rotWithShape="0">
                                          <a:prstClr val="black">
                                            <a:alpha val="40000"/>
                                          </a:prstClr>
                                        </a:outerShdw>
                                      </a:effectLst>
                                      <a:latin typeface="Cambria Math" panose="02040503050406030204" pitchFamily="18" charset="0"/>
                                    </a:rPr>
                                    <m:t>𝑃</m:t>
                                  </m:r>
                                </m:e>
                              </m:d>
                            </m:sup>
                          </m:sSup>
                        </m:e>
                      </m:nary>
                    </m:oMath>
                  </m:oMathPara>
                </a14:m>
                <a:endParaRPr lang="en-US" sz="2800" dirty="0">
                  <a:solidFill>
                    <a:srgbClr val="000000"/>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831FE520-A8EE-6F4B-0938-0F4CDF44ABE1}"/>
                  </a:ext>
                </a:extLst>
              </p:cNvPr>
              <p:cNvSpPr txBox="1">
                <a:spLocks noRot="1" noChangeAspect="1" noMove="1" noResize="1" noEditPoints="1" noAdjustHandles="1" noChangeArrowheads="1" noChangeShapeType="1" noTextEdit="1"/>
              </p:cNvSpPr>
              <p:nvPr/>
            </p:nvSpPr>
            <p:spPr>
              <a:xfrm>
                <a:off x="4058920" y="1055628"/>
                <a:ext cx="7655560" cy="1180003"/>
              </a:xfrm>
              <a:prstGeom prst="rect">
                <a:avLst/>
              </a:prstGeom>
              <a:blipFill>
                <a:blip r:embed="rId5"/>
                <a:stretch>
                  <a:fillRect t="-127660" b="-177660"/>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8CF16FD0-3C52-44ED-72FF-CC7F2B6EB94A}"/>
              </a:ext>
            </a:extLst>
          </p:cNvPr>
          <p:cNvGrpSpPr/>
          <p:nvPr/>
        </p:nvGrpSpPr>
        <p:grpSpPr>
          <a:xfrm>
            <a:off x="3220720" y="1403310"/>
            <a:ext cx="5740400" cy="4051379"/>
            <a:chOff x="3210560" y="1302940"/>
            <a:chExt cx="5740400" cy="4051379"/>
          </a:xfrm>
          <a:effectLst>
            <a:outerShdw blurRad="50800" dist="38100" dir="2700000" algn="tl" rotWithShape="0">
              <a:prstClr val="black">
                <a:alpha val="40000"/>
              </a:prstClr>
            </a:outerShdw>
          </a:effectLst>
        </p:grpSpPr>
        <p:sp>
          <p:nvSpPr>
            <p:cNvPr id="11" name="Rounded Rectangle 10">
              <a:extLst>
                <a:ext uri="{FF2B5EF4-FFF2-40B4-BE49-F238E27FC236}">
                  <a16:creationId xmlns:a16="http://schemas.microsoft.com/office/drawing/2014/main" id="{65AAAD29-2958-0BC6-4AD6-BED62AB46E49}"/>
                </a:ext>
              </a:extLst>
            </p:cNvPr>
            <p:cNvSpPr>
              <a:spLocks/>
            </p:cNvSpPr>
            <p:nvPr/>
          </p:nvSpPr>
          <p:spPr>
            <a:xfrm>
              <a:off x="3210560" y="1302940"/>
              <a:ext cx="5740400" cy="4051379"/>
            </a:xfrm>
            <a:prstGeom prst="roundRect">
              <a:avLst>
                <a:gd name="adj" fmla="val 9379"/>
              </a:avLst>
            </a:prstGeom>
            <a:solidFill>
              <a:schemeClr val="accent1">
                <a:lumMod val="75000"/>
                <a:alpha val="85258"/>
              </a:schemeClr>
            </a:solidFill>
            <a:ln w="1270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50" b="1" i="1" u="none" strike="noStrike" kern="1200" cap="none" spc="0" normalizeH="0" baseline="0" noProof="0" dirty="0">
                <a:ln>
                  <a:noFill/>
                </a:ln>
                <a:solidFill>
                  <a:srgbClr val="FEC306"/>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10" name="Picture 9" descr="Graphical user interface, text, application&#10;&#10;Description automatically generated">
              <a:extLst>
                <a:ext uri="{FF2B5EF4-FFF2-40B4-BE49-F238E27FC236}">
                  <a16:creationId xmlns:a16="http://schemas.microsoft.com/office/drawing/2014/main" id="{C07D9E92-D6F7-AC1D-C1B9-B0B6148CC5EF}"/>
                </a:ext>
              </a:extLst>
            </p:cNvPr>
            <p:cNvPicPr>
              <a:picLocks noChangeAspect="1"/>
            </p:cNvPicPr>
            <p:nvPr/>
          </p:nvPicPr>
          <p:blipFill>
            <a:blip r:embed="rId6"/>
            <a:stretch>
              <a:fillRect/>
            </a:stretch>
          </p:blipFill>
          <p:spPr>
            <a:xfrm>
              <a:off x="3440074" y="1540755"/>
              <a:ext cx="5287365" cy="3575750"/>
            </a:xfrm>
            <a:prstGeom prst="roundRect">
              <a:avLst>
                <a:gd name="adj" fmla="val 7077"/>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7143433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7EF2-49EB-D488-BDEF-144323A62024}"/>
              </a:ext>
            </a:extLst>
          </p:cNvPr>
          <p:cNvSpPr>
            <a:spLocks noGrp="1"/>
          </p:cNvSpPr>
          <p:nvPr>
            <p:ph type="title"/>
          </p:nvPr>
        </p:nvSpPr>
        <p:spPr/>
        <p:txBody>
          <a:bodyPr/>
          <a:lstStyle/>
          <a:p>
            <a:r>
              <a:rPr lang="en-US" dirty="0"/>
              <a:t>WARMUP</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93876A0-9825-B55E-1EFD-6790F4867A1D}"/>
                  </a:ext>
                </a:extLst>
              </p:cNvPr>
              <p:cNvSpPr>
                <a:spLocks noGrp="1"/>
              </p:cNvSpPr>
              <p:nvPr>
                <p:ph idx="1"/>
              </p:nvPr>
            </p:nvSpPr>
            <p:spPr>
              <a:xfrm>
                <a:off x="243840" y="2387600"/>
                <a:ext cx="11704320" cy="4187082"/>
              </a:xfrm>
            </p:spPr>
            <p:txBody>
              <a:bodyPr>
                <a:normAutofit/>
              </a:bodyPr>
              <a:lstStyle/>
              <a:p>
                <a:pPr marL="514350" indent="-514350">
                  <a:buFont typeface="+mj-lt"/>
                  <a:buAutoNum type="arabicPeriod"/>
                </a:pPr>
                <a:r>
                  <a:rPr lang="en-US" dirty="0">
                    <a:solidFill>
                      <a:schemeClr val="accent5">
                        <a:lumMod val="20000"/>
                        <a:lumOff val="80000"/>
                      </a:schemeClr>
                    </a:solidFill>
                  </a:rPr>
                  <a:t>Each </a:t>
                </a:r>
                <a14:m>
                  <m:oMath xmlns:m="http://schemas.openxmlformats.org/officeDocument/2006/math">
                    <m:sSub>
                      <m:sSubPr>
                        <m:ctrlPr>
                          <a:rPr lang="en-US" b="0" i="1" smtClean="0">
                            <a:solidFill>
                              <a:schemeClr val="accent5">
                                <a:lumMod val="20000"/>
                                <a:lumOff val="80000"/>
                              </a:schemeClr>
                            </a:solidFill>
                            <a:latin typeface="Cambria Math" panose="02040503050406030204" pitchFamily="18" charset="0"/>
                          </a:rPr>
                        </m:ctrlPr>
                      </m:sSubPr>
                      <m:e>
                        <m:r>
                          <a:rPr lang="en-US" b="0" i="1" smtClean="0">
                            <a:solidFill>
                              <a:schemeClr val="accent5">
                                <a:lumMod val="20000"/>
                                <a:lumOff val="80000"/>
                              </a:schemeClr>
                            </a:solidFill>
                            <a:latin typeface="Cambria Math" panose="02040503050406030204" pitchFamily="18" charset="0"/>
                          </a:rPr>
                          <m:t>𝛼</m:t>
                        </m:r>
                      </m:e>
                      <m:sub>
                        <m:r>
                          <a:rPr lang="en-US" b="0" i="1" smtClean="0">
                            <a:solidFill>
                              <a:schemeClr val="accent5">
                                <a:lumMod val="20000"/>
                                <a:lumOff val="80000"/>
                              </a:schemeClr>
                            </a:solidFill>
                            <a:latin typeface="Cambria Math" panose="02040503050406030204" pitchFamily="18" charset="0"/>
                          </a:rPr>
                          <m:t>𝑃</m:t>
                        </m:r>
                      </m:sub>
                    </m:sSub>
                  </m:oMath>
                </a14:m>
                <a:r>
                  <a:rPr lang="en-US" dirty="0">
                    <a:solidFill>
                      <a:schemeClr val="accent5">
                        <a:lumMod val="20000"/>
                        <a:lumOff val="80000"/>
                      </a:schemeClr>
                    </a:solidFill>
                  </a:rPr>
                  <a:t> requires </a:t>
                </a:r>
                <a14:m>
                  <m:oMath xmlns:m="http://schemas.openxmlformats.org/officeDocument/2006/math">
                    <m:r>
                      <a:rPr lang="en-US" b="0" i="1" smtClean="0">
                        <a:solidFill>
                          <a:schemeClr val="accent5">
                            <a:lumMod val="20000"/>
                            <a:lumOff val="80000"/>
                          </a:schemeClr>
                        </a:solidFill>
                        <a:latin typeface="Cambria Math" panose="02040503050406030204" pitchFamily="18" charset="0"/>
                      </a:rPr>
                      <m:t>𝑂</m:t>
                    </m:r>
                    <m:d>
                      <m:dPr>
                        <m:ctrlPr>
                          <a:rPr lang="en-US" b="0" i="1" smtClean="0">
                            <a:solidFill>
                              <a:schemeClr val="accent5">
                                <a:lumMod val="20000"/>
                                <a:lumOff val="80000"/>
                              </a:schemeClr>
                            </a:solidFill>
                            <a:latin typeface="Cambria Math" panose="02040503050406030204" pitchFamily="18" charset="0"/>
                          </a:rPr>
                        </m:ctrlPr>
                      </m:dPr>
                      <m:e>
                        <m:r>
                          <a:rPr lang="en-US" b="0" i="1" smtClean="0">
                            <a:solidFill>
                              <a:schemeClr val="accent5">
                                <a:lumMod val="20000"/>
                                <a:lumOff val="80000"/>
                              </a:schemeClr>
                            </a:solidFill>
                            <a:latin typeface="Cambria Math" panose="02040503050406030204" pitchFamily="18" charset="0"/>
                          </a:rPr>
                          <m:t>1/</m:t>
                        </m:r>
                        <m:sSup>
                          <m:sSupPr>
                            <m:ctrlPr>
                              <a:rPr lang="en-US" b="0" i="1" smtClean="0">
                                <a:solidFill>
                                  <a:schemeClr val="accent5">
                                    <a:lumMod val="20000"/>
                                    <a:lumOff val="80000"/>
                                  </a:schemeClr>
                                </a:solidFill>
                                <a:latin typeface="Cambria Math" panose="02040503050406030204" pitchFamily="18" charset="0"/>
                              </a:rPr>
                            </m:ctrlPr>
                          </m:sSupPr>
                          <m:e>
                            <m:r>
                              <a:rPr lang="en-US" b="0" i="1" smtClean="0">
                                <a:solidFill>
                                  <a:schemeClr val="accent5">
                                    <a:lumMod val="20000"/>
                                    <a:lumOff val="80000"/>
                                  </a:schemeClr>
                                </a:solidFill>
                                <a:latin typeface="Cambria Math" panose="02040503050406030204" pitchFamily="18" charset="0"/>
                              </a:rPr>
                              <m:t>𝛿</m:t>
                            </m:r>
                          </m:e>
                          <m:sup>
                            <m:r>
                              <a:rPr lang="en-US" b="0" i="1" smtClean="0">
                                <a:solidFill>
                                  <a:schemeClr val="accent5">
                                    <a:lumMod val="20000"/>
                                    <a:lumOff val="80000"/>
                                  </a:schemeClr>
                                </a:solidFill>
                                <a:latin typeface="Cambria Math" panose="02040503050406030204" pitchFamily="18" charset="0"/>
                              </a:rPr>
                              <m:t>2</m:t>
                            </m:r>
                          </m:sup>
                        </m:sSup>
                      </m:e>
                    </m:d>
                  </m:oMath>
                </a14:m>
                <a:r>
                  <a:rPr lang="en-US" dirty="0">
                    <a:solidFill>
                      <a:schemeClr val="accent5">
                        <a:lumMod val="20000"/>
                        <a:lumOff val="80000"/>
                      </a:schemeClr>
                    </a:solidFill>
                  </a:rPr>
                  <a:t> samples to estimate to within </a:t>
                </a:r>
                <a14:m>
                  <m:oMath xmlns:m="http://schemas.openxmlformats.org/officeDocument/2006/math">
                    <m:r>
                      <a:rPr lang="en-US" b="0" i="1" smtClean="0">
                        <a:solidFill>
                          <a:schemeClr val="accent5">
                            <a:lumMod val="20000"/>
                            <a:lumOff val="80000"/>
                          </a:schemeClr>
                        </a:solidFill>
                        <a:latin typeface="Cambria Math" panose="02040503050406030204" pitchFamily="18" charset="0"/>
                      </a:rPr>
                      <m:t>𝛿</m:t>
                    </m:r>
                  </m:oMath>
                </a14:m>
                <a:r>
                  <a:rPr lang="en-US" dirty="0">
                    <a:solidFill>
                      <a:schemeClr val="accent5">
                        <a:lumMod val="20000"/>
                        <a:lumOff val="80000"/>
                      </a:schemeClr>
                    </a:solidFill>
                  </a:rPr>
                  <a:t> error</a:t>
                </a:r>
              </a:p>
              <a:p>
                <a:pPr marL="514350" indent="-514350">
                  <a:buFont typeface="+mj-lt"/>
                  <a:buAutoNum type="arabicPeriod"/>
                </a:pPr>
                <a:r>
                  <a:rPr lang="en-US" dirty="0"/>
                  <a:t>There are roughly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𝑡</m:t>
                        </m:r>
                      </m:sup>
                    </m:sSup>
                  </m:oMath>
                </a14:m>
                <a:r>
                  <a:rPr lang="en-US" dirty="0"/>
                  <a:t> </a:t>
                </a:r>
                <a:r>
                  <a:rPr lang="en-US" dirty="0" err="1"/>
                  <a:t>Paulis</a:t>
                </a:r>
                <a:r>
                  <a:rPr lang="en-US" dirty="0"/>
                  <a:t> satisfying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𝑃</m:t>
                        </m:r>
                      </m:e>
                    </m:d>
                    <m:r>
                      <a:rPr lang="en-US" b="0" i="1" smtClean="0">
                        <a:latin typeface="Cambria Math" panose="02040503050406030204" pitchFamily="18" charset="0"/>
                      </a:rPr>
                      <m:t>≤</m:t>
                    </m:r>
                    <m:r>
                      <a:rPr lang="en-US" b="0" i="1" smtClean="0">
                        <a:latin typeface="Cambria Math" panose="02040503050406030204" pitchFamily="18" charset="0"/>
                      </a:rPr>
                      <m:t>𝑡</m:t>
                    </m:r>
                  </m:oMath>
                </a14:m>
                <a:endParaRPr lang="en-US" dirty="0">
                  <a:solidFill>
                    <a:schemeClr val="accent5">
                      <a:lumMod val="20000"/>
                      <a:lumOff val="80000"/>
                    </a:schemeClr>
                  </a:solidFill>
                </a:endParaRPr>
              </a:p>
              <a:p>
                <a:pPr marL="514350" indent="-514350">
                  <a:buFont typeface="+mj-lt"/>
                  <a:buAutoNum type="arabicPeriod"/>
                </a:pPr>
                <a:endParaRPr lang="en-US" dirty="0"/>
              </a:p>
              <a:p>
                <a:pPr marL="0" indent="0">
                  <a:buNone/>
                </a:pPr>
                <a:r>
                  <a:rPr lang="en-US" dirty="0">
                    <a:solidFill>
                      <a:schemeClr val="accent5">
                        <a:lumMod val="20000"/>
                        <a:lumOff val="80000"/>
                      </a:schemeClr>
                    </a:solidFill>
                  </a:rPr>
                  <a:t>So naively need </a:t>
                </a:r>
                <a14:m>
                  <m:oMath xmlns:m="http://schemas.openxmlformats.org/officeDocument/2006/math">
                    <m:r>
                      <a:rPr lang="en-US" b="0" i="1" smtClean="0">
                        <a:solidFill>
                          <a:schemeClr val="accent5">
                            <a:lumMod val="20000"/>
                            <a:lumOff val="80000"/>
                          </a:schemeClr>
                        </a:solidFill>
                        <a:latin typeface="Cambria Math" panose="02040503050406030204" pitchFamily="18" charset="0"/>
                      </a:rPr>
                      <m:t>𝛿</m:t>
                    </m:r>
                  </m:oMath>
                </a14:m>
                <a:r>
                  <a:rPr lang="en-US" dirty="0">
                    <a:solidFill>
                      <a:schemeClr val="accent5">
                        <a:lumMod val="20000"/>
                        <a:lumOff val="80000"/>
                      </a:schemeClr>
                    </a:solidFill>
                  </a:rPr>
                  <a:t> to scale inverse polynomially in </a:t>
                </a:r>
                <a14:m>
                  <m:oMath xmlns:m="http://schemas.openxmlformats.org/officeDocument/2006/math">
                    <m:sSup>
                      <m:sSupPr>
                        <m:ctrlPr>
                          <a:rPr lang="en-US" b="0" i="1" smtClean="0">
                            <a:solidFill>
                              <a:schemeClr val="accent5">
                                <a:lumMod val="20000"/>
                                <a:lumOff val="80000"/>
                              </a:schemeClr>
                            </a:solidFill>
                            <a:latin typeface="Cambria Math" panose="02040503050406030204" pitchFamily="18" charset="0"/>
                          </a:rPr>
                        </m:ctrlPr>
                      </m:sSupPr>
                      <m:e>
                        <m:r>
                          <a:rPr lang="en-US" b="0" i="1" smtClean="0">
                            <a:solidFill>
                              <a:schemeClr val="accent5">
                                <a:lumMod val="20000"/>
                                <a:lumOff val="80000"/>
                              </a:schemeClr>
                            </a:solidFill>
                            <a:latin typeface="Cambria Math" panose="02040503050406030204" pitchFamily="18" charset="0"/>
                          </a:rPr>
                          <m:t>𝑛</m:t>
                        </m:r>
                      </m:e>
                      <m:sup>
                        <m:r>
                          <a:rPr lang="en-US" b="0" i="1" smtClean="0">
                            <a:solidFill>
                              <a:schemeClr val="accent5">
                                <a:lumMod val="20000"/>
                                <a:lumOff val="80000"/>
                              </a:schemeClr>
                            </a:solidFill>
                            <a:latin typeface="Cambria Math" panose="02040503050406030204" pitchFamily="18" charset="0"/>
                          </a:rPr>
                          <m:t>𝑡</m:t>
                        </m:r>
                      </m:sup>
                    </m:sSup>
                  </m:oMath>
                </a14:m>
                <a:r>
                  <a:rPr lang="en-US" dirty="0">
                    <a:solidFill>
                      <a:schemeClr val="accent5">
                        <a:lumMod val="20000"/>
                        <a:lumOff val="80000"/>
                      </a:schemeClr>
                    </a:solidFill>
                  </a:rPr>
                  <a:t>, yielding an algorithm with </a:t>
                </a:r>
                <a14:m>
                  <m:oMath xmlns:m="http://schemas.openxmlformats.org/officeDocument/2006/math">
                    <m:sSup>
                      <m:sSupPr>
                        <m:ctrlPr>
                          <a:rPr lang="en-US" b="1" i="1" smtClean="0">
                            <a:solidFill>
                              <a:schemeClr val="accent5">
                                <a:lumMod val="60000"/>
                                <a:lumOff val="40000"/>
                              </a:schemeClr>
                            </a:solidFill>
                            <a:latin typeface="Cambria Math" panose="02040503050406030204" pitchFamily="18" charset="0"/>
                          </a:rPr>
                        </m:ctrlPr>
                      </m:sSupPr>
                      <m:e>
                        <m:r>
                          <a:rPr lang="en-US" b="1" i="1" smtClean="0">
                            <a:solidFill>
                              <a:schemeClr val="accent5">
                                <a:lumMod val="60000"/>
                                <a:lumOff val="40000"/>
                              </a:schemeClr>
                            </a:solidFill>
                            <a:latin typeface="Cambria Math" panose="02040503050406030204" pitchFamily="18" charset="0"/>
                          </a:rPr>
                          <m:t>𝒏</m:t>
                        </m:r>
                      </m:e>
                      <m:sup>
                        <m:r>
                          <a:rPr lang="en-US" b="1" i="1" smtClean="0">
                            <a:solidFill>
                              <a:schemeClr val="accent5">
                                <a:lumMod val="60000"/>
                                <a:lumOff val="40000"/>
                              </a:schemeClr>
                            </a:solidFill>
                            <a:latin typeface="Cambria Math" panose="02040503050406030204" pitchFamily="18" charset="0"/>
                          </a:rPr>
                          <m:t>𝑶</m:t>
                        </m:r>
                        <m:d>
                          <m:dPr>
                            <m:ctrlPr>
                              <a:rPr lang="en-US" b="1" i="1" smtClean="0">
                                <a:solidFill>
                                  <a:schemeClr val="accent5">
                                    <a:lumMod val="60000"/>
                                    <a:lumOff val="40000"/>
                                  </a:schemeClr>
                                </a:solidFill>
                                <a:latin typeface="Cambria Math" panose="02040503050406030204" pitchFamily="18" charset="0"/>
                              </a:rPr>
                            </m:ctrlPr>
                          </m:dPr>
                          <m:e>
                            <m:func>
                              <m:funcPr>
                                <m:ctrlPr>
                                  <a:rPr lang="en-US" b="1" i="1" smtClean="0">
                                    <a:solidFill>
                                      <a:schemeClr val="accent5">
                                        <a:lumMod val="60000"/>
                                        <a:lumOff val="40000"/>
                                      </a:schemeClr>
                                    </a:solidFill>
                                    <a:latin typeface="Cambria Math" panose="02040503050406030204" pitchFamily="18" charset="0"/>
                                  </a:rPr>
                                </m:ctrlPr>
                              </m:funcPr>
                              <m:fName>
                                <m:r>
                                  <a:rPr lang="en-US" b="1" i="0" smtClean="0">
                                    <a:solidFill>
                                      <a:schemeClr val="accent5">
                                        <a:lumMod val="60000"/>
                                        <a:lumOff val="40000"/>
                                      </a:schemeClr>
                                    </a:solidFill>
                                    <a:latin typeface="Cambria Math" panose="02040503050406030204" pitchFamily="18" charset="0"/>
                                  </a:rPr>
                                  <m:t>𝐥𝐨𝐠</m:t>
                                </m:r>
                              </m:fName>
                              <m:e>
                                <m:r>
                                  <a:rPr lang="en-US" b="1" i="1" smtClean="0">
                                    <a:solidFill>
                                      <a:schemeClr val="accent5">
                                        <a:lumMod val="60000"/>
                                        <a:lumOff val="40000"/>
                                      </a:schemeClr>
                                    </a:solidFill>
                                    <a:latin typeface="Cambria Math" panose="02040503050406030204" pitchFamily="18" charset="0"/>
                                  </a:rPr>
                                  <m:t>𝟏</m:t>
                                </m:r>
                                <m:r>
                                  <a:rPr lang="en-US" b="1" i="1" smtClean="0">
                                    <a:solidFill>
                                      <a:schemeClr val="accent5">
                                        <a:lumMod val="60000"/>
                                        <a:lumOff val="40000"/>
                                      </a:schemeClr>
                                    </a:solidFill>
                                    <a:latin typeface="Cambria Math" panose="02040503050406030204" pitchFamily="18" charset="0"/>
                                  </a:rPr>
                                  <m:t>/</m:t>
                                </m:r>
                                <m:r>
                                  <a:rPr lang="en-US" b="1" i="1" smtClean="0">
                                    <a:solidFill>
                                      <a:schemeClr val="accent5">
                                        <a:lumMod val="60000"/>
                                        <a:lumOff val="40000"/>
                                      </a:schemeClr>
                                    </a:solidFill>
                                    <a:latin typeface="Cambria Math" panose="02040503050406030204" pitchFamily="18" charset="0"/>
                                  </a:rPr>
                                  <m:t>𝜺</m:t>
                                </m:r>
                              </m:e>
                            </m:func>
                          </m:e>
                        </m:d>
                      </m:sup>
                    </m:sSup>
                  </m:oMath>
                </a14:m>
                <a:r>
                  <a:rPr lang="en-US" b="1" dirty="0">
                    <a:solidFill>
                      <a:schemeClr val="accent5">
                        <a:lumMod val="20000"/>
                        <a:lumOff val="80000"/>
                      </a:schemeClr>
                    </a:solidFill>
                  </a:rPr>
                  <a:t> </a:t>
                </a:r>
                <a:r>
                  <a:rPr lang="en-US" b="1" dirty="0">
                    <a:solidFill>
                      <a:schemeClr val="accent5">
                        <a:lumMod val="60000"/>
                        <a:lumOff val="40000"/>
                      </a:schemeClr>
                    </a:solidFill>
                  </a:rPr>
                  <a:t>sample complexity</a:t>
                </a:r>
                <a:r>
                  <a:rPr lang="en-US" b="1" dirty="0">
                    <a:solidFill>
                      <a:schemeClr val="accent5">
                        <a:lumMod val="20000"/>
                        <a:lumOff val="80000"/>
                      </a:schemeClr>
                    </a:solidFill>
                  </a:rPr>
                  <a:t> </a:t>
                </a:r>
                <a:r>
                  <a:rPr lang="en-US" dirty="0">
                    <a:solidFill>
                      <a:schemeClr val="accent5">
                        <a:lumMod val="20000"/>
                        <a:lumOff val="80000"/>
                      </a:schemeClr>
                    </a:solidFill>
                  </a:rPr>
                  <a:t>(and runtime)</a:t>
                </a:r>
              </a:p>
              <a:p>
                <a:pPr marL="0" indent="0">
                  <a:buNone/>
                </a:pPr>
                <a:endParaRPr lang="en-US" dirty="0"/>
              </a:p>
              <a:p>
                <a:pPr marL="0" indent="0" algn="ctr">
                  <a:buNone/>
                </a:pPr>
                <a:r>
                  <a:rPr lang="en-US" b="1" dirty="0">
                    <a:solidFill>
                      <a:schemeClr val="accent5">
                        <a:lumMod val="60000"/>
                        <a:lumOff val="40000"/>
                      </a:schemeClr>
                    </a:solidFill>
                  </a:rPr>
                  <a:t>Rest of talk: </a:t>
                </a:r>
                <a:r>
                  <a:rPr lang="en-US" dirty="0">
                    <a:solidFill>
                      <a:schemeClr val="accent5">
                        <a:lumMod val="20000"/>
                        <a:lumOff val="80000"/>
                      </a:schemeClr>
                    </a:solidFill>
                  </a:rPr>
                  <a:t>an algorithm achieving </a:t>
                </a:r>
                <a14:m>
                  <m:oMath xmlns:m="http://schemas.openxmlformats.org/officeDocument/2006/math">
                    <m:r>
                      <a:rPr lang="en-US" b="1" i="1" smtClean="0">
                        <a:solidFill>
                          <a:schemeClr val="accent2">
                            <a:lumMod val="60000"/>
                            <a:lumOff val="40000"/>
                          </a:schemeClr>
                        </a:solidFill>
                        <a:latin typeface="Cambria Math" panose="02040503050406030204" pitchFamily="18" charset="0"/>
                      </a:rPr>
                      <m:t>𝑶</m:t>
                    </m:r>
                    <m:r>
                      <a:rPr lang="en-US" b="1" i="0" smtClean="0">
                        <a:solidFill>
                          <a:schemeClr val="accent2">
                            <a:lumMod val="60000"/>
                            <a:lumOff val="40000"/>
                          </a:schemeClr>
                        </a:solidFill>
                        <a:latin typeface="Cambria Math" panose="02040503050406030204" pitchFamily="18" charset="0"/>
                      </a:rPr>
                      <m:t>(</m:t>
                    </m:r>
                    <m:func>
                      <m:funcPr>
                        <m:ctrlPr>
                          <a:rPr lang="en-US" b="1" i="1" smtClean="0">
                            <a:solidFill>
                              <a:schemeClr val="accent2">
                                <a:lumMod val="60000"/>
                                <a:lumOff val="40000"/>
                              </a:schemeClr>
                            </a:solidFill>
                            <a:latin typeface="Cambria Math" panose="02040503050406030204" pitchFamily="18" charset="0"/>
                          </a:rPr>
                        </m:ctrlPr>
                      </m:funcPr>
                      <m:fName>
                        <m:r>
                          <a:rPr lang="en-US" b="1" i="0" smtClean="0">
                            <a:solidFill>
                              <a:schemeClr val="accent2">
                                <a:lumMod val="60000"/>
                                <a:lumOff val="40000"/>
                              </a:schemeClr>
                            </a:solidFill>
                            <a:latin typeface="Cambria Math" panose="02040503050406030204" pitchFamily="18" charset="0"/>
                          </a:rPr>
                          <m:t>𝐥𝐨𝐠</m:t>
                        </m:r>
                      </m:fName>
                      <m:e>
                        <m:r>
                          <a:rPr lang="en-US" b="1" i="1" smtClean="0">
                            <a:solidFill>
                              <a:schemeClr val="accent2">
                                <a:lumMod val="60000"/>
                                <a:lumOff val="40000"/>
                              </a:schemeClr>
                            </a:solidFill>
                            <a:latin typeface="Cambria Math" panose="02040503050406030204" pitchFamily="18" charset="0"/>
                          </a:rPr>
                          <m:t>𝒏</m:t>
                        </m:r>
                      </m:e>
                    </m:func>
                    <m:r>
                      <a:rPr lang="en-US" b="1" i="1" smtClean="0">
                        <a:solidFill>
                          <a:schemeClr val="accent2">
                            <a:lumMod val="60000"/>
                            <a:lumOff val="40000"/>
                          </a:schemeClr>
                        </a:solidFill>
                        <a:latin typeface="Cambria Math" panose="02040503050406030204" pitchFamily="18" charset="0"/>
                      </a:rPr>
                      <m:t>)</m:t>
                    </m:r>
                  </m:oMath>
                </a14:m>
                <a:r>
                  <a:rPr lang="en-US" b="1" dirty="0">
                    <a:solidFill>
                      <a:schemeClr val="accent2">
                        <a:lumMod val="60000"/>
                        <a:lumOff val="40000"/>
                      </a:schemeClr>
                    </a:solidFill>
                  </a:rPr>
                  <a:t> sample complexity</a:t>
                </a:r>
              </a:p>
            </p:txBody>
          </p:sp>
        </mc:Choice>
        <mc:Fallback>
          <p:sp>
            <p:nvSpPr>
              <p:cNvPr id="3" name="Content Placeholder 2">
                <a:extLst>
                  <a:ext uri="{FF2B5EF4-FFF2-40B4-BE49-F238E27FC236}">
                    <a16:creationId xmlns:a16="http://schemas.microsoft.com/office/drawing/2014/main" id="{B93876A0-9825-B55E-1EFD-6790F4867A1D}"/>
                  </a:ext>
                </a:extLst>
              </p:cNvPr>
              <p:cNvSpPr>
                <a:spLocks noGrp="1" noRot="1" noChangeAspect="1" noMove="1" noResize="1" noEditPoints="1" noAdjustHandles="1" noChangeArrowheads="1" noChangeShapeType="1" noTextEdit="1"/>
              </p:cNvSpPr>
              <p:nvPr>
                <p:ph idx="1"/>
              </p:nvPr>
            </p:nvSpPr>
            <p:spPr>
              <a:xfrm>
                <a:off x="243840" y="2387600"/>
                <a:ext cx="11704320" cy="4187082"/>
              </a:xfrm>
              <a:blipFill>
                <a:blip r:embed="rId3"/>
                <a:stretch>
                  <a:fillRect l="-1518" t="-36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E86EF2A-D927-6B18-B150-FC3389C52FB8}"/>
                  </a:ext>
                </a:extLst>
              </p:cNvPr>
              <p:cNvSpPr txBox="1"/>
              <p:nvPr/>
            </p:nvSpPr>
            <p:spPr>
              <a:xfrm>
                <a:off x="3042920" y="1047098"/>
                <a:ext cx="6106160" cy="118000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p>
                        <m:sSupPr>
                          <m:ctrlPr>
                            <a:rPr lang="en-US" sz="2800" i="1" smtClean="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sSupPr>
                        <m:e>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𝑂</m:t>
                          </m:r>
                        </m:e>
                        <m:sup>
                          <m:r>
                            <m:rPr>
                              <m:sty m:val="p"/>
                            </m:rPr>
                            <a:rPr lang="en-US" sz="2800">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low</m:t>
                          </m:r>
                        </m:sup>
                      </m:sSup>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naryPr>
                        <m:sub>
                          <m:d>
                            <m:dPr>
                              <m:begChr m:val="|"/>
                              <m:endChr m:val="|"/>
                              <m:ctrlP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e>
                          </m:d>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𝑡</m:t>
                          </m:r>
                        </m:sub>
                        <m:sup/>
                        <m:e>
                          <m:sSub>
                            <m:sSubPr>
                              <m:ctrlP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𝛼</m:t>
                              </m:r>
                            </m:e>
                            <m:sub>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sub>
                          </m:sSub>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𝑃</m:t>
                          </m:r>
                        </m:e>
                      </m:nary>
                      <m:r>
                        <a:rPr lang="en-US" sz="2800" i="1">
                          <a:solidFill>
                            <a:srgbClr val="FEC306">
                              <a:lumMod val="60000"/>
                              <a:lumOff val="40000"/>
                            </a:srgbClr>
                          </a:solidFill>
                          <a:effectLst>
                            <a:outerShdw blurRad="50800" dist="38100" dir="2700000" algn="tl" rotWithShape="0">
                              <a:prstClr val="black">
                                <a:alpha val="40000"/>
                              </a:prstClr>
                            </a:outerShdw>
                          </a:effectLst>
                          <a:latin typeface="Cambria Math" panose="02040503050406030204" pitchFamily="18" charset="0"/>
                        </a:rPr>
                        <m:t>,</m:t>
                      </m:r>
                    </m:oMath>
                  </m:oMathPara>
                </a14:m>
                <a:endParaRPr lang="en-US" sz="2800" dirty="0">
                  <a:solidFill>
                    <a:srgbClr val="FEC306">
                      <a:lumMod val="60000"/>
                      <a:lumOff val="40000"/>
                    </a:srgbClr>
                  </a:solidFill>
                  <a:effectLst>
                    <a:outerShdw blurRad="50800" dist="38100" dir="2700000" algn="tl" rotWithShape="0">
                      <a:prstClr val="black">
                        <a:alpha val="40000"/>
                      </a:prstClr>
                    </a:outerShdw>
                  </a:effectLst>
                </a:endParaRPr>
              </a:p>
            </p:txBody>
          </p:sp>
        </mc:Choice>
        <mc:Fallback>
          <p:sp>
            <p:nvSpPr>
              <p:cNvPr id="5" name="TextBox 4">
                <a:extLst>
                  <a:ext uri="{FF2B5EF4-FFF2-40B4-BE49-F238E27FC236}">
                    <a16:creationId xmlns:a16="http://schemas.microsoft.com/office/drawing/2014/main" id="{FE86EF2A-D927-6B18-B150-FC3389C52FB8}"/>
                  </a:ext>
                </a:extLst>
              </p:cNvPr>
              <p:cNvSpPr txBox="1">
                <a:spLocks noRot="1" noChangeAspect="1" noMove="1" noResize="1" noEditPoints="1" noAdjustHandles="1" noChangeArrowheads="1" noChangeShapeType="1" noTextEdit="1"/>
              </p:cNvSpPr>
              <p:nvPr/>
            </p:nvSpPr>
            <p:spPr>
              <a:xfrm>
                <a:off x="3042920" y="1047098"/>
                <a:ext cx="6106160" cy="1180003"/>
              </a:xfrm>
              <a:prstGeom prst="rect">
                <a:avLst/>
              </a:prstGeom>
              <a:blipFill>
                <a:blip r:embed="rId4"/>
                <a:stretch>
                  <a:fillRect t="-127660" b="-178723"/>
                </a:stretch>
              </a:blipFill>
            </p:spPr>
            <p:txBody>
              <a:bodyPr/>
              <a:lstStyle/>
              <a:p>
                <a:r>
                  <a:rPr lang="en-US">
                    <a:noFill/>
                  </a:rPr>
                  <a:t> </a:t>
                </a:r>
              </a:p>
            </p:txBody>
          </p:sp>
        </mc:Fallback>
      </mc:AlternateContent>
    </p:spTree>
    <p:extLst>
      <p:ext uri="{BB962C8B-B14F-4D97-AF65-F5344CB8AC3E}">
        <p14:creationId xmlns:p14="http://schemas.microsoft.com/office/powerpoint/2010/main" val="324083342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EE8E9-97C9-86AB-F321-860AC924E7FB}"/>
              </a:ext>
            </a:extLst>
          </p:cNvPr>
          <p:cNvSpPr>
            <a:spLocks noGrp="1"/>
          </p:cNvSpPr>
          <p:nvPr>
            <p:ph idx="1"/>
          </p:nvPr>
        </p:nvSpPr>
        <p:spPr>
          <a:xfrm>
            <a:off x="243840" y="1289789"/>
            <a:ext cx="11704320" cy="4278422"/>
          </a:xfrm>
        </p:spPr>
        <p:txBody>
          <a:bodyPr>
            <a:normAutofit/>
          </a:bodyPr>
          <a:lstStyle/>
          <a:p>
            <a:pPr marL="0" indent="0" algn="ctr">
              <a:spcAft>
                <a:spcPts val="1200"/>
              </a:spcAft>
              <a:buNone/>
            </a:pPr>
            <a:r>
              <a:rPr lang="en-US" sz="4400" i="1" dirty="0">
                <a:latin typeface="+mj-lt"/>
              </a:rPr>
              <a:t>Setup</a:t>
            </a:r>
          </a:p>
          <a:p>
            <a:pPr marL="0" indent="0" algn="ctr">
              <a:spcAft>
                <a:spcPts val="1200"/>
              </a:spcAft>
              <a:buNone/>
            </a:pPr>
            <a:r>
              <a:rPr lang="en-US" sz="4400" i="1" dirty="0">
                <a:latin typeface="+mj-lt"/>
              </a:rPr>
              <a:t>Warmup</a:t>
            </a:r>
          </a:p>
          <a:p>
            <a:pPr marL="0" indent="0" algn="ctr">
              <a:spcAft>
                <a:spcPts val="1200"/>
              </a:spcAft>
              <a:buNone/>
            </a:pPr>
            <a:r>
              <a:rPr lang="en-US" sz="4400" b="1" i="1" dirty="0">
                <a:solidFill>
                  <a:schemeClr val="accent5">
                    <a:lumMod val="60000"/>
                    <a:lumOff val="40000"/>
                  </a:schemeClr>
                </a:solidFill>
                <a:latin typeface="+mj-lt"/>
              </a:rPr>
              <a:t>Norm inequalities</a:t>
            </a:r>
          </a:p>
          <a:p>
            <a:pPr marL="0" indent="0" algn="ctr">
              <a:spcAft>
                <a:spcPts val="1200"/>
              </a:spcAft>
              <a:buNone/>
            </a:pPr>
            <a:r>
              <a:rPr lang="en-US" sz="4400" i="1" dirty="0">
                <a:latin typeface="+mj-lt"/>
              </a:rPr>
              <a:t>Algorithm</a:t>
            </a:r>
          </a:p>
          <a:p>
            <a:pPr marL="0" indent="0" algn="ctr">
              <a:spcAft>
                <a:spcPts val="1200"/>
              </a:spcAft>
              <a:buNone/>
            </a:pPr>
            <a:r>
              <a:rPr lang="en-US" sz="4400" i="1" dirty="0">
                <a:latin typeface="+mj-lt"/>
              </a:rPr>
              <a:t>Takeaways</a:t>
            </a:r>
          </a:p>
        </p:txBody>
      </p:sp>
    </p:spTree>
    <p:extLst>
      <p:ext uri="{BB962C8B-B14F-4D97-AF65-F5344CB8AC3E}">
        <p14:creationId xmlns:p14="http://schemas.microsoft.com/office/powerpoint/2010/main" val="1915781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B752-744C-572D-F278-B00C98ED4C9D}"/>
              </a:ext>
            </a:extLst>
          </p:cNvPr>
          <p:cNvSpPr>
            <a:spLocks noGrp="1"/>
          </p:cNvSpPr>
          <p:nvPr>
            <p:ph type="title"/>
          </p:nvPr>
        </p:nvSpPr>
        <p:spPr/>
        <p:txBody>
          <a:bodyPr/>
          <a:lstStyle/>
          <a:p>
            <a:r>
              <a:rPr lang="en-US" dirty="0"/>
              <a:t>NORM INEQUALITIES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B7D3A9F-5CFE-45A6-3CBD-59237AEC7338}"/>
                  </a:ext>
                </a:extLst>
              </p:cNvPr>
              <p:cNvSpPr>
                <a:spLocks noGrp="1"/>
              </p:cNvSpPr>
              <p:nvPr>
                <p:ph idx="1"/>
              </p:nvPr>
            </p:nvSpPr>
            <p:spPr>
              <a:xfrm>
                <a:off x="243840" y="1294411"/>
                <a:ext cx="11704320" cy="5025109"/>
              </a:xfrm>
            </p:spPr>
            <p:txBody>
              <a:bodyPr>
                <a:normAutofit/>
              </a:bodyPr>
              <a:lstStyle/>
              <a:p>
                <a:pPr marL="0" indent="0">
                  <a:buNone/>
                </a:pPr>
                <a:r>
                  <a:rPr lang="en-US" dirty="0"/>
                  <a:t>Given an observable</a:t>
                </a:r>
              </a:p>
              <a:p>
                <a:pPr marL="0" indent="0" algn="ctr">
                  <a:buNone/>
                </a:pPr>
                <a14:m>
                  <m:oMathPara xmlns:m="http://schemas.openxmlformats.org/officeDocument/2006/math">
                    <m:oMathParaPr>
                      <m:jc m:val="centerGroup"/>
                    </m:oMathParaPr>
                    <m:oMath xmlns:m="http://schemas.openxmlformats.org/officeDocument/2006/math">
                      <m:r>
                        <a:rPr lang="en-US" b="0" i="1" smtClean="0">
                          <a:solidFill>
                            <a:schemeClr val="accent1">
                              <a:lumMod val="40000"/>
                              <a:lumOff val="60000"/>
                            </a:schemeClr>
                          </a:solidFill>
                          <a:latin typeface="Cambria Math" panose="02040503050406030204" pitchFamily="18" charset="0"/>
                        </a:rPr>
                        <m:t>𝑂</m:t>
                      </m:r>
                      <m:r>
                        <a:rPr lang="en-US" b="0" i="1" smtClean="0">
                          <a:solidFill>
                            <a:schemeClr val="accent1">
                              <a:lumMod val="40000"/>
                              <a:lumOff val="60000"/>
                            </a:schemeClr>
                          </a:solidFill>
                          <a:latin typeface="Cambria Math" panose="02040503050406030204" pitchFamily="18" charset="0"/>
                        </a:rPr>
                        <m:t>=</m:t>
                      </m:r>
                      <m:nary>
                        <m:naryPr>
                          <m:chr m:val="∑"/>
                          <m:supHide m:val="on"/>
                          <m:ctrlPr>
                            <a:rPr lang="en-US" b="0" i="1" smtClean="0">
                              <a:solidFill>
                                <a:schemeClr val="accent1">
                                  <a:lumMod val="40000"/>
                                  <a:lumOff val="60000"/>
                                </a:schemeClr>
                              </a:solidFill>
                              <a:latin typeface="Cambria Math" panose="02040503050406030204" pitchFamily="18" charset="0"/>
                            </a:rPr>
                          </m:ctrlPr>
                        </m:naryPr>
                        <m:sub>
                          <m:r>
                            <a:rPr lang="en-US" b="0" i="1" smtClean="0">
                              <a:solidFill>
                                <a:schemeClr val="accent1">
                                  <a:lumMod val="40000"/>
                                  <a:lumOff val="60000"/>
                                </a:schemeClr>
                              </a:solidFill>
                              <a:latin typeface="Cambria Math" panose="02040503050406030204" pitchFamily="18" charset="0"/>
                            </a:rPr>
                            <m:t>𝑃</m:t>
                          </m:r>
                        </m:sub>
                        <m:sup/>
                        <m:e>
                          <m:sSub>
                            <m:sSubPr>
                              <m:ctrlPr>
                                <a:rPr lang="en-US" b="0" i="1" smtClean="0">
                                  <a:solidFill>
                                    <a:schemeClr val="accent1">
                                      <a:lumMod val="40000"/>
                                      <a:lumOff val="60000"/>
                                    </a:schemeClr>
                                  </a:solidFill>
                                  <a:latin typeface="Cambria Math" panose="02040503050406030204" pitchFamily="18" charset="0"/>
                                </a:rPr>
                              </m:ctrlPr>
                            </m:sSubPr>
                            <m:e>
                              <m:r>
                                <a:rPr lang="en-US" b="0" i="1" smtClean="0">
                                  <a:solidFill>
                                    <a:schemeClr val="accent1">
                                      <a:lumMod val="40000"/>
                                      <a:lumOff val="60000"/>
                                    </a:schemeClr>
                                  </a:solidFill>
                                  <a:latin typeface="Cambria Math" panose="02040503050406030204" pitchFamily="18" charset="0"/>
                                </a:rPr>
                                <m:t>𝛼</m:t>
                              </m:r>
                            </m:e>
                            <m:sub>
                              <m:r>
                                <a:rPr lang="en-US" b="0" i="1" smtClean="0">
                                  <a:solidFill>
                                    <a:schemeClr val="accent1">
                                      <a:lumMod val="40000"/>
                                      <a:lumOff val="60000"/>
                                    </a:schemeClr>
                                  </a:solidFill>
                                  <a:latin typeface="Cambria Math" panose="02040503050406030204" pitchFamily="18" charset="0"/>
                                </a:rPr>
                                <m:t>𝑃</m:t>
                              </m:r>
                            </m:sub>
                          </m:sSub>
                          <m:r>
                            <a:rPr lang="en-US" b="0" i="1" smtClean="0">
                              <a:solidFill>
                                <a:schemeClr val="accent1">
                                  <a:lumMod val="40000"/>
                                  <a:lumOff val="60000"/>
                                </a:schemeClr>
                              </a:solidFill>
                              <a:latin typeface="Cambria Math" panose="02040503050406030204" pitchFamily="18" charset="0"/>
                            </a:rPr>
                            <m:t>𝑃</m:t>
                          </m:r>
                        </m:e>
                      </m:nary>
                    </m:oMath>
                  </m:oMathPara>
                </a14:m>
                <a:endParaRPr lang="en-US" dirty="0">
                  <a:solidFill>
                    <a:schemeClr val="accent1">
                      <a:lumMod val="40000"/>
                      <a:lumOff val="60000"/>
                    </a:schemeClr>
                  </a:solidFill>
                </a:endParaRPr>
              </a:p>
              <a:p>
                <a:pPr marL="0" indent="0">
                  <a:buNone/>
                </a:pPr>
                <a:r>
                  <a:rPr lang="en-US" dirty="0">
                    <a:solidFill>
                      <a:schemeClr val="accent5">
                        <a:lumMod val="20000"/>
                        <a:lumOff val="80000"/>
                      </a:schemeClr>
                    </a:solidFill>
                  </a:rPr>
                  <a:t>let </a:t>
                </a:r>
                <a14:m>
                  <m:oMath xmlns:m="http://schemas.openxmlformats.org/officeDocument/2006/math">
                    <m:acc>
                      <m:accPr>
                        <m:chr m:val="⃗"/>
                        <m:ctrlPr>
                          <a:rPr lang="en-US" b="0" i="1" smtClean="0">
                            <a:solidFill>
                              <a:schemeClr val="accent5">
                                <a:lumMod val="20000"/>
                                <a:lumOff val="80000"/>
                              </a:schemeClr>
                            </a:solidFill>
                            <a:latin typeface="Cambria Math" panose="02040503050406030204" pitchFamily="18" charset="0"/>
                          </a:rPr>
                        </m:ctrlPr>
                      </m:accPr>
                      <m:e>
                        <m:r>
                          <a:rPr lang="en-US" b="0" i="1" smtClean="0">
                            <a:solidFill>
                              <a:schemeClr val="accent5">
                                <a:lumMod val="20000"/>
                                <a:lumOff val="80000"/>
                              </a:schemeClr>
                            </a:solidFill>
                            <a:latin typeface="Cambria Math" panose="02040503050406030204" pitchFamily="18" charset="0"/>
                          </a:rPr>
                          <m:t>𝛼</m:t>
                        </m:r>
                      </m:e>
                    </m:acc>
                  </m:oMath>
                </a14:m>
                <a:r>
                  <a:rPr lang="en-US" dirty="0">
                    <a:solidFill>
                      <a:schemeClr val="accent5">
                        <a:lumMod val="20000"/>
                        <a:lumOff val="80000"/>
                      </a:schemeClr>
                    </a:solidFill>
                  </a:rPr>
                  <a:t> denote the vector of Pauli coefficients </a:t>
                </a:r>
                <a14:m>
                  <m:oMath xmlns:m="http://schemas.openxmlformats.org/officeDocument/2006/math">
                    <m:sSub>
                      <m:sSubPr>
                        <m:ctrlPr>
                          <a:rPr lang="en-US" b="0" i="1" smtClean="0">
                            <a:solidFill>
                              <a:schemeClr val="accent5">
                                <a:lumMod val="20000"/>
                                <a:lumOff val="80000"/>
                              </a:schemeClr>
                            </a:solidFill>
                            <a:latin typeface="Cambria Math" panose="02040503050406030204" pitchFamily="18" charset="0"/>
                          </a:rPr>
                        </m:ctrlPr>
                      </m:sSubPr>
                      <m:e>
                        <m:d>
                          <m:dPr>
                            <m:ctrlPr>
                              <a:rPr lang="en-US" b="0" i="1" smtClean="0">
                                <a:solidFill>
                                  <a:schemeClr val="accent5">
                                    <a:lumMod val="20000"/>
                                    <a:lumOff val="80000"/>
                                  </a:schemeClr>
                                </a:solidFill>
                                <a:latin typeface="Cambria Math" panose="02040503050406030204" pitchFamily="18" charset="0"/>
                              </a:rPr>
                            </m:ctrlPr>
                          </m:dPr>
                          <m:e>
                            <m:sSub>
                              <m:sSubPr>
                                <m:ctrlPr>
                                  <a:rPr lang="en-US" b="0" i="1" smtClean="0">
                                    <a:solidFill>
                                      <a:schemeClr val="accent5">
                                        <a:lumMod val="20000"/>
                                        <a:lumOff val="80000"/>
                                      </a:schemeClr>
                                    </a:solidFill>
                                    <a:latin typeface="Cambria Math" panose="02040503050406030204" pitchFamily="18" charset="0"/>
                                  </a:rPr>
                                </m:ctrlPr>
                              </m:sSubPr>
                              <m:e>
                                <m:r>
                                  <a:rPr lang="en-US" b="0" i="1" smtClean="0">
                                    <a:solidFill>
                                      <a:schemeClr val="accent5">
                                        <a:lumMod val="20000"/>
                                        <a:lumOff val="80000"/>
                                      </a:schemeClr>
                                    </a:solidFill>
                                    <a:latin typeface="Cambria Math" panose="02040503050406030204" pitchFamily="18" charset="0"/>
                                  </a:rPr>
                                  <m:t>𝛼</m:t>
                                </m:r>
                              </m:e>
                              <m:sub>
                                <m:r>
                                  <a:rPr lang="en-US" b="0" i="1" smtClean="0">
                                    <a:solidFill>
                                      <a:schemeClr val="accent5">
                                        <a:lumMod val="20000"/>
                                        <a:lumOff val="80000"/>
                                      </a:schemeClr>
                                    </a:solidFill>
                                    <a:latin typeface="Cambria Math" panose="02040503050406030204" pitchFamily="18" charset="0"/>
                                  </a:rPr>
                                  <m:t>𝑃</m:t>
                                </m:r>
                              </m:sub>
                            </m:sSub>
                          </m:e>
                        </m:d>
                      </m:e>
                      <m:sub>
                        <m:r>
                          <a:rPr lang="en-US" b="0" i="1" smtClean="0">
                            <a:solidFill>
                              <a:schemeClr val="accent5">
                                <a:lumMod val="20000"/>
                                <a:lumOff val="80000"/>
                              </a:schemeClr>
                            </a:solidFill>
                            <a:latin typeface="Cambria Math" panose="02040503050406030204" pitchFamily="18" charset="0"/>
                          </a:rPr>
                          <m:t>𝑃</m:t>
                        </m:r>
                      </m:sub>
                    </m:sSub>
                  </m:oMath>
                </a14:m>
                <a:endParaRPr lang="en-US" dirty="0">
                  <a:solidFill>
                    <a:schemeClr val="accent5">
                      <a:lumMod val="20000"/>
                      <a:lumOff val="80000"/>
                    </a:schemeClr>
                  </a:solidFill>
                </a:endParaRPr>
              </a:p>
              <a:p>
                <a:pPr marL="0" indent="0">
                  <a:buNone/>
                </a:pPr>
                <a:endParaRPr lang="en-US" dirty="0"/>
              </a:p>
              <a:p>
                <a:pPr marL="0" indent="0">
                  <a:buNone/>
                </a:pPr>
                <a:endParaRPr lang="en-US" dirty="0">
                  <a:solidFill>
                    <a:schemeClr val="accent5">
                      <a:lumMod val="20000"/>
                      <a:lumOff val="80000"/>
                    </a:schemeClr>
                  </a:solidFill>
                </a:endParaRPr>
              </a:p>
              <a:p>
                <a:pPr marL="0" indent="0">
                  <a:buNone/>
                </a:pPr>
                <a:endParaRPr lang="en-US" dirty="0"/>
              </a:p>
              <a:p>
                <a:pPr marL="0" indent="0">
                  <a:buNone/>
                </a:pPr>
                <a:endParaRPr lang="en-US" sz="1400" dirty="0"/>
              </a:p>
              <a:p>
                <a:pPr marL="0" indent="0">
                  <a:buNone/>
                </a:pPr>
                <a:endParaRPr lang="en-US" sz="100" dirty="0"/>
              </a:p>
              <a:p>
                <a:pPr marL="0" indent="0">
                  <a:buNone/>
                </a:pPr>
                <a:r>
                  <a:rPr lang="en-US" dirty="0"/>
                  <a:t>”Quantum </a:t>
                </a:r>
                <a:r>
                  <a:rPr lang="en-US" dirty="0" err="1"/>
                  <a:t>Bohnenblust-Hille</a:t>
                </a:r>
                <a:r>
                  <a:rPr lang="en-US" dirty="0"/>
                  <a:t> inequality”</a:t>
                </a:r>
              </a:p>
            </p:txBody>
          </p:sp>
        </mc:Choice>
        <mc:Fallback>
          <p:sp>
            <p:nvSpPr>
              <p:cNvPr id="3" name="Content Placeholder 2">
                <a:extLst>
                  <a:ext uri="{FF2B5EF4-FFF2-40B4-BE49-F238E27FC236}">
                    <a16:creationId xmlns:a16="http://schemas.microsoft.com/office/drawing/2014/main" id="{8B7D3A9F-5CFE-45A6-3CBD-59237AEC7338}"/>
                  </a:ext>
                </a:extLst>
              </p:cNvPr>
              <p:cNvSpPr>
                <a:spLocks noGrp="1" noRot="1" noChangeAspect="1" noMove="1" noResize="1" noEditPoints="1" noAdjustHandles="1" noChangeArrowheads="1" noChangeShapeType="1" noTextEdit="1"/>
              </p:cNvSpPr>
              <p:nvPr>
                <p:ph idx="1"/>
              </p:nvPr>
            </p:nvSpPr>
            <p:spPr>
              <a:xfrm>
                <a:off x="243840" y="1294411"/>
                <a:ext cx="11704320" cy="5025109"/>
              </a:xfrm>
              <a:blipFill>
                <a:blip r:embed="rId3"/>
                <a:stretch>
                  <a:fillRect l="-1410" t="-27708" b="-20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ounded Rectangle 3">
                <a:extLst>
                  <a:ext uri="{FF2B5EF4-FFF2-40B4-BE49-F238E27FC236}">
                    <a16:creationId xmlns:a16="http://schemas.microsoft.com/office/drawing/2014/main" id="{08E94568-33B7-F8F0-83D7-0A5E1F922950}"/>
                  </a:ext>
                </a:extLst>
              </p:cNvPr>
              <p:cNvSpPr>
                <a:spLocks/>
              </p:cNvSpPr>
              <p:nvPr/>
            </p:nvSpPr>
            <p:spPr>
              <a:xfrm>
                <a:off x="243840" y="3742224"/>
                <a:ext cx="11704320" cy="1734016"/>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‘22]: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If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is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-local, then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algn="ctr">
                  <a:defRPr/>
                </a:pPr>
                <a14:m>
                  <m:oMath xmlns:m="http://schemas.openxmlformats.org/officeDocument/2006/math">
                    <m:sSub>
                      <m:sSub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3200" i="1">
                                <a:noFill/>
                                <a:effectLst>
                                  <a:outerShdw blurRad="50800" dist="38100" dir="2700000" algn="tl" rotWithShape="0">
                                    <a:prstClr val="black">
                                      <a:alpha val="40000"/>
                                    </a:prstClr>
                                  </a:outerShdw>
                                </a:effectLst>
                                <a:latin typeface="Cambria Math" panose="02040503050406030204" pitchFamily="18" charset="0"/>
                              </a:rPr>
                            </m:ctrlPr>
                          </m:dPr>
                          <m:e>
                            <m:r>
                              <a:rPr lang="en-US" sz="3200" b="0" i="1">
                                <a:no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3200" b="0" i="0">
                            <a:noFill/>
                            <a:effectLst>
                              <a:outerShdw blurRad="50800" dist="38100" dir="2700000" algn="tl" rotWithShape="0">
                                <a:prstClr val="black">
                                  <a:alpha val="40000"/>
                                </a:prstClr>
                              </a:outerShdw>
                            </a:effectLst>
                            <a:latin typeface="Cambria Math" panose="02040503050406030204" pitchFamily="18" charset="0"/>
                          </a:rPr>
                          <m:t>op</m:t>
                        </m:r>
                      </m:sub>
                    </m:sSub>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noFill/>
                            <a:effectLst>
                              <a:outerShdw blurRad="50800" dist="38100" dir="2700000" algn="tl" rotWithShape="0">
                                <a:prstClr val="black">
                                  <a:alpha val="40000"/>
                                </a:prstClr>
                              </a:outerShdw>
                            </a:effectLst>
                            <a:latin typeface="Cambria Math" panose="02040503050406030204" pitchFamily="18" charset="0"/>
                          </a:rPr>
                          <m:t>𝑡</m:t>
                        </m:r>
                      </m:e>
                      <m:sup>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r>
                          <a:rPr lang="en-US" sz="3200" b="0" i="1" smtClean="0">
                            <a:noFill/>
                            <a:effectLst>
                              <a:outerShdw blurRad="50800" dist="38100" dir="2700000" algn="tl" rotWithShape="0">
                                <a:prstClr val="black">
                                  <a:alpha val="40000"/>
                                </a:prstClr>
                              </a:outerShdw>
                            </a:effectLst>
                            <a:latin typeface="Cambria Math" panose="02040503050406030204" pitchFamily="18" charset="0"/>
                          </a:rPr>
                          <m:t>𝑂</m:t>
                        </m:r>
                        <m:d>
                          <m:d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noFill/>
                                <a:effectLst>
                                  <a:outerShdw blurRad="50800" dist="38100" dir="2700000" algn="tl" rotWithShape="0">
                                    <a:prstClr val="black">
                                      <a:alpha val="40000"/>
                                    </a:prstClr>
                                  </a:outerShdw>
                                </a:effectLst>
                                <a:latin typeface="Cambria Math" panose="02040503050406030204" pitchFamily="18" charset="0"/>
                              </a:rPr>
                              <m:t>𝑡</m:t>
                            </m:r>
                          </m:e>
                        </m:d>
                      </m:sup>
                    </m:sSup>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3200" dirty="0">
                    <a:noFill/>
                    <a:effectLst>
                      <a:outerShdw blurRad="50800" dist="38100" dir="2700000" algn="tl" rotWithShape="0">
                        <a:prstClr val="black">
                          <a:alpha val="40000"/>
                        </a:prstClr>
                      </a:outerShdw>
                    </a:effectLst>
                  </a:rPr>
                  <a:t>     for    </a:t>
                </a:r>
                <a14:m>
                  <m:oMath xmlns:m="http://schemas.openxmlformats.org/officeDocument/2006/math">
                    <m:r>
                      <a:rPr lang="en-US" sz="3200" i="1">
                        <a:noFill/>
                        <a:effectLst>
                          <a:outerShdw blurRad="50800" dist="38100" dir="2700000" algn="tl" rotWithShape="0">
                            <a:prstClr val="black">
                              <a:alpha val="40000"/>
                            </a:prstClr>
                          </a:outerShdw>
                        </a:effectLst>
                        <a:latin typeface="Cambria Math" panose="02040503050406030204" pitchFamily="18" charset="0"/>
                      </a:rPr>
                      <m:t>ℓ≝</m:t>
                    </m:r>
                    <m:f>
                      <m:fPr>
                        <m:ctrlPr>
                          <a:rPr lang="en-US" sz="3200" i="1">
                            <a:noFill/>
                            <a:effectLst>
                              <a:outerShdw blurRad="50800" dist="38100" dir="2700000" algn="tl" rotWithShape="0">
                                <a:prstClr val="black">
                                  <a:alpha val="40000"/>
                                </a:prstClr>
                              </a:outerShdw>
                            </a:effectLst>
                            <a:latin typeface="Cambria Math" panose="02040503050406030204" pitchFamily="18" charset="0"/>
                          </a:rPr>
                        </m:ctrlPr>
                      </m:fPr>
                      <m:num>
                        <m:r>
                          <a:rPr lang="en-US" sz="3200" i="1">
                            <a:noFill/>
                            <a:effectLst>
                              <a:outerShdw blurRad="50800" dist="38100" dir="2700000" algn="tl" rotWithShape="0">
                                <a:prstClr val="black">
                                  <a:alpha val="40000"/>
                                </a:prstClr>
                              </a:outerShdw>
                            </a:effectLst>
                            <a:latin typeface="Cambria Math" panose="02040503050406030204" pitchFamily="18" charset="0"/>
                          </a:rPr>
                          <m:t>2</m:t>
                        </m:r>
                        <m:r>
                          <a:rPr lang="en-US" sz="3200" i="1">
                            <a:noFill/>
                            <a:effectLst>
                              <a:outerShdw blurRad="50800" dist="38100" dir="2700000" algn="tl" rotWithShape="0">
                                <a:prstClr val="black">
                                  <a:alpha val="40000"/>
                                </a:prstClr>
                              </a:outerShdw>
                            </a:effectLst>
                            <a:latin typeface="Cambria Math" panose="02040503050406030204" pitchFamily="18" charset="0"/>
                          </a:rPr>
                          <m:t>𝑡</m:t>
                        </m:r>
                      </m:num>
                      <m:den>
                        <m:r>
                          <a:rPr lang="en-US" sz="3200" i="1">
                            <a:noFill/>
                            <a:effectLst>
                              <a:outerShdw blurRad="50800" dist="38100" dir="2700000" algn="tl" rotWithShape="0">
                                <a:prstClr val="black">
                                  <a:alpha val="40000"/>
                                </a:prstClr>
                              </a:outerShdw>
                            </a:effectLst>
                            <a:latin typeface="Cambria Math" panose="02040503050406030204" pitchFamily="18" charset="0"/>
                          </a:rPr>
                          <m:t>𝑡</m:t>
                        </m:r>
                        <m:r>
                          <a:rPr lang="en-US" sz="3200" i="1">
                            <a:noFill/>
                            <a:effectLst>
                              <a:outerShdw blurRad="50800" dist="38100" dir="2700000" algn="tl" rotWithShape="0">
                                <a:prstClr val="black">
                                  <a:alpha val="40000"/>
                                </a:prstClr>
                              </a:outerShdw>
                            </a:effectLst>
                            <a:latin typeface="Cambria Math" panose="02040503050406030204" pitchFamily="18" charset="0"/>
                          </a:rPr>
                          <m:t>+1</m:t>
                        </m:r>
                      </m:den>
                    </m:f>
                    <m:r>
                      <a:rPr lang="en-US" sz="3200">
                        <a:noFill/>
                        <a:effectLst>
                          <a:outerShdw blurRad="50800" dist="38100" dir="2700000" algn="tl" rotWithShape="0">
                            <a:prstClr val="black">
                              <a:alpha val="40000"/>
                            </a:prstClr>
                          </a:outerShdw>
                        </a:effectLst>
                        <a:latin typeface="Cambria Math" panose="02040503050406030204" pitchFamily="18" charset="0"/>
                      </a:rPr>
                      <m:t>&lt;2</m:t>
                    </m:r>
                  </m:oMath>
                </a14:m>
                <a:endParaRPr lang="en-US" sz="3200" dirty="0">
                  <a:noFill/>
                  <a:effectLst>
                    <a:outerShdw blurRad="50800" dist="38100" dir="2700000" algn="tl" rotWithShape="0">
                      <a:prstClr val="black">
                        <a:alpha val="40000"/>
                      </a:prstClr>
                    </a:outerShdw>
                  </a:effectLst>
                </a:endParaRPr>
              </a:p>
            </p:txBody>
          </p:sp>
        </mc:Choice>
        <mc:Fallback>
          <p:sp>
            <p:nvSpPr>
              <p:cNvPr id="4" name="Rounded Rectangle 3">
                <a:extLst>
                  <a:ext uri="{FF2B5EF4-FFF2-40B4-BE49-F238E27FC236}">
                    <a16:creationId xmlns:a16="http://schemas.microsoft.com/office/drawing/2014/main" id="{08E94568-33B7-F8F0-83D7-0A5E1F922950}"/>
                  </a:ext>
                </a:extLst>
              </p:cNvPr>
              <p:cNvSpPr>
                <a:spLocks noRot="1" noChangeAspect="1" noMove="1" noResize="1" noEditPoints="1" noAdjustHandles="1" noChangeArrowheads="1" noChangeShapeType="1" noTextEdit="1"/>
              </p:cNvSpPr>
              <p:nvPr/>
            </p:nvSpPr>
            <p:spPr>
              <a:xfrm>
                <a:off x="243840" y="3742224"/>
                <a:ext cx="11704320" cy="1734016"/>
              </a:xfrm>
              <a:prstGeom prst="roundRect">
                <a:avLst>
                  <a:gd name="adj" fmla="val 6119"/>
                </a:avLst>
              </a:prstGeom>
              <a:blipFill>
                <a:blip r:embed="rId4"/>
                <a:stretch>
                  <a:fillRect l="-1082" t="-725"/>
                </a:stretch>
              </a:blipFill>
              <a:ln w="12700">
                <a:solidFill>
                  <a:schemeClr val="accent2">
                    <a:lumMod val="20000"/>
                    <a:lumOff val="80000"/>
                  </a:schemeClr>
                </a:solid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5B95088-F098-32C6-CFCC-220F83FC429E}"/>
                  </a:ext>
                </a:extLst>
              </p:cNvPr>
              <p:cNvSpPr txBox="1"/>
              <p:nvPr/>
            </p:nvSpPr>
            <p:spPr>
              <a:xfrm>
                <a:off x="2379980" y="4471481"/>
                <a:ext cx="7432040" cy="791370"/>
              </a:xfrm>
              <a:prstGeom prst="rect">
                <a:avLst/>
              </a:prstGeom>
              <a:noFill/>
            </p:spPr>
            <p:txBody>
              <a:bodyPr wrap="square">
                <a:spAutoFit/>
              </a:bodyPr>
              <a:lstStyle/>
              <a:p>
                <a:pPr algn="ctr">
                  <a:defRPr/>
                </a:pPr>
                <a14:m>
                  <m:oMath xmlns:m="http://schemas.openxmlformats.org/officeDocument/2006/math">
                    <m:sSub>
                      <m:sSub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32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for</a:t>
                </a:r>
                <a:r>
                  <a:rPr lang="en-US" sz="32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32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32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6" name="TextBox 5">
                <a:extLst>
                  <a:ext uri="{FF2B5EF4-FFF2-40B4-BE49-F238E27FC236}">
                    <a16:creationId xmlns:a16="http://schemas.microsoft.com/office/drawing/2014/main" id="{95B95088-F098-32C6-CFCC-220F83FC429E}"/>
                  </a:ext>
                </a:extLst>
              </p:cNvPr>
              <p:cNvSpPr txBox="1">
                <a:spLocks noRot="1" noChangeAspect="1" noMove="1" noResize="1" noEditPoints="1" noAdjustHandles="1" noChangeArrowheads="1" noChangeShapeType="1" noTextEdit="1"/>
              </p:cNvSpPr>
              <p:nvPr/>
            </p:nvSpPr>
            <p:spPr>
              <a:xfrm>
                <a:off x="2379980" y="4471481"/>
                <a:ext cx="7432040" cy="791370"/>
              </a:xfrm>
              <a:prstGeom prst="rect">
                <a:avLst/>
              </a:prstGeom>
              <a:blipFill>
                <a:blip r:embed="rId5"/>
                <a:stretch>
                  <a:fillRect t="-7937" r="-853" b="-17460"/>
                </a:stretch>
              </a:blipFill>
            </p:spPr>
            <p:txBody>
              <a:bodyPr/>
              <a:lstStyle/>
              <a:p>
                <a:r>
                  <a:rPr lang="en-US">
                    <a:noFill/>
                  </a:rPr>
                  <a:t> </a:t>
                </a:r>
              </a:p>
            </p:txBody>
          </p:sp>
        </mc:Fallback>
      </mc:AlternateContent>
    </p:spTree>
    <p:extLst>
      <p:ext uri="{BB962C8B-B14F-4D97-AF65-F5344CB8AC3E}">
        <p14:creationId xmlns:p14="http://schemas.microsoft.com/office/powerpoint/2010/main" val="153097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EE8E9-97C9-86AB-F321-860AC924E7FB}"/>
              </a:ext>
            </a:extLst>
          </p:cNvPr>
          <p:cNvSpPr>
            <a:spLocks noGrp="1"/>
          </p:cNvSpPr>
          <p:nvPr>
            <p:ph idx="1"/>
          </p:nvPr>
        </p:nvSpPr>
        <p:spPr>
          <a:xfrm>
            <a:off x="243840" y="1289789"/>
            <a:ext cx="11704320" cy="4278422"/>
          </a:xfrm>
        </p:spPr>
        <p:txBody>
          <a:bodyPr>
            <a:normAutofit/>
          </a:bodyPr>
          <a:lstStyle/>
          <a:p>
            <a:pPr marL="0" indent="0" algn="ctr">
              <a:spcAft>
                <a:spcPts val="1200"/>
              </a:spcAft>
              <a:buNone/>
            </a:pPr>
            <a:r>
              <a:rPr lang="en-US" sz="4400" b="1" i="1" dirty="0">
                <a:solidFill>
                  <a:schemeClr val="accent5">
                    <a:lumMod val="60000"/>
                    <a:lumOff val="40000"/>
                  </a:schemeClr>
                </a:solidFill>
                <a:latin typeface="+mj-lt"/>
              </a:rPr>
              <a:t>Setup</a:t>
            </a:r>
          </a:p>
          <a:p>
            <a:pPr marL="0" indent="0" algn="ctr">
              <a:spcAft>
                <a:spcPts val="1200"/>
              </a:spcAft>
              <a:buNone/>
            </a:pPr>
            <a:r>
              <a:rPr lang="en-US" sz="4400" i="1" dirty="0">
                <a:latin typeface="+mj-lt"/>
              </a:rPr>
              <a:t>Warmup</a:t>
            </a:r>
          </a:p>
          <a:p>
            <a:pPr marL="0" indent="0" algn="ctr">
              <a:spcAft>
                <a:spcPts val="1200"/>
              </a:spcAft>
              <a:buNone/>
            </a:pPr>
            <a:r>
              <a:rPr lang="en-US" sz="4400" i="1" dirty="0">
                <a:latin typeface="+mj-lt"/>
              </a:rPr>
              <a:t>Norm inequalities</a:t>
            </a:r>
          </a:p>
          <a:p>
            <a:pPr marL="0" indent="0" algn="ctr">
              <a:spcAft>
                <a:spcPts val="1200"/>
              </a:spcAft>
              <a:buNone/>
            </a:pPr>
            <a:r>
              <a:rPr lang="en-US" sz="4400" i="1" dirty="0">
                <a:latin typeface="+mj-lt"/>
              </a:rPr>
              <a:t>Algorithm</a:t>
            </a:r>
          </a:p>
          <a:p>
            <a:pPr marL="0" indent="0" algn="ctr">
              <a:spcAft>
                <a:spcPts val="1200"/>
              </a:spcAft>
              <a:buNone/>
            </a:pPr>
            <a:r>
              <a:rPr lang="en-US" sz="4400" i="1" dirty="0">
                <a:latin typeface="+mj-lt"/>
              </a:rPr>
              <a:t>Takeaways</a:t>
            </a:r>
          </a:p>
        </p:txBody>
      </p:sp>
    </p:spTree>
    <p:extLst>
      <p:ext uri="{BB962C8B-B14F-4D97-AF65-F5344CB8AC3E}">
        <p14:creationId xmlns:p14="http://schemas.microsoft.com/office/powerpoint/2010/main" val="1244453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B752-744C-572D-F278-B00C98ED4C9D}"/>
              </a:ext>
            </a:extLst>
          </p:cNvPr>
          <p:cNvSpPr>
            <a:spLocks noGrp="1"/>
          </p:cNvSpPr>
          <p:nvPr>
            <p:ph type="title"/>
          </p:nvPr>
        </p:nvSpPr>
        <p:spPr/>
        <p:txBody>
          <a:bodyPr/>
          <a:lstStyle/>
          <a:p>
            <a:r>
              <a:rPr lang="en-US" dirty="0"/>
              <a:t>NORM INEQUALITIES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B7D3A9F-5CFE-45A6-3CBD-59237AEC7338}"/>
                  </a:ext>
                </a:extLst>
              </p:cNvPr>
              <p:cNvSpPr>
                <a:spLocks noGrp="1"/>
              </p:cNvSpPr>
              <p:nvPr>
                <p:ph idx="1"/>
              </p:nvPr>
            </p:nvSpPr>
            <p:spPr>
              <a:xfrm>
                <a:off x="243840" y="1294411"/>
                <a:ext cx="11704320" cy="5025109"/>
              </a:xfrm>
            </p:spPr>
            <p:txBody>
              <a:bodyPr>
                <a:normAutofit/>
              </a:bodyPr>
              <a:lstStyle/>
              <a:p>
                <a:pPr marL="0" indent="0">
                  <a:buNone/>
                </a:pPr>
                <a:r>
                  <a:rPr lang="en-US" dirty="0"/>
                  <a:t>Given an observable</a:t>
                </a:r>
              </a:p>
              <a:p>
                <a:pPr marL="0" indent="0" algn="ctr">
                  <a:buNone/>
                </a:pPr>
                <a14:m>
                  <m:oMathPara xmlns:m="http://schemas.openxmlformats.org/officeDocument/2006/math">
                    <m:oMathParaPr>
                      <m:jc m:val="centerGroup"/>
                    </m:oMathParaPr>
                    <m:oMath xmlns:m="http://schemas.openxmlformats.org/officeDocument/2006/math">
                      <m:r>
                        <a:rPr lang="en-US" b="0" i="1" smtClean="0">
                          <a:solidFill>
                            <a:schemeClr val="accent1">
                              <a:lumMod val="40000"/>
                              <a:lumOff val="60000"/>
                            </a:schemeClr>
                          </a:solidFill>
                          <a:latin typeface="Cambria Math" panose="02040503050406030204" pitchFamily="18" charset="0"/>
                        </a:rPr>
                        <m:t>𝑂</m:t>
                      </m:r>
                      <m:r>
                        <a:rPr lang="en-US" b="0" i="1" smtClean="0">
                          <a:solidFill>
                            <a:schemeClr val="accent1">
                              <a:lumMod val="40000"/>
                              <a:lumOff val="60000"/>
                            </a:schemeClr>
                          </a:solidFill>
                          <a:latin typeface="Cambria Math" panose="02040503050406030204" pitchFamily="18" charset="0"/>
                        </a:rPr>
                        <m:t>=</m:t>
                      </m:r>
                      <m:nary>
                        <m:naryPr>
                          <m:chr m:val="∑"/>
                          <m:supHide m:val="on"/>
                          <m:ctrlPr>
                            <a:rPr lang="en-US" b="0" i="1" smtClean="0">
                              <a:solidFill>
                                <a:schemeClr val="accent1">
                                  <a:lumMod val="40000"/>
                                  <a:lumOff val="60000"/>
                                </a:schemeClr>
                              </a:solidFill>
                              <a:latin typeface="Cambria Math" panose="02040503050406030204" pitchFamily="18" charset="0"/>
                            </a:rPr>
                          </m:ctrlPr>
                        </m:naryPr>
                        <m:sub>
                          <m:r>
                            <a:rPr lang="en-US" b="0" i="1" smtClean="0">
                              <a:solidFill>
                                <a:schemeClr val="accent1">
                                  <a:lumMod val="40000"/>
                                  <a:lumOff val="60000"/>
                                </a:schemeClr>
                              </a:solidFill>
                              <a:latin typeface="Cambria Math" panose="02040503050406030204" pitchFamily="18" charset="0"/>
                            </a:rPr>
                            <m:t>𝑃</m:t>
                          </m:r>
                        </m:sub>
                        <m:sup/>
                        <m:e>
                          <m:sSub>
                            <m:sSubPr>
                              <m:ctrlPr>
                                <a:rPr lang="en-US" b="0" i="1" smtClean="0">
                                  <a:solidFill>
                                    <a:schemeClr val="accent1">
                                      <a:lumMod val="40000"/>
                                      <a:lumOff val="60000"/>
                                    </a:schemeClr>
                                  </a:solidFill>
                                  <a:latin typeface="Cambria Math" panose="02040503050406030204" pitchFamily="18" charset="0"/>
                                </a:rPr>
                              </m:ctrlPr>
                            </m:sSubPr>
                            <m:e>
                              <m:r>
                                <a:rPr lang="en-US" b="0" i="1" smtClean="0">
                                  <a:solidFill>
                                    <a:schemeClr val="accent1">
                                      <a:lumMod val="40000"/>
                                      <a:lumOff val="60000"/>
                                    </a:schemeClr>
                                  </a:solidFill>
                                  <a:latin typeface="Cambria Math" panose="02040503050406030204" pitchFamily="18" charset="0"/>
                                </a:rPr>
                                <m:t>𝛼</m:t>
                              </m:r>
                            </m:e>
                            <m:sub>
                              <m:r>
                                <a:rPr lang="en-US" b="0" i="1" smtClean="0">
                                  <a:solidFill>
                                    <a:schemeClr val="accent1">
                                      <a:lumMod val="40000"/>
                                      <a:lumOff val="60000"/>
                                    </a:schemeClr>
                                  </a:solidFill>
                                  <a:latin typeface="Cambria Math" panose="02040503050406030204" pitchFamily="18" charset="0"/>
                                </a:rPr>
                                <m:t>𝑃</m:t>
                              </m:r>
                            </m:sub>
                          </m:sSub>
                          <m:r>
                            <a:rPr lang="en-US" b="0" i="1" smtClean="0">
                              <a:solidFill>
                                <a:schemeClr val="accent1">
                                  <a:lumMod val="40000"/>
                                  <a:lumOff val="60000"/>
                                </a:schemeClr>
                              </a:solidFill>
                              <a:latin typeface="Cambria Math" panose="02040503050406030204" pitchFamily="18" charset="0"/>
                            </a:rPr>
                            <m:t>𝑃</m:t>
                          </m:r>
                        </m:e>
                      </m:nary>
                    </m:oMath>
                  </m:oMathPara>
                </a14:m>
                <a:endParaRPr lang="en-US" dirty="0">
                  <a:solidFill>
                    <a:schemeClr val="accent1">
                      <a:lumMod val="40000"/>
                      <a:lumOff val="60000"/>
                    </a:schemeClr>
                  </a:solidFill>
                </a:endParaRPr>
              </a:p>
              <a:p>
                <a:pPr marL="0" indent="0">
                  <a:buNone/>
                </a:pPr>
                <a:r>
                  <a:rPr lang="en-US" dirty="0">
                    <a:solidFill>
                      <a:schemeClr val="accent5">
                        <a:lumMod val="20000"/>
                        <a:lumOff val="80000"/>
                      </a:schemeClr>
                    </a:solidFill>
                  </a:rPr>
                  <a:t>let </a:t>
                </a:r>
                <a14:m>
                  <m:oMath xmlns:m="http://schemas.openxmlformats.org/officeDocument/2006/math">
                    <m:acc>
                      <m:accPr>
                        <m:chr m:val="⃗"/>
                        <m:ctrlPr>
                          <a:rPr lang="en-US" b="0" i="1" smtClean="0">
                            <a:solidFill>
                              <a:schemeClr val="accent5">
                                <a:lumMod val="20000"/>
                                <a:lumOff val="80000"/>
                              </a:schemeClr>
                            </a:solidFill>
                            <a:latin typeface="Cambria Math" panose="02040503050406030204" pitchFamily="18" charset="0"/>
                          </a:rPr>
                        </m:ctrlPr>
                      </m:accPr>
                      <m:e>
                        <m:r>
                          <a:rPr lang="en-US" b="0" i="1" smtClean="0">
                            <a:solidFill>
                              <a:schemeClr val="accent5">
                                <a:lumMod val="20000"/>
                                <a:lumOff val="80000"/>
                              </a:schemeClr>
                            </a:solidFill>
                            <a:latin typeface="Cambria Math" panose="02040503050406030204" pitchFamily="18" charset="0"/>
                          </a:rPr>
                          <m:t>𝛼</m:t>
                        </m:r>
                      </m:e>
                    </m:acc>
                  </m:oMath>
                </a14:m>
                <a:r>
                  <a:rPr lang="en-US" dirty="0">
                    <a:solidFill>
                      <a:schemeClr val="accent5">
                        <a:lumMod val="20000"/>
                        <a:lumOff val="80000"/>
                      </a:schemeClr>
                    </a:solidFill>
                  </a:rPr>
                  <a:t> denote the vector of Pauli coefficients </a:t>
                </a:r>
                <a14:m>
                  <m:oMath xmlns:m="http://schemas.openxmlformats.org/officeDocument/2006/math">
                    <m:sSub>
                      <m:sSubPr>
                        <m:ctrlPr>
                          <a:rPr lang="en-US" b="0" i="1" smtClean="0">
                            <a:solidFill>
                              <a:schemeClr val="accent5">
                                <a:lumMod val="20000"/>
                                <a:lumOff val="80000"/>
                              </a:schemeClr>
                            </a:solidFill>
                            <a:latin typeface="Cambria Math" panose="02040503050406030204" pitchFamily="18" charset="0"/>
                          </a:rPr>
                        </m:ctrlPr>
                      </m:sSubPr>
                      <m:e>
                        <m:d>
                          <m:dPr>
                            <m:ctrlPr>
                              <a:rPr lang="en-US" b="0" i="1" smtClean="0">
                                <a:solidFill>
                                  <a:schemeClr val="accent5">
                                    <a:lumMod val="20000"/>
                                    <a:lumOff val="80000"/>
                                  </a:schemeClr>
                                </a:solidFill>
                                <a:latin typeface="Cambria Math" panose="02040503050406030204" pitchFamily="18" charset="0"/>
                              </a:rPr>
                            </m:ctrlPr>
                          </m:dPr>
                          <m:e>
                            <m:sSub>
                              <m:sSubPr>
                                <m:ctrlPr>
                                  <a:rPr lang="en-US" b="0" i="1" smtClean="0">
                                    <a:solidFill>
                                      <a:schemeClr val="accent5">
                                        <a:lumMod val="20000"/>
                                        <a:lumOff val="80000"/>
                                      </a:schemeClr>
                                    </a:solidFill>
                                    <a:latin typeface="Cambria Math" panose="02040503050406030204" pitchFamily="18" charset="0"/>
                                  </a:rPr>
                                </m:ctrlPr>
                              </m:sSubPr>
                              <m:e>
                                <m:r>
                                  <a:rPr lang="en-US" b="0" i="1" smtClean="0">
                                    <a:solidFill>
                                      <a:schemeClr val="accent5">
                                        <a:lumMod val="20000"/>
                                        <a:lumOff val="80000"/>
                                      </a:schemeClr>
                                    </a:solidFill>
                                    <a:latin typeface="Cambria Math" panose="02040503050406030204" pitchFamily="18" charset="0"/>
                                  </a:rPr>
                                  <m:t>𝛼</m:t>
                                </m:r>
                              </m:e>
                              <m:sub>
                                <m:r>
                                  <a:rPr lang="en-US" b="0" i="1" smtClean="0">
                                    <a:solidFill>
                                      <a:schemeClr val="accent5">
                                        <a:lumMod val="20000"/>
                                        <a:lumOff val="80000"/>
                                      </a:schemeClr>
                                    </a:solidFill>
                                    <a:latin typeface="Cambria Math" panose="02040503050406030204" pitchFamily="18" charset="0"/>
                                  </a:rPr>
                                  <m:t>𝑃</m:t>
                                </m:r>
                              </m:sub>
                            </m:sSub>
                          </m:e>
                        </m:d>
                      </m:e>
                      <m:sub>
                        <m:r>
                          <a:rPr lang="en-US" b="0" i="1" smtClean="0">
                            <a:solidFill>
                              <a:schemeClr val="accent5">
                                <a:lumMod val="20000"/>
                                <a:lumOff val="80000"/>
                              </a:schemeClr>
                            </a:solidFill>
                            <a:latin typeface="Cambria Math" panose="02040503050406030204" pitchFamily="18" charset="0"/>
                          </a:rPr>
                          <m:t>𝑃</m:t>
                        </m:r>
                      </m:sub>
                    </m:sSub>
                  </m:oMath>
                </a14:m>
                <a:endParaRPr lang="en-US" dirty="0">
                  <a:solidFill>
                    <a:schemeClr val="accent5">
                      <a:lumMod val="20000"/>
                      <a:lumOff val="80000"/>
                    </a:schemeClr>
                  </a:solidFill>
                </a:endParaRPr>
              </a:p>
              <a:p>
                <a:pPr marL="0" indent="0">
                  <a:buNone/>
                </a:pPr>
                <a:endParaRPr lang="en-US" dirty="0"/>
              </a:p>
              <a:p>
                <a:pPr marL="0" indent="0">
                  <a:buNone/>
                </a:pPr>
                <a:endParaRPr lang="en-US" dirty="0">
                  <a:solidFill>
                    <a:schemeClr val="accent5">
                      <a:lumMod val="20000"/>
                      <a:lumOff val="80000"/>
                    </a:schemeClr>
                  </a:solidFill>
                </a:endParaRPr>
              </a:p>
              <a:p>
                <a:pPr marL="0" indent="0">
                  <a:buNone/>
                </a:pPr>
                <a:endParaRPr lang="en-US" dirty="0"/>
              </a:p>
              <a:p>
                <a:pPr marL="0" indent="0">
                  <a:buNone/>
                </a:pPr>
                <a:endParaRPr lang="en-US" sz="1400" dirty="0"/>
              </a:p>
              <a:p>
                <a:pPr marL="0" indent="0">
                  <a:buNone/>
                </a:pPr>
                <a:endParaRPr lang="en-US" sz="100" dirty="0"/>
              </a:p>
              <a:p>
                <a:pPr marL="0" indent="0">
                  <a:buNone/>
                </a:pPr>
                <a:r>
                  <a:rPr lang="en-US" dirty="0"/>
                  <a:t>”Quantum </a:t>
                </a:r>
                <a:r>
                  <a:rPr lang="en-US" dirty="0" err="1"/>
                  <a:t>Bohnenblust-Hille</a:t>
                </a:r>
                <a:r>
                  <a:rPr lang="en-US" dirty="0"/>
                  <a:t> inequality”</a:t>
                </a:r>
              </a:p>
            </p:txBody>
          </p:sp>
        </mc:Choice>
        <mc:Fallback>
          <p:sp>
            <p:nvSpPr>
              <p:cNvPr id="3" name="Content Placeholder 2">
                <a:extLst>
                  <a:ext uri="{FF2B5EF4-FFF2-40B4-BE49-F238E27FC236}">
                    <a16:creationId xmlns:a16="http://schemas.microsoft.com/office/drawing/2014/main" id="{8B7D3A9F-5CFE-45A6-3CBD-59237AEC7338}"/>
                  </a:ext>
                </a:extLst>
              </p:cNvPr>
              <p:cNvSpPr>
                <a:spLocks noGrp="1" noRot="1" noChangeAspect="1" noMove="1" noResize="1" noEditPoints="1" noAdjustHandles="1" noChangeArrowheads="1" noChangeShapeType="1" noTextEdit="1"/>
              </p:cNvSpPr>
              <p:nvPr>
                <p:ph idx="1"/>
              </p:nvPr>
            </p:nvSpPr>
            <p:spPr>
              <a:xfrm>
                <a:off x="243840" y="1294411"/>
                <a:ext cx="11704320" cy="5025109"/>
              </a:xfrm>
              <a:blipFill>
                <a:blip r:embed="rId3"/>
                <a:stretch>
                  <a:fillRect l="-1410" t="-27708" b="-20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ounded Rectangle 3">
                <a:extLst>
                  <a:ext uri="{FF2B5EF4-FFF2-40B4-BE49-F238E27FC236}">
                    <a16:creationId xmlns:a16="http://schemas.microsoft.com/office/drawing/2014/main" id="{08E94568-33B7-F8F0-83D7-0A5E1F922950}"/>
                  </a:ext>
                </a:extLst>
              </p:cNvPr>
              <p:cNvSpPr>
                <a:spLocks/>
              </p:cNvSpPr>
              <p:nvPr/>
            </p:nvSpPr>
            <p:spPr>
              <a:xfrm>
                <a:off x="243840" y="3742224"/>
                <a:ext cx="11704320" cy="1734016"/>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‘22]: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If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is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-local, then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algn="ctr">
                  <a:defRPr/>
                </a:pPr>
                <a14:m>
                  <m:oMath xmlns:m="http://schemas.openxmlformats.org/officeDocument/2006/math">
                    <m:sSub>
                      <m:sSub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3200" i="1">
                                <a:noFill/>
                                <a:effectLst>
                                  <a:outerShdw blurRad="50800" dist="38100" dir="2700000" algn="tl" rotWithShape="0">
                                    <a:prstClr val="black">
                                      <a:alpha val="40000"/>
                                    </a:prstClr>
                                  </a:outerShdw>
                                </a:effectLst>
                                <a:latin typeface="Cambria Math" panose="02040503050406030204" pitchFamily="18" charset="0"/>
                              </a:rPr>
                            </m:ctrlPr>
                          </m:dPr>
                          <m:e>
                            <m:r>
                              <a:rPr lang="en-US" sz="3200" b="0" i="1">
                                <a:no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3200" b="0" i="0">
                            <a:noFill/>
                            <a:effectLst>
                              <a:outerShdw blurRad="50800" dist="38100" dir="2700000" algn="tl" rotWithShape="0">
                                <a:prstClr val="black">
                                  <a:alpha val="40000"/>
                                </a:prstClr>
                              </a:outerShdw>
                            </a:effectLst>
                            <a:latin typeface="Cambria Math" panose="02040503050406030204" pitchFamily="18" charset="0"/>
                          </a:rPr>
                          <m:t>op</m:t>
                        </m:r>
                      </m:sub>
                    </m:sSub>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noFill/>
                            <a:effectLst>
                              <a:outerShdw blurRad="50800" dist="38100" dir="2700000" algn="tl" rotWithShape="0">
                                <a:prstClr val="black">
                                  <a:alpha val="40000"/>
                                </a:prstClr>
                              </a:outerShdw>
                            </a:effectLst>
                            <a:latin typeface="Cambria Math" panose="02040503050406030204" pitchFamily="18" charset="0"/>
                          </a:rPr>
                          <m:t>𝑡</m:t>
                        </m:r>
                      </m:e>
                      <m:sup>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r>
                          <a:rPr lang="en-US" sz="3200" b="0" i="1" smtClean="0">
                            <a:noFill/>
                            <a:effectLst>
                              <a:outerShdw blurRad="50800" dist="38100" dir="2700000" algn="tl" rotWithShape="0">
                                <a:prstClr val="black">
                                  <a:alpha val="40000"/>
                                </a:prstClr>
                              </a:outerShdw>
                            </a:effectLst>
                            <a:latin typeface="Cambria Math" panose="02040503050406030204" pitchFamily="18" charset="0"/>
                          </a:rPr>
                          <m:t>𝑂</m:t>
                        </m:r>
                        <m:d>
                          <m:d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noFill/>
                                <a:effectLst>
                                  <a:outerShdw blurRad="50800" dist="38100" dir="2700000" algn="tl" rotWithShape="0">
                                    <a:prstClr val="black">
                                      <a:alpha val="40000"/>
                                    </a:prstClr>
                                  </a:outerShdw>
                                </a:effectLst>
                                <a:latin typeface="Cambria Math" panose="02040503050406030204" pitchFamily="18" charset="0"/>
                              </a:rPr>
                              <m:t>𝑡</m:t>
                            </m:r>
                          </m:e>
                        </m:d>
                      </m:sup>
                    </m:sSup>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3200" dirty="0">
                    <a:noFill/>
                    <a:effectLst>
                      <a:outerShdw blurRad="50800" dist="38100" dir="2700000" algn="tl" rotWithShape="0">
                        <a:prstClr val="black">
                          <a:alpha val="40000"/>
                        </a:prstClr>
                      </a:outerShdw>
                    </a:effectLst>
                  </a:rPr>
                  <a:t>     for    </a:t>
                </a:r>
                <a14:m>
                  <m:oMath xmlns:m="http://schemas.openxmlformats.org/officeDocument/2006/math">
                    <m:r>
                      <a:rPr lang="en-US" sz="3200" i="1" smtClean="0">
                        <a:no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ℓ≝</m:t>
                    </m:r>
                    <m:f>
                      <m:fPr>
                        <m:ctrlPr>
                          <a:rPr lang="en-US" sz="3200" i="1">
                            <a:no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ctrlPr>
                      </m:fPr>
                      <m:num>
                        <m:r>
                          <a:rPr lang="en-US" sz="3200" i="1">
                            <a:no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2</m:t>
                        </m:r>
                        <m:r>
                          <a:rPr lang="en-US" sz="3200" i="1">
                            <a:no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𝑡</m:t>
                        </m:r>
                      </m:num>
                      <m:den>
                        <m:r>
                          <a:rPr lang="en-US" sz="3200" i="1">
                            <a:no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𝑡</m:t>
                        </m:r>
                        <m:r>
                          <a:rPr lang="en-US" sz="3200" i="1">
                            <a:no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+1</m:t>
                        </m:r>
                      </m:den>
                    </m:f>
                    <m:r>
                      <a:rPr lang="en-US" sz="3200">
                        <a:no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&lt;2</m:t>
                    </m:r>
                  </m:oMath>
                </a14:m>
                <a:endParaRPr lang="en-US" sz="3200" dirty="0">
                  <a:noFill/>
                  <a:effectLst>
                    <a:outerShdw blurRad="50800" dist="38100" dir="2700000" algn="tl" rotWithShape="0">
                      <a:prstClr val="black">
                        <a:alpha val="40000"/>
                      </a:prstClr>
                    </a:outerShdw>
                  </a:effectLst>
                </a:endParaRPr>
              </a:p>
            </p:txBody>
          </p:sp>
        </mc:Choice>
        <mc:Fallback>
          <p:sp>
            <p:nvSpPr>
              <p:cNvPr id="4" name="Rounded Rectangle 3">
                <a:extLst>
                  <a:ext uri="{FF2B5EF4-FFF2-40B4-BE49-F238E27FC236}">
                    <a16:creationId xmlns:a16="http://schemas.microsoft.com/office/drawing/2014/main" id="{08E94568-33B7-F8F0-83D7-0A5E1F922950}"/>
                  </a:ext>
                </a:extLst>
              </p:cNvPr>
              <p:cNvSpPr>
                <a:spLocks noRot="1" noChangeAspect="1" noMove="1" noResize="1" noEditPoints="1" noAdjustHandles="1" noChangeArrowheads="1" noChangeShapeType="1" noTextEdit="1"/>
              </p:cNvSpPr>
              <p:nvPr/>
            </p:nvSpPr>
            <p:spPr>
              <a:xfrm>
                <a:off x="243840" y="3742224"/>
                <a:ext cx="11704320" cy="1734016"/>
              </a:xfrm>
              <a:prstGeom prst="roundRect">
                <a:avLst>
                  <a:gd name="adj" fmla="val 6119"/>
                </a:avLst>
              </a:prstGeom>
              <a:blipFill>
                <a:blip r:embed="rId4"/>
                <a:stretch>
                  <a:fillRect l="-1082" t="-725"/>
                </a:stretch>
              </a:blipFill>
              <a:ln w="12700">
                <a:solidFill>
                  <a:schemeClr val="accent2">
                    <a:lumMod val="20000"/>
                    <a:lumOff val="80000"/>
                  </a:schemeClr>
                </a:solid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4E77B06-60D5-50F4-ACB2-1A1FC0E17B93}"/>
                  </a:ext>
                </a:extLst>
              </p:cNvPr>
              <p:cNvSpPr txBox="1"/>
              <p:nvPr/>
            </p:nvSpPr>
            <p:spPr>
              <a:xfrm>
                <a:off x="2379980" y="4471481"/>
                <a:ext cx="7432040" cy="791370"/>
              </a:xfrm>
              <a:prstGeom prst="rect">
                <a:avLst/>
              </a:prstGeom>
              <a:noFill/>
            </p:spPr>
            <p:txBody>
              <a:bodyPr wrap="square">
                <a:spAutoFit/>
              </a:bodyPr>
              <a:lstStyle/>
              <a:p>
                <a:pPr algn="ctr">
                  <a:defRPr/>
                </a:pPr>
                <a14:m>
                  <m:oMath xmlns:m="http://schemas.openxmlformats.org/officeDocument/2006/math">
                    <m:sSub>
                      <m:sSub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32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for</a:t>
                </a:r>
                <a:r>
                  <a:rPr lang="en-US" sz="32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3200" i="1" smtClean="0">
                        <a:solidFill>
                          <a:schemeClr val="accent5">
                            <a:lumMod val="60000"/>
                            <a:lumOff val="40000"/>
                          </a:schemeClr>
                        </a:solid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ℓ≝</m:t>
                    </m:r>
                    <m:f>
                      <m:fPr>
                        <m:ctrlPr>
                          <a:rPr lang="en-US" sz="3200" i="1">
                            <a:solidFill>
                              <a:schemeClr val="accent5">
                                <a:lumMod val="60000"/>
                                <a:lumOff val="40000"/>
                              </a:schemeClr>
                            </a:solid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ctrlPr>
                      </m:fPr>
                      <m:num>
                        <m:r>
                          <a:rPr lang="en-US" sz="3200" i="1">
                            <a:solidFill>
                              <a:schemeClr val="accent5">
                                <a:lumMod val="60000"/>
                                <a:lumOff val="40000"/>
                              </a:schemeClr>
                            </a:solid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2</m:t>
                        </m:r>
                        <m:r>
                          <a:rPr lang="en-US" sz="3200" i="1">
                            <a:solidFill>
                              <a:schemeClr val="accent5">
                                <a:lumMod val="60000"/>
                                <a:lumOff val="40000"/>
                              </a:schemeClr>
                            </a:solid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𝑡</m:t>
                        </m:r>
                      </m:num>
                      <m:den>
                        <m:r>
                          <a:rPr lang="en-US" sz="3200" i="1">
                            <a:solidFill>
                              <a:schemeClr val="accent5">
                                <a:lumMod val="60000"/>
                                <a:lumOff val="40000"/>
                              </a:schemeClr>
                            </a:solid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𝑡</m:t>
                        </m:r>
                        <m:r>
                          <a:rPr lang="en-US" sz="3200" i="1">
                            <a:solidFill>
                              <a:schemeClr val="accent5">
                                <a:lumMod val="60000"/>
                                <a:lumOff val="40000"/>
                              </a:schemeClr>
                            </a:solid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+1</m:t>
                        </m:r>
                      </m:den>
                    </m:f>
                    <m:r>
                      <a:rPr lang="en-US" sz="3200">
                        <a:solidFill>
                          <a:schemeClr val="accent5">
                            <a:lumMod val="60000"/>
                            <a:lumOff val="40000"/>
                          </a:schemeClr>
                        </a:solidFill>
                        <a:effectLst>
                          <a:glow rad="228600">
                            <a:schemeClr val="accent5">
                              <a:lumMod val="60000"/>
                              <a:lumOff val="40000"/>
                              <a:alpha val="40000"/>
                            </a:schemeClr>
                          </a:glow>
                          <a:outerShdw blurRad="50800" dist="38100" dir="2700000" algn="tl" rotWithShape="0">
                            <a:prstClr val="black">
                              <a:alpha val="40000"/>
                            </a:prstClr>
                          </a:outerShdw>
                        </a:effectLst>
                        <a:latin typeface="Cambria Math" panose="02040503050406030204" pitchFamily="18" charset="0"/>
                      </a:rPr>
                      <m:t>&lt;2</m:t>
                    </m:r>
                  </m:oMath>
                </a14:m>
                <a:endParaRPr lang="en-US" sz="32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5" name="TextBox 4">
                <a:extLst>
                  <a:ext uri="{FF2B5EF4-FFF2-40B4-BE49-F238E27FC236}">
                    <a16:creationId xmlns:a16="http://schemas.microsoft.com/office/drawing/2014/main" id="{04E77B06-60D5-50F4-ACB2-1A1FC0E17B93}"/>
                  </a:ext>
                </a:extLst>
              </p:cNvPr>
              <p:cNvSpPr txBox="1">
                <a:spLocks noRot="1" noChangeAspect="1" noMove="1" noResize="1" noEditPoints="1" noAdjustHandles="1" noChangeArrowheads="1" noChangeShapeType="1" noTextEdit="1"/>
              </p:cNvSpPr>
              <p:nvPr/>
            </p:nvSpPr>
            <p:spPr>
              <a:xfrm>
                <a:off x="2379980" y="4471481"/>
                <a:ext cx="7432040" cy="791370"/>
              </a:xfrm>
              <a:prstGeom prst="rect">
                <a:avLst/>
              </a:prstGeom>
              <a:blipFill>
                <a:blip r:embed="rId5"/>
                <a:stretch>
                  <a:fillRect t="-15873" r="-2901" b="-30159"/>
                </a:stretch>
              </a:blipFill>
            </p:spPr>
            <p:txBody>
              <a:bodyPr/>
              <a:lstStyle/>
              <a:p>
                <a:r>
                  <a:rPr lang="en-US">
                    <a:noFill/>
                  </a:rPr>
                  <a:t> </a:t>
                </a:r>
              </a:p>
            </p:txBody>
          </p:sp>
        </mc:Fallback>
      </mc:AlternateContent>
    </p:spTree>
    <p:extLst>
      <p:ext uri="{BB962C8B-B14F-4D97-AF65-F5344CB8AC3E}">
        <p14:creationId xmlns:p14="http://schemas.microsoft.com/office/powerpoint/2010/main" val="1561714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4C20-F332-CB2B-5D48-475C8BE294F0}"/>
              </a:ext>
            </a:extLst>
          </p:cNvPr>
          <p:cNvSpPr>
            <a:spLocks noGrp="1"/>
          </p:cNvSpPr>
          <p:nvPr>
            <p:ph type="title"/>
          </p:nvPr>
        </p:nvSpPr>
        <p:spPr/>
        <p:txBody>
          <a:bodyPr/>
          <a:lstStyle/>
          <a:p>
            <a:r>
              <a:rPr lang="en-US" dirty="0"/>
              <a:t>NORM INEQUALITIES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73C356F-11D8-5E65-4B8B-5BAB49D2155C}"/>
                  </a:ext>
                </a:extLst>
              </p:cNvPr>
              <p:cNvSpPr>
                <a:spLocks noGrp="1"/>
              </p:cNvSpPr>
              <p:nvPr>
                <p:ph idx="1"/>
              </p:nvPr>
            </p:nvSpPr>
            <p:spPr/>
            <p:txBody>
              <a:bodyPr/>
              <a:lstStyle/>
              <a:p>
                <a:pPr marL="0" indent="0">
                  <a:buNone/>
                </a:pPr>
                <a:r>
                  <a:rPr lang="en-US" dirty="0">
                    <a:solidFill>
                      <a:schemeClr val="accent5">
                        <a:lumMod val="20000"/>
                        <a:lumOff val="80000"/>
                      </a:schemeClr>
                    </a:solidFill>
                  </a:rPr>
                  <a:t>Trivial to relate </a:t>
                </a:r>
                <a14:m>
                  <m:oMath xmlns:m="http://schemas.openxmlformats.org/officeDocument/2006/math">
                    <m:sSub>
                      <m:sSubPr>
                        <m:ctrlPr>
                          <a:rPr lang="en-US" b="0" i="1" smtClean="0">
                            <a:solidFill>
                              <a:schemeClr val="accent5">
                                <a:lumMod val="20000"/>
                                <a:lumOff val="80000"/>
                              </a:schemeClr>
                            </a:solidFill>
                            <a:latin typeface="Cambria Math" panose="02040503050406030204" pitchFamily="18" charset="0"/>
                            <a:ea typeface="Cambria Math" panose="02040503050406030204" pitchFamily="18" charset="0"/>
                          </a:rPr>
                        </m:ctrlPr>
                      </m:sSubPr>
                      <m:e>
                        <m:d>
                          <m:dPr>
                            <m:begChr m:val="‖"/>
                            <m:endChr m:val="‖"/>
                            <m:ctrlPr>
                              <a:rPr lang="en-US" i="1">
                                <a:solidFill>
                                  <a:schemeClr val="accent5">
                                    <a:lumMod val="20000"/>
                                    <a:lumOff val="80000"/>
                                  </a:schemeClr>
                                </a:solidFill>
                                <a:latin typeface="Cambria Math" panose="02040503050406030204" pitchFamily="18" charset="0"/>
                                <a:ea typeface="Cambria Math" panose="02040503050406030204" pitchFamily="18" charset="0"/>
                              </a:rPr>
                            </m:ctrlPr>
                          </m:dPr>
                          <m:e>
                            <m:r>
                              <a:rPr lang="en-US" i="1">
                                <a:solidFill>
                                  <a:schemeClr val="accent5">
                                    <a:lumMod val="20000"/>
                                    <a:lumOff val="80000"/>
                                  </a:schemeClr>
                                </a:solidFill>
                                <a:latin typeface="Cambria Math" panose="02040503050406030204" pitchFamily="18" charset="0"/>
                                <a:ea typeface="Cambria Math" panose="02040503050406030204" pitchFamily="18" charset="0"/>
                              </a:rPr>
                              <m:t>𝑂</m:t>
                            </m:r>
                          </m:e>
                        </m:d>
                      </m:e>
                      <m:sub>
                        <m:r>
                          <m:rPr>
                            <m:sty m:val="p"/>
                          </m:rPr>
                          <a:rPr lang="en-US" b="0" i="0" smtClean="0">
                            <a:solidFill>
                              <a:schemeClr val="accent5">
                                <a:lumMod val="20000"/>
                                <a:lumOff val="80000"/>
                              </a:schemeClr>
                            </a:solidFill>
                            <a:latin typeface="Cambria Math" panose="02040503050406030204" pitchFamily="18" charset="0"/>
                            <a:ea typeface="Cambria Math" panose="02040503050406030204" pitchFamily="18" charset="0"/>
                          </a:rPr>
                          <m:t>op</m:t>
                        </m:r>
                      </m:sub>
                    </m:sSub>
                  </m:oMath>
                </a14:m>
                <a:r>
                  <a:rPr lang="en-US" dirty="0">
                    <a:solidFill>
                      <a:schemeClr val="accent5">
                        <a:lumMod val="20000"/>
                        <a:lumOff val="80000"/>
                      </a:schemeClr>
                    </a:solidFill>
                  </a:rPr>
                  <a:t> to </a:t>
                </a:r>
                <a14:m>
                  <m:oMath xmlns:m="http://schemas.openxmlformats.org/officeDocument/2006/math">
                    <m:sSub>
                      <m:sSubPr>
                        <m:ctrlPr>
                          <a:rPr lang="en-US" b="0" i="1" smtClean="0">
                            <a:solidFill>
                              <a:schemeClr val="accent1">
                                <a:lumMod val="40000"/>
                                <a:lumOff val="60000"/>
                              </a:schemeClr>
                            </a:solidFill>
                            <a:latin typeface="Cambria Math" panose="02040503050406030204" pitchFamily="18" charset="0"/>
                          </a:rPr>
                        </m:ctrlPr>
                      </m:sSubPr>
                      <m:e>
                        <m:d>
                          <m:dPr>
                            <m:begChr m:val="‖"/>
                            <m:endChr m:val="‖"/>
                            <m:ctrlPr>
                              <a:rPr lang="en-US" b="0" i="1" smtClean="0">
                                <a:solidFill>
                                  <a:schemeClr val="accent5">
                                    <a:lumMod val="20000"/>
                                    <a:lumOff val="80000"/>
                                  </a:schemeClr>
                                </a:solidFill>
                                <a:latin typeface="Cambria Math" panose="02040503050406030204" pitchFamily="18" charset="0"/>
                              </a:rPr>
                            </m:ctrlPr>
                          </m:dPr>
                          <m:e>
                            <m:acc>
                              <m:accPr>
                                <m:chr m:val="⃗"/>
                                <m:ctrlPr>
                                  <a:rPr lang="en-US" b="0" i="1" smtClean="0">
                                    <a:solidFill>
                                      <a:schemeClr val="accent5">
                                        <a:lumMod val="20000"/>
                                        <a:lumOff val="80000"/>
                                      </a:schemeClr>
                                    </a:solidFill>
                                    <a:latin typeface="Cambria Math" panose="02040503050406030204" pitchFamily="18" charset="0"/>
                                  </a:rPr>
                                </m:ctrlPr>
                              </m:accPr>
                              <m:e>
                                <m:r>
                                  <a:rPr lang="en-US" b="0" i="1" smtClean="0">
                                    <a:solidFill>
                                      <a:schemeClr val="accent5">
                                        <a:lumMod val="20000"/>
                                        <a:lumOff val="80000"/>
                                      </a:schemeClr>
                                    </a:solidFill>
                                    <a:latin typeface="Cambria Math" panose="02040503050406030204" pitchFamily="18" charset="0"/>
                                  </a:rPr>
                                  <m:t>𝛼</m:t>
                                </m:r>
                              </m:e>
                            </m:acc>
                          </m:e>
                        </m:d>
                      </m:e>
                      <m:sub>
                        <m:r>
                          <a:rPr lang="en-US" b="0" i="1" smtClean="0">
                            <a:solidFill>
                              <a:schemeClr val="accent6"/>
                            </a:solidFill>
                            <a:latin typeface="Cambria Math" panose="02040503050406030204" pitchFamily="18" charset="0"/>
                          </a:rPr>
                          <m:t>2</m:t>
                        </m:r>
                      </m:sub>
                    </m:sSub>
                  </m:oMath>
                </a14:m>
                <a:r>
                  <a:rPr lang="en-US" dirty="0"/>
                  <a:t>:</a:t>
                </a:r>
              </a:p>
              <a:p>
                <a:pPr marL="0" indent="0">
                  <a:buNone/>
                </a:pPr>
                <a14:m>
                  <m:oMathPara xmlns:m="http://schemas.openxmlformats.org/officeDocument/2006/math">
                    <m:oMathParaPr>
                      <m:jc m:val="centerGroup"/>
                    </m:oMathParaPr>
                    <m:oMath xmlns:m="http://schemas.openxmlformats.org/officeDocument/2006/math">
                      <m:sSubSup>
                        <m:sSubSupPr>
                          <m:ctrlPr>
                            <a:rPr lang="en-US" i="1">
                              <a:solidFill>
                                <a:schemeClr val="accent1">
                                  <a:lumMod val="40000"/>
                                  <a:lumOff val="60000"/>
                                </a:schemeClr>
                              </a:solidFill>
                              <a:latin typeface="Cambria Math" panose="02040503050406030204" pitchFamily="18" charset="0"/>
                              <a:ea typeface="Cambria Math" panose="02040503050406030204" pitchFamily="18" charset="0"/>
                            </a:rPr>
                          </m:ctrlPr>
                        </m:sSubSupPr>
                        <m:e>
                          <m:d>
                            <m:dPr>
                              <m:begChr m:val="‖"/>
                              <m:endChr m:val="‖"/>
                              <m:ctrlPr>
                                <a:rPr lang="en-US" i="1">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ea typeface="Cambria Math" panose="02040503050406030204" pitchFamily="18" charset="0"/>
                                </a:rPr>
                                <m:t>𝑂</m:t>
                              </m:r>
                            </m:e>
                          </m:d>
                        </m:e>
                        <m:sub>
                          <m:r>
                            <m:rPr>
                              <m:sty m:val="p"/>
                            </m:rPr>
                            <a:rPr lang="en-US" i="0">
                              <a:solidFill>
                                <a:schemeClr val="accent1">
                                  <a:lumMod val="40000"/>
                                  <a:lumOff val="60000"/>
                                </a:schemeClr>
                              </a:solidFill>
                              <a:latin typeface="Cambria Math" panose="02040503050406030204" pitchFamily="18" charset="0"/>
                              <a:ea typeface="Cambria Math" panose="02040503050406030204" pitchFamily="18" charset="0"/>
                            </a:rPr>
                            <m:t>op</m:t>
                          </m:r>
                        </m:sub>
                        <m:sup>
                          <m:r>
                            <a:rPr lang="en-US" i="1">
                              <a:solidFill>
                                <a:schemeClr val="accent1">
                                  <a:lumMod val="40000"/>
                                  <a:lumOff val="60000"/>
                                </a:schemeClr>
                              </a:solidFill>
                              <a:latin typeface="Cambria Math" panose="02040503050406030204" pitchFamily="18" charset="0"/>
                              <a:ea typeface="Cambria Math" panose="02040503050406030204" pitchFamily="18" charset="0"/>
                            </a:rPr>
                            <m:t>2</m:t>
                          </m:r>
                        </m:sup>
                      </m:sSubSup>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sSup>
                        <m:sSupPr>
                          <m:ctrlPr>
                            <a:rPr lang="en-US"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ea typeface="Cambria Math" panose="02040503050406030204" pitchFamily="18" charset="0"/>
                            </a:rPr>
                            <m:t>2</m:t>
                          </m:r>
                        </m:e>
                        <m:sup>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r>
                            <a:rPr lang="en-US" i="1">
                              <a:solidFill>
                                <a:schemeClr val="accent1">
                                  <a:lumMod val="40000"/>
                                  <a:lumOff val="60000"/>
                                </a:schemeClr>
                              </a:solidFill>
                              <a:latin typeface="Cambria Math" panose="02040503050406030204" pitchFamily="18" charset="0"/>
                              <a:ea typeface="Cambria Math" panose="02040503050406030204" pitchFamily="18" charset="0"/>
                            </a:rPr>
                            <m:t>𝑛</m:t>
                          </m:r>
                        </m:sup>
                      </m:sSup>
                      <m:sSubSup>
                        <m:sSubSupPr>
                          <m:ctrlPr>
                            <a:rPr lang="en-US" i="1">
                              <a:solidFill>
                                <a:schemeClr val="accent1">
                                  <a:lumMod val="40000"/>
                                  <a:lumOff val="60000"/>
                                </a:schemeClr>
                              </a:solidFill>
                              <a:latin typeface="Cambria Math" panose="02040503050406030204" pitchFamily="18" charset="0"/>
                              <a:ea typeface="Cambria Math" panose="02040503050406030204" pitchFamily="18" charset="0"/>
                            </a:rPr>
                          </m:ctrlPr>
                        </m:sSubSupPr>
                        <m:e>
                          <m:d>
                            <m:dPr>
                              <m:begChr m:val="‖"/>
                              <m:endChr m:val="‖"/>
                              <m:ctrlPr>
                                <a:rPr lang="en-US" i="1">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ea typeface="Cambria Math" panose="02040503050406030204" pitchFamily="18" charset="0"/>
                                </a:rPr>
                                <m:t>𝑂</m:t>
                              </m:r>
                            </m:e>
                          </m:d>
                        </m:e>
                        <m:sub>
                          <m:r>
                            <a:rPr lang="en-US" i="1">
                              <a:solidFill>
                                <a:schemeClr val="accent1">
                                  <a:lumMod val="40000"/>
                                  <a:lumOff val="60000"/>
                                </a:schemeClr>
                              </a:solidFill>
                              <a:latin typeface="Cambria Math" panose="02040503050406030204" pitchFamily="18" charset="0"/>
                              <a:ea typeface="Cambria Math" panose="02040503050406030204" pitchFamily="18" charset="0"/>
                            </a:rPr>
                            <m:t>𝐹</m:t>
                          </m:r>
                        </m:sub>
                        <m:sup>
                          <m:r>
                            <a:rPr lang="en-US" i="1">
                              <a:solidFill>
                                <a:schemeClr val="accent1">
                                  <a:lumMod val="40000"/>
                                  <a:lumOff val="60000"/>
                                </a:schemeClr>
                              </a:solidFill>
                              <a:latin typeface="Cambria Math" panose="02040503050406030204" pitchFamily="18" charset="0"/>
                              <a:ea typeface="Cambria Math" panose="02040503050406030204" pitchFamily="18" charset="0"/>
                            </a:rPr>
                            <m:t>2</m:t>
                          </m:r>
                        </m:sup>
                      </m:sSubSup>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sSup>
                        <m:sSupPr>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2</m:t>
                          </m:r>
                        </m:e>
                        <m:sup>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𝑛</m:t>
                          </m:r>
                        </m:sup>
                      </m:sSup>
                      <m:nary>
                        <m:naryPr>
                          <m:chr m:val="∑"/>
                          <m:supHide m:val="on"/>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naryPr>
                        <m:sub>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𝑃</m:t>
                          </m:r>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sSup>
                            <m:sSupPr>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𝑃</m:t>
                              </m:r>
                            </m:e>
                            <m:sup>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sup>
                          </m:sSup>
                        </m:sub>
                        <m:sup/>
                        <m:e>
                          <m:sSub>
                            <m:sSubPr>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sSubPr>
                            <m:e>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𝛼</m:t>
                              </m:r>
                            </m:e>
                            <m:sub>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𝑃</m:t>
                              </m:r>
                            </m:sub>
                          </m:sSub>
                          <m:sSub>
                            <m:sSubPr>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sSubPr>
                            <m:e>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𝛼</m:t>
                              </m:r>
                            </m:e>
                            <m:sub>
                              <m:sSup>
                                <m:sSupPr>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𝑃</m:t>
                                  </m:r>
                                </m:e>
                                <m:sup>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sup>
                              </m:sSup>
                            </m:sub>
                          </m:sSub>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 </m:t>
                          </m:r>
                          <m:r>
                            <m:rPr>
                              <m:sty m:val="p"/>
                            </m:rPr>
                            <a:rPr lang="en-US" b="0" i="0" smtClean="0">
                              <a:solidFill>
                                <a:schemeClr val="accent1">
                                  <a:lumMod val="40000"/>
                                  <a:lumOff val="60000"/>
                                </a:schemeClr>
                              </a:solidFill>
                              <a:latin typeface="Cambria Math" panose="02040503050406030204" pitchFamily="18" charset="0"/>
                              <a:ea typeface="Cambria Math" panose="02040503050406030204" pitchFamily="18" charset="0"/>
                            </a:rPr>
                            <m:t>tr</m:t>
                          </m:r>
                          <m:d>
                            <m:dPr>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𝑃</m:t>
                              </m:r>
                              <m:sSup>
                                <m:sSupPr>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𝑃</m:t>
                                  </m:r>
                                </m:e>
                                <m:sup>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sup>
                              </m:sSup>
                            </m:e>
                          </m:d>
                        </m:e>
                      </m:nary>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sSubSup>
                        <m:sSubSupPr>
                          <m:ctrlPr>
                            <a:rPr lang="en-US" i="1">
                              <a:solidFill>
                                <a:schemeClr val="accent1">
                                  <a:lumMod val="40000"/>
                                  <a:lumOff val="60000"/>
                                </a:schemeClr>
                              </a:solidFill>
                              <a:latin typeface="Cambria Math" panose="02040503050406030204" pitchFamily="18" charset="0"/>
                              <a:ea typeface="Cambria Math" panose="02040503050406030204" pitchFamily="18" charset="0"/>
                            </a:rPr>
                          </m:ctrlPr>
                        </m:sSubSupPr>
                        <m:e>
                          <m:d>
                            <m:dPr>
                              <m:begChr m:val="‖"/>
                              <m:endChr m:val="‖"/>
                              <m:ctrlPr>
                                <a:rPr lang="en-US" i="1">
                                  <a:solidFill>
                                    <a:schemeClr val="accent1">
                                      <a:lumMod val="40000"/>
                                      <a:lumOff val="60000"/>
                                    </a:schemeClr>
                                  </a:solidFill>
                                  <a:latin typeface="Cambria Math" panose="02040503050406030204" pitchFamily="18" charset="0"/>
                                  <a:ea typeface="Cambria Math" panose="02040503050406030204" pitchFamily="18" charset="0"/>
                                </a:rPr>
                              </m:ctrlPr>
                            </m:dPr>
                            <m:e>
                              <m:acc>
                                <m:accPr>
                                  <m:chr m:val="⃗"/>
                                  <m:ctrlPr>
                                    <a:rPr lang="en-US" i="1" dirty="0">
                                      <a:solidFill>
                                        <a:schemeClr val="accent1">
                                          <a:lumMod val="40000"/>
                                          <a:lumOff val="60000"/>
                                        </a:schemeClr>
                                      </a:solidFill>
                                      <a:latin typeface="Cambria Math" panose="02040503050406030204" pitchFamily="18" charset="0"/>
                                      <a:ea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ea typeface="Cambria Math" panose="02040503050406030204" pitchFamily="18" charset="0"/>
                                    </a:rPr>
                                    <m:t>𝛼</m:t>
                                  </m:r>
                                </m:e>
                              </m:acc>
                            </m:e>
                          </m:d>
                        </m:e>
                        <m:sub>
                          <m:r>
                            <a:rPr lang="en-US" i="1" smtClean="0">
                              <a:solidFill>
                                <a:schemeClr val="accent6"/>
                              </a:solidFill>
                              <a:latin typeface="Cambria Math" panose="02040503050406030204" pitchFamily="18" charset="0"/>
                              <a:ea typeface="Cambria Math" panose="02040503050406030204" pitchFamily="18" charset="0"/>
                            </a:rPr>
                            <m:t>2</m:t>
                          </m:r>
                        </m:sub>
                        <m:sup>
                          <m:r>
                            <a:rPr lang="en-US" i="1">
                              <a:solidFill>
                                <a:schemeClr val="accent1">
                                  <a:lumMod val="40000"/>
                                  <a:lumOff val="60000"/>
                                </a:schemeClr>
                              </a:solidFill>
                              <a:latin typeface="Cambria Math" panose="02040503050406030204" pitchFamily="18" charset="0"/>
                              <a:ea typeface="Cambria Math" panose="02040503050406030204" pitchFamily="18" charset="0"/>
                            </a:rPr>
                            <m:t>2</m:t>
                          </m:r>
                        </m:sup>
                      </m:sSubSup>
                    </m:oMath>
                  </m:oMathPara>
                </a14:m>
                <a:endParaRPr lang="en-US" dirty="0">
                  <a:solidFill>
                    <a:schemeClr val="accent1">
                      <a:lumMod val="40000"/>
                      <a:lumOff val="60000"/>
                    </a:schemeClr>
                  </a:solidFill>
                </a:endParaRPr>
              </a:p>
              <a:p>
                <a:pPr marL="0" indent="0">
                  <a:buNone/>
                </a:pPr>
                <a:endParaRPr lang="en-US" dirty="0"/>
              </a:p>
              <a:p>
                <a:pPr marL="0" indent="0">
                  <a:buNone/>
                </a:pPr>
                <a:r>
                  <a:rPr lang="en-US" dirty="0"/>
                  <a:t>Why is bounding </a:t>
                </a:r>
                <a14:m>
                  <m:oMath xmlns:m="http://schemas.openxmlformats.org/officeDocument/2006/math">
                    <m:sSub>
                      <m:sSubPr>
                        <m:ctrlPr>
                          <a:rPr lang="en-US" b="0" i="1" smtClean="0">
                            <a:solidFill>
                              <a:schemeClr val="accent1">
                                <a:lumMod val="40000"/>
                                <a:lumOff val="60000"/>
                              </a:schemeClr>
                            </a:solidFill>
                            <a:latin typeface="Cambria Math" panose="02040503050406030204" pitchFamily="18" charset="0"/>
                          </a:rPr>
                        </m:ctrlPr>
                      </m:sSubPr>
                      <m:e>
                        <m:d>
                          <m:dPr>
                            <m:begChr m:val="‖"/>
                            <m:endChr m:val="‖"/>
                            <m:ctrlPr>
                              <a:rPr lang="en-US" b="0" i="1" smtClean="0">
                                <a:solidFill>
                                  <a:schemeClr val="accent5">
                                    <a:lumMod val="20000"/>
                                    <a:lumOff val="80000"/>
                                  </a:schemeClr>
                                </a:solidFill>
                                <a:latin typeface="Cambria Math" panose="02040503050406030204" pitchFamily="18" charset="0"/>
                              </a:rPr>
                            </m:ctrlPr>
                          </m:dPr>
                          <m:e>
                            <m:acc>
                              <m:accPr>
                                <m:chr m:val="⃗"/>
                                <m:ctrlPr>
                                  <a:rPr lang="en-US" b="0" i="1" smtClean="0">
                                    <a:solidFill>
                                      <a:schemeClr val="accent5">
                                        <a:lumMod val="20000"/>
                                        <a:lumOff val="80000"/>
                                      </a:schemeClr>
                                    </a:solidFill>
                                    <a:latin typeface="Cambria Math" panose="02040503050406030204" pitchFamily="18" charset="0"/>
                                  </a:rPr>
                                </m:ctrlPr>
                              </m:accPr>
                              <m:e>
                                <m:r>
                                  <a:rPr lang="en-US" b="0" i="1" smtClean="0">
                                    <a:solidFill>
                                      <a:schemeClr val="accent5">
                                        <a:lumMod val="20000"/>
                                        <a:lumOff val="80000"/>
                                      </a:schemeClr>
                                    </a:solidFill>
                                    <a:latin typeface="Cambria Math" panose="02040503050406030204" pitchFamily="18" charset="0"/>
                                  </a:rPr>
                                  <m:t>𝛼</m:t>
                                </m:r>
                              </m:e>
                            </m:acc>
                          </m:e>
                        </m:d>
                      </m:e>
                      <m:sub>
                        <m:r>
                          <a:rPr lang="en-US" b="0" i="1" smtClean="0">
                            <a:solidFill>
                              <a:schemeClr val="accent5">
                                <a:lumMod val="20000"/>
                                <a:lumOff val="80000"/>
                              </a:schemeClr>
                            </a:solidFill>
                            <a:latin typeface="Cambria Math" panose="02040503050406030204" pitchFamily="18" charset="0"/>
                          </a:rPr>
                          <m:t>ℓ</m:t>
                        </m:r>
                      </m:sub>
                    </m:sSub>
                  </m:oMath>
                </a14:m>
                <a:r>
                  <a:rPr lang="en-US" dirty="0"/>
                  <a:t> for </a:t>
                </a:r>
                <a14:m>
                  <m:oMath xmlns:m="http://schemas.openxmlformats.org/officeDocument/2006/math">
                    <m:r>
                      <a:rPr lang="en-US" b="1" i="1" dirty="0" smtClean="0">
                        <a:solidFill>
                          <a:schemeClr val="accent2">
                            <a:lumMod val="60000"/>
                            <a:lumOff val="40000"/>
                          </a:schemeClr>
                        </a:solidFill>
                        <a:latin typeface="Cambria Math" panose="02040503050406030204" pitchFamily="18" charset="0"/>
                      </a:rPr>
                      <m:t>ℓ&lt;</m:t>
                    </m:r>
                    <m:r>
                      <a:rPr lang="en-US" b="1" i="1" dirty="0" smtClean="0">
                        <a:solidFill>
                          <a:schemeClr val="accent2">
                            <a:lumMod val="60000"/>
                            <a:lumOff val="40000"/>
                          </a:schemeClr>
                        </a:solidFill>
                        <a:latin typeface="Cambria Math" panose="02040503050406030204" pitchFamily="18" charset="0"/>
                      </a:rPr>
                      <m:t>𝟐</m:t>
                    </m:r>
                  </m:oMath>
                </a14:m>
                <a:r>
                  <a:rPr lang="en-US" dirty="0"/>
                  <a:t> useful?</a:t>
                </a:r>
              </a:p>
              <a:p>
                <a:pPr marL="466725" indent="0">
                  <a:buNone/>
                </a:pPr>
                <a:r>
                  <a:rPr lang="en-US" dirty="0"/>
                  <a:t>Implies that </a:t>
                </a:r>
                <a:r>
                  <a:rPr lang="en-US" b="1" dirty="0">
                    <a:solidFill>
                      <a:schemeClr val="accent5">
                        <a:lumMod val="60000"/>
                        <a:lumOff val="40000"/>
                      </a:schemeClr>
                    </a:solidFill>
                  </a:rPr>
                  <a:t>Pauli coefficients are “approximately sparse” </a:t>
                </a:r>
                <a:r>
                  <a:rPr lang="en-US" dirty="0"/>
                  <a:t>(</a:t>
                </a:r>
                <a:r>
                  <a:rPr lang="en-US" dirty="0" err="1"/>
                  <a:t>à</a:t>
                </a:r>
                <a:r>
                  <a:rPr lang="en-US" dirty="0"/>
                  <a:t> la compressed sensing)</a:t>
                </a:r>
              </a:p>
              <a:p>
                <a:pPr marL="466725" indent="0">
                  <a:buNone/>
                </a:pPr>
                <a:r>
                  <a:rPr lang="en-US" b="1" dirty="0">
                    <a:solidFill>
                      <a:schemeClr val="accent2">
                        <a:lumMod val="60000"/>
                        <a:lumOff val="40000"/>
                      </a:schemeClr>
                    </a:solidFill>
                    <a:sym typeface="Wingdings" pitchFamily="2" charset="2"/>
                  </a:rPr>
                  <a:t></a:t>
                </a:r>
                <a:r>
                  <a:rPr lang="en-US" b="1" dirty="0">
                    <a:solidFill>
                      <a:schemeClr val="accent2">
                        <a:lumMod val="60000"/>
                        <a:lumOff val="40000"/>
                      </a:schemeClr>
                    </a:solidFill>
                  </a:rPr>
                  <a:t> don’t need to estimate every coefficient to high accuracy, only the ones which are sufficiently big</a:t>
                </a:r>
              </a:p>
            </p:txBody>
          </p:sp>
        </mc:Choice>
        <mc:Fallback>
          <p:sp>
            <p:nvSpPr>
              <p:cNvPr id="3" name="Content Placeholder 2">
                <a:extLst>
                  <a:ext uri="{FF2B5EF4-FFF2-40B4-BE49-F238E27FC236}">
                    <a16:creationId xmlns:a16="http://schemas.microsoft.com/office/drawing/2014/main" id="{E73C356F-11D8-5E65-4B8B-5BAB49D2155C}"/>
                  </a:ext>
                </a:extLst>
              </p:cNvPr>
              <p:cNvSpPr>
                <a:spLocks noGrp="1" noRot="1" noChangeAspect="1" noMove="1" noResize="1" noEditPoints="1" noAdjustHandles="1" noChangeArrowheads="1" noChangeShapeType="1" noTextEdit="1"/>
              </p:cNvSpPr>
              <p:nvPr>
                <p:ph idx="1"/>
              </p:nvPr>
            </p:nvSpPr>
            <p:spPr>
              <a:blipFill>
                <a:blip r:embed="rId3"/>
                <a:stretch>
                  <a:fillRect l="-1410" t="-25659" r="-16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09E66EC-CA1E-8606-F4C2-79018D9BEAD3}"/>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6" name="TextBox 5">
                <a:extLst>
                  <a:ext uri="{FF2B5EF4-FFF2-40B4-BE49-F238E27FC236}">
                    <a16:creationId xmlns:a16="http://schemas.microsoft.com/office/drawing/2014/main" id="{709E66EC-CA1E-8606-F4C2-79018D9BEAD3}"/>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spTree>
    <p:extLst>
      <p:ext uri="{BB962C8B-B14F-4D97-AF65-F5344CB8AC3E}">
        <p14:creationId xmlns:p14="http://schemas.microsoft.com/office/powerpoint/2010/main" val="243796485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4C20-F332-CB2B-5D48-475C8BE294F0}"/>
              </a:ext>
            </a:extLst>
          </p:cNvPr>
          <p:cNvSpPr>
            <a:spLocks noGrp="1"/>
          </p:cNvSpPr>
          <p:nvPr>
            <p:ph type="title"/>
          </p:nvPr>
        </p:nvSpPr>
        <p:spPr/>
        <p:txBody>
          <a:bodyPr/>
          <a:lstStyle/>
          <a:p>
            <a:r>
              <a:rPr lang="en-US" dirty="0"/>
              <a:t>NORM INEQUALITIES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73C356F-11D8-5E65-4B8B-5BAB49D2155C}"/>
                  </a:ext>
                </a:extLst>
              </p:cNvPr>
              <p:cNvSpPr>
                <a:spLocks noGrp="1"/>
              </p:cNvSpPr>
              <p:nvPr>
                <p:ph idx="1"/>
              </p:nvPr>
            </p:nvSpPr>
            <p:spPr/>
            <p:txBody>
              <a:bodyPr>
                <a:normAutofit/>
              </a:bodyPr>
              <a:lstStyle/>
              <a:p>
                <a:pPr marL="0" indent="0">
                  <a:buNone/>
                </a:pPr>
                <a:r>
                  <a:rPr lang="en-US" dirty="0"/>
                  <a:t>Let </a:t>
                </a:r>
                <a14:m>
                  <m:oMath xmlns:m="http://schemas.openxmlformats.org/officeDocument/2006/math">
                    <m:acc>
                      <m:accPr>
                        <m:chr m:val="⃗"/>
                        <m:ctrlPr>
                          <a:rPr lang="en-US" b="0" i="1" smtClean="0">
                            <a:solidFill>
                              <a:schemeClr val="accent5">
                                <a:lumMod val="20000"/>
                                <a:lumOff val="80000"/>
                              </a:schemeClr>
                            </a:solidFill>
                            <a:latin typeface="Cambria Math" panose="02040503050406030204" pitchFamily="18" charset="0"/>
                          </a:rPr>
                        </m:ctrlPr>
                      </m:accPr>
                      <m:e>
                        <m:r>
                          <a:rPr lang="en-US" b="0" i="1" smtClean="0">
                            <a:solidFill>
                              <a:schemeClr val="accent5">
                                <a:lumMod val="20000"/>
                                <a:lumOff val="80000"/>
                              </a:schemeClr>
                            </a:solidFill>
                            <a:latin typeface="Cambria Math" panose="02040503050406030204" pitchFamily="18" charset="0"/>
                          </a:rPr>
                          <m:t>𝛽</m:t>
                        </m:r>
                      </m:e>
                    </m:acc>
                  </m:oMath>
                </a14:m>
                <a:r>
                  <a:rPr lang="en-US" dirty="0"/>
                  <a:t> denote vector given by zeroing out entries of </a:t>
                </a:r>
                <a14:m>
                  <m:oMath xmlns:m="http://schemas.openxmlformats.org/officeDocument/2006/math">
                    <m:acc>
                      <m:accPr>
                        <m:chr m:val="⃗"/>
                        <m:ctrlPr>
                          <a:rPr lang="en-US" b="0" i="1" smtClean="0">
                            <a:solidFill>
                              <a:schemeClr val="accent5">
                                <a:lumMod val="20000"/>
                                <a:lumOff val="80000"/>
                              </a:schemeClr>
                            </a:solidFill>
                            <a:latin typeface="Cambria Math" panose="02040503050406030204" pitchFamily="18" charset="0"/>
                          </a:rPr>
                        </m:ctrlPr>
                      </m:accPr>
                      <m:e>
                        <m:r>
                          <a:rPr lang="en-US" b="0" i="1" smtClean="0">
                            <a:solidFill>
                              <a:schemeClr val="accent5">
                                <a:lumMod val="20000"/>
                                <a:lumOff val="80000"/>
                              </a:schemeClr>
                            </a:solidFill>
                            <a:latin typeface="Cambria Math" panose="02040503050406030204" pitchFamily="18" charset="0"/>
                          </a:rPr>
                          <m:t>𝛼</m:t>
                        </m:r>
                      </m:e>
                    </m:acc>
                  </m:oMath>
                </a14:m>
                <a:r>
                  <a:rPr lang="en-US" dirty="0"/>
                  <a:t> smaller than </a:t>
                </a:r>
                <a14:m>
                  <m:oMath xmlns:m="http://schemas.openxmlformats.org/officeDocument/2006/math">
                    <m:r>
                      <a:rPr lang="en-US" b="0" i="1" smtClean="0">
                        <a:latin typeface="Cambria Math" panose="02040503050406030204" pitchFamily="18" charset="0"/>
                      </a:rPr>
                      <m:t>𝜉</m:t>
                    </m:r>
                  </m:oMath>
                </a14:m>
                <a:endParaRPr lang="en-US" b="0" dirty="0"/>
              </a:p>
              <a:p>
                <a:pPr marL="0" indent="0">
                  <a:buNone/>
                </a:pPr>
                <a:endParaRPr lang="en-US" sz="100" dirty="0"/>
              </a:p>
            </p:txBody>
          </p:sp>
        </mc:Choice>
        <mc:Fallback>
          <p:sp>
            <p:nvSpPr>
              <p:cNvPr id="3" name="Content Placeholder 2">
                <a:extLst>
                  <a:ext uri="{FF2B5EF4-FFF2-40B4-BE49-F238E27FC236}">
                    <a16:creationId xmlns:a16="http://schemas.microsoft.com/office/drawing/2014/main" id="{E73C356F-11D8-5E65-4B8B-5BAB49D2155C}"/>
                  </a:ext>
                </a:extLst>
              </p:cNvPr>
              <p:cNvSpPr>
                <a:spLocks noGrp="1" noRot="1" noChangeAspect="1" noMove="1" noResize="1" noEditPoints="1" noAdjustHandles="1" noChangeArrowheads="1" noChangeShapeType="1" noTextEdit="1"/>
              </p:cNvSpPr>
              <p:nvPr>
                <p:ph idx="1"/>
              </p:nvPr>
            </p:nvSpPr>
            <p:spPr>
              <a:blipFill>
                <a:blip r:embed="rId3"/>
                <a:stretch>
                  <a:fillRect l="-1518" t="-43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AB5A6C8-51D3-24AC-3DC4-D7D087F10CA9}"/>
                  </a:ext>
                </a:extLst>
              </p:cNvPr>
              <p:cNvSpPr txBox="1"/>
              <p:nvPr/>
            </p:nvSpPr>
            <p:spPr>
              <a:xfrm>
                <a:off x="2484120" y="1849529"/>
                <a:ext cx="6106160" cy="1347035"/>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sSubSup>
                        <m:sSubSupPr>
                          <m:ctrlPr>
                            <a:rPr lang="en-US" sz="3200" i="1" dirty="0">
                              <a:solidFill>
                                <a:srgbClr val="418AB3">
                                  <a:lumMod val="40000"/>
                                  <a:lumOff val="60000"/>
                                </a:srgbClr>
                              </a:solidFill>
                              <a:latin typeface="Cambria Math" panose="02040503050406030204" pitchFamily="18" charset="0"/>
                              <a:ea typeface="Cambria Math" panose="02040503050406030204" pitchFamily="18" charset="0"/>
                            </a:rPr>
                          </m:ctrlPr>
                        </m:sSubSupPr>
                        <m:e>
                          <m:d>
                            <m:dPr>
                              <m:begChr m:val="‖"/>
                              <m:endChr m:val="‖"/>
                              <m:ctrlPr>
                                <a:rPr lang="en-US" sz="3200" i="1">
                                  <a:solidFill>
                                    <a:srgbClr val="418AB3">
                                      <a:lumMod val="40000"/>
                                      <a:lumOff val="60000"/>
                                    </a:srgbClr>
                                  </a:solidFill>
                                  <a:latin typeface="Cambria Math" panose="02040503050406030204" pitchFamily="18" charset="0"/>
                                  <a:ea typeface="Cambria Math" panose="02040503050406030204" pitchFamily="18" charset="0"/>
                                </a:rPr>
                              </m:ctrlPr>
                            </m:dPr>
                            <m:e>
                              <m:acc>
                                <m:accPr>
                                  <m:chr m:val="⃗"/>
                                  <m:ctrlPr>
                                    <a:rPr lang="en-US" sz="3200" i="1">
                                      <a:solidFill>
                                        <a:srgbClr val="418AB3">
                                          <a:lumMod val="40000"/>
                                          <a:lumOff val="60000"/>
                                        </a:srgbClr>
                                      </a:solidFill>
                                      <a:latin typeface="Cambria Math" panose="02040503050406030204" pitchFamily="18" charset="0"/>
                                      <a:ea typeface="Cambria Math" panose="02040503050406030204" pitchFamily="18" charset="0"/>
                                    </a:rPr>
                                  </m:ctrlPr>
                                </m:accPr>
                                <m:e>
                                  <m:r>
                                    <a:rPr lang="en-US" sz="3200" i="1">
                                      <a:solidFill>
                                        <a:srgbClr val="418AB3">
                                          <a:lumMod val="40000"/>
                                          <a:lumOff val="60000"/>
                                        </a:srgbClr>
                                      </a:solidFill>
                                      <a:latin typeface="Cambria Math" panose="02040503050406030204" pitchFamily="18" charset="0"/>
                                      <a:ea typeface="Cambria Math" panose="02040503050406030204" pitchFamily="18" charset="0"/>
                                    </a:rPr>
                                    <m:t>𝛽</m:t>
                                  </m:r>
                                </m:e>
                              </m:acc>
                              <m:r>
                                <a:rPr lang="en-US" sz="3200" i="1" dirty="0">
                                  <a:solidFill>
                                    <a:srgbClr val="418AB3">
                                      <a:lumMod val="40000"/>
                                      <a:lumOff val="60000"/>
                                    </a:srgbClr>
                                  </a:solidFill>
                                  <a:latin typeface="Cambria Math" panose="02040503050406030204" pitchFamily="18" charset="0"/>
                                </a:rPr>
                                <m:t>−</m:t>
                              </m:r>
                              <m:acc>
                                <m:accPr>
                                  <m:chr m:val="⃗"/>
                                  <m:ctrlPr>
                                    <a:rPr lang="en-US" sz="3200" i="1" dirty="0">
                                      <a:solidFill>
                                        <a:srgbClr val="418AB3">
                                          <a:lumMod val="40000"/>
                                          <a:lumOff val="60000"/>
                                        </a:srgbClr>
                                      </a:solidFill>
                                      <a:latin typeface="Cambria Math" panose="02040503050406030204" pitchFamily="18" charset="0"/>
                                    </a:rPr>
                                  </m:ctrlPr>
                                </m:accPr>
                                <m:e>
                                  <m:r>
                                    <a:rPr lang="en-US" sz="3200" i="1" dirty="0">
                                      <a:solidFill>
                                        <a:srgbClr val="418AB3">
                                          <a:lumMod val="40000"/>
                                          <a:lumOff val="60000"/>
                                        </a:srgbClr>
                                      </a:solidFill>
                                      <a:latin typeface="Cambria Math" panose="02040503050406030204" pitchFamily="18" charset="0"/>
                                    </a:rPr>
                                    <m:t>𝛼</m:t>
                                  </m:r>
                                </m:e>
                              </m:acc>
                            </m:e>
                          </m:d>
                        </m:e>
                        <m:sub>
                          <m:r>
                            <a:rPr lang="en-US" sz="3200" i="1" dirty="0">
                              <a:solidFill>
                                <a:srgbClr val="418AB3">
                                  <a:lumMod val="40000"/>
                                  <a:lumOff val="60000"/>
                                </a:srgbClr>
                              </a:solidFill>
                              <a:latin typeface="Cambria Math" panose="02040503050406030204" pitchFamily="18" charset="0"/>
                            </a:rPr>
                            <m:t>2</m:t>
                          </m:r>
                        </m:sub>
                        <m:sup>
                          <m:r>
                            <a:rPr lang="en-US" sz="3200" i="1" dirty="0">
                              <a:solidFill>
                                <a:srgbClr val="418AB3">
                                  <a:lumMod val="40000"/>
                                  <a:lumOff val="60000"/>
                                </a:srgbClr>
                              </a:solidFill>
                              <a:latin typeface="Cambria Math" panose="02040503050406030204" pitchFamily="18" charset="0"/>
                            </a:rPr>
                            <m:t>2</m:t>
                          </m:r>
                        </m:sup>
                      </m:sSubSup>
                      <m:r>
                        <a:rPr lang="en-US" sz="3200" i="1" dirty="0" smtClean="0">
                          <a:noFill/>
                          <a:latin typeface="Cambria Math" panose="02040503050406030204" pitchFamily="18" charset="0"/>
                        </a:rPr>
                        <m:t>=</m:t>
                      </m:r>
                      <m:nary>
                        <m:naryPr>
                          <m:chr m:val="∑"/>
                          <m:supHide m:val="on"/>
                          <m:ctrlPr>
                            <a:rPr lang="en-US" sz="3200" i="1" smtClean="0">
                              <a:noFill/>
                              <a:latin typeface="Cambria Math" panose="02040503050406030204" pitchFamily="18" charset="0"/>
                              <a:ea typeface="Cambria Math" panose="02040503050406030204" pitchFamily="18" charset="0"/>
                            </a:rPr>
                          </m:ctrlPr>
                        </m:naryPr>
                        <m:sub>
                          <m:r>
                            <a:rPr lang="en-US" sz="3200" i="1">
                              <a:noFill/>
                              <a:latin typeface="Cambria Math" panose="02040503050406030204" pitchFamily="18" charset="0"/>
                              <a:ea typeface="Cambria Math" panose="02040503050406030204" pitchFamily="18" charset="0"/>
                            </a:rPr>
                            <m:t>𝑃</m:t>
                          </m:r>
                          <m:r>
                            <a:rPr lang="en-US" sz="3200" i="1">
                              <a:noFill/>
                              <a:latin typeface="Cambria Math" panose="02040503050406030204" pitchFamily="18" charset="0"/>
                              <a:ea typeface="Cambria Math" panose="02040503050406030204" pitchFamily="18" charset="0"/>
                            </a:rPr>
                            <m:t>: </m:t>
                          </m:r>
                          <m:d>
                            <m:dPr>
                              <m:begChr m:val="|"/>
                              <m:endChr m:val="|"/>
                              <m:ctrlPr>
                                <a:rPr lang="en-US" sz="3200" i="1">
                                  <a:noFill/>
                                  <a:latin typeface="Cambria Math" panose="02040503050406030204" pitchFamily="18" charset="0"/>
                                  <a:ea typeface="Cambria Math" panose="02040503050406030204" pitchFamily="18" charset="0"/>
                                </a:rPr>
                              </m:ctrlPr>
                            </m:dPr>
                            <m:e>
                              <m:sSub>
                                <m:sSubPr>
                                  <m:ctrlPr>
                                    <a:rPr lang="en-US" sz="3200" i="1">
                                      <a:noFill/>
                                      <a:latin typeface="Cambria Math" panose="02040503050406030204" pitchFamily="18" charset="0"/>
                                      <a:ea typeface="Cambria Math" panose="02040503050406030204" pitchFamily="18" charset="0"/>
                                    </a:rPr>
                                  </m:ctrlPr>
                                </m:sSubPr>
                                <m:e>
                                  <m:r>
                                    <a:rPr lang="en-US" sz="3200" i="1">
                                      <a:noFill/>
                                      <a:latin typeface="Cambria Math" panose="02040503050406030204" pitchFamily="18" charset="0"/>
                                      <a:ea typeface="Cambria Math" panose="02040503050406030204" pitchFamily="18" charset="0"/>
                                    </a:rPr>
                                    <m:t>𝛼</m:t>
                                  </m:r>
                                </m:e>
                                <m:sub>
                                  <m:r>
                                    <a:rPr lang="en-US" sz="3200" i="1">
                                      <a:noFill/>
                                      <a:latin typeface="Cambria Math" panose="02040503050406030204" pitchFamily="18" charset="0"/>
                                      <a:ea typeface="Cambria Math" panose="02040503050406030204" pitchFamily="18" charset="0"/>
                                    </a:rPr>
                                    <m:t>𝑃</m:t>
                                  </m:r>
                                </m:sub>
                              </m:sSub>
                            </m:e>
                          </m:d>
                          <m:r>
                            <a:rPr lang="en-US" sz="3200" i="1">
                              <a:noFill/>
                              <a:latin typeface="Cambria Math" panose="02040503050406030204" pitchFamily="18" charset="0"/>
                              <a:ea typeface="Cambria Math" panose="02040503050406030204" pitchFamily="18" charset="0"/>
                            </a:rPr>
                            <m:t>≤</m:t>
                          </m:r>
                          <m:r>
                            <a:rPr lang="en-US" sz="3200" i="1">
                              <a:noFill/>
                              <a:latin typeface="Cambria Math" panose="02040503050406030204" pitchFamily="18" charset="0"/>
                              <a:ea typeface="Cambria Math" panose="02040503050406030204" pitchFamily="18" charset="0"/>
                            </a:rPr>
                            <m:t>𝜉</m:t>
                          </m:r>
                        </m:sub>
                        <m:sup/>
                        <m:e>
                          <m:sSubSup>
                            <m:sSubSupPr>
                              <m:ctrlPr>
                                <a:rPr lang="en-US" sz="3200" i="1">
                                  <a:noFill/>
                                  <a:latin typeface="Cambria Math" panose="02040503050406030204" pitchFamily="18" charset="0"/>
                                  <a:ea typeface="Cambria Math" panose="02040503050406030204" pitchFamily="18" charset="0"/>
                                </a:rPr>
                              </m:ctrlPr>
                            </m:sSubSupPr>
                            <m:e>
                              <m:r>
                                <a:rPr lang="en-US" sz="3200" i="1">
                                  <a:noFill/>
                                  <a:latin typeface="Cambria Math" panose="02040503050406030204" pitchFamily="18" charset="0"/>
                                  <a:ea typeface="Cambria Math" panose="02040503050406030204" pitchFamily="18" charset="0"/>
                                </a:rPr>
                                <m:t>𝛼</m:t>
                              </m:r>
                            </m:e>
                            <m:sub>
                              <m:r>
                                <a:rPr lang="en-US" sz="3200" i="1">
                                  <a:noFill/>
                                  <a:latin typeface="Cambria Math" panose="02040503050406030204" pitchFamily="18" charset="0"/>
                                  <a:ea typeface="Cambria Math" panose="02040503050406030204" pitchFamily="18" charset="0"/>
                                </a:rPr>
                                <m:t>𝑃</m:t>
                              </m:r>
                            </m:sub>
                            <m:sup>
                              <m:r>
                                <a:rPr lang="en-US" sz="3200" i="1">
                                  <a:noFill/>
                                  <a:latin typeface="Cambria Math" panose="02040503050406030204" pitchFamily="18" charset="0"/>
                                  <a:ea typeface="Cambria Math" panose="02040503050406030204" pitchFamily="18" charset="0"/>
                                </a:rPr>
                                <m:t>2</m:t>
                              </m:r>
                            </m:sup>
                          </m:sSubSup>
                        </m:e>
                      </m:nary>
                    </m:oMath>
                  </m:oMathPara>
                </a14:m>
                <a:endParaRPr lang="en-US" sz="3200" dirty="0">
                  <a:solidFill>
                    <a:srgbClr val="000000"/>
                  </a:solidFill>
                </a:endParaRPr>
              </a:p>
            </p:txBody>
          </p:sp>
        </mc:Choice>
        <mc:Fallback>
          <p:sp>
            <p:nvSpPr>
              <p:cNvPr id="6" name="TextBox 5">
                <a:extLst>
                  <a:ext uri="{FF2B5EF4-FFF2-40B4-BE49-F238E27FC236}">
                    <a16:creationId xmlns:a16="http://schemas.microsoft.com/office/drawing/2014/main" id="{CAB5A6C8-51D3-24AC-3DC4-D7D087F10CA9}"/>
                  </a:ext>
                </a:extLst>
              </p:cNvPr>
              <p:cNvSpPr txBox="1">
                <a:spLocks noRot="1" noChangeAspect="1" noMove="1" noResize="1" noEditPoints="1" noAdjustHandles="1" noChangeArrowheads="1" noChangeShapeType="1" noTextEdit="1"/>
              </p:cNvSpPr>
              <p:nvPr/>
            </p:nvSpPr>
            <p:spPr>
              <a:xfrm>
                <a:off x="2484120" y="1849529"/>
                <a:ext cx="6106160" cy="134703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0E4CAF8-1B19-C2E7-504C-BF3BAA8AF224}"/>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7" name="TextBox 6">
                <a:extLst>
                  <a:ext uri="{FF2B5EF4-FFF2-40B4-BE49-F238E27FC236}">
                    <a16:creationId xmlns:a16="http://schemas.microsoft.com/office/drawing/2014/main" id="{C0E4CAF8-1B19-C2E7-504C-BF3BAA8AF224}"/>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5"/>
                <a:stretch>
                  <a:fillRect t="-4000" r="-911" b="-16000"/>
                </a:stretch>
              </a:blipFill>
            </p:spPr>
            <p:txBody>
              <a:bodyPr/>
              <a:lstStyle/>
              <a:p>
                <a:r>
                  <a:rPr lang="en-US">
                    <a:noFill/>
                  </a:rPr>
                  <a:t> </a:t>
                </a:r>
              </a:p>
            </p:txBody>
          </p:sp>
        </mc:Fallback>
      </mc:AlternateContent>
    </p:spTree>
    <p:extLst>
      <p:ext uri="{BB962C8B-B14F-4D97-AF65-F5344CB8AC3E}">
        <p14:creationId xmlns:p14="http://schemas.microsoft.com/office/powerpoint/2010/main" val="322013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4C20-F332-CB2B-5D48-475C8BE294F0}"/>
              </a:ext>
            </a:extLst>
          </p:cNvPr>
          <p:cNvSpPr>
            <a:spLocks noGrp="1"/>
          </p:cNvSpPr>
          <p:nvPr>
            <p:ph type="title"/>
          </p:nvPr>
        </p:nvSpPr>
        <p:spPr/>
        <p:txBody>
          <a:bodyPr/>
          <a:lstStyle/>
          <a:p>
            <a:r>
              <a:rPr lang="en-US" dirty="0"/>
              <a:t>NORM INEQUALITIES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73C356F-11D8-5E65-4B8B-5BAB49D2155C}"/>
                  </a:ext>
                </a:extLst>
              </p:cNvPr>
              <p:cNvSpPr>
                <a:spLocks noGrp="1"/>
              </p:cNvSpPr>
              <p:nvPr>
                <p:ph idx="1"/>
              </p:nvPr>
            </p:nvSpPr>
            <p:spPr/>
            <p:txBody>
              <a:bodyPr>
                <a:normAutofit/>
              </a:bodyPr>
              <a:lstStyle/>
              <a:p>
                <a:pPr marL="0" indent="0">
                  <a:buNone/>
                </a:pPr>
                <a:r>
                  <a:rPr lang="en-US" dirty="0"/>
                  <a:t>Let </a:t>
                </a:r>
                <a14:m>
                  <m:oMath xmlns:m="http://schemas.openxmlformats.org/officeDocument/2006/math">
                    <m:acc>
                      <m:accPr>
                        <m:chr m:val="⃗"/>
                        <m:ctrlPr>
                          <a:rPr lang="en-US" b="0" i="1" smtClean="0">
                            <a:solidFill>
                              <a:schemeClr val="accent5">
                                <a:lumMod val="20000"/>
                                <a:lumOff val="80000"/>
                              </a:schemeClr>
                            </a:solidFill>
                            <a:latin typeface="Cambria Math" panose="02040503050406030204" pitchFamily="18" charset="0"/>
                          </a:rPr>
                        </m:ctrlPr>
                      </m:accPr>
                      <m:e>
                        <m:r>
                          <a:rPr lang="en-US" b="0" i="1" smtClean="0">
                            <a:solidFill>
                              <a:schemeClr val="accent5">
                                <a:lumMod val="20000"/>
                                <a:lumOff val="80000"/>
                              </a:schemeClr>
                            </a:solidFill>
                            <a:latin typeface="Cambria Math" panose="02040503050406030204" pitchFamily="18" charset="0"/>
                          </a:rPr>
                          <m:t>𝛽</m:t>
                        </m:r>
                      </m:e>
                    </m:acc>
                  </m:oMath>
                </a14:m>
                <a:r>
                  <a:rPr lang="en-US" dirty="0"/>
                  <a:t> denote vector given by zeroing out entries of </a:t>
                </a:r>
                <a14:m>
                  <m:oMath xmlns:m="http://schemas.openxmlformats.org/officeDocument/2006/math">
                    <m:acc>
                      <m:accPr>
                        <m:chr m:val="⃗"/>
                        <m:ctrlPr>
                          <a:rPr lang="en-US" b="0" i="1" smtClean="0">
                            <a:solidFill>
                              <a:schemeClr val="accent5">
                                <a:lumMod val="20000"/>
                                <a:lumOff val="80000"/>
                              </a:schemeClr>
                            </a:solidFill>
                            <a:latin typeface="Cambria Math" panose="02040503050406030204" pitchFamily="18" charset="0"/>
                          </a:rPr>
                        </m:ctrlPr>
                      </m:accPr>
                      <m:e>
                        <m:r>
                          <a:rPr lang="en-US" b="0" i="1" smtClean="0">
                            <a:solidFill>
                              <a:schemeClr val="accent5">
                                <a:lumMod val="20000"/>
                                <a:lumOff val="80000"/>
                              </a:schemeClr>
                            </a:solidFill>
                            <a:latin typeface="Cambria Math" panose="02040503050406030204" pitchFamily="18" charset="0"/>
                          </a:rPr>
                          <m:t>𝛼</m:t>
                        </m:r>
                      </m:e>
                    </m:acc>
                  </m:oMath>
                </a14:m>
                <a:r>
                  <a:rPr lang="en-US" dirty="0"/>
                  <a:t> smaller than </a:t>
                </a:r>
                <a14:m>
                  <m:oMath xmlns:m="http://schemas.openxmlformats.org/officeDocument/2006/math">
                    <m:r>
                      <a:rPr lang="en-US" b="0" i="1" smtClean="0">
                        <a:latin typeface="Cambria Math" panose="02040503050406030204" pitchFamily="18" charset="0"/>
                      </a:rPr>
                      <m:t>𝜉</m:t>
                    </m:r>
                  </m:oMath>
                </a14:m>
                <a:endParaRPr lang="en-US" b="0" dirty="0"/>
              </a:p>
              <a:p>
                <a:pPr marL="0" indent="0">
                  <a:buNone/>
                </a:pPr>
                <a:endParaRPr lang="en-US" sz="100" dirty="0"/>
              </a:p>
              <a:p>
                <a:pPr marL="0" indent="0">
                  <a:buNone/>
                </a:pPr>
                <a14:m>
                  <m:oMathPara xmlns:m="http://schemas.openxmlformats.org/officeDocument/2006/math">
                    <m:oMathParaPr>
                      <m:jc m:val="centerGroup"/>
                    </m:oMathParaPr>
                    <m:oMath xmlns:m="http://schemas.openxmlformats.org/officeDocument/2006/math">
                      <m:sSubSup>
                        <m:sSubSupPr>
                          <m:ctrlPr>
                            <a:rPr lang="en-US" b="0" i="1" dirty="0" smtClean="0">
                              <a:solidFill>
                                <a:schemeClr val="accent1">
                                  <a:lumMod val="40000"/>
                                  <a:lumOff val="60000"/>
                                </a:schemeClr>
                              </a:solidFill>
                              <a:latin typeface="Cambria Math" panose="02040503050406030204" pitchFamily="18" charset="0"/>
                              <a:ea typeface="Cambria Math" panose="02040503050406030204" pitchFamily="18" charset="0"/>
                            </a:rPr>
                          </m:ctrlPr>
                        </m:sSubSupPr>
                        <m:e>
                          <m:d>
                            <m:dPr>
                              <m:begChr m:val="‖"/>
                              <m:endChr m:val="‖"/>
                              <m:ctrlPr>
                                <a:rPr lang="en-US" i="1">
                                  <a:solidFill>
                                    <a:schemeClr val="accent1">
                                      <a:lumMod val="40000"/>
                                      <a:lumOff val="60000"/>
                                    </a:schemeClr>
                                  </a:solidFill>
                                  <a:latin typeface="Cambria Math" panose="02040503050406030204" pitchFamily="18" charset="0"/>
                                  <a:ea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ea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ea typeface="Cambria Math" panose="02040503050406030204" pitchFamily="18" charset="0"/>
                                    </a:rPr>
                                    <m:t>𝛽</m:t>
                                  </m:r>
                                </m:e>
                              </m:acc>
                              <m:r>
                                <a:rPr lang="en-US" i="1" dirty="0">
                                  <a:solidFill>
                                    <a:schemeClr val="accent1">
                                      <a:lumMod val="40000"/>
                                      <a:lumOff val="60000"/>
                                    </a:schemeClr>
                                  </a:solidFill>
                                  <a:latin typeface="Cambria Math" panose="02040503050406030204" pitchFamily="18" charset="0"/>
                                </a:rPr>
                                <m:t>−</m:t>
                              </m:r>
                              <m:acc>
                                <m:accPr>
                                  <m:chr m:val="⃗"/>
                                  <m:ctrlPr>
                                    <a:rPr lang="en-US" i="1" dirty="0">
                                      <a:solidFill>
                                        <a:schemeClr val="accent1">
                                          <a:lumMod val="40000"/>
                                          <a:lumOff val="60000"/>
                                        </a:schemeClr>
                                      </a:solidFill>
                                      <a:latin typeface="Cambria Math" panose="02040503050406030204" pitchFamily="18" charset="0"/>
                                    </a:rPr>
                                  </m:ctrlPr>
                                </m:accPr>
                                <m:e>
                                  <m:r>
                                    <a:rPr lang="en-US" i="1" dirty="0">
                                      <a:solidFill>
                                        <a:schemeClr val="accent1">
                                          <a:lumMod val="40000"/>
                                          <a:lumOff val="60000"/>
                                        </a:schemeClr>
                                      </a:solidFill>
                                      <a:latin typeface="Cambria Math" panose="02040503050406030204" pitchFamily="18" charset="0"/>
                                    </a:rPr>
                                    <m:t>𝛼</m:t>
                                  </m:r>
                                </m:e>
                              </m:acc>
                            </m:e>
                          </m:d>
                        </m:e>
                        <m:sub>
                          <m:r>
                            <a:rPr lang="en-US" b="0" i="1" dirty="0" smtClean="0">
                              <a:solidFill>
                                <a:schemeClr val="accent1">
                                  <a:lumMod val="40000"/>
                                  <a:lumOff val="60000"/>
                                </a:schemeClr>
                              </a:solidFill>
                              <a:latin typeface="Cambria Math" panose="02040503050406030204" pitchFamily="18" charset="0"/>
                            </a:rPr>
                            <m:t>2</m:t>
                          </m:r>
                        </m:sub>
                        <m:sup>
                          <m:r>
                            <a:rPr lang="en-US" b="0" i="1" dirty="0" smtClean="0">
                              <a:solidFill>
                                <a:schemeClr val="accent1">
                                  <a:lumMod val="40000"/>
                                  <a:lumOff val="60000"/>
                                </a:schemeClr>
                              </a:solidFill>
                              <a:latin typeface="Cambria Math" panose="02040503050406030204" pitchFamily="18" charset="0"/>
                            </a:rPr>
                            <m:t>2</m:t>
                          </m:r>
                        </m:sup>
                      </m:sSubSup>
                      <m:r>
                        <a:rPr lang="en-US" b="0" i="1" dirty="0" smtClean="0">
                          <a:solidFill>
                            <a:schemeClr val="accent1">
                              <a:lumMod val="40000"/>
                              <a:lumOff val="60000"/>
                            </a:schemeClr>
                          </a:solidFill>
                          <a:latin typeface="Cambria Math" panose="02040503050406030204" pitchFamily="18" charset="0"/>
                        </a:rPr>
                        <m:t>=</m:t>
                      </m:r>
                      <m:nary>
                        <m:naryPr>
                          <m:chr m:val="∑"/>
                          <m:supHide m:val="on"/>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naryPr>
                        <m:sub>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𝑃</m:t>
                          </m:r>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 </m:t>
                          </m:r>
                          <m:d>
                            <m:dPr>
                              <m:begChr m:val="|"/>
                              <m:endChr m:val="|"/>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dPr>
                            <m:e>
                              <m:sSub>
                                <m:sSubPr>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sSubPr>
                                <m:e>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𝛼</m:t>
                                  </m:r>
                                </m:e>
                                <m:sub>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𝑃</m:t>
                                  </m:r>
                                </m:sub>
                              </m:sSub>
                            </m:e>
                          </m:d>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𝜉</m:t>
                          </m:r>
                        </m:sub>
                        <m:sup/>
                        <m:e>
                          <m:sSubSup>
                            <m:sSubSupPr>
                              <m:ctrlP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ctrlPr>
                            </m:sSubSupPr>
                            <m:e>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𝛼</m:t>
                              </m:r>
                            </m:e>
                            <m:sub>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𝑃</m:t>
                              </m:r>
                            </m:sub>
                            <m:sup>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2−</m:t>
                              </m:r>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ℓ</m:t>
                              </m:r>
                            </m:sup>
                          </m:sSubSup>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m:t>
                          </m:r>
                          <m:sSubSup>
                            <m:sSubSupPr>
                              <m:ctrlPr>
                                <a:rPr lang="en-US" i="1">
                                  <a:solidFill>
                                    <a:schemeClr val="accent1">
                                      <a:lumMod val="40000"/>
                                      <a:lumOff val="60000"/>
                                    </a:schemeClr>
                                  </a:solidFill>
                                  <a:latin typeface="Cambria Math" panose="02040503050406030204" pitchFamily="18" charset="0"/>
                                  <a:ea typeface="Cambria Math" panose="02040503050406030204" pitchFamily="18" charset="0"/>
                                </a:rPr>
                              </m:ctrlPr>
                            </m:sSubSupPr>
                            <m:e>
                              <m:r>
                                <a:rPr lang="en-US" i="1">
                                  <a:solidFill>
                                    <a:schemeClr val="accent1">
                                      <a:lumMod val="40000"/>
                                      <a:lumOff val="60000"/>
                                    </a:schemeClr>
                                  </a:solidFill>
                                  <a:latin typeface="Cambria Math" panose="02040503050406030204" pitchFamily="18" charset="0"/>
                                  <a:ea typeface="Cambria Math" panose="02040503050406030204" pitchFamily="18" charset="0"/>
                                </a:rPr>
                                <m:t>𝛼</m:t>
                              </m:r>
                            </m:e>
                            <m:sub>
                              <m:r>
                                <a:rPr lang="en-US" i="1">
                                  <a:solidFill>
                                    <a:schemeClr val="accent1">
                                      <a:lumMod val="40000"/>
                                      <a:lumOff val="60000"/>
                                    </a:schemeClr>
                                  </a:solidFill>
                                  <a:latin typeface="Cambria Math" panose="02040503050406030204" pitchFamily="18" charset="0"/>
                                  <a:ea typeface="Cambria Math" panose="02040503050406030204" pitchFamily="18" charset="0"/>
                                </a:rPr>
                                <m:t>𝑃</m:t>
                              </m:r>
                            </m:sub>
                            <m:sup>
                              <m:r>
                                <a:rPr lang="en-US" b="0" i="1" smtClean="0">
                                  <a:solidFill>
                                    <a:schemeClr val="accent1">
                                      <a:lumMod val="40000"/>
                                      <a:lumOff val="60000"/>
                                    </a:schemeClr>
                                  </a:solidFill>
                                  <a:latin typeface="Cambria Math" panose="02040503050406030204" pitchFamily="18" charset="0"/>
                                  <a:ea typeface="Cambria Math" panose="02040503050406030204" pitchFamily="18" charset="0"/>
                                </a:rPr>
                                <m:t>ℓ</m:t>
                              </m:r>
                            </m:sup>
                          </m:sSubSup>
                        </m:e>
                      </m:nary>
                    </m:oMath>
                  </m:oMathPara>
                </a14:m>
                <a:endParaRPr lang="en-US" dirty="0"/>
              </a:p>
            </p:txBody>
          </p:sp>
        </mc:Choice>
        <mc:Fallback>
          <p:sp>
            <p:nvSpPr>
              <p:cNvPr id="3" name="Content Placeholder 2">
                <a:extLst>
                  <a:ext uri="{FF2B5EF4-FFF2-40B4-BE49-F238E27FC236}">
                    <a16:creationId xmlns:a16="http://schemas.microsoft.com/office/drawing/2014/main" id="{E73C356F-11D8-5E65-4B8B-5BAB49D2155C}"/>
                  </a:ext>
                </a:extLst>
              </p:cNvPr>
              <p:cNvSpPr>
                <a:spLocks noGrp="1" noRot="1" noChangeAspect="1" noMove="1" noResize="1" noEditPoints="1" noAdjustHandles="1" noChangeArrowheads="1" noChangeShapeType="1" noTextEdit="1"/>
              </p:cNvSpPr>
              <p:nvPr>
                <p:ph idx="1"/>
              </p:nvPr>
            </p:nvSpPr>
            <p:spPr>
              <a:blipFill>
                <a:blip r:embed="rId3"/>
                <a:stretch>
                  <a:fillRect l="-1518" t="-225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E20763D-ECEF-C9E6-CBAF-AB81C2C5F8F0}"/>
                  </a:ext>
                </a:extLst>
              </p:cNvPr>
              <p:cNvSpPr txBox="1"/>
              <p:nvPr/>
            </p:nvSpPr>
            <p:spPr>
              <a:xfrm>
                <a:off x="5199380" y="3200554"/>
                <a:ext cx="3274060" cy="134703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m:t>
                      </m:r>
                      <m:sSup>
                        <m:sSupPr>
                          <m:ctrlP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𝜉</m:t>
                          </m:r>
                        </m:e>
                        <m:sup>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2−ℓ</m:t>
                          </m:r>
                        </m:sup>
                      </m:sSup>
                      <m:nary>
                        <m:naryPr>
                          <m:chr m:val="∑"/>
                          <m:supHide m:val="on"/>
                          <m:ctrlPr>
                            <a:rPr lang="en-US" sz="3200" i="1">
                              <a:solidFill>
                                <a:schemeClr val="accent1">
                                  <a:lumMod val="40000"/>
                                  <a:lumOff val="60000"/>
                                </a:schemeClr>
                              </a:solidFill>
                              <a:latin typeface="Cambria Math" panose="02040503050406030204" pitchFamily="18" charset="0"/>
                              <a:ea typeface="Cambria Math" panose="02040503050406030204" pitchFamily="18" charset="0"/>
                            </a:rPr>
                          </m:ctrlPr>
                        </m:naryPr>
                        <m:sub>
                          <m:r>
                            <a:rPr lang="en-US" sz="3200" i="1">
                              <a:solidFill>
                                <a:schemeClr val="accent1">
                                  <a:lumMod val="40000"/>
                                  <a:lumOff val="60000"/>
                                </a:schemeClr>
                              </a:solidFill>
                              <a:latin typeface="Cambria Math" panose="02040503050406030204" pitchFamily="18" charset="0"/>
                              <a:ea typeface="Cambria Math" panose="02040503050406030204" pitchFamily="18" charset="0"/>
                            </a:rPr>
                            <m:t>𝑃</m:t>
                          </m:r>
                          <m:r>
                            <a:rPr lang="en-US" sz="3200" i="1">
                              <a:solidFill>
                                <a:schemeClr val="accent1">
                                  <a:lumMod val="40000"/>
                                  <a:lumOff val="60000"/>
                                </a:schemeClr>
                              </a:solidFill>
                              <a:latin typeface="Cambria Math" panose="02040503050406030204" pitchFamily="18" charset="0"/>
                              <a:ea typeface="Cambria Math" panose="02040503050406030204" pitchFamily="18" charset="0"/>
                            </a:rPr>
                            <m:t>: </m:t>
                          </m:r>
                          <m:d>
                            <m:dPr>
                              <m:begChr m:val="|"/>
                              <m:endChr m:val="|"/>
                              <m:ctrlPr>
                                <a:rPr lang="en-US" sz="3200" i="1">
                                  <a:solidFill>
                                    <a:schemeClr val="accent1">
                                      <a:lumMod val="40000"/>
                                      <a:lumOff val="60000"/>
                                    </a:schemeClr>
                                  </a:solidFill>
                                  <a:latin typeface="Cambria Math" panose="02040503050406030204" pitchFamily="18" charset="0"/>
                                  <a:ea typeface="Cambria Math" panose="02040503050406030204" pitchFamily="18" charset="0"/>
                                </a:rPr>
                              </m:ctrlPr>
                            </m:dPr>
                            <m:e>
                              <m:sSub>
                                <m:sSubPr>
                                  <m:ctrlPr>
                                    <a:rPr lang="en-US" sz="3200" i="1">
                                      <a:solidFill>
                                        <a:schemeClr val="accent1">
                                          <a:lumMod val="40000"/>
                                          <a:lumOff val="60000"/>
                                        </a:schemeClr>
                                      </a:solidFill>
                                      <a:latin typeface="Cambria Math" panose="02040503050406030204" pitchFamily="18" charset="0"/>
                                      <a:ea typeface="Cambria Math" panose="02040503050406030204" pitchFamily="18" charset="0"/>
                                    </a:rPr>
                                  </m:ctrlPr>
                                </m:sSubPr>
                                <m:e>
                                  <m:r>
                                    <a:rPr lang="en-US" sz="3200" i="1">
                                      <a:solidFill>
                                        <a:schemeClr val="accent1">
                                          <a:lumMod val="40000"/>
                                          <a:lumOff val="60000"/>
                                        </a:schemeClr>
                                      </a:solidFill>
                                      <a:latin typeface="Cambria Math" panose="02040503050406030204" pitchFamily="18" charset="0"/>
                                      <a:ea typeface="Cambria Math" panose="02040503050406030204" pitchFamily="18" charset="0"/>
                                    </a:rPr>
                                    <m:t>𝛼</m:t>
                                  </m:r>
                                </m:e>
                                <m:sub>
                                  <m:r>
                                    <a:rPr lang="en-US" sz="3200" i="1">
                                      <a:solidFill>
                                        <a:schemeClr val="accent1">
                                          <a:lumMod val="40000"/>
                                          <a:lumOff val="60000"/>
                                        </a:schemeClr>
                                      </a:solidFill>
                                      <a:latin typeface="Cambria Math" panose="02040503050406030204" pitchFamily="18" charset="0"/>
                                      <a:ea typeface="Cambria Math" panose="02040503050406030204" pitchFamily="18" charset="0"/>
                                    </a:rPr>
                                    <m:t>𝑃</m:t>
                                  </m:r>
                                </m:sub>
                              </m:sSub>
                            </m:e>
                          </m:d>
                          <m:r>
                            <a:rPr lang="en-US" sz="3200" i="1">
                              <a:solidFill>
                                <a:schemeClr val="accent1">
                                  <a:lumMod val="40000"/>
                                  <a:lumOff val="60000"/>
                                </a:schemeClr>
                              </a:solidFill>
                              <a:latin typeface="Cambria Math" panose="02040503050406030204" pitchFamily="18" charset="0"/>
                              <a:ea typeface="Cambria Math" panose="02040503050406030204" pitchFamily="18" charset="0"/>
                            </a:rPr>
                            <m:t>≤</m:t>
                          </m:r>
                          <m:r>
                            <a:rPr lang="en-US" sz="3200" i="1">
                              <a:solidFill>
                                <a:schemeClr val="accent1">
                                  <a:lumMod val="40000"/>
                                  <a:lumOff val="60000"/>
                                </a:schemeClr>
                              </a:solidFill>
                              <a:latin typeface="Cambria Math" panose="02040503050406030204" pitchFamily="18" charset="0"/>
                              <a:ea typeface="Cambria Math" panose="02040503050406030204" pitchFamily="18" charset="0"/>
                            </a:rPr>
                            <m:t>𝜉</m:t>
                          </m:r>
                        </m:sub>
                        <m:sup/>
                        <m:e>
                          <m:sSubSup>
                            <m:sSubSupPr>
                              <m:ctrlPr>
                                <a:rPr lang="en-US" sz="3200" i="1">
                                  <a:solidFill>
                                    <a:schemeClr val="accent1">
                                      <a:lumMod val="40000"/>
                                      <a:lumOff val="60000"/>
                                    </a:schemeClr>
                                  </a:solidFill>
                                  <a:latin typeface="Cambria Math" panose="02040503050406030204" pitchFamily="18" charset="0"/>
                                  <a:ea typeface="Cambria Math" panose="02040503050406030204" pitchFamily="18" charset="0"/>
                                </a:rPr>
                              </m:ctrlPr>
                            </m:sSubSupPr>
                            <m:e>
                              <m:r>
                                <a:rPr lang="en-US" sz="3200" i="1">
                                  <a:solidFill>
                                    <a:schemeClr val="accent1">
                                      <a:lumMod val="40000"/>
                                      <a:lumOff val="60000"/>
                                    </a:schemeClr>
                                  </a:solidFill>
                                  <a:latin typeface="Cambria Math" panose="02040503050406030204" pitchFamily="18" charset="0"/>
                                  <a:ea typeface="Cambria Math" panose="02040503050406030204" pitchFamily="18" charset="0"/>
                                </a:rPr>
                                <m:t>𝛼</m:t>
                              </m:r>
                            </m:e>
                            <m:sub>
                              <m:r>
                                <a:rPr lang="en-US" sz="3200" i="1">
                                  <a:solidFill>
                                    <a:schemeClr val="accent1">
                                      <a:lumMod val="40000"/>
                                      <a:lumOff val="60000"/>
                                    </a:schemeClr>
                                  </a:solidFill>
                                  <a:latin typeface="Cambria Math" panose="02040503050406030204" pitchFamily="18" charset="0"/>
                                  <a:ea typeface="Cambria Math" panose="02040503050406030204" pitchFamily="18" charset="0"/>
                                </a:rPr>
                                <m:t>𝑃</m:t>
                              </m:r>
                            </m:sub>
                            <m:sup>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ℓ</m:t>
                              </m:r>
                            </m:sup>
                          </m:sSubSup>
                        </m:e>
                      </m:nary>
                    </m:oMath>
                  </m:oMathPara>
                </a14:m>
                <a:endParaRPr lang="en-US" sz="3200" dirty="0"/>
              </a:p>
            </p:txBody>
          </p:sp>
        </mc:Choice>
        <mc:Fallback>
          <p:sp>
            <p:nvSpPr>
              <p:cNvPr id="7" name="TextBox 6">
                <a:extLst>
                  <a:ext uri="{FF2B5EF4-FFF2-40B4-BE49-F238E27FC236}">
                    <a16:creationId xmlns:a16="http://schemas.microsoft.com/office/drawing/2014/main" id="{9E20763D-ECEF-C9E6-CBAF-AB81C2C5F8F0}"/>
                  </a:ext>
                </a:extLst>
              </p:cNvPr>
              <p:cNvSpPr txBox="1">
                <a:spLocks noRot="1" noChangeAspect="1" noMove="1" noResize="1" noEditPoints="1" noAdjustHandles="1" noChangeArrowheads="1" noChangeShapeType="1" noTextEdit="1"/>
              </p:cNvSpPr>
              <p:nvPr/>
            </p:nvSpPr>
            <p:spPr>
              <a:xfrm>
                <a:off x="5199380" y="3200554"/>
                <a:ext cx="3274060" cy="1347035"/>
              </a:xfrm>
              <a:prstGeom prst="rect">
                <a:avLst/>
              </a:prstGeom>
              <a:blipFill>
                <a:blip r:embed="rId4"/>
                <a:stretch>
                  <a:fillRect l="-1544" t="-128037" b="-1719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86F0E46-CCDF-DD02-D314-E7CB9AA27A09}"/>
                  </a:ext>
                </a:extLst>
              </p:cNvPr>
              <p:cNvSpPr txBox="1"/>
              <p:nvPr/>
            </p:nvSpPr>
            <p:spPr>
              <a:xfrm>
                <a:off x="5199380" y="4649701"/>
                <a:ext cx="3274060" cy="63414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m:t>
                      </m:r>
                      <m:sSup>
                        <m:sSupPr>
                          <m:ctrlP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𝜉</m:t>
                          </m:r>
                        </m:e>
                        <m:sup>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2−ℓ</m:t>
                          </m:r>
                        </m:sup>
                      </m:sSup>
                      <m:sSubSup>
                        <m:sSubSupPr>
                          <m:ctrlPr>
                            <a:rPr lang="en-US" sz="3200" i="1" smtClean="0">
                              <a:solidFill>
                                <a:schemeClr val="accent5">
                                  <a:lumMod val="60000"/>
                                  <a:lumOff val="40000"/>
                                </a:schemeClr>
                              </a:solidFill>
                              <a:latin typeface="Cambria Math" panose="02040503050406030204" pitchFamily="18" charset="0"/>
                              <a:ea typeface="Cambria Math" panose="02040503050406030204" pitchFamily="18" charset="0"/>
                            </a:rPr>
                          </m:ctrlPr>
                        </m:sSubSupPr>
                        <m:e>
                          <m:d>
                            <m:dPr>
                              <m:begChr m:val="‖"/>
                              <m:endChr m:val="‖"/>
                              <m:ctrlPr>
                                <a:rPr lang="en-US" sz="3200" i="1">
                                  <a:solidFill>
                                    <a:schemeClr val="accent5">
                                      <a:lumMod val="60000"/>
                                      <a:lumOff val="40000"/>
                                    </a:schemeClr>
                                  </a:solidFill>
                                  <a:latin typeface="Cambria Math" panose="02040503050406030204" pitchFamily="18" charset="0"/>
                                  <a:ea typeface="Cambria Math" panose="02040503050406030204" pitchFamily="18" charset="0"/>
                                </a:rPr>
                              </m:ctrlPr>
                            </m:dPr>
                            <m:e>
                              <m:acc>
                                <m:accPr>
                                  <m:chr m:val="⃗"/>
                                  <m:ctrlPr>
                                    <a:rPr lang="en-US" sz="3200" i="1">
                                      <a:solidFill>
                                        <a:schemeClr val="accent5">
                                          <a:lumMod val="60000"/>
                                          <a:lumOff val="40000"/>
                                        </a:schemeClr>
                                      </a:solidFill>
                                      <a:latin typeface="Cambria Math" panose="02040503050406030204" pitchFamily="18" charset="0"/>
                                      <a:ea typeface="Cambria Math" panose="02040503050406030204" pitchFamily="18" charset="0"/>
                                    </a:rPr>
                                  </m:ctrlPr>
                                </m:accPr>
                                <m:e>
                                  <m:r>
                                    <a:rPr lang="en-US" sz="3200" b="0" i="1">
                                      <a:solidFill>
                                        <a:schemeClr val="accent5">
                                          <a:lumMod val="60000"/>
                                          <a:lumOff val="40000"/>
                                        </a:schemeClr>
                                      </a:solidFill>
                                      <a:latin typeface="Cambria Math" panose="02040503050406030204" pitchFamily="18" charset="0"/>
                                      <a:ea typeface="Cambria Math" panose="02040503050406030204" pitchFamily="18" charset="0"/>
                                    </a:rPr>
                                    <m:t>𝛼</m:t>
                                  </m:r>
                                </m:e>
                              </m:acc>
                            </m:e>
                          </m:d>
                        </m:e>
                        <m:sub>
                          <m:r>
                            <a:rPr lang="en-US" sz="3200" b="0" i="1" smtClean="0">
                              <a:solidFill>
                                <a:schemeClr val="accent5">
                                  <a:lumMod val="60000"/>
                                  <a:lumOff val="40000"/>
                                </a:schemeClr>
                              </a:solidFill>
                              <a:latin typeface="Cambria Math" panose="02040503050406030204" pitchFamily="18" charset="0"/>
                              <a:ea typeface="Cambria Math" panose="02040503050406030204" pitchFamily="18" charset="0"/>
                            </a:rPr>
                            <m:t>ℓ</m:t>
                          </m:r>
                        </m:sub>
                        <m:sup>
                          <m:r>
                            <a:rPr lang="en-US" sz="3200" b="0" i="1" smtClean="0">
                              <a:solidFill>
                                <a:schemeClr val="accent5">
                                  <a:lumMod val="60000"/>
                                  <a:lumOff val="40000"/>
                                </a:schemeClr>
                              </a:solidFill>
                              <a:latin typeface="Cambria Math" panose="02040503050406030204" pitchFamily="18" charset="0"/>
                              <a:ea typeface="Cambria Math" panose="02040503050406030204" pitchFamily="18" charset="0"/>
                            </a:rPr>
                            <m:t>ℓ</m:t>
                          </m:r>
                        </m:sup>
                      </m:sSubSup>
                    </m:oMath>
                  </m:oMathPara>
                </a14:m>
                <a:endParaRPr lang="en-US" sz="3200" dirty="0"/>
              </a:p>
            </p:txBody>
          </p:sp>
        </mc:Choice>
        <mc:Fallback>
          <p:sp>
            <p:nvSpPr>
              <p:cNvPr id="8" name="TextBox 7">
                <a:extLst>
                  <a:ext uri="{FF2B5EF4-FFF2-40B4-BE49-F238E27FC236}">
                    <a16:creationId xmlns:a16="http://schemas.microsoft.com/office/drawing/2014/main" id="{786F0E46-CCDF-DD02-D314-E7CB9AA27A09}"/>
                  </a:ext>
                </a:extLst>
              </p:cNvPr>
              <p:cNvSpPr txBox="1">
                <a:spLocks noRot="1" noChangeAspect="1" noMove="1" noResize="1" noEditPoints="1" noAdjustHandles="1" noChangeArrowheads="1" noChangeShapeType="1" noTextEdit="1"/>
              </p:cNvSpPr>
              <p:nvPr/>
            </p:nvSpPr>
            <p:spPr>
              <a:xfrm>
                <a:off x="5199380" y="4649701"/>
                <a:ext cx="3274060" cy="634148"/>
              </a:xfrm>
              <a:prstGeom prst="rect">
                <a:avLst/>
              </a:prstGeom>
              <a:blipFill>
                <a:blip r:embed="rId5"/>
                <a:stretch>
                  <a:fillRect l="-1544" t="-15686" b="-176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F980E022-708D-286F-AE36-54590E11C168}"/>
                  </a:ext>
                </a:extLst>
              </p:cNvPr>
              <p:cNvSpPr txBox="1"/>
              <p:nvPr/>
            </p:nvSpPr>
            <p:spPr>
              <a:xfrm>
                <a:off x="5199380" y="5427762"/>
                <a:ext cx="4290060" cy="67345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m:t>
                      </m:r>
                      <m:sSup>
                        <m:sSupPr>
                          <m:ctrlP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𝜉</m:t>
                          </m:r>
                        </m:e>
                        <m:sup>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2−ℓ</m:t>
                          </m:r>
                        </m:sup>
                      </m:sSup>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m:t>
                      </m:r>
                      <m:sSup>
                        <m:sSupPr>
                          <m:ctrlP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ctrlPr>
                        </m:sSupPr>
                        <m:e>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𝑡</m:t>
                          </m:r>
                        </m:e>
                        <m:sup>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𝑂</m:t>
                          </m:r>
                          <m:d>
                            <m:dPr>
                              <m:ctrlP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ℓ</m:t>
                              </m:r>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𝑡</m:t>
                              </m:r>
                            </m:e>
                          </m:d>
                        </m:sup>
                      </m:sSup>
                      <m:sSubSup>
                        <m:sSubSupPr>
                          <m:ctrlPr>
                            <a:rPr lang="en-US" sz="3200" i="1" smtClean="0">
                              <a:solidFill>
                                <a:schemeClr val="accent1">
                                  <a:lumMod val="40000"/>
                                  <a:lumOff val="60000"/>
                                </a:schemeClr>
                              </a:solidFill>
                              <a:latin typeface="Cambria Math" panose="02040503050406030204" pitchFamily="18" charset="0"/>
                              <a:ea typeface="Cambria Math" panose="02040503050406030204" pitchFamily="18" charset="0"/>
                            </a:rPr>
                          </m:ctrlPr>
                        </m:sSubSupPr>
                        <m:e>
                          <m:d>
                            <m:dPr>
                              <m:begChr m:val="‖"/>
                              <m:endChr m:val="‖"/>
                              <m:ctrlPr>
                                <a:rPr lang="en-US" sz="3200" i="1">
                                  <a:solidFill>
                                    <a:schemeClr val="accent1">
                                      <a:lumMod val="40000"/>
                                      <a:lumOff val="60000"/>
                                    </a:schemeClr>
                                  </a:solidFill>
                                  <a:latin typeface="Cambria Math" panose="02040503050406030204" pitchFamily="18" charset="0"/>
                                  <a:ea typeface="Cambria Math" panose="02040503050406030204" pitchFamily="18" charset="0"/>
                                </a:rPr>
                              </m:ctrlPr>
                            </m:dPr>
                            <m:e>
                              <m:r>
                                <a:rPr lang="en-US" sz="3200" i="1" smtClean="0">
                                  <a:solidFill>
                                    <a:schemeClr val="accent1">
                                      <a:lumMod val="40000"/>
                                      <a:lumOff val="60000"/>
                                    </a:schemeClr>
                                  </a:solidFill>
                                  <a:latin typeface="Cambria Math" panose="02040503050406030204" pitchFamily="18" charset="0"/>
                                  <a:ea typeface="Cambria Math" panose="02040503050406030204" pitchFamily="18" charset="0"/>
                                </a:rPr>
                                <m:t>𝑂</m:t>
                              </m:r>
                            </m:e>
                          </m:d>
                        </m:e>
                        <m:sub>
                          <m:r>
                            <m:rPr>
                              <m:sty m:val="p"/>
                            </m:rPr>
                            <a:rPr lang="en-US" sz="3200" b="0" i="0" smtClean="0">
                              <a:solidFill>
                                <a:schemeClr val="accent1">
                                  <a:lumMod val="40000"/>
                                  <a:lumOff val="60000"/>
                                </a:schemeClr>
                              </a:solidFill>
                              <a:latin typeface="Cambria Math" panose="02040503050406030204" pitchFamily="18" charset="0"/>
                              <a:ea typeface="Cambria Math" panose="02040503050406030204" pitchFamily="18" charset="0"/>
                            </a:rPr>
                            <m:t>op</m:t>
                          </m:r>
                        </m:sub>
                        <m:sup>
                          <m:r>
                            <a:rPr lang="en-US" sz="3200" b="0" i="1" smtClean="0">
                              <a:solidFill>
                                <a:schemeClr val="accent1">
                                  <a:lumMod val="40000"/>
                                  <a:lumOff val="60000"/>
                                </a:schemeClr>
                              </a:solidFill>
                              <a:latin typeface="Cambria Math" panose="02040503050406030204" pitchFamily="18" charset="0"/>
                              <a:ea typeface="Cambria Math" panose="02040503050406030204" pitchFamily="18" charset="0"/>
                            </a:rPr>
                            <m:t>ℓ</m:t>
                          </m:r>
                        </m:sup>
                      </m:sSubSup>
                    </m:oMath>
                  </m:oMathPara>
                </a14:m>
                <a:endParaRPr lang="en-US" sz="3200" dirty="0">
                  <a:solidFill>
                    <a:schemeClr val="accent1">
                      <a:lumMod val="40000"/>
                      <a:lumOff val="60000"/>
                    </a:schemeClr>
                  </a:solidFill>
                </a:endParaRPr>
              </a:p>
            </p:txBody>
          </p:sp>
        </mc:Choice>
        <mc:Fallback>
          <p:sp>
            <p:nvSpPr>
              <p:cNvPr id="11" name="TextBox 10">
                <a:extLst>
                  <a:ext uri="{FF2B5EF4-FFF2-40B4-BE49-F238E27FC236}">
                    <a16:creationId xmlns:a16="http://schemas.microsoft.com/office/drawing/2014/main" id="{F980E022-708D-286F-AE36-54590E11C168}"/>
                  </a:ext>
                </a:extLst>
              </p:cNvPr>
              <p:cNvSpPr txBox="1">
                <a:spLocks noRot="1" noChangeAspect="1" noMove="1" noResize="1" noEditPoints="1" noAdjustHandles="1" noChangeArrowheads="1" noChangeShapeType="1" noTextEdit="1"/>
              </p:cNvSpPr>
              <p:nvPr/>
            </p:nvSpPr>
            <p:spPr>
              <a:xfrm>
                <a:off x="5199380" y="5427762"/>
                <a:ext cx="4290060" cy="673454"/>
              </a:xfrm>
              <a:prstGeom prst="rect">
                <a:avLst/>
              </a:prstGeom>
              <a:blipFill>
                <a:blip r:embed="rId6"/>
                <a:stretch>
                  <a:fillRect l="-1180" b="-11111"/>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D072106F-F8D8-B2E6-E0B8-E770CE3ABFE1}"/>
              </a:ext>
            </a:extLst>
          </p:cNvPr>
          <p:cNvSpPr/>
          <p:nvPr/>
        </p:nvSpPr>
        <p:spPr>
          <a:xfrm>
            <a:off x="5638800" y="5385961"/>
            <a:ext cx="3474720" cy="749518"/>
          </a:xfrm>
          <a:prstGeom prst="rect">
            <a:avLst/>
          </a:prstGeom>
          <a:noFill/>
          <a:ln w="38100">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B23BB685-7DB7-6BB2-5445-4B4FDBD5AA9D}"/>
                  </a:ext>
                </a:extLst>
              </p:cNvPr>
              <p:cNvSpPr txBox="1"/>
              <p:nvPr/>
            </p:nvSpPr>
            <p:spPr>
              <a:xfrm>
                <a:off x="243840" y="3129195"/>
                <a:ext cx="4135120" cy="3113929"/>
              </a:xfrm>
              <a:prstGeom prst="rect">
                <a:avLst/>
              </a:prstGeom>
              <a:noFill/>
            </p:spPr>
            <p:txBody>
              <a:bodyPr wrap="square" rtlCol="0">
                <a:spAutoFit/>
              </a:bodyPr>
              <a:lstStyle/>
              <a:p>
                <a:r>
                  <a:rPr lang="en-US" sz="3200" dirty="0">
                    <a:solidFill>
                      <a:schemeClr val="accent5">
                        <a:lumMod val="20000"/>
                        <a:lumOff val="80000"/>
                      </a:schemeClr>
                    </a:solidFill>
                  </a:rPr>
                  <a:t>To figure out which entries to zero out, suffices to estimate all </a:t>
                </a:r>
                <a14:m>
                  <m:oMath xmlns:m="http://schemas.openxmlformats.org/officeDocument/2006/math">
                    <m:sSup>
                      <m:sSupPr>
                        <m:ctrlPr>
                          <a:rPr lang="en-US" sz="3200" b="0" i="1" smtClean="0">
                            <a:solidFill>
                              <a:schemeClr val="accent5">
                                <a:lumMod val="20000"/>
                                <a:lumOff val="80000"/>
                              </a:schemeClr>
                            </a:solidFill>
                            <a:latin typeface="Cambria Math" panose="02040503050406030204" pitchFamily="18" charset="0"/>
                          </a:rPr>
                        </m:ctrlPr>
                      </m:sSupPr>
                      <m:e>
                        <m:r>
                          <a:rPr lang="en-US" sz="3200" b="0" i="1" smtClean="0">
                            <a:solidFill>
                              <a:schemeClr val="accent5">
                                <a:lumMod val="20000"/>
                                <a:lumOff val="80000"/>
                              </a:schemeClr>
                            </a:solidFill>
                            <a:latin typeface="Cambria Math" panose="02040503050406030204" pitchFamily="18" charset="0"/>
                          </a:rPr>
                          <m:t>𝑛</m:t>
                        </m:r>
                      </m:e>
                      <m:sup>
                        <m:r>
                          <a:rPr lang="en-US" sz="3200" b="0" i="1" smtClean="0">
                            <a:solidFill>
                              <a:schemeClr val="accent5">
                                <a:lumMod val="20000"/>
                                <a:lumOff val="80000"/>
                              </a:schemeClr>
                            </a:solidFill>
                            <a:latin typeface="Cambria Math" panose="02040503050406030204" pitchFamily="18" charset="0"/>
                          </a:rPr>
                          <m:t>𝑂</m:t>
                        </m:r>
                        <m:d>
                          <m:dPr>
                            <m:ctrlPr>
                              <a:rPr lang="en-US" sz="3200" b="0" i="1" smtClean="0">
                                <a:solidFill>
                                  <a:schemeClr val="accent5">
                                    <a:lumMod val="20000"/>
                                    <a:lumOff val="80000"/>
                                  </a:schemeClr>
                                </a:solidFill>
                                <a:latin typeface="Cambria Math" panose="02040503050406030204" pitchFamily="18" charset="0"/>
                              </a:rPr>
                            </m:ctrlPr>
                          </m:dPr>
                          <m:e>
                            <m:r>
                              <a:rPr lang="en-US" sz="3200" b="0" i="1" smtClean="0">
                                <a:solidFill>
                                  <a:schemeClr val="accent5">
                                    <a:lumMod val="20000"/>
                                    <a:lumOff val="80000"/>
                                  </a:schemeClr>
                                </a:solidFill>
                                <a:latin typeface="Cambria Math" panose="02040503050406030204" pitchFamily="18" charset="0"/>
                              </a:rPr>
                              <m:t>𝑡</m:t>
                            </m:r>
                          </m:e>
                        </m:d>
                      </m:sup>
                    </m:sSup>
                  </m:oMath>
                </a14:m>
                <a:r>
                  <a:rPr lang="en-US" sz="3200" dirty="0">
                    <a:solidFill>
                      <a:schemeClr val="accent5">
                        <a:lumMod val="20000"/>
                        <a:lumOff val="80000"/>
                      </a:schemeClr>
                    </a:solidFill>
                  </a:rPr>
                  <a:t> entries of </a:t>
                </a:r>
                <a14:m>
                  <m:oMath xmlns:m="http://schemas.openxmlformats.org/officeDocument/2006/math">
                    <m:acc>
                      <m:accPr>
                        <m:chr m:val="⃗"/>
                        <m:ctrlPr>
                          <a:rPr lang="en-US" sz="3200" i="1" dirty="0" smtClean="0">
                            <a:solidFill>
                              <a:schemeClr val="accent5">
                                <a:lumMod val="20000"/>
                                <a:lumOff val="80000"/>
                              </a:schemeClr>
                            </a:solidFill>
                            <a:latin typeface="Cambria Math" panose="02040503050406030204" pitchFamily="18" charset="0"/>
                          </a:rPr>
                        </m:ctrlPr>
                      </m:accPr>
                      <m:e>
                        <m:r>
                          <a:rPr lang="en-US" sz="3200" i="1" dirty="0">
                            <a:solidFill>
                              <a:schemeClr val="accent5">
                                <a:lumMod val="20000"/>
                                <a:lumOff val="80000"/>
                              </a:schemeClr>
                            </a:solidFill>
                            <a:latin typeface="Cambria Math" panose="02040503050406030204" pitchFamily="18" charset="0"/>
                          </a:rPr>
                          <m:t>𝛼</m:t>
                        </m:r>
                      </m:e>
                    </m:acc>
                  </m:oMath>
                </a14:m>
                <a:r>
                  <a:rPr lang="en-US" sz="3200" dirty="0">
                    <a:solidFill>
                      <a:schemeClr val="accent5">
                        <a:lumMod val="20000"/>
                        <a:lumOff val="80000"/>
                      </a:schemeClr>
                    </a:solidFill>
                  </a:rPr>
                  <a:t> to error </a:t>
                </a:r>
                <a14:m>
                  <m:oMath xmlns:m="http://schemas.openxmlformats.org/officeDocument/2006/math">
                    <m:r>
                      <a:rPr lang="en-US" sz="3200" b="0" i="1" smtClean="0">
                        <a:solidFill>
                          <a:schemeClr val="accent5">
                            <a:lumMod val="60000"/>
                            <a:lumOff val="40000"/>
                          </a:schemeClr>
                        </a:solidFill>
                        <a:latin typeface="Cambria Math" panose="02040503050406030204" pitchFamily="18" charset="0"/>
                      </a:rPr>
                      <m:t>∼</m:t>
                    </m:r>
                    <m:r>
                      <a:rPr lang="en-US" sz="3200" b="1" i="1" smtClean="0">
                        <a:solidFill>
                          <a:schemeClr val="accent5">
                            <a:lumMod val="60000"/>
                            <a:lumOff val="40000"/>
                          </a:schemeClr>
                        </a:solidFill>
                        <a:latin typeface="Cambria Math" panose="02040503050406030204" pitchFamily="18" charset="0"/>
                      </a:rPr>
                      <m:t>𝝃</m:t>
                    </m:r>
                    <m:r>
                      <a:rPr lang="en-US" sz="3200" b="1" i="1" smtClean="0">
                        <a:solidFill>
                          <a:schemeClr val="accent5">
                            <a:lumMod val="60000"/>
                            <a:lumOff val="40000"/>
                          </a:schemeClr>
                        </a:solidFill>
                        <a:latin typeface="Cambria Math" panose="02040503050406030204" pitchFamily="18" charset="0"/>
                      </a:rPr>
                      <m:t>=</m:t>
                    </m:r>
                    <m:sSup>
                      <m:sSupPr>
                        <m:ctrlPr>
                          <a:rPr lang="en-US" sz="3200" b="1" i="0" smtClean="0">
                            <a:solidFill>
                              <a:schemeClr val="accent5">
                                <a:lumMod val="60000"/>
                                <a:lumOff val="40000"/>
                              </a:schemeClr>
                            </a:solidFill>
                            <a:latin typeface="Cambria Math" panose="02040503050406030204" pitchFamily="18" charset="0"/>
                          </a:rPr>
                        </m:ctrlPr>
                      </m:sSupPr>
                      <m:e>
                        <m:r>
                          <a:rPr lang="en-US" sz="3200" b="1" i="0" smtClean="0">
                            <a:solidFill>
                              <a:schemeClr val="accent5">
                                <a:lumMod val="60000"/>
                                <a:lumOff val="40000"/>
                              </a:schemeClr>
                            </a:solidFill>
                            <a:latin typeface="Cambria Math" panose="02040503050406030204" pitchFamily="18" charset="0"/>
                          </a:rPr>
                          <m:t>(</m:t>
                        </m:r>
                        <m:r>
                          <a:rPr lang="en-US" sz="3200" b="1" i="1" smtClean="0">
                            <a:solidFill>
                              <a:schemeClr val="accent5">
                                <a:lumMod val="60000"/>
                                <a:lumOff val="40000"/>
                              </a:schemeClr>
                            </a:solidFill>
                            <a:latin typeface="Cambria Math" panose="02040503050406030204" pitchFamily="18" charset="0"/>
                          </a:rPr>
                          <m:t>𝜺</m:t>
                        </m:r>
                        <m:r>
                          <a:rPr lang="en-US" sz="3200" b="1" i="1" smtClean="0">
                            <a:solidFill>
                              <a:schemeClr val="accent5">
                                <a:lumMod val="60000"/>
                                <a:lumOff val="40000"/>
                              </a:schemeClr>
                            </a:solidFill>
                            <a:latin typeface="Cambria Math" panose="02040503050406030204" pitchFamily="18" charset="0"/>
                          </a:rPr>
                          <m:t>/</m:t>
                        </m:r>
                        <m:r>
                          <a:rPr lang="en-US" sz="3200" b="1" i="1" smtClean="0">
                            <a:solidFill>
                              <a:schemeClr val="accent5">
                                <a:lumMod val="60000"/>
                                <a:lumOff val="40000"/>
                              </a:schemeClr>
                            </a:solidFill>
                            <a:latin typeface="Cambria Math" panose="02040503050406030204" pitchFamily="18" charset="0"/>
                          </a:rPr>
                          <m:t>𝒕</m:t>
                        </m:r>
                        <m:r>
                          <a:rPr lang="en-US" sz="3200" b="1" i="1" smtClean="0">
                            <a:solidFill>
                              <a:schemeClr val="accent5">
                                <a:lumMod val="60000"/>
                                <a:lumOff val="40000"/>
                              </a:schemeClr>
                            </a:solidFill>
                            <a:latin typeface="Cambria Math" panose="02040503050406030204" pitchFamily="18" charset="0"/>
                          </a:rPr>
                          <m:t>)</m:t>
                        </m:r>
                      </m:e>
                      <m:sup>
                        <m:r>
                          <a:rPr lang="en-US" sz="3200" b="1" i="0" smtClean="0">
                            <a:solidFill>
                              <a:schemeClr val="accent5">
                                <a:lumMod val="60000"/>
                                <a:lumOff val="40000"/>
                              </a:schemeClr>
                            </a:solidFill>
                            <a:latin typeface="Cambria Math" panose="02040503050406030204" pitchFamily="18" charset="0"/>
                          </a:rPr>
                          <m:t>𝛀</m:t>
                        </m:r>
                        <m:d>
                          <m:dPr>
                            <m:ctrlPr>
                              <a:rPr lang="en-US" sz="3200" b="1" i="1" smtClean="0">
                                <a:solidFill>
                                  <a:schemeClr val="accent5">
                                    <a:lumMod val="60000"/>
                                    <a:lumOff val="40000"/>
                                  </a:schemeClr>
                                </a:solidFill>
                                <a:latin typeface="Cambria Math" panose="02040503050406030204" pitchFamily="18" charset="0"/>
                              </a:rPr>
                            </m:ctrlPr>
                          </m:dPr>
                          <m:e>
                            <m:r>
                              <a:rPr lang="en-US" sz="3200" b="1" i="1" smtClean="0">
                                <a:solidFill>
                                  <a:schemeClr val="accent5">
                                    <a:lumMod val="60000"/>
                                    <a:lumOff val="40000"/>
                                  </a:schemeClr>
                                </a:solidFill>
                                <a:latin typeface="Cambria Math" panose="02040503050406030204" pitchFamily="18" charset="0"/>
                              </a:rPr>
                              <m:t>𝒕</m:t>
                            </m:r>
                          </m:e>
                        </m:d>
                      </m:sup>
                    </m:sSup>
                  </m:oMath>
                </a14:m>
                <a:r>
                  <a:rPr lang="en-US" sz="3200" b="1" dirty="0">
                    <a:solidFill>
                      <a:schemeClr val="accent5">
                        <a:lumMod val="60000"/>
                        <a:lumOff val="40000"/>
                      </a:schemeClr>
                    </a:solidFill>
                  </a:rPr>
                  <a:t> </a:t>
                </a:r>
              </a:p>
              <a:p>
                <a:r>
                  <a:rPr lang="en-US" sz="3200" b="1" dirty="0">
                    <a:solidFill>
                      <a:schemeClr val="accent2">
                        <a:lumMod val="60000"/>
                        <a:lumOff val="40000"/>
                      </a:schemeClr>
                    </a:solidFill>
                  </a:rPr>
                  <a:t>(independent of </a:t>
                </a:r>
                <a14:m>
                  <m:oMath xmlns:m="http://schemas.openxmlformats.org/officeDocument/2006/math">
                    <m:r>
                      <a:rPr lang="en-US" sz="3200" b="1" i="1" smtClean="0">
                        <a:solidFill>
                          <a:schemeClr val="accent2">
                            <a:lumMod val="60000"/>
                            <a:lumOff val="40000"/>
                          </a:schemeClr>
                        </a:solidFill>
                        <a:latin typeface="Cambria Math" panose="02040503050406030204" pitchFamily="18" charset="0"/>
                      </a:rPr>
                      <m:t>𝒏</m:t>
                    </m:r>
                  </m:oMath>
                </a14:m>
                <a:r>
                  <a:rPr lang="en-US" sz="3200" b="1" dirty="0">
                    <a:solidFill>
                      <a:schemeClr val="accent2">
                        <a:lumMod val="60000"/>
                        <a:lumOff val="40000"/>
                      </a:schemeClr>
                    </a:solidFill>
                  </a:rPr>
                  <a:t>)</a:t>
                </a:r>
              </a:p>
            </p:txBody>
          </p:sp>
        </mc:Choice>
        <mc:Fallback>
          <p:sp>
            <p:nvSpPr>
              <p:cNvPr id="15" name="TextBox 14">
                <a:extLst>
                  <a:ext uri="{FF2B5EF4-FFF2-40B4-BE49-F238E27FC236}">
                    <a16:creationId xmlns:a16="http://schemas.microsoft.com/office/drawing/2014/main" id="{B23BB685-7DB7-6BB2-5445-4B4FDBD5AA9D}"/>
                  </a:ext>
                </a:extLst>
              </p:cNvPr>
              <p:cNvSpPr txBox="1">
                <a:spLocks noRot="1" noChangeAspect="1" noMove="1" noResize="1" noEditPoints="1" noAdjustHandles="1" noChangeArrowheads="1" noChangeShapeType="1" noTextEdit="1"/>
              </p:cNvSpPr>
              <p:nvPr/>
            </p:nvSpPr>
            <p:spPr>
              <a:xfrm>
                <a:off x="243840" y="3129195"/>
                <a:ext cx="4135120" cy="3113929"/>
              </a:xfrm>
              <a:prstGeom prst="rect">
                <a:avLst/>
              </a:prstGeom>
              <a:blipFill>
                <a:blip r:embed="rId7"/>
                <a:stretch>
                  <a:fillRect l="-3681" t="-2439" b="-52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A39CCAB2-2356-DBE6-A028-4A5C25F49A6F}"/>
                  </a:ext>
                </a:extLst>
              </p:cNvPr>
              <p:cNvSpPr txBox="1"/>
              <p:nvPr/>
            </p:nvSpPr>
            <p:spPr>
              <a:xfrm>
                <a:off x="243840" y="6177280"/>
                <a:ext cx="6456680" cy="584775"/>
              </a:xfrm>
              <a:prstGeom prst="rect">
                <a:avLst/>
              </a:prstGeom>
              <a:noFill/>
            </p:spPr>
            <p:txBody>
              <a:bodyPr wrap="square">
                <a:spAutoFit/>
              </a:bodyPr>
              <a:lstStyle/>
              <a:p>
                <a:r>
                  <a:rPr lang="en-US" sz="3200" dirty="0">
                    <a:solidFill>
                      <a:schemeClr val="accent5">
                        <a:lumMod val="60000"/>
                        <a:lumOff val="40000"/>
                      </a:schemeClr>
                    </a:solidFill>
                  </a:rPr>
                  <a:t>Union bound </a:t>
                </a:r>
                <a:r>
                  <a:rPr lang="en-US" sz="3200" dirty="0">
                    <a:solidFill>
                      <a:schemeClr val="accent5">
                        <a:lumMod val="60000"/>
                        <a:lumOff val="40000"/>
                      </a:schemeClr>
                    </a:solidFill>
                    <a:sym typeface="Wingdings" pitchFamily="2" charset="2"/>
                  </a:rPr>
                  <a:t> </a:t>
                </a:r>
                <a14:m>
                  <m:oMath xmlns:m="http://schemas.openxmlformats.org/officeDocument/2006/math">
                    <m:func>
                      <m:funcPr>
                        <m:ctrlPr>
                          <a:rPr lang="en-US" sz="3200" i="1" dirty="0" smtClean="0">
                            <a:solidFill>
                              <a:schemeClr val="accent5">
                                <a:lumMod val="60000"/>
                                <a:lumOff val="40000"/>
                              </a:schemeClr>
                            </a:solidFill>
                            <a:latin typeface="Cambria Math" panose="02040503050406030204" pitchFamily="18" charset="0"/>
                            <a:sym typeface="Wingdings" pitchFamily="2" charset="2"/>
                          </a:rPr>
                        </m:ctrlPr>
                      </m:funcPr>
                      <m:fName>
                        <m:r>
                          <m:rPr>
                            <m:sty m:val="p"/>
                          </m:rPr>
                          <a:rPr lang="en-US" sz="3200" b="0" i="0" dirty="0" smtClean="0">
                            <a:solidFill>
                              <a:schemeClr val="accent5">
                                <a:lumMod val="60000"/>
                                <a:lumOff val="40000"/>
                              </a:schemeClr>
                            </a:solidFill>
                            <a:latin typeface="Cambria Math" panose="02040503050406030204" pitchFamily="18" charset="0"/>
                            <a:sym typeface="Wingdings" pitchFamily="2" charset="2"/>
                          </a:rPr>
                          <m:t>log</m:t>
                        </m:r>
                      </m:fName>
                      <m:e>
                        <m:r>
                          <a:rPr lang="en-US" sz="3200" b="0" i="1" dirty="0" smtClean="0">
                            <a:solidFill>
                              <a:schemeClr val="accent5">
                                <a:lumMod val="60000"/>
                                <a:lumOff val="40000"/>
                              </a:schemeClr>
                            </a:solidFill>
                            <a:latin typeface="Cambria Math" panose="02040503050406030204" pitchFamily="18" charset="0"/>
                            <a:sym typeface="Wingdings" pitchFamily="2" charset="2"/>
                          </a:rPr>
                          <m:t>𝑛</m:t>
                        </m:r>
                      </m:e>
                    </m:func>
                  </m:oMath>
                </a14:m>
                <a:r>
                  <a:rPr lang="en-US" sz="3200" dirty="0">
                    <a:solidFill>
                      <a:schemeClr val="accent5">
                        <a:lumMod val="60000"/>
                        <a:lumOff val="40000"/>
                      </a:schemeClr>
                    </a:solidFill>
                  </a:rPr>
                  <a:t> samples suffice</a:t>
                </a:r>
              </a:p>
            </p:txBody>
          </p:sp>
        </mc:Choice>
        <mc:Fallback>
          <p:sp>
            <p:nvSpPr>
              <p:cNvPr id="18" name="TextBox 17">
                <a:extLst>
                  <a:ext uri="{FF2B5EF4-FFF2-40B4-BE49-F238E27FC236}">
                    <a16:creationId xmlns:a16="http://schemas.microsoft.com/office/drawing/2014/main" id="{A39CCAB2-2356-DBE6-A028-4A5C25F49A6F}"/>
                  </a:ext>
                </a:extLst>
              </p:cNvPr>
              <p:cNvSpPr txBox="1">
                <a:spLocks noRot="1" noChangeAspect="1" noMove="1" noResize="1" noEditPoints="1" noAdjustHandles="1" noChangeArrowheads="1" noChangeShapeType="1" noTextEdit="1"/>
              </p:cNvSpPr>
              <p:nvPr/>
            </p:nvSpPr>
            <p:spPr>
              <a:xfrm>
                <a:off x="243840" y="6177280"/>
                <a:ext cx="6456680" cy="584775"/>
              </a:xfrm>
              <a:prstGeom prst="rect">
                <a:avLst/>
              </a:prstGeom>
              <a:blipFill>
                <a:blip r:embed="rId8"/>
                <a:stretch>
                  <a:fillRect l="-2358" t="-14894" r="-1179" b="-319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56F5A349-A401-0CF4-F0BE-C8E9CC5821A4}"/>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9" name="TextBox 18">
                <a:extLst>
                  <a:ext uri="{FF2B5EF4-FFF2-40B4-BE49-F238E27FC236}">
                    <a16:creationId xmlns:a16="http://schemas.microsoft.com/office/drawing/2014/main" id="{56F5A349-A401-0CF4-F0BE-C8E9CC5821A4}"/>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9"/>
                <a:stretch>
                  <a:fillRect t="-4000" r="-911" b="-16000"/>
                </a:stretch>
              </a:blipFill>
            </p:spPr>
            <p:txBody>
              <a:bodyPr/>
              <a:lstStyle/>
              <a:p>
                <a:r>
                  <a:rPr lang="en-US">
                    <a:noFill/>
                  </a:rPr>
                  <a:t> </a:t>
                </a:r>
              </a:p>
            </p:txBody>
          </p:sp>
        </mc:Fallback>
      </mc:AlternateContent>
    </p:spTree>
    <p:extLst>
      <p:ext uri="{BB962C8B-B14F-4D97-AF65-F5344CB8AC3E}">
        <p14:creationId xmlns:p14="http://schemas.microsoft.com/office/powerpoint/2010/main" val="159363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0"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3"/>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8887" y="3692706"/>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01550" y="3692706"/>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14213" y="3692706"/>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876" y="3692706"/>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39539" y="3692706"/>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52202" y="3692706"/>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5"/>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8887" y="3692706"/>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01550" y="3692706"/>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14213" y="3692706"/>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876" y="3692706"/>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39539" y="3692706"/>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52202" y="3692706"/>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8887" y="3692706"/>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01550" y="3692706"/>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14213" y="3692706"/>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876" y="3692706"/>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39539" y="3692706"/>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52202" y="3692706"/>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8887" y="3692706"/>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01550" y="3692706"/>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14213" y="3692706"/>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876" y="3692706"/>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39539" y="3692706"/>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52202" y="3692706"/>
            <a:ext cx="785553" cy="791370"/>
          </a:xfrm>
          <a:prstGeom prst="rect">
            <a:avLst/>
          </a:prstGeom>
        </p:spPr>
      </p:pic>
      <p:sp>
        <p:nvSpPr>
          <p:cNvPr id="56" name="Left Brace 55">
            <a:extLst>
              <a:ext uri="{FF2B5EF4-FFF2-40B4-BE49-F238E27FC236}">
                <a16:creationId xmlns:a16="http://schemas.microsoft.com/office/drawing/2014/main" id="{266F86C6-F182-5B31-2EAD-3647D5B79A7B}"/>
              </a:ext>
            </a:extLst>
          </p:cNvPr>
          <p:cNvSpPr/>
          <p:nvPr/>
        </p:nvSpPr>
        <p:spPr>
          <a:xfrm rot="16200000">
            <a:off x="4507853" y="750072"/>
            <a:ext cx="210936" cy="7848868"/>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CB4DB9CF-E2D5-5CC3-0FD5-ADCF238D42EC}"/>
                  </a:ext>
                </a:extLst>
              </p:cNvPr>
              <p:cNvSpPr txBox="1"/>
              <p:nvPr/>
            </p:nvSpPr>
            <p:spPr>
              <a:xfrm>
                <a:off x="4355461" y="4684843"/>
                <a:ext cx="515719" cy="58477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𝑛</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57" name="TextBox 56">
                <a:extLst>
                  <a:ext uri="{FF2B5EF4-FFF2-40B4-BE49-F238E27FC236}">
                    <a16:creationId xmlns:a16="http://schemas.microsoft.com/office/drawing/2014/main" id="{CB4DB9CF-E2D5-5CC3-0FD5-ADCF238D42EC}"/>
                  </a:ext>
                </a:extLst>
              </p:cNvPr>
              <p:cNvSpPr txBox="1">
                <a:spLocks noRot="1" noChangeAspect="1" noMove="1" noResize="1" noEditPoints="1" noAdjustHandles="1" noChangeArrowheads="1" noChangeShapeType="1" noTextEdit="1"/>
              </p:cNvSpPr>
              <p:nvPr/>
            </p:nvSpPr>
            <p:spPr>
              <a:xfrm>
                <a:off x="4355461" y="4684843"/>
                <a:ext cx="515719" cy="58477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7793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0963"/>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0963"/>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0963"/>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0963"/>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0963"/>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0963"/>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3782287"/>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3782287"/>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3782287"/>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3782287"/>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3782287"/>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3782287"/>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4755707"/>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4755707"/>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4755707"/>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4755707"/>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4755707"/>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4755707"/>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5729127"/>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5729127"/>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5729127"/>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5729127"/>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5729127"/>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5729127"/>
            <a:ext cx="785553" cy="791370"/>
          </a:xfrm>
          <a:prstGeom prst="rect">
            <a:avLst/>
          </a:prstGeom>
        </p:spPr>
      </p:pic>
      <p:sp>
        <p:nvSpPr>
          <p:cNvPr id="4" name="Left Brace 3">
            <a:extLst>
              <a:ext uri="{FF2B5EF4-FFF2-40B4-BE49-F238E27FC236}">
                <a16:creationId xmlns:a16="http://schemas.microsoft.com/office/drawing/2014/main" id="{AA9D3FA6-8C89-278B-C88C-ADC1428D08D6}"/>
              </a:ext>
            </a:extLst>
          </p:cNvPr>
          <p:cNvSpPr/>
          <p:nvPr/>
        </p:nvSpPr>
        <p:spPr>
          <a:xfrm>
            <a:off x="448202" y="2810963"/>
            <a:ext cx="176355" cy="3763719"/>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FB8EDFC-C0E2-43C0-C2F5-44D10B77EA64}"/>
                  </a:ext>
                </a:extLst>
              </p:cNvPr>
              <p:cNvSpPr txBox="1"/>
              <p:nvPr/>
            </p:nvSpPr>
            <p:spPr>
              <a:xfrm>
                <a:off x="16859" y="4400434"/>
                <a:ext cx="449547" cy="58477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𝑡</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40" name="TextBox 39">
                <a:extLst>
                  <a:ext uri="{FF2B5EF4-FFF2-40B4-BE49-F238E27FC236}">
                    <a16:creationId xmlns:a16="http://schemas.microsoft.com/office/drawing/2014/main" id="{EFB8EDFC-C0E2-43C0-C2F5-44D10B77EA64}"/>
                  </a:ext>
                </a:extLst>
              </p:cNvPr>
              <p:cNvSpPr txBox="1">
                <a:spLocks noRot="1" noChangeAspect="1" noMove="1" noResize="1" noEditPoints="1" noAdjustHandles="1" noChangeArrowheads="1" noChangeShapeType="1" noTextEdit="1"/>
              </p:cNvSpPr>
              <p:nvPr/>
            </p:nvSpPr>
            <p:spPr>
              <a:xfrm>
                <a:off x="16859" y="4400434"/>
                <a:ext cx="449547" cy="584775"/>
              </a:xfrm>
              <a:prstGeom prst="rect">
                <a:avLst/>
              </a:prstGeom>
              <a:blipFill>
                <a:blip r:embed="rId5"/>
                <a:stretch>
                  <a:fillRect r="-5556" b="-2128"/>
                </a:stretch>
              </a:blipFill>
            </p:spPr>
            <p:txBody>
              <a:bodyPr/>
              <a:lstStyle/>
              <a:p>
                <a:r>
                  <a:rPr lang="en-US">
                    <a:noFill/>
                  </a:rPr>
                  <a:t> </a:t>
                </a:r>
              </a:p>
            </p:txBody>
          </p:sp>
        </mc:Fallback>
      </mc:AlternateContent>
    </p:spTree>
    <p:extLst>
      <p:ext uri="{BB962C8B-B14F-4D97-AF65-F5344CB8AC3E}">
        <p14:creationId xmlns:p14="http://schemas.microsoft.com/office/powerpoint/2010/main" val="412188811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0963"/>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0963"/>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0963"/>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0963"/>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0963"/>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0963"/>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3782287"/>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3782287"/>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3782287"/>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3782287"/>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3782287"/>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3782287"/>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4755707"/>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4755707"/>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4755707"/>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4755707"/>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4755707"/>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4755707"/>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5729127"/>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5729127"/>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5729127"/>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5729127"/>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5729127"/>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5729127"/>
            <a:ext cx="785553" cy="791370"/>
          </a:xfrm>
          <a:prstGeom prst="rect">
            <a:avLst/>
          </a:prstGeom>
        </p:spPr>
      </p:pic>
      <p:sp>
        <p:nvSpPr>
          <p:cNvPr id="4" name="Left Brace 3">
            <a:extLst>
              <a:ext uri="{FF2B5EF4-FFF2-40B4-BE49-F238E27FC236}">
                <a16:creationId xmlns:a16="http://schemas.microsoft.com/office/drawing/2014/main" id="{AA9D3FA6-8C89-278B-C88C-ADC1428D08D6}"/>
              </a:ext>
            </a:extLst>
          </p:cNvPr>
          <p:cNvSpPr/>
          <p:nvPr/>
        </p:nvSpPr>
        <p:spPr>
          <a:xfrm>
            <a:off x="448202" y="2810963"/>
            <a:ext cx="176355" cy="3763719"/>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FB8EDFC-C0E2-43C0-C2F5-44D10B77EA64}"/>
                  </a:ext>
                </a:extLst>
              </p:cNvPr>
              <p:cNvSpPr txBox="1"/>
              <p:nvPr/>
            </p:nvSpPr>
            <p:spPr>
              <a:xfrm>
                <a:off x="16859" y="4400434"/>
                <a:ext cx="44954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𝑡</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40" name="TextBox 39">
                <a:extLst>
                  <a:ext uri="{FF2B5EF4-FFF2-40B4-BE49-F238E27FC236}">
                    <a16:creationId xmlns:a16="http://schemas.microsoft.com/office/drawing/2014/main" id="{EFB8EDFC-C0E2-43C0-C2F5-44D10B77EA64}"/>
                  </a:ext>
                </a:extLst>
              </p:cNvPr>
              <p:cNvSpPr txBox="1">
                <a:spLocks noRot="1" noChangeAspect="1" noMove="1" noResize="1" noEditPoints="1" noAdjustHandles="1" noChangeArrowheads="1" noChangeShapeType="1" noTextEdit="1"/>
              </p:cNvSpPr>
              <p:nvPr/>
            </p:nvSpPr>
            <p:spPr>
              <a:xfrm>
                <a:off x="16859" y="4400434"/>
                <a:ext cx="449547" cy="584775"/>
              </a:xfrm>
              <a:prstGeom prst="rect">
                <a:avLst/>
              </a:prstGeom>
              <a:blipFill>
                <a:blip r:embed="rId5"/>
                <a:stretch>
                  <a:fillRect r="-5556" b="-2128"/>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2BB28FC0-C2C3-834E-876F-5A3BE81617C0}"/>
              </a:ext>
            </a:extLst>
          </p:cNvPr>
          <p:cNvCxnSpPr>
            <a:cxnSpLocks/>
          </p:cNvCxnSpPr>
          <p:nvPr/>
        </p:nvCxnSpPr>
        <p:spPr>
          <a:xfrm flipV="1">
            <a:off x="1081663" y="3069082"/>
            <a:ext cx="180185" cy="13756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DB0221-5014-51EF-270F-1C759B7B276C}"/>
              </a:ext>
            </a:extLst>
          </p:cNvPr>
          <p:cNvCxnSpPr>
            <a:cxnSpLocks/>
          </p:cNvCxnSpPr>
          <p:nvPr/>
        </p:nvCxnSpPr>
        <p:spPr>
          <a:xfrm>
            <a:off x="1086702" y="4177972"/>
            <a:ext cx="96166" cy="18205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E10FC-1391-B07F-C951-C3978CFD7EC7}"/>
              </a:ext>
            </a:extLst>
          </p:cNvPr>
          <p:cNvCxnSpPr>
            <a:cxnSpLocks/>
          </p:cNvCxnSpPr>
          <p:nvPr/>
        </p:nvCxnSpPr>
        <p:spPr>
          <a:xfrm flipH="1">
            <a:off x="8016240" y="4148558"/>
            <a:ext cx="165004" cy="258432"/>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C297B7-DF43-CFE0-9EC0-7D2583938BF2}"/>
              </a:ext>
            </a:extLst>
          </p:cNvPr>
          <p:cNvCxnSpPr>
            <a:cxnSpLocks/>
          </p:cNvCxnSpPr>
          <p:nvPr/>
        </p:nvCxnSpPr>
        <p:spPr>
          <a:xfrm flipH="1" flipV="1">
            <a:off x="2397760" y="4981319"/>
            <a:ext cx="112777" cy="1418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0E30C9-860E-EDFC-7690-01BBB5615AB2}"/>
              </a:ext>
            </a:extLst>
          </p:cNvPr>
          <p:cNvCxnSpPr>
            <a:cxnSpLocks/>
          </p:cNvCxnSpPr>
          <p:nvPr/>
        </p:nvCxnSpPr>
        <p:spPr>
          <a:xfrm flipV="1">
            <a:off x="1092776" y="4831776"/>
            <a:ext cx="158891" cy="31961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4C4A97-7010-71E1-145D-B9EC0B2DC930}"/>
              </a:ext>
            </a:extLst>
          </p:cNvPr>
          <p:cNvCxnSpPr>
            <a:cxnSpLocks/>
            <a:endCxn id="7" idx="0"/>
          </p:cNvCxnSpPr>
          <p:nvPr/>
        </p:nvCxnSpPr>
        <p:spPr>
          <a:xfrm flipH="1" flipV="1">
            <a:off x="2494327" y="2810963"/>
            <a:ext cx="26147" cy="37477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CDCC8AC-DFB7-2ACF-F3C2-B2DFB114DE58}"/>
              </a:ext>
            </a:extLst>
          </p:cNvPr>
          <p:cNvCxnSpPr>
            <a:cxnSpLocks/>
          </p:cNvCxnSpPr>
          <p:nvPr/>
        </p:nvCxnSpPr>
        <p:spPr>
          <a:xfrm flipH="1" flipV="1">
            <a:off x="6583680" y="4010992"/>
            <a:ext cx="153992" cy="16698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6F93D-334C-8777-400A-EB112FEDD786}"/>
              </a:ext>
            </a:extLst>
          </p:cNvPr>
          <p:cNvCxnSpPr>
            <a:cxnSpLocks/>
          </p:cNvCxnSpPr>
          <p:nvPr/>
        </p:nvCxnSpPr>
        <p:spPr>
          <a:xfrm>
            <a:off x="8173886" y="5118885"/>
            <a:ext cx="181934" cy="29919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E8E103-9C9B-E1D1-538B-CAE63859139D}"/>
              </a:ext>
            </a:extLst>
          </p:cNvPr>
          <p:cNvCxnSpPr>
            <a:cxnSpLocks/>
          </p:cNvCxnSpPr>
          <p:nvPr/>
        </p:nvCxnSpPr>
        <p:spPr>
          <a:xfrm>
            <a:off x="6732315" y="3157959"/>
            <a:ext cx="180185" cy="123721"/>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03F3A-4190-D6D8-DF11-BECC54F9EA4E}"/>
              </a:ext>
            </a:extLst>
          </p:cNvPr>
          <p:cNvCxnSpPr>
            <a:cxnSpLocks/>
          </p:cNvCxnSpPr>
          <p:nvPr/>
        </p:nvCxnSpPr>
        <p:spPr>
          <a:xfrm>
            <a:off x="6732315" y="5123138"/>
            <a:ext cx="298405" cy="20688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9543F9-5460-16B8-6FA6-27062C2DA29B}"/>
              </a:ext>
            </a:extLst>
          </p:cNvPr>
          <p:cNvCxnSpPr>
            <a:cxnSpLocks/>
            <a:endCxn id="12" idx="3"/>
          </p:cNvCxnSpPr>
          <p:nvPr/>
        </p:nvCxnSpPr>
        <p:spPr>
          <a:xfrm>
            <a:off x="8173887" y="3185739"/>
            <a:ext cx="363867" cy="2090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F3D652-C99D-6CFA-192D-616319C65CCB}"/>
              </a:ext>
            </a:extLst>
          </p:cNvPr>
          <p:cNvCxnSpPr>
            <a:cxnSpLocks/>
          </p:cNvCxnSpPr>
          <p:nvPr/>
        </p:nvCxnSpPr>
        <p:spPr>
          <a:xfrm flipH="1" flipV="1">
            <a:off x="5029200" y="3977109"/>
            <a:ext cx="300389" cy="18774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4E51FB-E3DD-B5A3-2799-8AA393894448}"/>
              </a:ext>
            </a:extLst>
          </p:cNvPr>
          <p:cNvCxnSpPr>
            <a:cxnSpLocks/>
          </p:cNvCxnSpPr>
          <p:nvPr/>
        </p:nvCxnSpPr>
        <p:spPr>
          <a:xfrm>
            <a:off x="5329589" y="3185739"/>
            <a:ext cx="179854" cy="2672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F27C32-5534-8AE6-C6CC-EC3D1F98C3FF}"/>
              </a:ext>
            </a:extLst>
          </p:cNvPr>
          <p:cNvCxnSpPr>
            <a:cxnSpLocks/>
          </p:cNvCxnSpPr>
          <p:nvPr/>
        </p:nvCxnSpPr>
        <p:spPr>
          <a:xfrm>
            <a:off x="3919227" y="5123138"/>
            <a:ext cx="43921" cy="21030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D569A6-EFC2-81C4-3DD0-9EF9AE185239}"/>
              </a:ext>
            </a:extLst>
          </p:cNvPr>
          <p:cNvCxnSpPr>
            <a:cxnSpLocks/>
            <a:endCxn id="17" idx="1"/>
          </p:cNvCxnSpPr>
          <p:nvPr/>
        </p:nvCxnSpPr>
        <p:spPr>
          <a:xfrm flipH="1">
            <a:off x="2101550" y="4148558"/>
            <a:ext cx="401366" cy="2941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C7C027-0D6C-F91A-7E27-F6E27CD81E76}"/>
              </a:ext>
            </a:extLst>
          </p:cNvPr>
          <p:cNvCxnSpPr>
            <a:cxnSpLocks/>
          </p:cNvCxnSpPr>
          <p:nvPr/>
        </p:nvCxnSpPr>
        <p:spPr>
          <a:xfrm>
            <a:off x="3918102" y="4164853"/>
            <a:ext cx="267818" cy="24213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470A4A-71CC-E4C8-68A0-7A0D510766C1}"/>
              </a:ext>
            </a:extLst>
          </p:cNvPr>
          <p:cNvCxnSpPr>
            <a:cxnSpLocks/>
          </p:cNvCxnSpPr>
          <p:nvPr/>
        </p:nvCxnSpPr>
        <p:spPr>
          <a:xfrm>
            <a:off x="5329258" y="5145781"/>
            <a:ext cx="249000" cy="26569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D1395D-1E22-A63F-A980-DF056A0A5DC9}"/>
              </a:ext>
            </a:extLst>
          </p:cNvPr>
          <p:cNvCxnSpPr>
            <a:cxnSpLocks/>
          </p:cNvCxnSpPr>
          <p:nvPr/>
        </p:nvCxnSpPr>
        <p:spPr>
          <a:xfrm>
            <a:off x="3918102" y="3170272"/>
            <a:ext cx="90092" cy="11140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FC3EFA7-FE61-2995-3D4A-59E1544A14F7}"/>
              </a:ext>
            </a:extLst>
          </p:cNvPr>
          <p:cNvSpPr/>
          <p:nvPr/>
        </p:nvSpPr>
        <p:spPr>
          <a:xfrm>
            <a:off x="2725568" y="2542560"/>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86" name="Rectangle 85">
            <a:extLst>
              <a:ext uri="{FF2B5EF4-FFF2-40B4-BE49-F238E27FC236}">
                <a16:creationId xmlns:a16="http://schemas.microsoft.com/office/drawing/2014/main" id="{6DCF8E76-A347-08FA-E700-DEA3F01800B4}"/>
              </a:ext>
            </a:extLst>
          </p:cNvPr>
          <p:cNvSpPr/>
          <p:nvPr/>
        </p:nvSpPr>
        <p:spPr>
          <a:xfrm>
            <a:off x="4133168" y="2544923"/>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Y</a:t>
            </a:r>
          </a:p>
        </p:txBody>
      </p:sp>
      <p:sp>
        <p:nvSpPr>
          <p:cNvPr id="88" name="Rectangle 87">
            <a:extLst>
              <a:ext uri="{FF2B5EF4-FFF2-40B4-BE49-F238E27FC236}">
                <a16:creationId xmlns:a16="http://schemas.microsoft.com/office/drawing/2014/main" id="{FEBAC2D5-D5FB-AF1E-FC1F-2096E26919DF}"/>
              </a:ext>
            </a:extLst>
          </p:cNvPr>
          <p:cNvSpPr/>
          <p:nvPr/>
        </p:nvSpPr>
        <p:spPr>
          <a:xfrm>
            <a:off x="6881517" y="2542560"/>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89" name="Rectangle 88">
            <a:extLst>
              <a:ext uri="{FF2B5EF4-FFF2-40B4-BE49-F238E27FC236}">
                <a16:creationId xmlns:a16="http://schemas.microsoft.com/office/drawing/2014/main" id="{148B71CB-A009-F17C-8F80-2CEC516222C3}"/>
              </a:ext>
            </a:extLst>
          </p:cNvPr>
          <p:cNvSpPr/>
          <p:nvPr/>
        </p:nvSpPr>
        <p:spPr>
          <a:xfrm>
            <a:off x="8307385" y="2542560"/>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Z</a:t>
            </a:r>
          </a:p>
        </p:txBody>
      </p:sp>
      <mc:AlternateContent xmlns:mc="http://schemas.openxmlformats.org/markup-compatibility/2006">
        <mc:Choice xmlns:a14="http://schemas.microsoft.com/office/drawing/2010/main" Requires="a14">
          <p:sp>
            <p:nvSpPr>
              <p:cNvPr id="90" name="Content Placeholder 2">
                <a:extLst>
                  <a:ext uri="{FF2B5EF4-FFF2-40B4-BE49-F238E27FC236}">
                    <a16:creationId xmlns:a16="http://schemas.microsoft.com/office/drawing/2014/main" id="{C0B5E6FF-5045-40BA-A6C7-53A3AC7A4CF6}"/>
                  </a:ext>
                </a:extLst>
              </p:cNvPr>
              <p:cNvSpPr txBox="1">
                <a:spLocks/>
              </p:cNvSpPr>
              <p:nvPr/>
            </p:nvSpPr>
            <p:spPr>
              <a:xfrm>
                <a:off x="8588838" y="2771340"/>
                <a:ext cx="3781006" cy="3803342"/>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cs typeface="Calibri" panose="020F0502020204030204" pitchFamily="34" charset="0"/>
                  </a:rPr>
                  <a:t>Consider the polarization of </a:t>
                </a:r>
                <a14:m>
                  <m:oMath xmlns:m="http://schemas.openxmlformats.org/officeDocument/2006/math">
                    <m:r>
                      <a:rPr lang="en-US" sz="2800" b="0" i="1" smtClean="0"/>
                      <m:t>𝑂</m:t>
                    </m:r>
                  </m:oMath>
                </a14:m>
                <a:r>
                  <a:rPr lang="en-US" sz="2800" dirty="0">
                    <a:cs typeface="Calibri" panose="020F0502020204030204" pitchFamily="34" charset="0"/>
                  </a:rPr>
                  <a:t>:</a:t>
                </a:r>
                <a:endParaRPr lang="en-US" sz="900" dirty="0">
                  <a:cs typeface="Calibri" panose="020F0502020204030204" pitchFamily="34" charset="0"/>
                </a:endParaRPr>
              </a:p>
              <a:p>
                <a:pPr marL="0" indent="0" algn="ctr">
                  <a:buFont typeface="Arial" panose="020B0604020202020204" pitchFamily="34" charset="0"/>
                  <a:buNone/>
                </a:pPr>
                <a:endParaRPr lang="en-US" sz="100" b="0" i="0" dirty="0">
                  <a:latin typeface="Cambria Math" panose="02040503050406030204" pitchFamily="18" charset="0"/>
                </a:endParaRPr>
              </a:p>
              <a:p>
                <a:pPr marL="0" indent="0" algn="ctr">
                  <a:buFont typeface="Arial" panose="020B0604020202020204" pitchFamily="34" charset="0"/>
                  <a:buNone/>
                </a:pPr>
                <a14:m>
                  <m:oMathPara xmlns:m="http://schemas.openxmlformats.org/officeDocument/2006/math">
                    <m:oMathParaPr>
                      <m:jc m:val="left"/>
                    </m:oMathParaPr>
                    <m:oMath xmlns:m="http://schemas.openxmlformats.org/officeDocument/2006/math">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𝑂</m:t>
                          </m:r>
                        </m:e>
                      </m:d>
                      <m:r>
                        <a:rPr lang="en-US" sz="2700" b="0" i="1" smtClean="0">
                          <a:solidFill>
                            <a:schemeClr val="accent1">
                              <a:lumMod val="40000"/>
                              <a:lumOff val="60000"/>
                            </a:schemeClr>
                          </a:solidFill>
                          <a:latin typeface="Cambria Math" panose="02040503050406030204" pitchFamily="18" charset="0"/>
                        </a:rPr>
                        <m:t>=</m:t>
                      </m:r>
                      <m:nary>
                        <m:naryPr>
                          <m:chr m:val="∑"/>
                          <m:supHide m:val="on"/>
                          <m:ctrlPr>
                            <a:rPr lang="en-US" sz="2700" b="0" i="1" smtClean="0">
                              <a:solidFill>
                                <a:schemeClr val="accent1">
                                  <a:lumMod val="40000"/>
                                  <a:lumOff val="60000"/>
                                </a:schemeClr>
                              </a:solidFill>
                              <a:latin typeface="Cambria Math" panose="02040503050406030204" pitchFamily="18" charset="0"/>
                            </a:rPr>
                          </m:ctrlPr>
                        </m:naryPr>
                        <m:sub>
                          <m:r>
                            <a:rPr lang="en-US" sz="2700" b="0" i="1" smtClean="0">
                              <a:solidFill>
                                <a:schemeClr val="accent1">
                                  <a:lumMod val="40000"/>
                                  <a:lumOff val="60000"/>
                                </a:schemeClr>
                              </a:solidFill>
                              <a:latin typeface="Cambria Math" panose="02040503050406030204" pitchFamily="18" charset="0"/>
                            </a:rPr>
                            <m:t>𝑃</m:t>
                          </m:r>
                        </m:sub>
                        <m:sup/>
                        <m:e>
                          <m:sSub>
                            <m:sSubPr>
                              <m:ctrlPr>
                                <a:rPr lang="en-US" sz="2700" b="0" i="1" smtClean="0">
                                  <a:solidFill>
                                    <a:schemeClr val="accent1">
                                      <a:lumMod val="40000"/>
                                      <a:lumOff val="60000"/>
                                    </a:schemeClr>
                                  </a:solidFill>
                                  <a:latin typeface="Cambria Math" panose="02040503050406030204" pitchFamily="18" charset="0"/>
                                </a:rPr>
                              </m:ctrlPr>
                            </m:sSubPr>
                            <m:e>
                              <m:r>
                                <a:rPr lang="en-US" sz="2700" b="0" i="1" smtClean="0">
                                  <a:solidFill>
                                    <a:schemeClr val="accent1">
                                      <a:lumMod val="40000"/>
                                      <a:lumOff val="60000"/>
                                    </a:schemeClr>
                                  </a:solidFill>
                                  <a:latin typeface="Cambria Math" panose="02040503050406030204" pitchFamily="18" charset="0"/>
                                </a:rPr>
                                <m:t>𝛼</m:t>
                              </m:r>
                            </m:e>
                            <m:sub>
                              <m:r>
                                <a:rPr lang="en-US" sz="2700" b="0" i="1" smtClean="0">
                                  <a:solidFill>
                                    <a:schemeClr val="accent1">
                                      <a:lumMod val="40000"/>
                                      <a:lumOff val="60000"/>
                                    </a:schemeClr>
                                  </a:solidFill>
                                  <a:latin typeface="Cambria Math" panose="02040503050406030204" pitchFamily="18" charset="0"/>
                                </a:rPr>
                                <m:t>𝑃</m:t>
                              </m:r>
                            </m:sub>
                          </m:sSub>
                          <m:r>
                            <a:rPr lang="en-US" sz="2700" b="0" i="1" smtClean="0">
                              <a:solidFill>
                                <a:schemeClr val="accent1">
                                  <a:lumMod val="40000"/>
                                  <a:lumOff val="60000"/>
                                </a:schemeClr>
                              </a:solidFill>
                              <a:latin typeface="Cambria Math" panose="02040503050406030204" pitchFamily="18" charset="0"/>
                            </a:rPr>
                            <m:t> </m:t>
                          </m:r>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𝑃</m:t>
                              </m:r>
                            </m:e>
                          </m:d>
                        </m:e>
                      </m:nary>
                    </m:oMath>
                  </m:oMathPara>
                </a14:m>
                <a:endParaRPr lang="en-US" sz="2700" dirty="0">
                  <a:solidFill>
                    <a:schemeClr val="accent1">
                      <a:lumMod val="40000"/>
                      <a:lumOff val="60000"/>
                    </a:schemeClr>
                  </a:solidFill>
                </a:endParaRPr>
              </a:p>
            </p:txBody>
          </p:sp>
        </mc:Choice>
        <mc:Fallback>
          <p:sp>
            <p:nvSpPr>
              <p:cNvPr id="90" name="Content Placeholder 2">
                <a:extLst>
                  <a:ext uri="{FF2B5EF4-FFF2-40B4-BE49-F238E27FC236}">
                    <a16:creationId xmlns:a16="http://schemas.microsoft.com/office/drawing/2014/main" id="{C0B5E6FF-5045-40BA-A6C7-53A3AC7A4CF6}"/>
                  </a:ext>
                </a:extLst>
              </p:cNvPr>
              <p:cNvSpPr txBox="1">
                <a:spLocks noRot="1" noChangeAspect="1" noMove="1" noResize="1" noEditPoints="1" noAdjustHandles="1" noChangeArrowheads="1" noChangeShapeType="1" noTextEdit="1"/>
              </p:cNvSpPr>
              <p:nvPr/>
            </p:nvSpPr>
            <p:spPr>
              <a:xfrm>
                <a:off x="8588838" y="2771340"/>
                <a:ext cx="3781006" cy="3803342"/>
              </a:xfrm>
              <a:prstGeom prst="rect">
                <a:avLst/>
              </a:prstGeom>
              <a:blipFill>
                <a:blip r:embed="rId6"/>
                <a:stretch>
                  <a:fillRect l="-3691" t="-17333" b="-7333"/>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233139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P spid="88" grpId="0" animBg="1"/>
      <p:bldP spid="89" grpId="0" animBg="1"/>
      <p:bldP spid="9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0963"/>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0963"/>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0963"/>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0963"/>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0963"/>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0963"/>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3782287"/>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3782287"/>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3782287"/>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3782287"/>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3782287"/>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3782287"/>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4755707"/>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4755707"/>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4755707"/>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4755707"/>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4755707"/>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4755707"/>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5729127"/>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5729127"/>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5729127"/>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5729127"/>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5729127"/>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5729127"/>
            <a:ext cx="785553" cy="791370"/>
          </a:xfrm>
          <a:prstGeom prst="rect">
            <a:avLst/>
          </a:prstGeom>
        </p:spPr>
      </p:pic>
      <p:sp>
        <p:nvSpPr>
          <p:cNvPr id="4" name="Left Brace 3">
            <a:extLst>
              <a:ext uri="{FF2B5EF4-FFF2-40B4-BE49-F238E27FC236}">
                <a16:creationId xmlns:a16="http://schemas.microsoft.com/office/drawing/2014/main" id="{AA9D3FA6-8C89-278B-C88C-ADC1428D08D6}"/>
              </a:ext>
            </a:extLst>
          </p:cNvPr>
          <p:cNvSpPr/>
          <p:nvPr/>
        </p:nvSpPr>
        <p:spPr>
          <a:xfrm>
            <a:off x="448202" y="2810963"/>
            <a:ext cx="176355" cy="3763719"/>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FB8EDFC-C0E2-43C0-C2F5-44D10B77EA64}"/>
                  </a:ext>
                </a:extLst>
              </p:cNvPr>
              <p:cNvSpPr txBox="1"/>
              <p:nvPr/>
            </p:nvSpPr>
            <p:spPr>
              <a:xfrm>
                <a:off x="16859" y="4400434"/>
                <a:ext cx="44954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𝑡</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40" name="TextBox 39">
                <a:extLst>
                  <a:ext uri="{FF2B5EF4-FFF2-40B4-BE49-F238E27FC236}">
                    <a16:creationId xmlns:a16="http://schemas.microsoft.com/office/drawing/2014/main" id="{EFB8EDFC-C0E2-43C0-C2F5-44D10B77EA64}"/>
                  </a:ext>
                </a:extLst>
              </p:cNvPr>
              <p:cNvSpPr txBox="1">
                <a:spLocks noRot="1" noChangeAspect="1" noMove="1" noResize="1" noEditPoints="1" noAdjustHandles="1" noChangeArrowheads="1" noChangeShapeType="1" noTextEdit="1"/>
              </p:cNvSpPr>
              <p:nvPr/>
            </p:nvSpPr>
            <p:spPr>
              <a:xfrm>
                <a:off x="16859" y="4400434"/>
                <a:ext cx="449547" cy="584775"/>
              </a:xfrm>
              <a:prstGeom prst="rect">
                <a:avLst/>
              </a:prstGeom>
              <a:blipFill>
                <a:blip r:embed="rId5"/>
                <a:stretch>
                  <a:fillRect r="-5556" b="-2128"/>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2BB28FC0-C2C3-834E-876F-5A3BE81617C0}"/>
              </a:ext>
            </a:extLst>
          </p:cNvPr>
          <p:cNvCxnSpPr>
            <a:cxnSpLocks/>
          </p:cNvCxnSpPr>
          <p:nvPr/>
        </p:nvCxnSpPr>
        <p:spPr>
          <a:xfrm flipV="1">
            <a:off x="1081663" y="3069082"/>
            <a:ext cx="180185" cy="13756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DB0221-5014-51EF-270F-1C759B7B276C}"/>
              </a:ext>
            </a:extLst>
          </p:cNvPr>
          <p:cNvCxnSpPr>
            <a:cxnSpLocks/>
          </p:cNvCxnSpPr>
          <p:nvPr/>
        </p:nvCxnSpPr>
        <p:spPr>
          <a:xfrm>
            <a:off x="1086702" y="4177972"/>
            <a:ext cx="96166" cy="18205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E10FC-1391-B07F-C951-C3978CFD7EC7}"/>
              </a:ext>
            </a:extLst>
          </p:cNvPr>
          <p:cNvCxnSpPr>
            <a:cxnSpLocks/>
          </p:cNvCxnSpPr>
          <p:nvPr/>
        </p:nvCxnSpPr>
        <p:spPr>
          <a:xfrm flipH="1">
            <a:off x="8016240" y="4148558"/>
            <a:ext cx="165004" cy="258432"/>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C297B7-DF43-CFE0-9EC0-7D2583938BF2}"/>
              </a:ext>
            </a:extLst>
          </p:cNvPr>
          <p:cNvCxnSpPr>
            <a:cxnSpLocks/>
          </p:cNvCxnSpPr>
          <p:nvPr/>
        </p:nvCxnSpPr>
        <p:spPr>
          <a:xfrm flipH="1" flipV="1">
            <a:off x="2397760" y="4981319"/>
            <a:ext cx="112777" cy="1418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0E30C9-860E-EDFC-7690-01BBB5615AB2}"/>
              </a:ext>
            </a:extLst>
          </p:cNvPr>
          <p:cNvCxnSpPr>
            <a:cxnSpLocks/>
          </p:cNvCxnSpPr>
          <p:nvPr/>
        </p:nvCxnSpPr>
        <p:spPr>
          <a:xfrm flipV="1">
            <a:off x="1092776" y="4831776"/>
            <a:ext cx="158891" cy="31961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4C4A97-7010-71E1-145D-B9EC0B2DC930}"/>
              </a:ext>
            </a:extLst>
          </p:cNvPr>
          <p:cNvCxnSpPr>
            <a:cxnSpLocks/>
            <a:endCxn id="7" idx="0"/>
          </p:cNvCxnSpPr>
          <p:nvPr/>
        </p:nvCxnSpPr>
        <p:spPr>
          <a:xfrm flipH="1" flipV="1">
            <a:off x="2494327" y="2810963"/>
            <a:ext cx="26147" cy="37477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CDCC8AC-DFB7-2ACF-F3C2-B2DFB114DE58}"/>
              </a:ext>
            </a:extLst>
          </p:cNvPr>
          <p:cNvCxnSpPr>
            <a:cxnSpLocks/>
          </p:cNvCxnSpPr>
          <p:nvPr/>
        </p:nvCxnSpPr>
        <p:spPr>
          <a:xfrm flipH="1" flipV="1">
            <a:off x="6583680" y="4010992"/>
            <a:ext cx="153992" cy="16698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6F93D-334C-8777-400A-EB112FEDD786}"/>
              </a:ext>
            </a:extLst>
          </p:cNvPr>
          <p:cNvCxnSpPr>
            <a:cxnSpLocks/>
          </p:cNvCxnSpPr>
          <p:nvPr/>
        </p:nvCxnSpPr>
        <p:spPr>
          <a:xfrm>
            <a:off x="8173886" y="5118885"/>
            <a:ext cx="181934" cy="29919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E8E103-9C9B-E1D1-538B-CAE63859139D}"/>
              </a:ext>
            </a:extLst>
          </p:cNvPr>
          <p:cNvCxnSpPr>
            <a:cxnSpLocks/>
          </p:cNvCxnSpPr>
          <p:nvPr/>
        </p:nvCxnSpPr>
        <p:spPr>
          <a:xfrm>
            <a:off x="6732315" y="3157959"/>
            <a:ext cx="180185" cy="123721"/>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03F3A-4190-D6D8-DF11-BECC54F9EA4E}"/>
              </a:ext>
            </a:extLst>
          </p:cNvPr>
          <p:cNvCxnSpPr>
            <a:cxnSpLocks/>
          </p:cNvCxnSpPr>
          <p:nvPr/>
        </p:nvCxnSpPr>
        <p:spPr>
          <a:xfrm>
            <a:off x="6732315" y="5123138"/>
            <a:ext cx="298405" cy="20688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9543F9-5460-16B8-6FA6-27062C2DA29B}"/>
              </a:ext>
            </a:extLst>
          </p:cNvPr>
          <p:cNvCxnSpPr>
            <a:cxnSpLocks/>
            <a:endCxn id="12" idx="3"/>
          </p:cNvCxnSpPr>
          <p:nvPr/>
        </p:nvCxnSpPr>
        <p:spPr>
          <a:xfrm>
            <a:off x="8173887" y="3185739"/>
            <a:ext cx="363867" cy="2090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F3D652-C99D-6CFA-192D-616319C65CCB}"/>
              </a:ext>
            </a:extLst>
          </p:cNvPr>
          <p:cNvCxnSpPr>
            <a:cxnSpLocks/>
          </p:cNvCxnSpPr>
          <p:nvPr/>
        </p:nvCxnSpPr>
        <p:spPr>
          <a:xfrm flipH="1" flipV="1">
            <a:off x="5029200" y="3977109"/>
            <a:ext cx="300389" cy="18774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4E51FB-E3DD-B5A3-2799-8AA393894448}"/>
              </a:ext>
            </a:extLst>
          </p:cNvPr>
          <p:cNvCxnSpPr>
            <a:cxnSpLocks/>
          </p:cNvCxnSpPr>
          <p:nvPr/>
        </p:nvCxnSpPr>
        <p:spPr>
          <a:xfrm>
            <a:off x="5329589" y="3185739"/>
            <a:ext cx="179854" cy="2672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F27C32-5534-8AE6-C6CC-EC3D1F98C3FF}"/>
              </a:ext>
            </a:extLst>
          </p:cNvPr>
          <p:cNvCxnSpPr>
            <a:cxnSpLocks/>
          </p:cNvCxnSpPr>
          <p:nvPr/>
        </p:nvCxnSpPr>
        <p:spPr>
          <a:xfrm>
            <a:off x="3919227" y="5123138"/>
            <a:ext cx="43921" cy="21030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D569A6-EFC2-81C4-3DD0-9EF9AE185239}"/>
              </a:ext>
            </a:extLst>
          </p:cNvPr>
          <p:cNvCxnSpPr>
            <a:cxnSpLocks/>
            <a:endCxn id="17" idx="1"/>
          </p:cNvCxnSpPr>
          <p:nvPr/>
        </p:nvCxnSpPr>
        <p:spPr>
          <a:xfrm flipH="1">
            <a:off x="2101550" y="4148558"/>
            <a:ext cx="401366" cy="2941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C7C027-0D6C-F91A-7E27-F6E27CD81E76}"/>
              </a:ext>
            </a:extLst>
          </p:cNvPr>
          <p:cNvCxnSpPr>
            <a:cxnSpLocks/>
          </p:cNvCxnSpPr>
          <p:nvPr/>
        </p:nvCxnSpPr>
        <p:spPr>
          <a:xfrm>
            <a:off x="3918102" y="4164853"/>
            <a:ext cx="267818" cy="24213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470A4A-71CC-E4C8-68A0-7A0D510766C1}"/>
              </a:ext>
            </a:extLst>
          </p:cNvPr>
          <p:cNvCxnSpPr>
            <a:cxnSpLocks/>
          </p:cNvCxnSpPr>
          <p:nvPr/>
        </p:nvCxnSpPr>
        <p:spPr>
          <a:xfrm>
            <a:off x="5329258" y="5145781"/>
            <a:ext cx="249000" cy="26569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D1395D-1E22-A63F-A980-DF056A0A5DC9}"/>
              </a:ext>
            </a:extLst>
          </p:cNvPr>
          <p:cNvCxnSpPr>
            <a:cxnSpLocks/>
          </p:cNvCxnSpPr>
          <p:nvPr/>
        </p:nvCxnSpPr>
        <p:spPr>
          <a:xfrm>
            <a:off x="3918102" y="3170272"/>
            <a:ext cx="90092" cy="11140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FC3EFA7-FE61-2995-3D4A-59E1544A14F7}"/>
              </a:ext>
            </a:extLst>
          </p:cNvPr>
          <p:cNvSpPr/>
          <p:nvPr/>
        </p:nvSpPr>
        <p:spPr>
          <a:xfrm>
            <a:off x="2725568" y="2542560"/>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88" name="Rectangle 87">
            <a:extLst>
              <a:ext uri="{FF2B5EF4-FFF2-40B4-BE49-F238E27FC236}">
                <a16:creationId xmlns:a16="http://schemas.microsoft.com/office/drawing/2014/main" id="{FEBAC2D5-D5FB-AF1E-FC1F-2096E26919DF}"/>
              </a:ext>
            </a:extLst>
          </p:cNvPr>
          <p:cNvSpPr/>
          <p:nvPr/>
        </p:nvSpPr>
        <p:spPr>
          <a:xfrm>
            <a:off x="6881517" y="4516224"/>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89" name="Rectangle 88">
            <a:extLst>
              <a:ext uri="{FF2B5EF4-FFF2-40B4-BE49-F238E27FC236}">
                <a16:creationId xmlns:a16="http://schemas.microsoft.com/office/drawing/2014/main" id="{148B71CB-A009-F17C-8F80-2CEC516222C3}"/>
              </a:ext>
            </a:extLst>
          </p:cNvPr>
          <p:cNvSpPr/>
          <p:nvPr/>
        </p:nvSpPr>
        <p:spPr>
          <a:xfrm>
            <a:off x="8307385" y="5498758"/>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Z</a:t>
            </a:r>
          </a:p>
        </p:txBody>
      </p:sp>
      <p:sp>
        <p:nvSpPr>
          <p:cNvPr id="6" name="Rectangle 5">
            <a:extLst>
              <a:ext uri="{FF2B5EF4-FFF2-40B4-BE49-F238E27FC236}">
                <a16:creationId xmlns:a16="http://schemas.microsoft.com/office/drawing/2014/main" id="{8E57D7F9-16EA-8D96-2CE7-44E92B6BE5E4}"/>
              </a:ext>
            </a:extLst>
          </p:cNvPr>
          <p:cNvSpPr/>
          <p:nvPr/>
        </p:nvSpPr>
        <p:spPr>
          <a:xfrm>
            <a:off x="4133168" y="3524162"/>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Y</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9C1FC7F6-B1EC-5D0B-A501-9C9A62FC4554}"/>
                  </a:ext>
                </a:extLst>
              </p:cNvPr>
              <p:cNvSpPr txBox="1">
                <a:spLocks/>
              </p:cNvSpPr>
              <p:nvPr/>
            </p:nvSpPr>
            <p:spPr>
              <a:xfrm>
                <a:off x="8588838" y="2771340"/>
                <a:ext cx="3781006" cy="3803342"/>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cs typeface="Calibri" panose="020F0502020204030204" pitchFamily="34" charset="0"/>
                  </a:rPr>
                  <a:t>Consider the polarization of </a:t>
                </a:r>
                <a14:m>
                  <m:oMath xmlns:m="http://schemas.openxmlformats.org/officeDocument/2006/math">
                    <m:r>
                      <a:rPr lang="en-US" sz="2800" b="0" i="1" smtClean="0"/>
                      <m:t>𝑂</m:t>
                    </m:r>
                  </m:oMath>
                </a14:m>
                <a:r>
                  <a:rPr lang="en-US" sz="2800" dirty="0">
                    <a:cs typeface="Calibri" panose="020F0502020204030204" pitchFamily="34" charset="0"/>
                  </a:rPr>
                  <a:t>:</a:t>
                </a:r>
                <a:endParaRPr lang="en-US" sz="900" dirty="0">
                  <a:cs typeface="Calibri" panose="020F0502020204030204" pitchFamily="34" charset="0"/>
                </a:endParaRPr>
              </a:p>
              <a:p>
                <a:pPr marL="0" indent="0" algn="ctr">
                  <a:buFont typeface="Arial" panose="020B0604020202020204" pitchFamily="34" charset="0"/>
                  <a:buNone/>
                </a:pPr>
                <a:endParaRPr lang="en-US" sz="100" b="0" i="0" dirty="0">
                  <a:latin typeface="Cambria Math" panose="02040503050406030204" pitchFamily="18" charset="0"/>
                </a:endParaRPr>
              </a:p>
              <a:p>
                <a:pPr marL="0" indent="0" algn="ctr">
                  <a:buFont typeface="Arial" panose="020B0604020202020204" pitchFamily="34" charset="0"/>
                  <a:buNone/>
                </a:pPr>
                <a14:m>
                  <m:oMathPara xmlns:m="http://schemas.openxmlformats.org/officeDocument/2006/math">
                    <m:oMathParaPr>
                      <m:jc m:val="left"/>
                    </m:oMathParaPr>
                    <m:oMath xmlns:m="http://schemas.openxmlformats.org/officeDocument/2006/math">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𝑂</m:t>
                          </m:r>
                        </m:e>
                      </m:d>
                      <m:r>
                        <a:rPr lang="en-US" sz="2700" b="0" i="1" smtClean="0">
                          <a:solidFill>
                            <a:schemeClr val="accent1">
                              <a:lumMod val="40000"/>
                              <a:lumOff val="60000"/>
                            </a:schemeClr>
                          </a:solidFill>
                          <a:latin typeface="Cambria Math" panose="02040503050406030204" pitchFamily="18" charset="0"/>
                        </a:rPr>
                        <m:t>=</m:t>
                      </m:r>
                      <m:nary>
                        <m:naryPr>
                          <m:chr m:val="∑"/>
                          <m:supHide m:val="on"/>
                          <m:ctrlPr>
                            <a:rPr lang="en-US" sz="2700" b="0" i="1" smtClean="0">
                              <a:solidFill>
                                <a:schemeClr val="accent1">
                                  <a:lumMod val="40000"/>
                                  <a:lumOff val="60000"/>
                                </a:schemeClr>
                              </a:solidFill>
                              <a:latin typeface="Cambria Math" panose="02040503050406030204" pitchFamily="18" charset="0"/>
                            </a:rPr>
                          </m:ctrlPr>
                        </m:naryPr>
                        <m:sub>
                          <m:r>
                            <a:rPr lang="en-US" sz="2700" b="0" i="1" smtClean="0">
                              <a:solidFill>
                                <a:schemeClr val="accent1">
                                  <a:lumMod val="40000"/>
                                  <a:lumOff val="60000"/>
                                </a:schemeClr>
                              </a:solidFill>
                              <a:latin typeface="Cambria Math" panose="02040503050406030204" pitchFamily="18" charset="0"/>
                            </a:rPr>
                            <m:t>𝑃</m:t>
                          </m:r>
                        </m:sub>
                        <m:sup/>
                        <m:e>
                          <m:sSub>
                            <m:sSubPr>
                              <m:ctrlPr>
                                <a:rPr lang="en-US" sz="2700" b="0" i="1" smtClean="0">
                                  <a:solidFill>
                                    <a:schemeClr val="accent1">
                                      <a:lumMod val="40000"/>
                                      <a:lumOff val="60000"/>
                                    </a:schemeClr>
                                  </a:solidFill>
                                  <a:latin typeface="Cambria Math" panose="02040503050406030204" pitchFamily="18" charset="0"/>
                                </a:rPr>
                              </m:ctrlPr>
                            </m:sSubPr>
                            <m:e>
                              <m:r>
                                <a:rPr lang="en-US" sz="2700" b="0" i="1" smtClean="0">
                                  <a:solidFill>
                                    <a:schemeClr val="accent1">
                                      <a:lumMod val="40000"/>
                                      <a:lumOff val="60000"/>
                                    </a:schemeClr>
                                  </a:solidFill>
                                  <a:latin typeface="Cambria Math" panose="02040503050406030204" pitchFamily="18" charset="0"/>
                                </a:rPr>
                                <m:t>𝛼</m:t>
                              </m:r>
                            </m:e>
                            <m:sub>
                              <m:r>
                                <a:rPr lang="en-US" sz="2700" b="0" i="1" smtClean="0">
                                  <a:solidFill>
                                    <a:schemeClr val="accent1">
                                      <a:lumMod val="40000"/>
                                      <a:lumOff val="60000"/>
                                    </a:schemeClr>
                                  </a:solidFill>
                                  <a:latin typeface="Cambria Math" panose="02040503050406030204" pitchFamily="18" charset="0"/>
                                </a:rPr>
                                <m:t>𝑃</m:t>
                              </m:r>
                            </m:sub>
                          </m:sSub>
                          <m:r>
                            <a:rPr lang="en-US" sz="2700" b="0" i="1" smtClean="0">
                              <a:solidFill>
                                <a:schemeClr val="accent1">
                                  <a:lumMod val="40000"/>
                                  <a:lumOff val="60000"/>
                                </a:schemeClr>
                              </a:solidFill>
                              <a:latin typeface="Cambria Math" panose="02040503050406030204" pitchFamily="18" charset="0"/>
                            </a:rPr>
                            <m:t> </m:t>
                          </m:r>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𝑃</m:t>
                              </m:r>
                            </m:e>
                          </m:d>
                        </m:e>
                      </m:nary>
                    </m:oMath>
                  </m:oMathPara>
                </a14:m>
                <a:endParaRPr lang="en-US" sz="2700" dirty="0">
                  <a:solidFill>
                    <a:schemeClr val="accent1">
                      <a:lumMod val="40000"/>
                      <a:lumOff val="60000"/>
                    </a:schemeClr>
                  </a:solidFill>
                </a:endParaRPr>
              </a:p>
            </p:txBody>
          </p:sp>
        </mc:Choice>
        <mc:Fallback>
          <p:sp>
            <p:nvSpPr>
              <p:cNvPr id="8" name="Content Placeholder 2">
                <a:extLst>
                  <a:ext uri="{FF2B5EF4-FFF2-40B4-BE49-F238E27FC236}">
                    <a16:creationId xmlns:a16="http://schemas.microsoft.com/office/drawing/2014/main" id="{9C1FC7F6-B1EC-5D0B-A501-9C9A62FC4554}"/>
                  </a:ext>
                </a:extLst>
              </p:cNvPr>
              <p:cNvSpPr txBox="1">
                <a:spLocks noRot="1" noChangeAspect="1" noMove="1" noResize="1" noEditPoints="1" noAdjustHandles="1" noChangeArrowheads="1" noChangeShapeType="1" noTextEdit="1"/>
              </p:cNvSpPr>
              <p:nvPr/>
            </p:nvSpPr>
            <p:spPr>
              <a:xfrm>
                <a:off x="8588838" y="2771340"/>
                <a:ext cx="3781006" cy="3803342"/>
              </a:xfrm>
              <a:prstGeom prst="rect">
                <a:avLst/>
              </a:prstGeom>
              <a:blipFill>
                <a:blip r:embed="rId6"/>
                <a:stretch>
                  <a:fillRect l="-3691" t="-17333" b="-7333"/>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190040891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0963"/>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0963"/>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0963"/>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0963"/>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0963"/>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0963"/>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3782287"/>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3782287"/>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3782287"/>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3782287"/>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3782287"/>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3782287"/>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4755707"/>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4755707"/>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4755707"/>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4755707"/>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4755707"/>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4755707"/>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5729127"/>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5729127"/>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5729127"/>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5729127"/>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5729127"/>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5729127"/>
            <a:ext cx="785553" cy="791370"/>
          </a:xfrm>
          <a:prstGeom prst="rect">
            <a:avLst/>
          </a:prstGeom>
        </p:spPr>
      </p:pic>
      <p:sp>
        <p:nvSpPr>
          <p:cNvPr id="4" name="Left Brace 3">
            <a:extLst>
              <a:ext uri="{FF2B5EF4-FFF2-40B4-BE49-F238E27FC236}">
                <a16:creationId xmlns:a16="http://schemas.microsoft.com/office/drawing/2014/main" id="{AA9D3FA6-8C89-278B-C88C-ADC1428D08D6}"/>
              </a:ext>
            </a:extLst>
          </p:cNvPr>
          <p:cNvSpPr/>
          <p:nvPr/>
        </p:nvSpPr>
        <p:spPr>
          <a:xfrm>
            <a:off x="448202" y="2810963"/>
            <a:ext cx="176355" cy="3763719"/>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FB8EDFC-C0E2-43C0-C2F5-44D10B77EA64}"/>
                  </a:ext>
                </a:extLst>
              </p:cNvPr>
              <p:cNvSpPr txBox="1"/>
              <p:nvPr/>
            </p:nvSpPr>
            <p:spPr>
              <a:xfrm>
                <a:off x="16859" y="4400434"/>
                <a:ext cx="44954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𝑡</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40" name="TextBox 39">
                <a:extLst>
                  <a:ext uri="{FF2B5EF4-FFF2-40B4-BE49-F238E27FC236}">
                    <a16:creationId xmlns:a16="http://schemas.microsoft.com/office/drawing/2014/main" id="{EFB8EDFC-C0E2-43C0-C2F5-44D10B77EA64}"/>
                  </a:ext>
                </a:extLst>
              </p:cNvPr>
              <p:cNvSpPr txBox="1">
                <a:spLocks noRot="1" noChangeAspect="1" noMove="1" noResize="1" noEditPoints="1" noAdjustHandles="1" noChangeArrowheads="1" noChangeShapeType="1" noTextEdit="1"/>
              </p:cNvSpPr>
              <p:nvPr/>
            </p:nvSpPr>
            <p:spPr>
              <a:xfrm>
                <a:off x="16859" y="4400434"/>
                <a:ext cx="449547" cy="584775"/>
              </a:xfrm>
              <a:prstGeom prst="rect">
                <a:avLst/>
              </a:prstGeom>
              <a:blipFill>
                <a:blip r:embed="rId5"/>
                <a:stretch>
                  <a:fillRect r="-5556" b="-2128"/>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2BB28FC0-C2C3-834E-876F-5A3BE81617C0}"/>
              </a:ext>
            </a:extLst>
          </p:cNvPr>
          <p:cNvCxnSpPr>
            <a:cxnSpLocks/>
          </p:cNvCxnSpPr>
          <p:nvPr/>
        </p:nvCxnSpPr>
        <p:spPr>
          <a:xfrm flipV="1">
            <a:off x="1081663" y="3069082"/>
            <a:ext cx="180185" cy="13756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DB0221-5014-51EF-270F-1C759B7B276C}"/>
              </a:ext>
            </a:extLst>
          </p:cNvPr>
          <p:cNvCxnSpPr>
            <a:cxnSpLocks/>
          </p:cNvCxnSpPr>
          <p:nvPr/>
        </p:nvCxnSpPr>
        <p:spPr>
          <a:xfrm>
            <a:off x="1086702" y="4177972"/>
            <a:ext cx="96166" cy="18205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E10FC-1391-B07F-C951-C3978CFD7EC7}"/>
              </a:ext>
            </a:extLst>
          </p:cNvPr>
          <p:cNvCxnSpPr>
            <a:cxnSpLocks/>
          </p:cNvCxnSpPr>
          <p:nvPr/>
        </p:nvCxnSpPr>
        <p:spPr>
          <a:xfrm flipH="1">
            <a:off x="8016240" y="4148558"/>
            <a:ext cx="165004" cy="258432"/>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C297B7-DF43-CFE0-9EC0-7D2583938BF2}"/>
              </a:ext>
            </a:extLst>
          </p:cNvPr>
          <p:cNvCxnSpPr>
            <a:cxnSpLocks/>
          </p:cNvCxnSpPr>
          <p:nvPr/>
        </p:nvCxnSpPr>
        <p:spPr>
          <a:xfrm flipH="1" flipV="1">
            <a:off x="2397760" y="4981319"/>
            <a:ext cx="112777" cy="1418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0E30C9-860E-EDFC-7690-01BBB5615AB2}"/>
              </a:ext>
            </a:extLst>
          </p:cNvPr>
          <p:cNvCxnSpPr>
            <a:cxnSpLocks/>
          </p:cNvCxnSpPr>
          <p:nvPr/>
        </p:nvCxnSpPr>
        <p:spPr>
          <a:xfrm flipV="1">
            <a:off x="1092776" y="4831776"/>
            <a:ext cx="158891" cy="31961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4C4A97-7010-71E1-145D-B9EC0B2DC930}"/>
              </a:ext>
            </a:extLst>
          </p:cNvPr>
          <p:cNvCxnSpPr>
            <a:cxnSpLocks/>
            <a:endCxn id="7" idx="0"/>
          </p:cNvCxnSpPr>
          <p:nvPr/>
        </p:nvCxnSpPr>
        <p:spPr>
          <a:xfrm flipH="1" flipV="1">
            <a:off x="2494327" y="2810963"/>
            <a:ext cx="26147" cy="37477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CDCC8AC-DFB7-2ACF-F3C2-B2DFB114DE58}"/>
              </a:ext>
            </a:extLst>
          </p:cNvPr>
          <p:cNvCxnSpPr>
            <a:cxnSpLocks/>
          </p:cNvCxnSpPr>
          <p:nvPr/>
        </p:nvCxnSpPr>
        <p:spPr>
          <a:xfrm flipH="1" flipV="1">
            <a:off x="6583680" y="4010992"/>
            <a:ext cx="153992" cy="16698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6F93D-334C-8777-400A-EB112FEDD786}"/>
              </a:ext>
            </a:extLst>
          </p:cNvPr>
          <p:cNvCxnSpPr>
            <a:cxnSpLocks/>
          </p:cNvCxnSpPr>
          <p:nvPr/>
        </p:nvCxnSpPr>
        <p:spPr>
          <a:xfrm>
            <a:off x="8173886" y="5118885"/>
            <a:ext cx="181934" cy="29919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E8E103-9C9B-E1D1-538B-CAE63859139D}"/>
              </a:ext>
            </a:extLst>
          </p:cNvPr>
          <p:cNvCxnSpPr>
            <a:cxnSpLocks/>
          </p:cNvCxnSpPr>
          <p:nvPr/>
        </p:nvCxnSpPr>
        <p:spPr>
          <a:xfrm>
            <a:off x="6732315" y="3157959"/>
            <a:ext cx="180185" cy="123721"/>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03F3A-4190-D6D8-DF11-BECC54F9EA4E}"/>
              </a:ext>
            </a:extLst>
          </p:cNvPr>
          <p:cNvCxnSpPr>
            <a:cxnSpLocks/>
          </p:cNvCxnSpPr>
          <p:nvPr/>
        </p:nvCxnSpPr>
        <p:spPr>
          <a:xfrm>
            <a:off x="6732315" y="5123138"/>
            <a:ext cx="298405" cy="20688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9543F9-5460-16B8-6FA6-27062C2DA29B}"/>
              </a:ext>
            </a:extLst>
          </p:cNvPr>
          <p:cNvCxnSpPr>
            <a:cxnSpLocks/>
            <a:endCxn id="12" idx="3"/>
          </p:cNvCxnSpPr>
          <p:nvPr/>
        </p:nvCxnSpPr>
        <p:spPr>
          <a:xfrm>
            <a:off x="8173887" y="3185739"/>
            <a:ext cx="363867" cy="2090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F3D652-C99D-6CFA-192D-616319C65CCB}"/>
              </a:ext>
            </a:extLst>
          </p:cNvPr>
          <p:cNvCxnSpPr>
            <a:cxnSpLocks/>
          </p:cNvCxnSpPr>
          <p:nvPr/>
        </p:nvCxnSpPr>
        <p:spPr>
          <a:xfrm flipH="1" flipV="1">
            <a:off x="5029200" y="3977109"/>
            <a:ext cx="300389" cy="18774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4E51FB-E3DD-B5A3-2799-8AA393894448}"/>
              </a:ext>
            </a:extLst>
          </p:cNvPr>
          <p:cNvCxnSpPr>
            <a:cxnSpLocks/>
          </p:cNvCxnSpPr>
          <p:nvPr/>
        </p:nvCxnSpPr>
        <p:spPr>
          <a:xfrm>
            <a:off x="5329589" y="3185739"/>
            <a:ext cx="179854" cy="2672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F27C32-5534-8AE6-C6CC-EC3D1F98C3FF}"/>
              </a:ext>
            </a:extLst>
          </p:cNvPr>
          <p:cNvCxnSpPr>
            <a:cxnSpLocks/>
          </p:cNvCxnSpPr>
          <p:nvPr/>
        </p:nvCxnSpPr>
        <p:spPr>
          <a:xfrm>
            <a:off x="3919227" y="5123138"/>
            <a:ext cx="43921" cy="21030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D569A6-EFC2-81C4-3DD0-9EF9AE185239}"/>
              </a:ext>
            </a:extLst>
          </p:cNvPr>
          <p:cNvCxnSpPr>
            <a:cxnSpLocks/>
            <a:endCxn id="17" idx="1"/>
          </p:cNvCxnSpPr>
          <p:nvPr/>
        </p:nvCxnSpPr>
        <p:spPr>
          <a:xfrm flipH="1">
            <a:off x="2101550" y="4148558"/>
            <a:ext cx="401366" cy="2941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C7C027-0D6C-F91A-7E27-F6E27CD81E76}"/>
              </a:ext>
            </a:extLst>
          </p:cNvPr>
          <p:cNvCxnSpPr>
            <a:cxnSpLocks/>
          </p:cNvCxnSpPr>
          <p:nvPr/>
        </p:nvCxnSpPr>
        <p:spPr>
          <a:xfrm>
            <a:off x="3918102" y="4164853"/>
            <a:ext cx="267818" cy="24213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470A4A-71CC-E4C8-68A0-7A0D510766C1}"/>
              </a:ext>
            </a:extLst>
          </p:cNvPr>
          <p:cNvCxnSpPr>
            <a:cxnSpLocks/>
          </p:cNvCxnSpPr>
          <p:nvPr/>
        </p:nvCxnSpPr>
        <p:spPr>
          <a:xfrm>
            <a:off x="5329258" y="5145781"/>
            <a:ext cx="249000" cy="26569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D1395D-1E22-A63F-A980-DF056A0A5DC9}"/>
              </a:ext>
            </a:extLst>
          </p:cNvPr>
          <p:cNvCxnSpPr>
            <a:cxnSpLocks/>
          </p:cNvCxnSpPr>
          <p:nvPr/>
        </p:nvCxnSpPr>
        <p:spPr>
          <a:xfrm>
            <a:off x="3918102" y="3170272"/>
            <a:ext cx="90092" cy="11140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FC3EFA7-FE61-2995-3D4A-59E1544A14F7}"/>
              </a:ext>
            </a:extLst>
          </p:cNvPr>
          <p:cNvSpPr/>
          <p:nvPr/>
        </p:nvSpPr>
        <p:spPr>
          <a:xfrm>
            <a:off x="2725568" y="2542560"/>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6" name="Rectangle 5">
            <a:extLst>
              <a:ext uri="{FF2B5EF4-FFF2-40B4-BE49-F238E27FC236}">
                <a16:creationId xmlns:a16="http://schemas.microsoft.com/office/drawing/2014/main" id="{8E57D7F9-16EA-8D96-2CE7-44E92B6BE5E4}"/>
              </a:ext>
            </a:extLst>
          </p:cNvPr>
          <p:cNvSpPr/>
          <p:nvPr/>
        </p:nvSpPr>
        <p:spPr>
          <a:xfrm>
            <a:off x="4133168" y="3524162"/>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Y</a:t>
            </a:r>
          </a:p>
        </p:txBody>
      </p:sp>
      <p:sp>
        <p:nvSpPr>
          <p:cNvPr id="22" name="Rectangle 21">
            <a:extLst>
              <a:ext uri="{FF2B5EF4-FFF2-40B4-BE49-F238E27FC236}">
                <a16:creationId xmlns:a16="http://schemas.microsoft.com/office/drawing/2014/main" id="{BCD9C9BB-F932-2B4E-BFF8-0D668D3F916E}"/>
              </a:ext>
            </a:extLst>
          </p:cNvPr>
          <p:cNvSpPr/>
          <p:nvPr/>
        </p:nvSpPr>
        <p:spPr>
          <a:xfrm>
            <a:off x="8307385" y="4516224"/>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Z</a:t>
            </a:r>
          </a:p>
        </p:txBody>
      </p:sp>
      <p:sp>
        <p:nvSpPr>
          <p:cNvPr id="23" name="Rectangle 22">
            <a:extLst>
              <a:ext uri="{FF2B5EF4-FFF2-40B4-BE49-F238E27FC236}">
                <a16:creationId xmlns:a16="http://schemas.microsoft.com/office/drawing/2014/main" id="{11770265-38E5-E7EE-8589-83822643385A}"/>
              </a:ext>
            </a:extLst>
          </p:cNvPr>
          <p:cNvSpPr/>
          <p:nvPr/>
        </p:nvSpPr>
        <p:spPr>
          <a:xfrm>
            <a:off x="6881517" y="5498757"/>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mc:AlternateContent xmlns:mc="http://schemas.openxmlformats.org/markup-compatibility/2006">
        <mc:Choice xmlns:a14="http://schemas.microsoft.com/office/drawing/2010/main" Requires="a14">
          <p:sp>
            <p:nvSpPr>
              <p:cNvPr id="31" name="Content Placeholder 2">
                <a:extLst>
                  <a:ext uri="{FF2B5EF4-FFF2-40B4-BE49-F238E27FC236}">
                    <a16:creationId xmlns:a16="http://schemas.microsoft.com/office/drawing/2014/main" id="{139B3489-04EF-4A9F-A495-7822BED673F6}"/>
                  </a:ext>
                </a:extLst>
              </p:cNvPr>
              <p:cNvSpPr txBox="1">
                <a:spLocks/>
              </p:cNvSpPr>
              <p:nvPr/>
            </p:nvSpPr>
            <p:spPr>
              <a:xfrm>
                <a:off x="8588838" y="2771340"/>
                <a:ext cx="3781006" cy="3803342"/>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cs typeface="Calibri" panose="020F0502020204030204" pitchFamily="34" charset="0"/>
                  </a:rPr>
                  <a:t>Consider the polarization of </a:t>
                </a:r>
                <a14:m>
                  <m:oMath xmlns:m="http://schemas.openxmlformats.org/officeDocument/2006/math">
                    <m:r>
                      <a:rPr lang="en-US" sz="2800" b="0" i="1" smtClean="0"/>
                      <m:t>𝑂</m:t>
                    </m:r>
                  </m:oMath>
                </a14:m>
                <a:r>
                  <a:rPr lang="en-US" sz="2800" dirty="0">
                    <a:cs typeface="Calibri" panose="020F0502020204030204" pitchFamily="34" charset="0"/>
                  </a:rPr>
                  <a:t>:</a:t>
                </a:r>
                <a:endParaRPr lang="en-US" sz="900" dirty="0">
                  <a:cs typeface="Calibri" panose="020F0502020204030204" pitchFamily="34" charset="0"/>
                </a:endParaRPr>
              </a:p>
              <a:p>
                <a:pPr marL="0" indent="0" algn="ctr">
                  <a:buFont typeface="Arial" panose="020B0604020202020204" pitchFamily="34" charset="0"/>
                  <a:buNone/>
                </a:pPr>
                <a:endParaRPr lang="en-US" sz="100" b="0" i="0" dirty="0">
                  <a:latin typeface="Cambria Math" panose="02040503050406030204" pitchFamily="18" charset="0"/>
                </a:endParaRPr>
              </a:p>
              <a:p>
                <a:pPr marL="0" indent="0" algn="ctr">
                  <a:buFont typeface="Arial" panose="020B0604020202020204" pitchFamily="34" charset="0"/>
                  <a:buNone/>
                </a:pPr>
                <a14:m>
                  <m:oMathPara xmlns:m="http://schemas.openxmlformats.org/officeDocument/2006/math">
                    <m:oMathParaPr>
                      <m:jc m:val="left"/>
                    </m:oMathParaPr>
                    <m:oMath xmlns:m="http://schemas.openxmlformats.org/officeDocument/2006/math">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𝑂</m:t>
                          </m:r>
                        </m:e>
                      </m:d>
                      <m:r>
                        <a:rPr lang="en-US" sz="2700" b="0" i="1" smtClean="0">
                          <a:solidFill>
                            <a:schemeClr val="accent1">
                              <a:lumMod val="40000"/>
                              <a:lumOff val="60000"/>
                            </a:schemeClr>
                          </a:solidFill>
                          <a:latin typeface="Cambria Math" panose="02040503050406030204" pitchFamily="18" charset="0"/>
                        </a:rPr>
                        <m:t>=</m:t>
                      </m:r>
                      <m:nary>
                        <m:naryPr>
                          <m:chr m:val="∑"/>
                          <m:supHide m:val="on"/>
                          <m:ctrlPr>
                            <a:rPr lang="en-US" sz="2700" b="0" i="1" smtClean="0">
                              <a:solidFill>
                                <a:schemeClr val="accent1">
                                  <a:lumMod val="40000"/>
                                  <a:lumOff val="60000"/>
                                </a:schemeClr>
                              </a:solidFill>
                              <a:latin typeface="Cambria Math" panose="02040503050406030204" pitchFamily="18" charset="0"/>
                            </a:rPr>
                          </m:ctrlPr>
                        </m:naryPr>
                        <m:sub>
                          <m:r>
                            <a:rPr lang="en-US" sz="2700" b="0" i="1" smtClean="0">
                              <a:solidFill>
                                <a:schemeClr val="accent1">
                                  <a:lumMod val="40000"/>
                                  <a:lumOff val="60000"/>
                                </a:schemeClr>
                              </a:solidFill>
                              <a:latin typeface="Cambria Math" panose="02040503050406030204" pitchFamily="18" charset="0"/>
                            </a:rPr>
                            <m:t>𝑃</m:t>
                          </m:r>
                        </m:sub>
                        <m:sup/>
                        <m:e>
                          <m:sSub>
                            <m:sSubPr>
                              <m:ctrlPr>
                                <a:rPr lang="en-US" sz="2700" b="0" i="1" smtClean="0">
                                  <a:solidFill>
                                    <a:schemeClr val="accent1">
                                      <a:lumMod val="40000"/>
                                      <a:lumOff val="60000"/>
                                    </a:schemeClr>
                                  </a:solidFill>
                                  <a:latin typeface="Cambria Math" panose="02040503050406030204" pitchFamily="18" charset="0"/>
                                </a:rPr>
                              </m:ctrlPr>
                            </m:sSubPr>
                            <m:e>
                              <m:r>
                                <a:rPr lang="en-US" sz="2700" b="0" i="1" smtClean="0">
                                  <a:solidFill>
                                    <a:schemeClr val="accent1">
                                      <a:lumMod val="40000"/>
                                      <a:lumOff val="60000"/>
                                    </a:schemeClr>
                                  </a:solidFill>
                                  <a:latin typeface="Cambria Math" panose="02040503050406030204" pitchFamily="18" charset="0"/>
                                </a:rPr>
                                <m:t>𝛼</m:t>
                              </m:r>
                            </m:e>
                            <m:sub>
                              <m:r>
                                <a:rPr lang="en-US" sz="2700" b="0" i="1" smtClean="0">
                                  <a:solidFill>
                                    <a:schemeClr val="accent1">
                                      <a:lumMod val="40000"/>
                                      <a:lumOff val="60000"/>
                                    </a:schemeClr>
                                  </a:solidFill>
                                  <a:latin typeface="Cambria Math" panose="02040503050406030204" pitchFamily="18" charset="0"/>
                                </a:rPr>
                                <m:t>𝑃</m:t>
                              </m:r>
                            </m:sub>
                          </m:sSub>
                          <m:r>
                            <a:rPr lang="en-US" sz="2700" b="0" i="1" smtClean="0">
                              <a:solidFill>
                                <a:schemeClr val="accent1">
                                  <a:lumMod val="40000"/>
                                  <a:lumOff val="60000"/>
                                </a:schemeClr>
                              </a:solidFill>
                              <a:latin typeface="Cambria Math" panose="02040503050406030204" pitchFamily="18" charset="0"/>
                            </a:rPr>
                            <m:t> </m:t>
                          </m:r>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𝑃</m:t>
                              </m:r>
                            </m:e>
                          </m:d>
                        </m:e>
                      </m:nary>
                    </m:oMath>
                  </m:oMathPara>
                </a14:m>
                <a:endParaRPr lang="en-US" sz="2700" dirty="0">
                  <a:solidFill>
                    <a:schemeClr val="accent1">
                      <a:lumMod val="40000"/>
                      <a:lumOff val="60000"/>
                    </a:schemeClr>
                  </a:solidFill>
                </a:endParaRPr>
              </a:p>
            </p:txBody>
          </p:sp>
        </mc:Choice>
        <mc:Fallback>
          <p:sp>
            <p:nvSpPr>
              <p:cNvPr id="31" name="Content Placeholder 2">
                <a:extLst>
                  <a:ext uri="{FF2B5EF4-FFF2-40B4-BE49-F238E27FC236}">
                    <a16:creationId xmlns:a16="http://schemas.microsoft.com/office/drawing/2014/main" id="{139B3489-04EF-4A9F-A495-7822BED673F6}"/>
                  </a:ext>
                </a:extLst>
              </p:cNvPr>
              <p:cNvSpPr txBox="1">
                <a:spLocks noRot="1" noChangeAspect="1" noMove="1" noResize="1" noEditPoints="1" noAdjustHandles="1" noChangeArrowheads="1" noChangeShapeType="1" noTextEdit="1"/>
              </p:cNvSpPr>
              <p:nvPr/>
            </p:nvSpPr>
            <p:spPr>
              <a:xfrm>
                <a:off x="8588838" y="2771340"/>
                <a:ext cx="3781006" cy="3803342"/>
              </a:xfrm>
              <a:prstGeom prst="rect">
                <a:avLst/>
              </a:prstGeom>
              <a:blipFill>
                <a:blip r:embed="rId6"/>
                <a:stretch>
                  <a:fillRect l="-3691" t="-17333" b="-7333"/>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4008654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0963"/>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0963"/>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0963"/>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0963"/>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0963"/>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0963"/>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3782287"/>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3782287"/>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3782287"/>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3782287"/>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3782287"/>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3782287"/>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4755707"/>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4755707"/>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4755707"/>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4755707"/>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4755707"/>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4755707"/>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5729127"/>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5729127"/>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5729127"/>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5729127"/>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5729127"/>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5729127"/>
            <a:ext cx="785553" cy="791370"/>
          </a:xfrm>
          <a:prstGeom prst="rect">
            <a:avLst/>
          </a:prstGeom>
        </p:spPr>
      </p:pic>
      <p:sp>
        <p:nvSpPr>
          <p:cNvPr id="4" name="Left Brace 3">
            <a:extLst>
              <a:ext uri="{FF2B5EF4-FFF2-40B4-BE49-F238E27FC236}">
                <a16:creationId xmlns:a16="http://schemas.microsoft.com/office/drawing/2014/main" id="{AA9D3FA6-8C89-278B-C88C-ADC1428D08D6}"/>
              </a:ext>
            </a:extLst>
          </p:cNvPr>
          <p:cNvSpPr/>
          <p:nvPr/>
        </p:nvSpPr>
        <p:spPr>
          <a:xfrm>
            <a:off x="448202" y="2810963"/>
            <a:ext cx="176355" cy="3763719"/>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FB8EDFC-C0E2-43C0-C2F5-44D10B77EA64}"/>
                  </a:ext>
                </a:extLst>
              </p:cNvPr>
              <p:cNvSpPr txBox="1"/>
              <p:nvPr/>
            </p:nvSpPr>
            <p:spPr>
              <a:xfrm>
                <a:off x="16859" y="4400434"/>
                <a:ext cx="44954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𝑡</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40" name="TextBox 39">
                <a:extLst>
                  <a:ext uri="{FF2B5EF4-FFF2-40B4-BE49-F238E27FC236}">
                    <a16:creationId xmlns:a16="http://schemas.microsoft.com/office/drawing/2014/main" id="{EFB8EDFC-C0E2-43C0-C2F5-44D10B77EA64}"/>
                  </a:ext>
                </a:extLst>
              </p:cNvPr>
              <p:cNvSpPr txBox="1">
                <a:spLocks noRot="1" noChangeAspect="1" noMove="1" noResize="1" noEditPoints="1" noAdjustHandles="1" noChangeArrowheads="1" noChangeShapeType="1" noTextEdit="1"/>
              </p:cNvSpPr>
              <p:nvPr/>
            </p:nvSpPr>
            <p:spPr>
              <a:xfrm>
                <a:off x="16859" y="4400434"/>
                <a:ext cx="449547" cy="584775"/>
              </a:xfrm>
              <a:prstGeom prst="rect">
                <a:avLst/>
              </a:prstGeom>
              <a:blipFill>
                <a:blip r:embed="rId5"/>
                <a:stretch>
                  <a:fillRect r="-5556" b="-2128"/>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2BB28FC0-C2C3-834E-876F-5A3BE81617C0}"/>
              </a:ext>
            </a:extLst>
          </p:cNvPr>
          <p:cNvCxnSpPr>
            <a:cxnSpLocks/>
          </p:cNvCxnSpPr>
          <p:nvPr/>
        </p:nvCxnSpPr>
        <p:spPr>
          <a:xfrm flipV="1">
            <a:off x="1081663" y="3069082"/>
            <a:ext cx="180185" cy="13756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DB0221-5014-51EF-270F-1C759B7B276C}"/>
              </a:ext>
            </a:extLst>
          </p:cNvPr>
          <p:cNvCxnSpPr>
            <a:cxnSpLocks/>
          </p:cNvCxnSpPr>
          <p:nvPr/>
        </p:nvCxnSpPr>
        <p:spPr>
          <a:xfrm>
            <a:off x="1086702" y="4177972"/>
            <a:ext cx="96166" cy="18205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E10FC-1391-B07F-C951-C3978CFD7EC7}"/>
              </a:ext>
            </a:extLst>
          </p:cNvPr>
          <p:cNvCxnSpPr>
            <a:cxnSpLocks/>
          </p:cNvCxnSpPr>
          <p:nvPr/>
        </p:nvCxnSpPr>
        <p:spPr>
          <a:xfrm flipH="1">
            <a:off x="8016240" y="4148558"/>
            <a:ext cx="165004" cy="258432"/>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C297B7-DF43-CFE0-9EC0-7D2583938BF2}"/>
              </a:ext>
            </a:extLst>
          </p:cNvPr>
          <p:cNvCxnSpPr>
            <a:cxnSpLocks/>
          </p:cNvCxnSpPr>
          <p:nvPr/>
        </p:nvCxnSpPr>
        <p:spPr>
          <a:xfrm flipH="1" flipV="1">
            <a:off x="2397760" y="4981319"/>
            <a:ext cx="112777" cy="1418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0E30C9-860E-EDFC-7690-01BBB5615AB2}"/>
              </a:ext>
            </a:extLst>
          </p:cNvPr>
          <p:cNvCxnSpPr>
            <a:cxnSpLocks/>
          </p:cNvCxnSpPr>
          <p:nvPr/>
        </p:nvCxnSpPr>
        <p:spPr>
          <a:xfrm flipV="1">
            <a:off x="1092776" y="4831776"/>
            <a:ext cx="158891" cy="31961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4C4A97-7010-71E1-145D-B9EC0B2DC930}"/>
              </a:ext>
            </a:extLst>
          </p:cNvPr>
          <p:cNvCxnSpPr>
            <a:cxnSpLocks/>
            <a:endCxn id="7" idx="0"/>
          </p:cNvCxnSpPr>
          <p:nvPr/>
        </p:nvCxnSpPr>
        <p:spPr>
          <a:xfrm flipH="1" flipV="1">
            <a:off x="2494327" y="2810963"/>
            <a:ext cx="26147" cy="37477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CDCC8AC-DFB7-2ACF-F3C2-B2DFB114DE58}"/>
              </a:ext>
            </a:extLst>
          </p:cNvPr>
          <p:cNvCxnSpPr>
            <a:cxnSpLocks/>
          </p:cNvCxnSpPr>
          <p:nvPr/>
        </p:nvCxnSpPr>
        <p:spPr>
          <a:xfrm flipH="1" flipV="1">
            <a:off x="6583680" y="4010992"/>
            <a:ext cx="153992" cy="16698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6F93D-334C-8777-400A-EB112FEDD786}"/>
              </a:ext>
            </a:extLst>
          </p:cNvPr>
          <p:cNvCxnSpPr>
            <a:cxnSpLocks/>
          </p:cNvCxnSpPr>
          <p:nvPr/>
        </p:nvCxnSpPr>
        <p:spPr>
          <a:xfrm>
            <a:off x="8173886" y="5118885"/>
            <a:ext cx="181934" cy="29919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E8E103-9C9B-E1D1-538B-CAE63859139D}"/>
              </a:ext>
            </a:extLst>
          </p:cNvPr>
          <p:cNvCxnSpPr>
            <a:cxnSpLocks/>
          </p:cNvCxnSpPr>
          <p:nvPr/>
        </p:nvCxnSpPr>
        <p:spPr>
          <a:xfrm>
            <a:off x="6732315" y="3157959"/>
            <a:ext cx="180185" cy="123721"/>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03F3A-4190-D6D8-DF11-BECC54F9EA4E}"/>
              </a:ext>
            </a:extLst>
          </p:cNvPr>
          <p:cNvCxnSpPr>
            <a:cxnSpLocks/>
          </p:cNvCxnSpPr>
          <p:nvPr/>
        </p:nvCxnSpPr>
        <p:spPr>
          <a:xfrm>
            <a:off x="6732315" y="5123138"/>
            <a:ext cx="298405" cy="20688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9543F9-5460-16B8-6FA6-27062C2DA29B}"/>
              </a:ext>
            </a:extLst>
          </p:cNvPr>
          <p:cNvCxnSpPr>
            <a:cxnSpLocks/>
            <a:endCxn id="12" idx="3"/>
          </p:cNvCxnSpPr>
          <p:nvPr/>
        </p:nvCxnSpPr>
        <p:spPr>
          <a:xfrm>
            <a:off x="8173887" y="3185739"/>
            <a:ext cx="363867" cy="2090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F3D652-C99D-6CFA-192D-616319C65CCB}"/>
              </a:ext>
            </a:extLst>
          </p:cNvPr>
          <p:cNvCxnSpPr>
            <a:cxnSpLocks/>
          </p:cNvCxnSpPr>
          <p:nvPr/>
        </p:nvCxnSpPr>
        <p:spPr>
          <a:xfrm flipH="1" flipV="1">
            <a:off x="5029200" y="3977109"/>
            <a:ext cx="300389" cy="18774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4E51FB-E3DD-B5A3-2799-8AA393894448}"/>
              </a:ext>
            </a:extLst>
          </p:cNvPr>
          <p:cNvCxnSpPr>
            <a:cxnSpLocks/>
          </p:cNvCxnSpPr>
          <p:nvPr/>
        </p:nvCxnSpPr>
        <p:spPr>
          <a:xfrm>
            <a:off x="5329589" y="3185739"/>
            <a:ext cx="179854" cy="2672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F27C32-5534-8AE6-C6CC-EC3D1F98C3FF}"/>
              </a:ext>
            </a:extLst>
          </p:cNvPr>
          <p:cNvCxnSpPr>
            <a:cxnSpLocks/>
          </p:cNvCxnSpPr>
          <p:nvPr/>
        </p:nvCxnSpPr>
        <p:spPr>
          <a:xfrm>
            <a:off x="3919227" y="5123138"/>
            <a:ext cx="43921" cy="21030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D569A6-EFC2-81C4-3DD0-9EF9AE185239}"/>
              </a:ext>
            </a:extLst>
          </p:cNvPr>
          <p:cNvCxnSpPr>
            <a:cxnSpLocks/>
            <a:endCxn id="17" idx="1"/>
          </p:cNvCxnSpPr>
          <p:nvPr/>
        </p:nvCxnSpPr>
        <p:spPr>
          <a:xfrm flipH="1">
            <a:off x="2101550" y="4148558"/>
            <a:ext cx="401366" cy="2941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C7C027-0D6C-F91A-7E27-F6E27CD81E76}"/>
              </a:ext>
            </a:extLst>
          </p:cNvPr>
          <p:cNvCxnSpPr>
            <a:cxnSpLocks/>
          </p:cNvCxnSpPr>
          <p:nvPr/>
        </p:nvCxnSpPr>
        <p:spPr>
          <a:xfrm>
            <a:off x="3918102" y="4164853"/>
            <a:ext cx="267818" cy="24213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470A4A-71CC-E4C8-68A0-7A0D510766C1}"/>
              </a:ext>
            </a:extLst>
          </p:cNvPr>
          <p:cNvCxnSpPr>
            <a:cxnSpLocks/>
          </p:cNvCxnSpPr>
          <p:nvPr/>
        </p:nvCxnSpPr>
        <p:spPr>
          <a:xfrm>
            <a:off x="5329258" y="5145781"/>
            <a:ext cx="249000" cy="26569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D1395D-1E22-A63F-A980-DF056A0A5DC9}"/>
              </a:ext>
            </a:extLst>
          </p:cNvPr>
          <p:cNvCxnSpPr>
            <a:cxnSpLocks/>
          </p:cNvCxnSpPr>
          <p:nvPr/>
        </p:nvCxnSpPr>
        <p:spPr>
          <a:xfrm>
            <a:off x="3918102" y="3170272"/>
            <a:ext cx="90092" cy="11140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FC3EFA7-FE61-2995-3D4A-59E1544A14F7}"/>
              </a:ext>
            </a:extLst>
          </p:cNvPr>
          <p:cNvSpPr/>
          <p:nvPr/>
        </p:nvSpPr>
        <p:spPr>
          <a:xfrm>
            <a:off x="2725568" y="2542560"/>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6" name="Rectangle 5">
            <a:extLst>
              <a:ext uri="{FF2B5EF4-FFF2-40B4-BE49-F238E27FC236}">
                <a16:creationId xmlns:a16="http://schemas.microsoft.com/office/drawing/2014/main" id="{8E57D7F9-16EA-8D96-2CE7-44E92B6BE5E4}"/>
              </a:ext>
            </a:extLst>
          </p:cNvPr>
          <p:cNvSpPr/>
          <p:nvPr/>
        </p:nvSpPr>
        <p:spPr>
          <a:xfrm>
            <a:off x="4133168" y="4525321"/>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Y</a:t>
            </a:r>
          </a:p>
        </p:txBody>
      </p:sp>
      <p:sp>
        <p:nvSpPr>
          <p:cNvPr id="22" name="Rectangle 21">
            <a:extLst>
              <a:ext uri="{FF2B5EF4-FFF2-40B4-BE49-F238E27FC236}">
                <a16:creationId xmlns:a16="http://schemas.microsoft.com/office/drawing/2014/main" id="{BCD9C9BB-F932-2B4E-BFF8-0D668D3F916E}"/>
              </a:ext>
            </a:extLst>
          </p:cNvPr>
          <p:cNvSpPr/>
          <p:nvPr/>
        </p:nvSpPr>
        <p:spPr>
          <a:xfrm>
            <a:off x="8307385" y="5498758"/>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Z</a:t>
            </a:r>
          </a:p>
        </p:txBody>
      </p:sp>
      <p:sp>
        <p:nvSpPr>
          <p:cNvPr id="23" name="Rectangle 22">
            <a:extLst>
              <a:ext uri="{FF2B5EF4-FFF2-40B4-BE49-F238E27FC236}">
                <a16:creationId xmlns:a16="http://schemas.microsoft.com/office/drawing/2014/main" id="{11770265-38E5-E7EE-8589-83822643385A}"/>
              </a:ext>
            </a:extLst>
          </p:cNvPr>
          <p:cNvSpPr/>
          <p:nvPr/>
        </p:nvSpPr>
        <p:spPr>
          <a:xfrm>
            <a:off x="6881517" y="3551918"/>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EA0D7198-96F6-12B3-E223-996DE627F52E}"/>
                  </a:ext>
                </a:extLst>
              </p:cNvPr>
              <p:cNvSpPr txBox="1">
                <a:spLocks/>
              </p:cNvSpPr>
              <p:nvPr/>
            </p:nvSpPr>
            <p:spPr>
              <a:xfrm>
                <a:off x="8588838" y="2771340"/>
                <a:ext cx="3781006" cy="3803342"/>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cs typeface="Calibri" panose="020F0502020204030204" pitchFamily="34" charset="0"/>
                  </a:rPr>
                  <a:t>Consider the polarization of </a:t>
                </a:r>
                <a14:m>
                  <m:oMath xmlns:m="http://schemas.openxmlformats.org/officeDocument/2006/math">
                    <m:r>
                      <a:rPr lang="en-US" sz="2800" b="0" i="1" smtClean="0"/>
                      <m:t>𝑂</m:t>
                    </m:r>
                  </m:oMath>
                </a14:m>
                <a:r>
                  <a:rPr lang="en-US" sz="2800" dirty="0">
                    <a:cs typeface="Calibri" panose="020F0502020204030204" pitchFamily="34" charset="0"/>
                  </a:rPr>
                  <a:t>:</a:t>
                </a:r>
                <a:endParaRPr lang="en-US" sz="900" dirty="0">
                  <a:cs typeface="Calibri" panose="020F0502020204030204" pitchFamily="34" charset="0"/>
                </a:endParaRPr>
              </a:p>
              <a:p>
                <a:pPr marL="0" indent="0" algn="ctr">
                  <a:buFont typeface="Arial" panose="020B0604020202020204" pitchFamily="34" charset="0"/>
                  <a:buNone/>
                </a:pPr>
                <a:endParaRPr lang="en-US" sz="100" b="0" i="0" dirty="0">
                  <a:latin typeface="Cambria Math" panose="02040503050406030204" pitchFamily="18" charset="0"/>
                </a:endParaRPr>
              </a:p>
              <a:p>
                <a:pPr marL="0" indent="0" algn="ctr">
                  <a:buFont typeface="Arial" panose="020B0604020202020204" pitchFamily="34" charset="0"/>
                  <a:buNone/>
                </a:pPr>
                <a14:m>
                  <m:oMathPara xmlns:m="http://schemas.openxmlformats.org/officeDocument/2006/math">
                    <m:oMathParaPr>
                      <m:jc m:val="left"/>
                    </m:oMathParaPr>
                    <m:oMath xmlns:m="http://schemas.openxmlformats.org/officeDocument/2006/math">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𝑂</m:t>
                          </m:r>
                        </m:e>
                      </m:d>
                      <m:r>
                        <a:rPr lang="en-US" sz="2700" b="0" i="1" smtClean="0">
                          <a:solidFill>
                            <a:schemeClr val="accent1">
                              <a:lumMod val="40000"/>
                              <a:lumOff val="60000"/>
                            </a:schemeClr>
                          </a:solidFill>
                          <a:latin typeface="Cambria Math" panose="02040503050406030204" pitchFamily="18" charset="0"/>
                        </a:rPr>
                        <m:t>=</m:t>
                      </m:r>
                      <m:nary>
                        <m:naryPr>
                          <m:chr m:val="∑"/>
                          <m:supHide m:val="on"/>
                          <m:ctrlPr>
                            <a:rPr lang="en-US" sz="2700" b="0" i="1" smtClean="0">
                              <a:solidFill>
                                <a:schemeClr val="accent1">
                                  <a:lumMod val="40000"/>
                                  <a:lumOff val="60000"/>
                                </a:schemeClr>
                              </a:solidFill>
                              <a:latin typeface="Cambria Math" panose="02040503050406030204" pitchFamily="18" charset="0"/>
                            </a:rPr>
                          </m:ctrlPr>
                        </m:naryPr>
                        <m:sub>
                          <m:r>
                            <a:rPr lang="en-US" sz="2700" b="0" i="1" smtClean="0">
                              <a:solidFill>
                                <a:schemeClr val="accent1">
                                  <a:lumMod val="40000"/>
                                  <a:lumOff val="60000"/>
                                </a:schemeClr>
                              </a:solidFill>
                              <a:latin typeface="Cambria Math" panose="02040503050406030204" pitchFamily="18" charset="0"/>
                            </a:rPr>
                            <m:t>𝑃</m:t>
                          </m:r>
                        </m:sub>
                        <m:sup/>
                        <m:e>
                          <m:sSub>
                            <m:sSubPr>
                              <m:ctrlPr>
                                <a:rPr lang="en-US" sz="2700" b="0" i="1" smtClean="0">
                                  <a:solidFill>
                                    <a:schemeClr val="accent1">
                                      <a:lumMod val="40000"/>
                                      <a:lumOff val="60000"/>
                                    </a:schemeClr>
                                  </a:solidFill>
                                  <a:latin typeface="Cambria Math" panose="02040503050406030204" pitchFamily="18" charset="0"/>
                                </a:rPr>
                              </m:ctrlPr>
                            </m:sSubPr>
                            <m:e>
                              <m:r>
                                <a:rPr lang="en-US" sz="2700" b="0" i="1" smtClean="0">
                                  <a:solidFill>
                                    <a:schemeClr val="accent1">
                                      <a:lumMod val="40000"/>
                                      <a:lumOff val="60000"/>
                                    </a:schemeClr>
                                  </a:solidFill>
                                  <a:latin typeface="Cambria Math" panose="02040503050406030204" pitchFamily="18" charset="0"/>
                                </a:rPr>
                                <m:t>𝛼</m:t>
                              </m:r>
                            </m:e>
                            <m:sub>
                              <m:r>
                                <a:rPr lang="en-US" sz="2700" b="0" i="1" smtClean="0">
                                  <a:solidFill>
                                    <a:schemeClr val="accent1">
                                      <a:lumMod val="40000"/>
                                      <a:lumOff val="60000"/>
                                    </a:schemeClr>
                                  </a:solidFill>
                                  <a:latin typeface="Cambria Math" panose="02040503050406030204" pitchFamily="18" charset="0"/>
                                </a:rPr>
                                <m:t>𝑃</m:t>
                              </m:r>
                            </m:sub>
                          </m:sSub>
                          <m:r>
                            <a:rPr lang="en-US" sz="2700" b="0" i="1" smtClean="0">
                              <a:solidFill>
                                <a:schemeClr val="accent1">
                                  <a:lumMod val="40000"/>
                                  <a:lumOff val="60000"/>
                                </a:schemeClr>
                              </a:solidFill>
                              <a:latin typeface="Cambria Math" panose="02040503050406030204" pitchFamily="18" charset="0"/>
                            </a:rPr>
                            <m:t> </m:t>
                          </m:r>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𝑃</m:t>
                              </m:r>
                            </m:e>
                          </m:d>
                        </m:e>
                      </m:nary>
                    </m:oMath>
                  </m:oMathPara>
                </a14:m>
                <a:endParaRPr lang="en-US" sz="2700" dirty="0">
                  <a:solidFill>
                    <a:schemeClr val="accent1">
                      <a:lumMod val="40000"/>
                      <a:lumOff val="60000"/>
                    </a:schemeClr>
                  </a:solidFill>
                </a:endParaRPr>
              </a:p>
            </p:txBody>
          </p:sp>
        </mc:Choice>
        <mc:Fallback>
          <p:sp>
            <p:nvSpPr>
              <p:cNvPr id="8" name="Content Placeholder 2">
                <a:extLst>
                  <a:ext uri="{FF2B5EF4-FFF2-40B4-BE49-F238E27FC236}">
                    <a16:creationId xmlns:a16="http://schemas.microsoft.com/office/drawing/2014/main" id="{EA0D7198-96F6-12B3-E223-996DE627F52E}"/>
                  </a:ext>
                </a:extLst>
              </p:cNvPr>
              <p:cNvSpPr txBox="1">
                <a:spLocks noRot="1" noChangeAspect="1" noMove="1" noResize="1" noEditPoints="1" noAdjustHandles="1" noChangeArrowheads="1" noChangeShapeType="1" noTextEdit="1"/>
              </p:cNvSpPr>
              <p:nvPr/>
            </p:nvSpPr>
            <p:spPr>
              <a:xfrm>
                <a:off x="8588838" y="2771340"/>
                <a:ext cx="3781006" cy="3803342"/>
              </a:xfrm>
              <a:prstGeom prst="rect">
                <a:avLst/>
              </a:prstGeom>
              <a:blipFill>
                <a:blip r:embed="rId6"/>
                <a:stretch>
                  <a:fillRect l="-3691" t="-17333" b="-7333"/>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89261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80DF-8507-06FD-051A-A733FD318405}"/>
              </a:ext>
            </a:extLst>
          </p:cNvPr>
          <p:cNvSpPr>
            <a:spLocks noGrp="1"/>
          </p:cNvSpPr>
          <p:nvPr>
            <p:ph type="title"/>
          </p:nvPr>
        </p:nvSpPr>
        <p:spPr/>
        <p:txBody>
          <a:bodyPr/>
          <a:lstStyle/>
          <a:p>
            <a:r>
              <a:rPr lang="en-US" dirty="0"/>
              <a:t>PREDICTING QUANTUM PROCESSES</a:t>
            </a:r>
          </a:p>
        </p:txBody>
      </p:sp>
      <p:grpSp>
        <p:nvGrpSpPr>
          <p:cNvPr id="3" name="Group 2">
            <a:extLst>
              <a:ext uri="{FF2B5EF4-FFF2-40B4-BE49-F238E27FC236}">
                <a16:creationId xmlns:a16="http://schemas.microsoft.com/office/drawing/2014/main" id="{7679E095-0EB8-2958-B0D4-FE31F54E8536}"/>
              </a:ext>
            </a:extLst>
          </p:cNvPr>
          <p:cNvGrpSpPr/>
          <p:nvPr/>
        </p:nvGrpSpPr>
        <p:grpSpPr>
          <a:xfrm>
            <a:off x="243840" y="1758101"/>
            <a:ext cx="8070968" cy="2858306"/>
            <a:chOff x="741927" y="1294411"/>
            <a:chExt cx="10497441" cy="3717633"/>
          </a:xfrm>
        </p:grpSpPr>
        <p:cxnSp>
          <p:nvCxnSpPr>
            <p:cNvPr id="53" name="Straight Connector 52">
              <a:extLst>
                <a:ext uri="{FF2B5EF4-FFF2-40B4-BE49-F238E27FC236}">
                  <a16:creationId xmlns:a16="http://schemas.microsoft.com/office/drawing/2014/main" id="{73A6AF1D-2CFC-36C8-A4F4-A55EB07949C3}"/>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B02D63C-6E55-EDCA-62D1-93D0055DD298}"/>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ED71636-69FB-43A4-DDD7-5297F9544D3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181E595-A1C7-B7C8-120C-4340209BCF4F}"/>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2CBFCA-1BD0-4E7E-8767-13C869F01EC8}"/>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6BB927A-E1D1-F231-FC39-AF3EA5054B13}"/>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3064DA-40E3-3F58-D991-E4C050131DE1}"/>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E9AA7E-0905-246D-F1BB-CCF679745F64}"/>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658EC70-6D34-C651-4737-F7D9EA228DEC}"/>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BB9F09E-88A3-BC37-1132-240BBBAB902B}"/>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descr="Diagram, background pattern&#10;&#10;Description automatically generated with medium confidence">
              <a:extLst>
                <a:ext uri="{FF2B5EF4-FFF2-40B4-BE49-F238E27FC236}">
                  <a16:creationId xmlns:a16="http://schemas.microsoft.com/office/drawing/2014/main" id="{3E079A64-9C0C-2D0B-6C22-32C8D2D08C14}"/>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034" name="Picture 10" descr="Ball, orange, sphere icon - Free download on Iconfinder">
              <a:extLst>
                <a:ext uri="{FF2B5EF4-FFF2-40B4-BE49-F238E27FC236}">
                  <a16:creationId xmlns:a16="http://schemas.microsoft.com/office/drawing/2014/main" id="{696280EE-9A48-104B-4094-DE4824010FC3}"/>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descr="A picture containing diagram&#10;&#10;Description automatically generated">
              <a:extLst>
                <a:ext uri="{FF2B5EF4-FFF2-40B4-BE49-F238E27FC236}">
                  <a16:creationId xmlns:a16="http://schemas.microsoft.com/office/drawing/2014/main" id="{2A591CC9-C05C-0AE6-2BDD-7749D7541C3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10" name="Straight Connector 9">
              <a:extLst>
                <a:ext uri="{FF2B5EF4-FFF2-40B4-BE49-F238E27FC236}">
                  <a16:creationId xmlns:a16="http://schemas.microsoft.com/office/drawing/2014/main" id="{2B1C945F-EE10-FA76-C03F-C158C50E5E48}"/>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17" name="Picture 10" descr="Ball, orange, sphere icon - Free download on Iconfinder">
              <a:extLst>
                <a:ext uri="{FF2B5EF4-FFF2-40B4-BE49-F238E27FC236}">
                  <a16:creationId xmlns:a16="http://schemas.microsoft.com/office/drawing/2014/main" id="{0287E965-5A6E-DA62-2D95-D7956A9D2C4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A picture containing diagram&#10;&#10;Description automatically generated">
              <a:extLst>
                <a:ext uri="{FF2B5EF4-FFF2-40B4-BE49-F238E27FC236}">
                  <a16:creationId xmlns:a16="http://schemas.microsoft.com/office/drawing/2014/main" id="{B3E4EB33-3A62-75EF-119E-E3A2F0F1A81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19" name="Straight Connector 18">
              <a:extLst>
                <a:ext uri="{FF2B5EF4-FFF2-40B4-BE49-F238E27FC236}">
                  <a16:creationId xmlns:a16="http://schemas.microsoft.com/office/drawing/2014/main" id="{AAB0C7EB-6BC6-671B-7E83-6E4FC74C7822}"/>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1" name="Picture 10" descr="Ball, orange, sphere icon - Free download on Iconfinder">
              <a:extLst>
                <a:ext uri="{FF2B5EF4-FFF2-40B4-BE49-F238E27FC236}">
                  <a16:creationId xmlns:a16="http://schemas.microsoft.com/office/drawing/2014/main" id="{DA17F81B-C217-9B1E-9BA9-CD0044AB2A65}"/>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descr="A picture containing diagram&#10;&#10;Description automatically generated">
              <a:extLst>
                <a:ext uri="{FF2B5EF4-FFF2-40B4-BE49-F238E27FC236}">
                  <a16:creationId xmlns:a16="http://schemas.microsoft.com/office/drawing/2014/main" id="{7E1F31D1-4BA8-5B85-F81A-5628A7D2C13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3" name="Straight Connector 22">
              <a:extLst>
                <a:ext uri="{FF2B5EF4-FFF2-40B4-BE49-F238E27FC236}">
                  <a16:creationId xmlns:a16="http://schemas.microsoft.com/office/drawing/2014/main" id="{3D3216A2-4906-91B1-61D8-A4352007927C}"/>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5" name="Picture 10" descr="Ball, orange, sphere icon - Free download on Iconfinder">
              <a:extLst>
                <a:ext uri="{FF2B5EF4-FFF2-40B4-BE49-F238E27FC236}">
                  <a16:creationId xmlns:a16="http://schemas.microsoft.com/office/drawing/2014/main" id="{9DF6FFC1-BB24-9472-8902-F398FF24F02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picture containing diagram&#10;&#10;Description automatically generated">
              <a:extLst>
                <a:ext uri="{FF2B5EF4-FFF2-40B4-BE49-F238E27FC236}">
                  <a16:creationId xmlns:a16="http://schemas.microsoft.com/office/drawing/2014/main" id="{4405DA80-3EB7-2515-8D45-7ECCDA49517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7" name="Straight Connector 26">
              <a:extLst>
                <a:ext uri="{FF2B5EF4-FFF2-40B4-BE49-F238E27FC236}">
                  <a16:creationId xmlns:a16="http://schemas.microsoft.com/office/drawing/2014/main" id="{31DB6710-1095-A302-53B3-7FB4B43C36BB}"/>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9" name="Picture 10" descr="Ball, orange, sphere icon - Free download on Iconfinder">
              <a:extLst>
                <a:ext uri="{FF2B5EF4-FFF2-40B4-BE49-F238E27FC236}">
                  <a16:creationId xmlns:a16="http://schemas.microsoft.com/office/drawing/2014/main" id="{0B6C0D62-A6E4-67E5-5898-2378252141E3}"/>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A picture containing diagram&#10;&#10;Description automatically generated">
              <a:extLst>
                <a:ext uri="{FF2B5EF4-FFF2-40B4-BE49-F238E27FC236}">
                  <a16:creationId xmlns:a16="http://schemas.microsoft.com/office/drawing/2014/main" id="{60273B54-F0E9-7712-8816-DBA5F53E06E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1" name="Straight Connector 30">
              <a:extLst>
                <a:ext uri="{FF2B5EF4-FFF2-40B4-BE49-F238E27FC236}">
                  <a16:creationId xmlns:a16="http://schemas.microsoft.com/office/drawing/2014/main" id="{E989CC4A-ABF4-0C0C-112A-1697229C1B19}"/>
                </a:ext>
              </a:extLst>
            </p:cNvPr>
            <p:cNvCxnSpPr>
              <a:cxnSpLocks/>
              <a:endCxn id="30"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9" name="Rounded Rectangle 48">
                  <a:extLst>
                    <a:ext uri="{FF2B5EF4-FFF2-40B4-BE49-F238E27FC236}">
                      <a16:creationId xmlns:a16="http://schemas.microsoft.com/office/drawing/2014/main" id="{81208293-8399-0C95-D81E-ED81195486F9}"/>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5400" b="0" i="1" smtClean="0">
                            <a:solidFill>
                              <a:srgbClr val="272611"/>
                            </a:solidFill>
                            <a:latin typeface="Cambria Math" panose="02040503050406030204" pitchFamily="18" charset="0"/>
                            <a:ea typeface="Cambria Math" panose="02040503050406030204" pitchFamily="18" charset="0"/>
                          </a:rPr>
                          <m:t> </m:t>
                        </m:r>
                        <m:r>
                          <a:rPr lang="en-US" sz="5400" i="1" smtClean="0">
                            <a:solidFill>
                              <a:srgbClr val="272611"/>
                            </a:solidFill>
                            <a:latin typeface="Cambria Math" panose="02040503050406030204" pitchFamily="18" charset="0"/>
                            <a:ea typeface="Cambria Math" panose="02040503050406030204" pitchFamily="18" charset="0"/>
                          </a:rPr>
                          <m:t>ℰ</m:t>
                        </m:r>
                      </m:oMath>
                    </m:oMathPara>
                  </a14:m>
                  <a:endParaRPr lang="en-US" sz="1400" dirty="0">
                    <a:solidFill>
                      <a:srgbClr val="272611"/>
                    </a:solidFill>
                  </a:endParaRPr>
                </a:p>
              </p:txBody>
            </p:sp>
          </mc:Choice>
          <mc:Fallback>
            <p:sp>
              <p:nvSpPr>
                <p:cNvPr id="49" name="Rounded Rectangle 48">
                  <a:extLst>
                    <a:ext uri="{FF2B5EF4-FFF2-40B4-BE49-F238E27FC236}">
                      <a16:creationId xmlns:a16="http://schemas.microsoft.com/office/drawing/2014/main" id="{81208293-8399-0C95-D81E-ED81195486F9}"/>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2"/>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ounded Rectangle 51">
                  <a:extLst>
                    <a:ext uri="{FF2B5EF4-FFF2-40B4-BE49-F238E27FC236}">
                      <a16:creationId xmlns:a16="http://schemas.microsoft.com/office/drawing/2014/main" id="{836D9344-1965-4294-08C3-BA345117FC98}"/>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5400" b="0" i="1" smtClean="0">
                            <a:solidFill>
                              <a:srgbClr val="272611"/>
                            </a:solidFill>
                            <a:latin typeface="Cambria Math" panose="02040503050406030204" pitchFamily="18" charset="0"/>
                            <a:ea typeface="Cambria Math" panose="02040503050406030204" pitchFamily="18" charset="0"/>
                          </a:rPr>
                          <m:t> </m:t>
                        </m:r>
                        <m:r>
                          <a:rPr lang="en-US" sz="5400" b="0" i="1" smtClean="0">
                            <a:solidFill>
                              <a:srgbClr val="272611"/>
                            </a:solidFill>
                            <a:latin typeface="Cambria Math" panose="02040503050406030204" pitchFamily="18" charset="0"/>
                            <a:ea typeface="Cambria Math" panose="02040503050406030204" pitchFamily="18" charset="0"/>
                          </a:rPr>
                          <m:t>𝑂</m:t>
                        </m:r>
                      </m:oMath>
                    </m:oMathPara>
                  </a14:m>
                  <a:endParaRPr lang="en-US" sz="1400" dirty="0">
                    <a:solidFill>
                      <a:srgbClr val="272611"/>
                    </a:solidFill>
                  </a:endParaRPr>
                </a:p>
              </p:txBody>
            </p:sp>
          </mc:Choice>
          <mc:Fallback>
            <p:sp>
              <p:nvSpPr>
                <p:cNvPr id="52" name="Rounded Rectangle 51">
                  <a:extLst>
                    <a:ext uri="{FF2B5EF4-FFF2-40B4-BE49-F238E27FC236}">
                      <a16:creationId xmlns:a16="http://schemas.microsoft.com/office/drawing/2014/main" id="{836D9344-1965-4294-08C3-BA345117FC98}"/>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3"/>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58" name="Content Placeholder 2">
                <a:extLst>
                  <a:ext uri="{FF2B5EF4-FFF2-40B4-BE49-F238E27FC236}">
                    <a16:creationId xmlns:a16="http://schemas.microsoft.com/office/drawing/2014/main" id="{895948E4-A75C-8FE2-9384-AA4FB30A1DE9}"/>
                  </a:ext>
                </a:extLst>
              </p:cNvPr>
              <p:cNvSpPr txBox="1">
                <a:spLocks/>
              </p:cNvSpPr>
              <p:nvPr/>
            </p:nvSpPr>
            <p:spPr>
              <a:xfrm>
                <a:off x="243840" y="5289351"/>
                <a:ext cx="11704320" cy="1412738"/>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32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Goal:</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Given </a:t>
                </a:r>
                <a:r>
                  <a:rPr kumimoji="0" lang="en-US" sz="3200" b="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observable</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and query access to </a:t>
                </a:r>
                <a:r>
                  <a:rPr lang="en-US" dirty="0">
                    <a:solidFill>
                      <a:srgbClr val="FEC306">
                        <a:lumMod val="20000"/>
                        <a:lumOff val="80000"/>
                      </a:srgbClr>
                    </a:solidFill>
                    <a:effectLst>
                      <a:outerShdw blurRad="50800" dist="38100" dir="2700000" algn="tl" rotWithShape="0">
                        <a:prstClr val="black">
                          <a:alpha val="40000"/>
                        </a:prstClr>
                      </a:outerShdw>
                    </a:effectLst>
                  </a:rPr>
                  <a:t>unknown channel </a:t>
                </a:r>
                <a14:m>
                  <m:oMath xmlns:m="http://schemas.openxmlformats.org/officeDocument/2006/math">
                    <m:r>
                      <a:rPr lang="en-US" i="1" dirty="0" smtClean="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ℰ</m:t>
                    </m:r>
                  </m:oMath>
                </a14:m>
                <a:r>
                  <a:rPr kumimoji="0" lang="en-US" sz="320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 learn the function </a:t>
                </a:r>
                <a14:m>
                  <m:oMath xmlns:m="http://schemas.openxmlformats.org/officeDocument/2006/math">
                    <m: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𝝈</m:t>
                    </m:r>
                    <m: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3200" b="1"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𝐭𝐫</m:t>
                    </m:r>
                    <m:d>
                      <m:dPr>
                        <m:ctrlP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𝑶</m:t>
                        </m:r>
                        <m:r>
                          <a:rPr lang="en-US" b="1" i="1" dirty="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𝓔</m:t>
                        </m:r>
                        <m:d>
                          <m:dPr>
                            <m:begChr m:val="["/>
                            <m:endChr m:val="]"/>
                            <m:ctrlPr>
                              <a:rPr lang="en-US" b="1" i="1" dirty="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b="1" i="1" dirty="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𝝈</m:t>
                            </m:r>
                          </m:e>
                        </m:d>
                      </m:e>
                    </m:d>
                  </m:oMath>
                </a14:m>
                <a:endParaRPr kumimoji="0" lang="en-US" sz="3200" b="1"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ndParaRPr>
              </a:p>
            </p:txBody>
          </p:sp>
        </mc:Choice>
        <mc:Fallback>
          <p:sp>
            <p:nvSpPr>
              <p:cNvPr id="58" name="Content Placeholder 2">
                <a:extLst>
                  <a:ext uri="{FF2B5EF4-FFF2-40B4-BE49-F238E27FC236}">
                    <a16:creationId xmlns:a16="http://schemas.microsoft.com/office/drawing/2014/main" id="{895948E4-A75C-8FE2-9384-AA4FB30A1DE9}"/>
                  </a:ext>
                </a:extLst>
              </p:cNvPr>
              <p:cNvSpPr txBox="1">
                <a:spLocks noRot="1" noChangeAspect="1" noMove="1" noResize="1" noEditPoints="1" noAdjustHandles="1" noChangeArrowheads="1" noChangeShapeType="1" noTextEdit="1"/>
              </p:cNvSpPr>
              <p:nvPr/>
            </p:nvSpPr>
            <p:spPr>
              <a:xfrm>
                <a:off x="243840" y="5289351"/>
                <a:ext cx="11704320" cy="1412738"/>
              </a:xfrm>
              <a:prstGeom prst="rect">
                <a:avLst/>
              </a:prstGeom>
              <a:blipFill>
                <a:blip r:embed="rId14"/>
                <a:stretch>
                  <a:fillRect l="-1410" t="-9821"/>
                </a:stretch>
              </a:blipFill>
              <a:effectLst/>
            </p:spPr>
            <p:txBody>
              <a:bodyPr/>
              <a:lstStyle/>
              <a:p>
                <a:r>
                  <a:rPr lang="en-US">
                    <a:noFill/>
                  </a:rPr>
                  <a:t> </a:t>
                </a:r>
              </a:p>
            </p:txBody>
          </p:sp>
        </mc:Fallback>
      </mc:AlternateContent>
      <p:sp>
        <p:nvSpPr>
          <p:cNvPr id="9" name="Content Placeholder 2">
            <a:extLst>
              <a:ext uri="{FF2B5EF4-FFF2-40B4-BE49-F238E27FC236}">
                <a16:creationId xmlns:a16="http://schemas.microsoft.com/office/drawing/2014/main" id="{4924F02A-BE58-C94C-32D1-CADB3641E1E2}"/>
              </a:ext>
            </a:extLst>
          </p:cNvPr>
          <p:cNvSpPr txBox="1">
            <a:spLocks/>
          </p:cNvSpPr>
          <p:nvPr/>
        </p:nvSpPr>
        <p:spPr>
          <a:xfrm>
            <a:off x="8453372" y="1849775"/>
            <a:ext cx="3846205" cy="2688146"/>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solidFill>
                  <a:schemeClr val="accent1">
                    <a:lumMod val="40000"/>
                    <a:lumOff val="60000"/>
                  </a:schemeClr>
                </a:solidFill>
                <a:latin typeface="Calibri" panose="020F0502020204030204"/>
              </a:rPr>
              <a:t>Predicting outcomes of physical experiments</a:t>
            </a:r>
          </a:p>
          <a:p>
            <a:pPr>
              <a:defRPr/>
            </a:pPr>
            <a:r>
              <a:rPr lang="en-US" sz="2800" dirty="0">
                <a:solidFill>
                  <a:schemeClr val="accent1">
                    <a:lumMod val="40000"/>
                    <a:lumOff val="60000"/>
                  </a:schemeClr>
                </a:solidFill>
                <a:latin typeface="Calibri" panose="020F0502020204030204"/>
              </a:rPr>
              <a:t>Training quantum neural networks</a:t>
            </a:r>
          </a:p>
          <a:p>
            <a:pPr>
              <a:defRPr/>
            </a:pPr>
            <a:r>
              <a:rPr lang="en-US" sz="2800" dirty="0">
                <a:solidFill>
                  <a:schemeClr val="accent1">
                    <a:lumMod val="40000"/>
                    <a:lumOff val="60000"/>
                  </a:schemeClr>
                </a:solidFill>
                <a:latin typeface="Calibri" panose="020F0502020204030204"/>
              </a:rPr>
              <a:t>Speeding up complex quantum dynamics</a:t>
            </a:r>
          </a:p>
          <a:p>
            <a:pPr>
              <a:defRPr/>
            </a:pPr>
            <a:endParaRPr kumimoji="0" lang="en-US" sz="2800" u="none" strike="noStrike" kern="1200" cap="none" spc="0" normalizeH="0" baseline="0" noProof="0" dirty="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libri" panose="020F0502020204030204"/>
            </a:endParaRPr>
          </a:p>
        </p:txBody>
      </p:sp>
    </p:spTree>
    <p:extLst>
      <p:ext uri="{BB962C8B-B14F-4D97-AF65-F5344CB8AC3E}">
        <p14:creationId xmlns:p14="http://schemas.microsoft.com/office/powerpoint/2010/main" val="9390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0963"/>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0963"/>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0963"/>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0963"/>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0963"/>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0963"/>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3782287"/>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3782287"/>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3782287"/>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3782287"/>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3782287"/>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3782287"/>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4755707"/>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4755707"/>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4755707"/>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4755707"/>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4755707"/>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4755707"/>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5729127"/>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5729127"/>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5729127"/>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5729127"/>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5729127"/>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5729127"/>
            <a:ext cx="785553" cy="791370"/>
          </a:xfrm>
          <a:prstGeom prst="rect">
            <a:avLst/>
          </a:prstGeom>
        </p:spPr>
      </p:pic>
      <p:sp>
        <p:nvSpPr>
          <p:cNvPr id="4" name="Left Brace 3">
            <a:extLst>
              <a:ext uri="{FF2B5EF4-FFF2-40B4-BE49-F238E27FC236}">
                <a16:creationId xmlns:a16="http://schemas.microsoft.com/office/drawing/2014/main" id="{AA9D3FA6-8C89-278B-C88C-ADC1428D08D6}"/>
              </a:ext>
            </a:extLst>
          </p:cNvPr>
          <p:cNvSpPr/>
          <p:nvPr/>
        </p:nvSpPr>
        <p:spPr>
          <a:xfrm>
            <a:off x="448202" y="2810963"/>
            <a:ext cx="176355" cy="3763719"/>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FB8EDFC-C0E2-43C0-C2F5-44D10B77EA64}"/>
                  </a:ext>
                </a:extLst>
              </p:cNvPr>
              <p:cNvSpPr txBox="1"/>
              <p:nvPr/>
            </p:nvSpPr>
            <p:spPr>
              <a:xfrm>
                <a:off x="16859" y="4400434"/>
                <a:ext cx="44954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𝑡</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40" name="TextBox 39">
                <a:extLst>
                  <a:ext uri="{FF2B5EF4-FFF2-40B4-BE49-F238E27FC236}">
                    <a16:creationId xmlns:a16="http://schemas.microsoft.com/office/drawing/2014/main" id="{EFB8EDFC-C0E2-43C0-C2F5-44D10B77EA64}"/>
                  </a:ext>
                </a:extLst>
              </p:cNvPr>
              <p:cNvSpPr txBox="1">
                <a:spLocks noRot="1" noChangeAspect="1" noMove="1" noResize="1" noEditPoints="1" noAdjustHandles="1" noChangeArrowheads="1" noChangeShapeType="1" noTextEdit="1"/>
              </p:cNvSpPr>
              <p:nvPr/>
            </p:nvSpPr>
            <p:spPr>
              <a:xfrm>
                <a:off x="16859" y="4400434"/>
                <a:ext cx="449547" cy="584775"/>
              </a:xfrm>
              <a:prstGeom prst="rect">
                <a:avLst/>
              </a:prstGeom>
              <a:blipFill>
                <a:blip r:embed="rId5"/>
                <a:stretch>
                  <a:fillRect r="-5556" b="-2128"/>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2BB28FC0-C2C3-834E-876F-5A3BE81617C0}"/>
              </a:ext>
            </a:extLst>
          </p:cNvPr>
          <p:cNvCxnSpPr>
            <a:cxnSpLocks/>
          </p:cNvCxnSpPr>
          <p:nvPr/>
        </p:nvCxnSpPr>
        <p:spPr>
          <a:xfrm flipV="1">
            <a:off x="1081663" y="3069082"/>
            <a:ext cx="180185" cy="13756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DB0221-5014-51EF-270F-1C759B7B276C}"/>
              </a:ext>
            </a:extLst>
          </p:cNvPr>
          <p:cNvCxnSpPr>
            <a:cxnSpLocks/>
          </p:cNvCxnSpPr>
          <p:nvPr/>
        </p:nvCxnSpPr>
        <p:spPr>
          <a:xfrm>
            <a:off x="1086702" y="4177972"/>
            <a:ext cx="96166" cy="18205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E10FC-1391-B07F-C951-C3978CFD7EC7}"/>
              </a:ext>
            </a:extLst>
          </p:cNvPr>
          <p:cNvCxnSpPr>
            <a:cxnSpLocks/>
          </p:cNvCxnSpPr>
          <p:nvPr/>
        </p:nvCxnSpPr>
        <p:spPr>
          <a:xfrm flipH="1">
            <a:off x="8016240" y="4148558"/>
            <a:ext cx="165004" cy="258432"/>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C297B7-DF43-CFE0-9EC0-7D2583938BF2}"/>
              </a:ext>
            </a:extLst>
          </p:cNvPr>
          <p:cNvCxnSpPr>
            <a:cxnSpLocks/>
          </p:cNvCxnSpPr>
          <p:nvPr/>
        </p:nvCxnSpPr>
        <p:spPr>
          <a:xfrm flipH="1" flipV="1">
            <a:off x="2397760" y="4981319"/>
            <a:ext cx="112777" cy="1418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0E30C9-860E-EDFC-7690-01BBB5615AB2}"/>
              </a:ext>
            </a:extLst>
          </p:cNvPr>
          <p:cNvCxnSpPr>
            <a:cxnSpLocks/>
          </p:cNvCxnSpPr>
          <p:nvPr/>
        </p:nvCxnSpPr>
        <p:spPr>
          <a:xfrm flipV="1">
            <a:off x="1092776" y="4831776"/>
            <a:ext cx="158891" cy="31961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4C4A97-7010-71E1-145D-B9EC0B2DC930}"/>
              </a:ext>
            </a:extLst>
          </p:cNvPr>
          <p:cNvCxnSpPr>
            <a:cxnSpLocks/>
            <a:endCxn id="7" idx="0"/>
          </p:cNvCxnSpPr>
          <p:nvPr/>
        </p:nvCxnSpPr>
        <p:spPr>
          <a:xfrm flipH="1" flipV="1">
            <a:off x="2494327" y="2810963"/>
            <a:ext cx="26147" cy="37477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CDCC8AC-DFB7-2ACF-F3C2-B2DFB114DE58}"/>
              </a:ext>
            </a:extLst>
          </p:cNvPr>
          <p:cNvCxnSpPr>
            <a:cxnSpLocks/>
          </p:cNvCxnSpPr>
          <p:nvPr/>
        </p:nvCxnSpPr>
        <p:spPr>
          <a:xfrm flipH="1" flipV="1">
            <a:off x="6583680" y="4010992"/>
            <a:ext cx="153992" cy="16698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6F93D-334C-8777-400A-EB112FEDD786}"/>
              </a:ext>
            </a:extLst>
          </p:cNvPr>
          <p:cNvCxnSpPr>
            <a:cxnSpLocks/>
          </p:cNvCxnSpPr>
          <p:nvPr/>
        </p:nvCxnSpPr>
        <p:spPr>
          <a:xfrm>
            <a:off x="8173886" y="5118885"/>
            <a:ext cx="181934" cy="29919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E8E103-9C9B-E1D1-538B-CAE63859139D}"/>
              </a:ext>
            </a:extLst>
          </p:cNvPr>
          <p:cNvCxnSpPr>
            <a:cxnSpLocks/>
          </p:cNvCxnSpPr>
          <p:nvPr/>
        </p:nvCxnSpPr>
        <p:spPr>
          <a:xfrm>
            <a:off x="6732315" y="3157959"/>
            <a:ext cx="180185" cy="123721"/>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03F3A-4190-D6D8-DF11-BECC54F9EA4E}"/>
              </a:ext>
            </a:extLst>
          </p:cNvPr>
          <p:cNvCxnSpPr>
            <a:cxnSpLocks/>
          </p:cNvCxnSpPr>
          <p:nvPr/>
        </p:nvCxnSpPr>
        <p:spPr>
          <a:xfrm>
            <a:off x="6732315" y="5123138"/>
            <a:ext cx="298405" cy="20688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9543F9-5460-16B8-6FA6-27062C2DA29B}"/>
              </a:ext>
            </a:extLst>
          </p:cNvPr>
          <p:cNvCxnSpPr>
            <a:cxnSpLocks/>
            <a:endCxn id="12" idx="3"/>
          </p:cNvCxnSpPr>
          <p:nvPr/>
        </p:nvCxnSpPr>
        <p:spPr>
          <a:xfrm>
            <a:off x="8173887" y="3185739"/>
            <a:ext cx="363867" cy="2090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F3D652-C99D-6CFA-192D-616319C65CCB}"/>
              </a:ext>
            </a:extLst>
          </p:cNvPr>
          <p:cNvCxnSpPr>
            <a:cxnSpLocks/>
          </p:cNvCxnSpPr>
          <p:nvPr/>
        </p:nvCxnSpPr>
        <p:spPr>
          <a:xfrm flipH="1" flipV="1">
            <a:off x="5029200" y="3977109"/>
            <a:ext cx="300389" cy="18774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4E51FB-E3DD-B5A3-2799-8AA393894448}"/>
              </a:ext>
            </a:extLst>
          </p:cNvPr>
          <p:cNvCxnSpPr>
            <a:cxnSpLocks/>
          </p:cNvCxnSpPr>
          <p:nvPr/>
        </p:nvCxnSpPr>
        <p:spPr>
          <a:xfrm>
            <a:off x="5329589" y="3185739"/>
            <a:ext cx="179854" cy="2672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F27C32-5534-8AE6-C6CC-EC3D1F98C3FF}"/>
              </a:ext>
            </a:extLst>
          </p:cNvPr>
          <p:cNvCxnSpPr>
            <a:cxnSpLocks/>
          </p:cNvCxnSpPr>
          <p:nvPr/>
        </p:nvCxnSpPr>
        <p:spPr>
          <a:xfrm>
            <a:off x="3919227" y="5123138"/>
            <a:ext cx="43921" cy="21030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D569A6-EFC2-81C4-3DD0-9EF9AE185239}"/>
              </a:ext>
            </a:extLst>
          </p:cNvPr>
          <p:cNvCxnSpPr>
            <a:cxnSpLocks/>
            <a:endCxn id="17" idx="1"/>
          </p:cNvCxnSpPr>
          <p:nvPr/>
        </p:nvCxnSpPr>
        <p:spPr>
          <a:xfrm flipH="1">
            <a:off x="2101550" y="4148558"/>
            <a:ext cx="401366" cy="2941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C7C027-0D6C-F91A-7E27-F6E27CD81E76}"/>
              </a:ext>
            </a:extLst>
          </p:cNvPr>
          <p:cNvCxnSpPr>
            <a:cxnSpLocks/>
          </p:cNvCxnSpPr>
          <p:nvPr/>
        </p:nvCxnSpPr>
        <p:spPr>
          <a:xfrm>
            <a:off x="3918102" y="4164853"/>
            <a:ext cx="267818" cy="24213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470A4A-71CC-E4C8-68A0-7A0D510766C1}"/>
              </a:ext>
            </a:extLst>
          </p:cNvPr>
          <p:cNvCxnSpPr>
            <a:cxnSpLocks/>
          </p:cNvCxnSpPr>
          <p:nvPr/>
        </p:nvCxnSpPr>
        <p:spPr>
          <a:xfrm>
            <a:off x="5329258" y="5145781"/>
            <a:ext cx="249000" cy="26569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D1395D-1E22-A63F-A980-DF056A0A5DC9}"/>
              </a:ext>
            </a:extLst>
          </p:cNvPr>
          <p:cNvCxnSpPr>
            <a:cxnSpLocks/>
          </p:cNvCxnSpPr>
          <p:nvPr/>
        </p:nvCxnSpPr>
        <p:spPr>
          <a:xfrm>
            <a:off x="3918102" y="3170272"/>
            <a:ext cx="90092" cy="11140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FC3EFA7-FE61-2995-3D4A-59E1544A14F7}"/>
              </a:ext>
            </a:extLst>
          </p:cNvPr>
          <p:cNvSpPr/>
          <p:nvPr/>
        </p:nvSpPr>
        <p:spPr>
          <a:xfrm>
            <a:off x="2725568" y="2542560"/>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6" name="Rectangle 5">
            <a:extLst>
              <a:ext uri="{FF2B5EF4-FFF2-40B4-BE49-F238E27FC236}">
                <a16:creationId xmlns:a16="http://schemas.microsoft.com/office/drawing/2014/main" id="{8E57D7F9-16EA-8D96-2CE7-44E92B6BE5E4}"/>
              </a:ext>
            </a:extLst>
          </p:cNvPr>
          <p:cNvSpPr/>
          <p:nvPr/>
        </p:nvSpPr>
        <p:spPr>
          <a:xfrm>
            <a:off x="4133168" y="4525321"/>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Y</a:t>
            </a:r>
          </a:p>
        </p:txBody>
      </p:sp>
      <p:sp>
        <p:nvSpPr>
          <p:cNvPr id="22" name="Rectangle 21">
            <a:extLst>
              <a:ext uri="{FF2B5EF4-FFF2-40B4-BE49-F238E27FC236}">
                <a16:creationId xmlns:a16="http://schemas.microsoft.com/office/drawing/2014/main" id="{BCD9C9BB-F932-2B4E-BFF8-0D668D3F916E}"/>
              </a:ext>
            </a:extLst>
          </p:cNvPr>
          <p:cNvSpPr/>
          <p:nvPr/>
        </p:nvSpPr>
        <p:spPr>
          <a:xfrm>
            <a:off x="8307385" y="3516372"/>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Z</a:t>
            </a:r>
          </a:p>
        </p:txBody>
      </p:sp>
      <p:sp>
        <p:nvSpPr>
          <p:cNvPr id="23" name="Rectangle 22">
            <a:extLst>
              <a:ext uri="{FF2B5EF4-FFF2-40B4-BE49-F238E27FC236}">
                <a16:creationId xmlns:a16="http://schemas.microsoft.com/office/drawing/2014/main" id="{11770265-38E5-E7EE-8589-83822643385A}"/>
              </a:ext>
            </a:extLst>
          </p:cNvPr>
          <p:cNvSpPr/>
          <p:nvPr/>
        </p:nvSpPr>
        <p:spPr>
          <a:xfrm>
            <a:off x="6881517" y="5498757"/>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F01F68B5-C01B-DE4F-8654-DE4BC33843E3}"/>
                  </a:ext>
                </a:extLst>
              </p:cNvPr>
              <p:cNvSpPr txBox="1">
                <a:spLocks/>
              </p:cNvSpPr>
              <p:nvPr/>
            </p:nvSpPr>
            <p:spPr>
              <a:xfrm>
                <a:off x="8588838" y="2771340"/>
                <a:ext cx="3781006" cy="3803342"/>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cs typeface="Calibri" panose="020F0502020204030204" pitchFamily="34" charset="0"/>
                  </a:rPr>
                  <a:t>Consider the polarization of </a:t>
                </a:r>
                <a14:m>
                  <m:oMath xmlns:m="http://schemas.openxmlformats.org/officeDocument/2006/math">
                    <m:r>
                      <a:rPr lang="en-US" sz="2800" b="0" i="1" smtClean="0"/>
                      <m:t>𝑂</m:t>
                    </m:r>
                  </m:oMath>
                </a14:m>
                <a:r>
                  <a:rPr lang="en-US" sz="2800" dirty="0">
                    <a:cs typeface="Calibri" panose="020F0502020204030204" pitchFamily="34" charset="0"/>
                  </a:rPr>
                  <a:t>:</a:t>
                </a:r>
                <a:endParaRPr lang="en-US" sz="900" dirty="0">
                  <a:cs typeface="Calibri" panose="020F0502020204030204" pitchFamily="34" charset="0"/>
                </a:endParaRPr>
              </a:p>
              <a:p>
                <a:pPr marL="0" indent="0" algn="ctr">
                  <a:buFont typeface="Arial" panose="020B0604020202020204" pitchFamily="34" charset="0"/>
                  <a:buNone/>
                </a:pPr>
                <a:endParaRPr lang="en-US" sz="100" b="0" i="0" dirty="0">
                  <a:latin typeface="Cambria Math" panose="02040503050406030204" pitchFamily="18" charset="0"/>
                </a:endParaRPr>
              </a:p>
              <a:p>
                <a:pPr marL="0" indent="0" algn="ctr">
                  <a:buFont typeface="Arial" panose="020B0604020202020204" pitchFamily="34" charset="0"/>
                  <a:buNone/>
                </a:pPr>
                <a14:m>
                  <m:oMathPara xmlns:m="http://schemas.openxmlformats.org/officeDocument/2006/math">
                    <m:oMathParaPr>
                      <m:jc m:val="left"/>
                    </m:oMathParaPr>
                    <m:oMath xmlns:m="http://schemas.openxmlformats.org/officeDocument/2006/math">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𝑂</m:t>
                          </m:r>
                        </m:e>
                      </m:d>
                      <m:r>
                        <a:rPr lang="en-US" sz="2700" b="0" i="1" smtClean="0">
                          <a:solidFill>
                            <a:schemeClr val="accent1">
                              <a:lumMod val="40000"/>
                              <a:lumOff val="60000"/>
                            </a:schemeClr>
                          </a:solidFill>
                          <a:latin typeface="Cambria Math" panose="02040503050406030204" pitchFamily="18" charset="0"/>
                        </a:rPr>
                        <m:t>=</m:t>
                      </m:r>
                      <m:nary>
                        <m:naryPr>
                          <m:chr m:val="∑"/>
                          <m:supHide m:val="on"/>
                          <m:ctrlPr>
                            <a:rPr lang="en-US" sz="2700" b="0" i="1" smtClean="0">
                              <a:solidFill>
                                <a:schemeClr val="accent1">
                                  <a:lumMod val="40000"/>
                                  <a:lumOff val="60000"/>
                                </a:schemeClr>
                              </a:solidFill>
                              <a:latin typeface="Cambria Math" panose="02040503050406030204" pitchFamily="18" charset="0"/>
                            </a:rPr>
                          </m:ctrlPr>
                        </m:naryPr>
                        <m:sub>
                          <m:r>
                            <a:rPr lang="en-US" sz="2700" b="0" i="1" smtClean="0">
                              <a:solidFill>
                                <a:schemeClr val="accent1">
                                  <a:lumMod val="40000"/>
                                  <a:lumOff val="60000"/>
                                </a:schemeClr>
                              </a:solidFill>
                              <a:latin typeface="Cambria Math" panose="02040503050406030204" pitchFamily="18" charset="0"/>
                            </a:rPr>
                            <m:t>𝑃</m:t>
                          </m:r>
                        </m:sub>
                        <m:sup/>
                        <m:e>
                          <m:sSub>
                            <m:sSubPr>
                              <m:ctrlPr>
                                <a:rPr lang="en-US" sz="2700" b="0" i="1" smtClean="0">
                                  <a:solidFill>
                                    <a:schemeClr val="accent1">
                                      <a:lumMod val="40000"/>
                                      <a:lumOff val="60000"/>
                                    </a:schemeClr>
                                  </a:solidFill>
                                  <a:latin typeface="Cambria Math" panose="02040503050406030204" pitchFamily="18" charset="0"/>
                                </a:rPr>
                              </m:ctrlPr>
                            </m:sSubPr>
                            <m:e>
                              <m:r>
                                <a:rPr lang="en-US" sz="2700" b="0" i="1" smtClean="0">
                                  <a:solidFill>
                                    <a:schemeClr val="accent1">
                                      <a:lumMod val="40000"/>
                                      <a:lumOff val="60000"/>
                                    </a:schemeClr>
                                  </a:solidFill>
                                  <a:latin typeface="Cambria Math" panose="02040503050406030204" pitchFamily="18" charset="0"/>
                                </a:rPr>
                                <m:t>𝛼</m:t>
                              </m:r>
                            </m:e>
                            <m:sub>
                              <m:r>
                                <a:rPr lang="en-US" sz="2700" b="0" i="1" smtClean="0">
                                  <a:solidFill>
                                    <a:schemeClr val="accent1">
                                      <a:lumMod val="40000"/>
                                      <a:lumOff val="60000"/>
                                    </a:schemeClr>
                                  </a:solidFill>
                                  <a:latin typeface="Cambria Math" panose="02040503050406030204" pitchFamily="18" charset="0"/>
                                </a:rPr>
                                <m:t>𝑃</m:t>
                              </m:r>
                            </m:sub>
                          </m:sSub>
                          <m:r>
                            <a:rPr lang="en-US" sz="2700" b="0" i="1" smtClean="0">
                              <a:solidFill>
                                <a:schemeClr val="accent1">
                                  <a:lumMod val="40000"/>
                                  <a:lumOff val="60000"/>
                                </a:schemeClr>
                              </a:solidFill>
                              <a:latin typeface="Cambria Math" panose="02040503050406030204" pitchFamily="18" charset="0"/>
                            </a:rPr>
                            <m:t> </m:t>
                          </m:r>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𝑃</m:t>
                              </m:r>
                            </m:e>
                          </m:d>
                        </m:e>
                      </m:nary>
                    </m:oMath>
                  </m:oMathPara>
                </a14:m>
                <a:endParaRPr lang="en-US" sz="2700" dirty="0">
                  <a:solidFill>
                    <a:schemeClr val="accent1">
                      <a:lumMod val="40000"/>
                      <a:lumOff val="60000"/>
                    </a:schemeClr>
                  </a:solidFill>
                </a:endParaRPr>
              </a:p>
            </p:txBody>
          </p:sp>
        </mc:Choice>
        <mc:Fallback>
          <p:sp>
            <p:nvSpPr>
              <p:cNvPr id="8" name="Content Placeholder 2">
                <a:extLst>
                  <a:ext uri="{FF2B5EF4-FFF2-40B4-BE49-F238E27FC236}">
                    <a16:creationId xmlns:a16="http://schemas.microsoft.com/office/drawing/2014/main" id="{F01F68B5-C01B-DE4F-8654-DE4BC33843E3}"/>
                  </a:ext>
                </a:extLst>
              </p:cNvPr>
              <p:cNvSpPr txBox="1">
                <a:spLocks noRot="1" noChangeAspect="1" noMove="1" noResize="1" noEditPoints="1" noAdjustHandles="1" noChangeArrowheads="1" noChangeShapeType="1" noTextEdit="1"/>
              </p:cNvSpPr>
              <p:nvPr/>
            </p:nvSpPr>
            <p:spPr>
              <a:xfrm>
                <a:off x="8588838" y="2771340"/>
                <a:ext cx="3781006" cy="3803342"/>
              </a:xfrm>
              <a:prstGeom prst="rect">
                <a:avLst/>
              </a:prstGeom>
              <a:blipFill>
                <a:blip r:embed="rId6"/>
                <a:stretch>
                  <a:fillRect l="-3691" t="-17333" b="-7333"/>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3515966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0963"/>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0963"/>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0963"/>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0963"/>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0963"/>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0963"/>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3782287"/>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3782287"/>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3782287"/>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3782287"/>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3782287"/>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3782287"/>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4755707"/>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4755707"/>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4755707"/>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4755707"/>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4755707"/>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4755707"/>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5729127"/>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5729127"/>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5729127"/>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5729127"/>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5729127"/>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5729127"/>
            <a:ext cx="785553" cy="791370"/>
          </a:xfrm>
          <a:prstGeom prst="rect">
            <a:avLst/>
          </a:prstGeom>
        </p:spPr>
      </p:pic>
      <p:sp>
        <p:nvSpPr>
          <p:cNvPr id="4" name="Left Brace 3">
            <a:extLst>
              <a:ext uri="{FF2B5EF4-FFF2-40B4-BE49-F238E27FC236}">
                <a16:creationId xmlns:a16="http://schemas.microsoft.com/office/drawing/2014/main" id="{AA9D3FA6-8C89-278B-C88C-ADC1428D08D6}"/>
              </a:ext>
            </a:extLst>
          </p:cNvPr>
          <p:cNvSpPr/>
          <p:nvPr/>
        </p:nvSpPr>
        <p:spPr>
          <a:xfrm>
            <a:off x="448202" y="2810963"/>
            <a:ext cx="176355" cy="3763719"/>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FB8EDFC-C0E2-43C0-C2F5-44D10B77EA64}"/>
                  </a:ext>
                </a:extLst>
              </p:cNvPr>
              <p:cNvSpPr txBox="1"/>
              <p:nvPr/>
            </p:nvSpPr>
            <p:spPr>
              <a:xfrm>
                <a:off x="16859" y="4400434"/>
                <a:ext cx="44954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𝑡</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40" name="TextBox 39">
                <a:extLst>
                  <a:ext uri="{FF2B5EF4-FFF2-40B4-BE49-F238E27FC236}">
                    <a16:creationId xmlns:a16="http://schemas.microsoft.com/office/drawing/2014/main" id="{EFB8EDFC-C0E2-43C0-C2F5-44D10B77EA64}"/>
                  </a:ext>
                </a:extLst>
              </p:cNvPr>
              <p:cNvSpPr txBox="1">
                <a:spLocks noRot="1" noChangeAspect="1" noMove="1" noResize="1" noEditPoints="1" noAdjustHandles="1" noChangeArrowheads="1" noChangeShapeType="1" noTextEdit="1"/>
              </p:cNvSpPr>
              <p:nvPr/>
            </p:nvSpPr>
            <p:spPr>
              <a:xfrm>
                <a:off x="16859" y="4400434"/>
                <a:ext cx="449547" cy="584775"/>
              </a:xfrm>
              <a:prstGeom prst="rect">
                <a:avLst/>
              </a:prstGeom>
              <a:blipFill>
                <a:blip r:embed="rId5"/>
                <a:stretch>
                  <a:fillRect r="-5556" b="-2128"/>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2BB28FC0-C2C3-834E-876F-5A3BE81617C0}"/>
              </a:ext>
            </a:extLst>
          </p:cNvPr>
          <p:cNvCxnSpPr>
            <a:cxnSpLocks/>
          </p:cNvCxnSpPr>
          <p:nvPr/>
        </p:nvCxnSpPr>
        <p:spPr>
          <a:xfrm flipV="1">
            <a:off x="1081663" y="3069082"/>
            <a:ext cx="180185" cy="13756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DB0221-5014-51EF-270F-1C759B7B276C}"/>
              </a:ext>
            </a:extLst>
          </p:cNvPr>
          <p:cNvCxnSpPr>
            <a:cxnSpLocks/>
          </p:cNvCxnSpPr>
          <p:nvPr/>
        </p:nvCxnSpPr>
        <p:spPr>
          <a:xfrm>
            <a:off x="1086702" y="4177972"/>
            <a:ext cx="96166" cy="18205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E10FC-1391-B07F-C951-C3978CFD7EC7}"/>
              </a:ext>
            </a:extLst>
          </p:cNvPr>
          <p:cNvCxnSpPr>
            <a:cxnSpLocks/>
          </p:cNvCxnSpPr>
          <p:nvPr/>
        </p:nvCxnSpPr>
        <p:spPr>
          <a:xfrm flipH="1">
            <a:off x="8016240" y="4148558"/>
            <a:ext cx="165004" cy="258432"/>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C297B7-DF43-CFE0-9EC0-7D2583938BF2}"/>
              </a:ext>
            </a:extLst>
          </p:cNvPr>
          <p:cNvCxnSpPr>
            <a:cxnSpLocks/>
          </p:cNvCxnSpPr>
          <p:nvPr/>
        </p:nvCxnSpPr>
        <p:spPr>
          <a:xfrm flipH="1" flipV="1">
            <a:off x="2397760" y="4981319"/>
            <a:ext cx="112777" cy="1418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0E30C9-860E-EDFC-7690-01BBB5615AB2}"/>
              </a:ext>
            </a:extLst>
          </p:cNvPr>
          <p:cNvCxnSpPr>
            <a:cxnSpLocks/>
          </p:cNvCxnSpPr>
          <p:nvPr/>
        </p:nvCxnSpPr>
        <p:spPr>
          <a:xfrm flipV="1">
            <a:off x="1092776" y="4831776"/>
            <a:ext cx="158891" cy="31961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4C4A97-7010-71E1-145D-B9EC0B2DC930}"/>
              </a:ext>
            </a:extLst>
          </p:cNvPr>
          <p:cNvCxnSpPr>
            <a:cxnSpLocks/>
            <a:endCxn id="7" idx="0"/>
          </p:cNvCxnSpPr>
          <p:nvPr/>
        </p:nvCxnSpPr>
        <p:spPr>
          <a:xfrm flipH="1" flipV="1">
            <a:off x="2494327" y="2810963"/>
            <a:ext cx="26147" cy="37477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CDCC8AC-DFB7-2ACF-F3C2-B2DFB114DE58}"/>
              </a:ext>
            </a:extLst>
          </p:cNvPr>
          <p:cNvCxnSpPr>
            <a:cxnSpLocks/>
          </p:cNvCxnSpPr>
          <p:nvPr/>
        </p:nvCxnSpPr>
        <p:spPr>
          <a:xfrm flipH="1" flipV="1">
            <a:off x="6583680" y="4010992"/>
            <a:ext cx="153992" cy="16698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6F93D-334C-8777-400A-EB112FEDD786}"/>
              </a:ext>
            </a:extLst>
          </p:cNvPr>
          <p:cNvCxnSpPr>
            <a:cxnSpLocks/>
          </p:cNvCxnSpPr>
          <p:nvPr/>
        </p:nvCxnSpPr>
        <p:spPr>
          <a:xfrm>
            <a:off x="8173886" y="5118885"/>
            <a:ext cx="181934" cy="29919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E8E103-9C9B-E1D1-538B-CAE63859139D}"/>
              </a:ext>
            </a:extLst>
          </p:cNvPr>
          <p:cNvCxnSpPr>
            <a:cxnSpLocks/>
          </p:cNvCxnSpPr>
          <p:nvPr/>
        </p:nvCxnSpPr>
        <p:spPr>
          <a:xfrm>
            <a:off x="6732315" y="3157959"/>
            <a:ext cx="180185" cy="123721"/>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03F3A-4190-D6D8-DF11-BECC54F9EA4E}"/>
              </a:ext>
            </a:extLst>
          </p:cNvPr>
          <p:cNvCxnSpPr>
            <a:cxnSpLocks/>
          </p:cNvCxnSpPr>
          <p:nvPr/>
        </p:nvCxnSpPr>
        <p:spPr>
          <a:xfrm>
            <a:off x="6732315" y="5123138"/>
            <a:ext cx="298405" cy="20688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9543F9-5460-16B8-6FA6-27062C2DA29B}"/>
              </a:ext>
            </a:extLst>
          </p:cNvPr>
          <p:cNvCxnSpPr>
            <a:cxnSpLocks/>
            <a:endCxn id="12" idx="3"/>
          </p:cNvCxnSpPr>
          <p:nvPr/>
        </p:nvCxnSpPr>
        <p:spPr>
          <a:xfrm>
            <a:off x="8173887" y="3185739"/>
            <a:ext cx="363867" cy="2090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F3D652-C99D-6CFA-192D-616319C65CCB}"/>
              </a:ext>
            </a:extLst>
          </p:cNvPr>
          <p:cNvCxnSpPr>
            <a:cxnSpLocks/>
          </p:cNvCxnSpPr>
          <p:nvPr/>
        </p:nvCxnSpPr>
        <p:spPr>
          <a:xfrm flipH="1" flipV="1">
            <a:off x="5029200" y="3977109"/>
            <a:ext cx="300389" cy="18774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4E51FB-E3DD-B5A3-2799-8AA393894448}"/>
              </a:ext>
            </a:extLst>
          </p:cNvPr>
          <p:cNvCxnSpPr>
            <a:cxnSpLocks/>
          </p:cNvCxnSpPr>
          <p:nvPr/>
        </p:nvCxnSpPr>
        <p:spPr>
          <a:xfrm>
            <a:off x="5329589" y="3185739"/>
            <a:ext cx="179854" cy="2672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F27C32-5534-8AE6-C6CC-EC3D1F98C3FF}"/>
              </a:ext>
            </a:extLst>
          </p:cNvPr>
          <p:cNvCxnSpPr>
            <a:cxnSpLocks/>
          </p:cNvCxnSpPr>
          <p:nvPr/>
        </p:nvCxnSpPr>
        <p:spPr>
          <a:xfrm>
            <a:off x="3919227" y="5123138"/>
            <a:ext cx="43921" cy="21030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D569A6-EFC2-81C4-3DD0-9EF9AE185239}"/>
              </a:ext>
            </a:extLst>
          </p:cNvPr>
          <p:cNvCxnSpPr>
            <a:cxnSpLocks/>
            <a:endCxn id="17" idx="1"/>
          </p:cNvCxnSpPr>
          <p:nvPr/>
        </p:nvCxnSpPr>
        <p:spPr>
          <a:xfrm flipH="1">
            <a:off x="2101550" y="4148558"/>
            <a:ext cx="401366" cy="2941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C7C027-0D6C-F91A-7E27-F6E27CD81E76}"/>
              </a:ext>
            </a:extLst>
          </p:cNvPr>
          <p:cNvCxnSpPr>
            <a:cxnSpLocks/>
          </p:cNvCxnSpPr>
          <p:nvPr/>
        </p:nvCxnSpPr>
        <p:spPr>
          <a:xfrm>
            <a:off x="3918102" y="4164853"/>
            <a:ext cx="267818" cy="24213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470A4A-71CC-E4C8-68A0-7A0D510766C1}"/>
              </a:ext>
            </a:extLst>
          </p:cNvPr>
          <p:cNvCxnSpPr>
            <a:cxnSpLocks/>
          </p:cNvCxnSpPr>
          <p:nvPr/>
        </p:nvCxnSpPr>
        <p:spPr>
          <a:xfrm>
            <a:off x="5329258" y="5145781"/>
            <a:ext cx="249000" cy="26569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D1395D-1E22-A63F-A980-DF056A0A5DC9}"/>
              </a:ext>
            </a:extLst>
          </p:cNvPr>
          <p:cNvCxnSpPr>
            <a:cxnSpLocks/>
          </p:cNvCxnSpPr>
          <p:nvPr/>
        </p:nvCxnSpPr>
        <p:spPr>
          <a:xfrm>
            <a:off x="3918102" y="3170272"/>
            <a:ext cx="90092" cy="11140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FC3EFA7-FE61-2995-3D4A-59E1544A14F7}"/>
              </a:ext>
            </a:extLst>
          </p:cNvPr>
          <p:cNvSpPr/>
          <p:nvPr/>
        </p:nvSpPr>
        <p:spPr>
          <a:xfrm>
            <a:off x="2725568" y="2542560"/>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6" name="Rectangle 5">
            <a:extLst>
              <a:ext uri="{FF2B5EF4-FFF2-40B4-BE49-F238E27FC236}">
                <a16:creationId xmlns:a16="http://schemas.microsoft.com/office/drawing/2014/main" id="{8E57D7F9-16EA-8D96-2CE7-44E92B6BE5E4}"/>
              </a:ext>
            </a:extLst>
          </p:cNvPr>
          <p:cNvSpPr/>
          <p:nvPr/>
        </p:nvSpPr>
        <p:spPr>
          <a:xfrm>
            <a:off x="4133168" y="5498756"/>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Y</a:t>
            </a:r>
          </a:p>
        </p:txBody>
      </p:sp>
      <p:sp>
        <p:nvSpPr>
          <p:cNvPr id="22" name="Rectangle 21">
            <a:extLst>
              <a:ext uri="{FF2B5EF4-FFF2-40B4-BE49-F238E27FC236}">
                <a16:creationId xmlns:a16="http://schemas.microsoft.com/office/drawing/2014/main" id="{BCD9C9BB-F932-2B4E-BFF8-0D668D3F916E}"/>
              </a:ext>
            </a:extLst>
          </p:cNvPr>
          <p:cNvSpPr/>
          <p:nvPr/>
        </p:nvSpPr>
        <p:spPr>
          <a:xfrm>
            <a:off x="8307385" y="4479209"/>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Z</a:t>
            </a:r>
          </a:p>
        </p:txBody>
      </p:sp>
      <p:sp>
        <p:nvSpPr>
          <p:cNvPr id="23" name="Rectangle 22">
            <a:extLst>
              <a:ext uri="{FF2B5EF4-FFF2-40B4-BE49-F238E27FC236}">
                <a16:creationId xmlns:a16="http://schemas.microsoft.com/office/drawing/2014/main" id="{11770265-38E5-E7EE-8589-83822643385A}"/>
              </a:ext>
            </a:extLst>
          </p:cNvPr>
          <p:cNvSpPr/>
          <p:nvPr/>
        </p:nvSpPr>
        <p:spPr>
          <a:xfrm>
            <a:off x="6881517" y="3516372"/>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299066AE-B4C5-D7EC-1946-9BC6339C1F8B}"/>
                  </a:ext>
                </a:extLst>
              </p:cNvPr>
              <p:cNvSpPr txBox="1">
                <a:spLocks/>
              </p:cNvSpPr>
              <p:nvPr/>
            </p:nvSpPr>
            <p:spPr>
              <a:xfrm>
                <a:off x="8588838" y="2771340"/>
                <a:ext cx="3781006" cy="3803342"/>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cs typeface="Calibri" panose="020F0502020204030204" pitchFamily="34" charset="0"/>
                  </a:rPr>
                  <a:t>Consider the polarization of </a:t>
                </a:r>
                <a14:m>
                  <m:oMath xmlns:m="http://schemas.openxmlformats.org/officeDocument/2006/math">
                    <m:r>
                      <a:rPr lang="en-US" sz="2800" b="0" i="1" smtClean="0"/>
                      <m:t>𝑂</m:t>
                    </m:r>
                  </m:oMath>
                </a14:m>
                <a:r>
                  <a:rPr lang="en-US" sz="2800" dirty="0">
                    <a:cs typeface="Calibri" panose="020F0502020204030204" pitchFamily="34" charset="0"/>
                  </a:rPr>
                  <a:t>:</a:t>
                </a:r>
                <a:endParaRPr lang="en-US" sz="900" dirty="0">
                  <a:cs typeface="Calibri" panose="020F0502020204030204" pitchFamily="34" charset="0"/>
                </a:endParaRPr>
              </a:p>
              <a:p>
                <a:pPr marL="0" indent="0" algn="ctr">
                  <a:buFont typeface="Arial" panose="020B0604020202020204" pitchFamily="34" charset="0"/>
                  <a:buNone/>
                </a:pPr>
                <a:endParaRPr lang="en-US" sz="100" b="0" i="0" dirty="0">
                  <a:latin typeface="Cambria Math" panose="02040503050406030204" pitchFamily="18" charset="0"/>
                </a:endParaRPr>
              </a:p>
              <a:p>
                <a:pPr marL="0" indent="0" algn="ctr">
                  <a:buFont typeface="Arial" panose="020B0604020202020204" pitchFamily="34" charset="0"/>
                  <a:buNone/>
                </a:pPr>
                <a14:m>
                  <m:oMathPara xmlns:m="http://schemas.openxmlformats.org/officeDocument/2006/math">
                    <m:oMathParaPr>
                      <m:jc m:val="left"/>
                    </m:oMathParaPr>
                    <m:oMath xmlns:m="http://schemas.openxmlformats.org/officeDocument/2006/math">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𝑂</m:t>
                          </m:r>
                        </m:e>
                      </m:d>
                      <m:r>
                        <a:rPr lang="en-US" sz="2700" b="0" i="1" smtClean="0">
                          <a:solidFill>
                            <a:schemeClr val="accent1">
                              <a:lumMod val="40000"/>
                              <a:lumOff val="60000"/>
                            </a:schemeClr>
                          </a:solidFill>
                          <a:latin typeface="Cambria Math" panose="02040503050406030204" pitchFamily="18" charset="0"/>
                        </a:rPr>
                        <m:t>=</m:t>
                      </m:r>
                      <m:nary>
                        <m:naryPr>
                          <m:chr m:val="∑"/>
                          <m:supHide m:val="on"/>
                          <m:ctrlPr>
                            <a:rPr lang="en-US" sz="2700" b="0" i="1" smtClean="0">
                              <a:solidFill>
                                <a:schemeClr val="accent1">
                                  <a:lumMod val="40000"/>
                                  <a:lumOff val="60000"/>
                                </a:schemeClr>
                              </a:solidFill>
                              <a:latin typeface="Cambria Math" panose="02040503050406030204" pitchFamily="18" charset="0"/>
                            </a:rPr>
                          </m:ctrlPr>
                        </m:naryPr>
                        <m:sub>
                          <m:r>
                            <a:rPr lang="en-US" sz="2700" b="0" i="1" smtClean="0">
                              <a:solidFill>
                                <a:schemeClr val="accent1">
                                  <a:lumMod val="40000"/>
                                  <a:lumOff val="60000"/>
                                </a:schemeClr>
                              </a:solidFill>
                              <a:latin typeface="Cambria Math" panose="02040503050406030204" pitchFamily="18" charset="0"/>
                            </a:rPr>
                            <m:t>𝑃</m:t>
                          </m:r>
                        </m:sub>
                        <m:sup/>
                        <m:e>
                          <m:sSub>
                            <m:sSubPr>
                              <m:ctrlPr>
                                <a:rPr lang="en-US" sz="2700" b="0" i="1" smtClean="0">
                                  <a:solidFill>
                                    <a:schemeClr val="accent1">
                                      <a:lumMod val="40000"/>
                                      <a:lumOff val="60000"/>
                                    </a:schemeClr>
                                  </a:solidFill>
                                  <a:latin typeface="Cambria Math" panose="02040503050406030204" pitchFamily="18" charset="0"/>
                                </a:rPr>
                              </m:ctrlPr>
                            </m:sSubPr>
                            <m:e>
                              <m:r>
                                <a:rPr lang="en-US" sz="2700" b="0" i="1" smtClean="0">
                                  <a:solidFill>
                                    <a:schemeClr val="accent1">
                                      <a:lumMod val="40000"/>
                                      <a:lumOff val="60000"/>
                                    </a:schemeClr>
                                  </a:solidFill>
                                  <a:latin typeface="Cambria Math" panose="02040503050406030204" pitchFamily="18" charset="0"/>
                                </a:rPr>
                                <m:t>𝛼</m:t>
                              </m:r>
                            </m:e>
                            <m:sub>
                              <m:r>
                                <a:rPr lang="en-US" sz="2700" b="0" i="1" smtClean="0">
                                  <a:solidFill>
                                    <a:schemeClr val="accent1">
                                      <a:lumMod val="40000"/>
                                      <a:lumOff val="60000"/>
                                    </a:schemeClr>
                                  </a:solidFill>
                                  <a:latin typeface="Cambria Math" panose="02040503050406030204" pitchFamily="18" charset="0"/>
                                </a:rPr>
                                <m:t>𝑃</m:t>
                              </m:r>
                            </m:sub>
                          </m:sSub>
                          <m:r>
                            <a:rPr lang="en-US" sz="2700" b="0" i="1" smtClean="0">
                              <a:solidFill>
                                <a:schemeClr val="accent1">
                                  <a:lumMod val="40000"/>
                                  <a:lumOff val="60000"/>
                                </a:schemeClr>
                              </a:solidFill>
                              <a:latin typeface="Cambria Math" panose="02040503050406030204" pitchFamily="18" charset="0"/>
                            </a:rPr>
                            <m:t> </m:t>
                          </m:r>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𝑃</m:t>
                              </m:r>
                            </m:e>
                          </m:d>
                        </m:e>
                      </m:nary>
                    </m:oMath>
                  </m:oMathPara>
                </a14:m>
                <a:endParaRPr lang="en-US" sz="2700" dirty="0">
                  <a:solidFill>
                    <a:schemeClr val="accent1">
                      <a:lumMod val="40000"/>
                      <a:lumOff val="60000"/>
                    </a:schemeClr>
                  </a:solidFill>
                </a:endParaRPr>
              </a:p>
            </p:txBody>
          </p:sp>
        </mc:Choice>
        <mc:Fallback>
          <p:sp>
            <p:nvSpPr>
              <p:cNvPr id="8" name="Content Placeholder 2">
                <a:extLst>
                  <a:ext uri="{FF2B5EF4-FFF2-40B4-BE49-F238E27FC236}">
                    <a16:creationId xmlns:a16="http://schemas.microsoft.com/office/drawing/2014/main" id="{299066AE-B4C5-D7EC-1946-9BC6339C1F8B}"/>
                  </a:ext>
                </a:extLst>
              </p:cNvPr>
              <p:cNvSpPr txBox="1">
                <a:spLocks noRot="1" noChangeAspect="1" noMove="1" noResize="1" noEditPoints="1" noAdjustHandles="1" noChangeArrowheads="1" noChangeShapeType="1" noTextEdit="1"/>
              </p:cNvSpPr>
              <p:nvPr/>
            </p:nvSpPr>
            <p:spPr>
              <a:xfrm>
                <a:off x="8588838" y="2771340"/>
                <a:ext cx="3781006" cy="3803342"/>
              </a:xfrm>
              <a:prstGeom prst="rect">
                <a:avLst/>
              </a:prstGeom>
              <a:blipFill>
                <a:blip r:embed="rId6"/>
                <a:stretch>
                  <a:fillRect l="-3691" t="-17333" b="-7333"/>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1063530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0963"/>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0963"/>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0963"/>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0963"/>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0963"/>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0963"/>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3782287"/>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3782287"/>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3782287"/>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3782287"/>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3782287"/>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3782287"/>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4755707"/>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4755707"/>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4755707"/>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4755707"/>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4755707"/>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4755707"/>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5729127"/>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5729127"/>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5729127"/>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5729127"/>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5729127"/>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5729127"/>
            <a:ext cx="785553" cy="791370"/>
          </a:xfrm>
          <a:prstGeom prst="rect">
            <a:avLst/>
          </a:prstGeom>
        </p:spPr>
      </p:pic>
      <p:sp>
        <p:nvSpPr>
          <p:cNvPr id="4" name="Left Brace 3">
            <a:extLst>
              <a:ext uri="{FF2B5EF4-FFF2-40B4-BE49-F238E27FC236}">
                <a16:creationId xmlns:a16="http://schemas.microsoft.com/office/drawing/2014/main" id="{AA9D3FA6-8C89-278B-C88C-ADC1428D08D6}"/>
              </a:ext>
            </a:extLst>
          </p:cNvPr>
          <p:cNvSpPr/>
          <p:nvPr/>
        </p:nvSpPr>
        <p:spPr>
          <a:xfrm>
            <a:off x="448202" y="2810963"/>
            <a:ext cx="176355" cy="3763719"/>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FB8EDFC-C0E2-43C0-C2F5-44D10B77EA64}"/>
                  </a:ext>
                </a:extLst>
              </p:cNvPr>
              <p:cNvSpPr txBox="1"/>
              <p:nvPr/>
            </p:nvSpPr>
            <p:spPr>
              <a:xfrm>
                <a:off x="16859" y="4400434"/>
                <a:ext cx="44954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𝑡</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40" name="TextBox 39">
                <a:extLst>
                  <a:ext uri="{FF2B5EF4-FFF2-40B4-BE49-F238E27FC236}">
                    <a16:creationId xmlns:a16="http://schemas.microsoft.com/office/drawing/2014/main" id="{EFB8EDFC-C0E2-43C0-C2F5-44D10B77EA64}"/>
                  </a:ext>
                </a:extLst>
              </p:cNvPr>
              <p:cNvSpPr txBox="1">
                <a:spLocks noRot="1" noChangeAspect="1" noMove="1" noResize="1" noEditPoints="1" noAdjustHandles="1" noChangeArrowheads="1" noChangeShapeType="1" noTextEdit="1"/>
              </p:cNvSpPr>
              <p:nvPr/>
            </p:nvSpPr>
            <p:spPr>
              <a:xfrm>
                <a:off x="16859" y="4400434"/>
                <a:ext cx="449547" cy="584775"/>
              </a:xfrm>
              <a:prstGeom prst="rect">
                <a:avLst/>
              </a:prstGeom>
              <a:blipFill>
                <a:blip r:embed="rId5"/>
                <a:stretch>
                  <a:fillRect r="-5556" b="-2128"/>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2BB28FC0-C2C3-834E-876F-5A3BE81617C0}"/>
              </a:ext>
            </a:extLst>
          </p:cNvPr>
          <p:cNvCxnSpPr>
            <a:cxnSpLocks/>
          </p:cNvCxnSpPr>
          <p:nvPr/>
        </p:nvCxnSpPr>
        <p:spPr>
          <a:xfrm flipV="1">
            <a:off x="1081663" y="3069082"/>
            <a:ext cx="180185" cy="13756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DB0221-5014-51EF-270F-1C759B7B276C}"/>
              </a:ext>
            </a:extLst>
          </p:cNvPr>
          <p:cNvCxnSpPr>
            <a:cxnSpLocks/>
          </p:cNvCxnSpPr>
          <p:nvPr/>
        </p:nvCxnSpPr>
        <p:spPr>
          <a:xfrm>
            <a:off x="1086702" y="4177972"/>
            <a:ext cx="96166" cy="18205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E10FC-1391-B07F-C951-C3978CFD7EC7}"/>
              </a:ext>
            </a:extLst>
          </p:cNvPr>
          <p:cNvCxnSpPr>
            <a:cxnSpLocks/>
          </p:cNvCxnSpPr>
          <p:nvPr/>
        </p:nvCxnSpPr>
        <p:spPr>
          <a:xfrm flipH="1">
            <a:off x="8016240" y="4148558"/>
            <a:ext cx="165004" cy="258432"/>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C297B7-DF43-CFE0-9EC0-7D2583938BF2}"/>
              </a:ext>
            </a:extLst>
          </p:cNvPr>
          <p:cNvCxnSpPr>
            <a:cxnSpLocks/>
          </p:cNvCxnSpPr>
          <p:nvPr/>
        </p:nvCxnSpPr>
        <p:spPr>
          <a:xfrm flipH="1" flipV="1">
            <a:off x="2397760" y="4981319"/>
            <a:ext cx="112777" cy="1418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0E30C9-860E-EDFC-7690-01BBB5615AB2}"/>
              </a:ext>
            </a:extLst>
          </p:cNvPr>
          <p:cNvCxnSpPr>
            <a:cxnSpLocks/>
          </p:cNvCxnSpPr>
          <p:nvPr/>
        </p:nvCxnSpPr>
        <p:spPr>
          <a:xfrm flipV="1">
            <a:off x="1092776" y="4831776"/>
            <a:ext cx="158891" cy="31961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4C4A97-7010-71E1-145D-B9EC0B2DC930}"/>
              </a:ext>
            </a:extLst>
          </p:cNvPr>
          <p:cNvCxnSpPr>
            <a:cxnSpLocks/>
            <a:endCxn id="7" idx="0"/>
          </p:cNvCxnSpPr>
          <p:nvPr/>
        </p:nvCxnSpPr>
        <p:spPr>
          <a:xfrm flipH="1" flipV="1">
            <a:off x="2494327" y="2810963"/>
            <a:ext cx="26147" cy="37477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CDCC8AC-DFB7-2ACF-F3C2-B2DFB114DE58}"/>
              </a:ext>
            </a:extLst>
          </p:cNvPr>
          <p:cNvCxnSpPr>
            <a:cxnSpLocks/>
          </p:cNvCxnSpPr>
          <p:nvPr/>
        </p:nvCxnSpPr>
        <p:spPr>
          <a:xfrm flipH="1" flipV="1">
            <a:off x="6583680" y="4010992"/>
            <a:ext cx="153992" cy="16698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6F93D-334C-8777-400A-EB112FEDD786}"/>
              </a:ext>
            </a:extLst>
          </p:cNvPr>
          <p:cNvCxnSpPr>
            <a:cxnSpLocks/>
          </p:cNvCxnSpPr>
          <p:nvPr/>
        </p:nvCxnSpPr>
        <p:spPr>
          <a:xfrm>
            <a:off x="8173886" y="5118885"/>
            <a:ext cx="181934" cy="29919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E8E103-9C9B-E1D1-538B-CAE63859139D}"/>
              </a:ext>
            </a:extLst>
          </p:cNvPr>
          <p:cNvCxnSpPr>
            <a:cxnSpLocks/>
          </p:cNvCxnSpPr>
          <p:nvPr/>
        </p:nvCxnSpPr>
        <p:spPr>
          <a:xfrm>
            <a:off x="6732315" y="3157959"/>
            <a:ext cx="180185" cy="123721"/>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03F3A-4190-D6D8-DF11-BECC54F9EA4E}"/>
              </a:ext>
            </a:extLst>
          </p:cNvPr>
          <p:cNvCxnSpPr>
            <a:cxnSpLocks/>
          </p:cNvCxnSpPr>
          <p:nvPr/>
        </p:nvCxnSpPr>
        <p:spPr>
          <a:xfrm>
            <a:off x="6732315" y="5123138"/>
            <a:ext cx="298405" cy="20688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9543F9-5460-16B8-6FA6-27062C2DA29B}"/>
              </a:ext>
            </a:extLst>
          </p:cNvPr>
          <p:cNvCxnSpPr>
            <a:cxnSpLocks/>
            <a:endCxn id="12" idx="3"/>
          </p:cNvCxnSpPr>
          <p:nvPr/>
        </p:nvCxnSpPr>
        <p:spPr>
          <a:xfrm>
            <a:off x="8173887" y="3185739"/>
            <a:ext cx="363867" cy="2090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F3D652-C99D-6CFA-192D-616319C65CCB}"/>
              </a:ext>
            </a:extLst>
          </p:cNvPr>
          <p:cNvCxnSpPr>
            <a:cxnSpLocks/>
          </p:cNvCxnSpPr>
          <p:nvPr/>
        </p:nvCxnSpPr>
        <p:spPr>
          <a:xfrm flipH="1" flipV="1">
            <a:off x="5029200" y="3977109"/>
            <a:ext cx="300389" cy="18774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4E51FB-E3DD-B5A3-2799-8AA393894448}"/>
              </a:ext>
            </a:extLst>
          </p:cNvPr>
          <p:cNvCxnSpPr>
            <a:cxnSpLocks/>
          </p:cNvCxnSpPr>
          <p:nvPr/>
        </p:nvCxnSpPr>
        <p:spPr>
          <a:xfrm>
            <a:off x="5329589" y="3185739"/>
            <a:ext cx="179854" cy="2672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F27C32-5534-8AE6-C6CC-EC3D1F98C3FF}"/>
              </a:ext>
            </a:extLst>
          </p:cNvPr>
          <p:cNvCxnSpPr>
            <a:cxnSpLocks/>
          </p:cNvCxnSpPr>
          <p:nvPr/>
        </p:nvCxnSpPr>
        <p:spPr>
          <a:xfrm>
            <a:off x="3919227" y="5123138"/>
            <a:ext cx="43921" cy="21030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D569A6-EFC2-81C4-3DD0-9EF9AE185239}"/>
              </a:ext>
            </a:extLst>
          </p:cNvPr>
          <p:cNvCxnSpPr>
            <a:cxnSpLocks/>
            <a:endCxn id="17" idx="1"/>
          </p:cNvCxnSpPr>
          <p:nvPr/>
        </p:nvCxnSpPr>
        <p:spPr>
          <a:xfrm flipH="1">
            <a:off x="2101550" y="4148558"/>
            <a:ext cx="401366" cy="2941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C7C027-0D6C-F91A-7E27-F6E27CD81E76}"/>
              </a:ext>
            </a:extLst>
          </p:cNvPr>
          <p:cNvCxnSpPr>
            <a:cxnSpLocks/>
          </p:cNvCxnSpPr>
          <p:nvPr/>
        </p:nvCxnSpPr>
        <p:spPr>
          <a:xfrm>
            <a:off x="3918102" y="4164853"/>
            <a:ext cx="267818" cy="24213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470A4A-71CC-E4C8-68A0-7A0D510766C1}"/>
              </a:ext>
            </a:extLst>
          </p:cNvPr>
          <p:cNvCxnSpPr>
            <a:cxnSpLocks/>
          </p:cNvCxnSpPr>
          <p:nvPr/>
        </p:nvCxnSpPr>
        <p:spPr>
          <a:xfrm>
            <a:off x="5329258" y="5145781"/>
            <a:ext cx="249000" cy="26569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D1395D-1E22-A63F-A980-DF056A0A5DC9}"/>
              </a:ext>
            </a:extLst>
          </p:cNvPr>
          <p:cNvCxnSpPr>
            <a:cxnSpLocks/>
          </p:cNvCxnSpPr>
          <p:nvPr/>
        </p:nvCxnSpPr>
        <p:spPr>
          <a:xfrm>
            <a:off x="3918102" y="3170272"/>
            <a:ext cx="90092" cy="11140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FC3EFA7-FE61-2995-3D4A-59E1544A14F7}"/>
              </a:ext>
            </a:extLst>
          </p:cNvPr>
          <p:cNvSpPr/>
          <p:nvPr/>
        </p:nvSpPr>
        <p:spPr>
          <a:xfrm>
            <a:off x="2725568" y="2542560"/>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6" name="Rectangle 5">
            <a:extLst>
              <a:ext uri="{FF2B5EF4-FFF2-40B4-BE49-F238E27FC236}">
                <a16:creationId xmlns:a16="http://schemas.microsoft.com/office/drawing/2014/main" id="{8E57D7F9-16EA-8D96-2CE7-44E92B6BE5E4}"/>
              </a:ext>
            </a:extLst>
          </p:cNvPr>
          <p:cNvSpPr/>
          <p:nvPr/>
        </p:nvSpPr>
        <p:spPr>
          <a:xfrm>
            <a:off x="4133168" y="5498756"/>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Y</a:t>
            </a:r>
          </a:p>
        </p:txBody>
      </p:sp>
      <p:sp>
        <p:nvSpPr>
          <p:cNvPr id="22" name="Rectangle 21">
            <a:extLst>
              <a:ext uri="{FF2B5EF4-FFF2-40B4-BE49-F238E27FC236}">
                <a16:creationId xmlns:a16="http://schemas.microsoft.com/office/drawing/2014/main" id="{BCD9C9BB-F932-2B4E-BFF8-0D668D3F916E}"/>
              </a:ext>
            </a:extLst>
          </p:cNvPr>
          <p:cNvSpPr/>
          <p:nvPr/>
        </p:nvSpPr>
        <p:spPr>
          <a:xfrm>
            <a:off x="8307385" y="3531594"/>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Z</a:t>
            </a:r>
          </a:p>
        </p:txBody>
      </p:sp>
      <p:sp>
        <p:nvSpPr>
          <p:cNvPr id="23" name="Rectangle 22">
            <a:extLst>
              <a:ext uri="{FF2B5EF4-FFF2-40B4-BE49-F238E27FC236}">
                <a16:creationId xmlns:a16="http://schemas.microsoft.com/office/drawing/2014/main" id="{11770265-38E5-E7EE-8589-83822643385A}"/>
              </a:ext>
            </a:extLst>
          </p:cNvPr>
          <p:cNvSpPr/>
          <p:nvPr/>
        </p:nvSpPr>
        <p:spPr>
          <a:xfrm>
            <a:off x="6881517" y="4482876"/>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95C84E2E-B659-4CFB-C330-39E535A484F7}"/>
                  </a:ext>
                </a:extLst>
              </p:cNvPr>
              <p:cNvSpPr txBox="1">
                <a:spLocks/>
              </p:cNvSpPr>
              <p:nvPr/>
            </p:nvSpPr>
            <p:spPr>
              <a:xfrm>
                <a:off x="8588838" y="2771340"/>
                <a:ext cx="3781006" cy="3803342"/>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cs typeface="Calibri" panose="020F0502020204030204" pitchFamily="34" charset="0"/>
                  </a:rPr>
                  <a:t>Consider the polarization of </a:t>
                </a:r>
                <a14:m>
                  <m:oMath xmlns:m="http://schemas.openxmlformats.org/officeDocument/2006/math">
                    <m:r>
                      <a:rPr lang="en-US" sz="2800" b="0" i="1" smtClean="0"/>
                      <m:t>𝑂</m:t>
                    </m:r>
                  </m:oMath>
                </a14:m>
                <a:r>
                  <a:rPr lang="en-US" sz="2800" dirty="0">
                    <a:cs typeface="Calibri" panose="020F0502020204030204" pitchFamily="34" charset="0"/>
                  </a:rPr>
                  <a:t>:</a:t>
                </a:r>
                <a:endParaRPr lang="en-US" sz="900" dirty="0">
                  <a:cs typeface="Calibri" panose="020F0502020204030204" pitchFamily="34" charset="0"/>
                </a:endParaRPr>
              </a:p>
              <a:p>
                <a:pPr marL="0" indent="0" algn="ctr">
                  <a:buFont typeface="Arial" panose="020B0604020202020204" pitchFamily="34" charset="0"/>
                  <a:buNone/>
                </a:pPr>
                <a:endParaRPr lang="en-US" sz="100" b="0" i="0" dirty="0">
                  <a:latin typeface="Cambria Math" panose="02040503050406030204" pitchFamily="18" charset="0"/>
                </a:endParaRPr>
              </a:p>
              <a:p>
                <a:pPr marL="0" indent="0" algn="ctr">
                  <a:buFont typeface="Arial" panose="020B0604020202020204" pitchFamily="34" charset="0"/>
                  <a:buNone/>
                </a:pPr>
                <a14:m>
                  <m:oMathPara xmlns:m="http://schemas.openxmlformats.org/officeDocument/2006/math">
                    <m:oMathParaPr>
                      <m:jc m:val="left"/>
                    </m:oMathParaPr>
                    <m:oMath xmlns:m="http://schemas.openxmlformats.org/officeDocument/2006/math">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𝑂</m:t>
                          </m:r>
                        </m:e>
                      </m:d>
                      <m:r>
                        <a:rPr lang="en-US" sz="2700" b="0" i="1" smtClean="0">
                          <a:solidFill>
                            <a:schemeClr val="accent1">
                              <a:lumMod val="40000"/>
                              <a:lumOff val="60000"/>
                            </a:schemeClr>
                          </a:solidFill>
                          <a:latin typeface="Cambria Math" panose="02040503050406030204" pitchFamily="18" charset="0"/>
                        </a:rPr>
                        <m:t>=</m:t>
                      </m:r>
                      <m:nary>
                        <m:naryPr>
                          <m:chr m:val="∑"/>
                          <m:supHide m:val="on"/>
                          <m:ctrlPr>
                            <a:rPr lang="en-US" sz="2700" b="0" i="1" smtClean="0">
                              <a:solidFill>
                                <a:schemeClr val="accent1">
                                  <a:lumMod val="40000"/>
                                  <a:lumOff val="60000"/>
                                </a:schemeClr>
                              </a:solidFill>
                              <a:latin typeface="Cambria Math" panose="02040503050406030204" pitchFamily="18" charset="0"/>
                            </a:rPr>
                          </m:ctrlPr>
                        </m:naryPr>
                        <m:sub>
                          <m:r>
                            <a:rPr lang="en-US" sz="2700" b="0" i="1" smtClean="0">
                              <a:solidFill>
                                <a:schemeClr val="accent1">
                                  <a:lumMod val="40000"/>
                                  <a:lumOff val="60000"/>
                                </a:schemeClr>
                              </a:solidFill>
                              <a:latin typeface="Cambria Math" panose="02040503050406030204" pitchFamily="18" charset="0"/>
                            </a:rPr>
                            <m:t>𝑃</m:t>
                          </m:r>
                        </m:sub>
                        <m:sup/>
                        <m:e>
                          <m:sSub>
                            <m:sSubPr>
                              <m:ctrlPr>
                                <a:rPr lang="en-US" sz="2700" b="0" i="1" smtClean="0">
                                  <a:solidFill>
                                    <a:schemeClr val="accent1">
                                      <a:lumMod val="40000"/>
                                      <a:lumOff val="60000"/>
                                    </a:schemeClr>
                                  </a:solidFill>
                                  <a:latin typeface="Cambria Math" panose="02040503050406030204" pitchFamily="18" charset="0"/>
                                </a:rPr>
                              </m:ctrlPr>
                            </m:sSubPr>
                            <m:e>
                              <m:r>
                                <a:rPr lang="en-US" sz="2700" b="0" i="1" smtClean="0">
                                  <a:solidFill>
                                    <a:schemeClr val="accent1">
                                      <a:lumMod val="40000"/>
                                      <a:lumOff val="60000"/>
                                    </a:schemeClr>
                                  </a:solidFill>
                                  <a:latin typeface="Cambria Math" panose="02040503050406030204" pitchFamily="18" charset="0"/>
                                </a:rPr>
                                <m:t>𝛼</m:t>
                              </m:r>
                            </m:e>
                            <m:sub>
                              <m:r>
                                <a:rPr lang="en-US" sz="2700" b="0" i="1" smtClean="0">
                                  <a:solidFill>
                                    <a:schemeClr val="accent1">
                                      <a:lumMod val="40000"/>
                                      <a:lumOff val="60000"/>
                                    </a:schemeClr>
                                  </a:solidFill>
                                  <a:latin typeface="Cambria Math" panose="02040503050406030204" pitchFamily="18" charset="0"/>
                                </a:rPr>
                                <m:t>𝑃</m:t>
                              </m:r>
                            </m:sub>
                          </m:sSub>
                          <m:r>
                            <a:rPr lang="en-US" sz="2700" b="0" i="1" smtClean="0">
                              <a:solidFill>
                                <a:schemeClr val="accent1">
                                  <a:lumMod val="40000"/>
                                  <a:lumOff val="60000"/>
                                </a:schemeClr>
                              </a:solidFill>
                              <a:latin typeface="Cambria Math" panose="02040503050406030204" pitchFamily="18" charset="0"/>
                            </a:rPr>
                            <m:t> </m:t>
                          </m:r>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𝑃</m:t>
                              </m:r>
                            </m:e>
                          </m:d>
                        </m:e>
                      </m:nary>
                    </m:oMath>
                  </m:oMathPara>
                </a14:m>
                <a:endParaRPr lang="en-US" sz="2700" dirty="0">
                  <a:solidFill>
                    <a:schemeClr val="accent1">
                      <a:lumMod val="40000"/>
                      <a:lumOff val="60000"/>
                    </a:schemeClr>
                  </a:solidFill>
                </a:endParaRPr>
              </a:p>
            </p:txBody>
          </p:sp>
        </mc:Choice>
        <mc:Fallback>
          <p:sp>
            <p:nvSpPr>
              <p:cNvPr id="8" name="Content Placeholder 2">
                <a:extLst>
                  <a:ext uri="{FF2B5EF4-FFF2-40B4-BE49-F238E27FC236}">
                    <a16:creationId xmlns:a16="http://schemas.microsoft.com/office/drawing/2014/main" id="{95C84E2E-B659-4CFB-C330-39E535A484F7}"/>
                  </a:ext>
                </a:extLst>
              </p:cNvPr>
              <p:cNvSpPr txBox="1">
                <a:spLocks noRot="1" noChangeAspect="1" noMove="1" noResize="1" noEditPoints="1" noAdjustHandles="1" noChangeArrowheads="1" noChangeShapeType="1" noTextEdit="1"/>
              </p:cNvSpPr>
              <p:nvPr/>
            </p:nvSpPr>
            <p:spPr>
              <a:xfrm>
                <a:off x="8588838" y="2771340"/>
                <a:ext cx="3781006" cy="3803342"/>
              </a:xfrm>
              <a:prstGeom prst="rect">
                <a:avLst/>
              </a:prstGeom>
              <a:blipFill>
                <a:blip r:embed="rId6"/>
                <a:stretch>
                  <a:fillRect l="-3691" t="-17333" b="-7333"/>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3240880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0963"/>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0963"/>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0963"/>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0963"/>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0963"/>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0963"/>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3782287"/>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3782287"/>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3782287"/>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3782287"/>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3782287"/>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3782287"/>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4755707"/>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4755707"/>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4755707"/>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4755707"/>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4755707"/>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4755707"/>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5729127"/>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5729127"/>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5729127"/>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5729127"/>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5729127"/>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5729127"/>
            <a:ext cx="785553" cy="791370"/>
          </a:xfrm>
          <a:prstGeom prst="rect">
            <a:avLst/>
          </a:prstGeom>
        </p:spPr>
      </p:pic>
      <p:sp>
        <p:nvSpPr>
          <p:cNvPr id="4" name="Left Brace 3">
            <a:extLst>
              <a:ext uri="{FF2B5EF4-FFF2-40B4-BE49-F238E27FC236}">
                <a16:creationId xmlns:a16="http://schemas.microsoft.com/office/drawing/2014/main" id="{AA9D3FA6-8C89-278B-C88C-ADC1428D08D6}"/>
              </a:ext>
            </a:extLst>
          </p:cNvPr>
          <p:cNvSpPr/>
          <p:nvPr/>
        </p:nvSpPr>
        <p:spPr>
          <a:xfrm>
            <a:off x="448202" y="2810963"/>
            <a:ext cx="176355" cy="3763719"/>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FB8EDFC-C0E2-43C0-C2F5-44D10B77EA64}"/>
                  </a:ext>
                </a:extLst>
              </p:cNvPr>
              <p:cNvSpPr txBox="1"/>
              <p:nvPr/>
            </p:nvSpPr>
            <p:spPr>
              <a:xfrm>
                <a:off x="16859" y="4400434"/>
                <a:ext cx="44954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𝑡</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40" name="TextBox 39">
                <a:extLst>
                  <a:ext uri="{FF2B5EF4-FFF2-40B4-BE49-F238E27FC236}">
                    <a16:creationId xmlns:a16="http://schemas.microsoft.com/office/drawing/2014/main" id="{EFB8EDFC-C0E2-43C0-C2F5-44D10B77EA64}"/>
                  </a:ext>
                </a:extLst>
              </p:cNvPr>
              <p:cNvSpPr txBox="1">
                <a:spLocks noRot="1" noChangeAspect="1" noMove="1" noResize="1" noEditPoints="1" noAdjustHandles="1" noChangeArrowheads="1" noChangeShapeType="1" noTextEdit="1"/>
              </p:cNvSpPr>
              <p:nvPr/>
            </p:nvSpPr>
            <p:spPr>
              <a:xfrm>
                <a:off x="16859" y="4400434"/>
                <a:ext cx="449547" cy="584775"/>
              </a:xfrm>
              <a:prstGeom prst="rect">
                <a:avLst/>
              </a:prstGeom>
              <a:blipFill>
                <a:blip r:embed="rId5"/>
                <a:stretch>
                  <a:fillRect r="-5556" b="-2128"/>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2BB28FC0-C2C3-834E-876F-5A3BE81617C0}"/>
              </a:ext>
            </a:extLst>
          </p:cNvPr>
          <p:cNvCxnSpPr>
            <a:cxnSpLocks/>
          </p:cNvCxnSpPr>
          <p:nvPr/>
        </p:nvCxnSpPr>
        <p:spPr>
          <a:xfrm flipV="1">
            <a:off x="1081663" y="3069082"/>
            <a:ext cx="180185" cy="13756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DB0221-5014-51EF-270F-1C759B7B276C}"/>
              </a:ext>
            </a:extLst>
          </p:cNvPr>
          <p:cNvCxnSpPr>
            <a:cxnSpLocks/>
          </p:cNvCxnSpPr>
          <p:nvPr/>
        </p:nvCxnSpPr>
        <p:spPr>
          <a:xfrm>
            <a:off x="1086702" y="4177972"/>
            <a:ext cx="96166" cy="18205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E10FC-1391-B07F-C951-C3978CFD7EC7}"/>
              </a:ext>
            </a:extLst>
          </p:cNvPr>
          <p:cNvCxnSpPr>
            <a:cxnSpLocks/>
          </p:cNvCxnSpPr>
          <p:nvPr/>
        </p:nvCxnSpPr>
        <p:spPr>
          <a:xfrm flipH="1">
            <a:off x="8016240" y="4148558"/>
            <a:ext cx="165004" cy="258432"/>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C297B7-DF43-CFE0-9EC0-7D2583938BF2}"/>
              </a:ext>
            </a:extLst>
          </p:cNvPr>
          <p:cNvCxnSpPr>
            <a:cxnSpLocks/>
          </p:cNvCxnSpPr>
          <p:nvPr/>
        </p:nvCxnSpPr>
        <p:spPr>
          <a:xfrm flipH="1" flipV="1">
            <a:off x="2397760" y="4981319"/>
            <a:ext cx="112777" cy="1418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0E30C9-860E-EDFC-7690-01BBB5615AB2}"/>
              </a:ext>
            </a:extLst>
          </p:cNvPr>
          <p:cNvCxnSpPr>
            <a:cxnSpLocks/>
          </p:cNvCxnSpPr>
          <p:nvPr/>
        </p:nvCxnSpPr>
        <p:spPr>
          <a:xfrm flipV="1">
            <a:off x="1092776" y="4831776"/>
            <a:ext cx="158891" cy="31961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4C4A97-7010-71E1-145D-B9EC0B2DC930}"/>
              </a:ext>
            </a:extLst>
          </p:cNvPr>
          <p:cNvCxnSpPr>
            <a:cxnSpLocks/>
            <a:endCxn id="7" idx="0"/>
          </p:cNvCxnSpPr>
          <p:nvPr/>
        </p:nvCxnSpPr>
        <p:spPr>
          <a:xfrm flipH="1" flipV="1">
            <a:off x="2494327" y="2810963"/>
            <a:ext cx="26147" cy="37477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CDCC8AC-DFB7-2ACF-F3C2-B2DFB114DE58}"/>
              </a:ext>
            </a:extLst>
          </p:cNvPr>
          <p:cNvCxnSpPr>
            <a:cxnSpLocks/>
          </p:cNvCxnSpPr>
          <p:nvPr/>
        </p:nvCxnSpPr>
        <p:spPr>
          <a:xfrm flipH="1" flipV="1">
            <a:off x="6583680" y="4010992"/>
            <a:ext cx="153992" cy="16698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6F93D-334C-8777-400A-EB112FEDD786}"/>
              </a:ext>
            </a:extLst>
          </p:cNvPr>
          <p:cNvCxnSpPr>
            <a:cxnSpLocks/>
          </p:cNvCxnSpPr>
          <p:nvPr/>
        </p:nvCxnSpPr>
        <p:spPr>
          <a:xfrm>
            <a:off x="8173886" y="5118885"/>
            <a:ext cx="181934" cy="29919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E8E103-9C9B-E1D1-538B-CAE63859139D}"/>
              </a:ext>
            </a:extLst>
          </p:cNvPr>
          <p:cNvCxnSpPr>
            <a:cxnSpLocks/>
          </p:cNvCxnSpPr>
          <p:nvPr/>
        </p:nvCxnSpPr>
        <p:spPr>
          <a:xfrm>
            <a:off x="6732315" y="3157959"/>
            <a:ext cx="180185" cy="123721"/>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03F3A-4190-D6D8-DF11-BECC54F9EA4E}"/>
              </a:ext>
            </a:extLst>
          </p:cNvPr>
          <p:cNvCxnSpPr>
            <a:cxnSpLocks/>
          </p:cNvCxnSpPr>
          <p:nvPr/>
        </p:nvCxnSpPr>
        <p:spPr>
          <a:xfrm>
            <a:off x="6732315" y="5123138"/>
            <a:ext cx="298405" cy="20688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9543F9-5460-16B8-6FA6-27062C2DA29B}"/>
              </a:ext>
            </a:extLst>
          </p:cNvPr>
          <p:cNvCxnSpPr>
            <a:cxnSpLocks/>
            <a:endCxn id="12" idx="3"/>
          </p:cNvCxnSpPr>
          <p:nvPr/>
        </p:nvCxnSpPr>
        <p:spPr>
          <a:xfrm>
            <a:off x="8173887" y="3185739"/>
            <a:ext cx="363867" cy="2090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F3D652-C99D-6CFA-192D-616319C65CCB}"/>
              </a:ext>
            </a:extLst>
          </p:cNvPr>
          <p:cNvCxnSpPr>
            <a:cxnSpLocks/>
          </p:cNvCxnSpPr>
          <p:nvPr/>
        </p:nvCxnSpPr>
        <p:spPr>
          <a:xfrm flipH="1" flipV="1">
            <a:off x="5029200" y="3977109"/>
            <a:ext cx="300389" cy="18774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4E51FB-E3DD-B5A3-2799-8AA393894448}"/>
              </a:ext>
            </a:extLst>
          </p:cNvPr>
          <p:cNvCxnSpPr>
            <a:cxnSpLocks/>
          </p:cNvCxnSpPr>
          <p:nvPr/>
        </p:nvCxnSpPr>
        <p:spPr>
          <a:xfrm>
            <a:off x="5329589" y="3185739"/>
            <a:ext cx="179854" cy="2672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F27C32-5534-8AE6-C6CC-EC3D1F98C3FF}"/>
              </a:ext>
            </a:extLst>
          </p:cNvPr>
          <p:cNvCxnSpPr>
            <a:cxnSpLocks/>
          </p:cNvCxnSpPr>
          <p:nvPr/>
        </p:nvCxnSpPr>
        <p:spPr>
          <a:xfrm>
            <a:off x="3919227" y="5123138"/>
            <a:ext cx="43921" cy="21030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D569A6-EFC2-81C4-3DD0-9EF9AE185239}"/>
              </a:ext>
            </a:extLst>
          </p:cNvPr>
          <p:cNvCxnSpPr>
            <a:cxnSpLocks/>
            <a:endCxn id="17" idx="1"/>
          </p:cNvCxnSpPr>
          <p:nvPr/>
        </p:nvCxnSpPr>
        <p:spPr>
          <a:xfrm flipH="1">
            <a:off x="2101550" y="4148558"/>
            <a:ext cx="401366" cy="2941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C7C027-0D6C-F91A-7E27-F6E27CD81E76}"/>
              </a:ext>
            </a:extLst>
          </p:cNvPr>
          <p:cNvCxnSpPr>
            <a:cxnSpLocks/>
          </p:cNvCxnSpPr>
          <p:nvPr/>
        </p:nvCxnSpPr>
        <p:spPr>
          <a:xfrm>
            <a:off x="3918102" y="4164853"/>
            <a:ext cx="267818" cy="24213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470A4A-71CC-E4C8-68A0-7A0D510766C1}"/>
              </a:ext>
            </a:extLst>
          </p:cNvPr>
          <p:cNvCxnSpPr>
            <a:cxnSpLocks/>
          </p:cNvCxnSpPr>
          <p:nvPr/>
        </p:nvCxnSpPr>
        <p:spPr>
          <a:xfrm>
            <a:off x="5329258" y="5145781"/>
            <a:ext cx="249000" cy="26569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D1395D-1E22-A63F-A980-DF056A0A5DC9}"/>
              </a:ext>
            </a:extLst>
          </p:cNvPr>
          <p:cNvCxnSpPr>
            <a:cxnSpLocks/>
          </p:cNvCxnSpPr>
          <p:nvPr/>
        </p:nvCxnSpPr>
        <p:spPr>
          <a:xfrm>
            <a:off x="3918102" y="3170272"/>
            <a:ext cx="90092" cy="11140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FC3EFA7-FE61-2995-3D4A-59E1544A14F7}"/>
              </a:ext>
            </a:extLst>
          </p:cNvPr>
          <p:cNvSpPr/>
          <p:nvPr/>
        </p:nvSpPr>
        <p:spPr>
          <a:xfrm>
            <a:off x="2725568" y="5498755"/>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6" name="Rectangle 5">
            <a:extLst>
              <a:ext uri="{FF2B5EF4-FFF2-40B4-BE49-F238E27FC236}">
                <a16:creationId xmlns:a16="http://schemas.microsoft.com/office/drawing/2014/main" id="{8E57D7F9-16EA-8D96-2CE7-44E92B6BE5E4}"/>
              </a:ext>
            </a:extLst>
          </p:cNvPr>
          <p:cNvSpPr/>
          <p:nvPr/>
        </p:nvSpPr>
        <p:spPr>
          <a:xfrm>
            <a:off x="4133168" y="2585636"/>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Y</a:t>
            </a:r>
          </a:p>
        </p:txBody>
      </p:sp>
      <p:sp>
        <p:nvSpPr>
          <p:cNvPr id="22" name="Rectangle 21">
            <a:extLst>
              <a:ext uri="{FF2B5EF4-FFF2-40B4-BE49-F238E27FC236}">
                <a16:creationId xmlns:a16="http://schemas.microsoft.com/office/drawing/2014/main" id="{BCD9C9BB-F932-2B4E-BFF8-0D668D3F916E}"/>
              </a:ext>
            </a:extLst>
          </p:cNvPr>
          <p:cNvSpPr/>
          <p:nvPr/>
        </p:nvSpPr>
        <p:spPr>
          <a:xfrm>
            <a:off x="8307385" y="4529153"/>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Z</a:t>
            </a:r>
          </a:p>
        </p:txBody>
      </p:sp>
      <p:sp>
        <p:nvSpPr>
          <p:cNvPr id="23" name="Rectangle 22">
            <a:extLst>
              <a:ext uri="{FF2B5EF4-FFF2-40B4-BE49-F238E27FC236}">
                <a16:creationId xmlns:a16="http://schemas.microsoft.com/office/drawing/2014/main" id="{11770265-38E5-E7EE-8589-83822643385A}"/>
              </a:ext>
            </a:extLst>
          </p:cNvPr>
          <p:cNvSpPr/>
          <p:nvPr/>
        </p:nvSpPr>
        <p:spPr>
          <a:xfrm>
            <a:off x="6881517" y="3531594"/>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B98539E1-A6AC-DA89-33E8-6170076EAFF1}"/>
                  </a:ext>
                </a:extLst>
              </p:cNvPr>
              <p:cNvSpPr txBox="1">
                <a:spLocks/>
              </p:cNvSpPr>
              <p:nvPr/>
            </p:nvSpPr>
            <p:spPr>
              <a:xfrm>
                <a:off x="8588838" y="2771340"/>
                <a:ext cx="3781006" cy="3803342"/>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cs typeface="Calibri" panose="020F0502020204030204" pitchFamily="34" charset="0"/>
                  </a:rPr>
                  <a:t>Consider the polarization of </a:t>
                </a:r>
                <a14:m>
                  <m:oMath xmlns:m="http://schemas.openxmlformats.org/officeDocument/2006/math">
                    <m:r>
                      <a:rPr lang="en-US" sz="2800" b="0" i="1" smtClean="0"/>
                      <m:t>𝑂</m:t>
                    </m:r>
                  </m:oMath>
                </a14:m>
                <a:r>
                  <a:rPr lang="en-US" sz="2800" dirty="0">
                    <a:cs typeface="Calibri" panose="020F0502020204030204" pitchFamily="34" charset="0"/>
                  </a:rPr>
                  <a:t>:</a:t>
                </a:r>
                <a:endParaRPr lang="en-US" sz="900" dirty="0">
                  <a:cs typeface="Calibri" panose="020F0502020204030204" pitchFamily="34" charset="0"/>
                </a:endParaRPr>
              </a:p>
              <a:p>
                <a:pPr marL="0" indent="0" algn="ctr">
                  <a:buFont typeface="Arial" panose="020B0604020202020204" pitchFamily="34" charset="0"/>
                  <a:buNone/>
                </a:pPr>
                <a:endParaRPr lang="en-US" sz="100" b="0" i="0" dirty="0">
                  <a:latin typeface="Cambria Math" panose="02040503050406030204" pitchFamily="18" charset="0"/>
                </a:endParaRPr>
              </a:p>
              <a:p>
                <a:pPr marL="0" indent="0" algn="ctr">
                  <a:buFont typeface="Arial" panose="020B0604020202020204" pitchFamily="34" charset="0"/>
                  <a:buNone/>
                </a:pPr>
                <a14:m>
                  <m:oMathPara xmlns:m="http://schemas.openxmlformats.org/officeDocument/2006/math">
                    <m:oMathParaPr>
                      <m:jc m:val="left"/>
                    </m:oMathParaPr>
                    <m:oMath xmlns:m="http://schemas.openxmlformats.org/officeDocument/2006/math">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𝑂</m:t>
                          </m:r>
                        </m:e>
                      </m:d>
                      <m:r>
                        <a:rPr lang="en-US" sz="2700" b="0" i="1" smtClean="0">
                          <a:solidFill>
                            <a:schemeClr val="accent1">
                              <a:lumMod val="40000"/>
                              <a:lumOff val="60000"/>
                            </a:schemeClr>
                          </a:solidFill>
                          <a:latin typeface="Cambria Math" panose="02040503050406030204" pitchFamily="18" charset="0"/>
                        </a:rPr>
                        <m:t>=</m:t>
                      </m:r>
                      <m:nary>
                        <m:naryPr>
                          <m:chr m:val="∑"/>
                          <m:supHide m:val="on"/>
                          <m:ctrlPr>
                            <a:rPr lang="en-US" sz="2700" b="0" i="1" smtClean="0">
                              <a:solidFill>
                                <a:schemeClr val="accent1">
                                  <a:lumMod val="40000"/>
                                  <a:lumOff val="60000"/>
                                </a:schemeClr>
                              </a:solidFill>
                              <a:latin typeface="Cambria Math" panose="02040503050406030204" pitchFamily="18" charset="0"/>
                            </a:rPr>
                          </m:ctrlPr>
                        </m:naryPr>
                        <m:sub>
                          <m:r>
                            <a:rPr lang="en-US" sz="2700" b="0" i="1" smtClean="0">
                              <a:solidFill>
                                <a:schemeClr val="accent1">
                                  <a:lumMod val="40000"/>
                                  <a:lumOff val="60000"/>
                                </a:schemeClr>
                              </a:solidFill>
                              <a:latin typeface="Cambria Math" panose="02040503050406030204" pitchFamily="18" charset="0"/>
                            </a:rPr>
                            <m:t>𝑃</m:t>
                          </m:r>
                        </m:sub>
                        <m:sup/>
                        <m:e>
                          <m:sSub>
                            <m:sSubPr>
                              <m:ctrlPr>
                                <a:rPr lang="en-US" sz="2700" b="0" i="1" smtClean="0">
                                  <a:solidFill>
                                    <a:schemeClr val="accent1">
                                      <a:lumMod val="40000"/>
                                      <a:lumOff val="60000"/>
                                    </a:schemeClr>
                                  </a:solidFill>
                                  <a:latin typeface="Cambria Math" panose="02040503050406030204" pitchFamily="18" charset="0"/>
                                </a:rPr>
                              </m:ctrlPr>
                            </m:sSubPr>
                            <m:e>
                              <m:r>
                                <a:rPr lang="en-US" sz="2700" b="0" i="1" smtClean="0">
                                  <a:solidFill>
                                    <a:schemeClr val="accent1">
                                      <a:lumMod val="40000"/>
                                      <a:lumOff val="60000"/>
                                    </a:schemeClr>
                                  </a:solidFill>
                                  <a:latin typeface="Cambria Math" panose="02040503050406030204" pitchFamily="18" charset="0"/>
                                </a:rPr>
                                <m:t>𝛼</m:t>
                              </m:r>
                            </m:e>
                            <m:sub>
                              <m:r>
                                <a:rPr lang="en-US" sz="2700" b="0" i="1" smtClean="0">
                                  <a:solidFill>
                                    <a:schemeClr val="accent1">
                                      <a:lumMod val="40000"/>
                                      <a:lumOff val="60000"/>
                                    </a:schemeClr>
                                  </a:solidFill>
                                  <a:latin typeface="Cambria Math" panose="02040503050406030204" pitchFamily="18" charset="0"/>
                                </a:rPr>
                                <m:t>𝑃</m:t>
                              </m:r>
                            </m:sub>
                          </m:sSub>
                          <m:r>
                            <a:rPr lang="en-US" sz="2700" b="0" i="1" smtClean="0">
                              <a:solidFill>
                                <a:schemeClr val="accent1">
                                  <a:lumMod val="40000"/>
                                  <a:lumOff val="60000"/>
                                </a:schemeClr>
                              </a:solidFill>
                              <a:latin typeface="Cambria Math" panose="02040503050406030204" pitchFamily="18" charset="0"/>
                            </a:rPr>
                            <m:t> </m:t>
                          </m:r>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𝑃</m:t>
                              </m:r>
                            </m:e>
                          </m:d>
                        </m:e>
                      </m:nary>
                    </m:oMath>
                  </m:oMathPara>
                </a14:m>
                <a:endParaRPr lang="en-US" sz="2700" dirty="0">
                  <a:solidFill>
                    <a:schemeClr val="accent1">
                      <a:lumMod val="40000"/>
                      <a:lumOff val="60000"/>
                    </a:schemeClr>
                  </a:solidFill>
                </a:endParaRPr>
              </a:p>
            </p:txBody>
          </p:sp>
        </mc:Choice>
        <mc:Fallback>
          <p:sp>
            <p:nvSpPr>
              <p:cNvPr id="8" name="Content Placeholder 2">
                <a:extLst>
                  <a:ext uri="{FF2B5EF4-FFF2-40B4-BE49-F238E27FC236}">
                    <a16:creationId xmlns:a16="http://schemas.microsoft.com/office/drawing/2014/main" id="{B98539E1-A6AC-DA89-33E8-6170076EAFF1}"/>
                  </a:ext>
                </a:extLst>
              </p:cNvPr>
              <p:cNvSpPr txBox="1">
                <a:spLocks noRot="1" noChangeAspect="1" noMove="1" noResize="1" noEditPoints="1" noAdjustHandles="1" noChangeArrowheads="1" noChangeShapeType="1" noTextEdit="1"/>
              </p:cNvSpPr>
              <p:nvPr/>
            </p:nvSpPr>
            <p:spPr>
              <a:xfrm>
                <a:off x="8588838" y="2771340"/>
                <a:ext cx="3781006" cy="3803342"/>
              </a:xfrm>
              <a:prstGeom prst="rect">
                <a:avLst/>
              </a:prstGeom>
              <a:blipFill>
                <a:blip r:embed="rId6"/>
                <a:stretch>
                  <a:fillRect l="-3691" t="-17333" b="-7333"/>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1237633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0963"/>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0963"/>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0963"/>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0963"/>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0963"/>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0963"/>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3782287"/>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3782287"/>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3782287"/>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3782287"/>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3782287"/>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3782287"/>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4755707"/>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4755707"/>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4755707"/>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4755707"/>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4755707"/>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4755707"/>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5729127"/>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5729127"/>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5729127"/>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5729127"/>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5729127"/>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5729127"/>
            <a:ext cx="785553" cy="791370"/>
          </a:xfrm>
          <a:prstGeom prst="rect">
            <a:avLst/>
          </a:prstGeom>
        </p:spPr>
      </p:pic>
      <p:sp>
        <p:nvSpPr>
          <p:cNvPr id="4" name="Left Brace 3">
            <a:extLst>
              <a:ext uri="{FF2B5EF4-FFF2-40B4-BE49-F238E27FC236}">
                <a16:creationId xmlns:a16="http://schemas.microsoft.com/office/drawing/2014/main" id="{AA9D3FA6-8C89-278B-C88C-ADC1428D08D6}"/>
              </a:ext>
            </a:extLst>
          </p:cNvPr>
          <p:cNvSpPr/>
          <p:nvPr/>
        </p:nvSpPr>
        <p:spPr>
          <a:xfrm>
            <a:off x="448202" y="2810963"/>
            <a:ext cx="176355" cy="3763719"/>
          </a:xfrm>
          <a:prstGeom prst="leftBrace">
            <a:avLst/>
          </a:prstGeom>
          <a:ln>
            <a:solidFill>
              <a:schemeClr val="accent1">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EFB8EDFC-C0E2-43C0-C2F5-44D10B77EA64}"/>
                  </a:ext>
                </a:extLst>
              </p:cNvPr>
              <p:cNvSpPr txBox="1"/>
              <p:nvPr/>
            </p:nvSpPr>
            <p:spPr>
              <a:xfrm>
                <a:off x="16859" y="4400434"/>
                <a:ext cx="44954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𝑡</m:t>
                      </m:r>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40" name="TextBox 39">
                <a:extLst>
                  <a:ext uri="{FF2B5EF4-FFF2-40B4-BE49-F238E27FC236}">
                    <a16:creationId xmlns:a16="http://schemas.microsoft.com/office/drawing/2014/main" id="{EFB8EDFC-C0E2-43C0-C2F5-44D10B77EA64}"/>
                  </a:ext>
                </a:extLst>
              </p:cNvPr>
              <p:cNvSpPr txBox="1">
                <a:spLocks noRot="1" noChangeAspect="1" noMove="1" noResize="1" noEditPoints="1" noAdjustHandles="1" noChangeArrowheads="1" noChangeShapeType="1" noTextEdit="1"/>
              </p:cNvSpPr>
              <p:nvPr/>
            </p:nvSpPr>
            <p:spPr>
              <a:xfrm>
                <a:off x="16859" y="4400434"/>
                <a:ext cx="449547" cy="584775"/>
              </a:xfrm>
              <a:prstGeom prst="rect">
                <a:avLst/>
              </a:prstGeom>
              <a:blipFill>
                <a:blip r:embed="rId5"/>
                <a:stretch>
                  <a:fillRect r="-5556" b="-2128"/>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2BB28FC0-C2C3-834E-876F-5A3BE81617C0}"/>
              </a:ext>
            </a:extLst>
          </p:cNvPr>
          <p:cNvCxnSpPr>
            <a:cxnSpLocks/>
          </p:cNvCxnSpPr>
          <p:nvPr/>
        </p:nvCxnSpPr>
        <p:spPr>
          <a:xfrm flipV="1">
            <a:off x="1081663" y="3069082"/>
            <a:ext cx="180185" cy="13756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DB0221-5014-51EF-270F-1C759B7B276C}"/>
              </a:ext>
            </a:extLst>
          </p:cNvPr>
          <p:cNvCxnSpPr>
            <a:cxnSpLocks/>
          </p:cNvCxnSpPr>
          <p:nvPr/>
        </p:nvCxnSpPr>
        <p:spPr>
          <a:xfrm>
            <a:off x="1086702" y="4177972"/>
            <a:ext cx="96166" cy="18205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E10FC-1391-B07F-C951-C3978CFD7EC7}"/>
              </a:ext>
            </a:extLst>
          </p:cNvPr>
          <p:cNvCxnSpPr>
            <a:cxnSpLocks/>
          </p:cNvCxnSpPr>
          <p:nvPr/>
        </p:nvCxnSpPr>
        <p:spPr>
          <a:xfrm flipH="1">
            <a:off x="8016240" y="4148558"/>
            <a:ext cx="165004" cy="258432"/>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C297B7-DF43-CFE0-9EC0-7D2583938BF2}"/>
              </a:ext>
            </a:extLst>
          </p:cNvPr>
          <p:cNvCxnSpPr>
            <a:cxnSpLocks/>
          </p:cNvCxnSpPr>
          <p:nvPr/>
        </p:nvCxnSpPr>
        <p:spPr>
          <a:xfrm flipH="1" flipV="1">
            <a:off x="2397760" y="4981319"/>
            <a:ext cx="112777" cy="1418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0E30C9-860E-EDFC-7690-01BBB5615AB2}"/>
              </a:ext>
            </a:extLst>
          </p:cNvPr>
          <p:cNvCxnSpPr>
            <a:cxnSpLocks/>
          </p:cNvCxnSpPr>
          <p:nvPr/>
        </p:nvCxnSpPr>
        <p:spPr>
          <a:xfrm flipV="1">
            <a:off x="1092776" y="4831776"/>
            <a:ext cx="158891" cy="31961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4C4A97-7010-71E1-145D-B9EC0B2DC930}"/>
              </a:ext>
            </a:extLst>
          </p:cNvPr>
          <p:cNvCxnSpPr>
            <a:cxnSpLocks/>
            <a:endCxn id="7" idx="0"/>
          </p:cNvCxnSpPr>
          <p:nvPr/>
        </p:nvCxnSpPr>
        <p:spPr>
          <a:xfrm flipH="1" flipV="1">
            <a:off x="2494327" y="2810963"/>
            <a:ext cx="26147" cy="37477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CDCC8AC-DFB7-2ACF-F3C2-B2DFB114DE58}"/>
              </a:ext>
            </a:extLst>
          </p:cNvPr>
          <p:cNvCxnSpPr>
            <a:cxnSpLocks/>
          </p:cNvCxnSpPr>
          <p:nvPr/>
        </p:nvCxnSpPr>
        <p:spPr>
          <a:xfrm flipH="1" flipV="1">
            <a:off x="6583680" y="4010992"/>
            <a:ext cx="153992" cy="16698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6F93D-334C-8777-400A-EB112FEDD786}"/>
              </a:ext>
            </a:extLst>
          </p:cNvPr>
          <p:cNvCxnSpPr>
            <a:cxnSpLocks/>
          </p:cNvCxnSpPr>
          <p:nvPr/>
        </p:nvCxnSpPr>
        <p:spPr>
          <a:xfrm>
            <a:off x="8173886" y="5118885"/>
            <a:ext cx="181934" cy="29919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E8E103-9C9B-E1D1-538B-CAE63859139D}"/>
              </a:ext>
            </a:extLst>
          </p:cNvPr>
          <p:cNvCxnSpPr>
            <a:cxnSpLocks/>
          </p:cNvCxnSpPr>
          <p:nvPr/>
        </p:nvCxnSpPr>
        <p:spPr>
          <a:xfrm>
            <a:off x="6732315" y="3157959"/>
            <a:ext cx="180185" cy="123721"/>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03F3A-4190-D6D8-DF11-BECC54F9EA4E}"/>
              </a:ext>
            </a:extLst>
          </p:cNvPr>
          <p:cNvCxnSpPr>
            <a:cxnSpLocks/>
          </p:cNvCxnSpPr>
          <p:nvPr/>
        </p:nvCxnSpPr>
        <p:spPr>
          <a:xfrm>
            <a:off x="6732315" y="5123138"/>
            <a:ext cx="298405" cy="20688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9543F9-5460-16B8-6FA6-27062C2DA29B}"/>
              </a:ext>
            </a:extLst>
          </p:cNvPr>
          <p:cNvCxnSpPr>
            <a:cxnSpLocks/>
            <a:endCxn id="12" idx="3"/>
          </p:cNvCxnSpPr>
          <p:nvPr/>
        </p:nvCxnSpPr>
        <p:spPr>
          <a:xfrm>
            <a:off x="8173887" y="3185739"/>
            <a:ext cx="363867" cy="2090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F3D652-C99D-6CFA-192D-616319C65CCB}"/>
              </a:ext>
            </a:extLst>
          </p:cNvPr>
          <p:cNvCxnSpPr>
            <a:cxnSpLocks/>
          </p:cNvCxnSpPr>
          <p:nvPr/>
        </p:nvCxnSpPr>
        <p:spPr>
          <a:xfrm flipH="1" flipV="1">
            <a:off x="5029200" y="3977109"/>
            <a:ext cx="300389" cy="18774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4E51FB-E3DD-B5A3-2799-8AA393894448}"/>
              </a:ext>
            </a:extLst>
          </p:cNvPr>
          <p:cNvCxnSpPr>
            <a:cxnSpLocks/>
          </p:cNvCxnSpPr>
          <p:nvPr/>
        </p:nvCxnSpPr>
        <p:spPr>
          <a:xfrm>
            <a:off x="5329589" y="3185739"/>
            <a:ext cx="179854" cy="2672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F27C32-5534-8AE6-C6CC-EC3D1F98C3FF}"/>
              </a:ext>
            </a:extLst>
          </p:cNvPr>
          <p:cNvCxnSpPr>
            <a:cxnSpLocks/>
          </p:cNvCxnSpPr>
          <p:nvPr/>
        </p:nvCxnSpPr>
        <p:spPr>
          <a:xfrm>
            <a:off x="3919227" y="5123138"/>
            <a:ext cx="43921" cy="21030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D569A6-EFC2-81C4-3DD0-9EF9AE185239}"/>
              </a:ext>
            </a:extLst>
          </p:cNvPr>
          <p:cNvCxnSpPr>
            <a:cxnSpLocks/>
            <a:endCxn id="17" idx="1"/>
          </p:cNvCxnSpPr>
          <p:nvPr/>
        </p:nvCxnSpPr>
        <p:spPr>
          <a:xfrm flipH="1">
            <a:off x="2101550" y="4148558"/>
            <a:ext cx="401366" cy="2941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C7C027-0D6C-F91A-7E27-F6E27CD81E76}"/>
              </a:ext>
            </a:extLst>
          </p:cNvPr>
          <p:cNvCxnSpPr>
            <a:cxnSpLocks/>
          </p:cNvCxnSpPr>
          <p:nvPr/>
        </p:nvCxnSpPr>
        <p:spPr>
          <a:xfrm>
            <a:off x="3918102" y="4164853"/>
            <a:ext cx="267818" cy="24213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470A4A-71CC-E4C8-68A0-7A0D510766C1}"/>
              </a:ext>
            </a:extLst>
          </p:cNvPr>
          <p:cNvCxnSpPr>
            <a:cxnSpLocks/>
          </p:cNvCxnSpPr>
          <p:nvPr/>
        </p:nvCxnSpPr>
        <p:spPr>
          <a:xfrm>
            <a:off x="5329258" y="5145781"/>
            <a:ext cx="249000" cy="26569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D1395D-1E22-A63F-A980-DF056A0A5DC9}"/>
              </a:ext>
            </a:extLst>
          </p:cNvPr>
          <p:cNvCxnSpPr>
            <a:cxnSpLocks/>
          </p:cNvCxnSpPr>
          <p:nvPr/>
        </p:nvCxnSpPr>
        <p:spPr>
          <a:xfrm>
            <a:off x="3918102" y="3170272"/>
            <a:ext cx="90092" cy="11140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DBD759C-203B-1BCC-62B0-C9945A0B60CC}"/>
              </a:ext>
            </a:extLst>
          </p:cNvPr>
          <p:cNvCxnSpPr>
            <a:cxnSpLocks/>
          </p:cNvCxnSpPr>
          <p:nvPr/>
        </p:nvCxnSpPr>
        <p:spPr>
          <a:xfrm>
            <a:off x="8167154" y="6089275"/>
            <a:ext cx="316697" cy="153747"/>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6EED24-6320-6B23-E344-7521267BB5E7}"/>
              </a:ext>
            </a:extLst>
          </p:cNvPr>
          <p:cNvCxnSpPr>
            <a:cxnSpLocks/>
            <a:endCxn id="32" idx="3"/>
          </p:cNvCxnSpPr>
          <p:nvPr/>
        </p:nvCxnSpPr>
        <p:spPr>
          <a:xfrm>
            <a:off x="1092776" y="6094604"/>
            <a:ext cx="381664" cy="30208"/>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6EC1A5D-1204-DF0A-1260-210183346A21}"/>
              </a:ext>
            </a:extLst>
          </p:cNvPr>
          <p:cNvCxnSpPr>
            <a:cxnSpLocks/>
          </p:cNvCxnSpPr>
          <p:nvPr/>
        </p:nvCxnSpPr>
        <p:spPr>
          <a:xfrm flipH="1" flipV="1">
            <a:off x="3690616" y="5929467"/>
            <a:ext cx="247650" cy="167353"/>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7FC0898-1E6E-154F-0844-09210BEB2D11}"/>
              </a:ext>
            </a:extLst>
          </p:cNvPr>
          <p:cNvCxnSpPr>
            <a:cxnSpLocks/>
          </p:cNvCxnSpPr>
          <p:nvPr/>
        </p:nvCxnSpPr>
        <p:spPr>
          <a:xfrm>
            <a:off x="2510752" y="6098263"/>
            <a:ext cx="192143" cy="289519"/>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1DB44EF-9DAD-A7AB-115C-FFE30614B96D}"/>
              </a:ext>
            </a:extLst>
          </p:cNvPr>
          <p:cNvCxnSpPr>
            <a:cxnSpLocks/>
          </p:cNvCxnSpPr>
          <p:nvPr/>
        </p:nvCxnSpPr>
        <p:spPr>
          <a:xfrm flipH="1" flipV="1">
            <a:off x="5234170" y="5801549"/>
            <a:ext cx="105900" cy="298326"/>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74B66B8-977F-638E-B502-84F1451AC9DD}"/>
              </a:ext>
            </a:extLst>
          </p:cNvPr>
          <p:cNvCxnSpPr>
            <a:cxnSpLocks/>
          </p:cNvCxnSpPr>
          <p:nvPr/>
        </p:nvCxnSpPr>
        <p:spPr>
          <a:xfrm>
            <a:off x="6751820" y="6089275"/>
            <a:ext cx="278900" cy="251843"/>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0D81397-25D2-5F92-C6F2-B2AAEE32D31A}"/>
              </a:ext>
            </a:extLst>
          </p:cNvPr>
          <p:cNvSpPr/>
          <p:nvPr/>
        </p:nvSpPr>
        <p:spPr>
          <a:xfrm>
            <a:off x="2725568" y="5498755"/>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p:sp>
        <p:nvSpPr>
          <p:cNvPr id="62" name="Rectangle 61">
            <a:extLst>
              <a:ext uri="{FF2B5EF4-FFF2-40B4-BE49-F238E27FC236}">
                <a16:creationId xmlns:a16="http://schemas.microsoft.com/office/drawing/2014/main" id="{A8117E49-2FF9-F02B-73A5-1C45CD56C345}"/>
              </a:ext>
            </a:extLst>
          </p:cNvPr>
          <p:cNvSpPr/>
          <p:nvPr/>
        </p:nvSpPr>
        <p:spPr>
          <a:xfrm>
            <a:off x="4133168" y="2585636"/>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Y</a:t>
            </a:r>
          </a:p>
        </p:txBody>
      </p:sp>
      <p:sp>
        <p:nvSpPr>
          <p:cNvPr id="63" name="Rectangle 62">
            <a:extLst>
              <a:ext uri="{FF2B5EF4-FFF2-40B4-BE49-F238E27FC236}">
                <a16:creationId xmlns:a16="http://schemas.microsoft.com/office/drawing/2014/main" id="{494F84E6-644F-359B-BE4D-D48B37950CA6}"/>
              </a:ext>
            </a:extLst>
          </p:cNvPr>
          <p:cNvSpPr/>
          <p:nvPr/>
        </p:nvSpPr>
        <p:spPr>
          <a:xfrm>
            <a:off x="8307385" y="4529153"/>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Z</a:t>
            </a:r>
          </a:p>
        </p:txBody>
      </p:sp>
      <p:sp>
        <p:nvSpPr>
          <p:cNvPr id="64" name="Rectangle 63">
            <a:extLst>
              <a:ext uri="{FF2B5EF4-FFF2-40B4-BE49-F238E27FC236}">
                <a16:creationId xmlns:a16="http://schemas.microsoft.com/office/drawing/2014/main" id="{6B287FFE-03B7-B47E-E19C-6D988B371A10}"/>
              </a:ext>
            </a:extLst>
          </p:cNvPr>
          <p:cNvSpPr/>
          <p:nvPr/>
        </p:nvSpPr>
        <p:spPr>
          <a:xfrm>
            <a:off x="6881517" y="3531594"/>
            <a:ext cx="460737" cy="460737"/>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60000"/>
                    <a:lumOff val="40000"/>
                  </a:schemeClr>
                </a:solidFill>
                <a:effectLst>
                  <a:outerShdw blurRad="50800" dist="38100" dir="2700000" algn="tl" rotWithShape="0">
                    <a:prstClr val="black">
                      <a:alpha val="40000"/>
                    </a:prstClr>
                  </a:outerShdw>
                </a:effectLst>
              </a:rPr>
              <a:t>X</a:t>
            </a:r>
          </a:p>
        </p:txBody>
      </p:sp>
      <mc:AlternateContent xmlns:mc="http://schemas.openxmlformats.org/markup-compatibility/2006">
        <mc:Choice xmlns:a14="http://schemas.microsoft.com/office/drawing/2010/main" Requires="a14">
          <p:sp>
            <p:nvSpPr>
              <p:cNvPr id="80" name="Content Placeholder 2">
                <a:extLst>
                  <a:ext uri="{FF2B5EF4-FFF2-40B4-BE49-F238E27FC236}">
                    <a16:creationId xmlns:a16="http://schemas.microsoft.com/office/drawing/2014/main" id="{ACD87DD3-706B-5EC5-2C9F-256C757543E6}"/>
                  </a:ext>
                </a:extLst>
              </p:cNvPr>
              <p:cNvSpPr txBox="1">
                <a:spLocks/>
              </p:cNvSpPr>
              <p:nvPr/>
            </p:nvSpPr>
            <p:spPr>
              <a:xfrm>
                <a:off x="8588838" y="2771339"/>
                <a:ext cx="3781006" cy="4000599"/>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cs typeface="Calibri" panose="020F0502020204030204" pitchFamily="34" charset="0"/>
                  </a:rPr>
                  <a:t>Consider the polarization of </a:t>
                </a:r>
                <a14:m>
                  <m:oMath xmlns:m="http://schemas.openxmlformats.org/officeDocument/2006/math">
                    <m:r>
                      <a:rPr lang="en-US" sz="2800" b="0" i="1" smtClean="0"/>
                      <m:t>𝑂</m:t>
                    </m:r>
                  </m:oMath>
                </a14:m>
                <a:r>
                  <a:rPr lang="en-US" sz="2800" dirty="0">
                    <a:cs typeface="Calibri" panose="020F0502020204030204" pitchFamily="34" charset="0"/>
                  </a:rPr>
                  <a:t>:</a:t>
                </a:r>
                <a:endParaRPr lang="en-US" sz="900" dirty="0">
                  <a:cs typeface="Calibri" panose="020F0502020204030204" pitchFamily="34" charset="0"/>
                </a:endParaRPr>
              </a:p>
              <a:p>
                <a:pPr marL="0" indent="0" algn="ctr">
                  <a:buFont typeface="Arial" panose="020B0604020202020204" pitchFamily="34" charset="0"/>
                  <a:buNone/>
                </a:pPr>
                <a:endParaRPr lang="en-US" sz="100" b="0" i="0" dirty="0">
                  <a:latin typeface="Cambria Math" panose="02040503050406030204" pitchFamily="18" charset="0"/>
                </a:endParaRPr>
              </a:p>
              <a:p>
                <a:pPr marL="0" indent="0" algn="ctr">
                  <a:buFont typeface="Arial" panose="020B0604020202020204" pitchFamily="34" charset="0"/>
                  <a:buNone/>
                </a:pPr>
                <a14:m>
                  <m:oMathPara xmlns:m="http://schemas.openxmlformats.org/officeDocument/2006/math">
                    <m:oMathParaPr>
                      <m:jc m:val="left"/>
                    </m:oMathParaPr>
                    <m:oMath xmlns:m="http://schemas.openxmlformats.org/officeDocument/2006/math">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𝑂</m:t>
                          </m:r>
                        </m:e>
                      </m:d>
                      <m:r>
                        <a:rPr lang="en-US" sz="2700" b="0" i="1" smtClean="0">
                          <a:solidFill>
                            <a:schemeClr val="accent1">
                              <a:lumMod val="40000"/>
                              <a:lumOff val="60000"/>
                            </a:schemeClr>
                          </a:solidFill>
                          <a:latin typeface="Cambria Math" panose="02040503050406030204" pitchFamily="18" charset="0"/>
                        </a:rPr>
                        <m:t>=</m:t>
                      </m:r>
                      <m:nary>
                        <m:naryPr>
                          <m:chr m:val="∑"/>
                          <m:supHide m:val="on"/>
                          <m:ctrlPr>
                            <a:rPr lang="en-US" sz="2700" b="0" i="1" smtClean="0">
                              <a:solidFill>
                                <a:schemeClr val="accent1">
                                  <a:lumMod val="40000"/>
                                  <a:lumOff val="60000"/>
                                </a:schemeClr>
                              </a:solidFill>
                              <a:latin typeface="Cambria Math" panose="02040503050406030204" pitchFamily="18" charset="0"/>
                            </a:rPr>
                          </m:ctrlPr>
                        </m:naryPr>
                        <m:sub>
                          <m:r>
                            <a:rPr lang="en-US" sz="2700" b="0" i="1" smtClean="0">
                              <a:solidFill>
                                <a:schemeClr val="accent1">
                                  <a:lumMod val="40000"/>
                                  <a:lumOff val="60000"/>
                                </a:schemeClr>
                              </a:solidFill>
                              <a:latin typeface="Cambria Math" panose="02040503050406030204" pitchFamily="18" charset="0"/>
                            </a:rPr>
                            <m:t>𝑃</m:t>
                          </m:r>
                        </m:sub>
                        <m:sup/>
                        <m:e>
                          <m:sSub>
                            <m:sSubPr>
                              <m:ctrlPr>
                                <a:rPr lang="en-US" sz="2700" b="0" i="1" smtClean="0">
                                  <a:solidFill>
                                    <a:schemeClr val="accent1">
                                      <a:lumMod val="40000"/>
                                      <a:lumOff val="60000"/>
                                    </a:schemeClr>
                                  </a:solidFill>
                                  <a:latin typeface="Cambria Math" panose="02040503050406030204" pitchFamily="18" charset="0"/>
                                </a:rPr>
                              </m:ctrlPr>
                            </m:sSubPr>
                            <m:e>
                              <m:r>
                                <a:rPr lang="en-US" sz="2700" b="0" i="1" smtClean="0">
                                  <a:solidFill>
                                    <a:schemeClr val="accent1">
                                      <a:lumMod val="40000"/>
                                      <a:lumOff val="60000"/>
                                    </a:schemeClr>
                                  </a:solidFill>
                                  <a:latin typeface="Cambria Math" panose="02040503050406030204" pitchFamily="18" charset="0"/>
                                </a:rPr>
                                <m:t>𝛼</m:t>
                              </m:r>
                            </m:e>
                            <m:sub>
                              <m:r>
                                <a:rPr lang="en-US" sz="2700" b="0" i="1" smtClean="0">
                                  <a:solidFill>
                                    <a:schemeClr val="accent1">
                                      <a:lumMod val="40000"/>
                                      <a:lumOff val="60000"/>
                                    </a:schemeClr>
                                  </a:solidFill>
                                  <a:latin typeface="Cambria Math" panose="02040503050406030204" pitchFamily="18" charset="0"/>
                                </a:rPr>
                                <m:t>𝑃</m:t>
                              </m:r>
                            </m:sub>
                          </m:sSub>
                          <m:r>
                            <a:rPr lang="en-US" sz="2700" b="0" i="1" smtClean="0">
                              <a:solidFill>
                                <a:schemeClr val="accent1">
                                  <a:lumMod val="40000"/>
                                  <a:lumOff val="60000"/>
                                </a:schemeClr>
                              </a:solidFill>
                              <a:latin typeface="Cambria Math" panose="02040503050406030204" pitchFamily="18" charset="0"/>
                            </a:rPr>
                            <m:t> </m:t>
                          </m:r>
                          <m:r>
                            <m:rPr>
                              <m:sty m:val="p"/>
                            </m:rPr>
                            <a:rPr lang="en-US" sz="2700" b="0" i="0" smtClean="0">
                              <a:solidFill>
                                <a:schemeClr val="accent1">
                                  <a:lumMod val="40000"/>
                                  <a:lumOff val="60000"/>
                                </a:schemeClr>
                              </a:solidFill>
                              <a:latin typeface="Cambria Math" panose="02040503050406030204" pitchFamily="18" charset="0"/>
                            </a:rPr>
                            <m:t>pol</m:t>
                          </m:r>
                          <m:d>
                            <m:dPr>
                              <m:ctrlPr>
                                <a:rPr lang="en-US" sz="2700" b="0" i="1" smtClean="0">
                                  <a:solidFill>
                                    <a:schemeClr val="accent1">
                                      <a:lumMod val="40000"/>
                                      <a:lumOff val="60000"/>
                                    </a:schemeClr>
                                  </a:solidFill>
                                  <a:latin typeface="Cambria Math" panose="02040503050406030204" pitchFamily="18" charset="0"/>
                                </a:rPr>
                              </m:ctrlPr>
                            </m:dPr>
                            <m:e>
                              <m:r>
                                <a:rPr lang="en-US" sz="2700" b="0" i="1" smtClean="0">
                                  <a:solidFill>
                                    <a:schemeClr val="accent1">
                                      <a:lumMod val="40000"/>
                                      <a:lumOff val="60000"/>
                                    </a:schemeClr>
                                  </a:solidFill>
                                  <a:latin typeface="Cambria Math" panose="02040503050406030204" pitchFamily="18" charset="0"/>
                                </a:rPr>
                                <m:t>𝑃</m:t>
                              </m:r>
                            </m:e>
                          </m:d>
                        </m:e>
                      </m:nary>
                    </m:oMath>
                  </m:oMathPara>
                </a14:m>
                <a:endParaRPr lang="en-US" sz="2700" dirty="0">
                  <a:solidFill>
                    <a:schemeClr val="accent1">
                      <a:lumMod val="40000"/>
                      <a:lumOff val="60000"/>
                    </a:schemeClr>
                  </a:solidFill>
                </a:endParaRPr>
              </a:p>
              <a:p>
                <a:pPr marL="0" indent="0">
                  <a:buFont typeface="Arial" panose="020B0604020202020204" pitchFamily="34" charset="0"/>
                  <a:buNone/>
                </a:pPr>
                <a:r>
                  <a:rPr lang="en-US" sz="2800" b="0" i="0" dirty="0">
                    <a:latin typeface="Calibri" panose="020F0502020204030204" pitchFamily="34" charset="0"/>
                    <a:cs typeface="Calibri" panose="020F0502020204030204" pitchFamily="34" charset="0"/>
                  </a:rPr>
                  <a:t>Maximize</a:t>
                </a:r>
                <a:endParaRPr lang="en-US" sz="4600" b="0" i="0" dirty="0">
                  <a:latin typeface="Calibri" panose="020F0502020204030204" pitchFamily="34" charset="0"/>
                  <a:cs typeface="Calibri" panose="020F0502020204030204" pitchFamily="34" charset="0"/>
                </a:endParaRPr>
              </a:p>
              <a:p>
                <a:pPr marL="0" indent="0">
                  <a:buNone/>
                </a:pPr>
                <a:endParaRPr lang="en-US" sz="100" b="0" i="0" dirty="0">
                  <a:solidFill>
                    <a:schemeClr val="accent1">
                      <a:lumMod val="40000"/>
                      <a:lumOff val="60000"/>
                    </a:schemeClr>
                  </a:solidFill>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m:rPr>
                          <m:sty m:val="p"/>
                        </m:rPr>
                        <a:rPr lang="en-US" sz="2800" b="0" i="0" smtClean="0">
                          <a:solidFill>
                            <a:schemeClr val="accent1">
                              <a:lumMod val="40000"/>
                              <a:lumOff val="60000"/>
                            </a:schemeClr>
                          </a:solidFill>
                          <a:latin typeface="Cambria Math" panose="02040503050406030204" pitchFamily="18" charset="0"/>
                        </a:rPr>
                        <m:t>tr</m:t>
                      </m:r>
                      <m:d>
                        <m:dPr>
                          <m:ctrlPr>
                            <a:rPr lang="en-US" sz="2800" b="0" i="0" smtClean="0">
                              <a:solidFill>
                                <a:schemeClr val="accent1">
                                  <a:lumMod val="40000"/>
                                  <a:lumOff val="60000"/>
                                </a:schemeClr>
                              </a:solidFill>
                              <a:latin typeface="Cambria Math" panose="02040503050406030204" pitchFamily="18" charset="0"/>
                            </a:rPr>
                          </m:ctrlPr>
                        </m:dPr>
                        <m:e>
                          <m:r>
                            <m:rPr>
                              <m:sty m:val="p"/>
                            </m:rPr>
                            <a:rPr lang="en-US" sz="2800">
                              <a:solidFill>
                                <a:schemeClr val="accent1">
                                  <a:lumMod val="40000"/>
                                  <a:lumOff val="60000"/>
                                </a:schemeClr>
                              </a:solidFill>
                              <a:latin typeface="Cambria Math" panose="02040503050406030204" pitchFamily="18" charset="0"/>
                            </a:rPr>
                            <m:t>pol</m:t>
                          </m:r>
                          <m:d>
                            <m:dPr>
                              <m:ctrlPr>
                                <a:rPr lang="en-US" sz="2800" i="1">
                                  <a:solidFill>
                                    <a:schemeClr val="accent1">
                                      <a:lumMod val="40000"/>
                                      <a:lumOff val="60000"/>
                                    </a:schemeClr>
                                  </a:solidFill>
                                  <a:latin typeface="Cambria Math" panose="02040503050406030204" pitchFamily="18" charset="0"/>
                                </a:rPr>
                              </m:ctrlPr>
                            </m:dPr>
                            <m:e>
                              <m:r>
                                <a:rPr lang="en-US" sz="2800" i="1">
                                  <a:solidFill>
                                    <a:schemeClr val="accent1">
                                      <a:lumMod val="40000"/>
                                      <a:lumOff val="60000"/>
                                    </a:schemeClr>
                                  </a:solidFill>
                                  <a:latin typeface="Cambria Math" panose="02040503050406030204" pitchFamily="18" charset="0"/>
                                </a:rPr>
                                <m:t>𝑂</m:t>
                              </m:r>
                            </m:e>
                          </m:d>
                          <m:r>
                            <a:rPr lang="en-US" sz="2800" b="0" i="1" smtClean="0">
                              <a:solidFill>
                                <a:schemeClr val="accent1">
                                  <a:lumMod val="40000"/>
                                  <a:lumOff val="60000"/>
                                </a:schemeClr>
                              </a:solidFill>
                              <a:latin typeface="Cambria Math" panose="02040503050406030204" pitchFamily="18" charset="0"/>
                            </a:rPr>
                            <m:t>⋅ ⊗</m:t>
                          </m:r>
                          <m:d>
                            <m:dPr>
                              <m:begChr m:val="|"/>
                              <m:endChr m:val="⟩"/>
                              <m:ctrlPr>
                                <a:rPr lang="en-US" sz="2800" b="0" i="1" smtClean="0">
                                  <a:solidFill>
                                    <a:schemeClr val="accent1">
                                      <a:lumMod val="40000"/>
                                      <a:lumOff val="60000"/>
                                    </a:schemeClr>
                                  </a:solidFill>
                                  <a:latin typeface="Cambria Math" panose="02040503050406030204" pitchFamily="18" charset="0"/>
                                </a:rPr>
                              </m:ctrlPr>
                            </m:dPr>
                            <m:e>
                              <m:sSub>
                                <m:sSubPr>
                                  <m:ctrlPr>
                                    <a:rPr lang="en-US" sz="2800" b="0" i="1" smtClean="0">
                                      <a:solidFill>
                                        <a:schemeClr val="accent1">
                                          <a:lumMod val="40000"/>
                                          <a:lumOff val="60000"/>
                                        </a:schemeClr>
                                      </a:solidFill>
                                      <a:latin typeface="Cambria Math" panose="02040503050406030204" pitchFamily="18" charset="0"/>
                                    </a:rPr>
                                  </m:ctrlPr>
                                </m:sSubPr>
                                <m:e>
                                  <m:r>
                                    <a:rPr lang="en-US" sz="2800" b="0" i="1" smtClean="0">
                                      <a:solidFill>
                                        <a:schemeClr val="accent1">
                                          <a:lumMod val="40000"/>
                                          <a:lumOff val="60000"/>
                                        </a:schemeClr>
                                      </a:solidFill>
                                      <a:latin typeface="Cambria Math" panose="02040503050406030204" pitchFamily="18" charset="0"/>
                                    </a:rPr>
                                    <m:t>𝜙</m:t>
                                  </m:r>
                                </m:e>
                                <m:sub>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𝑗</m:t>
                                  </m:r>
                                </m:sub>
                              </m:sSub>
                            </m:e>
                          </m:d>
                        </m:e>
                      </m:d>
                    </m:oMath>
                  </m:oMathPara>
                </a14:m>
                <a:endParaRPr lang="en-US" sz="2800" dirty="0">
                  <a:solidFill>
                    <a:schemeClr val="accent1">
                      <a:lumMod val="40000"/>
                      <a:lumOff val="60000"/>
                    </a:schemeClr>
                  </a:solidFill>
                </a:endParaRPr>
              </a:p>
              <a:p>
                <a:pPr marL="0" indent="0">
                  <a:buNone/>
                </a:pPr>
                <a:r>
                  <a:rPr lang="en-US" sz="2800" dirty="0">
                    <a:solidFill>
                      <a:schemeClr val="accent2">
                        <a:lumMod val="60000"/>
                        <a:lumOff val="40000"/>
                      </a:schemeClr>
                    </a:solidFill>
                  </a:rPr>
                  <a:t>over </a:t>
                </a:r>
                <a14:m>
                  <m:oMath xmlns:m="http://schemas.openxmlformats.org/officeDocument/2006/math">
                    <m:r>
                      <a:rPr lang="en-US" sz="2800" b="0" i="1" dirty="0" smtClean="0">
                        <a:solidFill>
                          <a:schemeClr val="accent2">
                            <a:lumMod val="60000"/>
                            <a:lumOff val="40000"/>
                          </a:schemeClr>
                        </a:solidFill>
                        <a:latin typeface="Cambria Math" panose="02040503050406030204" pitchFamily="18" charset="0"/>
                      </a:rPr>
                      <m:t>𝑘</m:t>
                    </m:r>
                  </m:oMath>
                </a14:m>
                <a:r>
                  <a:rPr lang="en-US" sz="2800" dirty="0">
                    <a:solidFill>
                      <a:schemeClr val="accent2">
                        <a:lumMod val="60000"/>
                        <a:lumOff val="40000"/>
                      </a:schemeClr>
                    </a:solidFill>
                  </a:rPr>
                  <a:t>-</a:t>
                </a:r>
                <a:r>
                  <a:rPr lang="en-US" sz="2800" dirty="0" err="1">
                    <a:solidFill>
                      <a:schemeClr val="accent2">
                        <a:lumMod val="60000"/>
                        <a:lumOff val="40000"/>
                      </a:schemeClr>
                    </a:solidFill>
                  </a:rPr>
                  <a:t>th</a:t>
                </a:r>
                <a:r>
                  <a:rPr lang="en-US" sz="2800" dirty="0">
                    <a:solidFill>
                      <a:schemeClr val="accent2">
                        <a:lumMod val="60000"/>
                        <a:lumOff val="40000"/>
                      </a:schemeClr>
                    </a:solidFill>
                  </a:rPr>
                  <a:t> replicas</a:t>
                </a:r>
              </a:p>
            </p:txBody>
          </p:sp>
        </mc:Choice>
        <mc:Fallback>
          <p:sp>
            <p:nvSpPr>
              <p:cNvPr id="80" name="Content Placeholder 2">
                <a:extLst>
                  <a:ext uri="{FF2B5EF4-FFF2-40B4-BE49-F238E27FC236}">
                    <a16:creationId xmlns:a16="http://schemas.microsoft.com/office/drawing/2014/main" id="{ACD87DD3-706B-5EC5-2C9F-256C757543E6}"/>
                  </a:ext>
                </a:extLst>
              </p:cNvPr>
              <p:cNvSpPr txBox="1">
                <a:spLocks noRot="1" noChangeAspect="1" noMove="1" noResize="1" noEditPoints="1" noAdjustHandles="1" noChangeArrowheads="1" noChangeShapeType="1" noTextEdit="1"/>
              </p:cNvSpPr>
              <p:nvPr/>
            </p:nvSpPr>
            <p:spPr>
              <a:xfrm>
                <a:off x="8588838" y="2771339"/>
                <a:ext cx="3781006" cy="4000599"/>
              </a:xfrm>
              <a:prstGeom prst="rect">
                <a:avLst/>
              </a:prstGeom>
              <a:blipFill>
                <a:blip r:embed="rId6"/>
                <a:stretch>
                  <a:fillRect l="-3691" t="-16456" b="-1899"/>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4256205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p:pic>
        <p:nvPicPr>
          <p:cNvPr id="5" name="Picture 4" descr="A picture containing diagram&#10;&#10;Description automatically generated">
            <a:extLst>
              <a:ext uri="{FF2B5EF4-FFF2-40B4-BE49-F238E27FC236}">
                <a16:creationId xmlns:a16="http://schemas.microsoft.com/office/drawing/2014/main" id="{ED61FC26-3B36-B2FA-B1E1-C057A68DA1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8527"/>
            <a:ext cx="785553" cy="79137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F2716784-A6C7-3CBD-488B-D627C7B7E2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8527"/>
            <a:ext cx="785553" cy="79137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69DE5D4-5D75-2F26-74E2-C7B076899D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8527"/>
            <a:ext cx="785553" cy="79137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7B4BF87-8C4F-8C6E-EFF4-8EDDE87361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8527"/>
            <a:ext cx="785553" cy="791370"/>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5C61465-33DC-8AA1-4CF6-83474A873E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8527"/>
            <a:ext cx="785553" cy="79137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2AE290C-C0E7-2686-2024-3D163D67F8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1" y="2818527"/>
            <a:ext cx="785553" cy="79137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4"/>
                <a:stretch>
                  <a:fillRect t="-4000" r="-911" b="-16000"/>
                </a:stretch>
              </a:blipFill>
            </p:spPr>
            <p:txBody>
              <a:bodyPr/>
              <a:lstStyle/>
              <a:p>
                <a:r>
                  <a:rPr lang="en-US">
                    <a:noFill/>
                  </a:rPr>
                  <a:t> </a:t>
                </a:r>
              </a:p>
            </p:txBody>
          </p:sp>
        </mc:Fallback>
      </mc:AlternateContent>
      <p:pic>
        <p:nvPicPr>
          <p:cNvPr id="16" name="Picture 15" descr="A picture containing diagram&#10;&#10;Description automatically generated">
            <a:extLst>
              <a:ext uri="{FF2B5EF4-FFF2-40B4-BE49-F238E27FC236}">
                <a16:creationId xmlns:a16="http://schemas.microsoft.com/office/drawing/2014/main" id="{92495EFC-E731-2007-95BA-1351EC988C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5438"/>
            <a:ext cx="785553" cy="79137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0C054909-495C-B822-25E2-B58CC2439E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5438"/>
            <a:ext cx="785553" cy="791370"/>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98CD0B77-70FF-4A39-5F7C-20269A8185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5438"/>
            <a:ext cx="785553" cy="79137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BEA9DDB6-2C8A-766B-7635-373FBBF4E9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5438"/>
            <a:ext cx="785553" cy="79137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C25B115B-1B6B-03D3-0EC3-9E9C445D98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5438"/>
            <a:ext cx="785553" cy="79137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3B842961-B902-38DE-75EE-FA988BC403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2815438"/>
            <a:ext cx="785553" cy="791370"/>
          </a:xfrm>
          <a:prstGeom prst="rect">
            <a:avLst/>
          </a:prstGeom>
        </p:spPr>
      </p:pic>
      <p:pic>
        <p:nvPicPr>
          <p:cNvPr id="24" name="Picture 23" descr="A picture containing diagram&#10;&#10;Description automatically generated">
            <a:extLst>
              <a:ext uri="{FF2B5EF4-FFF2-40B4-BE49-F238E27FC236}">
                <a16:creationId xmlns:a16="http://schemas.microsoft.com/office/drawing/2014/main" id="{1DD8C6B9-62CB-5FD6-FC34-D97F6D2134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3563"/>
            <a:ext cx="785553" cy="79137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E727EAF6-7918-40EC-EB11-4325C55AD6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3563"/>
            <a:ext cx="785553" cy="791370"/>
          </a:xfrm>
          <a:prstGeom prst="rect">
            <a:avLst/>
          </a:prstGeom>
        </p:spPr>
      </p:pic>
      <p:pic>
        <p:nvPicPr>
          <p:cNvPr id="26" name="Picture 25" descr="A picture containing diagram&#10;&#10;Description automatically generated">
            <a:extLst>
              <a:ext uri="{FF2B5EF4-FFF2-40B4-BE49-F238E27FC236}">
                <a16:creationId xmlns:a16="http://schemas.microsoft.com/office/drawing/2014/main" id="{0C248812-9461-1BB8-00F5-1CE591212F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3563"/>
            <a:ext cx="785553" cy="791370"/>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30138CFF-7DA8-0FBF-6B1E-57BAAFD736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3563"/>
            <a:ext cx="785553" cy="791370"/>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2095DC57-D1BE-9090-2676-9CEB5F947F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3563"/>
            <a:ext cx="785553" cy="791370"/>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DB455291-D055-CE81-06D5-6644121184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2813563"/>
            <a:ext cx="785553" cy="79137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0F5D14D-FABC-7A66-08E7-EB490A003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87" y="2818585"/>
            <a:ext cx="785553" cy="791370"/>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B451DDFC-753E-F1EE-B39B-C78F32CDF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01550" y="2818585"/>
            <a:ext cx="785553" cy="79137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AD5FCE64-CB48-B54F-1670-F24DB9FA78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14213" y="2818585"/>
            <a:ext cx="785553" cy="791370"/>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539B0459-EDCC-E436-DAA1-14C0D296FC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26876" y="2818585"/>
            <a:ext cx="785553" cy="791370"/>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AE8BAED1-4A01-AE7F-1107-A2070690A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39539" y="2818585"/>
            <a:ext cx="785553" cy="791370"/>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C0641C7A-A398-820E-4156-39E0FB0F96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202" y="2818585"/>
            <a:ext cx="785553" cy="791370"/>
          </a:xfrm>
          <a:prstGeom prst="rect">
            <a:avLst/>
          </a:prstGeom>
        </p:spPr>
      </p:pic>
      <p:cxnSp>
        <p:nvCxnSpPr>
          <p:cNvPr id="43" name="Straight Connector 42">
            <a:extLst>
              <a:ext uri="{FF2B5EF4-FFF2-40B4-BE49-F238E27FC236}">
                <a16:creationId xmlns:a16="http://schemas.microsoft.com/office/drawing/2014/main" id="{2BB28FC0-C2C3-834E-876F-5A3BE81617C0}"/>
              </a:ext>
            </a:extLst>
          </p:cNvPr>
          <p:cNvCxnSpPr>
            <a:cxnSpLocks/>
          </p:cNvCxnSpPr>
          <p:nvPr/>
        </p:nvCxnSpPr>
        <p:spPr>
          <a:xfrm flipV="1">
            <a:off x="1081663" y="3076646"/>
            <a:ext cx="180185" cy="13756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DB0221-5014-51EF-270F-1C759B7B276C}"/>
              </a:ext>
            </a:extLst>
          </p:cNvPr>
          <p:cNvCxnSpPr>
            <a:cxnSpLocks/>
          </p:cNvCxnSpPr>
          <p:nvPr/>
        </p:nvCxnSpPr>
        <p:spPr>
          <a:xfrm>
            <a:off x="1086702" y="3211123"/>
            <a:ext cx="96166" cy="18205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DE10FC-1391-B07F-C951-C3978CFD7EC7}"/>
              </a:ext>
            </a:extLst>
          </p:cNvPr>
          <p:cNvCxnSpPr>
            <a:cxnSpLocks/>
          </p:cNvCxnSpPr>
          <p:nvPr/>
        </p:nvCxnSpPr>
        <p:spPr>
          <a:xfrm flipH="1">
            <a:off x="8016240" y="3181709"/>
            <a:ext cx="165004" cy="258432"/>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C297B7-DF43-CFE0-9EC0-7D2583938BF2}"/>
              </a:ext>
            </a:extLst>
          </p:cNvPr>
          <p:cNvCxnSpPr>
            <a:cxnSpLocks/>
          </p:cNvCxnSpPr>
          <p:nvPr/>
        </p:nvCxnSpPr>
        <p:spPr>
          <a:xfrm flipH="1" flipV="1">
            <a:off x="2397760" y="3039175"/>
            <a:ext cx="112777" cy="1418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0E30C9-860E-EDFC-7690-01BBB5615AB2}"/>
              </a:ext>
            </a:extLst>
          </p:cNvPr>
          <p:cNvCxnSpPr>
            <a:cxnSpLocks/>
          </p:cNvCxnSpPr>
          <p:nvPr/>
        </p:nvCxnSpPr>
        <p:spPr>
          <a:xfrm flipV="1">
            <a:off x="1092776" y="2889632"/>
            <a:ext cx="158891" cy="31961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4C4A97-7010-71E1-145D-B9EC0B2DC930}"/>
              </a:ext>
            </a:extLst>
          </p:cNvPr>
          <p:cNvCxnSpPr>
            <a:cxnSpLocks/>
            <a:endCxn id="7" idx="0"/>
          </p:cNvCxnSpPr>
          <p:nvPr/>
        </p:nvCxnSpPr>
        <p:spPr>
          <a:xfrm flipH="1" flipV="1">
            <a:off x="2494327" y="2818527"/>
            <a:ext cx="26147" cy="374776"/>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CDCC8AC-DFB7-2ACF-F3C2-B2DFB114DE58}"/>
              </a:ext>
            </a:extLst>
          </p:cNvPr>
          <p:cNvCxnSpPr>
            <a:cxnSpLocks/>
          </p:cNvCxnSpPr>
          <p:nvPr/>
        </p:nvCxnSpPr>
        <p:spPr>
          <a:xfrm flipH="1" flipV="1">
            <a:off x="6583680" y="3044143"/>
            <a:ext cx="153992" cy="166980"/>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6F93D-334C-8777-400A-EB112FEDD786}"/>
              </a:ext>
            </a:extLst>
          </p:cNvPr>
          <p:cNvCxnSpPr>
            <a:cxnSpLocks/>
          </p:cNvCxnSpPr>
          <p:nvPr/>
        </p:nvCxnSpPr>
        <p:spPr>
          <a:xfrm>
            <a:off x="8173886" y="3176741"/>
            <a:ext cx="181934" cy="29919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E8E103-9C9B-E1D1-538B-CAE63859139D}"/>
              </a:ext>
            </a:extLst>
          </p:cNvPr>
          <p:cNvCxnSpPr>
            <a:cxnSpLocks/>
          </p:cNvCxnSpPr>
          <p:nvPr/>
        </p:nvCxnSpPr>
        <p:spPr>
          <a:xfrm>
            <a:off x="6732315" y="3165523"/>
            <a:ext cx="180185" cy="123721"/>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903F3A-4190-D6D8-DF11-BECC54F9EA4E}"/>
              </a:ext>
            </a:extLst>
          </p:cNvPr>
          <p:cNvCxnSpPr>
            <a:cxnSpLocks/>
          </p:cNvCxnSpPr>
          <p:nvPr/>
        </p:nvCxnSpPr>
        <p:spPr>
          <a:xfrm>
            <a:off x="6732315" y="3180994"/>
            <a:ext cx="298405" cy="20688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29543F9-5460-16B8-6FA6-27062C2DA29B}"/>
              </a:ext>
            </a:extLst>
          </p:cNvPr>
          <p:cNvCxnSpPr>
            <a:cxnSpLocks/>
            <a:endCxn id="12" idx="3"/>
          </p:cNvCxnSpPr>
          <p:nvPr/>
        </p:nvCxnSpPr>
        <p:spPr>
          <a:xfrm>
            <a:off x="8173887" y="3193303"/>
            <a:ext cx="363867" cy="2090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F3D652-C99D-6CFA-192D-616319C65CCB}"/>
              </a:ext>
            </a:extLst>
          </p:cNvPr>
          <p:cNvCxnSpPr>
            <a:cxnSpLocks/>
          </p:cNvCxnSpPr>
          <p:nvPr/>
        </p:nvCxnSpPr>
        <p:spPr>
          <a:xfrm flipH="1" flipV="1">
            <a:off x="5029200" y="3010260"/>
            <a:ext cx="300389" cy="18774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4E51FB-E3DD-B5A3-2799-8AA393894448}"/>
              </a:ext>
            </a:extLst>
          </p:cNvPr>
          <p:cNvCxnSpPr>
            <a:cxnSpLocks/>
          </p:cNvCxnSpPr>
          <p:nvPr/>
        </p:nvCxnSpPr>
        <p:spPr>
          <a:xfrm>
            <a:off x="5329589" y="3193303"/>
            <a:ext cx="179854" cy="267219"/>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9F27C32-5534-8AE6-C6CC-EC3D1F98C3FF}"/>
              </a:ext>
            </a:extLst>
          </p:cNvPr>
          <p:cNvCxnSpPr>
            <a:cxnSpLocks/>
          </p:cNvCxnSpPr>
          <p:nvPr/>
        </p:nvCxnSpPr>
        <p:spPr>
          <a:xfrm>
            <a:off x="3919227" y="3180994"/>
            <a:ext cx="43921" cy="21030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8D569A6-EFC2-81C4-3DD0-9EF9AE185239}"/>
              </a:ext>
            </a:extLst>
          </p:cNvPr>
          <p:cNvCxnSpPr>
            <a:cxnSpLocks/>
            <a:endCxn id="17" idx="1"/>
          </p:cNvCxnSpPr>
          <p:nvPr/>
        </p:nvCxnSpPr>
        <p:spPr>
          <a:xfrm flipH="1">
            <a:off x="2101550" y="3181709"/>
            <a:ext cx="401366" cy="2941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C7C027-0D6C-F91A-7E27-F6E27CD81E76}"/>
              </a:ext>
            </a:extLst>
          </p:cNvPr>
          <p:cNvCxnSpPr>
            <a:cxnSpLocks/>
          </p:cNvCxnSpPr>
          <p:nvPr/>
        </p:nvCxnSpPr>
        <p:spPr>
          <a:xfrm>
            <a:off x="3918102" y="3198004"/>
            <a:ext cx="267818" cy="242137"/>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470A4A-71CC-E4C8-68A0-7A0D510766C1}"/>
              </a:ext>
            </a:extLst>
          </p:cNvPr>
          <p:cNvCxnSpPr>
            <a:cxnSpLocks/>
          </p:cNvCxnSpPr>
          <p:nvPr/>
        </p:nvCxnSpPr>
        <p:spPr>
          <a:xfrm>
            <a:off x="5329258" y="3203637"/>
            <a:ext cx="249000" cy="265694"/>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ED1395D-1E22-A63F-A980-DF056A0A5DC9}"/>
              </a:ext>
            </a:extLst>
          </p:cNvPr>
          <p:cNvCxnSpPr>
            <a:cxnSpLocks/>
          </p:cNvCxnSpPr>
          <p:nvPr/>
        </p:nvCxnSpPr>
        <p:spPr>
          <a:xfrm>
            <a:off x="3918102" y="3177836"/>
            <a:ext cx="90092" cy="111408"/>
          </a:xfrm>
          <a:prstGeom prst="line">
            <a:avLst/>
          </a:prstGeom>
          <a:ln w="3810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sp>
        <p:nvSpPr>
          <p:cNvPr id="80" name="Content Placeholder 2">
            <a:extLst>
              <a:ext uri="{FF2B5EF4-FFF2-40B4-BE49-F238E27FC236}">
                <a16:creationId xmlns:a16="http://schemas.microsoft.com/office/drawing/2014/main" id="{ACD87DD3-706B-5EC5-2C9F-256C757543E6}"/>
              </a:ext>
            </a:extLst>
          </p:cNvPr>
          <p:cNvSpPr txBox="1">
            <a:spLocks/>
          </p:cNvSpPr>
          <p:nvPr/>
        </p:nvSpPr>
        <p:spPr>
          <a:xfrm>
            <a:off x="8588838" y="2048552"/>
            <a:ext cx="3781006" cy="4000599"/>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800" dirty="0">
              <a:cs typeface="Calibri" panose="020F0502020204030204" pitchFamily="34" charset="0"/>
            </a:endParaRPr>
          </a:p>
          <a:p>
            <a:pPr marL="0" indent="0">
              <a:buFont typeface="Arial" panose="020B0604020202020204" pitchFamily="34" charset="0"/>
              <a:buNone/>
            </a:pPr>
            <a:endParaRPr lang="en-US" sz="800" dirty="0">
              <a:cs typeface="Calibri" panose="020F0502020204030204" pitchFamily="34" charset="0"/>
            </a:endParaRPr>
          </a:p>
          <a:p>
            <a:pPr marL="0" indent="0">
              <a:buFont typeface="Arial" panose="020B0604020202020204" pitchFamily="34" charset="0"/>
              <a:buNone/>
            </a:pPr>
            <a:r>
              <a:rPr lang="en-US" sz="2800" dirty="0">
                <a:cs typeface="Calibri" panose="020F0502020204030204" pitchFamily="34" charset="0"/>
              </a:rPr>
              <a:t>Form a suitable weighted combination</a:t>
            </a:r>
          </a:p>
        </p:txBody>
      </p:sp>
      <p:cxnSp>
        <p:nvCxnSpPr>
          <p:cNvPr id="31" name="Straight Connector 30">
            <a:extLst>
              <a:ext uri="{FF2B5EF4-FFF2-40B4-BE49-F238E27FC236}">
                <a16:creationId xmlns:a16="http://schemas.microsoft.com/office/drawing/2014/main" id="{6DBD759C-203B-1BCC-62B0-C9945A0B60CC}"/>
              </a:ext>
            </a:extLst>
          </p:cNvPr>
          <p:cNvCxnSpPr>
            <a:cxnSpLocks/>
          </p:cNvCxnSpPr>
          <p:nvPr/>
        </p:nvCxnSpPr>
        <p:spPr>
          <a:xfrm>
            <a:off x="8167154" y="3178733"/>
            <a:ext cx="316697" cy="153747"/>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6EED24-6320-6B23-E344-7521267BB5E7}"/>
              </a:ext>
            </a:extLst>
          </p:cNvPr>
          <p:cNvCxnSpPr>
            <a:cxnSpLocks/>
            <a:endCxn id="32" idx="3"/>
          </p:cNvCxnSpPr>
          <p:nvPr/>
        </p:nvCxnSpPr>
        <p:spPr>
          <a:xfrm>
            <a:off x="1092776" y="3184062"/>
            <a:ext cx="381664" cy="30208"/>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6EC1A5D-1204-DF0A-1260-210183346A21}"/>
              </a:ext>
            </a:extLst>
          </p:cNvPr>
          <p:cNvCxnSpPr>
            <a:cxnSpLocks/>
          </p:cNvCxnSpPr>
          <p:nvPr/>
        </p:nvCxnSpPr>
        <p:spPr>
          <a:xfrm flipH="1" flipV="1">
            <a:off x="3690616" y="3018925"/>
            <a:ext cx="247650" cy="167353"/>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7FC0898-1E6E-154F-0844-09210BEB2D11}"/>
              </a:ext>
            </a:extLst>
          </p:cNvPr>
          <p:cNvCxnSpPr>
            <a:cxnSpLocks/>
          </p:cNvCxnSpPr>
          <p:nvPr/>
        </p:nvCxnSpPr>
        <p:spPr>
          <a:xfrm>
            <a:off x="2510752" y="3187721"/>
            <a:ext cx="192143" cy="289519"/>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1DB44EF-9DAD-A7AB-115C-FFE30614B96D}"/>
              </a:ext>
            </a:extLst>
          </p:cNvPr>
          <p:cNvCxnSpPr>
            <a:cxnSpLocks/>
          </p:cNvCxnSpPr>
          <p:nvPr/>
        </p:nvCxnSpPr>
        <p:spPr>
          <a:xfrm flipH="1" flipV="1">
            <a:off x="5234170" y="2891007"/>
            <a:ext cx="105900" cy="298326"/>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74B66B8-977F-638E-B502-84F1451AC9DD}"/>
              </a:ext>
            </a:extLst>
          </p:cNvPr>
          <p:cNvCxnSpPr>
            <a:cxnSpLocks/>
          </p:cNvCxnSpPr>
          <p:nvPr/>
        </p:nvCxnSpPr>
        <p:spPr>
          <a:xfrm>
            <a:off x="6751820" y="3178733"/>
            <a:ext cx="278900" cy="251843"/>
          </a:xfrm>
          <a:prstGeom prst="line">
            <a:avLst/>
          </a:prstGeom>
          <a:ln w="38100" cap="rnd">
            <a:solidFill>
              <a:schemeClr val="accent2">
                <a:lumMod val="75000"/>
              </a:schemeClr>
            </a:solidFill>
            <a:headEnd type="none" w="med" len="med"/>
            <a:tailEnd type="triangle" w="med" len="med"/>
          </a:ln>
          <a:effectLst>
            <a:glow rad="25400">
              <a:schemeClr val="accent2">
                <a:lumMod val="20000"/>
                <a:lumOff val="8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21720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E8D4-3B38-40DC-D885-27F9C15C0F14}"/>
              </a:ext>
            </a:extLst>
          </p:cNvPr>
          <p:cNvSpPr>
            <a:spLocks noGrp="1"/>
          </p:cNvSpPr>
          <p:nvPr>
            <p:ph type="title"/>
          </p:nvPr>
        </p:nvSpPr>
        <p:spPr/>
        <p:txBody>
          <a:bodyPr/>
          <a:lstStyle/>
          <a:p>
            <a:r>
              <a:rPr lang="en-US" dirty="0"/>
              <a:t>ALGORITHMIC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80E16C3-1853-4FF8-4D27-A0C3E738AA41}"/>
                  </a:ext>
                </a:extLst>
              </p:cNvPr>
              <p:cNvSpPr>
                <a:spLocks noGrp="1"/>
              </p:cNvSpPr>
              <p:nvPr>
                <p:ph idx="1"/>
              </p:nvPr>
            </p:nvSpPr>
            <p:spPr/>
            <p:txBody>
              <a:bodyPr>
                <a:noAutofit/>
              </a:bodyPr>
              <a:lstStyle/>
              <a:p>
                <a:pPr marL="0" indent="0">
                  <a:buNone/>
                </a:pPr>
                <a:r>
                  <a:rPr lang="en-US" dirty="0"/>
                  <a:t>We give an algorithm for finding a </a:t>
                </a:r>
                <a:r>
                  <a:rPr lang="en-US" i="1" dirty="0"/>
                  <a:t>product</a:t>
                </a:r>
                <a:r>
                  <a:rPr lang="en-US" dirty="0"/>
                  <a:t>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oMath>
                </a14:m>
                <a:r>
                  <a:rPr lang="en-US" dirty="0"/>
                  <a:t> for which </a:t>
                </a:r>
              </a:p>
              <a:p>
                <a:pPr marL="0" indent="0">
                  <a:buNone/>
                </a:pPr>
                <a:endParaRPr lang="en-US" sz="700"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solidFill>
                                <a:schemeClr val="accent1">
                                  <a:lumMod val="40000"/>
                                  <a:lumOff val="60000"/>
                                </a:schemeClr>
                              </a:solidFill>
                              <a:latin typeface="Cambria Math" panose="02040503050406030204" pitchFamily="18" charset="0"/>
                            </a:rPr>
                          </m:ctrlPr>
                        </m:dPr>
                        <m:e>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r>
                            <a:rPr lang="en-US" b="0" i="1" smtClean="0">
                              <a:solidFill>
                                <a:schemeClr val="accent1">
                                  <a:lumMod val="40000"/>
                                  <a:lumOff val="60000"/>
                                </a:schemeClr>
                              </a:solidFill>
                              <a:latin typeface="Cambria Math" panose="02040503050406030204" pitchFamily="18" charset="0"/>
                            </a:rPr>
                            <m:t>𝑂</m:t>
                          </m:r>
                          <m:d>
                            <m:dPr>
                              <m:begChr m:val="|"/>
                              <m:endChr m:val="⟩"/>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𝜓</m:t>
                              </m:r>
                            </m:e>
                          </m:d>
                        </m:e>
                      </m:d>
                      <m:r>
                        <a:rPr lang="en-US" i="1" smtClean="0">
                          <a:solidFill>
                            <a:schemeClr val="accent1">
                              <a:lumMod val="40000"/>
                              <a:lumOff val="60000"/>
                            </a:schemeClr>
                          </a:solidFill>
                          <a:latin typeface="Cambria Math" panose="02040503050406030204" pitchFamily="18" charset="0"/>
                        </a:rPr>
                        <m:t>≥</m:t>
                      </m:r>
                      <m:sSup>
                        <m:sSupPr>
                          <m:ctrlPr>
                            <a:rPr lang="en-US" i="1">
                              <a:solidFill>
                                <a:schemeClr val="accent1">
                                  <a:lumMod val="40000"/>
                                  <a:lumOff val="60000"/>
                                </a:schemeClr>
                              </a:solidFill>
                              <a:latin typeface="Cambria Math" panose="02040503050406030204" pitchFamily="18" charset="0"/>
                            </a:rPr>
                          </m:ctrlPr>
                        </m:sSupPr>
                        <m:e>
                          <m:r>
                            <a:rPr lang="en-US" i="1">
                              <a:solidFill>
                                <a:schemeClr val="accent1">
                                  <a:lumMod val="40000"/>
                                  <a:lumOff val="60000"/>
                                </a:schemeClr>
                              </a:solidFill>
                              <a:latin typeface="Cambria Math" panose="02040503050406030204" pitchFamily="18" charset="0"/>
                            </a:rPr>
                            <m:t>𝑡</m:t>
                          </m:r>
                        </m:e>
                        <m:sup>
                          <m:r>
                            <a:rPr lang="en-US" i="1">
                              <a:solidFill>
                                <a:schemeClr val="accent1">
                                  <a:lumMod val="40000"/>
                                  <a:lumOff val="60000"/>
                                </a:schemeClr>
                              </a:solidFill>
                              <a:latin typeface="Cambria Math" panose="02040503050406030204" pitchFamily="18" charset="0"/>
                            </a:rPr>
                            <m:t>−</m:t>
                          </m:r>
                          <m:r>
                            <a:rPr lang="en-US" i="1">
                              <a:solidFill>
                                <a:schemeClr val="accent1">
                                  <a:lumMod val="40000"/>
                                  <a:lumOff val="60000"/>
                                </a:schemeClr>
                              </a:solidFill>
                              <a:latin typeface="Cambria Math" panose="02040503050406030204" pitchFamily="18" charset="0"/>
                            </a:rPr>
                            <m:t>𝑂</m:t>
                          </m:r>
                          <m:d>
                            <m:dPr>
                              <m:ctrlPr>
                                <a:rPr lang="en-US" i="1">
                                  <a:solidFill>
                                    <a:schemeClr val="accent1">
                                      <a:lumMod val="40000"/>
                                      <a:lumOff val="60000"/>
                                    </a:schemeClr>
                                  </a:solidFill>
                                  <a:latin typeface="Cambria Math" panose="02040503050406030204" pitchFamily="18" charset="0"/>
                                </a:rPr>
                              </m:ctrlPr>
                            </m:dPr>
                            <m:e>
                              <m:r>
                                <a:rPr lang="en-US" i="1">
                                  <a:solidFill>
                                    <a:schemeClr val="accent1">
                                      <a:lumMod val="40000"/>
                                      <a:lumOff val="60000"/>
                                    </a:schemeClr>
                                  </a:solidFill>
                                  <a:latin typeface="Cambria Math" panose="02040503050406030204" pitchFamily="18" charset="0"/>
                                </a:rPr>
                                <m:t>𝑡</m:t>
                              </m:r>
                            </m:e>
                          </m:d>
                        </m:sup>
                      </m:sSup>
                      <m:r>
                        <a:rPr lang="en-US" i="1">
                          <a:solidFill>
                            <a:schemeClr val="accent1">
                              <a:lumMod val="40000"/>
                              <a:lumOff val="60000"/>
                            </a:schemeClr>
                          </a:solidFill>
                          <a:latin typeface="Cambria Math" panose="02040503050406030204" pitchFamily="18" charset="0"/>
                        </a:rPr>
                        <m:t>⋅</m:t>
                      </m:r>
                      <m:sSub>
                        <m:sSubPr>
                          <m:ctrlPr>
                            <a:rPr lang="en-US" i="1">
                              <a:solidFill>
                                <a:schemeClr val="accent1">
                                  <a:lumMod val="40000"/>
                                  <a:lumOff val="60000"/>
                                </a:schemeClr>
                              </a:solidFill>
                              <a:latin typeface="Cambria Math" panose="02040503050406030204" pitchFamily="18" charset="0"/>
                            </a:rPr>
                          </m:ctrlPr>
                        </m:sSubPr>
                        <m:e>
                          <m:d>
                            <m:dPr>
                              <m:begChr m:val="‖"/>
                              <m:endChr m:val="‖"/>
                              <m:ctrlPr>
                                <a:rPr lang="en-US" i="1">
                                  <a:solidFill>
                                    <a:schemeClr val="accent1">
                                      <a:lumMod val="40000"/>
                                      <a:lumOff val="60000"/>
                                    </a:schemeClr>
                                  </a:solidFill>
                                  <a:latin typeface="Cambria Math" panose="02040503050406030204" pitchFamily="18" charset="0"/>
                                </a:rPr>
                              </m:ctrlPr>
                            </m:dPr>
                            <m:e>
                              <m:acc>
                                <m:accPr>
                                  <m:chr m:val="⃗"/>
                                  <m:ctrlPr>
                                    <a:rPr lang="en-US" i="1">
                                      <a:solidFill>
                                        <a:schemeClr val="accent1">
                                          <a:lumMod val="40000"/>
                                          <a:lumOff val="60000"/>
                                        </a:schemeClr>
                                      </a:solidFill>
                                      <a:latin typeface="Cambria Math" panose="02040503050406030204" pitchFamily="18" charset="0"/>
                                    </a:rPr>
                                  </m:ctrlPr>
                                </m:accPr>
                                <m:e>
                                  <m:r>
                                    <a:rPr lang="en-US" i="1">
                                      <a:solidFill>
                                        <a:schemeClr val="accent1">
                                          <a:lumMod val="40000"/>
                                          <a:lumOff val="60000"/>
                                        </a:schemeClr>
                                      </a:solidFill>
                                      <a:latin typeface="Cambria Math" panose="02040503050406030204" pitchFamily="18" charset="0"/>
                                    </a:rPr>
                                    <m:t>𝛼</m:t>
                                  </m:r>
                                </m:e>
                              </m:acc>
                            </m:e>
                          </m:d>
                        </m:e>
                        <m:sub>
                          <m:r>
                            <a:rPr lang="en-US" i="1">
                              <a:solidFill>
                                <a:schemeClr val="accent1">
                                  <a:lumMod val="40000"/>
                                  <a:lumOff val="60000"/>
                                </a:schemeClr>
                              </a:solidFill>
                              <a:latin typeface="Cambria Math" panose="02040503050406030204" pitchFamily="18" charset="0"/>
                            </a:rPr>
                            <m:t>ℓ</m:t>
                          </m:r>
                        </m:sub>
                      </m:sSub>
                    </m:oMath>
                  </m:oMathPara>
                </a14:m>
                <a:endParaRPr lang="en-US" dirty="0">
                  <a:solidFill>
                    <a:schemeClr val="accent1">
                      <a:lumMod val="40000"/>
                      <a:lumOff val="60000"/>
                    </a:schemeClr>
                  </a:solidFill>
                </a:endParaRPr>
              </a:p>
              <a:p>
                <a:endParaRPr lang="en-US" dirty="0"/>
              </a:p>
              <a:p>
                <a:endParaRPr lang="en-US" dirty="0"/>
              </a:p>
              <a:p>
                <a:endParaRPr lang="en-US" sz="1000" dirty="0"/>
              </a:p>
              <a:p>
                <a:endParaRPr lang="en-US" sz="1000" dirty="0"/>
              </a:p>
              <a:p>
                <a:pPr marL="0" lvl="0" indent="0">
                  <a:buNone/>
                </a:pPr>
                <a:r>
                  <a:rPr lang="en-US" dirty="0">
                    <a:solidFill>
                      <a:srgbClr val="FEC306">
                        <a:lumMod val="20000"/>
                        <a:lumOff val="80000"/>
                      </a:srgbClr>
                    </a:solidFill>
                  </a:rPr>
                  <a:t>Can use quantum generalizations of the </a:t>
                </a:r>
                <a:r>
                  <a:rPr lang="en-US" b="1" dirty="0">
                    <a:solidFill>
                      <a:srgbClr val="FEC306">
                        <a:lumMod val="60000"/>
                        <a:lumOff val="40000"/>
                      </a:srgbClr>
                    </a:solidFill>
                  </a:rPr>
                  <a:t>polarization identity </a:t>
                </a:r>
                <a:r>
                  <a:rPr lang="en-US" dirty="0">
                    <a:solidFill>
                      <a:srgbClr val="FEC306">
                        <a:lumMod val="20000"/>
                        <a:lumOff val="80000"/>
                      </a:srgbClr>
                    </a:solidFill>
                  </a:rPr>
                  <a:t>and </a:t>
                </a:r>
                <a:r>
                  <a:rPr lang="en-US" b="1" dirty="0" err="1">
                    <a:solidFill>
                      <a:srgbClr val="FEC306">
                        <a:lumMod val="60000"/>
                        <a:lumOff val="40000"/>
                      </a:srgbClr>
                    </a:solidFill>
                  </a:rPr>
                  <a:t>Khintchine</a:t>
                </a:r>
                <a:r>
                  <a:rPr lang="en-US" b="1" dirty="0">
                    <a:solidFill>
                      <a:srgbClr val="FEC306">
                        <a:lumMod val="60000"/>
                        <a:lumOff val="40000"/>
                      </a:srgbClr>
                    </a:solidFill>
                  </a:rPr>
                  <a:t> inequality</a:t>
                </a:r>
                <a:r>
                  <a:rPr lang="en-US" dirty="0">
                    <a:solidFill>
                      <a:srgbClr val="FEC306">
                        <a:lumMod val="20000"/>
                        <a:lumOff val="80000"/>
                      </a:srgbClr>
                    </a:solidFill>
                  </a:rPr>
                  <a:t> to show that the output </a:t>
                </a:r>
                <a14:m>
                  <m:oMath xmlns:m="http://schemas.openxmlformats.org/officeDocument/2006/math">
                    <m:d>
                      <m:dPr>
                        <m:begChr m:val="|"/>
                        <m:endChr m:val="⟩"/>
                        <m:ctrlPr>
                          <a:rPr lang="en-US" i="1">
                            <a:solidFill>
                              <a:srgbClr val="FEC306">
                                <a:lumMod val="20000"/>
                                <a:lumOff val="80000"/>
                              </a:srgbClr>
                            </a:solidFill>
                            <a:latin typeface="Cambria Math" panose="02040503050406030204" pitchFamily="18" charset="0"/>
                          </a:rPr>
                        </m:ctrlPr>
                      </m:dPr>
                      <m:e>
                        <m:r>
                          <a:rPr lang="en-US" i="1">
                            <a:solidFill>
                              <a:srgbClr val="FEC306">
                                <a:lumMod val="20000"/>
                                <a:lumOff val="80000"/>
                              </a:srgbClr>
                            </a:solidFill>
                            <a:latin typeface="Cambria Math" panose="02040503050406030204" pitchFamily="18" charset="0"/>
                          </a:rPr>
                          <m:t>𝜓</m:t>
                        </m:r>
                      </m:e>
                    </m:d>
                  </m:oMath>
                </a14:m>
                <a:r>
                  <a:rPr lang="en-US" dirty="0">
                    <a:solidFill>
                      <a:srgbClr val="FEC306">
                        <a:lumMod val="20000"/>
                        <a:lumOff val="80000"/>
                      </a:srgbClr>
                    </a:solidFill>
                  </a:rPr>
                  <a:t> satisfies</a:t>
                </a:r>
              </a:p>
              <a:p>
                <a:pPr marL="0" lvl="0" indent="0">
                  <a:buNone/>
                </a:pPr>
                <a:endParaRPr lang="en-US" sz="200" dirty="0">
                  <a:solidFill>
                    <a:srgbClr val="FEC306">
                      <a:lumMod val="20000"/>
                      <a:lumOff val="80000"/>
                    </a:srgbClr>
                  </a:solidFill>
                </a:endParaRPr>
              </a:p>
              <a:p>
                <a:pPr marL="0" lvl="0" indent="0" algn="ctr">
                  <a:buNone/>
                </a:pPr>
                <a14:m>
                  <m:oMathPara xmlns:m="http://schemas.openxmlformats.org/officeDocument/2006/math">
                    <m:oMathParaPr>
                      <m:jc m:val="left"/>
                    </m:oMathParaPr>
                    <m:oMath xmlns:m="http://schemas.openxmlformats.org/officeDocument/2006/math">
                      <m:d>
                        <m:dPr>
                          <m:begChr m:val="|"/>
                          <m:endChr m:val="|"/>
                          <m:ctrlPr>
                            <a:rPr lang="en-US" i="1">
                              <a:solidFill>
                                <a:srgbClr val="418AB3">
                                  <a:lumMod val="40000"/>
                                  <a:lumOff val="60000"/>
                                </a:srgbClr>
                              </a:solidFill>
                              <a:latin typeface="Cambria Math" panose="02040503050406030204" pitchFamily="18" charset="0"/>
                            </a:rPr>
                          </m:ctrlPr>
                        </m:dPr>
                        <m:e>
                          <m:d>
                            <m:dPr>
                              <m:begChr m:val="⟨"/>
                              <m:endChr m:val="⟩"/>
                              <m:ctrlPr>
                                <a:rPr lang="en-US" i="1">
                                  <a:solidFill>
                                    <a:srgbClr val="418AB3">
                                      <a:lumMod val="40000"/>
                                      <a:lumOff val="60000"/>
                                    </a:srgbClr>
                                  </a:solidFill>
                                  <a:latin typeface="Cambria Math" panose="02040503050406030204" pitchFamily="18" charset="0"/>
                                </a:rPr>
                              </m:ctrlPr>
                            </m:dPr>
                            <m:e>
                              <m:r>
                                <a:rPr lang="en-US" i="1">
                                  <a:solidFill>
                                    <a:srgbClr val="418AB3">
                                      <a:lumMod val="40000"/>
                                      <a:lumOff val="60000"/>
                                    </a:srgbClr>
                                  </a:solidFill>
                                  <a:latin typeface="Cambria Math" panose="02040503050406030204" pitchFamily="18" charset="0"/>
                                </a:rPr>
                                <m:t>𝜓</m:t>
                              </m:r>
                              <m:d>
                                <m:dPr>
                                  <m:begChr m:val="|"/>
                                  <m:endChr m:val="|"/>
                                  <m:ctrlPr>
                                    <a:rPr lang="en-US" i="1">
                                      <a:solidFill>
                                        <a:srgbClr val="418AB3">
                                          <a:lumMod val="40000"/>
                                          <a:lumOff val="60000"/>
                                        </a:srgbClr>
                                      </a:solidFill>
                                      <a:latin typeface="Cambria Math" panose="02040503050406030204" pitchFamily="18" charset="0"/>
                                    </a:rPr>
                                  </m:ctrlPr>
                                </m:dPr>
                                <m:e>
                                  <m:r>
                                    <a:rPr lang="en-US" i="1">
                                      <a:solidFill>
                                        <a:srgbClr val="418AB3">
                                          <a:lumMod val="40000"/>
                                          <a:lumOff val="60000"/>
                                        </a:srgbClr>
                                      </a:solidFill>
                                      <a:latin typeface="Cambria Math" panose="02040503050406030204" pitchFamily="18" charset="0"/>
                                    </a:rPr>
                                    <m:t>𝑂</m:t>
                                  </m:r>
                                </m:e>
                              </m:d>
                              <m:r>
                                <a:rPr lang="en-US" i="1">
                                  <a:solidFill>
                                    <a:srgbClr val="418AB3">
                                      <a:lumMod val="40000"/>
                                      <a:lumOff val="60000"/>
                                    </a:srgbClr>
                                  </a:solidFill>
                                  <a:latin typeface="Cambria Math" panose="02040503050406030204" pitchFamily="18" charset="0"/>
                                </a:rPr>
                                <m:t>𝜓</m:t>
                              </m:r>
                            </m:e>
                          </m:d>
                        </m:e>
                      </m:d>
                      <m:r>
                        <a:rPr lang="en-US" i="1">
                          <a:solidFill>
                            <a:srgbClr val="418AB3">
                              <a:lumMod val="40000"/>
                              <a:lumOff val="60000"/>
                            </a:srgbClr>
                          </a:solidFill>
                          <a:latin typeface="Cambria Math" panose="02040503050406030204" pitchFamily="18" charset="0"/>
                        </a:rPr>
                        <m:t>≥</m:t>
                      </m:r>
                      <m:sSup>
                        <m:sSupPr>
                          <m:ctrlPr>
                            <a:rPr lang="en-US" i="1">
                              <a:solidFill>
                                <a:srgbClr val="418AB3">
                                  <a:lumMod val="40000"/>
                                  <a:lumOff val="60000"/>
                                </a:srgbClr>
                              </a:solidFill>
                              <a:latin typeface="Cambria Math" panose="02040503050406030204" pitchFamily="18" charset="0"/>
                            </a:rPr>
                          </m:ctrlPr>
                        </m:sSupPr>
                        <m:e>
                          <m:r>
                            <a:rPr lang="en-US" i="1">
                              <a:solidFill>
                                <a:srgbClr val="418AB3">
                                  <a:lumMod val="40000"/>
                                  <a:lumOff val="60000"/>
                                </a:srgbClr>
                              </a:solidFill>
                              <a:latin typeface="Cambria Math" panose="02040503050406030204" pitchFamily="18" charset="0"/>
                            </a:rPr>
                            <m:t>𝑡</m:t>
                          </m:r>
                        </m:e>
                        <m:sup>
                          <m:r>
                            <a:rPr lang="en-US" i="1">
                              <a:solidFill>
                                <a:srgbClr val="418AB3">
                                  <a:lumMod val="40000"/>
                                  <a:lumOff val="60000"/>
                                </a:srgbClr>
                              </a:solidFill>
                              <a:latin typeface="Cambria Math" panose="02040503050406030204" pitchFamily="18" charset="0"/>
                            </a:rPr>
                            <m:t>−</m:t>
                          </m:r>
                          <m:r>
                            <a:rPr lang="en-US" i="1">
                              <a:solidFill>
                                <a:srgbClr val="418AB3">
                                  <a:lumMod val="40000"/>
                                  <a:lumOff val="60000"/>
                                </a:srgbClr>
                              </a:solidFill>
                              <a:latin typeface="Cambria Math" panose="02040503050406030204" pitchFamily="18" charset="0"/>
                            </a:rPr>
                            <m:t>𝑂</m:t>
                          </m:r>
                          <m:d>
                            <m:dPr>
                              <m:ctrlPr>
                                <a:rPr lang="en-US" i="1">
                                  <a:solidFill>
                                    <a:srgbClr val="418AB3">
                                      <a:lumMod val="40000"/>
                                      <a:lumOff val="60000"/>
                                    </a:srgbClr>
                                  </a:solidFill>
                                  <a:latin typeface="Cambria Math" panose="02040503050406030204" pitchFamily="18" charset="0"/>
                                </a:rPr>
                              </m:ctrlPr>
                            </m:dPr>
                            <m:e>
                              <m:r>
                                <a:rPr lang="en-US" i="1">
                                  <a:solidFill>
                                    <a:srgbClr val="418AB3">
                                      <a:lumMod val="40000"/>
                                      <a:lumOff val="60000"/>
                                    </a:srgbClr>
                                  </a:solidFill>
                                  <a:latin typeface="Cambria Math" panose="02040503050406030204" pitchFamily="18" charset="0"/>
                                </a:rPr>
                                <m:t>𝑡</m:t>
                              </m:r>
                            </m:e>
                          </m:d>
                        </m:sup>
                      </m:sSup>
                      <m:nary>
                        <m:naryPr>
                          <m:chr m:val="∑"/>
                          <m:supHide m:val="on"/>
                          <m:ctrlPr>
                            <a:rPr lang="en-US" i="1" smtClean="0">
                              <a:noFill/>
                              <a:latin typeface="Cambria Math" panose="02040503050406030204" pitchFamily="18" charset="0"/>
                            </a:rPr>
                          </m:ctrlPr>
                        </m:naryPr>
                        <m:sub>
                          <m:r>
                            <a:rPr lang="en-US" b="0" i="1" smtClean="0">
                              <a:noFill/>
                              <a:latin typeface="Cambria Math" panose="02040503050406030204" pitchFamily="18" charset="0"/>
                            </a:rPr>
                            <m:t>𝑖</m:t>
                          </m:r>
                          <m:r>
                            <a:rPr lang="en-US" b="0" i="1" smtClean="0">
                              <a:noFill/>
                              <a:latin typeface="Cambria Math" panose="02040503050406030204" pitchFamily="18" charset="0"/>
                            </a:rPr>
                            <m:t>∈</m:t>
                          </m:r>
                          <m:d>
                            <m:dPr>
                              <m:begChr m:val="["/>
                              <m:endChr m:val="]"/>
                              <m:ctrlPr>
                                <a:rPr lang="en-US" b="0" i="1" smtClean="0">
                                  <a:noFill/>
                                  <a:latin typeface="Cambria Math" panose="02040503050406030204" pitchFamily="18" charset="0"/>
                                </a:rPr>
                              </m:ctrlPr>
                            </m:dPr>
                            <m:e>
                              <m:r>
                                <a:rPr lang="en-US" b="0" i="1" smtClean="0">
                                  <a:noFill/>
                                  <a:latin typeface="Cambria Math" panose="02040503050406030204" pitchFamily="18" charset="0"/>
                                </a:rPr>
                                <m:t>𝑛</m:t>
                              </m:r>
                            </m:e>
                          </m:d>
                          <m:r>
                            <a:rPr lang="en-US" b="0" i="1" smtClean="0">
                              <a:noFill/>
                              <a:latin typeface="Cambria Math" panose="02040503050406030204" pitchFamily="18" charset="0"/>
                            </a:rPr>
                            <m:t>,   </m:t>
                          </m:r>
                          <m:r>
                            <a:rPr lang="en-US" i="1">
                              <a:noFill/>
                              <a:latin typeface="Cambria Math" panose="02040503050406030204" pitchFamily="18" charset="0"/>
                            </a:rPr>
                            <m:t>𝑝</m:t>
                          </m:r>
                          <m:r>
                            <a:rPr lang="en-US" i="1">
                              <a:noFill/>
                              <a:latin typeface="Cambria Math" panose="02040503050406030204" pitchFamily="18" charset="0"/>
                            </a:rPr>
                            <m:t>∈</m:t>
                          </m:r>
                          <m:d>
                            <m:dPr>
                              <m:begChr m:val="{"/>
                              <m:endChr m:val="}"/>
                              <m:ctrlPr>
                                <a:rPr lang="en-US" i="1">
                                  <a:noFill/>
                                  <a:latin typeface="Cambria Math" panose="02040503050406030204" pitchFamily="18" charset="0"/>
                                </a:rPr>
                              </m:ctrlPr>
                            </m:dPr>
                            <m:e>
                              <m:r>
                                <a:rPr lang="en-US" i="1">
                                  <a:noFill/>
                                  <a:latin typeface="Cambria Math" panose="02040503050406030204" pitchFamily="18" charset="0"/>
                                </a:rPr>
                                <m:t>𝑋</m:t>
                              </m:r>
                              <m:r>
                                <a:rPr lang="en-US" i="1">
                                  <a:noFill/>
                                  <a:latin typeface="Cambria Math" panose="02040503050406030204" pitchFamily="18" charset="0"/>
                                </a:rPr>
                                <m:t>,</m:t>
                              </m:r>
                              <m:r>
                                <a:rPr lang="en-US" i="1">
                                  <a:noFill/>
                                  <a:latin typeface="Cambria Math" panose="02040503050406030204" pitchFamily="18" charset="0"/>
                                </a:rPr>
                                <m:t>𝑌</m:t>
                              </m:r>
                              <m:r>
                                <a:rPr lang="en-US" i="1">
                                  <a:noFill/>
                                  <a:latin typeface="Cambria Math" panose="02040503050406030204" pitchFamily="18" charset="0"/>
                                </a:rPr>
                                <m:t>,</m:t>
                              </m:r>
                              <m:r>
                                <a:rPr lang="en-US" i="1">
                                  <a:noFill/>
                                  <a:latin typeface="Cambria Math" panose="02040503050406030204" pitchFamily="18" charset="0"/>
                                </a:rPr>
                                <m:t>𝑍</m:t>
                              </m:r>
                            </m:e>
                          </m:d>
                        </m:sub>
                        <m:sup/>
                        <m:e>
                          <m:rad>
                            <m:radPr>
                              <m:degHide m:val="on"/>
                              <m:ctrlPr>
                                <a:rPr lang="en-US" i="1">
                                  <a:noFill/>
                                  <a:latin typeface="Cambria Math" panose="02040503050406030204" pitchFamily="18" charset="0"/>
                                </a:rPr>
                              </m:ctrlPr>
                            </m:radPr>
                            <m:deg/>
                            <m:e>
                              <m:nary>
                                <m:naryPr>
                                  <m:chr m:val="∑"/>
                                  <m:supHide m:val="on"/>
                                  <m:ctrlPr>
                                    <a:rPr lang="en-US" i="1">
                                      <a:noFill/>
                                      <a:latin typeface="Cambria Math" panose="02040503050406030204" pitchFamily="18" charset="0"/>
                                    </a:rPr>
                                  </m:ctrlPr>
                                </m:naryPr>
                                <m:sub>
                                  <m:r>
                                    <a:rPr lang="en-US" i="1">
                                      <a:noFill/>
                                      <a:latin typeface="Cambria Math" panose="02040503050406030204" pitchFamily="18" charset="0"/>
                                    </a:rPr>
                                    <m:t>𝑃</m:t>
                                  </m:r>
                                  <m:r>
                                    <a:rPr lang="en-US" i="1">
                                      <a:noFill/>
                                      <a:latin typeface="Cambria Math" panose="02040503050406030204" pitchFamily="18" charset="0"/>
                                    </a:rPr>
                                    <m:t>:</m:t>
                                  </m:r>
                                  <m:sSub>
                                    <m:sSubPr>
                                      <m:ctrlPr>
                                        <a:rPr lang="en-US" i="1">
                                          <a:noFill/>
                                          <a:latin typeface="Cambria Math" panose="02040503050406030204" pitchFamily="18" charset="0"/>
                                        </a:rPr>
                                      </m:ctrlPr>
                                    </m:sSubPr>
                                    <m:e>
                                      <m:r>
                                        <a:rPr lang="en-US" i="1">
                                          <a:noFill/>
                                          <a:latin typeface="Cambria Math" panose="02040503050406030204" pitchFamily="18" charset="0"/>
                                        </a:rPr>
                                        <m:t>𝑃</m:t>
                                      </m:r>
                                    </m:e>
                                    <m:sub>
                                      <m:r>
                                        <a:rPr lang="en-US" i="1">
                                          <a:noFill/>
                                          <a:latin typeface="Cambria Math" panose="02040503050406030204" pitchFamily="18" charset="0"/>
                                        </a:rPr>
                                        <m:t>𝑖</m:t>
                                      </m:r>
                                    </m:sub>
                                  </m:sSub>
                                  <m:r>
                                    <a:rPr lang="en-US" i="1">
                                      <a:noFill/>
                                      <a:latin typeface="Cambria Math" panose="02040503050406030204" pitchFamily="18" charset="0"/>
                                    </a:rPr>
                                    <m:t>=</m:t>
                                  </m:r>
                                  <m:r>
                                    <a:rPr lang="en-US" i="1">
                                      <a:noFill/>
                                      <a:latin typeface="Cambria Math" panose="02040503050406030204" pitchFamily="18" charset="0"/>
                                    </a:rPr>
                                    <m:t>𝑝</m:t>
                                  </m:r>
                                </m:sub>
                                <m:sup/>
                                <m:e>
                                  <m:sSubSup>
                                    <m:sSubSupPr>
                                      <m:ctrlPr>
                                        <a:rPr lang="en-US" i="1">
                                          <a:noFill/>
                                          <a:latin typeface="Cambria Math" panose="02040503050406030204" pitchFamily="18" charset="0"/>
                                        </a:rPr>
                                      </m:ctrlPr>
                                    </m:sSubSupPr>
                                    <m:e>
                                      <m:r>
                                        <a:rPr lang="en-US" i="1">
                                          <a:noFill/>
                                          <a:latin typeface="Cambria Math" panose="02040503050406030204" pitchFamily="18" charset="0"/>
                                        </a:rPr>
                                        <m:t>𝛼</m:t>
                                      </m:r>
                                    </m:e>
                                    <m:sub>
                                      <m:r>
                                        <a:rPr lang="en-US" i="1">
                                          <a:noFill/>
                                          <a:latin typeface="Cambria Math" panose="02040503050406030204" pitchFamily="18" charset="0"/>
                                        </a:rPr>
                                        <m:t>𝑃</m:t>
                                      </m:r>
                                    </m:sub>
                                    <m:sup>
                                      <m:r>
                                        <a:rPr lang="en-US" i="1">
                                          <a:noFill/>
                                          <a:latin typeface="Cambria Math" panose="02040503050406030204" pitchFamily="18" charset="0"/>
                                        </a:rPr>
                                        <m:t>2</m:t>
                                      </m:r>
                                    </m:sup>
                                  </m:sSubSup>
                                </m:e>
                              </m:nary>
                            </m:e>
                          </m:rad>
                        </m:e>
                      </m:nary>
                    </m:oMath>
                  </m:oMathPara>
                </a14:m>
                <a:endParaRPr lang="en-US" dirty="0"/>
              </a:p>
            </p:txBody>
          </p:sp>
        </mc:Choice>
        <mc:Fallback>
          <p:sp>
            <p:nvSpPr>
              <p:cNvPr id="3" name="Content Placeholder 2">
                <a:extLst>
                  <a:ext uri="{FF2B5EF4-FFF2-40B4-BE49-F238E27FC236}">
                    <a16:creationId xmlns:a16="http://schemas.microsoft.com/office/drawing/2014/main" id="{A80E16C3-1853-4FF8-4D27-A0C3E738AA41}"/>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196B98B-E3CD-2A68-8206-6B768BFBCCBD}"/>
                  </a:ext>
                </a:extLst>
              </p:cNvPr>
              <p:cNvSpPr txBox="1"/>
              <p:nvPr/>
            </p:nvSpPr>
            <p:spPr>
              <a:xfrm>
                <a:off x="6380480" y="480575"/>
                <a:ext cx="5567680" cy="616579"/>
              </a:xfrm>
              <a:prstGeom prst="rect">
                <a:avLst/>
              </a:prstGeom>
              <a:noFill/>
            </p:spPr>
            <p:txBody>
              <a:bodyPr wrap="square">
                <a:spAutoFit/>
              </a:bodyPr>
              <a:lstStyle/>
              <a:p>
                <a:pPr algn="ctr">
                  <a:defRPr/>
                </a:pPr>
                <a14:m>
                  <m:oMath xmlns:m="http://schemas.openxmlformats.org/officeDocument/2006/math">
                    <m:sSub>
                      <m:sSub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24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24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24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24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2400" dirty="0">
                    <a:solidFill>
                      <a:schemeClr val="accent2">
                        <a:lumMod val="20000"/>
                        <a:lumOff val="80000"/>
                      </a:schemeClr>
                    </a:solidFill>
                    <a:effectLst>
                      <a:outerShdw blurRad="50800" dist="38100" dir="2700000" algn="tl" rotWithShape="0">
                        <a:prstClr val="black">
                          <a:alpha val="40000"/>
                        </a:prstClr>
                      </a:outerShdw>
                    </a:effectLst>
                  </a:rPr>
                  <a:t>     </a:t>
                </a:r>
                <a:r>
                  <a:rPr lang="en-US" sz="2400" dirty="0">
                    <a:solidFill>
                      <a:schemeClr val="accent5">
                        <a:lumMod val="20000"/>
                        <a:lumOff val="80000"/>
                      </a:schemeClr>
                    </a:solidFill>
                    <a:effectLst>
                      <a:outerShdw blurRad="50800" dist="38100" dir="2700000" algn="tl" rotWithShape="0">
                        <a:prstClr val="black">
                          <a:alpha val="40000"/>
                        </a:prstClr>
                      </a:outerShdw>
                    </a:effectLst>
                  </a:rPr>
                  <a:t>for</a:t>
                </a:r>
                <a:r>
                  <a:rPr lang="en-US" sz="24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24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24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15" name="TextBox 14">
                <a:extLst>
                  <a:ext uri="{FF2B5EF4-FFF2-40B4-BE49-F238E27FC236}">
                    <a16:creationId xmlns:a16="http://schemas.microsoft.com/office/drawing/2014/main" id="{D196B98B-E3CD-2A68-8206-6B768BFBCCBD}"/>
                  </a:ext>
                </a:extLst>
              </p:cNvPr>
              <p:cNvSpPr txBox="1">
                <a:spLocks noRot="1" noChangeAspect="1" noMove="1" noResize="1" noEditPoints="1" noAdjustHandles="1" noChangeArrowheads="1" noChangeShapeType="1" noTextEdit="1"/>
              </p:cNvSpPr>
              <p:nvPr/>
            </p:nvSpPr>
            <p:spPr>
              <a:xfrm>
                <a:off x="6380480" y="480575"/>
                <a:ext cx="5567680" cy="616579"/>
              </a:xfrm>
              <a:prstGeom prst="rect">
                <a:avLst/>
              </a:prstGeom>
              <a:blipFill>
                <a:blip r:embed="rId3"/>
                <a:stretch>
                  <a:fillRect t="-4000" r="-911" b="-16000"/>
                </a:stretch>
              </a:blipFill>
            </p:spPr>
            <p:txBody>
              <a:bodyPr/>
              <a:lstStyle/>
              <a:p>
                <a:r>
                  <a:rPr lang="en-US">
                    <a:noFill/>
                  </a:rPr>
                  <a:t> </a:t>
                </a:r>
              </a:p>
            </p:txBody>
          </p:sp>
        </mc:Fallback>
      </mc:AlternateContent>
      <p:sp>
        <p:nvSpPr>
          <p:cNvPr id="80" name="Content Placeholder 2">
            <a:extLst>
              <a:ext uri="{FF2B5EF4-FFF2-40B4-BE49-F238E27FC236}">
                <a16:creationId xmlns:a16="http://schemas.microsoft.com/office/drawing/2014/main" id="{ACD87DD3-706B-5EC5-2C9F-256C757543E6}"/>
              </a:ext>
            </a:extLst>
          </p:cNvPr>
          <p:cNvSpPr txBox="1">
            <a:spLocks/>
          </p:cNvSpPr>
          <p:nvPr/>
        </p:nvSpPr>
        <p:spPr>
          <a:xfrm>
            <a:off x="8588838" y="2384849"/>
            <a:ext cx="3781006" cy="1320585"/>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600" dirty="0">
              <a:cs typeface="Calibri" panose="020F0502020204030204" pitchFamily="34" charset="0"/>
            </a:endParaRPr>
          </a:p>
          <a:p>
            <a:pPr marL="0" indent="0">
              <a:buFont typeface="Arial" panose="020B0604020202020204" pitchFamily="34" charset="0"/>
              <a:buNone/>
            </a:pPr>
            <a:r>
              <a:rPr lang="en-US" sz="2800" dirty="0">
                <a:cs typeface="Calibri" panose="020F0502020204030204" pitchFamily="34" charset="0"/>
              </a:rPr>
              <a:t>Sample a pure state from the resulting product of mixed states</a:t>
            </a:r>
            <a:endParaRPr lang="en-US" sz="2800" dirty="0">
              <a:solidFill>
                <a:schemeClr val="accent2">
                  <a:lumMod val="60000"/>
                  <a:lumOff val="40000"/>
                </a:schemeClr>
              </a:solidFill>
            </a:endParaRPr>
          </a:p>
        </p:txBody>
      </p:sp>
      <p:pic>
        <p:nvPicPr>
          <p:cNvPr id="63" name="Picture 62" descr="A picture containing diagram&#10;&#10;Description automatically generated">
            <a:extLst>
              <a:ext uri="{FF2B5EF4-FFF2-40B4-BE49-F238E27FC236}">
                <a16:creationId xmlns:a16="http://schemas.microsoft.com/office/drawing/2014/main" id="{F4E29F42-2670-D213-D396-34B8B442D6C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39538" y="2820402"/>
            <a:ext cx="785553" cy="791370"/>
          </a:xfrm>
          <a:prstGeom prst="rect">
            <a:avLst/>
          </a:prstGeom>
        </p:spPr>
      </p:pic>
      <p:cxnSp>
        <p:nvCxnSpPr>
          <p:cNvPr id="64" name="Straight Connector 63">
            <a:extLst>
              <a:ext uri="{FF2B5EF4-FFF2-40B4-BE49-F238E27FC236}">
                <a16:creationId xmlns:a16="http://schemas.microsoft.com/office/drawing/2014/main" id="{5A7A959A-B540-F5CB-B463-8EE1DD8E1C44}"/>
              </a:ext>
            </a:extLst>
          </p:cNvPr>
          <p:cNvCxnSpPr>
            <a:cxnSpLocks/>
          </p:cNvCxnSpPr>
          <p:nvPr/>
        </p:nvCxnSpPr>
        <p:spPr>
          <a:xfrm>
            <a:off x="6732314" y="3182869"/>
            <a:ext cx="298405" cy="206888"/>
          </a:xfrm>
          <a:prstGeom prst="line">
            <a:avLst/>
          </a:prstGeom>
          <a:ln w="38100" cap="rnd">
            <a:solidFill>
              <a:schemeClr val="accent5">
                <a:lumMod val="60000"/>
                <a:lumOff val="40000"/>
              </a:schemeClr>
            </a:solidFill>
            <a:headEnd type="none" w="med" len="med"/>
            <a:tailEnd type="triangle" w="med" len="med"/>
          </a:ln>
          <a:effectLst>
            <a:glow rad="25400">
              <a:schemeClr val="tx1"/>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621C427-B301-EEF5-22CD-2BBA5A3AF6D6}"/>
              </a:ext>
            </a:extLst>
          </p:cNvPr>
          <p:cNvCxnSpPr>
            <a:cxnSpLocks/>
          </p:cNvCxnSpPr>
          <p:nvPr/>
        </p:nvCxnSpPr>
        <p:spPr>
          <a:xfrm flipV="1">
            <a:off x="1092775" y="3078463"/>
            <a:ext cx="295062" cy="132660"/>
          </a:xfrm>
          <a:prstGeom prst="line">
            <a:avLst/>
          </a:prstGeom>
          <a:ln w="38100" cap="rnd">
            <a:solidFill>
              <a:schemeClr val="accent5">
                <a:lumMod val="60000"/>
                <a:lumOff val="40000"/>
              </a:schemeClr>
            </a:solidFill>
            <a:headEnd type="none" w="med" len="med"/>
            <a:tailEnd type="triangle" w="med" len="med"/>
          </a:ln>
          <a:effectLst>
            <a:glow rad="25400">
              <a:schemeClr val="tx1"/>
            </a:glow>
          </a:effectLst>
        </p:spPr>
        <p:style>
          <a:lnRef idx="1">
            <a:schemeClr val="accent1"/>
          </a:lnRef>
          <a:fillRef idx="0">
            <a:schemeClr val="accent1"/>
          </a:fillRef>
          <a:effectRef idx="0">
            <a:schemeClr val="accent1"/>
          </a:effectRef>
          <a:fontRef idx="minor">
            <a:schemeClr val="tx1"/>
          </a:fontRef>
        </p:style>
      </p:cxnSp>
      <p:pic>
        <p:nvPicPr>
          <p:cNvPr id="68" name="Picture 67" descr="A picture containing diagram&#10;&#10;Description automatically generated">
            <a:extLst>
              <a:ext uri="{FF2B5EF4-FFF2-40B4-BE49-F238E27FC236}">
                <a16:creationId xmlns:a16="http://schemas.microsoft.com/office/drawing/2014/main" id="{7BD1A1B2-7C0C-1817-B2DB-19296E4AC49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8886" y="2820402"/>
            <a:ext cx="785553" cy="791370"/>
          </a:xfrm>
          <a:prstGeom prst="rect">
            <a:avLst/>
          </a:prstGeom>
        </p:spPr>
      </p:pic>
      <p:pic>
        <p:nvPicPr>
          <p:cNvPr id="73" name="Picture 72" descr="A picture containing diagram&#10;&#10;Description automatically generated">
            <a:extLst>
              <a:ext uri="{FF2B5EF4-FFF2-40B4-BE49-F238E27FC236}">
                <a16:creationId xmlns:a16="http://schemas.microsoft.com/office/drawing/2014/main" id="{5BEBDA71-6A0B-3334-FE4B-0430E459F51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01549" y="2820402"/>
            <a:ext cx="785553" cy="791370"/>
          </a:xfrm>
          <a:prstGeom prst="rect">
            <a:avLst/>
          </a:prstGeom>
        </p:spPr>
      </p:pic>
      <p:pic>
        <p:nvPicPr>
          <p:cNvPr id="76" name="Picture 75" descr="A picture containing diagram&#10;&#10;Description automatically generated">
            <a:extLst>
              <a:ext uri="{FF2B5EF4-FFF2-40B4-BE49-F238E27FC236}">
                <a16:creationId xmlns:a16="http://schemas.microsoft.com/office/drawing/2014/main" id="{06B6C28D-126A-5324-1061-CF930EFEA99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14212" y="2820402"/>
            <a:ext cx="785553" cy="791370"/>
          </a:xfrm>
          <a:prstGeom prst="rect">
            <a:avLst/>
          </a:prstGeom>
        </p:spPr>
      </p:pic>
      <p:pic>
        <p:nvPicPr>
          <p:cNvPr id="77" name="Picture 76" descr="A picture containing diagram&#10;&#10;Description automatically generated">
            <a:extLst>
              <a:ext uri="{FF2B5EF4-FFF2-40B4-BE49-F238E27FC236}">
                <a16:creationId xmlns:a16="http://schemas.microsoft.com/office/drawing/2014/main" id="{3D4C2035-CDC1-42DE-D539-72BACE61ED7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875" y="2820402"/>
            <a:ext cx="785553" cy="791370"/>
          </a:xfrm>
          <a:prstGeom prst="rect">
            <a:avLst/>
          </a:prstGeom>
        </p:spPr>
      </p:pic>
      <p:pic>
        <p:nvPicPr>
          <p:cNvPr id="78" name="Picture 77" descr="A picture containing diagram&#10;&#10;Description automatically generated">
            <a:extLst>
              <a:ext uri="{FF2B5EF4-FFF2-40B4-BE49-F238E27FC236}">
                <a16:creationId xmlns:a16="http://schemas.microsoft.com/office/drawing/2014/main" id="{D7970BB9-D124-C0CE-BFB0-0A056E710E9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52200" y="2820402"/>
            <a:ext cx="785553" cy="791370"/>
          </a:xfrm>
          <a:prstGeom prst="rect">
            <a:avLst/>
          </a:prstGeom>
        </p:spPr>
      </p:pic>
      <p:cxnSp>
        <p:nvCxnSpPr>
          <p:cNvPr id="79" name="Straight Connector 78">
            <a:extLst>
              <a:ext uri="{FF2B5EF4-FFF2-40B4-BE49-F238E27FC236}">
                <a16:creationId xmlns:a16="http://schemas.microsoft.com/office/drawing/2014/main" id="{26ABA939-D266-DFC6-3CAB-CA1A4A385E38}"/>
              </a:ext>
            </a:extLst>
          </p:cNvPr>
          <p:cNvCxnSpPr>
            <a:cxnSpLocks/>
          </p:cNvCxnSpPr>
          <p:nvPr/>
        </p:nvCxnSpPr>
        <p:spPr>
          <a:xfrm flipH="1" flipV="1">
            <a:off x="2291490" y="2907415"/>
            <a:ext cx="219046" cy="275454"/>
          </a:xfrm>
          <a:prstGeom prst="line">
            <a:avLst/>
          </a:prstGeom>
          <a:ln w="38100" cap="rnd">
            <a:solidFill>
              <a:schemeClr val="accent5">
                <a:lumMod val="60000"/>
                <a:lumOff val="40000"/>
              </a:schemeClr>
            </a:solidFill>
            <a:headEnd type="none" w="med" len="med"/>
            <a:tailEnd type="triangle" w="med" len="med"/>
          </a:ln>
          <a:effectLst>
            <a:glow rad="25400">
              <a:schemeClr val="tx1"/>
            </a:glow>
          </a:effectLst>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7510104-C775-9D07-6B39-C7F1F7442DD6}"/>
              </a:ext>
            </a:extLst>
          </p:cNvPr>
          <p:cNvCxnSpPr>
            <a:cxnSpLocks/>
          </p:cNvCxnSpPr>
          <p:nvPr/>
        </p:nvCxnSpPr>
        <p:spPr>
          <a:xfrm>
            <a:off x="8173885" y="3178616"/>
            <a:ext cx="298444" cy="211141"/>
          </a:xfrm>
          <a:prstGeom prst="line">
            <a:avLst/>
          </a:prstGeom>
          <a:ln w="38100" cap="rnd">
            <a:solidFill>
              <a:schemeClr val="accent5">
                <a:lumMod val="60000"/>
                <a:lumOff val="40000"/>
              </a:schemeClr>
            </a:solidFill>
            <a:headEnd type="none" w="med" len="med"/>
            <a:tailEnd type="triangle" w="med" len="med"/>
          </a:ln>
          <a:effectLst>
            <a:glow rad="25400">
              <a:schemeClr val="tx1"/>
            </a:glow>
          </a:effectLst>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EF4D3F1-ADCB-5536-E3C6-7D0BFB95F80D}"/>
              </a:ext>
            </a:extLst>
          </p:cNvPr>
          <p:cNvCxnSpPr>
            <a:cxnSpLocks/>
          </p:cNvCxnSpPr>
          <p:nvPr/>
        </p:nvCxnSpPr>
        <p:spPr>
          <a:xfrm>
            <a:off x="5329588" y="3195178"/>
            <a:ext cx="179854" cy="267219"/>
          </a:xfrm>
          <a:prstGeom prst="line">
            <a:avLst/>
          </a:prstGeom>
          <a:ln w="38100" cap="rnd">
            <a:solidFill>
              <a:schemeClr val="accent5">
                <a:lumMod val="60000"/>
                <a:lumOff val="40000"/>
              </a:schemeClr>
            </a:solidFill>
            <a:headEnd type="none" w="med" len="med"/>
            <a:tailEnd type="triangle" w="med" len="med"/>
          </a:ln>
          <a:effectLst>
            <a:glow rad="25400">
              <a:schemeClr val="tx1"/>
            </a:glow>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B89BEF3-2F01-D659-22FA-1E4170B248E5}"/>
              </a:ext>
            </a:extLst>
          </p:cNvPr>
          <p:cNvCxnSpPr>
            <a:cxnSpLocks/>
          </p:cNvCxnSpPr>
          <p:nvPr/>
        </p:nvCxnSpPr>
        <p:spPr>
          <a:xfrm>
            <a:off x="3918101" y="3179711"/>
            <a:ext cx="90092" cy="111408"/>
          </a:xfrm>
          <a:prstGeom prst="line">
            <a:avLst/>
          </a:prstGeom>
          <a:ln w="38100" cap="rnd">
            <a:solidFill>
              <a:schemeClr val="accent5">
                <a:lumMod val="60000"/>
                <a:lumOff val="40000"/>
              </a:schemeClr>
            </a:solidFill>
            <a:headEnd type="none" w="med" len="med"/>
            <a:tailEnd type="triangle" w="med" len="med"/>
          </a:ln>
          <a:effectLst>
            <a:glow rad="25400">
              <a:schemeClr val="tx1"/>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8" name="TextBox 87">
                <a:extLst>
                  <a:ext uri="{FF2B5EF4-FFF2-40B4-BE49-F238E27FC236}">
                    <a16:creationId xmlns:a16="http://schemas.microsoft.com/office/drawing/2014/main" id="{5E26CDA7-4BC6-AD63-3032-C5D076169821}"/>
                  </a:ext>
                </a:extLst>
              </p:cNvPr>
              <p:cNvSpPr txBox="1"/>
              <p:nvPr/>
            </p:nvSpPr>
            <p:spPr>
              <a:xfrm>
                <a:off x="1977193" y="5138342"/>
                <a:ext cx="6196692" cy="1547347"/>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nary>
                        <m:naryPr>
                          <m:chr m:val="∑"/>
                          <m:supHide m:val="on"/>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   </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𝑝</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𝑋</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𝑌</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𝑍</m:t>
                              </m:r>
                            </m:e>
                          </m:d>
                        </m:sub>
                        <m:sup/>
                        <m:e>
                          <m:rad>
                            <m:radPr>
                              <m:degHide m:val="on"/>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𝑃</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𝑃</m:t>
                                      </m:r>
                                    </m:e>
                                    <m:sub>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𝑝</m:t>
                                  </m:r>
                                </m:sub>
                                <m:sup/>
                                <m:e>
                                  <m:sSubSup>
                                    <m:sSubSupPr>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𝑃</m:t>
                                      </m:r>
                                    </m:sub>
                                    <m:sup>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dirty="0">
                  <a:effectLst>
                    <a:outerShdw blurRad="50800" dist="38100" dir="2700000" algn="tl" rotWithShape="0">
                      <a:prstClr val="black">
                        <a:alpha val="40000"/>
                      </a:prstClr>
                    </a:outerShdw>
                  </a:effectLst>
                </a:endParaRPr>
              </a:p>
            </p:txBody>
          </p:sp>
        </mc:Choice>
        <mc:Fallback>
          <p:sp>
            <p:nvSpPr>
              <p:cNvPr id="88" name="TextBox 87">
                <a:extLst>
                  <a:ext uri="{FF2B5EF4-FFF2-40B4-BE49-F238E27FC236}">
                    <a16:creationId xmlns:a16="http://schemas.microsoft.com/office/drawing/2014/main" id="{5E26CDA7-4BC6-AD63-3032-C5D076169821}"/>
                  </a:ext>
                </a:extLst>
              </p:cNvPr>
              <p:cNvSpPr txBox="1">
                <a:spLocks noRot="1" noChangeAspect="1" noMove="1" noResize="1" noEditPoints="1" noAdjustHandles="1" noChangeArrowheads="1" noChangeShapeType="1" noTextEdit="1"/>
              </p:cNvSpPr>
              <p:nvPr/>
            </p:nvSpPr>
            <p:spPr>
              <a:xfrm>
                <a:off x="1977193" y="5138342"/>
                <a:ext cx="6196692" cy="1547347"/>
              </a:xfrm>
              <a:prstGeom prst="rect">
                <a:avLst/>
              </a:prstGeom>
              <a:blipFill>
                <a:blip r:embed="rId5"/>
                <a:stretch>
                  <a:fillRect t="-104065" b="-152846"/>
                </a:stretch>
              </a:blipFill>
            </p:spPr>
            <p:txBody>
              <a:bodyPr/>
              <a:lstStyle/>
              <a:p>
                <a:r>
                  <a:rPr lang="en-US">
                    <a:noFill/>
                  </a:rPr>
                  <a:t> </a:t>
                </a:r>
              </a:p>
            </p:txBody>
          </p:sp>
        </mc:Fallback>
      </mc:AlternateContent>
      <p:sp>
        <p:nvSpPr>
          <p:cNvPr id="90" name="Content Placeholder 2">
            <a:extLst>
              <a:ext uri="{FF2B5EF4-FFF2-40B4-BE49-F238E27FC236}">
                <a16:creationId xmlns:a16="http://schemas.microsoft.com/office/drawing/2014/main" id="{8F09AB9C-F017-E8B0-F461-BEC2D85D2470}"/>
              </a:ext>
            </a:extLst>
          </p:cNvPr>
          <p:cNvSpPr txBox="1">
            <a:spLocks/>
          </p:cNvSpPr>
          <p:nvPr/>
        </p:nvSpPr>
        <p:spPr>
          <a:xfrm>
            <a:off x="7844036" y="5313677"/>
            <a:ext cx="4398908" cy="1320585"/>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cs typeface="Calibri" panose="020F0502020204030204" pitchFamily="34" charset="0"/>
              </a:rPr>
              <a:t>Improves upon Hamiltonian optimization result of </a:t>
            </a:r>
            <a:r>
              <a:rPr lang="en-US" sz="2800" dirty="0">
                <a:solidFill>
                  <a:schemeClr val="bg1">
                    <a:lumMod val="75000"/>
                  </a:schemeClr>
                </a:solidFill>
                <a:cs typeface="Calibri" panose="020F0502020204030204" pitchFamily="34" charset="0"/>
              </a:rPr>
              <a:t>[Harrow-</a:t>
            </a:r>
            <a:r>
              <a:rPr lang="en-US" sz="2800" dirty="0" err="1">
                <a:solidFill>
                  <a:schemeClr val="bg1">
                    <a:lumMod val="75000"/>
                  </a:schemeClr>
                </a:solidFill>
                <a:cs typeface="Calibri" panose="020F0502020204030204" pitchFamily="34" charset="0"/>
              </a:rPr>
              <a:t>Montanaro</a:t>
            </a:r>
            <a:r>
              <a:rPr lang="en-US" sz="2800" dirty="0">
                <a:solidFill>
                  <a:schemeClr val="bg1">
                    <a:lumMod val="75000"/>
                  </a:schemeClr>
                </a:solidFill>
                <a:cs typeface="Calibri" panose="020F0502020204030204" pitchFamily="34" charset="0"/>
              </a:rPr>
              <a:t> ‘15]</a:t>
            </a:r>
            <a:endParaRPr lang="en-US" sz="2800" dirty="0">
              <a:solidFill>
                <a:schemeClr val="bg1">
                  <a:lumMod val="75000"/>
                </a:schemeClr>
              </a:solidFill>
            </a:endParaRPr>
          </a:p>
        </p:txBody>
      </p:sp>
    </p:spTree>
    <p:extLst>
      <p:ext uri="{BB962C8B-B14F-4D97-AF65-F5344CB8AC3E}">
        <p14:creationId xmlns:p14="http://schemas.microsoft.com/office/powerpoint/2010/main" val="367247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2"/>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3"/>
                <a:ext cx="6196692" cy="1365374"/>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   </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𝑝</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𝑋</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𝑌</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𝑍</m:t>
                              </m:r>
                            </m:e>
                          </m:d>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𝑃</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𝑃</m:t>
                                      </m:r>
                                    </m:e>
                                    <m:sub>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𝑝</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𝑃</m:t>
                                      </m:r>
                                    </m:sub>
                                    <m:sup>
                                      <m: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3"/>
                <a:ext cx="6196692" cy="1365374"/>
              </a:xfrm>
              <a:prstGeom prst="rect">
                <a:avLst/>
              </a:prstGeom>
              <a:blipFill>
                <a:blip r:embed="rId3"/>
                <a:stretch>
                  <a:fillRect t="-102778" b="-150926"/>
                </a:stretch>
              </a:blipFill>
            </p:spPr>
            <p:txBody>
              <a:bodyPr/>
              <a:lstStyle/>
              <a:p>
                <a:r>
                  <a:rPr lang="en-US">
                    <a:noFill/>
                  </a:rPr>
                  <a:t> </a:t>
                </a:r>
              </a:p>
            </p:txBody>
          </p:sp>
        </mc:Fallback>
      </mc:AlternateContent>
    </p:spTree>
    <p:extLst>
      <p:ext uri="{BB962C8B-B14F-4D97-AF65-F5344CB8AC3E}">
        <p14:creationId xmlns:p14="http://schemas.microsoft.com/office/powerpoint/2010/main" val="398839823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4"/>
                <a:stretch>
                  <a:fillRect t="-102778" b="-150926"/>
                </a:stretch>
              </a:blipFill>
            </p:spPr>
            <p:txBody>
              <a:bodyPr/>
              <a:lstStyle/>
              <a:p>
                <a:r>
                  <a:rPr lang="en-US">
                    <a:noFill/>
                  </a:rPr>
                  <a:t> </a:t>
                </a:r>
              </a:p>
            </p:txBody>
          </p:sp>
        </mc:Fallback>
      </mc:AlternateContent>
      <p:graphicFrame>
        <p:nvGraphicFramePr>
          <p:cNvPr id="6" name="Table 6">
            <a:extLst>
              <a:ext uri="{FF2B5EF4-FFF2-40B4-BE49-F238E27FC236}">
                <a16:creationId xmlns:a16="http://schemas.microsoft.com/office/drawing/2014/main" id="{8B1821DA-7D34-4264-DE9B-24B5F6F568A4}"/>
              </a:ext>
            </a:extLst>
          </p:cNvPr>
          <p:cNvGraphicFramePr>
            <a:graphicFrameLocks noGrp="1"/>
          </p:cNvGraphicFramePr>
          <p:nvPr>
            <p:extLst>
              <p:ext uri="{D42A27DB-BD31-4B8C-83A1-F6EECF244321}">
                <p14:modId xmlns:p14="http://schemas.microsoft.com/office/powerpoint/2010/main" val="3891514982"/>
              </p:ext>
            </p:extLst>
          </p:nvPr>
        </p:nvGraphicFramePr>
        <p:xfrm>
          <a:off x="4436836" y="2845622"/>
          <a:ext cx="3318328" cy="3318328"/>
        </p:xfrm>
        <a:graphic>
          <a:graphicData uri="http://schemas.openxmlformats.org/drawingml/2006/table">
            <a:tbl>
              <a:tblPr firstRow="1" bandRow="1">
                <a:tableStyleId>{5C22544A-7EE6-4342-B048-85BDC9FD1C3A}</a:tableStyleId>
              </a:tblPr>
              <a:tblGrid>
                <a:gridCol w="829582">
                  <a:extLst>
                    <a:ext uri="{9D8B030D-6E8A-4147-A177-3AD203B41FA5}">
                      <a16:colId xmlns:a16="http://schemas.microsoft.com/office/drawing/2014/main" val="2168235630"/>
                    </a:ext>
                  </a:extLst>
                </a:gridCol>
                <a:gridCol w="829582">
                  <a:extLst>
                    <a:ext uri="{9D8B030D-6E8A-4147-A177-3AD203B41FA5}">
                      <a16:colId xmlns:a16="http://schemas.microsoft.com/office/drawing/2014/main" val="2617547634"/>
                    </a:ext>
                  </a:extLst>
                </a:gridCol>
                <a:gridCol w="829582">
                  <a:extLst>
                    <a:ext uri="{9D8B030D-6E8A-4147-A177-3AD203B41FA5}">
                      <a16:colId xmlns:a16="http://schemas.microsoft.com/office/drawing/2014/main" val="2122160350"/>
                    </a:ext>
                  </a:extLst>
                </a:gridCol>
                <a:gridCol w="829582">
                  <a:extLst>
                    <a:ext uri="{9D8B030D-6E8A-4147-A177-3AD203B41FA5}">
                      <a16:colId xmlns:a16="http://schemas.microsoft.com/office/drawing/2014/main" val="2389012615"/>
                    </a:ext>
                  </a:extLst>
                </a:gridCol>
              </a:tblGrid>
              <a:tr h="829582">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718552502"/>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231502507"/>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00069471"/>
                  </a:ext>
                </a:extLst>
              </a:tr>
              <a:tr h="829582">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31887661"/>
                  </a:ext>
                </a:extLst>
              </a:tr>
            </a:tbl>
          </a:graphicData>
        </a:graphic>
      </p:graphicFrame>
    </p:spTree>
    <p:extLst>
      <p:ext uri="{BB962C8B-B14F-4D97-AF65-F5344CB8AC3E}">
        <p14:creationId xmlns:p14="http://schemas.microsoft.com/office/powerpoint/2010/main" val="17235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4"/>
                <a:stretch>
                  <a:fillRect t="-102778" b="-150926"/>
                </a:stretch>
              </a:blipFill>
            </p:spPr>
            <p:txBody>
              <a:bodyPr/>
              <a:lstStyle/>
              <a:p>
                <a:r>
                  <a:rPr lang="en-US">
                    <a:noFill/>
                  </a:rPr>
                  <a:t> </a:t>
                </a:r>
              </a:p>
            </p:txBody>
          </p:sp>
        </mc:Fallback>
      </mc:AlternateContent>
      <p:graphicFrame>
        <p:nvGraphicFramePr>
          <p:cNvPr id="3" name="Table 6">
            <a:extLst>
              <a:ext uri="{FF2B5EF4-FFF2-40B4-BE49-F238E27FC236}">
                <a16:creationId xmlns:a16="http://schemas.microsoft.com/office/drawing/2014/main" id="{FC3A12C2-7BA7-9476-E1D6-21D4B44D824B}"/>
              </a:ext>
            </a:extLst>
          </p:cNvPr>
          <p:cNvGraphicFramePr>
            <a:graphicFrameLocks noGrp="1"/>
          </p:cNvGraphicFramePr>
          <p:nvPr>
            <p:extLst>
              <p:ext uri="{D42A27DB-BD31-4B8C-83A1-F6EECF244321}">
                <p14:modId xmlns:p14="http://schemas.microsoft.com/office/powerpoint/2010/main" val="1464443189"/>
              </p:ext>
            </p:extLst>
          </p:nvPr>
        </p:nvGraphicFramePr>
        <p:xfrm>
          <a:off x="4436836" y="2845622"/>
          <a:ext cx="3318328" cy="3318328"/>
        </p:xfrm>
        <a:graphic>
          <a:graphicData uri="http://schemas.openxmlformats.org/drawingml/2006/table">
            <a:tbl>
              <a:tblPr firstRow="1" bandRow="1">
                <a:tableStyleId>{5C22544A-7EE6-4342-B048-85BDC9FD1C3A}</a:tableStyleId>
              </a:tblPr>
              <a:tblGrid>
                <a:gridCol w="829582">
                  <a:extLst>
                    <a:ext uri="{9D8B030D-6E8A-4147-A177-3AD203B41FA5}">
                      <a16:colId xmlns:a16="http://schemas.microsoft.com/office/drawing/2014/main" val="2168235630"/>
                    </a:ext>
                  </a:extLst>
                </a:gridCol>
                <a:gridCol w="829582">
                  <a:extLst>
                    <a:ext uri="{9D8B030D-6E8A-4147-A177-3AD203B41FA5}">
                      <a16:colId xmlns:a16="http://schemas.microsoft.com/office/drawing/2014/main" val="2617547634"/>
                    </a:ext>
                  </a:extLst>
                </a:gridCol>
                <a:gridCol w="829582">
                  <a:extLst>
                    <a:ext uri="{9D8B030D-6E8A-4147-A177-3AD203B41FA5}">
                      <a16:colId xmlns:a16="http://schemas.microsoft.com/office/drawing/2014/main" val="2122160350"/>
                    </a:ext>
                  </a:extLst>
                </a:gridCol>
                <a:gridCol w="829582">
                  <a:extLst>
                    <a:ext uri="{9D8B030D-6E8A-4147-A177-3AD203B41FA5}">
                      <a16:colId xmlns:a16="http://schemas.microsoft.com/office/drawing/2014/main" val="2389012615"/>
                    </a:ext>
                  </a:extLst>
                </a:gridCol>
              </a:tblGrid>
              <a:tr h="829582">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76200" cap="flat" cmpd="sng" algn="ctr">
                      <a:solidFill>
                        <a:schemeClr val="accent6"/>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718552502"/>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231502507"/>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00069471"/>
                  </a:ext>
                </a:extLst>
              </a:tr>
              <a:tr h="829582">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31887661"/>
                  </a:ext>
                </a:extLst>
              </a:tr>
            </a:tbl>
          </a:graphicData>
        </a:graphic>
      </p:graphicFrame>
    </p:spTree>
    <p:extLst>
      <p:ext uri="{BB962C8B-B14F-4D97-AF65-F5344CB8AC3E}">
        <p14:creationId xmlns:p14="http://schemas.microsoft.com/office/powerpoint/2010/main" val="2337642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352D-EC76-F275-8F3C-613C3DC8BD30}"/>
              </a:ext>
            </a:extLst>
          </p:cNvPr>
          <p:cNvSpPr>
            <a:spLocks noGrp="1"/>
          </p:cNvSpPr>
          <p:nvPr>
            <p:ph type="title"/>
          </p:nvPr>
        </p:nvSpPr>
        <p:spPr/>
        <p:txBody>
          <a:bodyPr/>
          <a:lstStyle/>
          <a:p>
            <a:r>
              <a:rPr lang="en-US" dirty="0"/>
              <a:t>CLASSICAL HARDNESS</a:t>
            </a:r>
          </a:p>
        </p:txBody>
      </p:sp>
      <p:grpSp>
        <p:nvGrpSpPr>
          <p:cNvPr id="5" name="Group 4">
            <a:extLst>
              <a:ext uri="{FF2B5EF4-FFF2-40B4-BE49-F238E27FC236}">
                <a16:creationId xmlns:a16="http://schemas.microsoft.com/office/drawing/2014/main" id="{10A63C14-EC00-1EEE-9331-398ED827282E}"/>
              </a:ext>
            </a:extLst>
          </p:cNvPr>
          <p:cNvGrpSpPr/>
          <p:nvPr/>
        </p:nvGrpSpPr>
        <p:grpSpPr>
          <a:xfrm>
            <a:off x="312614" y="1294410"/>
            <a:ext cx="6808804" cy="2411315"/>
            <a:chOff x="741927" y="1294411"/>
            <a:chExt cx="10497441" cy="3717633"/>
          </a:xfrm>
        </p:grpSpPr>
        <p:cxnSp>
          <p:nvCxnSpPr>
            <p:cNvPr id="6" name="Straight Connector 5">
              <a:extLst>
                <a:ext uri="{FF2B5EF4-FFF2-40B4-BE49-F238E27FC236}">
                  <a16:creationId xmlns:a16="http://schemas.microsoft.com/office/drawing/2014/main" id="{CAD13F10-C7C6-D962-DB0D-B8B9BC680B6E}"/>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48D494-C672-DE23-E778-758203FEBD97}"/>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1B5A12-A474-3356-15C8-6500F4EAC72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641F0C-E135-4FDF-82EA-87EDAC87DD7F}"/>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CFF554-40EA-A84F-E971-6870530EF926}"/>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2ADDDB-C588-5C26-63BA-602B70D4E16F}"/>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6E4287-0CFD-E27D-BE2F-DAF618BFA14A}"/>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834DD6-9C2E-9B24-D4F1-E260E6CE288A}"/>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710B44-8DBB-BDBE-E75A-5D4C368E76C0}"/>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E4EF4B-FC86-729A-C245-9E70B3D4EEBF}"/>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Picture 15" descr="Diagram, background pattern&#10;&#10;Description automatically generated with medium confidence">
              <a:extLst>
                <a:ext uri="{FF2B5EF4-FFF2-40B4-BE49-F238E27FC236}">
                  <a16:creationId xmlns:a16="http://schemas.microsoft.com/office/drawing/2014/main" id="{99197B39-A7AE-C493-BE12-429156915B98}"/>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7" name="Picture 10" descr="Ball, orange, sphere icon - Free download on Iconfinder">
              <a:extLst>
                <a:ext uri="{FF2B5EF4-FFF2-40B4-BE49-F238E27FC236}">
                  <a16:creationId xmlns:a16="http://schemas.microsoft.com/office/drawing/2014/main" id="{3BF7927A-92E5-BA0E-D3AA-2D58041BB21B}"/>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A picture containing diagram&#10;&#10;Description automatically generated">
              <a:extLst>
                <a:ext uri="{FF2B5EF4-FFF2-40B4-BE49-F238E27FC236}">
                  <a16:creationId xmlns:a16="http://schemas.microsoft.com/office/drawing/2014/main" id="{C98D4CC1-64D6-FB82-98DD-CE9C43D74AA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19" name="Straight Connector 18">
              <a:extLst>
                <a:ext uri="{FF2B5EF4-FFF2-40B4-BE49-F238E27FC236}">
                  <a16:creationId xmlns:a16="http://schemas.microsoft.com/office/drawing/2014/main" id="{341B10B1-2A57-98F2-744C-C6E2EB8E85B1}"/>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0" name="Picture 10" descr="Ball, orange, sphere icon - Free download on Iconfinder">
              <a:extLst>
                <a:ext uri="{FF2B5EF4-FFF2-40B4-BE49-F238E27FC236}">
                  <a16:creationId xmlns:a16="http://schemas.microsoft.com/office/drawing/2014/main" id="{826458FD-6B72-14AE-1405-DE11C35A38F1}"/>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descr="A picture containing diagram&#10;&#10;Description automatically generated">
              <a:extLst>
                <a:ext uri="{FF2B5EF4-FFF2-40B4-BE49-F238E27FC236}">
                  <a16:creationId xmlns:a16="http://schemas.microsoft.com/office/drawing/2014/main" id="{BD6D272E-8B7B-C4C0-D787-909CE8C20A1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2" name="Straight Connector 21">
              <a:extLst>
                <a:ext uri="{FF2B5EF4-FFF2-40B4-BE49-F238E27FC236}">
                  <a16:creationId xmlns:a16="http://schemas.microsoft.com/office/drawing/2014/main" id="{522642D4-3AF2-884F-335B-A90862F193F1}"/>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3" name="Picture 10" descr="Ball, orange, sphere icon - Free download on Iconfinder">
              <a:extLst>
                <a:ext uri="{FF2B5EF4-FFF2-40B4-BE49-F238E27FC236}">
                  <a16:creationId xmlns:a16="http://schemas.microsoft.com/office/drawing/2014/main" id="{EBB0F567-A434-47DF-2A58-CE8584729F50}"/>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3" descr="A picture containing diagram&#10;&#10;Description automatically generated">
              <a:extLst>
                <a:ext uri="{FF2B5EF4-FFF2-40B4-BE49-F238E27FC236}">
                  <a16:creationId xmlns:a16="http://schemas.microsoft.com/office/drawing/2014/main" id="{8F7B0566-F8FA-8BE1-FEAE-93F824F9372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5" name="Straight Connector 24">
              <a:extLst>
                <a:ext uri="{FF2B5EF4-FFF2-40B4-BE49-F238E27FC236}">
                  <a16:creationId xmlns:a16="http://schemas.microsoft.com/office/drawing/2014/main" id="{4D30AE39-1DD3-4047-5AB2-058167641FFD}"/>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6" name="Picture 10" descr="Ball, orange, sphere icon - Free download on Iconfinder">
              <a:extLst>
                <a:ext uri="{FF2B5EF4-FFF2-40B4-BE49-F238E27FC236}">
                  <a16:creationId xmlns:a16="http://schemas.microsoft.com/office/drawing/2014/main" id="{C2F146B4-A09E-9939-A26D-93C129755ED8}"/>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6" descr="A picture containing diagram&#10;&#10;Description automatically generated">
              <a:extLst>
                <a:ext uri="{FF2B5EF4-FFF2-40B4-BE49-F238E27FC236}">
                  <a16:creationId xmlns:a16="http://schemas.microsoft.com/office/drawing/2014/main" id="{48DFDF95-B495-3441-BBAF-553CF46D130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8" name="Straight Connector 27">
              <a:extLst>
                <a:ext uri="{FF2B5EF4-FFF2-40B4-BE49-F238E27FC236}">
                  <a16:creationId xmlns:a16="http://schemas.microsoft.com/office/drawing/2014/main" id="{9EBC0893-0143-73B2-23B7-E3E90B42E210}"/>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9" name="Picture 10" descr="Ball, orange, sphere icon - Free download on Iconfinder">
              <a:extLst>
                <a:ext uri="{FF2B5EF4-FFF2-40B4-BE49-F238E27FC236}">
                  <a16:creationId xmlns:a16="http://schemas.microsoft.com/office/drawing/2014/main" id="{0C2C2C32-0E8B-6DCF-1058-0CCDDFDFBBA0}"/>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A picture containing diagram&#10;&#10;Description automatically generated">
              <a:extLst>
                <a:ext uri="{FF2B5EF4-FFF2-40B4-BE49-F238E27FC236}">
                  <a16:creationId xmlns:a16="http://schemas.microsoft.com/office/drawing/2014/main" id="{EA7FB778-86F0-1A17-08FC-DE72C4CFDFB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1" name="Straight Connector 30">
              <a:extLst>
                <a:ext uri="{FF2B5EF4-FFF2-40B4-BE49-F238E27FC236}">
                  <a16:creationId xmlns:a16="http://schemas.microsoft.com/office/drawing/2014/main" id="{0482BF4A-DDD5-4CC6-B3FE-568439B07F83}"/>
                </a:ext>
              </a:extLst>
            </p:cNvPr>
            <p:cNvCxnSpPr>
              <a:cxnSpLocks/>
              <a:endCxn id="30"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Rounded Rectangle 31">
                  <a:extLst>
                    <a:ext uri="{FF2B5EF4-FFF2-40B4-BE49-F238E27FC236}">
                      <a16:creationId xmlns:a16="http://schemas.microsoft.com/office/drawing/2014/main" id="{D177AD43-45B0-0F28-9831-0132CCF83DA4}"/>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i="1" smtClean="0">
                            <a:solidFill>
                              <a:srgbClr val="272611"/>
                            </a:solidFill>
                            <a:latin typeface="Cambria Math" panose="02040503050406030204" pitchFamily="18" charset="0"/>
                            <a:ea typeface="Cambria Math" panose="02040503050406030204" pitchFamily="18" charset="0"/>
                          </a:rPr>
                          <m:t>ℰ</m:t>
                        </m:r>
                      </m:oMath>
                    </m:oMathPara>
                  </a14:m>
                  <a:endParaRPr lang="en-US" sz="3600" dirty="0">
                    <a:solidFill>
                      <a:srgbClr val="272611"/>
                    </a:solidFill>
                  </a:endParaRPr>
                </a:p>
              </p:txBody>
            </p:sp>
          </mc:Choice>
          <mc:Fallback>
            <p:sp>
              <p:nvSpPr>
                <p:cNvPr id="32" name="Rounded Rectangle 31">
                  <a:extLst>
                    <a:ext uri="{FF2B5EF4-FFF2-40B4-BE49-F238E27FC236}">
                      <a16:creationId xmlns:a16="http://schemas.microsoft.com/office/drawing/2014/main" id="{D177AD43-45B0-0F28-9831-0132CCF83DA4}"/>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04065904-9ED6-8F9D-03C6-E2C51743D163}"/>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𝑂</m:t>
                        </m:r>
                      </m:oMath>
                    </m:oMathPara>
                  </a14:m>
                  <a:endParaRPr lang="en-US" sz="1000" dirty="0">
                    <a:solidFill>
                      <a:srgbClr val="272611"/>
                    </a:solidFill>
                  </a:endParaRPr>
                </a:p>
              </p:txBody>
            </p:sp>
          </mc:Choice>
          <mc:Fallback>
            <p:sp>
              <p:nvSpPr>
                <p:cNvPr id="33" name="Rounded Rectangle 32">
                  <a:extLst>
                    <a:ext uri="{FF2B5EF4-FFF2-40B4-BE49-F238E27FC236}">
                      <a16:creationId xmlns:a16="http://schemas.microsoft.com/office/drawing/2014/main" id="{04065904-9ED6-8F9D-03C6-E2C51743D163}"/>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spTree>
    <p:extLst>
      <p:ext uri="{BB962C8B-B14F-4D97-AF65-F5344CB8AC3E}">
        <p14:creationId xmlns:p14="http://schemas.microsoft.com/office/powerpoint/2010/main" val="377116400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4"/>
                <a:stretch>
                  <a:fillRect t="-102778" b="-150926"/>
                </a:stretch>
              </a:blipFill>
            </p:spPr>
            <p:txBody>
              <a:bodyPr/>
              <a:lstStyle/>
              <a:p>
                <a:r>
                  <a:rPr lang="en-US">
                    <a:noFill/>
                  </a:rPr>
                  <a:t> </a:t>
                </a:r>
              </a:p>
            </p:txBody>
          </p:sp>
        </mc:Fallback>
      </mc:AlternateContent>
      <p:graphicFrame>
        <p:nvGraphicFramePr>
          <p:cNvPr id="6" name="Table 6">
            <a:extLst>
              <a:ext uri="{FF2B5EF4-FFF2-40B4-BE49-F238E27FC236}">
                <a16:creationId xmlns:a16="http://schemas.microsoft.com/office/drawing/2014/main" id="{8B1821DA-7D34-4264-DE9B-24B5F6F568A4}"/>
              </a:ext>
            </a:extLst>
          </p:cNvPr>
          <p:cNvGraphicFramePr>
            <a:graphicFrameLocks noGrp="1"/>
          </p:cNvGraphicFramePr>
          <p:nvPr>
            <p:extLst>
              <p:ext uri="{D42A27DB-BD31-4B8C-83A1-F6EECF244321}">
                <p14:modId xmlns:p14="http://schemas.microsoft.com/office/powerpoint/2010/main" val="356318319"/>
              </p:ext>
            </p:extLst>
          </p:nvPr>
        </p:nvGraphicFramePr>
        <p:xfrm>
          <a:off x="4436836" y="2845622"/>
          <a:ext cx="3318328" cy="3318328"/>
        </p:xfrm>
        <a:graphic>
          <a:graphicData uri="http://schemas.openxmlformats.org/drawingml/2006/table">
            <a:tbl>
              <a:tblPr firstRow="1" bandRow="1">
                <a:tableStyleId>{5C22544A-7EE6-4342-B048-85BDC9FD1C3A}</a:tableStyleId>
              </a:tblPr>
              <a:tblGrid>
                <a:gridCol w="829582">
                  <a:extLst>
                    <a:ext uri="{9D8B030D-6E8A-4147-A177-3AD203B41FA5}">
                      <a16:colId xmlns:a16="http://schemas.microsoft.com/office/drawing/2014/main" val="2168235630"/>
                    </a:ext>
                  </a:extLst>
                </a:gridCol>
                <a:gridCol w="829582">
                  <a:extLst>
                    <a:ext uri="{9D8B030D-6E8A-4147-A177-3AD203B41FA5}">
                      <a16:colId xmlns:a16="http://schemas.microsoft.com/office/drawing/2014/main" val="2617547634"/>
                    </a:ext>
                  </a:extLst>
                </a:gridCol>
                <a:gridCol w="829582">
                  <a:extLst>
                    <a:ext uri="{9D8B030D-6E8A-4147-A177-3AD203B41FA5}">
                      <a16:colId xmlns:a16="http://schemas.microsoft.com/office/drawing/2014/main" val="2122160350"/>
                    </a:ext>
                  </a:extLst>
                </a:gridCol>
                <a:gridCol w="829582">
                  <a:extLst>
                    <a:ext uri="{9D8B030D-6E8A-4147-A177-3AD203B41FA5}">
                      <a16:colId xmlns:a16="http://schemas.microsoft.com/office/drawing/2014/main" val="2389012615"/>
                    </a:ext>
                  </a:extLst>
                </a:gridCol>
              </a:tblGrid>
              <a:tr h="829582">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76200" cap="flat" cmpd="sng" algn="ctr">
                      <a:solidFill>
                        <a:schemeClr val="accent6"/>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718552502"/>
                  </a:ext>
                </a:extLst>
              </a:tr>
              <a:tr h="829582">
                <a:tc>
                  <a:txBody>
                    <a:bodyPr/>
                    <a:lstStyle/>
                    <a:p>
                      <a:endParaRPr lang="en-US" sz="1700" dirty="0">
                        <a:ln>
                          <a:solidFill>
                            <a:srgbClr val="FF0000"/>
                          </a:solidFill>
                        </a:ln>
                      </a:endParaRPr>
                    </a:p>
                  </a:txBody>
                  <a:tcPr marL="82959" marR="82959" marT="41479" marB="41479">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76200" cap="flat" cmpd="sng" algn="ctr">
                      <a:solidFill>
                        <a:schemeClr val="accent6"/>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231502507"/>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00069471"/>
                  </a:ext>
                </a:extLst>
              </a:tr>
              <a:tr h="829582">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31887661"/>
                  </a:ext>
                </a:extLst>
              </a:tr>
            </a:tbl>
          </a:graphicData>
        </a:graphic>
      </p:graphicFrame>
    </p:spTree>
    <p:extLst>
      <p:ext uri="{BB962C8B-B14F-4D97-AF65-F5344CB8AC3E}">
        <p14:creationId xmlns:p14="http://schemas.microsoft.com/office/powerpoint/2010/main" val="2541532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4"/>
                <a:stretch>
                  <a:fillRect t="-102778" b="-150926"/>
                </a:stretch>
              </a:blipFill>
            </p:spPr>
            <p:txBody>
              <a:bodyPr/>
              <a:lstStyle/>
              <a:p>
                <a:r>
                  <a:rPr lang="en-US">
                    <a:noFill/>
                  </a:rPr>
                  <a:t> </a:t>
                </a:r>
              </a:p>
            </p:txBody>
          </p:sp>
        </mc:Fallback>
      </mc:AlternateContent>
      <p:graphicFrame>
        <p:nvGraphicFramePr>
          <p:cNvPr id="6" name="Table 6">
            <a:extLst>
              <a:ext uri="{FF2B5EF4-FFF2-40B4-BE49-F238E27FC236}">
                <a16:creationId xmlns:a16="http://schemas.microsoft.com/office/drawing/2014/main" id="{8B1821DA-7D34-4264-DE9B-24B5F6F568A4}"/>
              </a:ext>
            </a:extLst>
          </p:cNvPr>
          <p:cNvGraphicFramePr>
            <a:graphicFrameLocks noGrp="1"/>
          </p:cNvGraphicFramePr>
          <p:nvPr>
            <p:extLst>
              <p:ext uri="{D42A27DB-BD31-4B8C-83A1-F6EECF244321}">
                <p14:modId xmlns:p14="http://schemas.microsoft.com/office/powerpoint/2010/main" val="1153683370"/>
              </p:ext>
            </p:extLst>
          </p:nvPr>
        </p:nvGraphicFramePr>
        <p:xfrm>
          <a:off x="4436836" y="2845622"/>
          <a:ext cx="3318328" cy="3318328"/>
        </p:xfrm>
        <a:graphic>
          <a:graphicData uri="http://schemas.openxmlformats.org/drawingml/2006/table">
            <a:tbl>
              <a:tblPr firstRow="1" bandRow="1">
                <a:tableStyleId>{5C22544A-7EE6-4342-B048-85BDC9FD1C3A}</a:tableStyleId>
              </a:tblPr>
              <a:tblGrid>
                <a:gridCol w="829582">
                  <a:extLst>
                    <a:ext uri="{9D8B030D-6E8A-4147-A177-3AD203B41FA5}">
                      <a16:colId xmlns:a16="http://schemas.microsoft.com/office/drawing/2014/main" val="2168235630"/>
                    </a:ext>
                  </a:extLst>
                </a:gridCol>
                <a:gridCol w="829582">
                  <a:extLst>
                    <a:ext uri="{9D8B030D-6E8A-4147-A177-3AD203B41FA5}">
                      <a16:colId xmlns:a16="http://schemas.microsoft.com/office/drawing/2014/main" val="2617547634"/>
                    </a:ext>
                  </a:extLst>
                </a:gridCol>
                <a:gridCol w="829582">
                  <a:extLst>
                    <a:ext uri="{9D8B030D-6E8A-4147-A177-3AD203B41FA5}">
                      <a16:colId xmlns:a16="http://schemas.microsoft.com/office/drawing/2014/main" val="2122160350"/>
                    </a:ext>
                  </a:extLst>
                </a:gridCol>
                <a:gridCol w="829582">
                  <a:extLst>
                    <a:ext uri="{9D8B030D-6E8A-4147-A177-3AD203B41FA5}">
                      <a16:colId xmlns:a16="http://schemas.microsoft.com/office/drawing/2014/main" val="2389012615"/>
                    </a:ext>
                  </a:extLst>
                </a:gridCol>
              </a:tblGrid>
              <a:tr h="829582">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718552502"/>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76200" cap="flat" cmpd="sng" algn="ctr">
                      <a:solidFill>
                        <a:schemeClr val="accent6"/>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231502507"/>
                  </a:ext>
                </a:extLst>
              </a:tr>
              <a:tr h="829582">
                <a:tc>
                  <a:txBody>
                    <a:bodyPr/>
                    <a:lstStyle/>
                    <a:p>
                      <a:endParaRPr lang="en-US" sz="1700" dirty="0">
                        <a:ln>
                          <a:solidFill>
                            <a:srgbClr val="FF0000"/>
                          </a:solidFill>
                        </a:ln>
                      </a:endParaRPr>
                    </a:p>
                  </a:txBody>
                  <a:tcPr marL="82959" marR="82959" marT="41479" marB="41479">
                    <a:lnL w="76200" cap="flat" cmpd="sng" algn="ctr">
                      <a:solidFill>
                        <a:schemeClr val="accent6"/>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00069471"/>
                  </a:ext>
                </a:extLst>
              </a:tr>
              <a:tr h="829582">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31887661"/>
                  </a:ext>
                </a:extLst>
              </a:tr>
            </a:tbl>
          </a:graphicData>
        </a:graphic>
      </p:graphicFrame>
    </p:spTree>
    <p:extLst>
      <p:ext uri="{BB962C8B-B14F-4D97-AF65-F5344CB8AC3E}">
        <p14:creationId xmlns:p14="http://schemas.microsoft.com/office/powerpoint/2010/main" val="1646457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4"/>
                <a:stretch>
                  <a:fillRect t="-102778" b="-150926"/>
                </a:stretch>
              </a:blipFill>
            </p:spPr>
            <p:txBody>
              <a:bodyPr/>
              <a:lstStyle/>
              <a:p>
                <a:r>
                  <a:rPr lang="en-US">
                    <a:noFill/>
                  </a:rPr>
                  <a:t> </a:t>
                </a:r>
              </a:p>
            </p:txBody>
          </p:sp>
        </mc:Fallback>
      </mc:AlternateContent>
      <p:graphicFrame>
        <p:nvGraphicFramePr>
          <p:cNvPr id="6" name="Table 6">
            <a:extLst>
              <a:ext uri="{FF2B5EF4-FFF2-40B4-BE49-F238E27FC236}">
                <a16:creationId xmlns:a16="http://schemas.microsoft.com/office/drawing/2014/main" id="{8B1821DA-7D34-4264-DE9B-24B5F6F568A4}"/>
              </a:ext>
            </a:extLst>
          </p:cNvPr>
          <p:cNvGraphicFramePr>
            <a:graphicFrameLocks noGrp="1"/>
          </p:cNvGraphicFramePr>
          <p:nvPr>
            <p:extLst>
              <p:ext uri="{D42A27DB-BD31-4B8C-83A1-F6EECF244321}">
                <p14:modId xmlns:p14="http://schemas.microsoft.com/office/powerpoint/2010/main" val="463579283"/>
              </p:ext>
            </p:extLst>
          </p:nvPr>
        </p:nvGraphicFramePr>
        <p:xfrm>
          <a:off x="4436836" y="2845622"/>
          <a:ext cx="3318328" cy="3318328"/>
        </p:xfrm>
        <a:graphic>
          <a:graphicData uri="http://schemas.openxmlformats.org/drawingml/2006/table">
            <a:tbl>
              <a:tblPr firstRow="1" bandRow="1">
                <a:tableStyleId>{5C22544A-7EE6-4342-B048-85BDC9FD1C3A}</a:tableStyleId>
              </a:tblPr>
              <a:tblGrid>
                <a:gridCol w="829582">
                  <a:extLst>
                    <a:ext uri="{9D8B030D-6E8A-4147-A177-3AD203B41FA5}">
                      <a16:colId xmlns:a16="http://schemas.microsoft.com/office/drawing/2014/main" val="2168235630"/>
                    </a:ext>
                  </a:extLst>
                </a:gridCol>
                <a:gridCol w="829582">
                  <a:extLst>
                    <a:ext uri="{9D8B030D-6E8A-4147-A177-3AD203B41FA5}">
                      <a16:colId xmlns:a16="http://schemas.microsoft.com/office/drawing/2014/main" val="2617547634"/>
                    </a:ext>
                  </a:extLst>
                </a:gridCol>
                <a:gridCol w="829582">
                  <a:extLst>
                    <a:ext uri="{9D8B030D-6E8A-4147-A177-3AD203B41FA5}">
                      <a16:colId xmlns:a16="http://schemas.microsoft.com/office/drawing/2014/main" val="2122160350"/>
                    </a:ext>
                  </a:extLst>
                </a:gridCol>
                <a:gridCol w="829582">
                  <a:extLst>
                    <a:ext uri="{9D8B030D-6E8A-4147-A177-3AD203B41FA5}">
                      <a16:colId xmlns:a16="http://schemas.microsoft.com/office/drawing/2014/main" val="2389012615"/>
                    </a:ext>
                  </a:extLst>
                </a:gridCol>
              </a:tblGrid>
              <a:tr h="829582">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718552502"/>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231502507"/>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76200" cap="flat" cmpd="sng" algn="ctr">
                      <a:solidFill>
                        <a:schemeClr val="accent6"/>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00069471"/>
                  </a:ext>
                </a:extLst>
              </a:tr>
              <a:tr h="829582">
                <a:tc>
                  <a:txBody>
                    <a:bodyPr/>
                    <a:lstStyle/>
                    <a:p>
                      <a:endParaRPr lang="en-US" sz="1700" dirty="0">
                        <a:ln>
                          <a:solidFill>
                            <a:srgbClr val="FF0000"/>
                          </a:solidFill>
                        </a:ln>
                      </a:endParaRPr>
                    </a:p>
                  </a:txBody>
                  <a:tcPr marL="82959" marR="82959" marT="41479" marB="41479">
                    <a:lnL w="76200" cap="flat" cmpd="sng" algn="ctr">
                      <a:solidFill>
                        <a:schemeClr val="accent6"/>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76200" cap="flat" cmpd="sng" algn="ctr">
                      <a:solidFill>
                        <a:schemeClr val="accent6"/>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31887661"/>
                  </a:ext>
                </a:extLst>
              </a:tr>
            </a:tbl>
          </a:graphicData>
        </a:graphic>
      </p:graphicFrame>
    </p:spTree>
    <p:extLst>
      <p:ext uri="{BB962C8B-B14F-4D97-AF65-F5344CB8AC3E}">
        <p14:creationId xmlns:p14="http://schemas.microsoft.com/office/powerpoint/2010/main" val="998437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4"/>
                <a:stretch>
                  <a:fillRect t="-102778" b="-150926"/>
                </a:stretch>
              </a:blipFill>
            </p:spPr>
            <p:txBody>
              <a:bodyPr/>
              <a:lstStyle/>
              <a:p>
                <a:r>
                  <a:rPr lang="en-US">
                    <a:noFill/>
                  </a:rPr>
                  <a:t> </a:t>
                </a:r>
              </a:p>
            </p:txBody>
          </p:sp>
        </mc:Fallback>
      </mc:AlternateContent>
      <p:graphicFrame>
        <p:nvGraphicFramePr>
          <p:cNvPr id="6" name="Table 6">
            <a:extLst>
              <a:ext uri="{FF2B5EF4-FFF2-40B4-BE49-F238E27FC236}">
                <a16:creationId xmlns:a16="http://schemas.microsoft.com/office/drawing/2014/main" id="{8B1821DA-7D34-4264-DE9B-24B5F6F568A4}"/>
              </a:ext>
            </a:extLst>
          </p:cNvPr>
          <p:cNvGraphicFramePr>
            <a:graphicFrameLocks noGrp="1"/>
          </p:cNvGraphicFramePr>
          <p:nvPr>
            <p:extLst>
              <p:ext uri="{D42A27DB-BD31-4B8C-83A1-F6EECF244321}">
                <p14:modId xmlns:p14="http://schemas.microsoft.com/office/powerpoint/2010/main" val="556512711"/>
              </p:ext>
            </p:extLst>
          </p:nvPr>
        </p:nvGraphicFramePr>
        <p:xfrm>
          <a:off x="4436836" y="2845622"/>
          <a:ext cx="3318328" cy="3318328"/>
        </p:xfrm>
        <a:graphic>
          <a:graphicData uri="http://schemas.openxmlformats.org/drawingml/2006/table">
            <a:tbl>
              <a:tblPr firstRow="1" bandRow="1">
                <a:tableStyleId>{5C22544A-7EE6-4342-B048-85BDC9FD1C3A}</a:tableStyleId>
              </a:tblPr>
              <a:tblGrid>
                <a:gridCol w="829582">
                  <a:extLst>
                    <a:ext uri="{9D8B030D-6E8A-4147-A177-3AD203B41FA5}">
                      <a16:colId xmlns:a16="http://schemas.microsoft.com/office/drawing/2014/main" val="2168235630"/>
                    </a:ext>
                  </a:extLst>
                </a:gridCol>
                <a:gridCol w="829582">
                  <a:extLst>
                    <a:ext uri="{9D8B030D-6E8A-4147-A177-3AD203B41FA5}">
                      <a16:colId xmlns:a16="http://schemas.microsoft.com/office/drawing/2014/main" val="2617547634"/>
                    </a:ext>
                  </a:extLst>
                </a:gridCol>
                <a:gridCol w="829582">
                  <a:extLst>
                    <a:ext uri="{9D8B030D-6E8A-4147-A177-3AD203B41FA5}">
                      <a16:colId xmlns:a16="http://schemas.microsoft.com/office/drawing/2014/main" val="2122160350"/>
                    </a:ext>
                  </a:extLst>
                </a:gridCol>
                <a:gridCol w="829582">
                  <a:extLst>
                    <a:ext uri="{9D8B030D-6E8A-4147-A177-3AD203B41FA5}">
                      <a16:colId xmlns:a16="http://schemas.microsoft.com/office/drawing/2014/main" val="2389012615"/>
                    </a:ext>
                  </a:extLst>
                </a:gridCol>
              </a:tblGrid>
              <a:tr h="829582">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718552502"/>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231502507"/>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00069471"/>
                  </a:ext>
                </a:extLst>
              </a:tr>
              <a:tr h="829582">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solidFill>
                      <a:schemeClr val="accent5">
                        <a:lumMod val="60000"/>
                        <a:lumOff val="40000"/>
                      </a:schemeClr>
                    </a:solidFill>
                  </a:tcPr>
                </a:tc>
                <a:tc>
                  <a:txBody>
                    <a:bodyPr/>
                    <a:lstStyle/>
                    <a:p>
                      <a:endParaRPr lang="en-US" sz="1700" dirty="0">
                        <a:ln>
                          <a:solidFill>
                            <a:srgbClr val="FF0000"/>
                          </a:solidFill>
                        </a:ln>
                      </a:endParaRPr>
                    </a:p>
                  </a:txBody>
                  <a:tcPr marL="82959" marR="82959" marT="41479" marB="41479">
                    <a:lnL w="38100" cap="flat" cmpd="sng" algn="ctr">
                      <a:solidFill>
                        <a:schemeClr val="accent5">
                          <a:lumMod val="60000"/>
                          <a:lumOff val="40000"/>
                        </a:schemeClr>
                      </a:solidFill>
                      <a:prstDash val="solid"/>
                      <a:round/>
                      <a:headEnd type="none" w="med" len="med"/>
                      <a:tailEnd type="none" w="med" len="med"/>
                    </a:lnL>
                    <a:lnR w="38100" cap="flat" cmpd="sng" algn="ctr">
                      <a:solidFill>
                        <a:schemeClr val="accent5">
                          <a:lumMod val="60000"/>
                          <a:lumOff val="40000"/>
                        </a:schemeClr>
                      </a:solidFill>
                      <a:prstDash val="solid"/>
                      <a:round/>
                      <a:headEnd type="none" w="med" len="med"/>
                      <a:tailEnd type="none" w="med" len="med"/>
                    </a:lnR>
                    <a:lnT w="38100" cap="flat" cmpd="sng" algn="ctr">
                      <a:solidFill>
                        <a:schemeClr val="accent5">
                          <a:lumMod val="60000"/>
                          <a:lumOff val="40000"/>
                        </a:schemeClr>
                      </a:solidFill>
                      <a:prstDash val="solid"/>
                      <a:round/>
                      <a:headEnd type="none" w="med" len="med"/>
                      <a:tailEnd type="none" w="med" len="med"/>
                    </a:lnT>
                    <a:lnB w="38100" cap="flat" cmpd="sng" algn="ctr">
                      <a:solidFill>
                        <a:schemeClr val="accent5">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31887661"/>
                  </a:ext>
                </a:extLst>
              </a:tr>
            </a:tbl>
          </a:graphicData>
        </a:graphic>
      </p:graphicFrame>
      <p:cxnSp>
        <p:nvCxnSpPr>
          <p:cNvPr id="5" name="Straight Arrow Connector 4">
            <a:extLst>
              <a:ext uri="{FF2B5EF4-FFF2-40B4-BE49-F238E27FC236}">
                <a16:creationId xmlns:a16="http://schemas.microsoft.com/office/drawing/2014/main" id="{F600825F-9E6D-0BD6-1B18-F3FD0BA3C9E4}"/>
              </a:ext>
            </a:extLst>
          </p:cNvPr>
          <p:cNvCxnSpPr/>
          <p:nvPr/>
        </p:nvCxnSpPr>
        <p:spPr>
          <a:xfrm>
            <a:off x="4000500" y="2845622"/>
            <a:ext cx="0" cy="3318328"/>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144FC7D-4C11-0D1B-A684-53CF9CB30515}"/>
                  </a:ext>
                </a:extLst>
              </p:cNvPr>
              <p:cNvSpPr txBox="1"/>
              <p:nvPr/>
            </p:nvSpPr>
            <p:spPr>
              <a:xfrm>
                <a:off x="8037741" y="3429000"/>
                <a:ext cx="4100919" cy="1309436"/>
              </a:xfrm>
              <a:prstGeom prst="roundRect">
                <a:avLst/>
              </a:prstGeom>
              <a:noFill/>
              <a:ln>
                <a:solidFill>
                  <a:schemeClr val="accent1">
                    <a:lumMod val="40000"/>
                    <a:lumOff val="60000"/>
                  </a:schemeClr>
                </a:solidFill>
              </a:ln>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ad>
                        <m:radPr>
                          <m:deg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2</m:t>
                                  </m:r>
                                </m:sup>
                              </m:sSubSup>
                            </m:e>
                          </m:nary>
                        </m:e>
                      </m:rad>
                      <m:r>
                        <a:rPr lang="en-US" sz="24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7" name="TextBox 6">
                <a:extLst>
                  <a:ext uri="{FF2B5EF4-FFF2-40B4-BE49-F238E27FC236}">
                    <a16:creationId xmlns:a16="http://schemas.microsoft.com/office/drawing/2014/main" id="{1144FC7D-4C11-0D1B-A684-53CF9CB30515}"/>
                  </a:ext>
                </a:extLst>
              </p:cNvPr>
              <p:cNvSpPr txBox="1">
                <a:spLocks noRot="1" noChangeAspect="1" noMove="1" noResize="1" noEditPoints="1" noAdjustHandles="1" noChangeArrowheads="1" noChangeShapeType="1" noTextEdit="1"/>
              </p:cNvSpPr>
              <p:nvPr/>
            </p:nvSpPr>
            <p:spPr>
              <a:xfrm>
                <a:off x="8037741" y="3429000"/>
                <a:ext cx="4100919" cy="1309436"/>
              </a:xfrm>
              <a:prstGeom prst="roundRect">
                <a:avLst/>
              </a:prstGeom>
              <a:blipFill>
                <a:blip r:embed="rId5"/>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8352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5" name="Table 5">
                <a:extLst>
                  <a:ext uri="{FF2B5EF4-FFF2-40B4-BE49-F238E27FC236}">
                    <a16:creationId xmlns:a16="http://schemas.microsoft.com/office/drawing/2014/main" id="{86B18AFE-CEAA-90A1-9E5E-72140674C091}"/>
                  </a:ext>
                </a:extLst>
              </p:cNvPr>
              <p:cNvGraphicFramePr>
                <a:graphicFrameLocks noGrp="1"/>
              </p:cNvGraphicFramePr>
              <p:nvPr>
                <p:ph idx="1"/>
                <p:extLst>
                  <p:ext uri="{D42A27DB-BD31-4B8C-83A1-F6EECF244321}">
                    <p14:modId xmlns:p14="http://schemas.microsoft.com/office/powerpoint/2010/main" val="1800319846"/>
                  </p:ext>
                </p:extLst>
              </p:nvPr>
            </p:nvGraphicFramePr>
            <p:xfrm>
              <a:off x="2332264" y="2545484"/>
              <a:ext cx="7527471" cy="2211515"/>
            </p:xfrm>
            <a:graphic>
              <a:graphicData uri="http://schemas.openxmlformats.org/drawingml/2006/table">
                <a:tbl>
                  <a:tblPr firstRow="1" bandRow="1">
                    <a:tableStyleId>{5C22544A-7EE6-4342-B048-85BDC9FD1C3A}</a:tableStyleId>
                  </a:tblPr>
                  <a:tblGrid>
                    <a:gridCol w="1551214">
                      <a:extLst>
                        <a:ext uri="{9D8B030D-6E8A-4147-A177-3AD203B41FA5}">
                          <a16:colId xmlns:a16="http://schemas.microsoft.com/office/drawing/2014/main" val="2536238229"/>
                        </a:ext>
                      </a:extLst>
                    </a:gridCol>
                    <a:gridCol w="5976257">
                      <a:extLst>
                        <a:ext uri="{9D8B030D-6E8A-4147-A177-3AD203B41FA5}">
                          <a16:colId xmlns:a16="http://schemas.microsoft.com/office/drawing/2014/main" val="4100026642"/>
                        </a:ext>
                      </a:extLst>
                    </a:gridCol>
                  </a:tblGrid>
                  <a:tr h="370840">
                    <a:tc>
                      <a:txBody>
                        <a:bodyPr/>
                        <a:lstStyle/>
                        <a:p>
                          <a:pPr algn="r"/>
                          <a14:m>
                            <m:oMathPara xmlns:m="http://schemas.openxmlformats.org/officeDocument/2006/math">
                              <m:oMathParaPr>
                                <m:jc m:val="right"/>
                              </m:oMathParaPr>
                              <m:oMath xmlns:m="http://schemas.openxmlformats.org/officeDocument/2006/math">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&lt;</m:t>
                                    </m:r>
                                    <m:r>
                                      <a:rPr lang="en-US" sz="2800" b="0" i="1" smtClean="0">
                                        <a:solidFill>
                                          <a:schemeClr val="accent1">
                                            <a:lumMod val="40000"/>
                                            <a:lumOff val="60000"/>
                                          </a:schemeClr>
                                        </a:solidFill>
                                        <a:latin typeface="Cambria Math" panose="02040503050406030204" pitchFamily="18" charset="0"/>
                                      </a:rPr>
                                      <m:t>𝑗</m:t>
                                    </m:r>
                                  </m:sub>
                                  <m:sup/>
                                  <m:e>
                                    <m:sSubSup>
                                      <m:sSubSupPr>
                                        <m:ctrlPr>
                                          <a:rPr lang="en-US" sz="2800" b="0" i="1" smtClean="0">
                                            <a:solidFill>
                                              <a:schemeClr val="accent1">
                                                <a:lumMod val="40000"/>
                                                <a:lumOff val="60000"/>
                                              </a:schemeClr>
                                            </a:solidFill>
                                            <a:latin typeface="Cambria Math" panose="02040503050406030204" pitchFamily="18" charset="0"/>
                                          </a:rPr>
                                        </m:ctrlPr>
                                      </m:sSubSupPr>
                                      <m:e>
                                        <m:r>
                                          <a:rPr lang="en-US" sz="2800" b="0" i="1" smtClean="0">
                                            <a:solidFill>
                                              <a:schemeClr val="accent1">
                                                <a:lumMod val="40000"/>
                                                <a:lumOff val="60000"/>
                                              </a:schemeClr>
                                            </a:solidFill>
                                            <a:latin typeface="Cambria Math" panose="02040503050406030204" pitchFamily="18" charset="0"/>
                                          </a:rPr>
                                          <m:t>𝛼</m:t>
                                        </m:r>
                                      </m:e>
                                      <m:sub>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𝑗</m:t>
                                            </m:r>
                                          </m:e>
                                        </m:d>
                                      </m:sub>
                                      <m:sup>
                                        <m:r>
                                          <a:rPr lang="en-US" sz="2800" b="0" i="1" smtClean="0">
                                            <a:solidFill>
                                              <a:schemeClr val="accent1">
                                                <a:lumMod val="40000"/>
                                                <a:lumOff val="60000"/>
                                              </a:schemeClr>
                                            </a:solidFill>
                                            <a:latin typeface="Cambria Math" panose="02040503050406030204" pitchFamily="18" charset="0"/>
                                          </a:rPr>
                                          <m:t>4/3</m:t>
                                        </m:r>
                                      </m:sup>
                                    </m:sSubSup>
                                  </m:e>
                                </m:nary>
                              </m:oMath>
                            </m:oMathPara>
                          </a14:m>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5385147"/>
                      </a:ext>
                    </a:extLst>
                  </a:tr>
                  <a:tr h="370840">
                    <a:tc>
                      <a:txBody>
                        <a:bodyPr/>
                        <a:lstStyle/>
                        <a:p>
                          <a:endParaRPr lang="en-US" sz="2800" b="0" dirty="0">
                            <a:solidFill>
                              <a:schemeClr val="accent1">
                                <a:lumMod val="40000"/>
                                <a:lumOff val="6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4115892"/>
                      </a:ext>
                    </a:extLst>
                  </a:tr>
                  <a:tr h="370840">
                    <a:tc>
                      <a:txBody>
                        <a:bodyPr/>
                        <a:lstStyle/>
                        <a:p>
                          <a:endParaRPr lang="en-US" sz="2800" b="0"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7087130"/>
                      </a:ext>
                    </a:extLst>
                  </a:tr>
                </a:tbl>
              </a:graphicData>
            </a:graphic>
          </p:graphicFrame>
        </mc:Choice>
        <mc:Fallback>
          <p:graphicFrame>
            <p:nvGraphicFramePr>
              <p:cNvPr id="5" name="Table 5">
                <a:extLst>
                  <a:ext uri="{FF2B5EF4-FFF2-40B4-BE49-F238E27FC236}">
                    <a16:creationId xmlns:a16="http://schemas.microsoft.com/office/drawing/2014/main" id="{86B18AFE-CEAA-90A1-9E5E-72140674C091}"/>
                  </a:ext>
                </a:extLst>
              </p:cNvPr>
              <p:cNvGraphicFramePr>
                <a:graphicFrameLocks noGrp="1"/>
              </p:cNvGraphicFramePr>
              <p:nvPr>
                <p:ph idx="1"/>
                <p:extLst>
                  <p:ext uri="{D42A27DB-BD31-4B8C-83A1-F6EECF244321}">
                    <p14:modId xmlns:p14="http://schemas.microsoft.com/office/powerpoint/2010/main" val="1800319846"/>
                  </p:ext>
                </p:extLst>
              </p:nvPr>
            </p:nvGraphicFramePr>
            <p:xfrm>
              <a:off x="2332264" y="2545484"/>
              <a:ext cx="7527471" cy="2211515"/>
            </p:xfrm>
            <a:graphic>
              <a:graphicData uri="http://schemas.openxmlformats.org/drawingml/2006/table">
                <a:tbl>
                  <a:tblPr firstRow="1" bandRow="1">
                    <a:tableStyleId>{5C22544A-7EE6-4342-B048-85BDC9FD1C3A}</a:tableStyleId>
                  </a:tblPr>
                  <a:tblGrid>
                    <a:gridCol w="1551214">
                      <a:extLst>
                        <a:ext uri="{9D8B030D-6E8A-4147-A177-3AD203B41FA5}">
                          <a16:colId xmlns:a16="http://schemas.microsoft.com/office/drawing/2014/main" val="2536238229"/>
                        </a:ext>
                      </a:extLst>
                    </a:gridCol>
                    <a:gridCol w="5976257">
                      <a:extLst>
                        <a:ext uri="{9D8B030D-6E8A-4147-A177-3AD203B41FA5}">
                          <a16:colId xmlns:a16="http://schemas.microsoft.com/office/drawing/2014/main" val="4100026642"/>
                        </a:ext>
                      </a:extLst>
                    </a:gridCol>
                  </a:tblGrid>
                  <a:tr h="1175195">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t="-126882" r="-386885" b="-174194"/>
                          </a:stretch>
                        </a:blipFill>
                      </a:tcPr>
                    </a:tc>
                    <a:tc>
                      <a:txBody>
                        <a:bodyPr/>
                        <a:lstStyle/>
                        <a:p>
                          <a:pPr/>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5385147"/>
                      </a:ext>
                    </a:extLst>
                  </a:tr>
                  <a:tr h="518160">
                    <a:tc>
                      <a:txBody>
                        <a:bodyPr/>
                        <a:lstStyle/>
                        <a:p>
                          <a:endParaRPr lang="en-US" sz="2800" b="0" dirty="0">
                            <a:solidFill>
                              <a:schemeClr val="accent1">
                                <a:lumMod val="40000"/>
                                <a:lumOff val="6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4115892"/>
                      </a:ext>
                    </a:extLst>
                  </a:tr>
                  <a:tr h="518160">
                    <a:tc>
                      <a:txBody>
                        <a:bodyPr/>
                        <a:lstStyle/>
                        <a:p>
                          <a:endParaRPr lang="en-US" sz="2800" b="0"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7087130"/>
                      </a:ext>
                    </a:extLst>
                  </a:tr>
                </a:tbl>
              </a:graphicData>
            </a:graphic>
          </p:graphicFrame>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 </m:t>
                          </m:r>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5"/>
                <a:stretch>
                  <a:fillRect t="-102778" b="-1509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CB91822-864F-38AE-ACAB-A8B30AD9C26D}"/>
                  </a:ext>
                </a:extLst>
              </p:cNvPr>
              <p:cNvSpPr txBox="1"/>
              <p:nvPr/>
            </p:nvSpPr>
            <p:spPr>
              <a:xfrm>
                <a:off x="7847241" y="2340163"/>
                <a:ext cx="4100919" cy="1309436"/>
              </a:xfrm>
              <a:prstGeom prst="roundRect">
                <a:avLst/>
              </a:prstGeom>
              <a:noFill/>
              <a:ln>
                <a:solidFill>
                  <a:schemeClr val="accent1">
                    <a:lumMod val="40000"/>
                    <a:lumOff val="60000"/>
                  </a:schemeClr>
                </a:solidFill>
              </a:ln>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ad>
                        <m:radPr>
                          <m:deg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2</m:t>
                                  </m:r>
                                </m:sup>
                              </m:sSubSup>
                            </m:e>
                          </m:nary>
                        </m:e>
                      </m:rad>
                      <m:r>
                        <a:rPr lang="en-US" sz="24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7" name="TextBox 6">
                <a:extLst>
                  <a:ext uri="{FF2B5EF4-FFF2-40B4-BE49-F238E27FC236}">
                    <a16:creationId xmlns:a16="http://schemas.microsoft.com/office/drawing/2014/main" id="{1CB91822-864F-38AE-ACAB-A8B30AD9C26D}"/>
                  </a:ext>
                </a:extLst>
              </p:cNvPr>
              <p:cNvSpPr txBox="1">
                <a:spLocks noRot="1" noChangeAspect="1" noMove="1" noResize="1" noEditPoints="1" noAdjustHandles="1" noChangeArrowheads="1" noChangeShapeType="1" noTextEdit="1"/>
              </p:cNvSpPr>
              <p:nvPr/>
            </p:nvSpPr>
            <p:spPr>
              <a:xfrm>
                <a:off x="7847241" y="2340163"/>
                <a:ext cx="4100919" cy="1309436"/>
              </a:xfrm>
              <a:prstGeom prst="roundRect">
                <a:avLst/>
              </a:prstGeom>
              <a:blipFill>
                <a:blip r:embed="rId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00699589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5" name="Table 5">
                <a:extLst>
                  <a:ext uri="{FF2B5EF4-FFF2-40B4-BE49-F238E27FC236}">
                    <a16:creationId xmlns:a16="http://schemas.microsoft.com/office/drawing/2014/main" id="{86B18AFE-CEAA-90A1-9E5E-72140674C091}"/>
                  </a:ext>
                </a:extLst>
              </p:cNvPr>
              <p:cNvGraphicFramePr>
                <a:graphicFrameLocks noGrp="1"/>
              </p:cNvGraphicFramePr>
              <p:nvPr>
                <p:ph idx="1"/>
                <p:extLst>
                  <p:ext uri="{D42A27DB-BD31-4B8C-83A1-F6EECF244321}">
                    <p14:modId xmlns:p14="http://schemas.microsoft.com/office/powerpoint/2010/main" val="3535105367"/>
                  </p:ext>
                </p:extLst>
              </p:nvPr>
            </p:nvGraphicFramePr>
            <p:xfrm>
              <a:off x="2332264" y="2545484"/>
              <a:ext cx="7527471" cy="2219008"/>
            </p:xfrm>
            <a:graphic>
              <a:graphicData uri="http://schemas.openxmlformats.org/drawingml/2006/table">
                <a:tbl>
                  <a:tblPr firstRow="1" bandRow="1">
                    <a:tableStyleId>{5C22544A-7EE6-4342-B048-85BDC9FD1C3A}</a:tableStyleId>
                  </a:tblPr>
                  <a:tblGrid>
                    <a:gridCol w="1551214">
                      <a:extLst>
                        <a:ext uri="{9D8B030D-6E8A-4147-A177-3AD203B41FA5}">
                          <a16:colId xmlns:a16="http://schemas.microsoft.com/office/drawing/2014/main" val="2536238229"/>
                        </a:ext>
                      </a:extLst>
                    </a:gridCol>
                    <a:gridCol w="5976257">
                      <a:extLst>
                        <a:ext uri="{9D8B030D-6E8A-4147-A177-3AD203B41FA5}">
                          <a16:colId xmlns:a16="http://schemas.microsoft.com/office/drawing/2014/main" val="4100026642"/>
                        </a:ext>
                      </a:extLst>
                    </a:gridCol>
                  </a:tblGrid>
                  <a:tr h="370840">
                    <a:tc>
                      <a:txBody>
                        <a:bodyPr/>
                        <a:lstStyle/>
                        <a:p>
                          <a:pPr algn="r"/>
                          <a14:m>
                            <m:oMathPara xmlns:m="http://schemas.openxmlformats.org/officeDocument/2006/math">
                              <m:oMathParaPr>
                                <m:jc m:val="right"/>
                              </m:oMathParaPr>
                              <m:oMath xmlns:m="http://schemas.openxmlformats.org/officeDocument/2006/math">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&lt;</m:t>
                                    </m:r>
                                    <m:r>
                                      <a:rPr lang="en-US" sz="2800" b="0" i="1" smtClean="0">
                                        <a:solidFill>
                                          <a:schemeClr val="accent1">
                                            <a:lumMod val="40000"/>
                                            <a:lumOff val="60000"/>
                                          </a:schemeClr>
                                        </a:solidFill>
                                        <a:latin typeface="Cambria Math" panose="02040503050406030204" pitchFamily="18" charset="0"/>
                                      </a:rPr>
                                      <m:t>𝑗</m:t>
                                    </m:r>
                                  </m:sub>
                                  <m:sup/>
                                  <m:e>
                                    <m:sSubSup>
                                      <m:sSubSupPr>
                                        <m:ctrlPr>
                                          <a:rPr lang="en-US" sz="2800" b="0" i="1" smtClean="0">
                                            <a:solidFill>
                                              <a:schemeClr val="accent1">
                                                <a:lumMod val="40000"/>
                                                <a:lumOff val="60000"/>
                                              </a:schemeClr>
                                            </a:solidFill>
                                            <a:latin typeface="Cambria Math" panose="02040503050406030204" pitchFamily="18" charset="0"/>
                                          </a:rPr>
                                        </m:ctrlPr>
                                      </m:sSubSupPr>
                                      <m:e>
                                        <m:r>
                                          <a:rPr lang="en-US" sz="2800" b="0" i="1" smtClean="0">
                                            <a:solidFill>
                                              <a:schemeClr val="accent1">
                                                <a:lumMod val="40000"/>
                                                <a:lumOff val="60000"/>
                                              </a:schemeClr>
                                            </a:solidFill>
                                            <a:latin typeface="Cambria Math" panose="02040503050406030204" pitchFamily="18" charset="0"/>
                                          </a:rPr>
                                          <m:t>𝛼</m:t>
                                        </m:r>
                                      </m:e>
                                      <m:sub>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𝑗</m:t>
                                            </m:r>
                                          </m:e>
                                        </m:d>
                                      </m:sub>
                                      <m:sup>
                                        <m:r>
                                          <a:rPr lang="en-US" sz="2800" b="0" i="1" smtClean="0">
                                            <a:solidFill>
                                              <a:schemeClr val="accent1">
                                                <a:lumMod val="40000"/>
                                                <a:lumOff val="60000"/>
                                              </a:schemeClr>
                                            </a:solidFill>
                                            <a:latin typeface="Cambria Math" panose="02040503050406030204" pitchFamily="18" charset="0"/>
                                          </a:rPr>
                                          <m:t>4/3</m:t>
                                        </m:r>
                                      </m:sup>
                                    </m:sSubSup>
                                  </m:e>
                                </m:nary>
                              </m:oMath>
                            </m:oMathPara>
                          </a14:m>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left"/>
                              </m:oMathParaPr>
                              <m:oMath xmlns:m="http://schemas.openxmlformats.org/officeDocument/2006/math">
                                <m:r>
                                  <a:rPr lang="en-US" sz="2800" b="0" i="1" smtClean="0">
                                    <a:solidFill>
                                      <a:schemeClr val="accent1">
                                        <a:lumMod val="40000"/>
                                        <a:lumOff val="60000"/>
                                      </a:schemeClr>
                                    </a:solidFill>
                                    <a:latin typeface="Cambria Math" panose="02040503050406030204" pitchFamily="18" charset="0"/>
                                  </a:rPr>
                                  <m:t>=</m:t>
                                </m:r>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𝑛</m:t>
                                    </m:r>
                                    <m:r>
                                      <a:rPr lang="en-US" sz="2800" b="0" i="1" smtClean="0">
                                        <a:solidFill>
                                          <a:schemeClr val="accent1">
                                            <a:lumMod val="40000"/>
                                            <a:lumOff val="60000"/>
                                          </a:schemeClr>
                                        </a:solidFill>
                                        <a:latin typeface="Cambria Math" panose="02040503050406030204" pitchFamily="18" charset="0"/>
                                      </a:rPr>
                                      <m:t>]</m:t>
                                    </m:r>
                                  </m:sub>
                                  <m:sup/>
                                  <m:e>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m:rPr>
                                            <m:brk m:alnAt="7"/>
                                          </m:rPr>
                                          <a:rPr lang="en-US" sz="2800" b="0" i="1" smtClean="0">
                                            <a:solidFill>
                                              <a:schemeClr val="accent1">
                                                <a:lumMod val="40000"/>
                                                <a:lumOff val="60000"/>
                                              </a:schemeClr>
                                            </a:solidFill>
                                            <a:latin typeface="Cambria Math" panose="02040503050406030204" pitchFamily="18" charset="0"/>
                                          </a:rPr>
                                          <m:t>𝑗</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𝑖</m:t>
                                        </m:r>
                                      </m:sub>
                                      <m:sup/>
                                      <m:e>
                                        <m:sSubSup>
                                          <m:sSubSupPr>
                                            <m:ctrlPr>
                                              <a:rPr lang="en-US" sz="2800" b="0" i="1" smtClean="0">
                                                <a:solidFill>
                                                  <a:schemeClr val="accent1">
                                                    <a:lumMod val="40000"/>
                                                    <a:lumOff val="60000"/>
                                                  </a:schemeClr>
                                                </a:solidFill>
                                                <a:latin typeface="Cambria Math" panose="02040503050406030204" pitchFamily="18" charset="0"/>
                                              </a:rPr>
                                            </m:ctrlPr>
                                          </m:sSubSupPr>
                                          <m:e>
                                            <m:r>
                                              <a:rPr lang="en-US" sz="2800" b="0" i="1" smtClean="0">
                                                <a:solidFill>
                                                  <a:schemeClr val="accent1">
                                                    <a:lumMod val="40000"/>
                                                    <a:lumOff val="60000"/>
                                                  </a:schemeClr>
                                                </a:solidFill>
                                                <a:latin typeface="Cambria Math" panose="02040503050406030204" pitchFamily="18" charset="0"/>
                                              </a:rPr>
                                              <m:t>𝛼</m:t>
                                            </m:r>
                                          </m:e>
                                          <m:sub>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𝑗</m:t>
                                                </m:r>
                                              </m:e>
                                            </m:d>
                                          </m:sub>
                                          <m:sup>
                                            <m:r>
                                              <a:rPr lang="en-US" sz="2800" b="0" i="1" smtClean="0">
                                                <a:solidFill>
                                                  <a:schemeClr val="accent1">
                                                    <a:lumMod val="40000"/>
                                                    <a:lumOff val="60000"/>
                                                  </a:schemeClr>
                                                </a:solidFill>
                                                <a:latin typeface="Cambria Math" panose="02040503050406030204" pitchFamily="18" charset="0"/>
                                              </a:rPr>
                                              <m:t>4/3</m:t>
                                            </m:r>
                                          </m:sup>
                                        </m:sSubSup>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ea typeface="Cambria Math" panose="02040503050406030204" pitchFamily="18" charset="0"/>
                                          </a:rPr>
                                          <m:t>𝕀</m:t>
                                        </m:r>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𝑗</m:t>
                                            </m:r>
                                            <m:r>
                                              <a:rPr lang="en-US" sz="2800" b="0" i="1" smtClean="0">
                                                <a:solidFill>
                                                  <a:schemeClr val="accent1">
                                                    <a:lumMod val="40000"/>
                                                    <a:lumOff val="60000"/>
                                                  </a:schemeClr>
                                                </a:solidFill>
                                                <a:latin typeface="Cambria Math" panose="02040503050406030204" pitchFamily="18" charset="0"/>
                                              </a:rPr>
                                              <m:t>&lt;</m:t>
                                            </m:r>
                                            <m:r>
                                              <a:rPr lang="en-US" sz="2800" b="0" i="1" smtClean="0">
                                                <a:solidFill>
                                                  <a:schemeClr val="accent1">
                                                    <a:lumMod val="40000"/>
                                                    <a:lumOff val="60000"/>
                                                  </a:schemeClr>
                                                </a:solidFill>
                                                <a:latin typeface="Cambria Math" panose="02040503050406030204" pitchFamily="18" charset="0"/>
                                              </a:rPr>
                                              <m:t>𝑖</m:t>
                                            </m:r>
                                          </m:e>
                                        </m:d>
                                      </m:e>
                                    </m:nary>
                                  </m:e>
                                </m:nary>
                              </m:oMath>
                            </m:oMathPara>
                          </a14:m>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5385147"/>
                      </a:ext>
                    </a:extLst>
                  </a:tr>
                  <a:tr h="370840">
                    <a:tc>
                      <a:txBody>
                        <a:bodyPr/>
                        <a:lstStyle/>
                        <a:p>
                          <a:endParaRPr lang="en-US" sz="2800" b="0" dirty="0">
                            <a:solidFill>
                              <a:schemeClr val="accent1">
                                <a:lumMod val="40000"/>
                                <a:lumOff val="6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4115892"/>
                      </a:ext>
                    </a:extLst>
                  </a:tr>
                  <a:tr h="370840">
                    <a:tc>
                      <a:txBody>
                        <a:bodyPr/>
                        <a:lstStyle/>
                        <a:p>
                          <a:endParaRPr lang="en-US" sz="2800" b="0"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7087130"/>
                      </a:ext>
                    </a:extLst>
                  </a:tr>
                </a:tbl>
              </a:graphicData>
            </a:graphic>
          </p:graphicFrame>
        </mc:Choice>
        <mc:Fallback>
          <p:graphicFrame>
            <p:nvGraphicFramePr>
              <p:cNvPr id="5" name="Table 5">
                <a:extLst>
                  <a:ext uri="{FF2B5EF4-FFF2-40B4-BE49-F238E27FC236}">
                    <a16:creationId xmlns:a16="http://schemas.microsoft.com/office/drawing/2014/main" id="{86B18AFE-CEAA-90A1-9E5E-72140674C091}"/>
                  </a:ext>
                </a:extLst>
              </p:cNvPr>
              <p:cNvGraphicFramePr>
                <a:graphicFrameLocks noGrp="1"/>
              </p:cNvGraphicFramePr>
              <p:nvPr>
                <p:ph idx="1"/>
                <p:extLst>
                  <p:ext uri="{D42A27DB-BD31-4B8C-83A1-F6EECF244321}">
                    <p14:modId xmlns:p14="http://schemas.microsoft.com/office/powerpoint/2010/main" val="3535105367"/>
                  </p:ext>
                </p:extLst>
              </p:nvPr>
            </p:nvGraphicFramePr>
            <p:xfrm>
              <a:off x="2332264" y="2545484"/>
              <a:ext cx="7527471" cy="2219008"/>
            </p:xfrm>
            <a:graphic>
              <a:graphicData uri="http://schemas.openxmlformats.org/drawingml/2006/table">
                <a:tbl>
                  <a:tblPr firstRow="1" bandRow="1">
                    <a:tableStyleId>{5C22544A-7EE6-4342-B048-85BDC9FD1C3A}</a:tableStyleId>
                  </a:tblPr>
                  <a:tblGrid>
                    <a:gridCol w="1551214">
                      <a:extLst>
                        <a:ext uri="{9D8B030D-6E8A-4147-A177-3AD203B41FA5}">
                          <a16:colId xmlns:a16="http://schemas.microsoft.com/office/drawing/2014/main" val="2536238229"/>
                        </a:ext>
                      </a:extLst>
                    </a:gridCol>
                    <a:gridCol w="5976257">
                      <a:extLst>
                        <a:ext uri="{9D8B030D-6E8A-4147-A177-3AD203B41FA5}">
                          <a16:colId xmlns:a16="http://schemas.microsoft.com/office/drawing/2014/main" val="4100026642"/>
                        </a:ext>
                      </a:extLst>
                    </a:gridCol>
                  </a:tblGrid>
                  <a:tr h="1182688">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t="-125532" r="-386885" b="-171277"/>
                          </a:stretch>
                        </a:blip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l="-25847" t="-125532" b="-171277"/>
                          </a:stretch>
                        </a:blipFill>
                      </a:tcPr>
                    </a:tc>
                    <a:extLst>
                      <a:ext uri="{0D108BD9-81ED-4DB2-BD59-A6C34878D82A}">
                        <a16:rowId xmlns:a16="http://schemas.microsoft.com/office/drawing/2014/main" val="3915385147"/>
                      </a:ext>
                    </a:extLst>
                  </a:tr>
                  <a:tr h="518160">
                    <a:tc>
                      <a:txBody>
                        <a:bodyPr/>
                        <a:lstStyle/>
                        <a:p>
                          <a:endParaRPr lang="en-US" sz="2800" b="0" dirty="0">
                            <a:solidFill>
                              <a:schemeClr val="accent1">
                                <a:lumMod val="40000"/>
                                <a:lumOff val="6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4115892"/>
                      </a:ext>
                    </a:extLst>
                  </a:tr>
                  <a:tr h="518160">
                    <a:tc>
                      <a:txBody>
                        <a:bodyPr/>
                        <a:lstStyle/>
                        <a:p>
                          <a:endParaRPr lang="en-US" sz="2800" b="0"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7087130"/>
                      </a:ext>
                    </a:extLst>
                  </a:tr>
                </a:tbl>
              </a:graphicData>
            </a:graphic>
          </p:graphicFrame>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 </m:t>
                          </m:r>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5"/>
                <a:stretch>
                  <a:fillRect t="-102778" b="-1509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CB91822-864F-38AE-ACAB-A8B30AD9C26D}"/>
                  </a:ext>
                </a:extLst>
              </p:cNvPr>
              <p:cNvSpPr txBox="1"/>
              <p:nvPr/>
            </p:nvSpPr>
            <p:spPr>
              <a:xfrm>
                <a:off x="7847241" y="2340163"/>
                <a:ext cx="4100919" cy="1309436"/>
              </a:xfrm>
              <a:prstGeom prst="roundRect">
                <a:avLst/>
              </a:prstGeom>
              <a:noFill/>
              <a:ln>
                <a:solidFill>
                  <a:schemeClr val="accent1">
                    <a:lumMod val="40000"/>
                    <a:lumOff val="60000"/>
                  </a:schemeClr>
                </a:solidFill>
              </a:ln>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ad>
                        <m:radPr>
                          <m:deg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2</m:t>
                                  </m:r>
                                </m:sup>
                              </m:sSubSup>
                            </m:e>
                          </m:nary>
                        </m:e>
                      </m:rad>
                      <m:r>
                        <a:rPr lang="en-US" sz="24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7" name="TextBox 6">
                <a:extLst>
                  <a:ext uri="{FF2B5EF4-FFF2-40B4-BE49-F238E27FC236}">
                    <a16:creationId xmlns:a16="http://schemas.microsoft.com/office/drawing/2014/main" id="{1CB91822-864F-38AE-ACAB-A8B30AD9C26D}"/>
                  </a:ext>
                </a:extLst>
              </p:cNvPr>
              <p:cNvSpPr txBox="1">
                <a:spLocks noRot="1" noChangeAspect="1" noMove="1" noResize="1" noEditPoints="1" noAdjustHandles="1" noChangeArrowheads="1" noChangeShapeType="1" noTextEdit="1"/>
              </p:cNvSpPr>
              <p:nvPr/>
            </p:nvSpPr>
            <p:spPr>
              <a:xfrm>
                <a:off x="7847241" y="2340163"/>
                <a:ext cx="4100919" cy="1309436"/>
              </a:xfrm>
              <a:prstGeom prst="roundRect">
                <a:avLst/>
              </a:prstGeom>
              <a:blipFill>
                <a:blip r:embed="rId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330779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5" name="Table 5">
                <a:extLst>
                  <a:ext uri="{FF2B5EF4-FFF2-40B4-BE49-F238E27FC236}">
                    <a16:creationId xmlns:a16="http://schemas.microsoft.com/office/drawing/2014/main" id="{86B18AFE-CEAA-90A1-9E5E-72140674C091}"/>
                  </a:ext>
                </a:extLst>
              </p:cNvPr>
              <p:cNvGraphicFramePr>
                <a:graphicFrameLocks noGrp="1"/>
              </p:cNvGraphicFramePr>
              <p:nvPr>
                <p:ph idx="1"/>
                <p:extLst>
                  <p:ext uri="{D42A27DB-BD31-4B8C-83A1-F6EECF244321}">
                    <p14:modId xmlns:p14="http://schemas.microsoft.com/office/powerpoint/2010/main" val="550088499"/>
                  </p:ext>
                </p:extLst>
              </p:nvPr>
            </p:nvGraphicFramePr>
            <p:xfrm>
              <a:off x="2332264" y="2545484"/>
              <a:ext cx="7527471" cy="2985009"/>
            </p:xfrm>
            <a:graphic>
              <a:graphicData uri="http://schemas.openxmlformats.org/drawingml/2006/table">
                <a:tbl>
                  <a:tblPr firstRow="1" bandRow="1">
                    <a:tableStyleId>{5C22544A-7EE6-4342-B048-85BDC9FD1C3A}</a:tableStyleId>
                  </a:tblPr>
                  <a:tblGrid>
                    <a:gridCol w="1551214">
                      <a:extLst>
                        <a:ext uri="{9D8B030D-6E8A-4147-A177-3AD203B41FA5}">
                          <a16:colId xmlns:a16="http://schemas.microsoft.com/office/drawing/2014/main" val="2536238229"/>
                        </a:ext>
                      </a:extLst>
                    </a:gridCol>
                    <a:gridCol w="5976257">
                      <a:extLst>
                        <a:ext uri="{9D8B030D-6E8A-4147-A177-3AD203B41FA5}">
                          <a16:colId xmlns:a16="http://schemas.microsoft.com/office/drawing/2014/main" val="4100026642"/>
                        </a:ext>
                      </a:extLst>
                    </a:gridCol>
                  </a:tblGrid>
                  <a:tr h="370840">
                    <a:tc>
                      <a:txBody>
                        <a:bodyPr/>
                        <a:lstStyle/>
                        <a:p>
                          <a:pPr algn="r"/>
                          <a14:m>
                            <m:oMathPara xmlns:m="http://schemas.openxmlformats.org/officeDocument/2006/math">
                              <m:oMathParaPr>
                                <m:jc m:val="right"/>
                              </m:oMathParaPr>
                              <m:oMath xmlns:m="http://schemas.openxmlformats.org/officeDocument/2006/math">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&lt;</m:t>
                                    </m:r>
                                    <m:r>
                                      <a:rPr lang="en-US" sz="2800" b="0" i="1" smtClean="0">
                                        <a:solidFill>
                                          <a:schemeClr val="accent1">
                                            <a:lumMod val="40000"/>
                                            <a:lumOff val="60000"/>
                                          </a:schemeClr>
                                        </a:solidFill>
                                        <a:latin typeface="Cambria Math" panose="02040503050406030204" pitchFamily="18" charset="0"/>
                                      </a:rPr>
                                      <m:t>𝑗</m:t>
                                    </m:r>
                                  </m:sub>
                                  <m:sup/>
                                  <m:e>
                                    <m:sSubSup>
                                      <m:sSubSupPr>
                                        <m:ctrlPr>
                                          <a:rPr lang="en-US" sz="2800" b="0" i="1" smtClean="0">
                                            <a:solidFill>
                                              <a:schemeClr val="accent1">
                                                <a:lumMod val="40000"/>
                                                <a:lumOff val="60000"/>
                                              </a:schemeClr>
                                            </a:solidFill>
                                            <a:latin typeface="Cambria Math" panose="02040503050406030204" pitchFamily="18" charset="0"/>
                                          </a:rPr>
                                        </m:ctrlPr>
                                      </m:sSubSupPr>
                                      <m:e>
                                        <m:r>
                                          <a:rPr lang="en-US" sz="2800" b="0" i="1" smtClean="0">
                                            <a:solidFill>
                                              <a:schemeClr val="accent1">
                                                <a:lumMod val="40000"/>
                                                <a:lumOff val="60000"/>
                                              </a:schemeClr>
                                            </a:solidFill>
                                            <a:latin typeface="Cambria Math" panose="02040503050406030204" pitchFamily="18" charset="0"/>
                                          </a:rPr>
                                          <m:t>𝛼</m:t>
                                        </m:r>
                                      </m:e>
                                      <m:sub>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𝑗</m:t>
                                            </m:r>
                                          </m:e>
                                        </m:d>
                                      </m:sub>
                                      <m:sup>
                                        <m:r>
                                          <a:rPr lang="en-US" sz="2800" b="0" i="1" smtClean="0">
                                            <a:solidFill>
                                              <a:schemeClr val="accent1">
                                                <a:lumMod val="40000"/>
                                                <a:lumOff val="60000"/>
                                              </a:schemeClr>
                                            </a:solidFill>
                                            <a:latin typeface="Cambria Math" panose="02040503050406030204" pitchFamily="18" charset="0"/>
                                          </a:rPr>
                                          <m:t>4/3</m:t>
                                        </m:r>
                                      </m:sup>
                                    </m:sSubSup>
                                  </m:e>
                                </m:nary>
                              </m:oMath>
                            </m:oMathPara>
                          </a14:m>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left"/>
                              </m:oMathParaPr>
                              <m:oMath xmlns:m="http://schemas.openxmlformats.org/officeDocument/2006/math">
                                <m:r>
                                  <a:rPr lang="en-US" sz="2800" b="0" i="1" smtClean="0">
                                    <a:solidFill>
                                      <a:schemeClr val="accent1">
                                        <a:lumMod val="40000"/>
                                        <a:lumOff val="60000"/>
                                      </a:schemeClr>
                                    </a:solidFill>
                                    <a:latin typeface="Cambria Math" panose="02040503050406030204" pitchFamily="18" charset="0"/>
                                  </a:rPr>
                                  <m:t>=</m:t>
                                </m:r>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𝑛</m:t>
                                    </m:r>
                                    <m:r>
                                      <a:rPr lang="en-US" sz="2800" b="0" i="1" smtClean="0">
                                        <a:solidFill>
                                          <a:schemeClr val="accent1">
                                            <a:lumMod val="40000"/>
                                            <a:lumOff val="60000"/>
                                          </a:schemeClr>
                                        </a:solidFill>
                                        <a:latin typeface="Cambria Math" panose="02040503050406030204" pitchFamily="18" charset="0"/>
                                      </a:rPr>
                                      <m:t>]</m:t>
                                    </m:r>
                                  </m:sub>
                                  <m:sup/>
                                  <m:e>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m:rPr>
                                            <m:brk m:alnAt="7"/>
                                          </m:rPr>
                                          <a:rPr lang="en-US" sz="2800" b="0" i="1" smtClean="0">
                                            <a:solidFill>
                                              <a:schemeClr val="accent1">
                                                <a:lumMod val="40000"/>
                                                <a:lumOff val="60000"/>
                                              </a:schemeClr>
                                            </a:solidFill>
                                            <a:latin typeface="Cambria Math" panose="02040503050406030204" pitchFamily="18" charset="0"/>
                                          </a:rPr>
                                          <m:t>𝑗</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𝑖</m:t>
                                        </m:r>
                                      </m:sub>
                                      <m:sup/>
                                      <m:e>
                                        <m:sSubSup>
                                          <m:sSubSupPr>
                                            <m:ctrlPr>
                                              <a:rPr lang="en-US" sz="2800" b="0" i="1" smtClean="0">
                                                <a:solidFill>
                                                  <a:schemeClr val="accent1">
                                                    <a:lumMod val="40000"/>
                                                    <a:lumOff val="60000"/>
                                                  </a:schemeClr>
                                                </a:solidFill>
                                                <a:latin typeface="Cambria Math" panose="02040503050406030204" pitchFamily="18" charset="0"/>
                                              </a:rPr>
                                            </m:ctrlPr>
                                          </m:sSubSupPr>
                                          <m:e>
                                            <m:r>
                                              <a:rPr lang="en-US" sz="2800" b="0" i="1" smtClean="0">
                                                <a:solidFill>
                                                  <a:schemeClr val="accent1">
                                                    <a:lumMod val="40000"/>
                                                    <a:lumOff val="60000"/>
                                                  </a:schemeClr>
                                                </a:solidFill>
                                                <a:latin typeface="Cambria Math" panose="02040503050406030204" pitchFamily="18" charset="0"/>
                                              </a:rPr>
                                              <m:t>𝛼</m:t>
                                            </m:r>
                                          </m:e>
                                          <m:sub>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𝑗</m:t>
                                                </m:r>
                                              </m:e>
                                            </m:d>
                                          </m:sub>
                                          <m:sup>
                                            <m:r>
                                              <a:rPr lang="en-US" sz="2800" b="0" i="1" smtClean="0">
                                                <a:solidFill>
                                                  <a:schemeClr val="accent1">
                                                    <a:lumMod val="40000"/>
                                                    <a:lumOff val="60000"/>
                                                  </a:schemeClr>
                                                </a:solidFill>
                                                <a:latin typeface="Cambria Math" panose="02040503050406030204" pitchFamily="18" charset="0"/>
                                              </a:rPr>
                                              <m:t>4/3</m:t>
                                            </m:r>
                                          </m:sup>
                                        </m:sSubSup>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ea typeface="Cambria Math" panose="02040503050406030204" pitchFamily="18" charset="0"/>
                                          </a:rPr>
                                          <m:t>𝕀</m:t>
                                        </m:r>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𝑗</m:t>
                                            </m:r>
                                            <m:r>
                                              <a:rPr lang="en-US" sz="2800" b="0" i="1" smtClean="0">
                                                <a:solidFill>
                                                  <a:schemeClr val="accent1">
                                                    <a:lumMod val="40000"/>
                                                    <a:lumOff val="60000"/>
                                                  </a:schemeClr>
                                                </a:solidFill>
                                                <a:latin typeface="Cambria Math" panose="02040503050406030204" pitchFamily="18" charset="0"/>
                                              </a:rPr>
                                              <m:t>&lt;</m:t>
                                            </m:r>
                                            <m:r>
                                              <a:rPr lang="en-US" sz="2800" b="0" i="1" smtClean="0">
                                                <a:solidFill>
                                                  <a:schemeClr val="accent1">
                                                    <a:lumMod val="40000"/>
                                                    <a:lumOff val="60000"/>
                                                  </a:schemeClr>
                                                </a:solidFill>
                                                <a:latin typeface="Cambria Math" panose="02040503050406030204" pitchFamily="18" charset="0"/>
                                              </a:rPr>
                                              <m:t>𝑖</m:t>
                                            </m:r>
                                          </m:e>
                                        </m:d>
                                      </m:e>
                                    </m:nary>
                                  </m:e>
                                </m:nary>
                              </m:oMath>
                            </m:oMathPara>
                          </a14:m>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5385147"/>
                      </a:ext>
                    </a:extLst>
                  </a:tr>
                  <a:tr h="370840">
                    <a:tc>
                      <a:txBody>
                        <a:bodyPr/>
                        <a:lstStyle/>
                        <a:p>
                          <a:endParaRPr lang="en-US" sz="2800" b="0" dirty="0">
                            <a:solidFill>
                              <a:schemeClr val="accent1">
                                <a:lumMod val="40000"/>
                                <a:lumOff val="6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nary>
                                  <m:naryPr>
                                    <m:chr m:val="∑"/>
                                    <m:supHide m:val="on"/>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𝑛</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sub>
                                  <m:sup/>
                                  <m:e>
                                    <m:sSup>
                                      <m:sSup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sSupPr>
                                      <m:e>
                                        <m:d>
                                          <m:d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nary>
                                              <m:naryPr>
                                                <m:chr m:val="∑"/>
                                                <m:supHide m:val="on"/>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naryPr>
                                              <m:sub>
                                                <m:r>
                                                  <m:rPr>
                                                    <m:brk m:alnAt="7"/>
                                                  </m:r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sub>
                                              <m:sup/>
                                              <m:e>
                                                <m:sSubSup>
                                                  <m:sSubSup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𝛼</m:t>
                                                    </m:r>
                                                  </m:e>
                                                  <m:sub>
                                                    <m:d>
                                                      <m:dPr>
                                                        <m:begChr m:val="{"/>
                                                        <m:endChr m:val="}"/>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e>
                                                    </m:d>
                                                  </m:sub>
                                                  <m:sup>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2</m:t>
                                                    </m:r>
                                                  </m:sup>
                                                </m:sSubSup>
                                              </m:e>
                                            </m:nary>
                                          </m:e>
                                        </m:d>
                                      </m:e>
                                      <m:sup>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2/3</m:t>
                                        </m:r>
                                      </m:sup>
                                    </m:sSup>
                                    <m:sSup>
                                      <m:sSup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d>
                                          <m:dPr>
                                            <m:begChr m:val="|"/>
                                            <m:endChr m:val="|"/>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d>
                                              <m:dPr>
                                                <m:begChr m:val="{"/>
                                                <m:endChr m:val="}"/>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&lt;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e>
                                            </m:d>
                                          </m:e>
                                        </m:d>
                                      </m:e>
                                      <m:sup>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1/3</m:t>
                                        </m:r>
                                      </m:sup>
                                    </m:sSup>
                                  </m:e>
                                </m:nary>
                              </m:oMath>
                            </m:oMathPara>
                          </a14:m>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4115892"/>
                      </a:ext>
                    </a:extLst>
                  </a:tr>
                  <a:tr h="370840">
                    <a:tc>
                      <a:txBody>
                        <a:bodyPr/>
                        <a:lstStyle/>
                        <a:p>
                          <a:endParaRPr lang="en-US" sz="2800" b="0"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7087130"/>
                      </a:ext>
                    </a:extLst>
                  </a:tr>
                </a:tbl>
              </a:graphicData>
            </a:graphic>
          </p:graphicFrame>
        </mc:Choice>
        <mc:Fallback>
          <p:graphicFrame>
            <p:nvGraphicFramePr>
              <p:cNvPr id="5" name="Table 5">
                <a:extLst>
                  <a:ext uri="{FF2B5EF4-FFF2-40B4-BE49-F238E27FC236}">
                    <a16:creationId xmlns:a16="http://schemas.microsoft.com/office/drawing/2014/main" id="{86B18AFE-CEAA-90A1-9E5E-72140674C091}"/>
                  </a:ext>
                </a:extLst>
              </p:cNvPr>
              <p:cNvGraphicFramePr>
                <a:graphicFrameLocks noGrp="1"/>
              </p:cNvGraphicFramePr>
              <p:nvPr>
                <p:ph idx="1"/>
                <p:extLst>
                  <p:ext uri="{D42A27DB-BD31-4B8C-83A1-F6EECF244321}">
                    <p14:modId xmlns:p14="http://schemas.microsoft.com/office/powerpoint/2010/main" val="550088499"/>
                  </p:ext>
                </p:extLst>
              </p:nvPr>
            </p:nvGraphicFramePr>
            <p:xfrm>
              <a:off x="2332264" y="2545484"/>
              <a:ext cx="7527471" cy="2985009"/>
            </p:xfrm>
            <a:graphic>
              <a:graphicData uri="http://schemas.openxmlformats.org/drawingml/2006/table">
                <a:tbl>
                  <a:tblPr firstRow="1" bandRow="1">
                    <a:tableStyleId>{5C22544A-7EE6-4342-B048-85BDC9FD1C3A}</a:tableStyleId>
                  </a:tblPr>
                  <a:tblGrid>
                    <a:gridCol w="1551214">
                      <a:extLst>
                        <a:ext uri="{9D8B030D-6E8A-4147-A177-3AD203B41FA5}">
                          <a16:colId xmlns:a16="http://schemas.microsoft.com/office/drawing/2014/main" val="2536238229"/>
                        </a:ext>
                      </a:extLst>
                    </a:gridCol>
                    <a:gridCol w="5976257">
                      <a:extLst>
                        <a:ext uri="{9D8B030D-6E8A-4147-A177-3AD203B41FA5}">
                          <a16:colId xmlns:a16="http://schemas.microsoft.com/office/drawing/2014/main" val="4100026642"/>
                        </a:ext>
                      </a:extLst>
                    </a:gridCol>
                  </a:tblGrid>
                  <a:tr h="1182688">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t="-125532" r="-386885" b="-278723"/>
                          </a:stretch>
                        </a:blip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l="-25847" t="-125532" b="-278723"/>
                          </a:stretch>
                        </a:blipFill>
                      </a:tcPr>
                    </a:tc>
                    <a:extLst>
                      <a:ext uri="{0D108BD9-81ED-4DB2-BD59-A6C34878D82A}">
                        <a16:rowId xmlns:a16="http://schemas.microsoft.com/office/drawing/2014/main" val="3915385147"/>
                      </a:ext>
                    </a:extLst>
                  </a:tr>
                  <a:tr h="1284161">
                    <a:tc>
                      <a:txBody>
                        <a:bodyPr/>
                        <a:lstStyle/>
                        <a:p>
                          <a:endParaRPr lang="en-US" sz="2800" b="0" dirty="0">
                            <a:solidFill>
                              <a:schemeClr val="accent1">
                                <a:lumMod val="40000"/>
                                <a:lumOff val="6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l="-25847" t="-209901" b="-159406"/>
                          </a:stretch>
                        </a:blipFill>
                      </a:tcPr>
                    </a:tc>
                    <a:extLst>
                      <a:ext uri="{0D108BD9-81ED-4DB2-BD59-A6C34878D82A}">
                        <a16:rowId xmlns:a16="http://schemas.microsoft.com/office/drawing/2014/main" val="904115892"/>
                      </a:ext>
                    </a:extLst>
                  </a:tr>
                  <a:tr h="518160">
                    <a:tc>
                      <a:txBody>
                        <a:bodyPr/>
                        <a:lstStyle/>
                        <a:p>
                          <a:endParaRPr lang="en-US" sz="2800" b="0"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7087130"/>
                      </a:ext>
                    </a:extLst>
                  </a:tr>
                </a:tbl>
              </a:graphicData>
            </a:graphic>
          </p:graphicFrame>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 </m:t>
                          </m:r>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5"/>
                <a:stretch>
                  <a:fillRect t="-102778" b="-1509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CB91822-864F-38AE-ACAB-A8B30AD9C26D}"/>
                  </a:ext>
                </a:extLst>
              </p:cNvPr>
              <p:cNvSpPr txBox="1"/>
              <p:nvPr/>
            </p:nvSpPr>
            <p:spPr>
              <a:xfrm>
                <a:off x="7847241" y="2340163"/>
                <a:ext cx="4100919" cy="1309436"/>
              </a:xfrm>
              <a:prstGeom prst="roundRect">
                <a:avLst/>
              </a:prstGeom>
              <a:noFill/>
              <a:ln>
                <a:solidFill>
                  <a:schemeClr val="accent1">
                    <a:lumMod val="40000"/>
                    <a:lumOff val="60000"/>
                  </a:schemeClr>
                </a:solidFill>
              </a:ln>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ad>
                        <m:radPr>
                          <m:deg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2</m:t>
                                  </m:r>
                                </m:sup>
                              </m:sSubSup>
                            </m:e>
                          </m:nary>
                        </m:e>
                      </m:rad>
                      <m:r>
                        <a:rPr lang="en-US" sz="24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7" name="TextBox 6">
                <a:extLst>
                  <a:ext uri="{FF2B5EF4-FFF2-40B4-BE49-F238E27FC236}">
                    <a16:creationId xmlns:a16="http://schemas.microsoft.com/office/drawing/2014/main" id="{1CB91822-864F-38AE-ACAB-A8B30AD9C26D}"/>
                  </a:ext>
                </a:extLst>
              </p:cNvPr>
              <p:cNvSpPr txBox="1">
                <a:spLocks noRot="1" noChangeAspect="1" noMove="1" noResize="1" noEditPoints="1" noAdjustHandles="1" noChangeArrowheads="1" noChangeShapeType="1" noTextEdit="1"/>
              </p:cNvSpPr>
              <p:nvPr/>
            </p:nvSpPr>
            <p:spPr>
              <a:xfrm>
                <a:off x="7847241" y="2340163"/>
                <a:ext cx="4100919" cy="1309436"/>
              </a:xfrm>
              <a:prstGeom prst="roundRect">
                <a:avLst/>
              </a:prstGeom>
              <a:blipFill>
                <a:blip r:embed="rId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607053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5" name="Table 5">
                <a:extLst>
                  <a:ext uri="{FF2B5EF4-FFF2-40B4-BE49-F238E27FC236}">
                    <a16:creationId xmlns:a16="http://schemas.microsoft.com/office/drawing/2014/main" id="{86B18AFE-CEAA-90A1-9E5E-72140674C091}"/>
                  </a:ext>
                </a:extLst>
              </p:cNvPr>
              <p:cNvGraphicFramePr>
                <a:graphicFrameLocks noGrp="1"/>
              </p:cNvGraphicFramePr>
              <p:nvPr>
                <p:ph idx="1"/>
              </p:nvPr>
            </p:nvGraphicFramePr>
            <p:xfrm>
              <a:off x="2332264" y="2545484"/>
              <a:ext cx="7527471" cy="4033521"/>
            </p:xfrm>
            <a:graphic>
              <a:graphicData uri="http://schemas.openxmlformats.org/drawingml/2006/table">
                <a:tbl>
                  <a:tblPr firstRow="1" bandRow="1">
                    <a:tableStyleId>{5C22544A-7EE6-4342-B048-85BDC9FD1C3A}</a:tableStyleId>
                  </a:tblPr>
                  <a:tblGrid>
                    <a:gridCol w="1551214">
                      <a:extLst>
                        <a:ext uri="{9D8B030D-6E8A-4147-A177-3AD203B41FA5}">
                          <a16:colId xmlns:a16="http://schemas.microsoft.com/office/drawing/2014/main" val="2536238229"/>
                        </a:ext>
                      </a:extLst>
                    </a:gridCol>
                    <a:gridCol w="5976257">
                      <a:extLst>
                        <a:ext uri="{9D8B030D-6E8A-4147-A177-3AD203B41FA5}">
                          <a16:colId xmlns:a16="http://schemas.microsoft.com/office/drawing/2014/main" val="4100026642"/>
                        </a:ext>
                      </a:extLst>
                    </a:gridCol>
                  </a:tblGrid>
                  <a:tr h="370840">
                    <a:tc>
                      <a:txBody>
                        <a:bodyPr/>
                        <a:lstStyle/>
                        <a:p>
                          <a:pPr algn="r"/>
                          <a14:m>
                            <m:oMathPara xmlns:m="http://schemas.openxmlformats.org/officeDocument/2006/math">
                              <m:oMathParaPr>
                                <m:jc m:val="right"/>
                              </m:oMathParaPr>
                              <m:oMath xmlns:m="http://schemas.openxmlformats.org/officeDocument/2006/math">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&lt;</m:t>
                                    </m:r>
                                    <m:r>
                                      <a:rPr lang="en-US" sz="2800" b="0" i="1" smtClean="0">
                                        <a:solidFill>
                                          <a:schemeClr val="accent1">
                                            <a:lumMod val="40000"/>
                                            <a:lumOff val="60000"/>
                                          </a:schemeClr>
                                        </a:solidFill>
                                        <a:latin typeface="Cambria Math" panose="02040503050406030204" pitchFamily="18" charset="0"/>
                                      </a:rPr>
                                      <m:t>𝑗</m:t>
                                    </m:r>
                                  </m:sub>
                                  <m:sup/>
                                  <m:e>
                                    <m:sSubSup>
                                      <m:sSubSupPr>
                                        <m:ctrlPr>
                                          <a:rPr lang="en-US" sz="2800" b="0" i="1" smtClean="0">
                                            <a:solidFill>
                                              <a:schemeClr val="accent1">
                                                <a:lumMod val="40000"/>
                                                <a:lumOff val="60000"/>
                                              </a:schemeClr>
                                            </a:solidFill>
                                            <a:latin typeface="Cambria Math" panose="02040503050406030204" pitchFamily="18" charset="0"/>
                                          </a:rPr>
                                        </m:ctrlPr>
                                      </m:sSubSupPr>
                                      <m:e>
                                        <m:r>
                                          <a:rPr lang="en-US" sz="2800" b="0" i="1" smtClean="0">
                                            <a:solidFill>
                                              <a:schemeClr val="accent1">
                                                <a:lumMod val="40000"/>
                                                <a:lumOff val="60000"/>
                                              </a:schemeClr>
                                            </a:solidFill>
                                            <a:latin typeface="Cambria Math" panose="02040503050406030204" pitchFamily="18" charset="0"/>
                                          </a:rPr>
                                          <m:t>𝛼</m:t>
                                        </m:r>
                                      </m:e>
                                      <m:sub>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𝑗</m:t>
                                            </m:r>
                                          </m:e>
                                        </m:d>
                                      </m:sub>
                                      <m:sup>
                                        <m:r>
                                          <a:rPr lang="en-US" sz="2800" b="0" i="1" smtClean="0">
                                            <a:solidFill>
                                              <a:schemeClr val="accent1">
                                                <a:lumMod val="40000"/>
                                                <a:lumOff val="60000"/>
                                              </a:schemeClr>
                                            </a:solidFill>
                                            <a:latin typeface="Cambria Math" panose="02040503050406030204" pitchFamily="18" charset="0"/>
                                          </a:rPr>
                                          <m:t>4/3</m:t>
                                        </m:r>
                                      </m:sup>
                                    </m:sSubSup>
                                  </m:e>
                                </m:nary>
                              </m:oMath>
                            </m:oMathPara>
                          </a14:m>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left"/>
                              </m:oMathParaPr>
                              <m:oMath xmlns:m="http://schemas.openxmlformats.org/officeDocument/2006/math">
                                <m:r>
                                  <a:rPr lang="en-US" sz="2800" b="0" i="1" smtClean="0">
                                    <a:solidFill>
                                      <a:schemeClr val="accent1">
                                        <a:lumMod val="40000"/>
                                        <a:lumOff val="60000"/>
                                      </a:schemeClr>
                                    </a:solidFill>
                                    <a:latin typeface="Cambria Math" panose="02040503050406030204" pitchFamily="18" charset="0"/>
                                  </a:rPr>
                                  <m:t>=</m:t>
                                </m:r>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𝑛</m:t>
                                    </m:r>
                                    <m:r>
                                      <a:rPr lang="en-US" sz="2800" b="0" i="1" smtClean="0">
                                        <a:solidFill>
                                          <a:schemeClr val="accent1">
                                            <a:lumMod val="40000"/>
                                            <a:lumOff val="60000"/>
                                          </a:schemeClr>
                                        </a:solidFill>
                                        <a:latin typeface="Cambria Math" panose="02040503050406030204" pitchFamily="18" charset="0"/>
                                      </a:rPr>
                                      <m:t>]</m:t>
                                    </m:r>
                                  </m:sub>
                                  <m:sup/>
                                  <m:e>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m:rPr>
                                            <m:brk m:alnAt="7"/>
                                          </m:rPr>
                                          <a:rPr lang="en-US" sz="2800" b="0" i="1" smtClean="0">
                                            <a:solidFill>
                                              <a:schemeClr val="accent1">
                                                <a:lumMod val="40000"/>
                                                <a:lumOff val="60000"/>
                                              </a:schemeClr>
                                            </a:solidFill>
                                            <a:latin typeface="Cambria Math" panose="02040503050406030204" pitchFamily="18" charset="0"/>
                                          </a:rPr>
                                          <m:t>𝑗</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𝑖</m:t>
                                        </m:r>
                                      </m:sub>
                                      <m:sup/>
                                      <m:e>
                                        <m:sSubSup>
                                          <m:sSubSupPr>
                                            <m:ctrlPr>
                                              <a:rPr lang="en-US" sz="2800" b="0" i="1" smtClean="0">
                                                <a:solidFill>
                                                  <a:schemeClr val="accent1">
                                                    <a:lumMod val="40000"/>
                                                    <a:lumOff val="60000"/>
                                                  </a:schemeClr>
                                                </a:solidFill>
                                                <a:latin typeface="Cambria Math" panose="02040503050406030204" pitchFamily="18" charset="0"/>
                                              </a:rPr>
                                            </m:ctrlPr>
                                          </m:sSubSupPr>
                                          <m:e>
                                            <m:r>
                                              <a:rPr lang="en-US" sz="2800" b="0" i="1" smtClean="0">
                                                <a:solidFill>
                                                  <a:schemeClr val="accent1">
                                                    <a:lumMod val="40000"/>
                                                    <a:lumOff val="60000"/>
                                                  </a:schemeClr>
                                                </a:solidFill>
                                                <a:latin typeface="Cambria Math" panose="02040503050406030204" pitchFamily="18" charset="0"/>
                                              </a:rPr>
                                              <m:t>𝛼</m:t>
                                            </m:r>
                                          </m:e>
                                          <m:sub>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𝑗</m:t>
                                                </m:r>
                                              </m:e>
                                            </m:d>
                                          </m:sub>
                                          <m:sup>
                                            <m:r>
                                              <a:rPr lang="en-US" sz="2800" b="0" i="1" smtClean="0">
                                                <a:solidFill>
                                                  <a:schemeClr val="accent1">
                                                    <a:lumMod val="40000"/>
                                                    <a:lumOff val="60000"/>
                                                  </a:schemeClr>
                                                </a:solidFill>
                                                <a:latin typeface="Cambria Math" panose="02040503050406030204" pitchFamily="18" charset="0"/>
                                              </a:rPr>
                                              <m:t>4/3</m:t>
                                            </m:r>
                                          </m:sup>
                                        </m:sSubSup>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ea typeface="Cambria Math" panose="02040503050406030204" pitchFamily="18" charset="0"/>
                                          </a:rPr>
                                          <m:t>𝕀</m:t>
                                        </m:r>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𝑗</m:t>
                                            </m:r>
                                            <m:r>
                                              <a:rPr lang="en-US" sz="2800" b="0" i="1" smtClean="0">
                                                <a:solidFill>
                                                  <a:schemeClr val="accent1">
                                                    <a:lumMod val="40000"/>
                                                    <a:lumOff val="60000"/>
                                                  </a:schemeClr>
                                                </a:solidFill>
                                                <a:latin typeface="Cambria Math" panose="02040503050406030204" pitchFamily="18" charset="0"/>
                                              </a:rPr>
                                              <m:t>&lt;</m:t>
                                            </m:r>
                                            <m:r>
                                              <a:rPr lang="en-US" sz="2800" b="0" i="1" smtClean="0">
                                                <a:solidFill>
                                                  <a:schemeClr val="accent1">
                                                    <a:lumMod val="40000"/>
                                                    <a:lumOff val="60000"/>
                                                  </a:schemeClr>
                                                </a:solidFill>
                                                <a:latin typeface="Cambria Math" panose="02040503050406030204" pitchFamily="18" charset="0"/>
                                              </a:rPr>
                                              <m:t>𝑖</m:t>
                                            </m:r>
                                          </m:e>
                                        </m:d>
                                      </m:e>
                                    </m:nary>
                                  </m:e>
                                </m:nary>
                              </m:oMath>
                            </m:oMathPara>
                          </a14:m>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5385147"/>
                      </a:ext>
                    </a:extLst>
                  </a:tr>
                  <a:tr h="370840">
                    <a:tc>
                      <a:txBody>
                        <a:bodyPr/>
                        <a:lstStyle/>
                        <a:p>
                          <a:endParaRPr lang="en-US" sz="2800" b="0" dirty="0">
                            <a:solidFill>
                              <a:schemeClr val="accent1">
                                <a:lumMod val="40000"/>
                                <a:lumOff val="6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nary>
                                  <m:naryPr>
                                    <m:chr m:val="∑"/>
                                    <m:supHide m:val="on"/>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𝑛</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sub>
                                  <m:sup/>
                                  <m:e>
                                    <m:sSup>
                                      <m:sSup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sSupPr>
                                      <m:e>
                                        <m:d>
                                          <m:d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nary>
                                              <m:naryPr>
                                                <m:chr m:val="∑"/>
                                                <m:supHide m:val="on"/>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naryPr>
                                              <m:sub>
                                                <m:r>
                                                  <m:rPr>
                                                    <m:brk m:alnAt="7"/>
                                                  </m:r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sub>
                                              <m:sup/>
                                              <m:e>
                                                <m:sSubSup>
                                                  <m:sSubSup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𝛼</m:t>
                                                    </m:r>
                                                  </m:e>
                                                  <m:sub>
                                                    <m:d>
                                                      <m:dPr>
                                                        <m:begChr m:val="{"/>
                                                        <m:endChr m:val="}"/>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e>
                                                    </m:d>
                                                  </m:sub>
                                                  <m:sup>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2</m:t>
                                                    </m:r>
                                                  </m:sup>
                                                </m:sSubSup>
                                              </m:e>
                                            </m:nary>
                                          </m:e>
                                        </m:d>
                                      </m:e>
                                      <m:sup>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2/3</m:t>
                                        </m:r>
                                      </m:sup>
                                    </m:sSup>
                                    <m:sSup>
                                      <m:sSup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d>
                                          <m:dPr>
                                            <m:begChr m:val="|"/>
                                            <m:endChr m:val="|"/>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d>
                                              <m:dPr>
                                                <m:begChr m:val="{"/>
                                                <m:endChr m:val="}"/>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&lt;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e>
                                            </m:d>
                                          </m:e>
                                        </m:d>
                                      </m:e>
                                      <m:sup>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1/3</m:t>
                                        </m:r>
                                      </m:sup>
                                    </m:sSup>
                                  </m:e>
                                </m:nary>
                              </m:oMath>
                            </m:oMathPara>
                          </a14:m>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4115892"/>
                      </a:ext>
                    </a:extLst>
                  </a:tr>
                  <a:tr h="370840">
                    <a:tc>
                      <a:txBody>
                        <a:bodyPr/>
                        <a:lstStyle/>
                        <a:p>
                          <a:endParaRPr lang="en-US" sz="2800" b="0"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nary>
                                  <m:naryPr>
                                    <m:chr m:val="∑"/>
                                    <m:supHide m:val="on"/>
                                    <m:ctrlPr>
                                      <a:rPr kumimoji="0" lang="en-US" sz="2800" b="0" i="1" u="none" strike="noStrike" kern="1200" cap="none" spc="0" normalizeH="0" baseline="0" noProof="0" smtClean="0">
                                        <a:ln>
                                          <a:noFill/>
                                        </a:ln>
                                        <a:solidFill>
                                          <a:schemeClr val="accent5">
                                            <a:lumMod val="60000"/>
                                            <a:lumOff val="40000"/>
                                          </a:schemeClr>
                                        </a:solidFill>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smtClean="0">
                                        <a:ln>
                                          <a:noFill/>
                                        </a:ln>
                                        <a:solidFill>
                                          <a:schemeClr val="accent5">
                                            <a:lumMod val="60000"/>
                                            <a:lumOff val="40000"/>
                                          </a:schemeClr>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schemeClr val="accent5">
                                            <a:lumMod val="60000"/>
                                            <a:lumOff val="4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5">
                                            <a:lumMod val="60000"/>
                                            <a:lumOff val="40000"/>
                                          </a:schemeClr>
                                        </a:solidFill>
                                        <a:effectLst/>
                                        <a:uLnTx/>
                                        <a:uFillTx/>
                                        <a:latin typeface="Cambria Math" panose="02040503050406030204" pitchFamily="18" charset="0"/>
                                        <a:ea typeface="+mn-ea"/>
                                        <a:cs typeface="+mn-cs"/>
                                      </a:rPr>
                                      <m:t>𝑛</m:t>
                                    </m:r>
                                    <m:r>
                                      <a:rPr kumimoji="0" lang="en-US" sz="2800" b="0" i="1" u="none" strike="noStrike" kern="1200" cap="none" spc="0" normalizeH="0" baseline="0" noProof="0" smtClean="0">
                                        <a:ln>
                                          <a:noFill/>
                                        </a:ln>
                                        <a:solidFill>
                                          <a:schemeClr val="accent5">
                                            <a:lumMod val="60000"/>
                                            <a:lumOff val="40000"/>
                                          </a:schemeClr>
                                        </a:solidFill>
                                        <a:effectLst/>
                                        <a:uLnTx/>
                                        <a:uFillTx/>
                                        <a:latin typeface="Cambria Math" panose="02040503050406030204" pitchFamily="18" charset="0"/>
                                        <a:ea typeface="+mn-ea"/>
                                        <a:cs typeface="+mn-cs"/>
                                      </a:rPr>
                                      <m:t>]</m:t>
                                    </m:r>
                                  </m:sub>
                                  <m:sup/>
                                  <m:e>
                                    <m:rad>
                                      <m:radPr>
                                        <m:degHide m:val="on"/>
                                        <m:ctrlP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ctrlPr>
                                      </m:radPr>
                                      <m:deg/>
                                      <m:e>
                                        <m:nary>
                                          <m:naryPr>
                                            <m:chr m:val="∑"/>
                                            <m:supHide m:val="on"/>
                                            <m:ctrlP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ctrlPr>
                                          </m:naryPr>
                                          <m:sub>
                                            <m:r>
                                              <m:rPr>
                                                <m:brk m:alnAt="7"/>
                                              </m:rP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𝑖</m:t>
                                            </m:r>
                                          </m:sub>
                                          <m:sup/>
                                          <m:e>
                                            <m:sSubSup>
                                              <m:sSubSupPr>
                                                <m:ctrlP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𝛼</m:t>
                                                </m:r>
                                              </m:e>
                                              <m:sub>
                                                <m:d>
                                                  <m:dPr>
                                                    <m:begChr m:val="{"/>
                                                    <m:endChr m:val="}"/>
                                                    <m:ctrlP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𝑗</m:t>
                                                    </m:r>
                                                  </m:e>
                                                </m:d>
                                              </m:sub>
                                              <m:sup>
                                                <m:r>
                                                  <a:rPr kumimoji="0" lang="en-US" sz="2800" b="0" i="1" u="none" strike="noStrike" kern="1200" cap="none" spc="0" normalizeH="0" baseline="0" noProof="0" smtClean="0">
                                                    <a:ln>
                                                      <a:noFill/>
                                                    </a:ln>
                                                    <a:solidFill>
                                                      <a:srgbClr val="FEC306">
                                                        <a:lumMod val="60000"/>
                                                        <a:lumOff val="40000"/>
                                                      </a:srgbClr>
                                                    </a:solidFill>
                                                    <a:effectLst/>
                                                    <a:uLnTx/>
                                                    <a:uFillTx/>
                                                    <a:latin typeface="Cambria Math" panose="02040503050406030204" pitchFamily="18" charset="0"/>
                                                    <a:ea typeface="+mn-ea"/>
                                                    <a:cs typeface="+mn-cs"/>
                                                  </a:rPr>
                                                  <m:t>2</m:t>
                                                </m:r>
                                              </m:sup>
                                            </m:sSubSup>
                                          </m:e>
                                        </m:nary>
                                      </m:e>
                                    </m:rad>
                                    <m:r>
                                      <a:rPr kumimoji="0" lang="en-US" sz="2800" b="0" i="1" u="none" strike="noStrike" kern="1200" cap="none" spc="0" normalizeH="0" baseline="0" noProof="0" smtClean="0">
                                        <a:ln>
                                          <a:noFill/>
                                        </a:ln>
                                        <a:solidFill>
                                          <a:srgbClr val="418AB3">
                                            <a:lumMod val="40000"/>
                                            <a:lumOff val="60000"/>
                                          </a:srgbClr>
                                        </a:solidFill>
                                        <a:effectLst/>
                                        <a:uLnTx/>
                                        <a:uFillTx/>
                                        <a:latin typeface="Cambria Math" panose="02040503050406030204" pitchFamily="18" charset="0"/>
                                        <a:ea typeface="+mn-ea"/>
                                        <a:cs typeface="+mn-cs"/>
                                      </a:rPr>
                                      <m:t>⋅</m:t>
                                    </m:r>
                                    <m:sSup>
                                      <m:sSupPr>
                                        <m:ctrlPr>
                                          <a:rPr kumimoji="0" lang="en-US" sz="2800" b="0" i="1" u="none" strike="noStrike" kern="1200" cap="none" spc="0" normalizeH="0" baseline="0" noProof="0" smtClean="0">
                                            <a:ln>
                                              <a:noFill/>
                                            </a:ln>
                                            <a:solidFill>
                                              <a:srgbClr val="418AB3">
                                                <a:lumMod val="40000"/>
                                                <a:lumOff val="60000"/>
                                              </a:srgbClr>
                                            </a:solidFill>
                                            <a:effectLst/>
                                            <a:uLnTx/>
                                            <a:uFillTx/>
                                            <a:latin typeface="Cambria Math" panose="02040503050406030204" pitchFamily="18" charset="0"/>
                                            <a:ea typeface="+mn-ea"/>
                                            <a:cs typeface="+mn-cs"/>
                                          </a:rPr>
                                        </m:ctrlPr>
                                      </m:sSupPr>
                                      <m:e>
                                        <m:d>
                                          <m:dPr>
                                            <m:ctrlPr>
                                              <a:rPr kumimoji="0" lang="en-US" sz="2800" b="0" i="1" u="none" strike="noStrike" kern="1200" cap="none" spc="0" normalizeH="0" baseline="0" noProof="0" smtClean="0">
                                                <a:ln>
                                                  <a:noFill/>
                                                </a:ln>
                                                <a:solidFill>
                                                  <a:srgbClr val="418AB3">
                                                    <a:lumMod val="40000"/>
                                                    <a:lumOff val="60000"/>
                                                  </a:srgbClr>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t>⋅</m:t>
                                            </m:r>
                                            <m:rad>
                                              <m:radPr>
                                                <m:degHide m:val="on"/>
                                                <m:ctrlP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ctrlPr>
                                              </m:radPr>
                                              <m:deg/>
                                              <m:e>
                                                <m:nary>
                                                  <m:naryPr>
                                                    <m:chr m:val="∑"/>
                                                    <m:supHide m:val="on"/>
                                                    <m:ctrlP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ctrlPr>
                                                  </m:naryPr>
                                                  <m:sub>
                                                    <m:r>
                                                      <m:rPr>
                                                        <m:brk m:alnAt="7"/>
                                                      </m:rP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t>𝑖</m:t>
                                                    </m:r>
                                                  </m:sub>
                                                  <m:sup/>
                                                  <m:e>
                                                    <m:sSubSup>
                                                      <m:sSubSupPr>
                                                        <m:ctrlP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t>𝛼</m:t>
                                                        </m:r>
                                                      </m:e>
                                                      <m:sub>
                                                        <m:d>
                                                          <m:dPr>
                                                            <m:begChr m:val="{"/>
                                                            <m:endChr m:val="}"/>
                                                            <m:ctrlP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t>𝑗</m:t>
                                                            </m:r>
                                                          </m:e>
                                                        </m:d>
                                                      </m:sub>
                                                      <m:sup>
                                                        <m:r>
                                                          <a:rPr kumimoji="0" lang="en-US" sz="2800" b="0" i="1" u="none" strike="noStrike" kern="1200" cap="none" spc="0" normalizeH="0" baseline="0" noProof="0" smtClean="0">
                                                            <a:ln>
                                                              <a:noFill/>
                                                            </a:ln>
                                                            <a:solidFill>
                                                              <a:srgbClr val="D883FF"/>
                                                            </a:solidFill>
                                                            <a:effectLst/>
                                                            <a:uLnTx/>
                                                            <a:uFillTx/>
                                                            <a:latin typeface="Cambria Math" panose="02040503050406030204" pitchFamily="18" charset="0"/>
                                                            <a:ea typeface="+mn-ea"/>
                                                            <a:cs typeface="+mn-cs"/>
                                                          </a:rPr>
                                                          <m:t>2</m:t>
                                                        </m:r>
                                                      </m:sup>
                                                    </m:sSubSup>
                                                  </m:e>
                                                </m:nary>
                                              </m:e>
                                            </m:rad>
                                          </m:e>
                                        </m:d>
                                      </m:e>
                                      <m:sup>
                                        <m:r>
                                          <a:rPr kumimoji="0" lang="en-US" sz="2800" b="0" i="1" u="none" strike="noStrike" kern="1200" cap="none" spc="0" normalizeH="0" baseline="0" noProof="0" smtClean="0">
                                            <a:ln>
                                              <a:noFill/>
                                            </a:ln>
                                            <a:solidFill>
                                              <a:srgbClr val="418AB3">
                                                <a:lumMod val="40000"/>
                                                <a:lumOff val="60000"/>
                                              </a:srgbClr>
                                            </a:solidFill>
                                            <a:effectLst/>
                                            <a:uLnTx/>
                                            <a:uFillTx/>
                                            <a:latin typeface="Cambria Math" panose="02040503050406030204" pitchFamily="18" charset="0"/>
                                            <a:ea typeface="+mn-ea"/>
                                            <a:cs typeface="+mn-cs"/>
                                          </a:rPr>
                                          <m:t>1/3</m:t>
                                        </m:r>
                                      </m:sup>
                                    </m:sSup>
                                  </m:e>
                                </m:nary>
                              </m:oMath>
                            </m:oMathPara>
                          </a14:m>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7087130"/>
                      </a:ext>
                    </a:extLst>
                  </a:tr>
                </a:tbl>
              </a:graphicData>
            </a:graphic>
          </p:graphicFrame>
        </mc:Choice>
        <mc:Fallback>
          <p:graphicFrame>
            <p:nvGraphicFramePr>
              <p:cNvPr id="5" name="Table 5">
                <a:extLst>
                  <a:ext uri="{FF2B5EF4-FFF2-40B4-BE49-F238E27FC236}">
                    <a16:creationId xmlns:a16="http://schemas.microsoft.com/office/drawing/2014/main" id="{86B18AFE-CEAA-90A1-9E5E-72140674C091}"/>
                  </a:ext>
                </a:extLst>
              </p:cNvPr>
              <p:cNvGraphicFramePr>
                <a:graphicFrameLocks noGrp="1"/>
              </p:cNvGraphicFramePr>
              <p:nvPr>
                <p:ph idx="1"/>
              </p:nvPr>
            </p:nvGraphicFramePr>
            <p:xfrm>
              <a:off x="2332264" y="2545484"/>
              <a:ext cx="7527471" cy="4033521"/>
            </p:xfrm>
            <a:graphic>
              <a:graphicData uri="http://schemas.openxmlformats.org/drawingml/2006/table">
                <a:tbl>
                  <a:tblPr firstRow="1" bandRow="1">
                    <a:tableStyleId>{5C22544A-7EE6-4342-B048-85BDC9FD1C3A}</a:tableStyleId>
                  </a:tblPr>
                  <a:tblGrid>
                    <a:gridCol w="1551214">
                      <a:extLst>
                        <a:ext uri="{9D8B030D-6E8A-4147-A177-3AD203B41FA5}">
                          <a16:colId xmlns:a16="http://schemas.microsoft.com/office/drawing/2014/main" val="2536238229"/>
                        </a:ext>
                      </a:extLst>
                    </a:gridCol>
                    <a:gridCol w="5976257">
                      <a:extLst>
                        <a:ext uri="{9D8B030D-6E8A-4147-A177-3AD203B41FA5}">
                          <a16:colId xmlns:a16="http://schemas.microsoft.com/office/drawing/2014/main" val="4100026642"/>
                        </a:ext>
                      </a:extLst>
                    </a:gridCol>
                  </a:tblGrid>
                  <a:tr h="1182688">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t="-125532" r="-386885" b="-405319"/>
                          </a:stretch>
                        </a:blip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l="-25847" t="-125532" b="-405319"/>
                          </a:stretch>
                        </a:blipFill>
                      </a:tcPr>
                    </a:tc>
                    <a:extLst>
                      <a:ext uri="{0D108BD9-81ED-4DB2-BD59-A6C34878D82A}">
                        <a16:rowId xmlns:a16="http://schemas.microsoft.com/office/drawing/2014/main" val="3915385147"/>
                      </a:ext>
                    </a:extLst>
                  </a:tr>
                  <a:tr h="1284161">
                    <a:tc>
                      <a:txBody>
                        <a:bodyPr/>
                        <a:lstStyle/>
                        <a:p>
                          <a:endParaRPr lang="en-US" sz="2800" b="0" dirty="0">
                            <a:solidFill>
                              <a:schemeClr val="accent1">
                                <a:lumMod val="40000"/>
                                <a:lumOff val="6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l="-25847" t="-209901" b="-277228"/>
                          </a:stretch>
                        </a:blipFill>
                      </a:tcPr>
                    </a:tc>
                    <a:extLst>
                      <a:ext uri="{0D108BD9-81ED-4DB2-BD59-A6C34878D82A}">
                        <a16:rowId xmlns:a16="http://schemas.microsoft.com/office/drawing/2014/main" val="904115892"/>
                      </a:ext>
                    </a:extLst>
                  </a:tr>
                  <a:tr h="1566672">
                    <a:tc>
                      <a:txBody>
                        <a:bodyPr/>
                        <a:lstStyle/>
                        <a:p>
                          <a:endParaRPr lang="en-US" sz="2800" b="0"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25847" t="-252419" b="-125806"/>
                          </a:stretch>
                        </a:blipFill>
                      </a:tcPr>
                    </a:tc>
                    <a:extLst>
                      <a:ext uri="{0D108BD9-81ED-4DB2-BD59-A6C34878D82A}">
                        <a16:rowId xmlns:a16="http://schemas.microsoft.com/office/drawing/2014/main" val="2957087130"/>
                      </a:ext>
                    </a:extLst>
                  </a:tr>
                </a:tbl>
              </a:graphicData>
            </a:graphic>
          </p:graphicFrame>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 </m:t>
                          </m:r>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5"/>
                <a:stretch>
                  <a:fillRect t="-102778" b="-1509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CB91822-864F-38AE-ACAB-A8B30AD9C26D}"/>
                  </a:ext>
                </a:extLst>
              </p:cNvPr>
              <p:cNvSpPr txBox="1"/>
              <p:nvPr/>
            </p:nvSpPr>
            <p:spPr>
              <a:xfrm>
                <a:off x="7847241" y="2340163"/>
                <a:ext cx="4100919" cy="1309436"/>
              </a:xfrm>
              <a:prstGeom prst="roundRect">
                <a:avLst/>
              </a:prstGeom>
              <a:noFill/>
              <a:ln>
                <a:solidFill>
                  <a:schemeClr val="accent1">
                    <a:lumMod val="40000"/>
                    <a:lumOff val="60000"/>
                  </a:schemeClr>
                </a:solidFill>
              </a:ln>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ad>
                        <m:radPr>
                          <m:deg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2</m:t>
                                  </m:r>
                                </m:sup>
                              </m:sSubSup>
                            </m:e>
                          </m:nary>
                        </m:e>
                      </m:rad>
                      <m:r>
                        <a:rPr lang="en-US" sz="24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7" name="TextBox 6">
                <a:extLst>
                  <a:ext uri="{FF2B5EF4-FFF2-40B4-BE49-F238E27FC236}">
                    <a16:creationId xmlns:a16="http://schemas.microsoft.com/office/drawing/2014/main" id="{1CB91822-864F-38AE-ACAB-A8B30AD9C26D}"/>
                  </a:ext>
                </a:extLst>
              </p:cNvPr>
              <p:cNvSpPr txBox="1">
                <a:spLocks noRot="1" noChangeAspect="1" noMove="1" noResize="1" noEditPoints="1" noAdjustHandles="1" noChangeArrowheads="1" noChangeShapeType="1" noTextEdit="1"/>
              </p:cNvSpPr>
              <p:nvPr/>
            </p:nvSpPr>
            <p:spPr>
              <a:xfrm>
                <a:off x="7847241" y="2340163"/>
                <a:ext cx="4100919" cy="1309436"/>
              </a:xfrm>
              <a:prstGeom prst="roundRect">
                <a:avLst/>
              </a:prstGeom>
              <a:blipFill>
                <a:blip r:embed="rId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861987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AB19A6C-F973-F3DC-F211-A85E015A6D3C}"/>
                  </a:ext>
                </a:extLst>
              </p:cNvPr>
              <p:cNvSpPr>
                <a:spLocks noGrp="1"/>
              </p:cNvSpPr>
              <p:nvPr>
                <p:ph type="title"/>
              </p:nvPr>
            </p:nvSpPr>
            <p:spPr/>
            <p:txBody>
              <a:bodyPr/>
              <a:lstStyle/>
              <a:p>
                <a:r>
                  <a:rPr lang="en-US" b="0" dirty="0"/>
                  <a:t>WHERE DOES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r>
                      <a:rPr lang="en-US" b="0" i="0" smtClean="0">
                        <a:latin typeface="Cambria Math" panose="02040503050406030204" pitchFamily="18" charset="0"/>
                      </a:rPr>
                      <m:t>)</m:t>
                    </m:r>
                  </m:oMath>
                </a14:m>
                <a:r>
                  <a:rPr lang="en-US" b="0" dirty="0"/>
                  <a:t> COME FROM?</a:t>
                </a:r>
              </a:p>
            </p:txBody>
          </p:sp>
        </mc:Choice>
        <mc:Fallback>
          <p:sp>
            <p:nvSpPr>
              <p:cNvPr id="2" name="Title 1">
                <a:extLst>
                  <a:ext uri="{FF2B5EF4-FFF2-40B4-BE49-F238E27FC236}">
                    <a16:creationId xmlns:a16="http://schemas.microsoft.com/office/drawing/2014/main" id="{0AB19A6C-F973-F3DC-F211-A85E015A6D3C}"/>
                  </a:ext>
                </a:extLst>
              </p:cNvPr>
              <p:cNvSpPr>
                <a:spLocks noGrp="1" noRot="1" noChangeAspect="1" noMove="1" noResize="1" noEditPoints="1" noAdjustHandles="1" noChangeArrowheads="1" noChangeShapeType="1" noTextEdit="1"/>
              </p:cNvSpPr>
              <p:nvPr>
                <p:ph type="title"/>
              </p:nvPr>
            </p:nvSpPr>
            <p:spPr>
              <a:blipFill>
                <a:blip r:embed="rId3"/>
                <a:stretch>
                  <a:fillRect l="-2278" t="-5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5" name="Table 5">
                <a:extLst>
                  <a:ext uri="{FF2B5EF4-FFF2-40B4-BE49-F238E27FC236}">
                    <a16:creationId xmlns:a16="http://schemas.microsoft.com/office/drawing/2014/main" id="{86B18AFE-CEAA-90A1-9E5E-72140674C091}"/>
                  </a:ext>
                </a:extLst>
              </p:cNvPr>
              <p:cNvGraphicFramePr>
                <a:graphicFrameLocks noGrp="1"/>
              </p:cNvGraphicFramePr>
              <p:nvPr>
                <p:ph idx="1"/>
                <p:extLst>
                  <p:ext uri="{D42A27DB-BD31-4B8C-83A1-F6EECF244321}">
                    <p14:modId xmlns:p14="http://schemas.microsoft.com/office/powerpoint/2010/main" val="1007981494"/>
                  </p:ext>
                </p:extLst>
              </p:nvPr>
            </p:nvGraphicFramePr>
            <p:xfrm>
              <a:off x="2332264" y="2545484"/>
              <a:ext cx="7527471" cy="4033521"/>
            </p:xfrm>
            <a:graphic>
              <a:graphicData uri="http://schemas.openxmlformats.org/drawingml/2006/table">
                <a:tbl>
                  <a:tblPr firstRow="1" bandRow="1">
                    <a:tableStyleId>{5C22544A-7EE6-4342-B048-85BDC9FD1C3A}</a:tableStyleId>
                  </a:tblPr>
                  <a:tblGrid>
                    <a:gridCol w="1551214">
                      <a:extLst>
                        <a:ext uri="{9D8B030D-6E8A-4147-A177-3AD203B41FA5}">
                          <a16:colId xmlns:a16="http://schemas.microsoft.com/office/drawing/2014/main" val="2536238229"/>
                        </a:ext>
                      </a:extLst>
                    </a:gridCol>
                    <a:gridCol w="5976257">
                      <a:extLst>
                        <a:ext uri="{9D8B030D-6E8A-4147-A177-3AD203B41FA5}">
                          <a16:colId xmlns:a16="http://schemas.microsoft.com/office/drawing/2014/main" val="4100026642"/>
                        </a:ext>
                      </a:extLst>
                    </a:gridCol>
                  </a:tblGrid>
                  <a:tr h="370840">
                    <a:tc>
                      <a:txBody>
                        <a:bodyPr/>
                        <a:lstStyle/>
                        <a:p>
                          <a:pPr algn="r"/>
                          <a14:m>
                            <m:oMathPara xmlns:m="http://schemas.openxmlformats.org/officeDocument/2006/math">
                              <m:oMathParaPr>
                                <m:jc m:val="right"/>
                              </m:oMathParaPr>
                              <m:oMath xmlns:m="http://schemas.openxmlformats.org/officeDocument/2006/math">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&lt;</m:t>
                                    </m:r>
                                    <m:r>
                                      <a:rPr lang="en-US" sz="2800" b="0" i="1" smtClean="0">
                                        <a:solidFill>
                                          <a:schemeClr val="accent1">
                                            <a:lumMod val="40000"/>
                                            <a:lumOff val="60000"/>
                                          </a:schemeClr>
                                        </a:solidFill>
                                        <a:latin typeface="Cambria Math" panose="02040503050406030204" pitchFamily="18" charset="0"/>
                                      </a:rPr>
                                      <m:t>𝑗</m:t>
                                    </m:r>
                                  </m:sub>
                                  <m:sup/>
                                  <m:e>
                                    <m:sSubSup>
                                      <m:sSubSupPr>
                                        <m:ctrlPr>
                                          <a:rPr lang="en-US" sz="2800" b="0" i="1" smtClean="0">
                                            <a:solidFill>
                                              <a:schemeClr val="accent1">
                                                <a:lumMod val="40000"/>
                                                <a:lumOff val="60000"/>
                                              </a:schemeClr>
                                            </a:solidFill>
                                            <a:latin typeface="Cambria Math" panose="02040503050406030204" pitchFamily="18" charset="0"/>
                                          </a:rPr>
                                        </m:ctrlPr>
                                      </m:sSubSupPr>
                                      <m:e>
                                        <m:r>
                                          <a:rPr lang="en-US" sz="2800" b="0" i="1" smtClean="0">
                                            <a:solidFill>
                                              <a:schemeClr val="accent1">
                                                <a:lumMod val="40000"/>
                                                <a:lumOff val="60000"/>
                                              </a:schemeClr>
                                            </a:solidFill>
                                            <a:latin typeface="Cambria Math" panose="02040503050406030204" pitchFamily="18" charset="0"/>
                                          </a:rPr>
                                          <m:t>𝛼</m:t>
                                        </m:r>
                                      </m:e>
                                      <m:sub>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𝑗</m:t>
                                            </m:r>
                                          </m:e>
                                        </m:d>
                                      </m:sub>
                                      <m:sup>
                                        <m:r>
                                          <a:rPr lang="en-US" sz="2800" b="0" i="1" smtClean="0">
                                            <a:solidFill>
                                              <a:schemeClr val="accent1">
                                                <a:lumMod val="40000"/>
                                                <a:lumOff val="60000"/>
                                              </a:schemeClr>
                                            </a:solidFill>
                                            <a:latin typeface="Cambria Math" panose="02040503050406030204" pitchFamily="18" charset="0"/>
                                          </a:rPr>
                                          <m:t>4/3</m:t>
                                        </m:r>
                                      </m:sup>
                                    </m:sSubSup>
                                  </m:e>
                                </m:nary>
                              </m:oMath>
                            </m:oMathPara>
                          </a14:m>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left"/>
                              </m:oMathParaPr>
                              <m:oMath xmlns:m="http://schemas.openxmlformats.org/officeDocument/2006/math">
                                <m:r>
                                  <a:rPr lang="en-US" sz="2800" b="0" i="1" smtClean="0">
                                    <a:solidFill>
                                      <a:schemeClr val="accent1">
                                        <a:lumMod val="40000"/>
                                        <a:lumOff val="60000"/>
                                      </a:schemeClr>
                                    </a:solidFill>
                                    <a:latin typeface="Cambria Math" panose="02040503050406030204" pitchFamily="18" charset="0"/>
                                  </a:rPr>
                                  <m:t>=</m:t>
                                </m:r>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𝑛</m:t>
                                    </m:r>
                                    <m:r>
                                      <a:rPr lang="en-US" sz="2800" b="0" i="1" smtClean="0">
                                        <a:solidFill>
                                          <a:schemeClr val="accent1">
                                            <a:lumMod val="40000"/>
                                            <a:lumOff val="60000"/>
                                          </a:schemeClr>
                                        </a:solidFill>
                                        <a:latin typeface="Cambria Math" panose="02040503050406030204" pitchFamily="18" charset="0"/>
                                      </a:rPr>
                                      <m:t>]</m:t>
                                    </m:r>
                                  </m:sub>
                                  <m:sup/>
                                  <m:e>
                                    <m:nary>
                                      <m:naryPr>
                                        <m:chr m:val="∑"/>
                                        <m:supHide m:val="on"/>
                                        <m:ctrlPr>
                                          <a:rPr lang="en-US" sz="2800" b="0" i="1" smtClean="0">
                                            <a:solidFill>
                                              <a:schemeClr val="accent1">
                                                <a:lumMod val="40000"/>
                                                <a:lumOff val="60000"/>
                                              </a:schemeClr>
                                            </a:solidFill>
                                            <a:latin typeface="Cambria Math" panose="02040503050406030204" pitchFamily="18" charset="0"/>
                                          </a:rPr>
                                        </m:ctrlPr>
                                      </m:naryPr>
                                      <m:sub>
                                        <m:r>
                                          <m:rPr>
                                            <m:brk m:alnAt="7"/>
                                          </m:rPr>
                                          <a:rPr lang="en-US" sz="2800" b="0" i="1" smtClean="0">
                                            <a:solidFill>
                                              <a:schemeClr val="accent1">
                                                <a:lumMod val="40000"/>
                                                <a:lumOff val="60000"/>
                                              </a:schemeClr>
                                            </a:solidFill>
                                            <a:latin typeface="Cambria Math" panose="02040503050406030204" pitchFamily="18" charset="0"/>
                                          </a:rPr>
                                          <m:t>𝑗</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𝑖</m:t>
                                        </m:r>
                                      </m:sub>
                                      <m:sup/>
                                      <m:e>
                                        <m:sSubSup>
                                          <m:sSubSupPr>
                                            <m:ctrlPr>
                                              <a:rPr lang="en-US" sz="2800" b="0" i="1" smtClean="0">
                                                <a:solidFill>
                                                  <a:schemeClr val="accent1">
                                                    <a:lumMod val="40000"/>
                                                    <a:lumOff val="60000"/>
                                                  </a:schemeClr>
                                                </a:solidFill>
                                                <a:latin typeface="Cambria Math" panose="02040503050406030204" pitchFamily="18" charset="0"/>
                                              </a:rPr>
                                            </m:ctrlPr>
                                          </m:sSubSupPr>
                                          <m:e>
                                            <m:r>
                                              <a:rPr lang="en-US" sz="2800" b="0" i="1" smtClean="0">
                                                <a:solidFill>
                                                  <a:schemeClr val="accent1">
                                                    <a:lumMod val="40000"/>
                                                    <a:lumOff val="60000"/>
                                                  </a:schemeClr>
                                                </a:solidFill>
                                                <a:latin typeface="Cambria Math" panose="02040503050406030204" pitchFamily="18" charset="0"/>
                                              </a:rPr>
                                              <m:t>𝛼</m:t>
                                            </m:r>
                                          </m:e>
                                          <m:sub>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𝑖</m:t>
                                                </m:r>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rPr>
                                                  <m:t>𝑗</m:t>
                                                </m:r>
                                              </m:e>
                                            </m:d>
                                          </m:sub>
                                          <m:sup>
                                            <m:r>
                                              <a:rPr lang="en-US" sz="2800" b="0" i="1" smtClean="0">
                                                <a:solidFill>
                                                  <a:schemeClr val="accent1">
                                                    <a:lumMod val="40000"/>
                                                    <a:lumOff val="60000"/>
                                                  </a:schemeClr>
                                                </a:solidFill>
                                                <a:latin typeface="Cambria Math" panose="02040503050406030204" pitchFamily="18" charset="0"/>
                                              </a:rPr>
                                              <m:t>4/3</m:t>
                                            </m:r>
                                          </m:sup>
                                        </m:sSubSup>
                                        <m:r>
                                          <a:rPr lang="en-US" sz="2800" b="0" i="1" smtClean="0">
                                            <a:solidFill>
                                              <a:schemeClr val="accent1">
                                                <a:lumMod val="40000"/>
                                                <a:lumOff val="60000"/>
                                              </a:schemeClr>
                                            </a:solidFill>
                                            <a:latin typeface="Cambria Math" panose="02040503050406030204" pitchFamily="18" charset="0"/>
                                          </a:rPr>
                                          <m:t>⋅</m:t>
                                        </m:r>
                                        <m:r>
                                          <a:rPr lang="en-US" sz="2800" b="0" i="1" smtClean="0">
                                            <a:solidFill>
                                              <a:schemeClr val="accent1">
                                                <a:lumMod val="40000"/>
                                                <a:lumOff val="60000"/>
                                              </a:schemeClr>
                                            </a:solidFill>
                                            <a:latin typeface="Cambria Math" panose="02040503050406030204" pitchFamily="18" charset="0"/>
                                            <a:ea typeface="Cambria Math" panose="02040503050406030204" pitchFamily="18" charset="0"/>
                                          </a:rPr>
                                          <m:t>𝕀</m:t>
                                        </m:r>
                                        <m:d>
                                          <m:dPr>
                                            <m:begChr m:val="["/>
                                            <m:endChr m:val="]"/>
                                            <m:ctrlPr>
                                              <a:rPr lang="en-US" sz="2800" b="0" i="1" smtClean="0">
                                                <a:solidFill>
                                                  <a:schemeClr val="accent1">
                                                    <a:lumMod val="40000"/>
                                                    <a:lumOff val="60000"/>
                                                  </a:schemeClr>
                                                </a:solidFill>
                                                <a:latin typeface="Cambria Math" panose="02040503050406030204" pitchFamily="18" charset="0"/>
                                              </a:rPr>
                                            </m:ctrlPr>
                                          </m:dPr>
                                          <m:e>
                                            <m:r>
                                              <a:rPr lang="en-US" sz="2800" b="0" i="1" smtClean="0">
                                                <a:solidFill>
                                                  <a:schemeClr val="accent1">
                                                    <a:lumMod val="40000"/>
                                                    <a:lumOff val="60000"/>
                                                  </a:schemeClr>
                                                </a:solidFill>
                                                <a:latin typeface="Cambria Math" panose="02040503050406030204" pitchFamily="18" charset="0"/>
                                              </a:rPr>
                                              <m:t>𝑗</m:t>
                                            </m:r>
                                            <m:r>
                                              <a:rPr lang="en-US" sz="2800" b="0" i="1" smtClean="0">
                                                <a:solidFill>
                                                  <a:schemeClr val="accent1">
                                                    <a:lumMod val="40000"/>
                                                    <a:lumOff val="60000"/>
                                                  </a:schemeClr>
                                                </a:solidFill>
                                                <a:latin typeface="Cambria Math" panose="02040503050406030204" pitchFamily="18" charset="0"/>
                                              </a:rPr>
                                              <m:t>&lt;</m:t>
                                            </m:r>
                                            <m:r>
                                              <a:rPr lang="en-US" sz="2800" b="0" i="1" smtClean="0">
                                                <a:solidFill>
                                                  <a:schemeClr val="accent1">
                                                    <a:lumMod val="40000"/>
                                                    <a:lumOff val="60000"/>
                                                  </a:schemeClr>
                                                </a:solidFill>
                                                <a:latin typeface="Cambria Math" panose="02040503050406030204" pitchFamily="18" charset="0"/>
                                              </a:rPr>
                                              <m:t>𝑖</m:t>
                                            </m:r>
                                          </m:e>
                                        </m:d>
                                      </m:e>
                                    </m:nary>
                                  </m:e>
                                </m:nary>
                              </m:oMath>
                            </m:oMathPara>
                          </a14:m>
                          <a:endParaRPr lang="en-US" sz="2800" b="0" dirty="0">
                            <a:solidFill>
                              <a:schemeClr val="accent1">
                                <a:lumMod val="40000"/>
                                <a:lumOff val="6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5385147"/>
                      </a:ext>
                    </a:extLst>
                  </a:tr>
                  <a:tr h="370840">
                    <a:tc>
                      <a:txBody>
                        <a:bodyPr/>
                        <a:lstStyle/>
                        <a:p>
                          <a:endParaRPr lang="en-US" sz="2800" b="0" dirty="0">
                            <a:solidFill>
                              <a:schemeClr val="accent1">
                                <a:lumMod val="40000"/>
                                <a:lumOff val="6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nary>
                                  <m:naryPr>
                                    <m:chr m:val="∑"/>
                                    <m:supHide m:val="on"/>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𝑛</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sub>
                                  <m:sup/>
                                  <m:e>
                                    <m:sSup>
                                      <m:sSup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sSupPr>
                                      <m:e>
                                        <m:d>
                                          <m:d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nary>
                                              <m:naryPr>
                                                <m:chr m:val="∑"/>
                                                <m:supHide m:val="on"/>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naryPr>
                                              <m:sub>
                                                <m:r>
                                                  <m:rPr>
                                                    <m:brk m:alnAt="7"/>
                                                  </m:r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sub>
                                              <m:sup/>
                                              <m:e>
                                                <m:sSubSup>
                                                  <m:sSubSup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𝛼</m:t>
                                                    </m:r>
                                                  </m:e>
                                                  <m:sub>
                                                    <m:d>
                                                      <m:dPr>
                                                        <m:begChr m:val="{"/>
                                                        <m:endChr m:val="}"/>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e>
                                                    </m:d>
                                                  </m:sub>
                                                  <m:sup>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2</m:t>
                                                    </m:r>
                                                  </m:sup>
                                                </m:sSubSup>
                                              </m:e>
                                            </m:nary>
                                          </m:e>
                                        </m:d>
                                      </m:e>
                                      <m:sup>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2/3</m:t>
                                        </m:r>
                                      </m:sup>
                                    </m:sSup>
                                    <m:sSup>
                                      <m:sSupPr>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d>
                                          <m:dPr>
                                            <m:begChr m:val="|"/>
                                            <m:endChr m:val="|"/>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d>
                                              <m:dPr>
                                                <m:begChr m:val="{"/>
                                                <m:endChr m:val="}"/>
                                                <m:ctrlP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&lt;</m:t>
                                                </m:r>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𝑖</m:t>
                                                </m:r>
                                              </m:e>
                                            </m:d>
                                          </m:e>
                                        </m:d>
                                      </m:e>
                                      <m:sup>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1/3</m:t>
                                        </m:r>
                                      </m:sup>
                                    </m:sSup>
                                  </m:e>
                                </m:nary>
                              </m:oMath>
                            </m:oMathPara>
                          </a14:m>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4115892"/>
                      </a:ext>
                    </a:extLst>
                  </a:tr>
                  <a:tr h="370840">
                    <a:tc>
                      <a:txBody>
                        <a:bodyPr/>
                        <a:lstStyle/>
                        <a:p>
                          <a:endParaRPr lang="en-US" sz="2800" b="0"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800" b="0" i="1" u="none" strike="noStrike" kern="1200" cap="none" spc="0" normalizeH="0" baseline="0" noProof="0" smtClean="0">
                                    <a:ln>
                                      <a:noFill/>
                                    </a:ln>
                                    <a:solidFill>
                                      <a:schemeClr val="accent1">
                                        <a:lumMod val="40000"/>
                                        <a:lumOff val="60000"/>
                                      </a:schemeClr>
                                    </a:solidFill>
                                    <a:effectLst/>
                                    <a:uLnTx/>
                                    <a:uFillTx/>
                                    <a:latin typeface="Cambria Math" panose="02040503050406030204" pitchFamily="18" charset="0"/>
                                    <a:ea typeface="+mn-ea"/>
                                    <a:cs typeface="+mn-cs"/>
                                  </a:rPr>
                                  <m:t>≤</m:t>
                                </m:r>
                                <m:nary>
                                  <m:naryPr>
                                    <m:chr m:val="∑"/>
                                    <m:supHide m:val="on"/>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naryPr>
                                  <m:sub>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𝑛</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m:t>
                                    </m:r>
                                  </m:sub>
                                  <m:sup/>
                                  <m:e>
                                    <m:rad>
                                      <m:radPr>
                                        <m:degHide m:val="on"/>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radPr>
                                      <m:deg/>
                                      <m:e>
                                        <m:nary>
                                          <m:naryPr>
                                            <m:chr m:val="∑"/>
                                            <m:supHide m:val="on"/>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naryPr>
                                          <m:sub>
                                            <m:r>
                                              <m:rPr>
                                                <m:brk m:alnAt="7"/>
                                              </m:r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𝑖</m:t>
                                            </m:r>
                                          </m:sub>
                                          <m:sup/>
                                          <m:e>
                                            <m:sSubSup>
                                              <m:sSubSupPr>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𝛼</m:t>
                                                </m:r>
                                              </m:e>
                                              <m:sub>
                                                <m:d>
                                                  <m:dPr>
                                                    <m:begChr m:val="{"/>
                                                    <m:endChr m:val="}"/>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𝑗</m:t>
                                                    </m:r>
                                                  </m:e>
                                                </m:d>
                                              </m:sub>
                                              <m:sup>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2</m:t>
                                                </m:r>
                                              </m:sup>
                                            </m:sSubSup>
                                          </m:e>
                                        </m:nary>
                                      </m:e>
                                    </m:rad>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m:t>
                                    </m:r>
                                    <m:sSup>
                                      <m:sSupPr>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sSupPr>
                                      <m:e>
                                        <m:d>
                                          <m:dPr>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m:t>
                                            </m:r>
                                            <m:rad>
                                              <m:radPr>
                                                <m:degHide m:val="on"/>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radPr>
                                              <m:deg/>
                                              <m:e>
                                                <m:nary>
                                                  <m:naryPr>
                                                    <m:chr m:val="∑"/>
                                                    <m:supHide m:val="on"/>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naryPr>
                                                  <m:sub>
                                                    <m:r>
                                                      <m:rPr>
                                                        <m:brk m:alnAt="7"/>
                                                      </m:r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𝑗</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𝑖</m:t>
                                                    </m:r>
                                                  </m:sub>
                                                  <m:sup/>
                                                  <m:e>
                                                    <m:sSubSup>
                                                      <m:sSubSupPr>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𝛼</m:t>
                                                        </m:r>
                                                      </m:e>
                                                      <m:sub>
                                                        <m:d>
                                                          <m:dPr>
                                                            <m:begChr m:val="{"/>
                                                            <m:endChr m:val="}"/>
                                                            <m:ctrlP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𝑗</m:t>
                                                            </m:r>
                                                          </m:e>
                                                        </m:d>
                                                      </m:sub>
                                                      <m:sup>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2</m:t>
                                                        </m:r>
                                                      </m:sup>
                                                    </m:sSubSup>
                                                  </m:e>
                                                </m:nary>
                                              </m:e>
                                            </m:rad>
                                          </m:e>
                                        </m:d>
                                      </m:e>
                                      <m:sup>
                                        <m:r>
                                          <a:rPr kumimoji="0" lang="en-US" sz="2800" b="0" i="1" u="none" strike="noStrike" kern="1200" cap="none" spc="0" normalizeH="0" baseline="0" noProof="0" smtClean="0">
                                            <a:ln>
                                              <a:noFill/>
                                            </a:ln>
                                            <a:noFill/>
                                            <a:effectLst/>
                                            <a:uLnTx/>
                                            <a:uFillTx/>
                                            <a:latin typeface="Cambria Math" panose="02040503050406030204" pitchFamily="18" charset="0"/>
                                            <a:ea typeface="+mn-ea"/>
                                            <a:cs typeface="+mn-cs"/>
                                          </a:rPr>
                                          <m:t>1/3</m:t>
                                        </m:r>
                                      </m:sup>
                                    </m:sSup>
                                  </m:e>
                                </m:nary>
                              </m:oMath>
                            </m:oMathPara>
                          </a14:m>
                          <a:endParaRPr kumimoji="0" lang="en-US" sz="2800" b="0"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7087130"/>
                      </a:ext>
                    </a:extLst>
                  </a:tr>
                </a:tbl>
              </a:graphicData>
            </a:graphic>
          </p:graphicFrame>
        </mc:Choice>
        <mc:Fallback>
          <p:graphicFrame>
            <p:nvGraphicFramePr>
              <p:cNvPr id="5" name="Table 5">
                <a:extLst>
                  <a:ext uri="{FF2B5EF4-FFF2-40B4-BE49-F238E27FC236}">
                    <a16:creationId xmlns:a16="http://schemas.microsoft.com/office/drawing/2014/main" id="{86B18AFE-CEAA-90A1-9E5E-72140674C091}"/>
                  </a:ext>
                </a:extLst>
              </p:cNvPr>
              <p:cNvGraphicFramePr>
                <a:graphicFrameLocks noGrp="1"/>
              </p:cNvGraphicFramePr>
              <p:nvPr>
                <p:ph idx="1"/>
                <p:extLst>
                  <p:ext uri="{D42A27DB-BD31-4B8C-83A1-F6EECF244321}">
                    <p14:modId xmlns:p14="http://schemas.microsoft.com/office/powerpoint/2010/main" val="1007981494"/>
                  </p:ext>
                </p:extLst>
              </p:nvPr>
            </p:nvGraphicFramePr>
            <p:xfrm>
              <a:off x="2332264" y="2545484"/>
              <a:ext cx="7527471" cy="4033521"/>
            </p:xfrm>
            <a:graphic>
              <a:graphicData uri="http://schemas.openxmlformats.org/drawingml/2006/table">
                <a:tbl>
                  <a:tblPr firstRow="1" bandRow="1">
                    <a:tableStyleId>{5C22544A-7EE6-4342-B048-85BDC9FD1C3A}</a:tableStyleId>
                  </a:tblPr>
                  <a:tblGrid>
                    <a:gridCol w="1551214">
                      <a:extLst>
                        <a:ext uri="{9D8B030D-6E8A-4147-A177-3AD203B41FA5}">
                          <a16:colId xmlns:a16="http://schemas.microsoft.com/office/drawing/2014/main" val="2536238229"/>
                        </a:ext>
                      </a:extLst>
                    </a:gridCol>
                    <a:gridCol w="5976257">
                      <a:extLst>
                        <a:ext uri="{9D8B030D-6E8A-4147-A177-3AD203B41FA5}">
                          <a16:colId xmlns:a16="http://schemas.microsoft.com/office/drawing/2014/main" val="4100026642"/>
                        </a:ext>
                      </a:extLst>
                    </a:gridCol>
                  </a:tblGrid>
                  <a:tr h="1182688">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t="-125532" r="-386885" b="-278723"/>
                          </a:stretch>
                        </a:blip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l="-25847" t="-125532" b="-278723"/>
                          </a:stretch>
                        </a:blipFill>
                      </a:tcPr>
                    </a:tc>
                    <a:extLst>
                      <a:ext uri="{0D108BD9-81ED-4DB2-BD59-A6C34878D82A}">
                        <a16:rowId xmlns:a16="http://schemas.microsoft.com/office/drawing/2014/main" val="3915385147"/>
                      </a:ext>
                    </a:extLst>
                  </a:tr>
                  <a:tr h="1284161">
                    <a:tc>
                      <a:txBody>
                        <a:bodyPr/>
                        <a:lstStyle/>
                        <a:p>
                          <a:endParaRPr lang="en-US" sz="2800" b="0" dirty="0">
                            <a:solidFill>
                              <a:schemeClr val="accent1">
                                <a:lumMod val="40000"/>
                                <a:lumOff val="6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l="-25847" t="-209901" b="-159406"/>
                          </a:stretch>
                        </a:blipFill>
                      </a:tcPr>
                    </a:tc>
                    <a:extLst>
                      <a:ext uri="{0D108BD9-81ED-4DB2-BD59-A6C34878D82A}">
                        <a16:rowId xmlns:a16="http://schemas.microsoft.com/office/drawing/2014/main" val="904115892"/>
                      </a:ext>
                    </a:extLst>
                  </a:tr>
                  <a:tr h="1566672">
                    <a:tc>
                      <a:txBody>
                        <a:bodyPr/>
                        <a:lstStyle/>
                        <a:p>
                          <a:endParaRPr lang="en-US" sz="2800" b="0" dirty="0">
                            <a:solidFill>
                              <a:schemeClr val="accent1">
                                <a:lumMod val="40000"/>
                                <a:lumOff val="6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25847" t="-252419" b="-29839"/>
                          </a:stretch>
                        </a:blipFill>
                      </a:tcPr>
                    </a:tc>
                    <a:extLst>
                      <a:ext uri="{0D108BD9-81ED-4DB2-BD59-A6C34878D82A}">
                        <a16:rowId xmlns:a16="http://schemas.microsoft.com/office/drawing/2014/main" val="2957087130"/>
                      </a:ext>
                    </a:extLst>
                  </a:tr>
                </a:tbl>
              </a:graphicData>
            </a:graphic>
          </p:graphicFrame>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39D4CC3-D4BE-8BBE-B09A-9AA9E40B92C9}"/>
                  </a:ext>
                </a:extLst>
              </p:cNvPr>
              <p:cNvSpPr txBox="1"/>
              <p:nvPr/>
            </p:nvSpPr>
            <p:spPr>
              <a:xfrm>
                <a:off x="2997654" y="1033152"/>
                <a:ext cx="6196692" cy="1365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 </m:t>
                          </m:r>
                        </m:sub>
                        <m:sup/>
                        <m:e>
                          <m:rad>
                            <m:radPr>
                              <m:deg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8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8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8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8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16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4" name="TextBox 3">
                <a:extLst>
                  <a:ext uri="{FF2B5EF4-FFF2-40B4-BE49-F238E27FC236}">
                    <a16:creationId xmlns:a16="http://schemas.microsoft.com/office/drawing/2014/main" id="{A39D4CC3-D4BE-8BBE-B09A-9AA9E40B92C9}"/>
                  </a:ext>
                </a:extLst>
              </p:cNvPr>
              <p:cNvSpPr txBox="1">
                <a:spLocks noRot="1" noChangeAspect="1" noMove="1" noResize="1" noEditPoints="1" noAdjustHandles="1" noChangeArrowheads="1" noChangeShapeType="1" noTextEdit="1"/>
              </p:cNvSpPr>
              <p:nvPr/>
            </p:nvSpPr>
            <p:spPr>
              <a:xfrm>
                <a:off x="2997654" y="1033152"/>
                <a:ext cx="6196692" cy="1365374"/>
              </a:xfrm>
              <a:prstGeom prst="rect">
                <a:avLst/>
              </a:prstGeom>
              <a:blipFill>
                <a:blip r:embed="rId5"/>
                <a:stretch>
                  <a:fillRect t="-102778" b="-1509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CB91822-864F-38AE-ACAB-A8B30AD9C26D}"/>
                  </a:ext>
                </a:extLst>
              </p:cNvPr>
              <p:cNvSpPr txBox="1"/>
              <p:nvPr/>
            </p:nvSpPr>
            <p:spPr>
              <a:xfrm>
                <a:off x="7847241" y="2340163"/>
                <a:ext cx="4100919" cy="1309436"/>
              </a:xfrm>
              <a:prstGeom prst="roundRect">
                <a:avLst/>
              </a:prstGeom>
              <a:noFill/>
              <a:ln>
                <a:solidFill>
                  <a:schemeClr val="accent1">
                    <a:lumMod val="40000"/>
                    <a:lumOff val="60000"/>
                  </a:schemeClr>
                </a:solidFill>
              </a:ln>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ad>
                        <m:radPr>
                          <m:deg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rgbClr val="D883FF"/>
                                      </a:solidFill>
                                      <a:effectLst>
                                        <a:outerShdw blurRad="50800" dist="38100" dir="2700000" algn="tl" rotWithShape="0">
                                          <a:prstClr val="black">
                                            <a:alpha val="40000"/>
                                          </a:prstClr>
                                        </a:outerShdw>
                                      </a:effectLst>
                                      <a:latin typeface="Cambria Math" panose="02040503050406030204" pitchFamily="18" charset="0"/>
                                    </a:rPr>
                                    <m:t>2</m:t>
                                  </m:r>
                                </m:sup>
                              </m:sSubSup>
                            </m:e>
                          </m:nary>
                        </m:e>
                      </m:rad>
                      <m:r>
                        <a:rPr lang="en-US" sz="24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𝑛</m:t>
                              </m:r>
                            </m:e>
                          </m:d>
                        </m:sub>
                        <m:sup/>
                        <m:e>
                          <m:rad>
                            <m:radPr>
                              <m:deg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nary>
                                <m:naryPr>
                                  <m:chr m:val="∑"/>
                                  <m:supHide m:val="on"/>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up/>
                                <m:e>
                                  <m:sSubSup>
                                    <m:sSubSupPr>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𝛼</m:t>
                                      </m:r>
                                    </m:e>
                                    <m:sub>
                                      <m:d>
                                        <m:dPr>
                                          <m:begChr m:val="{"/>
                                          <m:endChr m:val="}"/>
                                          <m:ctrlP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𝑗</m:t>
                                          </m:r>
                                        </m:e>
                                      </m:d>
                                    </m:sub>
                                    <m:sup>
                                      <m:r>
                                        <a:rPr lang="en-US" sz="24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sup>
                                  </m:sSubSup>
                                </m:e>
                              </m:nary>
                            </m:e>
                          </m:rad>
                        </m:e>
                      </m:nary>
                    </m:oMath>
                  </m:oMathPara>
                </a14:m>
                <a:endParaRPr lang="en-US" sz="24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7" name="TextBox 6">
                <a:extLst>
                  <a:ext uri="{FF2B5EF4-FFF2-40B4-BE49-F238E27FC236}">
                    <a16:creationId xmlns:a16="http://schemas.microsoft.com/office/drawing/2014/main" id="{1CB91822-864F-38AE-ACAB-A8B30AD9C26D}"/>
                  </a:ext>
                </a:extLst>
              </p:cNvPr>
              <p:cNvSpPr txBox="1">
                <a:spLocks noRot="1" noChangeAspect="1" noMove="1" noResize="1" noEditPoints="1" noAdjustHandles="1" noChangeArrowheads="1" noChangeShapeType="1" noTextEdit="1"/>
              </p:cNvSpPr>
              <p:nvPr/>
            </p:nvSpPr>
            <p:spPr>
              <a:xfrm>
                <a:off x="7847241" y="2340163"/>
                <a:ext cx="4100919" cy="1309436"/>
              </a:xfrm>
              <a:prstGeom prst="roundRect">
                <a:avLst/>
              </a:prstGeom>
              <a:blipFill>
                <a:blip r:embed="rId6"/>
                <a:stretch>
                  <a:fillRect/>
                </a:stretch>
              </a:blipFill>
              <a:ln>
                <a:solidFill>
                  <a:schemeClr val="accent1">
                    <a:lumMod val="40000"/>
                    <a:lumOff val="6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53840C2-65E8-C84A-6D02-46EC544F15AB}"/>
                  </a:ext>
                </a:extLst>
              </p:cNvPr>
              <p:cNvSpPr txBox="1"/>
              <p:nvPr/>
            </p:nvSpPr>
            <p:spPr>
              <a:xfrm>
                <a:off x="4310743" y="5023475"/>
                <a:ext cx="3314700" cy="1581972"/>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p>
                        <m:sSupPr>
                          <m:ctrlPr>
                            <a:rPr lang="en-US" sz="2800" b="0" i="1" smtClean="0">
                              <a:solidFill>
                                <a:schemeClr val="accent1">
                                  <a:lumMod val="40000"/>
                                  <a:lumOff val="60000"/>
                                </a:schemeClr>
                              </a:solidFill>
                              <a:latin typeface="Cambria Math" panose="02040503050406030204" pitchFamily="18" charset="0"/>
                            </a:rPr>
                          </m:ctrlPr>
                        </m:sSupPr>
                        <m:e>
                          <m:d>
                            <m:dPr>
                              <m:ctrlPr>
                                <a:rPr lang="en-US" sz="2800" b="0" i="1" smtClean="0">
                                  <a:solidFill>
                                    <a:schemeClr val="accent1">
                                      <a:lumMod val="40000"/>
                                      <a:lumOff val="60000"/>
                                    </a:schemeClr>
                                  </a:solidFill>
                                  <a:latin typeface="Cambria Math" panose="02040503050406030204" pitchFamily="18" charset="0"/>
                                </a:rPr>
                              </m:ctrlPr>
                            </m:dPr>
                            <m:e>
                              <m:nary>
                                <m:naryPr>
                                  <m:chr m:val="∑"/>
                                  <m:supHide m:val="on"/>
                                  <m:ctrlPr>
                                    <a:rPr lang="en-US" sz="2800" i="1">
                                      <a:solidFill>
                                        <a:schemeClr val="accent5">
                                          <a:lumMod val="60000"/>
                                          <a:lumOff val="40000"/>
                                        </a:schemeClr>
                                      </a:solidFill>
                                      <a:latin typeface="Cambria Math" panose="02040503050406030204" pitchFamily="18" charset="0"/>
                                    </a:rPr>
                                  </m:ctrlPr>
                                </m:naryPr>
                                <m:sub>
                                  <m:r>
                                    <a:rPr lang="en-US" sz="2800" i="1">
                                      <a:solidFill>
                                        <a:schemeClr val="accent5">
                                          <a:lumMod val="60000"/>
                                          <a:lumOff val="40000"/>
                                        </a:schemeClr>
                                      </a:solidFill>
                                      <a:latin typeface="Cambria Math" panose="02040503050406030204" pitchFamily="18" charset="0"/>
                                    </a:rPr>
                                    <m:t>𝑖</m:t>
                                  </m:r>
                                  <m:r>
                                    <a:rPr lang="en-US" sz="2800" i="1">
                                      <a:solidFill>
                                        <a:schemeClr val="accent5">
                                          <a:lumMod val="60000"/>
                                          <a:lumOff val="40000"/>
                                        </a:schemeClr>
                                      </a:solidFill>
                                      <a:latin typeface="Cambria Math" panose="02040503050406030204" pitchFamily="18" charset="0"/>
                                    </a:rPr>
                                    <m:t>∈</m:t>
                                  </m:r>
                                  <m:d>
                                    <m:dPr>
                                      <m:begChr m:val="["/>
                                      <m:endChr m:val="]"/>
                                      <m:ctrlPr>
                                        <a:rPr lang="en-US" sz="2800" i="1">
                                          <a:solidFill>
                                            <a:schemeClr val="accent5">
                                              <a:lumMod val="60000"/>
                                              <a:lumOff val="40000"/>
                                            </a:schemeClr>
                                          </a:solidFill>
                                          <a:latin typeface="Cambria Math" panose="02040503050406030204" pitchFamily="18" charset="0"/>
                                        </a:rPr>
                                      </m:ctrlPr>
                                    </m:dPr>
                                    <m:e>
                                      <m:r>
                                        <a:rPr lang="en-US" sz="2800" i="1">
                                          <a:solidFill>
                                            <a:schemeClr val="accent5">
                                              <a:lumMod val="60000"/>
                                              <a:lumOff val="40000"/>
                                            </a:schemeClr>
                                          </a:solidFill>
                                          <a:latin typeface="Cambria Math" panose="02040503050406030204" pitchFamily="18" charset="0"/>
                                        </a:rPr>
                                        <m:t>𝑛</m:t>
                                      </m:r>
                                    </m:e>
                                  </m:d>
                                </m:sub>
                                <m:sup/>
                                <m:e>
                                  <m:rad>
                                    <m:radPr>
                                      <m:degHide m:val="on"/>
                                      <m:ctrlPr>
                                        <a:rPr lang="en-US" sz="2800" i="1">
                                          <a:solidFill>
                                            <a:schemeClr val="accent5">
                                              <a:lumMod val="60000"/>
                                              <a:lumOff val="40000"/>
                                            </a:schemeClr>
                                          </a:solidFill>
                                          <a:latin typeface="Cambria Math" panose="02040503050406030204" pitchFamily="18" charset="0"/>
                                        </a:rPr>
                                      </m:ctrlPr>
                                    </m:radPr>
                                    <m:deg/>
                                    <m:e>
                                      <m:nary>
                                        <m:naryPr>
                                          <m:chr m:val="∑"/>
                                          <m:supHide m:val="on"/>
                                          <m:ctrlPr>
                                            <a:rPr lang="en-US" sz="2800" i="1">
                                              <a:solidFill>
                                                <a:schemeClr val="accent5">
                                                  <a:lumMod val="60000"/>
                                                  <a:lumOff val="40000"/>
                                                </a:schemeClr>
                                              </a:solidFill>
                                              <a:latin typeface="Cambria Math" panose="02040503050406030204" pitchFamily="18" charset="0"/>
                                            </a:rPr>
                                          </m:ctrlPr>
                                        </m:naryPr>
                                        <m:sub>
                                          <m:r>
                                            <m:rPr>
                                              <m:brk m:alnAt="7"/>
                                            </m:rPr>
                                            <a:rPr lang="en-US" sz="2800" i="1">
                                              <a:solidFill>
                                                <a:schemeClr val="accent5">
                                                  <a:lumMod val="60000"/>
                                                  <a:lumOff val="40000"/>
                                                </a:schemeClr>
                                              </a:solidFill>
                                              <a:latin typeface="Cambria Math" panose="02040503050406030204" pitchFamily="18" charset="0"/>
                                            </a:rPr>
                                            <m:t>𝑗</m:t>
                                          </m:r>
                                          <m:r>
                                            <a:rPr lang="en-US" sz="2800" i="1">
                                              <a:solidFill>
                                                <a:schemeClr val="accent5">
                                                  <a:lumMod val="60000"/>
                                                  <a:lumOff val="40000"/>
                                                </a:schemeClr>
                                              </a:solidFill>
                                              <a:latin typeface="Cambria Math" panose="02040503050406030204" pitchFamily="18" charset="0"/>
                                            </a:rPr>
                                            <m:t>≠</m:t>
                                          </m:r>
                                          <m:r>
                                            <a:rPr lang="en-US" sz="2800" i="1">
                                              <a:solidFill>
                                                <a:schemeClr val="accent5">
                                                  <a:lumMod val="60000"/>
                                                  <a:lumOff val="40000"/>
                                                </a:schemeClr>
                                              </a:solidFill>
                                              <a:latin typeface="Cambria Math" panose="02040503050406030204" pitchFamily="18" charset="0"/>
                                            </a:rPr>
                                            <m:t>𝑖</m:t>
                                          </m:r>
                                        </m:sub>
                                        <m:sup/>
                                        <m:e>
                                          <m:sSubSup>
                                            <m:sSubSupPr>
                                              <m:ctrlPr>
                                                <a:rPr lang="en-US" sz="2800" i="1">
                                                  <a:solidFill>
                                                    <a:schemeClr val="accent5">
                                                      <a:lumMod val="60000"/>
                                                      <a:lumOff val="40000"/>
                                                    </a:schemeClr>
                                                  </a:solidFill>
                                                  <a:latin typeface="Cambria Math" panose="02040503050406030204" pitchFamily="18" charset="0"/>
                                                </a:rPr>
                                              </m:ctrlPr>
                                            </m:sSubSupPr>
                                            <m:e>
                                              <m:r>
                                                <a:rPr lang="en-US" sz="2800" i="1">
                                                  <a:solidFill>
                                                    <a:schemeClr val="accent5">
                                                      <a:lumMod val="60000"/>
                                                      <a:lumOff val="40000"/>
                                                    </a:schemeClr>
                                                  </a:solidFill>
                                                  <a:latin typeface="Cambria Math" panose="02040503050406030204" pitchFamily="18" charset="0"/>
                                                </a:rPr>
                                                <m:t>𝛼</m:t>
                                              </m:r>
                                            </m:e>
                                            <m:sub>
                                              <m:d>
                                                <m:dPr>
                                                  <m:begChr m:val="{"/>
                                                  <m:endChr m:val="}"/>
                                                  <m:ctrlPr>
                                                    <a:rPr lang="en-US" sz="2800" i="1">
                                                      <a:solidFill>
                                                        <a:schemeClr val="accent5">
                                                          <a:lumMod val="60000"/>
                                                          <a:lumOff val="40000"/>
                                                        </a:schemeClr>
                                                      </a:solidFill>
                                                      <a:latin typeface="Cambria Math" panose="02040503050406030204" pitchFamily="18" charset="0"/>
                                                    </a:rPr>
                                                  </m:ctrlPr>
                                                </m:dPr>
                                                <m:e>
                                                  <m:r>
                                                    <a:rPr lang="en-US" sz="2800" i="1">
                                                      <a:solidFill>
                                                        <a:schemeClr val="accent5">
                                                          <a:lumMod val="60000"/>
                                                          <a:lumOff val="40000"/>
                                                        </a:schemeClr>
                                                      </a:solidFill>
                                                      <a:latin typeface="Cambria Math" panose="02040503050406030204" pitchFamily="18" charset="0"/>
                                                    </a:rPr>
                                                    <m:t>𝑖</m:t>
                                                  </m:r>
                                                  <m:r>
                                                    <a:rPr lang="en-US" sz="2800" i="1">
                                                      <a:solidFill>
                                                        <a:schemeClr val="accent5">
                                                          <a:lumMod val="60000"/>
                                                          <a:lumOff val="40000"/>
                                                        </a:schemeClr>
                                                      </a:solidFill>
                                                      <a:latin typeface="Cambria Math" panose="02040503050406030204" pitchFamily="18" charset="0"/>
                                                    </a:rPr>
                                                    <m:t>,</m:t>
                                                  </m:r>
                                                  <m:r>
                                                    <a:rPr lang="en-US" sz="2800" i="1">
                                                      <a:solidFill>
                                                        <a:schemeClr val="accent5">
                                                          <a:lumMod val="60000"/>
                                                          <a:lumOff val="40000"/>
                                                        </a:schemeClr>
                                                      </a:solidFill>
                                                      <a:latin typeface="Cambria Math" panose="02040503050406030204" pitchFamily="18" charset="0"/>
                                                    </a:rPr>
                                                    <m:t>𝑗</m:t>
                                                  </m:r>
                                                </m:e>
                                              </m:d>
                                            </m:sub>
                                            <m:sup>
                                              <m:r>
                                                <a:rPr lang="en-US" sz="2800" i="1">
                                                  <a:solidFill>
                                                    <a:schemeClr val="accent5">
                                                      <a:lumMod val="60000"/>
                                                      <a:lumOff val="40000"/>
                                                    </a:schemeClr>
                                                  </a:solidFill>
                                                  <a:latin typeface="Cambria Math" panose="02040503050406030204" pitchFamily="18" charset="0"/>
                                                </a:rPr>
                                                <m:t>2</m:t>
                                              </m:r>
                                            </m:sup>
                                          </m:sSubSup>
                                        </m:e>
                                      </m:nary>
                                    </m:e>
                                  </m:rad>
                                </m:e>
                              </m:nary>
                            </m:e>
                          </m:d>
                        </m:e>
                        <m:sup>
                          <m:r>
                            <a:rPr lang="en-US" sz="2800" b="0" i="1" smtClean="0">
                              <a:solidFill>
                                <a:schemeClr val="accent1">
                                  <a:lumMod val="40000"/>
                                  <a:lumOff val="60000"/>
                                </a:schemeClr>
                              </a:solidFill>
                              <a:latin typeface="Cambria Math" panose="02040503050406030204" pitchFamily="18" charset="0"/>
                            </a:rPr>
                            <m:t>4/3</m:t>
                          </m:r>
                        </m:sup>
                      </m:sSup>
                    </m:oMath>
                  </m:oMathPara>
                </a14:m>
                <a:endParaRPr lang="en-US" sz="2800" dirty="0">
                  <a:solidFill>
                    <a:schemeClr val="accent1">
                      <a:lumMod val="40000"/>
                      <a:lumOff val="60000"/>
                    </a:schemeClr>
                  </a:solidFill>
                </a:endParaRPr>
              </a:p>
            </p:txBody>
          </p:sp>
        </mc:Choice>
        <mc:Fallback>
          <p:sp>
            <p:nvSpPr>
              <p:cNvPr id="6" name="TextBox 5">
                <a:extLst>
                  <a:ext uri="{FF2B5EF4-FFF2-40B4-BE49-F238E27FC236}">
                    <a16:creationId xmlns:a16="http://schemas.microsoft.com/office/drawing/2014/main" id="{D53840C2-65E8-C84A-6D02-46EC544F15AB}"/>
                  </a:ext>
                </a:extLst>
              </p:cNvPr>
              <p:cNvSpPr txBox="1">
                <a:spLocks noRot="1" noChangeAspect="1" noMove="1" noResize="1" noEditPoints="1" noAdjustHandles="1" noChangeArrowheads="1" noChangeShapeType="1" noTextEdit="1"/>
              </p:cNvSpPr>
              <p:nvPr/>
            </p:nvSpPr>
            <p:spPr>
              <a:xfrm>
                <a:off x="4310743" y="5023475"/>
                <a:ext cx="3314700" cy="1581972"/>
              </a:xfrm>
              <a:prstGeom prst="rect">
                <a:avLst/>
              </a:prstGeom>
              <a:blipFill>
                <a:blip r:embed="rId7"/>
                <a:stretch>
                  <a:fillRect l="-28626" t="-73016" b="-123016"/>
                </a:stretch>
              </a:blipFill>
            </p:spPr>
            <p:txBody>
              <a:bodyPr/>
              <a:lstStyle/>
              <a:p>
                <a:r>
                  <a:rPr lang="en-US">
                    <a:noFill/>
                  </a:rPr>
                  <a:t> </a:t>
                </a:r>
              </a:p>
            </p:txBody>
          </p:sp>
        </mc:Fallback>
      </mc:AlternateContent>
    </p:spTree>
    <p:extLst>
      <p:ext uri="{BB962C8B-B14F-4D97-AF65-F5344CB8AC3E}">
        <p14:creationId xmlns:p14="http://schemas.microsoft.com/office/powerpoint/2010/main" val="3355007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B752-744C-572D-F278-B00C98ED4C9D}"/>
              </a:ext>
            </a:extLst>
          </p:cNvPr>
          <p:cNvSpPr>
            <a:spLocks noGrp="1"/>
          </p:cNvSpPr>
          <p:nvPr>
            <p:ph type="title"/>
          </p:nvPr>
        </p:nvSpPr>
        <p:spPr/>
        <p:txBody>
          <a:bodyPr/>
          <a:lstStyle/>
          <a:p>
            <a:r>
              <a:rPr lang="en-US" dirty="0"/>
              <a:t>NORM INEQUALITIES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B7D3A9F-5CFE-45A6-3CBD-59237AEC7338}"/>
                  </a:ext>
                </a:extLst>
              </p:cNvPr>
              <p:cNvSpPr>
                <a:spLocks noGrp="1"/>
              </p:cNvSpPr>
              <p:nvPr>
                <p:ph idx="1"/>
              </p:nvPr>
            </p:nvSpPr>
            <p:spPr>
              <a:xfrm>
                <a:off x="243840" y="1294411"/>
                <a:ext cx="11704320" cy="5025109"/>
              </a:xfrm>
            </p:spPr>
            <p:txBody>
              <a:bodyPr>
                <a:normAutofit/>
              </a:bodyPr>
              <a:lstStyle/>
              <a:p>
                <a:pPr marL="0" indent="0">
                  <a:buNone/>
                </a:pPr>
                <a:r>
                  <a:rPr lang="en-US" dirty="0"/>
                  <a:t>Given an observable </a:t>
                </a:r>
                <a14:m>
                  <m:oMath xmlns:m="http://schemas.openxmlformats.org/officeDocument/2006/math">
                    <m:r>
                      <a:rPr lang="en-US" b="0" i="1" smtClean="0">
                        <a:solidFill>
                          <a:schemeClr val="accent1">
                            <a:lumMod val="40000"/>
                            <a:lumOff val="60000"/>
                          </a:schemeClr>
                        </a:solidFill>
                        <a:latin typeface="Cambria Math" panose="02040503050406030204" pitchFamily="18" charset="0"/>
                      </a:rPr>
                      <m:t>𝑂</m:t>
                    </m:r>
                    <m:r>
                      <a:rPr lang="en-US" b="0" i="1" smtClean="0">
                        <a:solidFill>
                          <a:schemeClr val="accent1">
                            <a:lumMod val="40000"/>
                            <a:lumOff val="60000"/>
                          </a:schemeClr>
                        </a:solidFill>
                        <a:latin typeface="Cambria Math" panose="02040503050406030204" pitchFamily="18" charset="0"/>
                      </a:rPr>
                      <m:t>=</m:t>
                    </m:r>
                    <m:nary>
                      <m:naryPr>
                        <m:chr m:val="∑"/>
                        <m:supHide m:val="on"/>
                        <m:ctrlPr>
                          <a:rPr lang="en-US" b="0" i="1" smtClean="0">
                            <a:solidFill>
                              <a:schemeClr val="accent1">
                                <a:lumMod val="40000"/>
                                <a:lumOff val="60000"/>
                              </a:schemeClr>
                            </a:solidFill>
                            <a:latin typeface="Cambria Math" panose="02040503050406030204" pitchFamily="18" charset="0"/>
                          </a:rPr>
                        </m:ctrlPr>
                      </m:naryPr>
                      <m:sub>
                        <m:r>
                          <a:rPr lang="en-US" b="0" i="1" smtClean="0">
                            <a:solidFill>
                              <a:schemeClr val="accent1">
                                <a:lumMod val="40000"/>
                                <a:lumOff val="60000"/>
                              </a:schemeClr>
                            </a:solidFill>
                            <a:latin typeface="Cambria Math" panose="02040503050406030204" pitchFamily="18" charset="0"/>
                          </a:rPr>
                          <m:t>𝑃</m:t>
                        </m:r>
                      </m:sub>
                      <m:sup/>
                      <m:e>
                        <m:sSub>
                          <m:sSubPr>
                            <m:ctrlPr>
                              <a:rPr lang="en-US" b="0" i="1" smtClean="0">
                                <a:solidFill>
                                  <a:schemeClr val="accent1">
                                    <a:lumMod val="40000"/>
                                    <a:lumOff val="60000"/>
                                  </a:schemeClr>
                                </a:solidFill>
                                <a:latin typeface="Cambria Math" panose="02040503050406030204" pitchFamily="18" charset="0"/>
                              </a:rPr>
                            </m:ctrlPr>
                          </m:sSubPr>
                          <m:e>
                            <m:r>
                              <a:rPr lang="en-US" b="0" i="1" smtClean="0">
                                <a:solidFill>
                                  <a:schemeClr val="accent1">
                                    <a:lumMod val="40000"/>
                                    <a:lumOff val="60000"/>
                                  </a:schemeClr>
                                </a:solidFill>
                                <a:latin typeface="Cambria Math" panose="02040503050406030204" pitchFamily="18" charset="0"/>
                              </a:rPr>
                              <m:t>𝛼</m:t>
                            </m:r>
                          </m:e>
                          <m:sub>
                            <m:r>
                              <a:rPr lang="en-US" b="0" i="1" smtClean="0">
                                <a:solidFill>
                                  <a:schemeClr val="accent1">
                                    <a:lumMod val="40000"/>
                                    <a:lumOff val="60000"/>
                                  </a:schemeClr>
                                </a:solidFill>
                                <a:latin typeface="Cambria Math" panose="02040503050406030204" pitchFamily="18" charset="0"/>
                              </a:rPr>
                              <m:t>𝑃</m:t>
                            </m:r>
                          </m:sub>
                        </m:sSub>
                        <m:r>
                          <a:rPr lang="en-US" b="0" i="1" smtClean="0">
                            <a:solidFill>
                              <a:schemeClr val="accent1">
                                <a:lumMod val="40000"/>
                                <a:lumOff val="60000"/>
                              </a:schemeClr>
                            </a:solidFill>
                            <a:latin typeface="Cambria Math" panose="02040503050406030204" pitchFamily="18" charset="0"/>
                          </a:rPr>
                          <m:t>𝑃</m:t>
                        </m:r>
                      </m:e>
                    </m:nary>
                  </m:oMath>
                </a14:m>
                <a:r>
                  <a:rPr lang="en-US" dirty="0">
                    <a:solidFill>
                      <a:schemeClr val="accent5">
                        <a:lumMod val="20000"/>
                        <a:lumOff val="80000"/>
                      </a:schemeClr>
                    </a:solidFill>
                  </a:rPr>
                  <a:t>, let </a:t>
                </a:r>
                <a14:m>
                  <m:oMath xmlns:m="http://schemas.openxmlformats.org/officeDocument/2006/math">
                    <m:acc>
                      <m:accPr>
                        <m:chr m:val="⃗"/>
                        <m:ctrlPr>
                          <a:rPr lang="en-US" b="0" i="1" smtClean="0">
                            <a:solidFill>
                              <a:schemeClr val="accent5">
                                <a:lumMod val="20000"/>
                                <a:lumOff val="80000"/>
                              </a:schemeClr>
                            </a:solidFill>
                            <a:latin typeface="Cambria Math" panose="02040503050406030204" pitchFamily="18" charset="0"/>
                          </a:rPr>
                        </m:ctrlPr>
                      </m:accPr>
                      <m:e>
                        <m:r>
                          <a:rPr lang="en-US" b="0" i="1" smtClean="0">
                            <a:solidFill>
                              <a:schemeClr val="accent5">
                                <a:lumMod val="20000"/>
                                <a:lumOff val="80000"/>
                              </a:schemeClr>
                            </a:solidFill>
                            <a:latin typeface="Cambria Math" panose="02040503050406030204" pitchFamily="18" charset="0"/>
                          </a:rPr>
                          <m:t>𝛼</m:t>
                        </m:r>
                      </m:e>
                    </m:acc>
                  </m:oMath>
                </a14:m>
                <a:r>
                  <a:rPr lang="en-US" dirty="0">
                    <a:solidFill>
                      <a:schemeClr val="accent5">
                        <a:lumMod val="20000"/>
                        <a:lumOff val="80000"/>
                      </a:schemeClr>
                    </a:solidFill>
                  </a:rPr>
                  <a:t> denote the vector of Pauli coefficients </a:t>
                </a:r>
                <a14:m>
                  <m:oMath xmlns:m="http://schemas.openxmlformats.org/officeDocument/2006/math">
                    <m:sSub>
                      <m:sSubPr>
                        <m:ctrlPr>
                          <a:rPr lang="en-US" b="0" i="1" smtClean="0">
                            <a:solidFill>
                              <a:schemeClr val="accent5">
                                <a:lumMod val="20000"/>
                                <a:lumOff val="80000"/>
                              </a:schemeClr>
                            </a:solidFill>
                            <a:latin typeface="Cambria Math" panose="02040503050406030204" pitchFamily="18" charset="0"/>
                          </a:rPr>
                        </m:ctrlPr>
                      </m:sSubPr>
                      <m:e>
                        <m:d>
                          <m:dPr>
                            <m:ctrlPr>
                              <a:rPr lang="en-US" b="0" i="1" smtClean="0">
                                <a:solidFill>
                                  <a:schemeClr val="accent5">
                                    <a:lumMod val="20000"/>
                                    <a:lumOff val="80000"/>
                                  </a:schemeClr>
                                </a:solidFill>
                                <a:latin typeface="Cambria Math" panose="02040503050406030204" pitchFamily="18" charset="0"/>
                              </a:rPr>
                            </m:ctrlPr>
                          </m:dPr>
                          <m:e>
                            <m:sSub>
                              <m:sSubPr>
                                <m:ctrlPr>
                                  <a:rPr lang="en-US" b="0" i="1" smtClean="0">
                                    <a:solidFill>
                                      <a:schemeClr val="accent5">
                                        <a:lumMod val="20000"/>
                                        <a:lumOff val="80000"/>
                                      </a:schemeClr>
                                    </a:solidFill>
                                    <a:latin typeface="Cambria Math" panose="02040503050406030204" pitchFamily="18" charset="0"/>
                                  </a:rPr>
                                </m:ctrlPr>
                              </m:sSubPr>
                              <m:e>
                                <m:r>
                                  <a:rPr lang="en-US" b="0" i="1" smtClean="0">
                                    <a:solidFill>
                                      <a:schemeClr val="accent5">
                                        <a:lumMod val="20000"/>
                                        <a:lumOff val="80000"/>
                                      </a:schemeClr>
                                    </a:solidFill>
                                    <a:latin typeface="Cambria Math" panose="02040503050406030204" pitchFamily="18" charset="0"/>
                                  </a:rPr>
                                  <m:t>𝛼</m:t>
                                </m:r>
                              </m:e>
                              <m:sub>
                                <m:r>
                                  <a:rPr lang="en-US" b="0" i="1" smtClean="0">
                                    <a:solidFill>
                                      <a:schemeClr val="accent5">
                                        <a:lumMod val="20000"/>
                                        <a:lumOff val="80000"/>
                                      </a:schemeClr>
                                    </a:solidFill>
                                    <a:latin typeface="Cambria Math" panose="02040503050406030204" pitchFamily="18" charset="0"/>
                                  </a:rPr>
                                  <m:t>𝑃</m:t>
                                </m:r>
                              </m:sub>
                            </m:sSub>
                          </m:e>
                        </m:d>
                      </m:e>
                      <m:sub>
                        <m:r>
                          <a:rPr lang="en-US" b="0" i="1" smtClean="0">
                            <a:solidFill>
                              <a:schemeClr val="accent5">
                                <a:lumMod val="20000"/>
                                <a:lumOff val="80000"/>
                              </a:schemeClr>
                            </a:solidFill>
                            <a:latin typeface="Cambria Math" panose="02040503050406030204" pitchFamily="18" charset="0"/>
                          </a:rPr>
                          <m:t>𝑃</m:t>
                        </m:r>
                      </m:sub>
                    </m:sSub>
                  </m:oMath>
                </a14:m>
                <a:endParaRPr lang="en-US" dirty="0">
                  <a:solidFill>
                    <a:schemeClr val="accent5">
                      <a:lumMod val="20000"/>
                      <a:lumOff val="80000"/>
                    </a:schemeClr>
                  </a:solidFill>
                </a:endParaRPr>
              </a:p>
              <a:p>
                <a:pPr marL="0" indent="0">
                  <a:buNone/>
                </a:pPr>
                <a:endParaRPr lang="en-US" dirty="0"/>
              </a:p>
              <a:p>
                <a:pPr marL="0" indent="0">
                  <a:buNone/>
                </a:pPr>
                <a:endParaRPr lang="en-US" sz="1400" dirty="0"/>
              </a:p>
              <a:p>
                <a:pPr marL="0" indent="0">
                  <a:buNone/>
                </a:pPr>
                <a:endParaRPr lang="en-US" sz="100" dirty="0"/>
              </a:p>
            </p:txBody>
          </p:sp>
        </mc:Choice>
        <mc:Fallback>
          <p:sp>
            <p:nvSpPr>
              <p:cNvPr id="3" name="Content Placeholder 2">
                <a:extLst>
                  <a:ext uri="{FF2B5EF4-FFF2-40B4-BE49-F238E27FC236}">
                    <a16:creationId xmlns:a16="http://schemas.microsoft.com/office/drawing/2014/main" id="{8B7D3A9F-5CFE-45A6-3CBD-59237AEC7338}"/>
                  </a:ext>
                </a:extLst>
              </p:cNvPr>
              <p:cNvSpPr>
                <a:spLocks noGrp="1" noRot="1" noChangeAspect="1" noMove="1" noResize="1" noEditPoints="1" noAdjustHandles="1" noChangeArrowheads="1" noChangeShapeType="1" noTextEdit="1"/>
              </p:cNvSpPr>
              <p:nvPr>
                <p:ph idx="1"/>
              </p:nvPr>
            </p:nvSpPr>
            <p:spPr>
              <a:xfrm>
                <a:off x="243840" y="1294411"/>
                <a:ext cx="11704320" cy="5025109"/>
              </a:xfrm>
              <a:blipFill>
                <a:blip r:embed="rId3"/>
                <a:stretch>
                  <a:fillRect l="-1410" t="-16625"/>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F69AA6C0-A02D-2EBB-94A6-68C23BBD823F}"/>
              </a:ext>
            </a:extLst>
          </p:cNvPr>
          <p:cNvGrpSpPr/>
          <p:nvPr/>
        </p:nvGrpSpPr>
        <p:grpSpPr>
          <a:xfrm>
            <a:off x="375557" y="2569032"/>
            <a:ext cx="11413672" cy="1520627"/>
            <a:chOff x="-308066" y="3742224"/>
            <a:chExt cx="11413672" cy="1520627"/>
          </a:xfrm>
        </p:grpSpPr>
        <mc:AlternateContent xmlns:mc="http://schemas.openxmlformats.org/markup-compatibility/2006">
          <mc:Choice xmlns:a14="http://schemas.microsoft.com/office/drawing/2010/main" Requires="a14">
            <p:sp>
              <p:nvSpPr>
                <p:cNvPr id="4" name="Rounded Rectangle 3">
                  <a:extLst>
                    <a:ext uri="{FF2B5EF4-FFF2-40B4-BE49-F238E27FC236}">
                      <a16:creationId xmlns:a16="http://schemas.microsoft.com/office/drawing/2014/main" id="{08E94568-33B7-F8F0-83D7-0A5E1F922950}"/>
                    </a:ext>
                  </a:extLst>
                </p:cNvPr>
                <p:cNvSpPr>
                  <a:spLocks/>
                </p:cNvSpPr>
                <p:nvPr/>
              </p:nvSpPr>
              <p:spPr>
                <a:xfrm>
                  <a:off x="-308066" y="3742224"/>
                  <a:ext cx="11413672" cy="1520627"/>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‘22]: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If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is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-local, then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algn="ctr">
                    <a:defRPr/>
                  </a:pPr>
                  <a14:m>
                    <m:oMath xmlns:m="http://schemas.openxmlformats.org/officeDocument/2006/math">
                      <m:sSub>
                        <m:sSub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3200" i="1">
                                  <a:noFill/>
                                  <a:effectLst>
                                    <a:outerShdw blurRad="50800" dist="38100" dir="2700000" algn="tl" rotWithShape="0">
                                      <a:prstClr val="black">
                                        <a:alpha val="40000"/>
                                      </a:prstClr>
                                    </a:outerShdw>
                                  </a:effectLst>
                                  <a:latin typeface="Cambria Math" panose="02040503050406030204" pitchFamily="18" charset="0"/>
                                </a:rPr>
                              </m:ctrlPr>
                            </m:dPr>
                            <m:e>
                              <m:r>
                                <a:rPr lang="en-US" sz="3200" b="0" i="1">
                                  <a:no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3200" b="0" i="0">
                              <a:noFill/>
                              <a:effectLst>
                                <a:outerShdw blurRad="50800" dist="38100" dir="2700000" algn="tl" rotWithShape="0">
                                  <a:prstClr val="black">
                                    <a:alpha val="40000"/>
                                  </a:prstClr>
                                </a:outerShdw>
                              </a:effectLst>
                              <a:latin typeface="Cambria Math" panose="02040503050406030204" pitchFamily="18" charset="0"/>
                            </a:rPr>
                            <m:t>op</m:t>
                          </m:r>
                        </m:sub>
                      </m:sSub>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noFill/>
                              <a:effectLst>
                                <a:outerShdw blurRad="50800" dist="38100" dir="2700000" algn="tl" rotWithShape="0">
                                  <a:prstClr val="black">
                                    <a:alpha val="40000"/>
                                  </a:prstClr>
                                </a:outerShdw>
                              </a:effectLst>
                              <a:latin typeface="Cambria Math" panose="02040503050406030204" pitchFamily="18" charset="0"/>
                            </a:rPr>
                            <m:t>𝑡</m:t>
                          </m:r>
                        </m:e>
                        <m:sup>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r>
                            <a:rPr lang="en-US" sz="3200" b="0" i="1" smtClean="0">
                              <a:noFill/>
                              <a:effectLst>
                                <a:outerShdw blurRad="50800" dist="38100" dir="2700000" algn="tl" rotWithShape="0">
                                  <a:prstClr val="black">
                                    <a:alpha val="40000"/>
                                  </a:prstClr>
                                </a:outerShdw>
                              </a:effectLst>
                              <a:latin typeface="Cambria Math" panose="02040503050406030204" pitchFamily="18" charset="0"/>
                            </a:rPr>
                            <m:t>𝑂</m:t>
                          </m:r>
                          <m:d>
                            <m:d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noFill/>
                                  <a:effectLst>
                                    <a:outerShdw blurRad="50800" dist="38100" dir="2700000" algn="tl" rotWithShape="0">
                                      <a:prstClr val="black">
                                        <a:alpha val="40000"/>
                                      </a:prstClr>
                                    </a:outerShdw>
                                  </a:effectLst>
                                  <a:latin typeface="Cambria Math" panose="02040503050406030204" pitchFamily="18" charset="0"/>
                                </a:rPr>
                                <m:t>𝑡</m:t>
                              </m:r>
                            </m:e>
                          </m:d>
                        </m:sup>
                      </m:sSup>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3200" dirty="0">
                      <a:noFill/>
                      <a:effectLst>
                        <a:outerShdw blurRad="50800" dist="38100" dir="2700000" algn="tl" rotWithShape="0">
                          <a:prstClr val="black">
                            <a:alpha val="40000"/>
                          </a:prstClr>
                        </a:outerShdw>
                      </a:effectLst>
                    </a:rPr>
                    <a:t>     for    </a:t>
                  </a:r>
                  <a14:m>
                    <m:oMath xmlns:m="http://schemas.openxmlformats.org/officeDocument/2006/math">
                      <m:r>
                        <a:rPr lang="en-US" sz="3200" i="1">
                          <a:noFill/>
                          <a:effectLst>
                            <a:outerShdw blurRad="50800" dist="38100" dir="2700000" algn="tl" rotWithShape="0">
                              <a:prstClr val="black">
                                <a:alpha val="40000"/>
                              </a:prstClr>
                            </a:outerShdw>
                          </a:effectLst>
                          <a:latin typeface="Cambria Math" panose="02040503050406030204" pitchFamily="18" charset="0"/>
                        </a:rPr>
                        <m:t>ℓ≝</m:t>
                      </m:r>
                      <m:f>
                        <m:fPr>
                          <m:ctrlPr>
                            <a:rPr lang="en-US" sz="3200" i="1">
                              <a:noFill/>
                              <a:effectLst>
                                <a:outerShdw blurRad="50800" dist="38100" dir="2700000" algn="tl" rotWithShape="0">
                                  <a:prstClr val="black">
                                    <a:alpha val="40000"/>
                                  </a:prstClr>
                                </a:outerShdw>
                              </a:effectLst>
                              <a:latin typeface="Cambria Math" panose="02040503050406030204" pitchFamily="18" charset="0"/>
                            </a:rPr>
                          </m:ctrlPr>
                        </m:fPr>
                        <m:num>
                          <m:r>
                            <a:rPr lang="en-US" sz="3200" i="1">
                              <a:noFill/>
                              <a:effectLst>
                                <a:outerShdw blurRad="50800" dist="38100" dir="2700000" algn="tl" rotWithShape="0">
                                  <a:prstClr val="black">
                                    <a:alpha val="40000"/>
                                  </a:prstClr>
                                </a:outerShdw>
                              </a:effectLst>
                              <a:latin typeface="Cambria Math" panose="02040503050406030204" pitchFamily="18" charset="0"/>
                            </a:rPr>
                            <m:t>2</m:t>
                          </m:r>
                          <m:r>
                            <a:rPr lang="en-US" sz="3200" i="1">
                              <a:noFill/>
                              <a:effectLst>
                                <a:outerShdw blurRad="50800" dist="38100" dir="2700000" algn="tl" rotWithShape="0">
                                  <a:prstClr val="black">
                                    <a:alpha val="40000"/>
                                  </a:prstClr>
                                </a:outerShdw>
                              </a:effectLst>
                              <a:latin typeface="Cambria Math" panose="02040503050406030204" pitchFamily="18" charset="0"/>
                            </a:rPr>
                            <m:t>𝑡</m:t>
                          </m:r>
                        </m:num>
                        <m:den>
                          <m:r>
                            <a:rPr lang="en-US" sz="3200" i="1">
                              <a:noFill/>
                              <a:effectLst>
                                <a:outerShdw blurRad="50800" dist="38100" dir="2700000" algn="tl" rotWithShape="0">
                                  <a:prstClr val="black">
                                    <a:alpha val="40000"/>
                                  </a:prstClr>
                                </a:outerShdw>
                              </a:effectLst>
                              <a:latin typeface="Cambria Math" panose="02040503050406030204" pitchFamily="18" charset="0"/>
                            </a:rPr>
                            <m:t>𝑡</m:t>
                          </m:r>
                          <m:r>
                            <a:rPr lang="en-US" sz="3200" i="1">
                              <a:noFill/>
                              <a:effectLst>
                                <a:outerShdw blurRad="50800" dist="38100" dir="2700000" algn="tl" rotWithShape="0">
                                  <a:prstClr val="black">
                                    <a:alpha val="40000"/>
                                  </a:prstClr>
                                </a:outerShdw>
                              </a:effectLst>
                              <a:latin typeface="Cambria Math" panose="02040503050406030204" pitchFamily="18" charset="0"/>
                            </a:rPr>
                            <m:t>+1</m:t>
                          </m:r>
                        </m:den>
                      </m:f>
                      <m:r>
                        <a:rPr lang="en-US" sz="3200">
                          <a:noFill/>
                          <a:effectLst>
                            <a:outerShdw blurRad="50800" dist="38100" dir="2700000" algn="tl" rotWithShape="0">
                              <a:prstClr val="black">
                                <a:alpha val="40000"/>
                              </a:prstClr>
                            </a:outerShdw>
                          </a:effectLst>
                          <a:latin typeface="Cambria Math" panose="02040503050406030204" pitchFamily="18" charset="0"/>
                        </a:rPr>
                        <m:t>&lt;2</m:t>
                      </m:r>
                    </m:oMath>
                  </a14:m>
                  <a:endParaRPr lang="en-US" sz="3200" dirty="0">
                    <a:noFill/>
                    <a:effectLst>
                      <a:outerShdw blurRad="50800" dist="38100" dir="2700000" algn="tl" rotWithShape="0">
                        <a:prstClr val="black">
                          <a:alpha val="40000"/>
                        </a:prstClr>
                      </a:outerShdw>
                    </a:effectLst>
                  </a:endParaRPr>
                </a:p>
              </p:txBody>
            </p:sp>
          </mc:Choice>
          <mc:Fallback>
            <p:sp>
              <p:nvSpPr>
                <p:cNvPr id="4" name="Rounded Rectangle 3">
                  <a:extLst>
                    <a:ext uri="{FF2B5EF4-FFF2-40B4-BE49-F238E27FC236}">
                      <a16:creationId xmlns:a16="http://schemas.microsoft.com/office/drawing/2014/main" id="{08E94568-33B7-F8F0-83D7-0A5E1F922950}"/>
                    </a:ext>
                  </a:extLst>
                </p:cNvPr>
                <p:cNvSpPr>
                  <a:spLocks noRot="1" noChangeAspect="1" noMove="1" noResize="1" noEditPoints="1" noAdjustHandles="1" noChangeArrowheads="1" noChangeShapeType="1" noTextEdit="1"/>
                </p:cNvSpPr>
                <p:nvPr/>
              </p:nvSpPr>
              <p:spPr>
                <a:xfrm>
                  <a:off x="-308066" y="3742224"/>
                  <a:ext cx="11413672" cy="1520627"/>
                </a:xfrm>
                <a:prstGeom prst="roundRect">
                  <a:avLst>
                    <a:gd name="adj" fmla="val 6119"/>
                  </a:avLst>
                </a:prstGeom>
                <a:blipFill>
                  <a:blip r:embed="rId4"/>
                  <a:stretch>
                    <a:fillRect l="-1222" t="-820"/>
                  </a:stretch>
                </a:blipFill>
                <a:ln w="12700">
                  <a:solidFill>
                    <a:schemeClr val="accent2">
                      <a:lumMod val="20000"/>
                      <a:lumOff val="80000"/>
                    </a:schemeClr>
                  </a:solid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5B95088-F098-32C6-CFCC-220F83FC429E}"/>
                    </a:ext>
                  </a:extLst>
                </p:cNvPr>
                <p:cNvSpPr txBox="1"/>
                <p:nvPr/>
              </p:nvSpPr>
              <p:spPr>
                <a:xfrm>
                  <a:off x="1696357" y="4339601"/>
                  <a:ext cx="7432040" cy="791370"/>
                </a:xfrm>
                <a:prstGeom prst="rect">
                  <a:avLst/>
                </a:prstGeom>
                <a:noFill/>
              </p:spPr>
              <p:txBody>
                <a:bodyPr wrap="square">
                  <a:spAutoFit/>
                </a:bodyPr>
                <a:lstStyle/>
                <a:p>
                  <a:pPr algn="ctr">
                    <a:defRPr/>
                  </a:pPr>
                  <a14:m>
                    <m:oMath xmlns:m="http://schemas.openxmlformats.org/officeDocument/2006/math">
                      <m:sSub>
                        <m:sSub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32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for</a:t>
                  </a:r>
                  <a:r>
                    <a:rPr lang="en-US" sz="3200" dirty="0">
                      <a:solidFill>
                        <a:schemeClr val="accent5">
                          <a:lumMod val="60000"/>
                          <a:lumOff val="40000"/>
                        </a:schemeClr>
                      </a:solidFill>
                      <a:effectLst>
                        <a:outerShdw blurRad="50800" dist="38100" dir="2700000" algn="tl" rotWithShape="0">
                          <a:prstClr val="black">
                            <a:alpha val="40000"/>
                          </a:prstClr>
                        </a:outerShdw>
                      </a:effectLst>
                    </a:rPr>
                    <a:t>    </a:t>
                  </a:r>
                  <a14:m>
                    <m:oMath xmlns:m="http://schemas.openxmlformats.org/officeDocument/2006/math">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ℓ≝</m:t>
                      </m:r>
                      <m:f>
                        <m:fPr>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2</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num>
                        <m:den>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+1</m:t>
                          </m:r>
                        </m:den>
                      </m:f>
                      <m:r>
                        <a:rPr lang="en-US" sz="320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&lt;2</m:t>
                      </m:r>
                    </m:oMath>
                  </a14:m>
                  <a:endParaRPr lang="en-US" sz="32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6" name="TextBox 5">
                  <a:extLst>
                    <a:ext uri="{FF2B5EF4-FFF2-40B4-BE49-F238E27FC236}">
                      <a16:creationId xmlns:a16="http://schemas.microsoft.com/office/drawing/2014/main" id="{95B95088-F098-32C6-CFCC-220F83FC429E}"/>
                    </a:ext>
                  </a:extLst>
                </p:cNvPr>
                <p:cNvSpPr txBox="1">
                  <a:spLocks noRot="1" noChangeAspect="1" noMove="1" noResize="1" noEditPoints="1" noAdjustHandles="1" noChangeArrowheads="1" noChangeShapeType="1" noTextEdit="1"/>
                </p:cNvSpPr>
                <p:nvPr/>
              </p:nvSpPr>
              <p:spPr>
                <a:xfrm>
                  <a:off x="1696357" y="4339601"/>
                  <a:ext cx="7432040" cy="791370"/>
                </a:xfrm>
                <a:prstGeom prst="rect">
                  <a:avLst/>
                </a:prstGeom>
                <a:blipFill>
                  <a:blip r:embed="rId5"/>
                  <a:stretch>
                    <a:fillRect t="-7937" r="-853" b="-17460"/>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D4D47DFE-8545-7A78-10B9-A51363C06C6F}"/>
              </a:ext>
            </a:extLst>
          </p:cNvPr>
          <p:cNvGrpSpPr/>
          <p:nvPr/>
        </p:nvGrpSpPr>
        <p:grpSpPr>
          <a:xfrm>
            <a:off x="375557" y="4464939"/>
            <a:ext cx="11413672" cy="1854581"/>
            <a:chOff x="-308066" y="3742224"/>
            <a:chExt cx="11413672" cy="1854581"/>
          </a:xfrm>
        </p:grpSpPr>
        <mc:AlternateContent xmlns:mc="http://schemas.openxmlformats.org/markup-compatibility/2006">
          <mc:Choice xmlns:a14="http://schemas.microsoft.com/office/drawing/2010/main" Requires="a14">
            <p:sp>
              <p:nvSpPr>
                <p:cNvPr id="8" name="Rounded Rectangle 7">
                  <a:extLst>
                    <a:ext uri="{FF2B5EF4-FFF2-40B4-BE49-F238E27FC236}">
                      <a16:creationId xmlns:a16="http://schemas.microsoft.com/office/drawing/2014/main" id="{086EBF7E-2296-192C-4447-5CB381A02C7E}"/>
                    </a:ext>
                  </a:extLst>
                </p:cNvPr>
                <p:cNvSpPr>
                  <a:spLocks/>
                </p:cNvSpPr>
                <p:nvPr/>
              </p:nvSpPr>
              <p:spPr>
                <a:xfrm>
                  <a:off x="-308066" y="3742224"/>
                  <a:ext cx="11413672" cy="1854581"/>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‘22]: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If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is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-local and degree-</a:t>
                  </a:r>
                  <a14:m>
                    <m:oMath xmlns:m="http://schemas.openxmlformats.org/officeDocument/2006/math">
                      <m:r>
                        <a:rPr kumimoji="0" lang="en-US" sz="3200" i="1" u="none" strike="noStrike" kern="1200" cap="none" spc="0" normalizeH="0" baseline="0" noProof="0" dirty="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𝑑</m:t>
                      </m:r>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then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a:p>
                  <a:pPr algn="ctr">
                    <a:defRPr/>
                  </a:pPr>
                  <a14:m>
                    <m:oMath xmlns:m="http://schemas.openxmlformats.org/officeDocument/2006/math">
                      <m:sSub>
                        <m:sSub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3200" i="1">
                                  <a:noFill/>
                                  <a:effectLst>
                                    <a:outerShdw blurRad="50800" dist="38100" dir="2700000" algn="tl" rotWithShape="0">
                                      <a:prstClr val="black">
                                        <a:alpha val="40000"/>
                                      </a:prstClr>
                                    </a:outerShdw>
                                  </a:effectLst>
                                  <a:latin typeface="Cambria Math" panose="02040503050406030204" pitchFamily="18" charset="0"/>
                                </a:rPr>
                              </m:ctrlPr>
                            </m:dPr>
                            <m:e>
                              <m:r>
                                <a:rPr lang="en-US" sz="3200" b="0" i="1">
                                  <a:no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3200" b="0" i="0">
                              <a:noFill/>
                              <a:effectLst>
                                <a:outerShdw blurRad="50800" dist="38100" dir="2700000" algn="tl" rotWithShape="0">
                                  <a:prstClr val="black">
                                    <a:alpha val="40000"/>
                                  </a:prstClr>
                                </a:outerShdw>
                              </a:effectLst>
                              <a:latin typeface="Cambria Math" panose="02040503050406030204" pitchFamily="18" charset="0"/>
                            </a:rPr>
                            <m:t>op</m:t>
                          </m:r>
                        </m:sub>
                      </m:sSub>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noFill/>
                              <a:effectLst>
                                <a:outerShdw blurRad="50800" dist="38100" dir="2700000" algn="tl" rotWithShape="0">
                                  <a:prstClr val="black">
                                    <a:alpha val="40000"/>
                                  </a:prstClr>
                                </a:outerShdw>
                              </a:effectLst>
                              <a:latin typeface="Cambria Math" panose="02040503050406030204" pitchFamily="18" charset="0"/>
                            </a:rPr>
                            <m:t>𝑡</m:t>
                          </m:r>
                        </m:e>
                        <m:sup>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r>
                            <a:rPr lang="en-US" sz="3200" b="0" i="1" smtClean="0">
                              <a:noFill/>
                              <a:effectLst>
                                <a:outerShdw blurRad="50800" dist="38100" dir="2700000" algn="tl" rotWithShape="0">
                                  <a:prstClr val="black">
                                    <a:alpha val="40000"/>
                                  </a:prstClr>
                                </a:outerShdw>
                              </a:effectLst>
                              <a:latin typeface="Cambria Math" panose="02040503050406030204" pitchFamily="18" charset="0"/>
                            </a:rPr>
                            <m:t>𝑂</m:t>
                          </m:r>
                          <m:d>
                            <m:dPr>
                              <m:ctrlPr>
                                <a:rPr lang="en-US" sz="3200" i="1" smtClean="0">
                                  <a:no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noFill/>
                                  <a:effectLst>
                                    <a:outerShdw blurRad="50800" dist="38100" dir="2700000" algn="tl" rotWithShape="0">
                                      <a:prstClr val="black">
                                        <a:alpha val="40000"/>
                                      </a:prstClr>
                                    </a:outerShdw>
                                  </a:effectLst>
                                  <a:latin typeface="Cambria Math" panose="02040503050406030204" pitchFamily="18" charset="0"/>
                                </a:rPr>
                                <m:t>𝑡</m:t>
                              </m:r>
                            </m:e>
                          </m:d>
                        </m:sup>
                      </m:sSup>
                      <m:r>
                        <a:rPr lang="en-US" sz="3200" b="0" i="1" smtClean="0">
                          <a:no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320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3200" b="0" i="1" u="none" strike="noStrike" kern="1200" cap="none" spc="0" normalizeH="0" baseline="0" noProof="0" smtClean="0">
                              <a:ln>
                                <a:noFill/>
                              </a:ln>
                              <a:noFill/>
                              <a:effectLst>
                                <a:outerShdw blurRad="50800" dist="38100" dir="2700000" algn="tl" rotWithShape="0">
                                  <a:prstClr val="black">
                                    <a:alpha val="40000"/>
                                  </a:prstClr>
                                </a:outerShdw>
                              </a:effectLst>
                              <a:uLnTx/>
                              <a:uFillTx/>
                              <a:latin typeface="Cambria Math" panose="02040503050406030204" pitchFamily="18" charset="0"/>
                            </a:rPr>
                            <m:t>ℓ</m:t>
                          </m:r>
                        </m:sub>
                      </m:sSub>
                    </m:oMath>
                  </a14:m>
                  <a:r>
                    <a:rPr lang="en-US" sz="3200" dirty="0">
                      <a:noFill/>
                      <a:effectLst>
                        <a:outerShdw blurRad="50800" dist="38100" dir="2700000" algn="tl" rotWithShape="0">
                          <a:prstClr val="black">
                            <a:alpha val="40000"/>
                          </a:prstClr>
                        </a:outerShdw>
                      </a:effectLst>
                    </a:rPr>
                    <a:t>     for    </a:t>
                  </a:r>
                  <a14:m>
                    <m:oMath xmlns:m="http://schemas.openxmlformats.org/officeDocument/2006/math">
                      <m:r>
                        <a:rPr lang="en-US" sz="3200" i="1">
                          <a:noFill/>
                          <a:effectLst>
                            <a:outerShdw blurRad="50800" dist="38100" dir="2700000" algn="tl" rotWithShape="0">
                              <a:prstClr val="black">
                                <a:alpha val="40000"/>
                              </a:prstClr>
                            </a:outerShdw>
                          </a:effectLst>
                          <a:latin typeface="Cambria Math" panose="02040503050406030204" pitchFamily="18" charset="0"/>
                        </a:rPr>
                        <m:t>ℓ≝</m:t>
                      </m:r>
                      <m:f>
                        <m:fPr>
                          <m:ctrlPr>
                            <a:rPr lang="en-US" sz="3200" i="1">
                              <a:noFill/>
                              <a:effectLst>
                                <a:outerShdw blurRad="50800" dist="38100" dir="2700000" algn="tl" rotWithShape="0">
                                  <a:prstClr val="black">
                                    <a:alpha val="40000"/>
                                  </a:prstClr>
                                </a:outerShdw>
                              </a:effectLst>
                              <a:latin typeface="Cambria Math" panose="02040503050406030204" pitchFamily="18" charset="0"/>
                            </a:rPr>
                          </m:ctrlPr>
                        </m:fPr>
                        <m:num>
                          <m:r>
                            <a:rPr lang="en-US" sz="3200" i="1">
                              <a:noFill/>
                              <a:effectLst>
                                <a:outerShdw blurRad="50800" dist="38100" dir="2700000" algn="tl" rotWithShape="0">
                                  <a:prstClr val="black">
                                    <a:alpha val="40000"/>
                                  </a:prstClr>
                                </a:outerShdw>
                              </a:effectLst>
                              <a:latin typeface="Cambria Math" panose="02040503050406030204" pitchFamily="18" charset="0"/>
                            </a:rPr>
                            <m:t>2</m:t>
                          </m:r>
                          <m:r>
                            <a:rPr lang="en-US" sz="3200" i="1">
                              <a:noFill/>
                              <a:effectLst>
                                <a:outerShdw blurRad="50800" dist="38100" dir="2700000" algn="tl" rotWithShape="0">
                                  <a:prstClr val="black">
                                    <a:alpha val="40000"/>
                                  </a:prstClr>
                                </a:outerShdw>
                              </a:effectLst>
                              <a:latin typeface="Cambria Math" panose="02040503050406030204" pitchFamily="18" charset="0"/>
                            </a:rPr>
                            <m:t>𝑡</m:t>
                          </m:r>
                        </m:num>
                        <m:den>
                          <m:r>
                            <a:rPr lang="en-US" sz="3200" i="1">
                              <a:noFill/>
                              <a:effectLst>
                                <a:outerShdw blurRad="50800" dist="38100" dir="2700000" algn="tl" rotWithShape="0">
                                  <a:prstClr val="black">
                                    <a:alpha val="40000"/>
                                  </a:prstClr>
                                </a:outerShdw>
                              </a:effectLst>
                              <a:latin typeface="Cambria Math" panose="02040503050406030204" pitchFamily="18" charset="0"/>
                            </a:rPr>
                            <m:t>𝑡</m:t>
                          </m:r>
                          <m:r>
                            <a:rPr lang="en-US" sz="3200" i="1">
                              <a:noFill/>
                              <a:effectLst>
                                <a:outerShdw blurRad="50800" dist="38100" dir="2700000" algn="tl" rotWithShape="0">
                                  <a:prstClr val="black">
                                    <a:alpha val="40000"/>
                                  </a:prstClr>
                                </a:outerShdw>
                              </a:effectLst>
                              <a:latin typeface="Cambria Math" panose="02040503050406030204" pitchFamily="18" charset="0"/>
                            </a:rPr>
                            <m:t>+1</m:t>
                          </m:r>
                        </m:den>
                      </m:f>
                      <m:r>
                        <a:rPr lang="en-US" sz="3200">
                          <a:noFill/>
                          <a:effectLst>
                            <a:outerShdw blurRad="50800" dist="38100" dir="2700000" algn="tl" rotWithShape="0">
                              <a:prstClr val="black">
                                <a:alpha val="40000"/>
                              </a:prstClr>
                            </a:outerShdw>
                          </a:effectLst>
                          <a:latin typeface="Cambria Math" panose="02040503050406030204" pitchFamily="18" charset="0"/>
                        </a:rPr>
                        <m:t>&lt;2</m:t>
                      </m:r>
                    </m:oMath>
                  </a14:m>
                  <a:endParaRPr lang="en-US" sz="3200" dirty="0">
                    <a:noFill/>
                    <a:effectLst>
                      <a:outerShdw blurRad="50800" dist="38100" dir="2700000" algn="tl" rotWithShape="0">
                        <a:prstClr val="black">
                          <a:alpha val="40000"/>
                        </a:prstClr>
                      </a:outerShdw>
                    </a:effectLst>
                  </a:endParaRPr>
                </a:p>
              </p:txBody>
            </p:sp>
          </mc:Choice>
          <mc:Fallback>
            <p:sp>
              <p:nvSpPr>
                <p:cNvPr id="8" name="Rounded Rectangle 7">
                  <a:extLst>
                    <a:ext uri="{FF2B5EF4-FFF2-40B4-BE49-F238E27FC236}">
                      <a16:creationId xmlns:a16="http://schemas.microsoft.com/office/drawing/2014/main" id="{086EBF7E-2296-192C-4447-5CB381A02C7E}"/>
                    </a:ext>
                  </a:extLst>
                </p:cNvPr>
                <p:cNvSpPr>
                  <a:spLocks noRot="1" noChangeAspect="1" noMove="1" noResize="1" noEditPoints="1" noAdjustHandles="1" noChangeArrowheads="1" noChangeShapeType="1" noTextEdit="1"/>
                </p:cNvSpPr>
                <p:nvPr/>
              </p:nvSpPr>
              <p:spPr>
                <a:xfrm>
                  <a:off x="-308066" y="3742224"/>
                  <a:ext cx="11413672" cy="1854581"/>
                </a:xfrm>
                <a:prstGeom prst="roundRect">
                  <a:avLst>
                    <a:gd name="adj" fmla="val 6119"/>
                  </a:avLst>
                </a:prstGeom>
                <a:blipFill>
                  <a:blip r:embed="rId6"/>
                  <a:stretch>
                    <a:fillRect l="-1111"/>
                  </a:stretch>
                </a:blipFill>
                <a:ln w="12700">
                  <a:solidFill>
                    <a:schemeClr val="accent2">
                      <a:lumMod val="20000"/>
                      <a:lumOff val="80000"/>
                    </a:schemeClr>
                  </a:solid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14A9203-F41A-765F-3CF8-2B879D8A2792}"/>
                    </a:ext>
                  </a:extLst>
                </p:cNvPr>
                <p:cNvSpPr txBox="1"/>
                <p:nvPr/>
              </p:nvSpPr>
              <p:spPr>
                <a:xfrm>
                  <a:off x="1092201" y="4324162"/>
                  <a:ext cx="7432040" cy="1207510"/>
                </a:xfrm>
                <a:prstGeom prst="rect">
                  <a:avLst/>
                </a:prstGeom>
                <a:noFill/>
              </p:spPr>
              <p:txBody>
                <a:bodyPr wrap="square">
                  <a:spAutoFit/>
                </a:bodyPr>
                <a:lstStyle/>
                <a:p>
                  <a:pPr algn="ctr">
                    <a:defRPr/>
                  </a:pPr>
                  <a14:m>
                    <m:oMathPara xmlns:m="http://schemas.openxmlformats.org/officeDocument/2006/math">
                      <m:oMathParaPr>
                        <m:jc m:val="centerGroup"/>
                      </m:oMathParaPr>
                      <m:oMath xmlns:m="http://schemas.openxmlformats.org/officeDocument/2006/math">
                        <m:sSub>
                          <m:sSubPr>
                            <m:ctrlPr>
                              <a:rPr lang="en-US" sz="320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d>
                              <m:dPr>
                                <m:begChr m:val="‖"/>
                                <m:endChr m:val="‖"/>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3200" b="0" i="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op</m:t>
                            </m:r>
                          </m:sub>
                        </m:sSub>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f>
                          <m:fPr>
                            <m:ctrlP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Pr>
                          <m:num>
                            <m:sSup>
                              <m:sSupPr>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sup>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𝑡</m:t>
                                    </m:r>
                                  </m:e>
                                </m:d>
                              </m:sup>
                            </m:sSup>
                          </m:num>
                          <m:den>
                            <m:rad>
                              <m:radPr>
                                <m:degHide m:val="on"/>
                                <m:ctrlP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radPr>
                              <m:deg/>
                              <m:e>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𝑑</m:t>
                                </m:r>
                              </m:e>
                            </m:rad>
                          </m:den>
                        </m:f>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sSub>
                          <m:sSubPr>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Pr>
                          <m:e>
                            <m:d>
                              <m:dPr>
                                <m:begChr m:val="‖"/>
                                <m:endChr m:val="‖"/>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320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1</m:t>
                            </m:r>
                          </m:sub>
                        </m:sSub>
                      </m:oMath>
                    </m:oMathPara>
                  </a14:m>
                  <a:endParaRPr lang="en-US" sz="3200" dirty="0">
                    <a:solidFill>
                      <a:schemeClr val="accent5">
                        <a:lumMod val="60000"/>
                        <a:lumOff val="40000"/>
                      </a:schemeClr>
                    </a:solidFill>
                    <a:effectLst>
                      <a:outerShdw blurRad="50800" dist="38100" dir="2700000" algn="tl" rotWithShape="0">
                        <a:prstClr val="black">
                          <a:alpha val="40000"/>
                        </a:prstClr>
                      </a:outerShdw>
                    </a:effectLst>
                  </a:endParaRPr>
                </a:p>
              </p:txBody>
            </p:sp>
          </mc:Choice>
          <mc:Fallback>
            <p:sp>
              <p:nvSpPr>
                <p:cNvPr id="9" name="TextBox 8">
                  <a:extLst>
                    <a:ext uri="{FF2B5EF4-FFF2-40B4-BE49-F238E27FC236}">
                      <a16:creationId xmlns:a16="http://schemas.microsoft.com/office/drawing/2014/main" id="{A14A9203-F41A-765F-3CF8-2B879D8A2792}"/>
                    </a:ext>
                  </a:extLst>
                </p:cNvPr>
                <p:cNvSpPr txBox="1">
                  <a:spLocks noRot="1" noChangeAspect="1" noMove="1" noResize="1" noEditPoints="1" noAdjustHandles="1" noChangeArrowheads="1" noChangeShapeType="1" noTextEdit="1"/>
                </p:cNvSpPr>
                <p:nvPr/>
              </p:nvSpPr>
              <p:spPr>
                <a:xfrm>
                  <a:off x="1092201" y="4324162"/>
                  <a:ext cx="7432040" cy="1207510"/>
                </a:xfrm>
                <a:prstGeom prst="rect">
                  <a:avLst/>
                </a:prstGeom>
                <a:blipFill>
                  <a:blip r:embed="rId7"/>
                  <a:stretch>
                    <a:fillRect b="-12500"/>
                  </a:stretch>
                </a:blipFill>
              </p:spPr>
              <p:txBody>
                <a:bodyPr/>
                <a:lstStyle/>
                <a:p>
                  <a:r>
                    <a:rPr lang="en-US">
                      <a:noFill/>
                    </a:rPr>
                    <a:t> </a:t>
                  </a:r>
                </a:p>
              </p:txBody>
            </p:sp>
          </mc:Fallback>
        </mc:AlternateContent>
      </p:grpSp>
      <p:sp>
        <p:nvSpPr>
          <p:cNvPr id="11" name="Content Placeholder 2">
            <a:extLst>
              <a:ext uri="{FF2B5EF4-FFF2-40B4-BE49-F238E27FC236}">
                <a16:creationId xmlns:a16="http://schemas.microsoft.com/office/drawing/2014/main" id="{E9B9F08C-DB4C-D6F7-89DB-94C4F5970441}"/>
              </a:ext>
            </a:extLst>
          </p:cNvPr>
          <p:cNvSpPr txBox="1">
            <a:spLocks/>
          </p:cNvSpPr>
          <p:nvPr/>
        </p:nvSpPr>
        <p:spPr>
          <a:xfrm>
            <a:off x="7709997" y="5064875"/>
            <a:ext cx="4398908" cy="1320585"/>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accent1">
                    <a:lumMod val="40000"/>
                    <a:lumOff val="60000"/>
                  </a:schemeClr>
                </a:solidFill>
                <a:cs typeface="Calibri" panose="020F0502020204030204" pitchFamily="34" charset="0"/>
              </a:rPr>
              <a:t>Improves* upon Hamiltonian optimization result of </a:t>
            </a:r>
            <a:r>
              <a:rPr lang="en-US" sz="2400" dirty="0">
                <a:solidFill>
                  <a:schemeClr val="bg1">
                    <a:lumMod val="75000"/>
                  </a:schemeClr>
                </a:solidFill>
                <a:cs typeface="Calibri" panose="020F0502020204030204" pitchFamily="34" charset="0"/>
              </a:rPr>
              <a:t>[</a:t>
            </a:r>
            <a:r>
              <a:rPr lang="en-US" sz="2400" dirty="0" err="1">
                <a:solidFill>
                  <a:schemeClr val="bg1">
                    <a:lumMod val="75000"/>
                  </a:schemeClr>
                </a:solidFill>
                <a:cs typeface="Calibri" panose="020F0502020204030204" pitchFamily="34" charset="0"/>
              </a:rPr>
              <a:t>Anshu-Gosset-Korol-Soleimanifar</a:t>
            </a:r>
            <a:r>
              <a:rPr lang="en-US" sz="2400" dirty="0">
                <a:solidFill>
                  <a:schemeClr val="bg1">
                    <a:lumMod val="75000"/>
                  </a:schemeClr>
                </a:solidFill>
                <a:cs typeface="Calibri" panose="020F0502020204030204" pitchFamily="34" charset="0"/>
              </a:rPr>
              <a:t> ‘21]</a:t>
            </a:r>
            <a:endParaRPr lang="en-US" sz="2400" dirty="0">
              <a:solidFill>
                <a:schemeClr val="bg1">
                  <a:lumMod val="75000"/>
                </a:schemeClr>
              </a:solidFill>
            </a:endParaRPr>
          </a:p>
        </p:txBody>
      </p:sp>
    </p:spTree>
    <p:extLst>
      <p:ext uri="{BB962C8B-B14F-4D97-AF65-F5344CB8AC3E}">
        <p14:creationId xmlns:p14="http://schemas.microsoft.com/office/powerpoint/2010/main" val="114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6" name="Rectangle 7335">
            <a:extLst>
              <a:ext uri="{FF2B5EF4-FFF2-40B4-BE49-F238E27FC236}">
                <a16:creationId xmlns:a16="http://schemas.microsoft.com/office/drawing/2014/main" id="{BC995382-9A16-58F4-DA3C-A9A489178E2F}"/>
              </a:ext>
            </a:extLst>
          </p:cNvPr>
          <p:cNvSpPr/>
          <p:nvPr/>
        </p:nvSpPr>
        <p:spPr>
          <a:xfrm>
            <a:off x="343683" y="1438022"/>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5" name="Rounded Rectangle 34">
            <a:extLst>
              <a:ext uri="{FF2B5EF4-FFF2-40B4-BE49-F238E27FC236}">
                <a16:creationId xmlns:a16="http://schemas.microsoft.com/office/drawing/2014/main" id="{4B804031-D1E6-01AF-E42E-CF9750193AA0}"/>
              </a:ext>
            </a:extLst>
          </p:cNvPr>
          <p:cNvSpPr/>
          <p:nvPr/>
        </p:nvSpPr>
        <p:spPr>
          <a:xfrm>
            <a:off x="983669" y="1288473"/>
            <a:ext cx="5375480" cy="2434436"/>
          </a:xfrm>
          <a:prstGeom prst="roundRect">
            <a:avLst>
              <a:gd name="adj" fmla="val 13314"/>
            </a:avLst>
          </a:prstGeom>
          <a:solidFill>
            <a:schemeClr val="accent4">
              <a:lumMod val="60000"/>
              <a:lumOff val="40000"/>
            </a:schemeClr>
          </a:solidFill>
          <a:ln w="635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A1352D-EC76-F275-8F3C-613C3DC8BD30}"/>
              </a:ext>
            </a:extLst>
          </p:cNvPr>
          <p:cNvSpPr>
            <a:spLocks noGrp="1"/>
          </p:cNvSpPr>
          <p:nvPr>
            <p:ph type="title"/>
          </p:nvPr>
        </p:nvSpPr>
        <p:spPr/>
        <p:txBody>
          <a:bodyPr/>
          <a:lstStyle/>
          <a:p>
            <a:r>
              <a:rPr lang="en-US" dirty="0"/>
              <a:t>CLASSICAL HARDNESS</a:t>
            </a:r>
          </a:p>
        </p:txBody>
      </p:sp>
      <p:cxnSp>
        <p:nvCxnSpPr>
          <p:cNvPr id="6" name="Straight Connector 5">
            <a:extLst>
              <a:ext uri="{FF2B5EF4-FFF2-40B4-BE49-F238E27FC236}">
                <a16:creationId xmlns:a16="http://schemas.microsoft.com/office/drawing/2014/main" id="{CAD13F10-C7C6-D962-DB0D-B8B9BC680B6E}"/>
              </a:ext>
            </a:extLst>
          </p:cNvPr>
          <p:cNvCxnSpPr>
            <a:cxnSpLocks/>
          </p:cNvCxnSpPr>
          <p:nvPr/>
        </p:nvCxnSpPr>
        <p:spPr>
          <a:xfrm flipH="1">
            <a:off x="6319262" y="1614174"/>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48D494-C672-DE23-E778-758203FEBD97}"/>
              </a:ext>
            </a:extLst>
          </p:cNvPr>
          <p:cNvCxnSpPr>
            <a:cxnSpLocks/>
          </p:cNvCxnSpPr>
          <p:nvPr/>
        </p:nvCxnSpPr>
        <p:spPr>
          <a:xfrm flipH="1">
            <a:off x="6319262" y="2059745"/>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1B5A12-A474-3356-15C8-6500F4EAC723}"/>
              </a:ext>
            </a:extLst>
          </p:cNvPr>
          <p:cNvCxnSpPr>
            <a:cxnSpLocks/>
          </p:cNvCxnSpPr>
          <p:nvPr/>
        </p:nvCxnSpPr>
        <p:spPr>
          <a:xfrm flipH="1">
            <a:off x="6319262" y="2505317"/>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641F0C-E135-4FDF-82EA-87EDAC87DD7F}"/>
              </a:ext>
            </a:extLst>
          </p:cNvPr>
          <p:cNvCxnSpPr>
            <a:cxnSpLocks/>
          </p:cNvCxnSpPr>
          <p:nvPr/>
        </p:nvCxnSpPr>
        <p:spPr>
          <a:xfrm flipH="1">
            <a:off x="6314278" y="2950888"/>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CFF554-40EA-A84F-E971-6870530EF926}"/>
              </a:ext>
            </a:extLst>
          </p:cNvPr>
          <p:cNvCxnSpPr>
            <a:cxnSpLocks/>
          </p:cNvCxnSpPr>
          <p:nvPr/>
        </p:nvCxnSpPr>
        <p:spPr>
          <a:xfrm flipH="1">
            <a:off x="6319262" y="3396459"/>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2ADDDB-C588-5C26-63BA-602B70D4E16F}"/>
              </a:ext>
            </a:extLst>
          </p:cNvPr>
          <p:cNvCxnSpPr>
            <a:cxnSpLocks/>
          </p:cNvCxnSpPr>
          <p:nvPr/>
        </p:nvCxnSpPr>
        <p:spPr>
          <a:xfrm flipH="1">
            <a:off x="779012" y="1614489"/>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6E4287-0CFD-E27D-BE2F-DAF618BFA14A}"/>
              </a:ext>
            </a:extLst>
          </p:cNvPr>
          <p:cNvCxnSpPr>
            <a:cxnSpLocks/>
          </p:cNvCxnSpPr>
          <p:nvPr/>
        </p:nvCxnSpPr>
        <p:spPr>
          <a:xfrm flipH="1">
            <a:off x="779012" y="2060060"/>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834DD6-9C2E-9B24-D4F1-E260E6CE288A}"/>
              </a:ext>
            </a:extLst>
          </p:cNvPr>
          <p:cNvCxnSpPr>
            <a:cxnSpLocks/>
          </p:cNvCxnSpPr>
          <p:nvPr/>
        </p:nvCxnSpPr>
        <p:spPr>
          <a:xfrm flipH="1">
            <a:off x="779012" y="2505632"/>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710B44-8DBB-BDBE-E75A-5D4C368E76C0}"/>
              </a:ext>
            </a:extLst>
          </p:cNvPr>
          <p:cNvCxnSpPr>
            <a:cxnSpLocks/>
          </p:cNvCxnSpPr>
          <p:nvPr/>
        </p:nvCxnSpPr>
        <p:spPr>
          <a:xfrm flipH="1">
            <a:off x="774028" y="2951203"/>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E4EF4B-FC86-729A-C245-9E70B3D4EEBF}"/>
              </a:ext>
            </a:extLst>
          </p:cNvPr>
          <p:cNvCxnSpPr>
            <a:cxnSpLocks/>
          </p:cNvCxnSpPr>
          <p:nvPr/>
        </p:nvCxnSpPr>
        <p:spPr>
          <a:xfrm flipH="1">
            <a:off x="779012" y="3396774"/>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04065904-9ED6-8F9D-03C6-E2C51743D163}"/>
                  </a:ext>
                </a:extLst>
              </p:cNvPr>
              <p:cNvSpPr/>
              <p:nvPr/>
            </p:nvSpPr>
            <p:spPr>
              <a:xfrm>
                <a:off x="6575450" y="1294411"/>
                <a:ext cx="545968" cy="548640"/>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𝑍</m:t>
                      </m:r>
                    </m:oMath>
                  </m:oMathPara>
                </a14:m>
                <a:endParaRPr lang="en-US" sz="1000" dirty="0">
                  <a:solidFill>
                    <a:srgbClr val="272611"/>
                  </a:solidFill>
                </a:endParaRPr>
              </a:p>
            </p:txBody>
          </p:sp>
        </mc:Choice>
        <mc:Fallback>
          <p:sp>
            <p:nvSpPr>
              <p:cNvPr id="33" name="Rounded Rectangle 32">
                <a:extLst>
                  <a:ext uri="{FF2B5EF4-FFF2-40B4-BE49-F238E27FC236}">
                    <a16:creationId xmlns:a16="http://schemas.microsoft.com/office/drawing/2014/main" id="{04065904-9ED6-8F9D-03C6-E2C51743D163}"/>
                  </a:ext>
                </a:extLst>
              </p:cNvPr>
              <p:cNvSpPr>
                <a:spLocks noRot="1" noChangeAspect="1" noMove="1" noResize="1" noEditPoints="1" noAdjustHandles="1" noChangeArrowheads="1" noChangeShapeType="1" noTextEdit="1"/>
              </p:cNvSpPr>
              <p:nvPr/>
            </p:nvSpPr>
            <p:spPr>
              <a:xfrm>
                <a:off x="6575450" y="1294411"/>
                <a:ext cx="545968" cy="548640"/>
              </a:xfrm>
              <a:prstGeom prst="roundRect">
                <a:avLst>
                  <a:gd name="adj" fmla="val 17917"/>
                </a:avLst>
              </a:prstGeom>
              <a:blipFill>
                <a:blip r:embed="rId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60E40ACA-AA2F-8D47-5D2B-4AB4196130B9}"/>
              </a:ext>
            </a:extLst>
          </p:cNvPr>
          <p:cNvCxnSpPr>
            <a:cxnSpLocks/>
            <a:endCxn id="42" idx="1"/>
          </p:cNvCxnSpPr>
          <p:nvPr/>
        </p:nvCxnSpPr>
        <p:spPr>
          <a:xfrm>
            <a:off x="997300" y="1614174"/>
            <a:ext cx="785780" cy="449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E36E34-48CD-1011-D19A-4B66EBF3191A}"/>
              </a:ext>
            </a:extLst>
          </p:cNvPr>
          <p:cNvCxnSpPr>
            <a:cxnSpLocks/>
          </p:cNvCxnSpPr>
          <p:nvPr/>
        </p:nvCxnSpPr>
        <p:spPr>
          <a:xfrm>
            <a:off x="997300" y="2055626"/>
            <a:ext cx="7857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C65450-E373-8320-D0C0-8675D5A1ED00}"/>
              </a:ext>
            </a:extLst>
          </p:cNvPr>
          <p:cNvCxnSpPr>
            <a:cxnSpLocks/>
            <a:stCxn id="35" idx="1"/>
            <a:endCxn id="49" idx="1"/>
          </p:cNvCxnSpPr>
          <p:nvPr/>
        </p:nvCxnSpPr>
        <p:spPr>
          <a:xfrm>
            <a:off x="983669" y="2505691"/>
            <a:ext cx="1803155" cy="344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9C7A0D2-EB04-E795-4337-C09210F709A0}"/>
              </a:ext>
            </a:extLst>
          </p:cNvPr>
          <p:cNvCxnSpPr>
            <a:cxnSpLocks/>
            <a:endCxn id="42" idx="1"/>
          </p:cNvCxnSpPr>
          <p:nvPr/>
        </p:nvCxnSpPr>
        <p:spPr>
          <a:xfrm flipV="1">
            <a:off x="997300" y="2063472"/>
            <a:ext cx="785780" cy="8939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830F823-F558-46D9-1DC6-51AD263D3832}"/>
              </a:ext>
            </a:extLst>
          </p:cNvPr>
          <p:cNvCxnSpPr>
            <a:cxnSpLocks/>
            <a:endCxn id="7285" idx="1"/>
          </p:cNvCxnSpPr>
          <p:nvPr/>
        </p:nvCxnSpPr>
        <p:spPr>
          <a:xfrm flipV="1">
            <a:off x="994449" y="3067102"/>
            <a:ext cx="794884" cy="3293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2" name="Rectangle 41">
                <a:extLst>
                  <a:ext uri="{FF2B5EF4-FFF2-40B4-BE49-F238E27FC236}">
                    <a16:creationId xmlns:a16="http://schemas.microsoft.com/office/drawing/2014/main" id="{1A8BB88D-C41A-9FA5-3786-056D2C2C4C79}"/>
                  </a:ext>
                </a:extLst>
              </p:cNvPr>
              <p:cNvSpPr/>
              <p:nvPr/>
            </p:nvSpPr>
            <p:spPr>
              <a:xfrm>
                <a:off x="1783080" y="1861968"/>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42" name="Rectangle 41">
                <a:extLst>
                  <a:ext uri="{FF2B5EF4-FFF2-40B4-BE49-F238E27FC236}">
                    <a16:creationId xmlns:a16="http://schemas.microsoft.com/office/drawing/2014/main" id="{1A8BB88D-C41A-9FA5-3786-056D2C2C4C79}"/>
                  </a:ext>
                </a:extLst>
              </p:cNvPr>
              <p:cNvSpPr>
                <a:spLocks noRot="1" noChangeAspect="1" noMove="1" noResize="1" noEditPoints="1" noAdjustHandles="1" noChangeArrowheads="1" noChangeShapeType="1" noTextEdit="1"/>
              </p:cNvSpPr>
              <p:nvPr/>
            </p:nvSpPr>
            <p:spPr>
              <a:xfrm>
                <a:off x="1783080" y="1861968"/>
                <a:ext cx="403007" cy="403007"/>
              </a:xfrm>
              <a:prstGeom prst="rect">
                <a:avLst/>
              </a:prstGeom>
              <a:blipFill>
                <a:blip r:embed="rId3"/>
                <a:stretch>
                  <a:fillRect l="-5714" b="-5714"/>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Rectangle 48">
                <a:extLst>
                  <a:ext uri="{FF2B5EF4-FFF2-40B4-BE49-F238E27FC236}">
                    <a16:creationId xmlns:a16="http://schemas.microsoft.com/office/drawing/2014/main" id="{CBB691D2-4CE0-52F7-5803-78A08197315B}"/>
                  </a:ext>
                </a:extLst>
              </p:cNvPr>
              <p:cNvSpPr/>
              <p:nvPr/>
            </p:nvSpPr>
            <p:spPr>
              <a:xfrm>
                <a:off x="2786824" y="2649160"/>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49" name="Rectangle 48">
                <a:extLst>
                  <a:ext uri="{FF2B5EF4-FFF2-40B4-BE49-F238E27FC236}">
                    <a16:creationId xmlns:a16="http://schemas.microsoft.com/office/drawing/2014/main" id="{CBB691D2-4CE0-52F7-5803-78A08197315B}"/>
                  </a:ext>
                </a:extLst>
              </p:cNvPr>
              <p:cNvSpPr>
                <a:spLocks noRot="1" noChangeAspect="1" noMove="1" noResize="1" noEditPoints="1" noAdjustHandles="1" noChangeArrowheads="1" noChangeShapeType="1" noTextEdit="1"/>
              </p:cNvSpPr>
              <p:nvPr/>
            </p:nvSpPr>
            <p:spPr>
              <a:xfrm>
                <a:off x="2786824" y="2649160"/>
                <a:ext cx="403007" cy="403007"/>
              </a:xfrm>
              <a:prstGeom prst="rect">
                <a:avLst/>
              </a:prstGeom>
              <a:blipFill>
                <a:blip r:embed="rId4"/>
                <a:stretch>
                  <a:fillRect l="-5714" b="-5714"/>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Rectangle 53">
                <a:extLst>
                  <a:ext uri="{FF2B5EF4-FFF2-40B4-BE49-F238E27FC236}">
                    <a16:creationId xmlns:a16="http://schemas.microsoft.com/office/drawing/2014/main" id="{757BBAB7-D5AB-B47B-E4A3-AD9D1407CE24}"/>
                  </a:ext>
                </a:extLst>
              </p:cNvPr>
              <p:cNvSpPr/>
              <p:nvPr/>
            </p:nvSpPr>
            <p:spPr>
              <a:xfrm>
                <a:off x="2784222" y="3145122"/>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54" name="Rectangle 53">
                <a:extLst>
                  <a:ext uri="{FF2B5EF4-FFF2-40B4-BE49-F238E27FC236}">
                    <a16:creationId xmlns:a16="http://schemas.microsoft.com/office/drawing/2014/main" id="{757BBAB7-D5AB-B47B-E4A3-AD9D1407CE24}"/>
                  </a:ext>
                </a:extLst>
              </p:cNvPr>
              <p:cNvSpPr>
                <a:spLocks noRot="1" noChangeAspect="1" noMove="1" noResize="1" noEditPoints="1" noAdjustHandles="1" noChangeArrowheads="1" noChangeShapeType="1" noTextEdit="1"/>
              </p:cNvSpPr>
              <p:nvPr/>
            </p:nvSpPr>
            <p:spPr>
              <a:xfrm>
                <a:off x="2784222" y="3145122"/>
                <a:ext cx="403007" cy="403007"/>
              </a:xfrm>
              <a:prstGeom prst="rect">
                <a:avLst/>
              </a:prstGeom>
              <a:blipFill>
                <a:blip r:embed="rId5"/>
                <a:stretch>
                  <a:fillRect l="-5714" b="-5714"/>
                </a:stretch>
              </a:blipFill>
              <a:ln w="25400">
                <a:solidFill>
                  <a:schemeClr val="tx1"/>
                </a:solidFill>
              </a:ln>
            </p:spPr>
            <p:txBody>
              <a:bodyPr/>
              <a:lstStyle/>
              <a:p>
                <a:r>
                  <a:rPr lang="en-US">
                    <a:noFill/>
                  </a:rPr>
                  <a:t> </a:t>
                </a:r>
              </a:p>
            </p:txBody>
          </p:sp>
        </mc:Fallback>
      </mc:AlternateContent>
      <p:cxnSp>
        <p:nvCxnSpPr>
          <p:cNvPr id="55" name="Straight Connector 54">
            <a:extLst>
              <a:ext uri="{FF2B5EF4-FFF2-40B4-BE49-F238E27FC236}">
                <a16:creationId xmlns:a16="http://schemas.microsoft.com/office/drawing/2014/main" id="{C11BF3B3-DBFF-61CC-2BA2-6A9287035949}"/>
              </a:ext>
            </a:extLst>
          </p:cNvPr>
          <p:cNvCxnSpPr>
            <a:cxnSpLocks/>
            <a:endCxn id="54" idx="1"/>
          </p:cNvCxnSpPr>
          <p:nvPr/>
        </p:nvCxnSpPr>
        <p:spPr>
          <a:xfrm>
            <a:off x="1009325" y="2078672"/>
            <a:ext cx="1774897" cy="12679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CFCCD5B-CE8F-9956-073D-D06838E2BBA4}"/>
              </a:ext>
            </a:extLst>
          </p:cNvPr>
          <p:cNvCxnSpPr>
            <a:cxnSpLocks/>
            <a:endCxn id="54" idx="1"/>
          </p:cNvCxnSpPr>
          <p:nvPr/>
        </p:nvCxnSpPr>
        <p:spPr>
          <a:xfrm>
            <a:off x="997300" y="1605651"/>
            <a:ext cx="1786922" cy="174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2569F1D-8E6C-E823-34CA-135FFB28054E}"/>
              </a:ext>
            </a:extLst>
          </p:cNvPr>
          <p:cNvCxnSpPr>
            <a:cxnSpLocks/>
          </p:cNvCxnSpPr>
          <p:nvPr/>
        </p:nvCxnSpPr>
        <p:spPr>
          <a:xfrm>
            <a:off x="1021233" y="3392088"/>
            <a:ext cx="1789127" cy="43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68" name="Straight Connector 7167">
            <a:extLst>
              <a:ext uri="{FF2B5EF4-FFF2-40B4-BE49-F238E27FC236}">
                <a16:creationId xmlns:a16="http://schemas.microsoft.com/office/drawing/2014/main" id="{89AEF7B7-E9FA-36C8-6F13-C465591E711C}"/>
              </a:ext>
            </a:extLst>
          </p:cNvPr>
          <p:cNvCxnSpPr>
            <a:cxnSpLocks/>
            <a:stCxn id="42" idx="3"/>
            <a:endCxn id="49" idx="1"/>
          </p:cNvCxnSpPr>
          <p:nvPr/>
        </p:nvCxnSpPr>
        <p:spPr>
          <a:xfrm>
            <a:off x="2186087" y="2063472"/>
            <a:ext cx="600737" cy="7871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73" name="Rectangle 7172">
                <a:extLst>
                  <a:ext uri="{FF2B5EF4-FFF2-40B4-BE49-F238E27FC236}">
                    <a16:creationId xmlns:a16="http://schemas.microsoft.com/office/drawing/2014/main" id="{64CAF690-C5B9-D8A7-D14D-9BBCE601A261}"/>
                  </a:ext>
                </a:extLst>
              </p:cNvPr>
              <p:cNvSpPr/>
              <p:nvPr/>
            </p:nvSpPr>
            <p:spPr>
              <a:xfrm>
                <a:off x="3884191" y="2118669"/>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73" name="Rectangle 7172">
                <a:extLst>
                  <a:ext uri="{FF2B5EF4-FFF2-40B4-BE49-F238E27FC236}">
                    <a16:creationId xmlns:a16="http://schemas.microsoft.com/office/drawing/2014/main" id="{64CAF690-C5B9-D8A7-D14D-9BBCE601A261}"/>
                  </a:ext>
                </a:extLst>
              </p:cNvPr>
              <p:cNvSpPr>
                <a:spLocks noRot="1" noChangeAspect="1" noMove="1" noResize="1" noEditPoints="1" noAdjustHandles="1" noChangeArrowheads="1" noChangeShapeType="1" noTextEdit="1"/>
              </p:cNvSpPr>
              <p:nvPr/>
            </p:nvSpPr>
            <p:spPr>
              <a:xfrm>
                <a:off x="3884191" y="2118669"/>
                <a:ext cx="403007" cy="403007"/>
              </a:xfrm>
              <a:prstGeom prst="rect">
                <a:avLst/>
              </a:prstGeom>
              <a:blipFill>
                <a:blip r:embed="rId6"/>
                <a:stretch>
                  <a:fillRect l="-5714" b="-8824"/>
                </a:stretch>
              </a:blipFill>
              <a:ln w="25400">
                <a:solidFill>
                  <a:schemeClr val="tx1"/>
                </a:solidFill>
              </a:ln>
            </p:spPr>
            <p:txBody>
              <a:bodyPr/>
              <a:lstStyle/>
              <a:p>
                <a:r>
                  <a:rPr lang="en-US">
                    <a:noFill/>
                  </a:rPr>
                  <a:t> </a:t>
                </a:r>
              </a:p>
            </p:txBody>
          </p:sp>
        </mc:Fallback>
      </mc:AlternateContent>
      <p:cxnSp>
        <p:nvCxnSpPr>
          <p:cNvPr id="7174" name="Straight Connector 7173">
            <a:extLst>
              <a:ext uri="{FF2B5EF4-FFF2-40B4-BE49-F238E27FC236}">
                <a16:creationId xmlns:a16="http://schemas.microsoft.com/office/drawing/2014/main" id="{98026993-28AB-2036-D9BD-78F577BBE5CE}"/>
              </a:ext>
            </a:extLst>
          </p:cNvPr>
          <p:cNvCxnSpPr>
            <a:cxnSpLocks/>
            <a:stCxn id="49" idx="3"/>
            <a:endCxn id="7173" idx="1"/>
          </p:cNvCxnSpPr>
          <p:nvPr/>
        </p:nvCxnSpPr>
        <p:spPr>
          <a:xfrm flipV="1">
            <a:off x="3189831" y="2320173"/>
            <a:ext cx="694360" cy="5304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77" name="Straight Connector 7176">
            <a:extLst>
              <a:ext uri="{FF2B5EF4-FFF2-40B4-BE49-F238E27FC236}">
                <a16:creationId xmlns:a16="http://schemas.microsoft.com/office/drawing/2014/main" id="{2544A217-765B-B044-6AC2-22A281A20347}"/>
              </a:ext>
            </a:extLst>
          </p:cNvPr>
          <p:cNvCxnSpPr>
            <a:cxnSpLocks/>
            <a:stCxn id="54" idx="3"/>
            <a:endCxn id="7173" idx="1"/>
          </p:cNvCxnSpPr>
          <p:nvPr/>
        </p:nvCxnSpPr>
        <p:spPr>
          <a:xfrm flipV="1">
            <a:off x="3187229" y="2320173"/>
            <a:ext cx="696962" cy="10264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80" name="Straight Connector 7179">
            <a:extLst>
              <a:ext uri="{FF2B5EF4-FFF2-40B4-BE49-F238E27FC236}">
                <a16:creationId xmlns:a16="http://schemas.microsoft.com/office/drawing/2014/main" id="{ACF8FFC6-DEEC-39B2-F47B-C7512C803F69}"/>
              </a:ext>
            </a:extLst>
          </p:cNvPr>
          <p:cNvCxnSpPr>
            <a:cxnSpLocks/>
            <a:stCxn id="35" idx="1"/>
            <a:endCxn id="7173" idx="1"/>
          </p:cNvCxnSpPr>
          <p:nvPr/>
        </p:nvCxnSpPr>
        <p:spPr>
          <a:xfrm flipV="1">
            <a:off x="983669" y="2320173"/>
            <a:ext cx="2900522" cy="1855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83" name="Rectangle 7182">
                <a:extLst>
                  <a:ext uri="{FF2B5EF4-FFF2-40B4-BE49-F238E27FC236}">
                    <a16:creationId xmlns:a16="http://schemas.microsoft.com/office/drawing/2014/main" id="{A3709B5C-FFDB-969F-9345-7001247A5229}"/>
                  </a:ext>
                </a:extLst>
              </p:cNvPr>
              <p:cNvSpPr/>
              <p:nvPr/>
            </p:nvSpPr>
            <p:spPr>
              <a:xfrm>
                <a:off x="3881589" y="2893470"/>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83" name="Rectangle 7182">
                <a:extLst>
                  <a:ext uri="{FF2B5EF4-FFF2-40B4-BE49-F238E27FC236}">
                    <a16:creationId xmlns:a16="http://schemas.microsoft.com/office/drawing/2014/main" id="{A3709B5C-FFDB-969F-9345-7001247A5229}"/>
                  </a:ext>
                </a:extLst>
              </p:cNvPr>
              <p:cNvSpPr>
                <a:spLocks noRot="1" noChangeAspect="1" noMove="1" noResize="1" noEditPoints="1" noAdjustHandles="1" noChangeArrowheads="1" noChangeShapeType="1" noTextEdit="1"/>
              </p:cNvSpPr>
              <p:nvPr/>
            </p:nvSpPr>
            <p:spPr>
              <a:xfrm>
                <a:off x="3881589" y="2893470"/>
                <a:ext cx="403007" cy="403007"/>
              </a:xfrm>
              <a:prstGeom prst="rect">
                <a:avLst/>
              </a:prstGeom>
              <a:blipFill>
                <a:blip r:embed="rId7"/>
                <a:stretch>
                  <a:fillRect l="-5714" b="-8824"/>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184" name="Rectangle 7183">
                <a:extLst>
                  <a:ext uri="{FF2B5EF4-FFF2-40B4-BE49-F238E27FC236}">
                    <a16:creationId xmlns:a16="http://schemas.microsoft.com/office/drawing/2014/main" id="{EA949AD1-0B76-899A-7762-81E6395560EA}"/>
                  </a:ext>
                </a:extLst>
              </p:cNvPr>
              <p:cNvSpPr/>
              <p:nvPr/>
            </p:nvSpPr>
            <p:spPr>
              <a:xfrm>
                <a:off x="2798592" y="1415758"/>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84" name="Rectangle 7183">
                <a:extLst>
                  <a:ext uri="{FF2B5EF4-FFF2-40B4-BE49-F238E27FC236}">
                    <a16:creationId xmlns:a16="http://schemas.microsoft.com/office/drawing/2014/main" id="{EA949AD1-0B76-899A-7762-81E6395560EA}"/>
                  </a:ext>
                </a:extLst>
              </p:cNvPr>
              <p:cNvSpPr>
                <a:spLocks noRot="1" noChangeAspect="1" noMove="1" noResize="1" noEditPoints="1" noAdjustHandles="1" noChangeArrowheads="1" noChangeShapeType="1" noTextEdit="1"/>
              </p:cNvSpPr>
              <p:nvPr/>
            </p:nvSpPr>
            <p:spPr>
              <a:xfrm>
                <a:off x="2798592" y="1415758"/>
                <a:ext cx="403007" cy="403007"/>
              </a:xfrm>
              <a:prstGeom prst="rect">
                <a:avLst/>
              </a:prstGeom>
              <a:blipFill>
                <a:blip r:embed="rId8"/>
                <a:stretch>
                  <a:fillRect l="-5882" b="-8824"/>
                </a:stretch>
              </a:blipFill>
              <a:ln w="25400">
                <a:solidFill>
                  <a:schemeClr val="tx1"/>
                </a:solidFill>
              </a:ln>
            </p:spPr>
            <p:txBody>
              <a:bodyPr/>
              <a:lstStyle/>
              <a:p>
                <a:r>
                  <a:rPr lang="en-US">
                    <a:noFill/>
                  </a:rPr>
                  <a:t> </a:t>
                </a:r>
              </a:p>
            </p:txBody>
          </p:sp>
        </mc:Fallback>
      </mc:AlternateContent>
      <p:cxnSp>
        <p:nvCxnSpPr>
          <p:cNvPr id="7185" name="Straight Connector 7184">
            <a:extLst>
              <a:ext uri="{FF2B5EF4-FFF2-40B4-BE49-F238E27FC236}">
                <a16:creationId xmlns:a16="http://schemas.microsoft.com/office/drawing/2014/main" id="{126F0B70-94E2-E462-EA90-70AC2F2E8B44}"/>
              </a:ext>
            </a:extLst>
          </p:cNvPr>
          <p:cNvCxnSpPr>
            <a:cxnSpLocks/>
            <a:endCxn id="7184" idx="1"/>
          </p:cNvCxnSpPr>
          <p:nvPr/>
        </p:nvCxnSpPr>
        <p:spPr>
          <a:xfrm>
            <a:off x="1012372" y="1617262"/>
            <a:ext cx="1786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92" name="Straight Connector 7191">
            <a:extLst>
              <a:ext uri="{FF2B5EF4-FFF2-40B4-BE49-F238E27FC236}">
                <a16:creationId xmlns:a16="http://schemas.microsoft.com/office/drawing/2014/main" id="{67354B75-01EB-CC72-133F-F77D76C26ECB}"/>
              </a:ext>
            </a:extLst>
          </p:cNvPr>
          <p:cNvCxnSpPr>
            <a:cxnSpLocks/>
            <a:stCxn id="7184" idx="3"/>
            <a:endCxn id="7183" idx="1"/>
          </p:cNvCxnSpPr>
          <p:nvPr/>
        </p:nvCxnSpPr>
        <p:spPr>
          <a:xfrm>
            <a:off x="3201599" y="1617262"/>
            <a:ext cx="679990" cy="14777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96" name="Rectangle 7195">
                <a:extLst>
                  <a:ext uri="{FF2B5EF4-FFF2-40B4-BE49-F238E27FC236}">
                    <a16:creationId xmlns:a16="http://schemas.microsoft.com/office/drawing/2014/main" id="{6E18B9C7-3B83-1C32-1200-2C49102CAC60}"/>
                  </a:ext>
                </a:extLst>
              </p:cNvPr>
              <p:cNvSpPr/>
              <p:nvPr/>
            </p:nvSpPr>
            <p:spPr>
              <a:xfrm>
                <a:off x="3881588" y="1617262"/>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96" name="Rectangle 7195">
                <a:extLst>
                  <a:ext uri="{FF2B5EF4-FFF2-40B4-BE49-F238E27FC236}">
                    <a16:creationId xmlns:a16="http://schemas.microsoft.com/office/drawing/2014/main" id="{6E18B9C7-3B83-1C32-1200-2C49102CAC60}"/>
                  </a:ext>
                </a:extLst>
              </p:cNvPr>
              <p:cNvSpPr>
                <a:spLocks noRot="1" noChangeAspect="1" noMove="1" noResize="1" noEditPoints="1" noAdjustHandles="1" noChangeArrowheads="1" noChangeShapeType="1" noTextEdit="1"/>
              </p:cNvSpPr>
              <p:nvPr/>
            </p:nvSpPr>
            <p:spPr>
              <a:xfrm>
                <a:off x="3881588" y="1617262"/>
                <a:ext cx="403007" cy="403007"/>
              </a:xfrm>
              <a:prstGeom prst="rect">
                <a:avLst/>
              </a:prstGeom>
              <a:blipFill>
                <a:blip r:embed="rId9"/>
                <a:stretch>
                  <a:fillRect l="-5714" b="-8824"/>
                </a:stretch>
              </a:blipFill>
              <a:ln w="25400">
                <a:solidFill>
                  <a:schemeClr val="tx1"/>
                </a:solidFill>
              </a:ln>
            </p:spPr>
            <p:txBody>
              <a:bodyPr/>
              <a:lstStyle/>
              <a:p>
                <a:r>
                  <a:rPr lang="en-US">
                    <a:noFill/>
                  </a:rPr>
                  <a:t> </a:t>
                </a:r>
              </a:p>
            </p:txBody>
          </p:sp>
        </mc:Fallback>
      </mc:AlternateContent>
      <p:cxnSp>
        <p:nvCxnSpPr>
          <p:cNvPr id="7197" name="Straight Connector 7196">
            <a:extLst>
              <a:ext uri="{FF2B5EF4-FFF2-40B4-BE49-F238E27FC236}">
                <a16:creationId xmlns:a16="http://schemas.microsoft.com/office/drawing/2014/main" id="{22ED2349-F220-C504-04F1-DB83E9A491B0}"/>
              </a:ext>
            </a:extLst>
          </p:cNvPr>
          <p:cNvCxnSpPr>
            <a:cxnSpLocks/>
            <a:stCxn id="7184" idx="3"/>
            <a:endCxn id="7196" idx="1"/>
          </p:cNvCxnSpPr>
          <p:nvPr/>
        </p:nvCxnSpPr>
        <p:spPr>
          <a:xfrm>
            <a:off x="3201599" y="1617262"/>
            <a:ext cx="679989" cy="2015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1" name="Straight Connector 7200">
            <a:extLst>
              <a:ext uri="{FF2B5EF4-FFF2-40B4-BE49-F238E27FC236}">
                <a16:creationId xmlns:a16="http://schemas.microsoft.com/office/drawing/2014/main" id="{21E33B0A-9C0E-D9DC-8C15-5C8383EEDFE8}"/>
              </a:ext>
            </a:extLst>
          </p:cNvPr>
          <p:cNvCxnSpPr>
            <a:cxnSpLocks/>
            <a:stCxn id="42" idx="3"/>
            <a:endCxn id="7196" idx="1"/>
          </p:cNvCxnSpPr>
          <p:nvPr/>
        </p:nvCxnSpPr>
        <p:spPr>
          <a:xfrm flipV="1">
            <a:off x="2186087" y="1818766"/>
            <a:ext cx="1695501" cy="2447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4" name="Straight Connector 7203">
            <a:extLst>
              <a:ext uri="{FF2B5EF4-FFF2-40B4-BE49-F238E27FC236}">
                <a16:creationId xmlns:a16="http://schemas.microsoft.com/office/drawing/2014/main" id="{D586972D-C2F5-969F-D813-4901A57288EF}"/>
              </a:ext>
            </a:extLst>
          </p:cNvPr>
          <p:cNvCxnSpPr>
            <a:cxnSpLocks/>
            <a:endCxn id="7196" idx="1"/>
          </p:cNvCxnSpPr>
          <p:nvPr/>
        </p:nvCxnSpPr>
        <p:spPr>
          <a:xfrm flipV="1">
            <a:off x="991847" y="1818766"/>
            <a:ext cx="2889741" cy="1145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07" name="Rectangle 7206">
                <a:extLst>
                  <a:ext uri="{FF2B5EF4-FFF2-40B4-BE49-F238E27FC236}">
                    <a16:creationId xmlns:a16="http://schemas.microsoft.com/office/drawing/2014/main" id="{BFC0AED7-7BA6-6728-F9C5-A0A443D83C55}"/>
                  </a:ext>
                </a:extLst>
              </p:cNvPr>
              <p:cNvSpPr/>
              <p:nvPr/>
            </p:nvSpPr>
            <p:spPr>
              <a:xfrm>
                <a:off x="4978956" y="3209184"/>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207" name="Rectangle 7206">
                <a:extLst>
                  <a:ext uri="{FF2B5EF4-FFF2-40B4-BE49-F238E27FC236}">
                    <a16:creationId xmlns:a16="http://schemas.microsoft.com/office/drawing/2014/main" id="{BFC0AED7-7BA6-6728-F9C5-A0A443D83C55}"/>
                  </a:ext>
                </a:extLst>
              </p:cNvPr>
              <p:cNvSpPr>
                <a:spLocks noRot="1" noChangeAspect="1" noMove="1" noResize="1" noEditPoints="1" noAdjustHandles="1" noChangeArrowheads="1" noChangeShapeType="1" noTextEdit="1"/>
              </p:cNvSpPr>
              <p:nvPr/>
            </p:nvSpPr>
            <p:spPr>
              <a:xfrm>
                <a:off x="4978956" y="3209184"/>
                <a:ext cx="403007" cy="403007"/>
              </a:xfrm>
              <a:prstGeom prst="rect">
                <a:avLst/>
              </a:prstGeom>
              <a:blipFill>
                <a:blip r:embed="rId10"/>
                <a:stretch>
                  <a:fillRect l="-5882" b="-5714"/>
                </a:stretch>
              </a:blipFill>
              <a:ln w="25400">
                <a:solidFill>
                  <a:schemeClr val="tx1"/>
                </a:solidFill>
              </a:ln>
            </p:spPr>
            <p:txBody>
              <a:bodyPr/>
              <a:lstStyle/>
              <a:p>
                <a:r>
                  <a:rPr lang="en-US">
                    <a:noFill/>
                  </a:rPr>
                  <a:t> </a:t>
                </a:r>
              </a:p>
            </p:txBody>
          </p:sp>
        </mc:Fallback>
      </mc:AlternateContent>
      <p:cxnSp>
        <p:nvCxnSpPr>
          <p:cNvPr id="7210" name="Straight Connector 7209">
            <a:extLst>
              <a:ext uri="{FF2B5EF4-FFF2-40B4-BE49-F238E27FC236}">
                <a16:creationId xmlns:a16="http://schemas.microsoft.com/office/drawing/2014/main" id="{8F6A2A71-CB46-099B-C798-682A9952B7E5}"/>
              </a:ext>
            </a:extLst>
          </p:cNvPr>
          <p:cNvCxnSpPr>
            <a:cxnSpLocks/>
            <a:stCxn id="7196" idx="3"/>
            <a:endCxn id="7255" idx="1"/>
          </p:cNvCxnSpPr>
          <p:nvPr/>
        </p:nvCxnSpPr>
        <p:spPr>
          <a:xfrm flipV="1">
            <a:off x="4284595" y="1793935"/>
            <a:ext cx="700614" cy="24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3" name="Straight Connector 7212">
            <a:extLst>
              <a:ext uri="{FF2B5EF4-FFF2-40B4-BE49-F238E27FC236}">
                <a16:creationId xmlns:a16="http://schemas.microsoft.com/office/drawing/2014/main" id="{9D0A459B-26DF-064A-82C5-F8BCA4BCCCB4}"/>
              </a:ext>
            </a:extLst>
          </p:cNvPr>
          <p:cNvCxnSpPr>
            <a:cxnSpLocks/>
            <a:stCxn id="7173" idx="3"/>
            <a:endCxn id="7255" idx="1"/>
          </p:cNvCxnSpPr>
          <p:nvPr/>
        </p:nvCxnSpPr>
        <p:spPr>
          <a:xfrm flipV="1">
            <a:off x="4287198" y="1793935"/>
            <a:ext cx="698011" cy="5262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6" name="Straight Connector 7215">
            <a:extLst>
              <a:ext uri="{FF2B5EF4-FFF2-40B4-BE49-F238E27FC236}">
                <a16:creationId xmlns:a16="http://schemas.microsoft.com/office/drawing/2014/main" id="{73BB316C-0C57-BFA5-710F-6B56188DCA0F}"/>
              </a:ext>
            </a:extLst>
          </p:cNvPr>
          <p:cNvCxnSpPr>
            <a:cxnSpLocks/>
            <a:stCxn id="7208" idx="3"/>
          </p:cNvCxnSpPr>
          <p:nvPr/>
        </p:nvCxnSpPr>
        <p:spPr>
          <a:xfrm flipV="1">
            <a:off x="5382634" y="2076190"/>
            <a:ext cx="966265" cy="477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9" name="Straight Connector 7218">
            <a:extLst>
              <a:ext uri="{FF2B5EF4-FFF2-40B4-BE49-F238E27FC236}">
                <a16:creationId xmlns:a16="http://schemas.microsoft.com/office/drawing/2014/main" id="{0820ACF6-D4C9-037F-6455-AD0E83AB4A89}"/>
              </a:ext>
            </a:extLst>
          </p:cNvPr>
          <p:cNvCxnSpPr>
            <a:cxnSpLocks/>
            <a:stCxn id="7208" idx="1"/>
            <a:endCxn id="7183" idx="3"/>
          </p:cNvCxnSpPr>
          <p:nvPr/>
        </p:nvCxnSpPr>
        <p:spPr>
          <a:xfrm flipH="1">
            <a:off x="4284596" y="2553217"/>
            <a:ext cx="695031" cy="541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2" name="Straight Connector 7221">
            <a:extLst>
              <a:ext uri="{FF2B5EF4-FFF2-40B4-BE49-F238E27FC236}">
                <a16:creationId xmlns:a16="http://schemas.microsoft.com/office/drawing/2014/main" id="{624BD78B-6436-79C6-4883-805E803BFB42}"/>
              </a:ext>
            </a:extLst>
          </p:cNvPr>
          <p:cNvCxnSpPr>
            <a:cxnSpLocks/>
            <a:stCxn id="7207" idx="1"/>
            <a:endCxn id="54" idx="3"/>
          </p:cNvCxnSpPr>
          <p:nvPr/>
        </p:nvCxnSpPr>
        <p:spPr>
          <a:xfrm flipH="1" flipV="1">
            <a:off x="3187229" y="3346626"/>
            <a:ext cx="1791727" cy="640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6" name="Straight Connector 7225">
            <a:extLst>
              <a:ext uri="{FF2B5EF4-FFF2-40B4-BE49-F238E27FC236}">
                <a16:creationId xmlns:a16="http://schemas.microsoft.com/office/drawing/2014/main" id="{ABDFCEA3-F115-90A5-0B68-914599529B6A}"/>
              </a:ext>
            </a:extLst>
          </p:cNvPr>
          <p:cNvCxnSpPr>
            <a:cxnSpLocks/>
            <a:stCxn id="7196" idx="3"/>
            <a:endCxn id="7207" idx="1"/>
          </p:cNvCxnSpPr>
          <p:nvPr/>
        </p:nvCxnSpPr>
        <p:spPr>
          <a:xfrm>
            <a:off x="4284595" y="1818766"/>
            <a:ext cx="694361" cy="15919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9" name="Straight Connector 7228">
            <a:extLst>
              <a:ext uri="{FF2B5EF4-FFF2-40B4-BE49-F238E27FC236}">
                <a16:creationId xmlns:a16="http://schemas.microsoft.com/office/drawing/2014/main" id="{2302B682-D5D5-4223-777F-1C1A0D1A408F}"/>
              </a:ext>
            </a:extLst>
          </p:cNvPr>
          <p:cNvCxnSpPr>
            <a:cxnSpLocks/>
            <a:stCxn id="7208" idx="1"/>
            <a:endCxn id="49" idx="3"/>
          </p:cNvCxnSpPr>
          <p:nvPr/>
        </p:nvCxnSpPr>
        <p:spPr>
          <a:xfrm flipH="1">
            <a:off x="3189831" y="2553217"/>
            <a:ext cx="1789796" cy="297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2" name="Straight Connector 7231">
            <a:extLst>
              <a:ext uri="{FF2B5EF4-FFF2-40B4-BE49-F238E27FC236}">
                <a16:creationId xmlns:a16="http://schemas.microsoft.com/office/drawing/2014/main" id="{7726CAB2-7CE1-22BE-EEF4-6413A630FAAD}"/>
              </a:ext>
            </a:extLst>
          </p:cNvPr>
          <p:cNvCxnSpPr>
            <a:cxnSpLocks/>
            <a:stCxn id="7207" idx="1"/>
            <a:endCxn id="7183" idx="3"/>
          </p:cNvCxnSpPr>
          <p:nvPr/>
        </p:nvCxnSpPr>
        <p:spPr>
          <a:xfrm flipH="1" flipV="1">
            <a:off x="4284596" y="3094974"/>
            <a:ext cx="694360" cy="3157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58" name="Straight Connector 7257">
            <a:extLst>
              <a:ext uri="{FF2B5EF4-FFF2-40B4-BE49-F238E27FC236}">
                <a16:creationId xmlns:a16="http://schemas.microsoft.com/office/drawing/2014/main" id="{967866A5-19C8-FA91-EE9C-C3A8C6AE5027}"/>
              </a:ext>
            </a:extLst>
          </p:cNvPr>
          <p:cNvCxnSpPr>
            <a:cxnSpLocks/>
            <a:stCxn id="7207" idx="3"/>
          </p:cNvCxnSpPr>
          <p:nvPr/>
        </p:nvCxnSpPr>
        <p:spPr>
          <a:xfrm flipV="1">
            <a:off x="5381963" y="2077698"/>
            <a:ext cx="977185" cy="13329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62" name="Straight Connector 7261">
            <a:extLst>
              <a:ext uri="{FF2B5EF4-FFF2-40B4-BE49-F238E27FC236}">
                <a16:creationId xmlns:a16="http://schemas.microsoft.com/office/drawing/2014/main" id="{493715A0-0DFE-9443-E8A4-2E7BBC9E877C}"/>
              </a:ext>
            </a:extLst>
          </p:cNvPr>
          <p:cNvCxnSpPr>
            <a:cxnSpLocks/>
            <a:stCxn id="7183" idx="3"/>
          </p:cNvCxnSpPr>
          <p:nvPr/>
        </p:nvCxnSpPr>
        <p:spPr>
          <a:xfrm flipV="1">
            <a:off x="4284596" y="2505632"/>
            <a:ext cx="2034666" cy="589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65" name="Straight Connector 7264">
            <a:extLst>
              <a:ext uri="{FF2B5EF4-FFF2-40B4-BE49-F238E27FC236}">
                <a16:creationId xmlns:a16="http://schemas.microsoft.com/office/drawing/2014/main" id="{A406E3D6-6234-E3D5-8F56-9589AD214402}"/>
              </a:ext>
            </a:extLst>
          </p:cNvPr>
          <p:cNvCxnSpPr>
            <a:cxnSpLocks/>
          </p:cNvCxnSpPr>
          <p:nvPr/>
        </p:nvCxnSpPr>
        <p:spPr>
          <a:xfrm flipV="1">
            <a:off x="4258457" y="1592431"/>
            <a:ext cx="2120895" cy="719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55" name="Rectangle 7254">
                <a:extLst>
                  <a:ext uri="{FF2B5EF4-FFF2-40B4-BE49-F238E27FC236}">
                    <a16:creationId xmlns:a16="http://schemas.microsoft.com/office/drawing/2014/main" id="{5E8778A7-2F74-D33B-EB34-281ED65CD4C8}"/>
                  </a:ext>
                </a:extLst>
              </p:cNvPr>
              <p:cNvSpPr/>
              <p:nvPr/>
            </p:nvSpPr>
            <p:spPr>
              <a:xfrm>
                <a:off x="4985209" y="1592431"/>
                <a:ext cx="403007" cy="403007"/>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255" name="Rectangle 7254">
                <a:extLst>
                  <a:ext uri="{FF2B5EF4-FFF2-40B4-BE49-F238E27FC236}">
                    <a16:creationId xmlns:a16="http://schemas.microsoft.com/office/drawing/2014/main" id="{5E8778A7-2F74-D33B-EB34-281ED65CD4C8}"/>
                  </a:ext>
                </a:extLst>
              </p:cNvPr>
              <p:cNvSpPr>
                <a:spLocks noRot="1" noChangeAspect="1" noMove="1" noResize="1" noEditPoints="1" noAdjustHandles="1" noChangeArrowheads="1" noChangeShapeType="1" noTextEdit="1"/>
              </p:cNvSpPr>
              <p:nvPr/>
            </p:nvSpPr>
            <p:spPr>
              <a:xfrm>
                <a:off x="4985209" y="1592431"/>
                <a:ext cx="403007" cy="403007"/>
              </a:xfrm>
              <a:prstGeom prst="rect">
                <a:avLst/>
              </a:prstGeom>
              <a:blipFill>
                <a:blip r:embed="rId11"/>
                <a:stretch>
                  <a:fillRect l="-5714" b="-8824"/>
                </a:stretch>
              </a:blipFill>
              <a:ln w="25400">
                <a:solidFill>
                  <a:schemeClr val="tx1"/>
                </a:solidFill>
              </a:ln>
            </p:spPr>
            <p:txBody>
              <a:bodyPr/>
              <a:lstStyle/>
              <a:p>
                <a:r>
                  <a:rPr lang="en-US">
                    <a:noFill/>
                  </a:rPr>
                  <a:t> </a:t>
                </a:r>
              </a:p>
            </p:txBody>
          </p:sp>
        </mc:Fallback>
      </mc:AlternateContent>
      <p:cxnSp>
        <p:nvCxnSpPr>
          <p:cNvPr id="7268" name="Straight Connector 7267">
            <a:extLst>
              <a:ext uri="{FF2B5EF4-FFF2-40B4-BE49-F238E27FC236}">
                <a16:creationId xmlns:a16="http://schemas.microsoft.com/office/drawing/2014/main" id="{09AD986A-A6DB-1606-0AF5-98370AA3A6B0}"/>
              </a:ext>
            </a:extLst>
          </p:cNvPr>
          <p:cNvCxnSpPr>
            <a:cxnSpLocks/>
            <a:endCxn id="7173" idx="3"/>
          </p:cNvCxnSpPr>
          <p:nvPr/>
        </p:nvCxnSpPr>
        <p:spPr>
          <a:xfrm flipH="1" flipV="1">
            <a:off x="4287198" y="2320173"/>
            <a:ext cx="2055448" cy="10992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08" name="Rectangle 7207">
                <a:extLst>
                  <a:ext uri="{FF2B5EF4-FFF2-40B4-BE49-F238E27FC236}">
                    <a16:creationId xmlns:a16="http://schemas.microsoft.com/office/drawing/2014/main" id="{13C2B404-2B87-4385-F716-3196EBE81757}"/>
                  </a:ext>
                </a:extLst>
              </p:cNvPr>
              <p:cNvSpPr/>
              <p:nvPr/>
            </p:nvSpPr>
            <p:spPr>
              <a:xfrm>
                <a:off x="4979627" y="2351713"/>
                <a:ext cx="403007" cy="403007"/>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208" name="Rectangle 7207">
                <a:extLst>
                  <a:ext uri="{FF2B5EF4-FFF2-40B4-BE49-F238E27FC236}">
                    <a16:creationId xmlns:a16="http://schemas.microsoft.com/office/drawing/2014/main" id="{13C2B404-2B87-4385-F716-3196EBE81757}"/>
                  </a:ext>
                </a:extLst>
              </p:cNvPr>
              <p:cNvSpPr>
                <a:spLocks noRot="1" noChangeAspect="1" noMove="1" noResize="1" noEditPoints="1" noAdjustHandles="1" noChangeArrowheads="1" noChangeShapeType="1" noTextEdit="1"/>
              </p:cNvSpPr>
              <p:nvPr/>
            </p:nvSpPr>
            <p:spPr>
              <a:xfrm>
                <a:off x="4979627" y="2351713"/>
                <a:ext cx="403007" cy="403007"/>
              </a:xfrm>
              <a:prstGeom prst="rect">
                <a:avLst/>
              </a:prstGeom>
              <a:blipFill>
                <a:blip r:embed="rId12"/>
                <a:stretch>
                  <a:fillRect l="-5882" b="-8824"/>
                </a:stretch>
              </a:blipFill>
              <a:ln w="25400">
                <a:solidFill>
                  <a:schemeClr val="tx1"/>
                </a:solidFill>
              </a:ln>
            </p:spPr>
            <p:txBody>
              <a:bodyPr/>
              <a:lstStyle/>
              <a:p>
                <a:r>
                  <a:rPr lang="en-US">
                    <a:noFill/>
                  </a:rPr>
                  <a:t> </a:t>
                </a:r>
              </a:p>
            </p:txBody>
          </p:sp>
        </mc:Fallback>
      </mc:AlternateContent>
      <p:cxnSp>
        <p:nvCxnSpPr>
          <p:cNvPr id="7279" name="Straight Connector 7278">
            <a:extLst>
              <a:ext uri="{FF2B5EF4-FFF2-40B4-BE49-F238E27FC236}">
                <a16:creationId xmlns:a16="http://schemas.microsoft.com/office/drawing/2014/main" id="{14991163-3526-2FEE-0363-95358D736F46}"/>
              </a:ext>
            </a:extLst>
          </p:cNvPr>
          <p:cNvCxnSpPr>
            <a:cxnSpLocks/>
            <a:endCxn id="7183" idx="3"/>
          </p:cNvCxnSpPr>
          <p:nvPr/>
        </p:nvCxnSpPr>
        <p:spPr>
          <a:xfrm flipH="1">
            <a:off x="4284596" y="2964590"/>
            <a:ext cx="2074552" cy="130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2" name="Straight Connector 7281">
            <a:extLst>
              <a:ext uri="{FF2B5EF4-FFF2-40B4-BE49-F238E27FC236}">
                <a16:creationId xmlns:a16="http://schemas.microsoft.com/office/drawing/2014/main" id="{457955D5-3E88-3C74-BCAE-0B91CF866478}"/>
              </a:ext>
            </a:extLst>
          </p:cNvPr>
          <p:cNvCxnSpPr>
            <a:cxnSpLocks/>
            <a:stCxn id="7255" idx="3"/>
            <a:endCxn id="35" idx="3"/>
          </p:cNvCxnSpPr>
          <p:nvPr/>
        </p:nvCxnSpPr>
        <p:spPr>
          <a:xfrm>
            <a:off x="5388216" y="1793935"/>
            <a:ext cx="970933" cy="711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85" name="Rectangle 7284">
                <a:extLst>
                  <a:ext uri="{FF2B5EF4-FFF2-40B4-BE49-F238E27FC236}">
                    <a16:creationId xmlns:a16="http://schemas.microsoft.com/office/drawing/2014/main" id="{C1D8CC9A-9E6D-961F-FC6E-879CD03873BF}"/>
                  </a:ext>
                </a:extLst>
              </p:cNvPr>
              <p:cNvSpPr/>
              <p:nvPr/>
            </p:nvSpPr>
            <p:spPr>
              <a:xfrm>
                <a:off x="1789333" y="2865598"/>
                <a:ext cx="403007" cy="403007"/>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ea typeface="Cambria Math" panose="02040503050406030204" pitchFamily="18" charset="0"/>
                        </a:rPr>
                        <m:t>¬</m:t>
                      </m:r>
                    </m:oMath>
                  </m:oMathPara>
                </a14:m>
                <a:endParaRPr lang="en-US" dirty="0">
                  <a:solidFill>
                    <a:schemeClr val="tx1"/>
                  </a:solidFill>
                </a:endParaRPr>
              </a:p>
            </p:txBody>
          </p:sp>
        </mc:Choice>
        <mc:Fallback>
          <p:sp>
            <p:nvSpPr>
              <p:cNvPr id="7285" name="Rectangle 7284">
                <a:extLst>
                  <a:ext uri="{FF2B5EF4-FFF2-40B4-BE49-F238E27FC236}">
                    <a16:creationId xmlns:a16="http://schemas.microsoft.com/office/drawing/2014/main" id="{C1D8CC9A-9E6D-961F-FC6E-879CD03873BF}"/>
                  </a:ext>
                </a:extLst>
              </p:cNvPr>
              <p:cNvSpPr>
                <a:spLocks noRot="1" noChangeAspect="1" noMove="1" noResize="1" noEditPoints="1" noAdjustHandles="1" noChangeArrowheads="1" noChangeShapeType="1" noTextEdit="1"/>
              </p:cNvSpPr>
              <p:nvPr/>
            </p:nvSpPr>
            <p:spPr>
              <a:xfrm>
                <a:off x="1789333" y="2865598"/>
                <a:ext cx="403007" cy="403007"/>
              </a:xfrm>
              <a:prstGeom prst="rect">
                <a:avLst/>
              </a:prstGeom>
              <a:blipFill>
                <a:blip r:embed="rId13"/>
                <a:stretch>
                  <a:fillRect l="-11765" b="-8571"/>
                </a:stretch>
              </a:blipFill>
              <a:ln w="25400">
                <a:solidFill>
                  <a:schemeClr val="tx1"/>
                </a:solidFill>
              </a:ln>
            </p:spPr>
            <p:txBody>
              <a:bodyPr/>
              <a:lstStyle/>
              <a:p>
                <a:r>
                  <a:rPr lang="en-US">
                    <a:noFill/>
                  </a:rPr>
                  <a:t> </a:t>
                </a:r>
              </a:p>
            </p:txBody>
          </p:sp>
        </mc:Fallback>
      </mc:AlternateContent>
      <p:cxnSp>
        <p:nvCxnSpPr>
          <p:cNvPr id="7288" name="Straight Connector 7287">
            <a:extLst>
              <a:ext uri="{FF2B5EF4-FFF2-40B4-BE49-F238E27FC236}">
                <a16:creationId xmlns:a16="http://schemas.microsoft.com/office/drawing/2014/main" id="{8B72989A-59D2-B218-1C5B-27E54126539B}"/>
              </a:ext>
            </a:extLst>
          </p:cNvPr>
          <p:cNvCxnSpPr>
            <a:cxnSpLocks/>
            <a:endCxn id="7285" idx="1"/>
          </p:cNvCxnSpPr>
          <p:nvPr/>
        </p:nvCxnSpPr>
        <p:spPr>
          <a:xfrm>
            <a:off x="1007742" y="2950888"/>
            <a:ext cx="781591" cy="1162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1" name="Straight Connector 7290">
            <a:extLst>
              <a:ext uri="{FF2B5EF4-FFF2-40B4-BE49-F238E27FC236}">
                <a16:creationId xmlns:a16="http://schemas.microsoft.com/office/drawing/2014/main" id="{769CA5CF-8953-3A13-4CDC-2D59F477BA95}"/>
              </a:ext>
            </a:extLst>
          </p:cNvPr>
          <p:cNvCxnSpPr>
            <a:cxnSpLocks/>
            <a:stCxn id="7285" idx="3"/>
            <a:endCxn id="49" idx="1"/>
          </p:cNvCxnSpPr>
          <p:nvPr/>
        </p:nvCxnSpPr>
        <p:spPr>
          <a:xfrm flipV="1">
            <a:off x="2192340" y="2850664"/>
            <a:ext cx="594484" cy="216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6" name="Straight Connector 7295">
            <a:extLst>
              <a:ext uri="{FF2B5EF4-FFF2-40B4-BE49-F238E27FC236}">
                <a16:creationId xmlns:a16="http://schemas.microsoft.com/office/drawing/2014/main" id="{F784F154-A142-682C-26FD-7C350F7A9DE3}"/>
              </a:ext>
            </a:extLst>
          </p:cNvPr>
          <p:cNvCxnSpPr>
            <a:cxnSpLocks/>
            <a:stCxn id="7207" idx="3"/>
          </p:cNvCxnSpPr>
          <p:nvPr/>
        </p:nvCxnSpPr>
        <p:spPr>
          <a:xfrm>
            <a:off x="5381963" y="3410688"/>
            <a:ext cx="956249" cy="22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Rounded Rectangle 31">
                <a:extLst>
                  <a:ext uri="{FF2B5EF4-FFF2-40B4-BE49-F238E27FC236}">
                    <a16:creationId xmlns:a16="http://schemas.microsoft.com/office/drawing/2014/main" id="{D177AD43-45B0-0F28-9831-0132CCF83DA4}"/>
                  </a:ext>
                </a:extLst>
              </p:cNvPr>
              <p:cNvSpPr/>
              <p:nvPr/>
            </p:nvSpPr>
            <p:spPr>
              <a:xfrm>
                <a:off x="3215969" y="2053844"/>
                <a:ext cx="903573" cy="903573"/>
              </a:xfrm>
              <a:prstGeom prst="roundRect">
                <a:avLst>
                  <a:gd name="adj" fmla="val 17917"/>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𝐹</m:t>
                      </m:r>
                    </m:oMath>
                  </m:oMathPara>
                </a14:m>
                <a:endParaRPr lang="en-US" sz="3600" dirty="0">
                  <a:solidFill>
                    <a:srgbClr val="272611"/>
                  </a:solidFill>
                </a:endParaRPr>
              </a:p>
            </p:txBody>
          </p:sp>
        </mc:Choice>
        <mc:Fallback>
          <p:sp>
            <p:nvSpPr>
              <p:cNvPr id="32" name="Rounded Rectangle 31">
                <a:extLst>
                  <a:ext uri="{FF2B5EF4-FFF2-40B4-BE49-F238E27FC236}">
                    <a16:creationId xmlns:a16="http://schemas.microsoft.com/office/drawing/2014/main" id="{D177AD43-45B0-0F28-9831-0132CCF83DA4}"/>
                  </a:ext>
                </a:extLst>
              </p:cNvPr>
              <p:cNvSpPr>
                <a:spLocks noRot="1" noChangeAspect="1" noMove="1" noResize="1" noEditPoints="1" noAdjustHandles="1" noChangeArrowheads="1" noChangeShapeType="1" noTextEdit="1"/>
              </p:cNvSpPr>
              <p:nvPr/>
            </p:nvSpPr>
            <p:spPr>
              <a:xfrm>
                <a:off x="3215969" y="2053844"/>
                <a:ext cx="903573" cy="903573"/>
              </a:xfrm>
              <a:prstGeom prst="roundRect">
                <a:avLst>
                  <a:gd name="adj" fmla="val 17917"/>
                </a:avLst>
              </a:prstGeom>
              <a:blipFill>
                <a:blip r:embed="rId14"/>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334" name="Content Placeholder 2">
            <a:extLst>
              <a:ext uri="{FF2B5EF4-FFF2-40B4-BE49-F238E27FC236}">
                <a16:creationId xmlns:a16="http://schemas.microsoft.com/office/drawing/2014/main" id="{1D6C7C0E-714C-C66D-12DB-6124C7BFEFD4}"/>
              </a:ext>
            </a:extLst>
          </p:cNvPr>
          <p:cNvSpPr txBox="1">
            <a:spLocks/>
          </p:cNvSpPr>
          <p:nvPr/>
        </p:nvSpPr>
        <p:spPr>
          <a:xfrm>
            <a:off x="7416007" y="1438022"/>
            <a:ext cx="4532154" cy="2134589"/>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Classical analogue: </a:t>
            </a:r>
            <a:r>
              <a:rPr kumimoji="0" lang="en-US" sz="36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learning Boolean functions from </a:t>
            </a:r>
            <a:r>
              <a:rPr kumimoji="0" lang="en-US" sz="3600" b="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membership queries</a:t>
            </a:r>
            <a:endParaRPr kumimoji="0" lang="en-US" sz="3600" b="1"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
        <p:nvSpPr>
          <p:cNvPr id="7337" name="Rectangle 7336">
            <a:extLst>
              <a:ext uri="{FF2B5EF4-FFF2-40B4-BE49-F238E27FC236}">
                <a16:creationId xmlns:a16="http://schemas.microsoft.com/office/drawing/2014/main" id="{9A3072F3-DDA4-3D7C-C3DE-D9899926EAA8}"/>
              </a:ext>
            </a:extLst>
          </p:cNvPr>
          <p:cNvSpPr/>
          <p:nvPr/>
        </p:nvSpPr>
        <p:spPr>
          <a:xfrm>
            <a:off x="338903" y="1885514"/>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338" name="Rectangle 7337">
            <a:extLst>
              <a:ext uri="{FF2B5EF4-FFF2-40B4-BE49-F238E27FC236}">
                <a16:creationId xmlns:a16="http://schemas.microsoft.com/office/drawing/2014/main" id="{BC6A9042-84B9-26DB-3CD5-A49652068EF8}"/>
              </a:ext>
            </a:extLst>
          </p:cNvPr>
          <p:cNvSpPr/>
          <p:nvPr/>
        </p:nvSpPr>
        <p:spPr>
          <a:xfrm>
            <a:off x="344217" y="2334885"/>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339" name="Rectangle 7338">
            <a:extLst>
              <a:ext uri="{FF2B5EF4-FFF2-40B4-BE49-F238E27FC236}">
                <a16:creationId xmlns:a16="http://schemas.microsoft.com/office/drawing/2014/main" id="{FBED6E5B-404E-0020-B37C-A84B4F81E13F}"/>
              </a:ext>
            </a:extLst>
          </p:cNvPr>
          <p:cNvSpPr/>
          <p:nvPr/>
        </p:nvSpPr>
        <p:spPr>
          <a:xfrm>
            <a:off x="343683" y="2772931"/>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7340" name="Rectangle 7339">
            <a:extLst>
              <a:ext uri="{FF2B5EF4-FFF2-40B4-BE49-F238E27FC236}">
                <a16:creationId xmlns:a16="http://schemas.microsoft.com/office/drawing/2014/main" id="{2A207E6D-C204-4DC6-8974-E209DEC90AA0}"/>
              </a:ext>
            </a:extLst>
          </p:cNvPr>
          <p:cNvSpPr/>
          <p:nvPr/>
        </p:nvSpPr>
        <p:spPr>
          <a:xfrm>
            <a:off x="336053" y="3220812"/>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mc:AlternateContent xmlns:mc="http://schemas.openxmlformats.org/markup-compatibility/2006">
        <mc:Choice xmlns:a14="http://schemas.microsoft.com/office/drawing/2010/main" Requires="a14">
          <p:sp>
            <p:nvSpPr>
              <p:cNvPr id="7341" name="Content Placeholder 2">
                <a:extLst>
                  <a:ext uri="{FF2B5EF4-FFF2-40B4-BE49-F238E27FC236}">
                    <a16:creationId xmlns:a16="http://schemas.microsoft.com/office/drawing/2014/main" id="{CB1FBC87-9BA7-D80F-1EC2-3E281D3A591D}"/>
                  </a:ext>
                </a:extLst>
              </p:cNvPr>
              <p:cNvSpPr txBox="1">
                <a:spLocks/>
              </p:cNvSpPr>
              <p:nvPr/>
            </p:nvSpPr>
            <p:spPr>
              <a:xfrm>
                <a:off x="243839" y="4168479"/>
                <a:ext cx="11704319" cy="1949585"/>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sz="36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Without assuming any structure on </a:t>
                </a:r>
                <a14:m>
                  <m:oMath xmlns:m="http://schemas.openxmlformats.org/officeDocument/2006/math">
                    <m:r>
                      <a:rPr kumimoji="0" lang="en-US" sz="3600" b="0" i="1" u="none" strike="noStrike" kern="1200" cap="none" spc="0" normalizeH="0" baseline="0" noProof="0" smtClean="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𝐹</m:t>
                    </m:r>
                  </m:oMath>
                </a14:m>
                <a:r>
                  <a:rPr kumimoji="0" lang="en-US" sz="36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impossible to learn</a:t>
                </a:r>
                <a:r>
                  <a:rPr kumimoji="0" lang="en-US" sz="3600" i="0" u="none" strike="noStrike" kern="1200" cap="none" spc="0" normalizeH="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its </a:t>
                </a:r>
                <a:r>
                  <a:rPr kumimoji="0" lang="en-US" sz="3600" u="none" strike="noStrike" kern="1200" cap="none" spc="0" normalizeH="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behavior on all inputs without querying all </a:t>
                </a:r>
                <a14:m>
                  <m:oMath xmlns:m="http://schemas.openxmlformats.org/officeDocument/2006/math">
                    <m:sSup>
                      <m:sSupPr>
                        <m:ctrlPr>
                          <a:rPr kumimoji="0" lang="en-US" sz="3600" b="0" i="1" u="none" strike="noStrike" kern="1200" cap="none" spc="0" normalizeH="0" noProof="0" smtClean="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600" b="0" i="1" u="none" strike="noStrike" kern="1200" cap="none" spc="0" normalizeH="0" noProof="0" smtClean="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2</m:t>
                        </m:r>
                      </m:e>
                      <m:sup>
                        <m:r>
                          <a:rPr kumimoji="0" lang="en-US" sz="3600" b="0" i="1" u="none" strike="noStrike" kern="1200" cap="none" spc="0" normalizeH="0" noProof="0" smtClean="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𝑛</m:t>
                        </m:r>
                      </m:sup>
                    </m:sSup>
                  </m:oMath>
                </a14:m>
                <a:r>
                  <a:rPr kumimoji="0" lang="en-US" sz="360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of them</a:t>
                </a:r>
              </a:p>
            </p:txBody>
          </p:sp>
        </mc:Choice>
        <mc:Fallback>
          <p:sp>
            <p:nvSpPr>
              <p:cNvPr id="7341" name="Content Placeholder 2">
                <a:extLst>
                  <a:ext uri="{FF2B5EF4-FFF2-40B4-BE49-F238E27FC236}">
                    <a16:creationId xmlns:a16="http://schemas.microsoft.com/office/drawing/2014/main" id="{CB1FBC87-9BA7-D80F-1EC2-3E281D3A591D}"/>
                  </a:ext>
                </a:extLst>
              </p:cNvPr>
              <p:cNvSpPr txBox="1">
                <a:spLocks noRot="1" noChangeAspect="1" noMove="1" noResize="1" noEditPoints="1" noAdjustHandles="1" noChangeArrowheads="1" noChangeShapeType="1" noTextEdit="1"/>
              </p:cNvSpPr>
              <p:nvPr/>
            </p:nvSpPr>
            <p:spPr>
              <a:xfrm>
                <a:off x="243839" y="4168479"/>
                <a:ext cx="11704319" cy="1949585"/>
              </a:xfrm>
              <a:prstGeom prst="rect">
                <a:avLst/>
              </a:prstGeom>
              <a:blipFill>
                <a:blip r:embed="rId15"/>
                <a:stretch>
                  <a:fillRect l="-1735" t="-9091" r="-217"/>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100839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EE8E9-97C9-86AB-F321-860AC924E7FB}"/>
              </a:ext>
            </a:extLst>
          </p:cNvPr>
          <p:cNvSpPr>
            <a:spLocks noGrp="1"/>
          </p:cNvSpPr>
          <p:nvPr>
            <p:ph idx="1"/>
          </p:nvPr>
        </p:nvSpPr>
        <p:spPr>
          <a:xfrm>
            <a:off x="243840" y="1289789"/>
            <a:ext cx="11704320" cy="4278422"/>
          </a:xfrm>
        </p:spPr>
        <p:txBody>
          <a:bodyPr>
            <a:normAutofit/>
          </a:bodyPr>
          <a:lstStyle/>
          <a:p>
            <a:pPr marL="0" indent="0" algn="ctr">
              <a:spcAft>
                <a:spcPts val="1200"/>
              </a:spcAft>
              <a:buNone/>
            </a:pPr>
            <a:r>
              <a:rPr lang="en-US" sz="4400" i="1" dirty="0">
                <a:latin typeface="+mj-lt"/>
              </a:rPr>
              <a:t>Setup</a:t>
            </a:r>
          </a:p>
          <a:p>
            <a:pPr marL="0" indent="0" algn="ctr">
              <a:spcAft>
                <a:spcPts val="1200"/>
              </a:spcAft>
              <a:buNone/>
            </a:pPr>
            <a:r>
              <a:rPr lang="en-US" sz="4400" i="1" dirty="0">
                <a:latin typeface="+mj-lt"/>
              </a:rPr>
              <a:t>Warmup</a:t>
            </a:r>
          </a:p>
          <a:p>
            <a:pPr marL="0" indent="0" algn="ctr">
              <a:spcAft>
                <a:spcPts val="1200"/>
              </a:spcAft>
              <a:buNone/>
            </a:pPr>
            <a:r>
              <a:rPr lang="en-US" sz="4400" i="1" dirty="0">
                <a:latin typeface="+mj-lt"/>
              </a:rPr>
              <a:t>Norm inequalities</a:t>
            </a:r>
          </a:p>
          <a:p>
            <a:pPr marL="0" indent="0" algn="ctr">
              <a:spcAft>
                <a:spcPts val="1200"/>
              </a:spcAft>
              <a:buNone/>
            </a:pPr>
            <a:r>
              <a:rPr lang="en-US" sz="4400" b="1" i="1" dirty="0">
                <a:solidFill>
                  <a:schemeClr val="accent5">
                    <a:lumMod val="60000"/>
                    <a:lumOff val="40000"/>
                  </a:schemeClr>
                </a:solidFill>
                <a:latin typeface="+mj-lt"/>
              </a:rPr>
              <a:t>Algorithm</a:t>
            </a:r>
          </a:p>
          <a:p>
            <a:pPr marL="0" indent="0" algn="ctr">
              <a:spcAft>
                <a:spcPts val="1200"/>
              </a:spcAft>
              <a:buNone/>
            </a:pPr>
            <a:r>
              <a:rPr lang="en-US" sz="4400" i="1" dirty="0">
                <a:latin typeface="+mj-lt"/>
              </a:rPr>
              <a:t>Takeaways</a:t>
            </a:r>
          </a:p>
        </p:txBody>
      </p:sp>
    </p:spTree>
    <p:extLst>
      <p:ext uri="{BB962C8B-B14F-4D97-AF65-F5344CB8AC3E}">
        <p14:creationId xmlns:p14="http://schemas.microsoft.com/office/powerpoint/2010/main" val="30160419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C446-F0AA-5FF2-69D6-7009FA1BBCCE}"/>
              </a:ext>
            </a:extLst>
          </p:cNvPr>
          <p:cNvSpPr>
            <a:spLocks noGrp="1"/>
          </p:cNvSpPr>
          <p:nvPr>
            <p:ph type="title"/>
          </p:nvPr>
        </p:nvSpPr>
        <p:spPr/>
        <p:txBody>
          <a:bodyPr/>
          <a:lstStyle/>
          <a:p>
            <a:r>
              <a:rPr lang="en-US" dirty="0"/>
              <a:t>PUTTING EVERYTHING TOGETHER</a:t>
            </a:r>
          </a:p>
        </p:txBody>
      </p:sp>
      <p:grpSp>
        <p:nvGrpSpPr>
          <p:cNvPr id="7" name="Group 6">
            <a:extLst>
              <a:ext uri="{FF2B5EF4-FFF2-40B4-BE49-F238E27FC236}">
                <a16:creationId xmlns:a16="http://schemas.microsoft.com/office/drawing/2014/main" id="{97FA8FBD-9E02-A44A-E8BC-DE80E11C8BF0}"/>
              </a:ext>
            </a:extLst>
          </p:cNvPr>
          <p:cNvGrpSpPr/>
          <p:nvPr/>
        </p:nvGrpSpPr>
        <p:grpSpPr>
          <a:xfrm>
            <a:off x="243840" y="1425040"/>
            <a:ext cx="5658560" cy="2003960"/>
            <a:chOff x="741927" y="1294411"/>
            <a:chExt cx="10497441" cy="3717633"/>
          </a:xfrm>
        </p:grpSpPr>
        <p:cxnSp>
          <p:nvCxnSpPr>
            <p:cNvPr id="8" name="Straight Connector 7">
              <a:extLst>
                <a:ext uri="{FF2B5EF4-FFF2-40B4-BE49-F238E27FC236}">
                  <a16:creationId xmlns:a16="http://schemas.microsoft.com/office/drawing/2014/main" id="{E07D058E-3C35-F13F-69EF-6D88221CB217}"/>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69BF4B-0ED2-CBC7-C2DF-F3C431F85B88}"/>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BBFE7C-1120-24A5-96F4-B2FC9CF0F8AC}"/>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1822DF-57AF-A535-73EE-B6038016391B}"/>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EDB683-25C9-C626-DC4E-324FC08BF987}"/>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CACD81-C394-DF00-CAA9-A4624C899863}"/>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9D504A-F837-AC19-B7F9-50B7FAAFFF56}"/>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69BDFA-15A8-4CF3-2EAF-BD93F2272C82}"/>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9D13E2-CAD1-C4B4-DB53-FAED755D0146}"/>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D1DB2A-87C7-7560-00AC-F9BAF2967863}"/>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descr="Diagram, background pattern&#10;&#10;Description automatically generated with medium confidence">
              <a:extLst>
                <a:ext uri="{FF2B5EF4-FFF2-40B4-BE49-F238E27FC236}">
                  <a16:creationId xmlns:a16="http://schemas.microsoft.com/office/drawing/2014/main" id="{C9C3BF7D-7ECB-D275-7691-E29BD9E82593}"/>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9" name="Picture 10" descr="Ball, orange, sphere icon - Free download on Iconfinder">
              <a:extLst>
                <a:ext uri="{FF2B5EF4-FFF2-40B4-BE49-F238E27FC236}">
                  <a16:creationId xmlns:a16="http://schemas.microsoft.com/office/drawing/2014/main" id="{FD4FABA0-20D7-5650-5B0A-EFCC26D785AB}"/>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A picture containing diagram&#10;&#10;Description automatically generated">
              <a:extLst>
                <a:ext uri="{FF2B5EF4-FFF2-40B4-BE49-F238E27FC236}">
                  <a16:creationId xmlns:a16="http://schemas.microsoft.com/office/drawing/2014/main" id="{1AA4CD39-5A04-9874-0EF7-5ACDAB418C8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21" name="Straight Connector 20">
              <a:extLst>
                <a:ext uri="{FF2B5EF4-FFF2-40B4-BE49-F238E27FC236}">
                  <a16:creationId xmlns:a16="http://schemas.microsoft.com/office/drawing/2014/main" id="{EFCE13FF-662C-F869-0C29-5D3198E168C2}"/>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2" name="Picture 10" descr="Ball, orange, sphere icon - Free download on Iconfinder">
              <a:extLst>
                <a:ext uri="{FF2B5EF4-FFF2-40B4-BE49-F238E27FC236}">
                  <a16:creationId xmlns:a16="http://schemas.microsoft.com/office/drawing/2014/main" id="{C421FB74-1776-FB51-54B6-132D751ADA3A}"/>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A picture containing diagram&#10;&#10;Description automatically generated">
              <a:extLst>
                <a:ext uri="{FF2B5EF4-FFF2-40B4-BE49-F238E27FC236}">
                  <a16:creationId xmlns:a16="http://schemas.microsoft.com/office/drawing/2014/main" id="{0C9F7997-3C4B-E339-2B75-A3CF228DC8F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4" name="Straight Connector 23">
              <a:extLst>
                <a:ext uri="{FF2B5EF4-FFF2-40B4-BE49-F238E27FC236}">
                  <a16:creationId xmlns:a16="http://schemas.microsoft.com/office/drawing/2014/main" id="{08BAB2B6-BFCE-D6DC-C1F9-A9A45637637A}"/>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5" name="Picture 10" descr="Ball, orange, sphere icon - Free download on Iconfinder">
              <a:extLst>
                <a:ext uri="{FF2B5EF4-FFF2-40B4-BE49-F238E27FC236}">
                  <a16:creationId xmlns:a16="http://schemas.microsoft.com/office/drawing/2014/main" id="{B6136B0B-D4A0-30F8-3297-FFF81A8829E3}"/>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picture containing diagram&#10;&#10;Description automatically generated">
              <a:extLst>
                <a:ext uri="{FF2B5EF4-FFF2-40B4-BE49-F238E27FC236}">
                  <a16:creationId xmlns:a16="http://schemas.microsoft.com/office/drawing/2014/main" id="{DF43DB38-A193-689E-B3F5-11D4C76C949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7" name="Straight Connector 26">
              <a:extLst>
                <a:ext uri="{FF2B5EF4-FFF2-40B4-BE49-F238E27FC236}">
                  <a16:creationId xmlns:a16="http://schemas.microsoft.com/office/drawing/2014/main" id="{DF3FBCCC-9B66-5E8A-96BC-BFFAB5D38572}"/>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8" name="Picture 10" descr="Ball, orange, sphere icon - Free download on Iconfinder">
              <a:extLst>
                <a:ext uri="{FF2B5EF4-FFF2-40B4-BE49-F238E27FC236}">
                  <a16:creationId xmlns:a16="http://schemas.microsoft.com/office/drawing/2014/main" id="{F66D61A9-069E-B92C-DFE1-55C2F03BA650}"/>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A picture containing diagram&#10;&#10;Description automatically generated">
              <a:extLst>
                <a:ext uri="{FF2B5EF4-FFF2-40B4-BE49-F238E27FC236}">
                  <a16:creationId xmlns:a16="http://schemas.microsoft.com/office/drawing/2014/main" id="{E9EF576A-5B32-F79B-2A15-9C52327ED97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30" name="Straight Connector 29">
              <a:extLst>
                <a:ext uri="{FF2B5EF4-FFF2-40B4-BE49-F238E27FC236}">
                  <a16:creationId xmlns:a16="http://schemas.microsoft.com/office/drawing/2014/main" id="{69C9189F-AE88-3D8C-4DEB-1C0A03C85821}"/>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31" name="Picture 10" descr="Ball, orange, sphere icon - Free download on Iconfinder">
              <a:extLst>
                <a:ext uri="{FF2B5EF4-FFF2-40B4-BE49-F238E27FC236}">
                  <a16:creationId xmlns:a16="http://schemas.microsoft.com/office/drawing/2014/main" id="{287A6B88-BA6C-02A0-D17E-B7D8D7063451}"/>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A picture containing diagram&#10;&#10;Description automatically generated">
              <a:extLst>
                <a:ext uri="{FF2B5EF4-FFF2-40B4-BE49-F238E27FC236}">
                  <a16:creationId xmlns:a16="http://schemas.microsoft.com/office/drawing/2014/main" id="{64E1D4B2-A99A-9B64-D286-F57B89D025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3" name="Straight Connector 32">
              <a:extLst>
                <a:ext uri="{FF2B5EF4-FFF2-40B4-BE49-F238E27FC236}">
                  <a16:creationId xmlns:a16="http://schemas.microsoft.com/office/drawing/2014/main" id="{641B03B6-2D60-EB0F-6E4F-6A13D0E23AF3}"/>
                </a:ext>
              </a:extLst>
            </p:cNvPr>
            <p:cNvCxnSpPr>
              <a:cxnSpLocks/>
              <a:endCxn id="32"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4" name="Rounded Rectangle 33">
                  <a:extLst>
                    <a:ext uri="{FF2B5EF4-FFF2-40B4-BE49-F238E27FC236}">
                      <a16:creationId xmlns:a16="http://schemas.microsoft.com/office/drawing/2014/main" id="{F911FFC1-621A-4694-E653-2A8D9D305A19}"/>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i="1" smtClean="0">
                            <a:solidFill>
                              <a:srgbClr val="272611"/>
                            </a:solidFill>
                            <a:latin typeface="Cambria Math" panose="02040503050406030204" pitchFamily="18" charset="0"/>
                            <a:ea typeface="Cambria Math" panose="02040503050406030204" pitchFamily="18" charset="0"/>
                          </a:rPr>
                          <m:t>ℰ</m:t>
                        </m:r>
                      </m:oMath>
                    </m:oMathPara>
                  </a14:m>
                  <a:endParaRPr lang="en-US" sz="2800" dirty="0">
                    <a:solidFill>
                      <a:srgbClr val="272611"/>
                    </a:solidFill>
                  </a:endParaRPr>
                </a:p>
              </p:txBody>
            </p:sp>
          </mc:Choice>
          <mc:Fallback>
            <p:sp>
              <p:nvSpPr>
                <p:cNvPr id="34" name="Rounded Rectangle 33">
                  <a:extLst>
                    <a:ext uri="{FF2B5EF4-FFF2-40B4-BE49-F238E27FC236}">
                      <a16:creationId xmlns:a16="http://schemas.microsoft.com/office/drawing/2014/main" id="{F911FFC1-621A-4694-E653-2A8D9D305A19}"/>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ounded Rectangle 34">
                  <a:extLst>
                    <a:ext uri="{FF2B5EF4-FFF2-40B4-BE49-F238E27FC236}">
                      <a16:creationId xmlns:a16="http://schemas.microsoft.com/office/drawing/2014/main" id="{9C31BA26-2568-D2B7-37F0-EED8D3E2FC50}"/>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b="0" i="1" smtClean="0">
                            <a:solidFill>
                              <a:srgbClr val="272611"/>
                            </a:solidFill>
                            <a:latin typeface="Cambria Math" panose="02040503050406030204" pitchFamily="18" charset="0"/>
                            <a:ea typeface="Cambria Math" panose="02040503050406030204" pitchFamily="18" charset="0"/>
                          </a:rPr>
                          <m:t>𝑂</m:t>
                        </m:r>
                      </m:oMath>
                    </m:oMathPara>
                  </a14:m>
                  <a:endParaRPr lang="en-US" sz="800" dirty="0">
                    <a:solidFill>
                      <a:srgbClr val="272611"/>
                    </a:solidFill>
                  </a:endParaRPr>
                </a:p>
              </p:txBody>
            </p:sp>
          </mc:Choice>
          <mc:Fallback>
            <p:sp>
              <p:nvSpPr>
                <p:cNvPr id="35" name="Rounded Rectangle 34">
                  <a:extLst>
                    <a:ext uri="{FF2B5EF4-FFF2-40B4-BE49-F238E27FC236}">
                      <a16:creationId xmlns:a16="http://schemas.microsoft.com/office/drawing/2014/main" id="{9C31BA26-2568-D2B7-37F0-EED8D3E2FC50}"/>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D82B4221-6A89-47C4-F9F7-11F3CAF4C6D2}"/>
                  </a:ext>
                </a:extLst>
              </p:cNvPr>
              <p:cNvSpPr txBox="1"/>
              <p:nvPr/>
            </p:nvSpPr>
            <p:spPr>
              <a:xfrm>
                <a:off x="6029290" y="1380291"/>
                <a:ext cx="6162709" cy="2089162"/>
              </a:xfrm>
              <a:prstGeom prst="rect">
                <a:avLst/>
              </a:prstGeom>
              <a:noFill/>
            </p:spPr>
            <p:txBody>
              <a:bodyPr wrap="square" rtlCol="0">
                <a:spAutoFit/>
              </a:bodyPr>
              <a:lstStyle/>
              <a:p>
                <a:r>
                  <a:rPr lang="en-US" sz="3200" dirty="0">
                    <a:solidFill>
                      <a:schemeClr val="accent5">
                        <a:lumMod val="20000"/>
                        <a:lumOff val="80000"/>
                      </a:schemeClr>
                    </a:solidFill>
                    <a:effectLst>
                      <a:outerShdw blurRad="50800" dist="38100" dir="2700000" algn="tl" rotWithShape="0">
                        <a:prstClr val="black">
                          <a:alpha val="40000"/>
                        </a:prstClr>
                      </a:outerShdw>
                    </a:effectLst>
                  </a:rPr>
                  <a:t>Form </a:t>
                </a:r>
                <a:r>
                  <a:rPr lang="en-US" sz="3200" b="1" dirty="0">
                    <a:solidFill>
                      <a:schemeClr val="accent5">
                        <a:lumMod val="60000"/>
                        <a:lumOff val="40000"/>
                      </a:schemeClr>
                    </a:solidFill>
                    <a:effectLst>
                      <a:outerShdw blurRad="50800" dist="38100" dir="2700000" algn="tl" rotWithShape="0">
                        <a:prstClr val="black">
                          <a:alpha val="40000"/>
                        </a:prstClr>
                      </a:outerShdw>
                    </a:effectLst>
                  </a:rPr>
                  <a:t>classical dataset</a:t>
                </a:r>
                <a:r>
                  <a:rPr lang="en-US" sz="3200" dirty="0">
                    <a:solidFill>
                      <a:schemeClr val="accent5">
                        <a:lumMod val="20000"/>
                        <a:lumOff val="80000"/>
                      </a:schemeClr>
                    </a:solidFill>
                    <a:effectLst>
                      <a:outerShdw blurRad="50800" dist="38100" dir="2700000" algn="tl" rotWithShape="0">
                        <a:prstClr val="black">
                          <a:alpha val="40000"/>
                        </a:prstClr>
                      </a:outerShdw>
                    </a:effectLst>
                  </a:rPr>
                  <a:t> of pairs </a:t>
                </a:r>
                <a14:m>
                  <m:oMath xmlns:m="http://schemas.openxmlformats.org/officeDocument/2006/math">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sSubSup>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where </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t>
                </a:r>
                <a:r>
                  <a:rPr lang="en-US" sz="3200" dirty="0" err="1">
                    <a:solidFill>
                      <a:schemeClr val="accent5">
                        <a:lumMod val="20000"/>
                        <a:lumOff val="80000"/>
                      </a:schemeClr>
                    </a:solidFill>
                    <a:effectLst>
                      <a:outerShdw blurRad="50800" dist="38100" dir="2700000" algn="tl" rotWithShape="0">
                        <a:prstClr val="black">
                          <a:alpha val="40000"/>
                        </a:prstClr>
                      </a:outerShdw>
                    </a:effectLst>
                  </a:rPr>
                  <a:t>Haar</a:t>
                </a:r>
                <a:r>
                  <a:rPr lang="en-US" sz="3200" dirty="0">
                    <a:solidFill>
                      <a:schemeClr val="accent5">
                        <a:lumMod val="20000"/>
                        <a:lumOff val="80000"/>
                      </a:schemeClr>
                    </a:solidFill>
                    <a:effectLst>
                      <a:outerShdw blurRad="50800" dist="38100" dir="2700000" algn="tl" rotWithShape="0">
                        <a:prstClr val="black">
                          <a:alpha val="40000"/>
                        </a:prstClr>
                      </a:outerShdw>
                    </a:effectLst>
                  </a:rPr>
                  <a:t>-random product state</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ℰ</m:t>
                        </m:r>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e>
                        </m:d>
                      </m:e>
                    </m:d>
                  </m:oMath>
                </a14:m>
                <a:endParaRPr lang="en-US" sz="3200" dirty="0">
                  <a:solidFill>
                    <a:schemeClr val="accent5">
                      <a:lumMod val="20000"/>
                      <a:lumOff val="80000"/>
                    </a:schemeClr>
                  </a:solidFill>
                  <a:effectLst>
                    <a:outerShdw blurRad="50800" dist="38100" dir="2700000" algn="tl" rotWithShape="0">
                      <a:prstClr val="black">
                        <a:alpha val="40000"/>
                      </a:prstClr>
                    </a:outerShdw>
                  </a:effectLst>
                </a:endParaRPr>
              </a:p>
            </p:txBody>
          </p:sp>
        </mc:Choice>
        <mc:Fallback>
          <p:sp>
            <p:nvSpPr>
              <p:cNvPr id="36" name="TextBox 35">
                <a:extLst>
                  <a:ext uri="{FF2B5EF4-FFF2-40B4-BE49-F238E27FC236}">
                    <a16:creationId xmlns:a16="http://schemas.microsoft.com/office/drawing/2014/main" id="{D82B4221-6A89-47C4-F9F7-11F3CAF4C6D2}"/>
                  </a:ext>
                </a:extLst>
              </p:cNvPr>
              <p:cNvSpPr txBox="1">
                <a:spLocks noRot="1" noChangeAspect="1" noMove="1" noResize="1" noEditPoints="1" noAdjustHandles="1" noChangeArrowheads="1" noChangeShapeType="1" noTextEdit="1"/>
              </p:cNvSpPr>
              <p:nvPr/>
            </p:nvSpPr>
            <p:spPr>
              <a:xfrm>
                <a:off x="6029290" y="1380291"/>
                <a:ext cx="6162709" cy="2089162"/>
              </a:xfrm>
              <a:prstGeom prst="rect">
                <a:avLst/>
              </a:prstGeom>
              <a:blipFill>
                <a:blip r:embed="rId13"/>
                <a:stretch>
                  <a:fillRect l="-2669" t="-4217" r="-205" b="-84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112A6D86-7A8D-53A3-F099-BC0D94F33351}"/>
                  </a:ext>
                </a:extLst>
              </p:cNvPr>
              <p:cNvSpPr txBox="1"/>
              <p:nvPr/>
            </p:nvSpPr>
            <p:spPr>
              <a:xfrm>
                <a:off x="243840" y="3944193"/>
                <a:ext cx="11704320" cy="2967800"/>
              </a:xfrm>
              <a:prstGeom prst="rect">
                <a:avLst/>
              </a:prstGeom>
              <a:noFill/>
            </p:spPr>
            <p:txBody>
              <a:bodyPr wrap="square" rtlCol="0">
                <a:spAutoFit/>
              </a:bodyPr>
              <a:lstStyle/>
              <a:p>
                <a:r>
                  <a:rPr lang="en-US" sz="3200" b="1" dirty="0">
                    <a:solidFill>
                      <a:schemeClr val="accent5">
                        <a:lumMod val="60000"/>
                        <a:lumOff val="40000"/>
                      </a:schemeClr>
                    </a:solidFill>
                    <a:effectLst>
                      <a:outerShdw blurRad="50800" dist="38100" dir="2700000" algn="tl" rotWithShape="0">
                        <a:prstClr val="black">
                          <a:alpha val="40000"/>
                        </a:prstClr>
                      </a:outerShdw>
                    </a:effectLst>
                  </a:rPr>
                  <a:t>Training phase:</a:t>
                </a:r>
                <a:r>
                  <a:rPr lang="en-US" sz="3200" dirty="0">
                    <a:solidFill>
                      <a:schemeClr val="accent5">
                        <a:lumMod val="20000"/>
                        <a:lumOff val="80000"/>
                      </a:schemeClr>
                    </a:solidFill>
                    <a:effectLst>
                      <a:outerShdw blurRad="50800" dist="38100" dir="2700000" algn="tl" rotWithShape="0">
                        <a:prstClr val="black">
                          <a:alpha val="40000"/>
                        </a:prstClr>
                      </a:outerShdw>
                    </a:effectLst>
                  </a:rPr>
                  <a:t> estimate Pauli coefficients of </a:t>
                </a:r>
                <a14:m>
                  <m:oMath xmlns:m="http://schemas.openxmlformats.org/officeDocument/2006/math">
                    <m:sSup>
                      <m:sSup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e>
                      <m: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ℰ</m:t>
                        </m:r>
                      </m:e>
                      <m:sup>
                        <m: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via</a:t>
                </a:r>
              </a:p>
              <a:p>
                <a:pPr/>
                <a14:m>
                  <m:oMathPara xmlns:m="http://schemas.openxmlformats.org/officeDocument/2006/math">
                    <m:oMathParaPr>
                      <m:jc m:val="center"/>
                    </m:oMathParaPr>
                    <m:oMath xmlns:m="http://schemas.openxmlformats.org/officeDocument/2006/math">
                      <m:sSub>
                        <m:sSubPr>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acc>
                            <m:accPr>
                              <m: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acc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𝛼</m:t>
                              </m:r>
                            </m:e>
                          </m:acc>
                        </m:e>
                        <m: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sub>
                      </m:s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
                        <m:fPr>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Pr>
                        <m:num>
                          <m:sSup>
                            <m:sSupPr>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3</m:t>
                              </m:r>
                            </m:e>
                            <m:sup>
                              <m:d>
                                <m:dPr>
                                  <m:begChr m:val="|"/>
                                  <m:endChr m:val="|"/>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d>
                            </m:sup>
                          </m:sSup>
                        </m:num>
                        <m:den>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den>
                      </m:f>
                      <m:nary>
                        <m:naryPr>
                          <m:chr m:val="∑"/>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e>
                          <m:r>
                            <m:rPr>
                              <m:sty m:val="p"/>
                            </m:rPr>
                            <a:rPr lang="en-US" sz="3200" b="0" i="0"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d>
                            <m:dPr>
                              <m:endChr m:val="⟩"/>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e>
                              <m:sSub>
                                <m:sSub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nary>
                      <m:sSub>
                        <m:sSubPr>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oMath>
                  </m:oMathPara>
                </a14:m>
                <a:endParaRPr lang="en-US" sz="3200" i="1" dirty="0">
                  <a:solidFill>
                    <a:schemeClr val="accent1">
                      <a:lumMod val="40000"/>
                      <a:lumOff val="60000"/>
                    </a:schemeClr>
                  </a:solidFill>
                  <a:effectLst>
                    <a:outerShdw blurRad="50800" dist="38100" dir="2700000" algn="tl" rotWithShape="0">
                      <a:prstClr val="black">
                        <a:alpha val="40000"/>
                      </a:prstClr>
                    </a:outerShdw>
                  </a:effectLst>
                </a:endParaRPr>
              </a:p>
              <a:p>
                <a:r>
                  <a:rPr lang="en-US" sz="3200" dirty="0">
                    <a:solidFill>
                      <a:schemeClr val="accent5">
                        <a:lumMod val="20000"/>
                        <a:lumOff val="80000"/>
                      </a:schemeClr>
                    </a:solidFill>
                    <a:effectLst>
                      <a:outerShdw blurRad="50800" dist="38100" dir="2700000" algn="tl" rotWithShape="0">
                        <a:prstClr val="black">
                          <a:alpha val="40000"/>
                        </a:prstClr>
                      </a:outerShdw>
                    </a:effectLst>
                  </a:rPr>
                  <a:t>for all </a:t>
                </a:r>
                <a14:m>
                  <m:oMath xmlns:m="http://schemas.openxmlformats.org/officeDocument/2006/math">
                    <m:d>
                      <m:dPr>
                        <m:begChr m:val="|"/>
                        <m:endChr m:val="|"/>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𝑃</m:t>
                        </m:r>
                      </m:e>
                    </m:d>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func>
                          <m:func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b="0" i="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𝜖</m:t>
                            </m:r>
                          </m:e>
                        </m:func>
                      </m:e>
                    </m:d>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but set this to zero if below some threshold</a:t>
                </a:r>
              </a:p>
              <a:p>
                <a:endParaRPr lang="en-US" sz="3200" dirty="0">
                  <a:solidFill>
                    <a:schemeClr val="accent5">
                      <a:lumMod val="20000"/>
                      <a:lumOff val="80000"/>
                    </a:schemeClr>
                  </a:solidFill>
                  <a:effectLst>
                    <a:outerShdw blurRad="50800" dist="38100" dir="2700000" algn="tl" rotWithShape="0">
                      <a:prstClr val="black">
                        <a:alpha val="40000"/>
                      </a:prstClr>
                    </a:outerShdw>
                  </a:effectLst>
                </a:endParaRPr>
              </a:p>
            </p:txBody>
          </p:sp>
        </mc:Choice>
        <mc:Fallback>
          <p:sp>
            <p:nvSpPr>
              <p:cNvPr id="44" name="TextBox 43">
                <a:extLst>
                  <a:ext uri="{FF2B5EF4-FFF2-40B4-BE49-F238E27FC236}">
                    <a16:creationId xmlns:a16="http://schemas.microsoft.com/office/drawing/2014/main" id="{112A6D86-7A8D-53A3-F099-BC0D94F33351}"/>
                  </a:ext>
                </a:extLst>
              </p:cNvPr>
              <p:cNvSpPr txBox="1">
                <a:spLocks noRot="1" noChangeAspect="1" noMove="1" noResize="1" noEditPoints="1" noAdjustHandles="1" noChangeArrowheads="1" noChangeShapeType="1" noTextEdit="1"/>
              </p:cNvSpPr>
              <p:nvPr/>
            </p:nvSpPr>
            <p:spPr>
              <a:xfrm>
                <a:off x="243840" y="3944193"/>
                <a:ext cx="11704320" cy="2967800"/>
              </a:xfrm>
              <a:prstGeom prst="rect">
                <a:avLst/>
              </a:prstGeom>
              <a:blipFill>
                <a:blip r:embed="rId14"/>
                <a:stretch>
                  <a:fillRect l="-1410" t="-36170" b="-50638"/>
                </a:stretch>
              </a:blipFill>
            </p:spPr>
            <p:txBody>
              <a:bodyPr/>
              <a:lstStyle/>
              <a:p>
                <a:r>
                  <a:rPr lang="en-US">
                    <a:noFill/>
                  </a:rPr>
                  <a:t> </a:t>
                </a:r>
              </a:p>
            </p:txBody>
          </p:sp>
        </mc:Fallback>
      </mc:AlternateContent>
    </p:spTree>
    <p:extLst>
      <p:ext uri="{BB962C8B-B14F-4D97-AF65-F5344CB8AC3E}">
        <p14:creationId xmlns:p14="http://schemas.microsoft.com/office/powerpoint/2010/main" val="18437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C446-F0AA-5FF2-69D6-7009FA1BBCCE}"/>
              </a:ext>
            </a:extLst>
          </p:cNvPr>
          <p:cNvSpPr>
            <a:spLocks noGrp="1"/>
          </p:cNvSpPr>
          <p:nvPr>
            <p:ph type="title"/>
          </p:nvPr>
        </p:nvSpPr>
        <p:spPr/>
        <p:txBody>
          <a:bodyPr/>
          <a:lstStyle/>
          <a:p>
            <a:r>
              <a:rPr lang="en-US" dirty="0"/>
              <a:t>PUTTING EVERYTHING TOGETHER</a:t>
            </a:r>
          </a:p>
        </p:txBody>
      </p:sp>
      <p:grpSp>
        <p:nvGrpSpPr>
          <p:cNvPr id="7" name="Group 6">
            <a:extLst>
              <a:ext uri="{FF2B5EF4-FFF2-40B4-BE49-F238E27FC236}">
                <a16:creationId xmlns:a16="http://schemas.microsoft.com/office/drawing/2014/main" id="{97FA8FBD-9E02-A44A-E8BC-DE80E11C8BF0}"/>
              </a:ext>
            </a:extLst>
          </p:cNvPr>
          <p:cNvGrpSpPr/>
          <p:nvPr/>
        </p:nvGrpSpPr>
        <p:grpSpPr>
          <a:xfrm>
            <a:off x="243840" y="1425040"/>
            <a:ext cx="5658560" cy="2003960"/>
            <a:chOff x="741927" y="1294411"/>
            <a:chExt cx="10497441" cy="3717633"/>
          </a:xfrm>
        </p:grpSpPr>
        <p:cxnSp>
          <p:nvCxnSpPr>
            <p:cNvPr id="8" name="Straight Connector 7">
              <a:extLst>
                <a:ext uri="{FF2B5EF4-FFF2-40B4-BE49-F238E27FC236}">
                  <a16:creationId xmlns:a16="http://schemas.microsoft.com/office/drawing/2014/main" id="{E07D058E-3C35-F13F-69EF-6D88221CB217}"/>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69BF4B-0ED2-CBC7-C2DF-F3C431F85B88}"/>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BBFE7C-1120-24A5-96F4-B2FC9CF0F8AC}"/>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1822DF-57AF-A535-73EE-B6038016391B}"/>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EDB683-25C9-C626-DC4E-324FC08BF987}"/>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CACD81-C394-DF00-CAA9-A4624C899863}"/>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9D504A-F837-AC19-B7F9-50B7FAAFFF56}"/>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69BDFA-15A8-4CF3-2EAF-BD93F2272C82}"/>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9D13E2-CAD1-C4B4-DB53-FAED755D0146}"/>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D1DB2A-87C7-7560-00AC-F9BAF2967863}"/>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descr="Diagram, background pattern&#10;&#10;Description automatically generated with medium confidence">
              <a:extLst>
                <a:ext uri="{FF2B5EF4-FFF2-40B4-BE49-F238E27FC236}">
                  <a16:creationId xmlns:a16="http://schemas.microsoft.com/office/drawing/2014/main" id="{C9C3BF7D-7ECB-D275-7691-E29BD9E82593}"/>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9" name="Picture 10" descr="Ball, orange, sphere icon - Free download on Iconfinder">
              <a:extLst>
                <a:ext uri="{FF2B5EF4-FFF2-40B4-BE49-F238E27FC236}">
                  <a16:creationId xmlns:a16="http://schemas.microsoft.com/office/drawing/2014/main" id="{FD4FABA0-20D7-5650-5B0A-EFCC26D785AB}"/>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A picture containing diagram&#10;&#10;Description automatically generated">
              <a:extLst>
                <a:ext uri="{FF2B5EF4-FFF2-40B4-BE49-F238E27FC236}">
                  <a16:creationId xmlns:a16="http://schemas.microsoft.com/office/drawing/2014/main" id="{1AA4CD39-5A04-9874-0EF7-5ACDAB418C8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21" name="Straight Connector 20">
              <a:extLst>
                <a:ext uri="{FF2B5EF4-FFF2-40B4-BE49-F238E27FC236}">
                  <a16:creationId xmlns:a16="http://schemas.microsoft.com/office/drawing/2014/main" id="{EFCE13FF-662C-F869-0C29-5D3198E168C2}"/>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2" name="Picture 10" descr="Ball, orange, sphere icon - Free download on Iconfinder">
              <a:extLst>
                <a:ext uri="{FF2B5EF4-FFF2-40B4-BE49-F238E27FC236}">
                  <a16:creationId xmlns:a16="http://schemas.microsoft.com/office/drawing/2014/main" id="{C421FB74-1776-FB51-54B6-132D751ADA3A}"/>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A picture containing diagram&#10;&#10;Description automatically generated">
              <a:extLst>
                <a:ext uri="{FF2B5EF4-FFF2-40B4-BE49-F238E27FC236}">
                  <a16:creationId xmlns:a16="http://schemas.microsoft.com/office/drawing/2014/main" id="{0C9F7997-3C4B-E339-2B75-A3CF228DC8F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4" name="Straight Connector 23">
              <a:extLst>
                <a:ext uri="{FF2B5EF4-FFF2-40B4-BE49-F238E27FC236}">
                  <a16:creationId xmlns:a16="http://schemas.microsoft.com/office/drawing/2014/main" id="{08BAB2B6-BFCE-D6DC-C1F9-A9A45637637A}"/>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5" name="Picture 10" descr="Ball, orange, sphere icon - Free download on Iconfinder">
              <a:extLst>
                <a:ext uri="{FF2B5EF4-FFF2-40B4-BE49-F238E27FC236}">
                  <a16:creationId xmlns:a16="http://schemas.microsoft.com/office/drawing/2014/main" id="{B6136B0B-D4A0-30F8-3297-FFF81A8829E3}"/>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picture containing diagram&#10;&#10;Description automatically generated">
              <a:extLst>
                <a:ext uri="{FF2B5EF4-FFF2-40B4-BE49-F238E27FC236}">
                  <a16:creationId xmlns:a16="http://schemas.microsoft.com/office/drawing/2014/main" id="{DF43DB38-A193-689E-B3F5-11D4C76C949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7" name="Straight Connector 26">
              <a:extLst>
                <a:ext uri="{FF2B5EF4-FFF2-40B4-BE49-F238E27FC236}">
                  <a16:creationId xmlns:a16="http://schemas.microsoft.com/office/drawing/2014/main" id="{DF3FBCCC-9B66-5E8A-96BC-BFFAB5D38572}"/>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8" name="Picture 10" descr="Ball, orange, sphere icon - Free download on Iconfinder">
              <a:extLst>
                <a:ext uri="{FF2B5EF4-FFF2-40B4-BE49-F238E27FC236}">
                  <a16:creationId xmlns:a16="http://schemas.microsoft.com/office/drawing/2014/main" id="{F66D61A9-069E-B92C-DFE1-55C2F03BA650}"/>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A picture containing diagram&#10;&#10;Description automatically generated">
              <a:extLst>
                <a:ext uri="{FF2B5EF4-FFF2-40B4-BE49-F238E27FC236}">
                  <a16:creationId xmlns:a16="http://schemas.microsoft.com/office/drawing/2014/main" id="{E9EF576A-5B32-F79B-2A15-9C52327ED97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30" name="Straight Connector 29">
              <a:extLst>
                <a:ext uri="{FF2B5EF4-FFF2-40B4-BE49-F238E27FC236}">
                  <a16:creationId xmlns:a16="http://schemas.microsoft.com/office/drawing/2014/main" id="{69C9189F-AE88-3D8C-4DEB-1C0A03C85821}"/>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31" name="Picture 10" descr="Ball, orange, sphere icon - Free download on Iconfinder">
              <a:extLst>
                <a:ext uri="{FF2B5EF4-FFF2-40B4-BE49-F238E27FC236}">
                  <a16:creationId xmlns:a16="http://schemas.microsoft.com/office/drawing/2014/main" id="{287A6B88-BA6C-02A0-D17E-B7D8D7063451}"/>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A picture containing diagram&#10;&#10;Description automatically generated">
              <a:extLst>
                <a:ext uri="{FF2B5EF4-FFF2-40B4-BE49-F238E27FC236}">
                  <a16:creationId xmlns:a16="http://schemas.microsoft.com/office/drawing/2014/main" id="{64E1D4B2-A99A-9B64-D286-F57B89D025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3" name="Straight Connector 32">
              <a:extLst>
                <a:ext uri="{FF2B5EF4-FFF2-40B4-BE49-F238E27FC236}">
                  <a16:creationId xmlns:a16="http://schemas.microsoft.com/office/drawing/2014/main" id="{641B03B6-2D60-EB0F-6E4F-6A13D0E23AF3}"/>
                </a:ext>
              </a:extLst>
            </p:cNvPr>
            <p:cNvCxnSpPr>
              <a:cxnSpLocks/>
              <a:endCxn id="32"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4" name="Rounded Rectangle 33">
                  <a:extLst>
                    <a:ext uri="{FF2B5EF4-FFF2-40B4-BE49-F238E27FC236}">
                      <a16:creationId xmlns:a16="http://schemas.microsoft.com/office/drawing/2014/main" id="{F911FFC1-621A-4694-E653-2A8D9D305A19}"/>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i="1" smtClean="0">
                            <a:solidFill>
                              <a:srgbClr val="272611"/>
                            </a:solidFill>
                            <a:latin typeface="Cambria Math" panose="02040503050406030204" pitchFamily="18" charset="0"/>
                            <a:ea typeface="Cambria Math" panose="02040503050406030204" pitchFamily="18" charset="0"/>
                          </a:rPr>
                          <m:t>ℰ</m:t>
                        </m:r>
                      </m:oMath>
                    </m:oMathPara>
                  </a14:m>
                  <a:endParaRPr lang="en-US" sz="2800" dirty="0">
                    <a:solidFill>
                      <a:srgbClr val="272611"/>
                    </a:solidFill>
                  </a:endParaRPr>
                </a:p>
              </p:txBody>
            </p:sp>
          </mc:Choice>
          <mc:Fallback>
            <p:sp>
              <p:nvSpPr>
                <p:cNvPr id="34" name="Rounded Rectangle 33">
                  <a:extLst>
                    <a:ext uri="{FF2B5EF4-FFF2-40B4-BE49-F238E27FC236}">
                      <a16:creationId xmlns:a16="http://schemas.microsoft.com/office/drawing/2014/main" id="{F911FFC1-621A-4694-E653-2A8D9D305A19}"/>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ounded Rectangle 34">
                  <a:extLst>
                    <a:ext uri="{FF2B5EF4-FFF2-40B4-BE49-F238E27FC236}">
                      <a16:creationId xmlns:a16="http://schemas.microsoft.com/office/drawing/2014/main" id="{9C31BA26-2568-D2B7-37F0-EED8D3E2FC50}"/>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b="0" i="1" smtClean="0">
                            <a:solidFill>
                              <a:srgbClr val="272611"/>
                            </a:solidFill>
                            <a:latin typeface="Cambria Math" panose="02040503050406030204" pitchFamily="18" charset="0"/>
                            <a:ea typeface="Cambria Math" panose="02040503050406030204" pitchFamily="18" charset="0"/>
                          </a:rPr>
                          <m:t>𝑂</m:t>
                        </m:r>
                      </m:oMath>
                    </m:oMathPara>
                  </a14:m>
                  <a:endParaRPr lang="en-US" sz="800" dirty="0">
                    <a:solidFill>
                      <a:srgbClr val="272611"/>
                    </a:solidFill>
                  </a:endParaRPr>
                </a:p>
              </p:txBody>
            </p:sp>
          </mc:Choice>
          <mc:Fallback>
            <p:sp>
              <p:nvSpPr>
                <p:cNvPr id="35" name="Rounded Rectangle 34">
                  <a:extLst>
                    <a:ext uri="{FF2B5EF4-FFF2-40B4-BE49-F238E27FC236}">
                      <a16:creationId xmlns:a16="http://schemas.microsoft.com/office/drawing/2014/main" id="{9C31BA26-2568-D2B7-37F0-EED8D3E2FC50}"/>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D82B4221-6A89-47C4-F9F7-11F3CAF4C6D2}"/>
                  </a:ext>
                </a:extLst>
              </p:cNvPr>
              <p:cNvSpPr txBox="1"/>
              <p:nvPr/>
            </p:nvSpPr>
            <p:spPr>
              <a:xfrm>
                <a:off x="6029290" y="1380291"/>
                <a:ext cx="6162709" cy="2089162"/>
              </a:xfrm>
              <a:prstGeom prst="rect">
                <a:avLst/>
              </a:prstGeom>
              <a:noFill/>
            </p:spPr>
            <p:txBody>
              <a:bodyPr wrap="square" rtlCol="0">
                <a:spAutoFit/>
              </a:bodyPr>
              <a:lstStyle/>
              <a:p>
                <a:r>
                  <a:rPr lang="en-US" sz="3200" dirty="0">
                    <a:solidFill>
                      <a:schemeClr val="accent5">
                        <a:lumMod val="20000"/>
                        <a:lumOff val="80000"/>
                      </a:schemeClr>
                    </a:solidFill>
                    <a:effectLst>
                      <a:outerShdw blurRad="50800" dist="38100" dir="2700000" algn="tl" rotWithShape="0">
                        <a:prstClr val="black">
                          <a:alpha val="40000"/>
                        </a:prstClr>
                      </a:outerShdw>
                    </a:effectLst>
                  </a:rPr>
                  <a:t>Form </a:t>
                </a:r>
                <a:r>
                  <a:rPr lang="en-US" sz="3200" b="1" dirty="0">
                    <a:solidFill>
                      <a:schemeClr val="accent5">
                        <a:lumMod val="60000"/>
                        <a:lumOff val="40000"/>
                      </a:schemeClr>
                    </a:solidFill>
                    <a:effectLst>
                      <a:outerShdw blurRad="50800" dist="38100" dir="2700000" algn="tl" rotWithShape="0">
                        <a:prstClr val="black">
                          <a:alpha val="40000"/>
                        </a:prstClr>
                      </a:outerShdw>
                    </a:effectLst>
                  </a:rPr>
                  <a:t>classical dataset</a:t>
                </a:r>
                <a:r>
                  <a:rPr lang="en-US" sz="3200" dirty="0">
                    <a:solidFill>
                      <a:schemeClr val="accent5">
                        <a:lumMod val="20000"/>
                        <a:lumOff val="80000"/>
                      </a:schemeClr>
                    </a:solidFill>
                    <a:effectLst>
                      <a:outerShdw blurRad="50800" dist="38100" dir="2700000" algn="tl" rotWithShape="0">
                        <a:prstClr val="black">
                          <a:alpha val="40000"/>
                        </a:prstClr>
                      </a:outerShdw>
                    </a:effectLst>
                  </a:rPr>
                  <a:t> of pairs </a:t>
                </a:r>
                <a14:m>
                  <m:oMath xmlns:m="http://schemas.openxmlformats.org/officeDocument/2006/math">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sSubSup>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where </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t>
                </a:r>
                <a:r>
                  <a:rPr lang="en-US" sz="3200" dirty="0" err="1">
                    <a:solidFill>
                      <a:schemeClr val="accent5">
                        <a:lumMod val="20000"/>
                        <a:lumOff val="80000"/>
                      </a:schemeClr>
                    </a:solidFill>
                    <a:effectLst>
                      <a:outerShdw blurRad="50800" dist="38100" dir="2700000" algn="tl" rotWithShape="0">
                        <a:prstClr val="black">
                          <a:alpha val="40000"/>
                        </a:prstClr>
                      </a:outerShdw>
                    </a:effectLst>
                  </a:rPr>
                  <a:t>Haar</a:t>
                </a:r>
                <a:r>
                  <a:rPr lang="en-US" sz="3200" dirty="0">
                    <a:solidFill>
                      <a:schemeClr val="accent5">
                        <a:lumMod val="20000"/>
                        <a:lumOff val="80000"/>
                      </a:schemeClr>
                    </a:solidFill>
                    <a:effectLst>
                      <a:outerShdw blurRad="50800" dist="38100" dir="2700000" algn="tl" rotWithShape="0">
                        <a:prstClr val="black">
                          <a:alpha val="40000"/>
                        </a:prstClr>
                      </a:outerShdw>
                    </a:effectLst>
                  </a:rPr>
                  <a:t>-random product state</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ℰ</m:t>
                        </m:r>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e>
                        </m:d>
                      </m:e>
                    </m:d>
                  </m:oMath>
                </a14:m>
                <a:endParaRPr lang="en-US" sz="3200" dirty="0">
                  <a:solidFill>
                    <a:schemeClr val="accent5">
                      <a:lumMod val="20000"/>
                      <a:lumOff val="80000"/>
                    </a:schemeClr>
                  </a:solidFill>
                  <a:effectLst>
                    <a:outerShdw blurRad="50800" dist="38100" dir="2700000" algn="tl" rotWithShape="0">
                      <a:prstClr val="black">
                        <a:alpha val="40000"/>
                      </a:prstClr>
                    </a:outerShdw>
                  </a:effectLst>
                </a:endParaRPr>
              </a:p>
            </p:txBody>
          </p:sp>
        </mc:Choice>
        <mc:Fallback>
          <p:sp>
            <p:nvSpPr>
              <p:cNvPr id="36" name="TextBox 35">
                <a:extLst>
                  <a:ext uri="{FF2B5EF4-FFF2-40B4-BE49-F238E27FC236}">
                    <a16:creationId xmlns:a16="http://schemas.microsoft.com/office/drawing/2014/main" id="{D82B4221-6A89-47C4-F9F7-11F3CAF4C6D2}"/>
                  </a:ext>
                </a:extLst>
              </p:cNvPr>
              <p:cNvSpPr txBox="1">
                <a:spLocks noRot="1" noChangeAspect="1" noMove="1" noResize="1" noEditPoints="1" noAdjustHandles="1" noChangeArrowheads="1" noChangeShapeType="1" noTextEdit="1"/>
              </p:cNvSpPr>
              <p:nvPr/>
            </p:nvSpPr>
            <p:spPr>
              <a:xfrm>
                <a:off x="6029290" y="1380291"/>
                <a:ext cx="6162709" cy="2089162"/>
              </a:xfrm>
              <a:prstGeom prst="rect">
                <a:avLst/>
              </a:prstGeom>
              <a:blipFill>
                <a:blip r:embed="rId13"/>
                <a:stretch>
                  <a:fillRect l="-2669" t="-4217" r="-205" b="-84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824F2F3-4911-204D-3680-79F0E2B71641}"/>
                  </a:ext>
                </a:extLst>
              </p:cNvPr>
              <p:cNvSpPr txBox="1"/>
              <p:nvPr/>
            </p:nvSpPr>
            <p:spPr>
              <a:xfrm>
                <a:off x="243840" y="3944193"/>
                <a:ext cx="11704320" cy="1921873"/>
              </a:xfrm>
              <a:prstGeom prst="rect">
                <a:avLst/>
              </a:prstGeom>
              <a:noFill/>
            </p:spPr>
            <p:txBody>
              <a:bodyPr wrap="square" rtlCol="0">
                <a:spAutoFit/>
              </a:bodyPr>
              <a:lstStyle/>
              <a:p>
                <a:r>
                  <a:rPr lang="en-US" sz="3200" b="1" dirty="0">
                    <a:solidFill>
                      <a:schemeClr val="accent5">
                        <a:lumMod val="60000"/>
                        <a:lumOff val="40000"/>
                      </a:schemeClr>
                    </a:solidFill>
                    <a:effectLst>
                      <a:outerShdw blurRad="50800" dist="38100" dir="2700000" algn="tl" rotWithShape="0">
                        <a:prstClr val="black">
                          <a:alpha val="40000"/>
                        </a:prstClr>
                      </a:outerShdw>
                    </a:effectLst>
                  </a:rPr>
                  <a:t>Prediction phase:</a:t>
                </a:r>
                <a:r>
                  <a:rPr lang="en-US" sz="3200" dirty="0">
                    <a:solidFill>
                      <a:schemeClr val="accent5">
                        <a:lumMod val="20000"/>
                        <a:lumOff val="80000"/>
                      </a:schemeClr>
                    </a:solidFill>
                    <a:effectLst>
                      <a:outerShdw blurRad="50800" dist="38100" dir="2700000" algn="tl" rotWithShape="0">
                        <a:prstClr val="black">
                          <a:alpha val="40000"/>
                        </a:prstClr>
                      </a:outerShdw>
                    </a:effectLst>
                  </a:rPr>
                  <a:t> given new state </a:t>
                </a:r>
                <a14:m>
                  <m:oMath xmlns:m="http://schemas.openxmlformats.org/officeDocument/2006/math">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𝜎</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estimate </a:t>
                </a:r>
                <a14:m>
                  <m:oMath xmlns:m="http://schemas.openxmlformats.org/officeDocument/2006/math">
                    <m:r>
                      <m:rPr>
                        <m:sty m:val="p"/>
                      </m:rPr>
                      <a:rPr lang="en-US" sz="3200" b="0" i="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𝑂</m:t>
                        </m:r>
                        <m:r>
                          <a:rPr lang="en-US" sz="3200" i="1" dirty="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ℰ</m:t>
                        </m:r>
                        <m:r>
                          <a:rPr lang="en-US" sz="3200" b="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3200" b="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r>
                          <a:rPr lang="en-US" sz="3200" b="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e>
                    </m:d>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via</a:t>
                </a:r>
              </a:p>
              <a:p>
                <a14:m>
                  <m:oMathPara xmlns:m="http://schemas.openxmlformats.org/officeDocument/2006/math">
                    <m:oMathParaPr>
                      <m:jc m:val="centerGroup"/>
                    </m:oMathParaPr>
                    <m:oMath xmlns:m="http://schemas.openxmlformats.org/officeDocument/2006/math">
                      <m:nary>
                        <m:naryPr>
                          <m:chr m:val="∑"/>
                          <m:supHide m:val="on"/>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naryPr>
                        <m:sub>
                          <m:d>
                            <m:dPr>
                              <m:begChr m:val="|"/>
                              <m:endChr m:val="|"/>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m:rPr>
                                  <m:brk m:alnAt="7"/>
                                </m:r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d>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func>
                                <m:funcPr>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b="0" i="0"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𝜖</m:t>
                                  </m:r>
                                </m:e>
                              </m:func>
                            </m:e>
                          </m:d>
                        </m:sub>
                        <m:sup/>
                        <m:e>
                          <m:sSub>
                            <m:sSubPr>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acc>
                                <m:accPr>
                                  <m:chr m:val="̂"/>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acc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𝛼</m:t>
                                  </m:r>
                                </m:e>
                              </m:acc>
                            </m:e>
                            <m: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sub>
                          </m:s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b="0" i="0"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e>
                      </m:nary>
                      <m:d>
                        <m:dPr>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𝜎</m:t>
                          </m:r>
                        </m:e>
                      </m:d>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a:p>
                <a:endParaRPr lang="en-US" sz="500" dirty="0">
                  <a:solidFill>
                    <a:schemeClr val="accent5">
                      <a:lumMod val="20000"/>
                      <a:lumOff val="80000"/>
                    </a:schemeClr>
                  </a:solidFill>
                  <a:effectLst>
                    <a:outerShdw blurRad="50800" dist="38100" dir="2700000" algn="tl" rotWithShape="0">
                      <a:prstClr val="black">
                        <a:alpha val="40000"/>
                      </a:prstClr>
                    </a:outerShdw>
                  </a:effectLst>
                </a:endParaRPr>
              </a:p>
            </p:txBody>
          </p:sp>
        </mc:Choice>
        <mc:Fallback>
          <p:sp>
            <p:nvSpPr>
              <p:cNvPr id="3" name="TextBox 2">
                <a:extLst>
                  <a:ext uri="{FF2B5EF4-FFF2-40B4-BE49-F238E27FC236}">
                    <a16:creationId xmlns:a16="http://schemas.microsoft.com/office/drawing/2014/main" id="{F824F2F3-4911-204D-3680-79F0E2B71641}"/>
                  </a:ext>
                </a:extLst>
              </p:cNvPr>
              <p:cNvSpPr txBox="1">
                <a:spLocks noRot="1" noChangeAspect="1" noMove="1" noResize="1" noEditPoints="1" noAdjustHandles="1" noChangeArrowheads="1" noChangeShapeType="1" noTextEdit="1"/>
              </p:cNvSpPr>
              <p:nvPr/>
            </p:nvSpPr>
            <p:spPr>
              <a:xfrm>
                <a:off x="243840" y="3944193"/>
                <a:ext cx="11704320" cy="1921873"/>
              </a:xfrm>
              <a:prstGeom prst="rect">
                <a:avLst/>
              </a:prstGeom>
              <a:blipFill>
                <a:blip r:embed="rId14"/>
                <a:stretch>
                  <a:fillRect l="-1410" t="-65789" b="-122368"/>
                </a:stretch>
              </a:blipFill>
            </p:spPr>
            <p:txBody>
              <a:bodyPr/>
              <a:lstStyle/>
              <a:p>
                <a:r>
                  <a:rPr lang="en-US">
                    <a:noFill/>
                  </a:rPr>
                  <a:t> </a:t>
                </a:r>
              </a:p>
            </p:txBody>
          </p:sp>
        </mc:Fallback>
      </mc:AlternateContent>
    </p:spTree>
    <p:extLst>
      <p:ext uri="{BB962C8B-B14F-4D97-AF65-F5344CB8AC3E}">
        <p14:creationId xmlns:p14="http://schemas.microsoft.com/office/powerpoint/2010/main" val="113035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C446-F0AA-5FF2-69D6-7009FA1BBCCE}"/>
              </a:ext>
            </a:extLst>
          </p:cNvPr>
          <p:cNvSpPr>
            <a:spLocks noGrp="1"/>
          </p:cNvSpPr>
          <p:nvPr>
            <p:ph type="title"/>
          </p:nvPr>
        </p:nvSpPr>
        <p:spPr/>
        <p:txBody>
          <a:bodyPr/>
          <a:lstStyle/>
          <a:p>
            <a:r>
              <a:rPr lang="en-US" dirty="0"/>
              <a:t>PUTTING EVERYTHING TOGETHER</a:t>
            </a:r>
          </a:p>
        </p:txBody>
      </p:sp>
      <p:grpSp>
        <p:nvGrpSpPr>
          <p:cNvPr id="7" name="Group 6">
            <a:extLst>
              <a:ext uri="{FF2B5EF4-FFF2-40B4-BE49-F238E27FC236}">
                <a16:creationId xmlns:a16="http://schemas.microsoft.com/office/drawing/2014/main" id="{97FA8FBD-9E02-A44A-E8BC-DE80E11C8BF0}"/>
              </a:ext>
            </a:extLst>
          </p:cNvPr>
          <p:cNvGrpSpPr/>
          <p:nvPr/>
        </p:nvGrpSpPr>
        <p:grpSpPr>
          <a:xfrm>
            <a:off x="243840" y="1425040"/>
            <a:ext cx="5658560" cy="2003960"/>
            <a:chOff x="741927" y="1294411"/>
            <a:chExt cx="10497441" cy="3717633"/>
          </a:xfrm>
        </p:grpSpPr>
        <p:cxnSp>
          <p:nvCxnSpPr>
            <p:cNvPr id="8" name="Straight Connector 7">
              <a:extLst>
                <a:ext uri="{FF2B5EF4-FFF2-40B4-BE49-F238E27FC236}">
                  <a16:creationId xmlns:a16="http://schemas.microsoft.com/office/drawing/2014/main" id="{E07D058E-3C35-F13F-69EF-6D88221CB217}"/>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69BF4B-0ED2-CBC7-C2DF-F3C431F85B88}"/>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BBFE7C-1120-24A5-96F4-B2FC9CF0F8AC}"/>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1822DF-57AF-A535-73EE-B6038016391B}"/>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EDB683-25C9-C626-DC4E-324FC08BF987}"/>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CACD81-C394-DF00-CAA9-A4624C899863}"/>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9D504A-F837-AC19-B7F9-50B7FAAFFF56}"/>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69BDFA-15A8-4CF3-2EAF-BD93F2272C82}"/>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9D13E2-CAD1-C4B4-DB53-FAED755D0146}"/>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D1DB2A-87C7-7560-00AC-F9BAF2967863}"/>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descr="Diagram, background pattern&#10;&#10;Description automatically generated with medium confidence">
              <a:extLst>
                <a:ext uri="{FF2B5EF4-FFF2-40B4-BE49-F238E27FC236}">
                  <a16:creationId xmlns:a16="http://schemas.microsoft.com/office/drawing/2014/main" id="{C9C3BF7D-7ECB-D275-7691-E29BD9E82593}"/>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9" name="Picture 10" descr="Ball, orange, sphere icon - Free download on Iconfinder">
              <a:extLst>
                <a:ext uri="{FF2B5EF4-FFF2-40B4-BE49-F238E27FC236}">
                  <a16:creationId xmlns:a16="http://schemas.microsoft.com/office/drawing/2014/main" id="{FD4FABA0-20D7-5650-5B0A-EFCC26D785AB}"/>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A picture containing diagram&#10;&#10;Description automatically generated">
              <a:extLst>
                <a:ext uri="{FF2B5EF4-FFF2-40B4-BE49-F238E27FC236}">
                  <a16:creationId xmlns:a16="http://schemas.microsoft.com/office/drawing/2014/main" id="{1AA4CD39-5A04-9874-0EF7-5ACDAB418C8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21" name="Straight Connector 20">
              <a:extLst>
                <a:ext uri="{FF2B5EF4-FFF2-40B4-BE49-F238E27FC236}">
                  <a16:creationId xmlns:a16="http://schemas.microsoft.com/office/drawing/2014/main" id="{EFCE13FF-662C-F869-0C29-5D3198E168C2}"/>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2" name="Picture 10" descr="Ball, orange, sphere icon - Free download on Iconfinder">
              <a:extLst>
                <a:ext uri="{FF2B5EF4-FFF2-40B4-BE49-F238E27FC236}">
                  <a16:creationId xmlns:a16="http://schemas.microsoft.com/office/drawing/2014/main" id="{C421FB74-1776-FB51-54B6-132D751ADA3A}"/>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A picture containing diagram&#10;&#10;Description automatically generated">
              <a:extLst>
                <a:ext uri="{FF2B5EF4-FFF2-40B4-BE49-F238E27FC236}">
                  <a16:creationId xmlns:a16="http://schemas.microsoft.com/office/drawing/2014/main" id="{0C9F7997-3C4B-E339-2B75-A3CF228DC8F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4" name="Straight Connector 23">
              <a:extLst>
                <a:ext uri="{FF2B5EF4-FFF2-40B4-BE49-F238E27FC236}">
                  <a16:creationId xmlns:a16="http://schemas.microsoft.com/office/drawing/2014/main" id="{08BAB2B6-BFCE-D6DC-C1F9-A9A45637637A}"/>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5" name="Picture 10" descr="Ball, orange, sphere icon - Free download on Iconfinder">
              <a:extLst>
                <a:ext uri="{FF2B5EF4-FFF2-40B4-BE49-F238E27FC236}">
                  <a16:creationId xmlns:a16="http://schemas.microsoft.com/office/drawing/2014/main" id="{B6136B0B-D4A0-30F8-3297-FFF81A8829E3}"/>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picture containing diagram&#10;&#10;Description automatically generated">
              <a:extLst>
                <a:ext uri="{FF2B5EF4-FFF2-40B4-BE49-F238E27FC236}">
                  <a16:creationId xmlns:a16="http://schemas.microsoft.com/office/drawing/2014/main" id="{DF43DB38-A193-689E-B3F5-11D4C76C949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7" name="Straight Connector 26">
              <a:extLst>
                <a:ext uri="{FF2B5EF4-FFF2-40B4-BE49-F238E27FC236}">
                  <a16:creationId xmlns:a16="http://schemas.microsoft.com/office/drawing/2014/main" id="{DF3FBCCC-9B66-5E8A-96BC-BFFAB5D38572}"/>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8" name="Picture 10" descr="Ball, orange, sphere icon - Free download on Iconfinder">
              <a:extLst>
                <a:ext uri="{FF2B5EF4-FFF2-40B4-BE49-F238E27FC236}">
                  <a16:creationId xmlns:a16="http://schemas.microsoft.com/office/drawing/2014/main" id="{F66D61A9-069E-B92C-DFE1-55C2F03BA650}"/>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A picture containing diagram&#10;&#10;Description automatically generated">
              <a:extLst>
                <a:ext uri="{FF2B5EF4-FFF2-40B4-BE49-F238E27FC236}">
                  <a16:creationId xmlns:a16="http://schemas.microsoft.com/office/drawing/2014/main" id="{E9EF576A-5B32-F79B-2A15-9C52327ED97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30" name="Straight Connector 29">
              <a:extLst>
                <a:ext uri="{FF2B5EF4-FFF2-40B4-BE49-F238E27FC236}">
                  <a16:creationId xmlns:a16="http://schemas.microsoft.com/office/drawing/2014/main" id="{69C9189F-AE88-3D8C-4DEB-1C0A03C85821}"/>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31" name="Picture 10" descr="Ball, orange, sphere icon - Free download on Iconfinder">
              <a:extLst>
                <a:ext uri="{FF2B5EF4-FFF2-40B4-BE49-F238E27FC236}">
                  <a16:creationId xmlns:a16="http://schemas.microsoft.com/office/drawing/2014/main" id="{287A6B88-BA6C-02A0-D17E-B7D8D7063451}"/>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A picture containing diagram&#10;&#10;Description automatically generated">
              <a:extLst>
                <a:ext uri="{FF2B5EF4-FFF2-40B4-BE49-F238E27FC236}">
                  <a16:creationId xmlns:a16="http://schemas.microsoft.com/office/drawing/2014/main" id="{64E1D4B2-A99A-9B64-D286-F57B89D025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3" name="Straight Connector 32">
              <a:extLst>
                <a:ext uri="{FF2B5EF4-FFF2-40B4-BE49-F238E27FC236}">
                  <a16:creationId xmlns:a16="http://schemas.microsoft.com/office/drawing/2014/main" id="{641B03B6-2D60-EB0F-6E4F-6A13D0E23AF3}"/>
                </a:ext>
              </a:extLst>
            </p:cNvPr>
            <p:cNvCxnSpPr>
              <a:cxnSpLocks/>
              <a:endCxn id="32"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4" name="Rounded Rectangle 33">
                  <a:extLst>
                    <a:ext uri="{FF2B5EF4-FFF2-40B4-BE49-F238E27FC236}">
                      <a16:creationId xmlns:a16="http://schemas.microsoft.com/office/drawing/2014/main" id="{F911FFC1-621A-4694-E653-2A8D9D305A19}"/>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i="1" smtClean="0">
                            <a:solidFill>
                              <a:srgbClr val="272611"/>
                            </a:solidFill>
                            <a:latin typeface="Cambria Math" panose="02040503050406030204" pitchFamily="18" charset="0"/>
                            <a:ea typeface="Cambria Math" panose="02040503050406030204" pitchFamily="18" charset="0"/>
                          </a:rPr>
                          <m:t>ℰ</m:t>
                        </m:r>
                      </m:oMath>
                    </m:oMathPara>
                  </a14:m>
                  <a:endParaRPr lang="en-US" sz="2800" dirty="0">
                    <a:solidFill>
                      <a:srgbClr val="272611"/>
                    </a:solidFill>
                  </a:endParaRPr>
                </a:p>
              </p:txBody>
            </p:sp>
          </mc:Choice>
          <mc:Fallback>
            <p:sp>
              <p:nvSpPr>
                <p:cNvPr id="34" name="Rounded Rectangle 33">
                  <a:extLst>
                    <a:ext uri="{FF2B5EF4-FFF2-40B4-BE49-F238E27FC236}">
                      <a16:creationId xmlns:a16="http://schemas.microsoft.com/office/drawing/2014/main" id="{F911FFC1-621A-4694-E653-2A8D9D305A19}"/>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ounded Rectangle 34">
                  <a:extLst>
                    <a:ext uri="{FF2B5EF4-FFF2-40B4-BE49-F238E27FC236}">
                      <a16:creationId xmlns:a16="http://schemas.microsoft.com/office/drawing/2014/main" id="{9C31BA26-2568-D2B7-37F0-EED8D3E2FC50}"/>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b="0" i="1" smtClean="0">
                            <a:solidFill>
                              <a:srgbClr val="272611"/>
                            </a:solidFill>
                            <a:latin typeface="Cambria Math" panose="02040503050406030204" pitchFamily="18" charset="0"/>
                            <a:ea typeface="Cambria Math" panose="02040503050406030204" pitchFamily="18" charset="0"/>
                          </a:rPr>
                          <m:t>𝑂</m:t>
                        </m:r>
                      </m:oMath>
                    </m:oMathPara>
                  </a14:m>
                  <a:endParaRPr lang="en-US" sz="800" dirty="0">
                    <a:solidFill>
                      <a:srgbClr val="272611"/>
                    </a:solidFill>
                  </a:endParaRPr>
                </a:p>
              </p:txBody>
            </p:sp>
          </mc:Choice>
          <mc:Fallback>
            <p:sp>
              <p:nvSpPr>
                <p:cNvPr id="35" name="Rounded Rectangle 34">
                  <a:extLst>
                    <a:ext uri="{FF2B5EF4-FFF2-40B4-BE49-F238E27FC236}">
                      <a16:creationId xmlns:a16="http://schemas.microsoft.com/office/drawing/2014/main" id="{9C31BA26-2568-D2B7-37F0-EED8D3E2FC50}"/>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D82B4221-6A89-47C4-F9F7-11F3CAF4C6D2}"/>
                  </a:ext>
                </a:extLst>
              </p:cNvPr>
              <p:cNvSpPr txBox="1"/>
              <p:nvPr/>
            </p:nvSpPr>
            <p:spPr>
              <a:xfrm>
                <a:off x="6029290" y="1380291"/>
                <a:ext cx="6162709" cy="2089162"/>
              </a:xfrm>
              <a:prstGeom prst="rect">
                <a:avLst/>
              </a:prstGeom>
              <a:noFill/>
            </p:spPr>
            <p:txBody>
              <a:bodyPr wrap="square" rtlCol="0">
                <a:spAutoFit/>
              </a:bodyPr>
              <a:lstStyle/>
              <a:p>
                <a:r>
                  <a:rPr lang="en-US" sz="3200" dirty="0">
                    <a:solidFill>
                      <a:schemeClr val="accent5">
                        <a:lumMod val="20000"/>
                        <a:lumOff val="80000"/>
                      </a:schemeClr>
                    </a:solidFill>
                    <a:effectLst>
                      <a:outerShdw blurRad="50800" dist="38100" dir="2700000" algn="tl" rotWithShape="0">
                        <a:prstClr val="black">
                          <a:alpha val="40000"/>
                        </a:prstClr>
                      </a:outerShdw>
                    </a:effectLst>
                  </a:rPr>
                  <a:t>Form </a:t>
                </a:r>
                <a:r>
                  <a:rPr lang="en-US" sz="3200" b="1" dirty="0">
                    <a:solidFill>
                      <a:schemeClr val="accent5">
                        <a:lumMod val="60000"/>
                        <a:lumOff val="40000"/>
                      </a:schemeClr>
                    </a:solidFill>
                    <a:effectLst>
                      <a:outerShdw blurRad="50800" dist="38100" dir="2700000" algn="tl" rotWithShape="0">
                        <a:prstClr val="black">
                          <a:alpha val="40000"/>
                        </a:prstClr>
                      </a:outerShdw>
                    </a:effectLst>
                  </a:rPr>
                  <a:t>classical dataset</a:t>
                </a:r>
                <a:r>
                  <a:rPr lang="en-US" sz="3200" dirty="0">
                    <a:solidFill>
                      <a:schemeClr val="accent5">
                        <a:lumMod val="20000"/>
                        <a:lumOff val="80000"/>
                      </a:schemeClr>
                    </a:solidFill>
                    <a:effectLst>
                      <a:outerShdw blurRad="50800" dist="38100" dir="2700000" algn="tl" rotWithShape="0">
                        <a:prstClr val="black">
                          <a:alpha val="40000"/>
                        </a:prstClr>
                      </a:outerShdw>
                    </a:effectLst>
                  </a:rPr>
                  <a:t> of pairs </a:t>
                </a:r>
                <a14:m>
                  <m:oMath xmlns:m="http://schemas.openxmlformats.org/officeDocument/2006/math">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sSubSup>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where </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t>
                </a:r>
                <a:r>
                  <a:rPr lang="en-US" sz="3200" dirty="0" err="1">
                    <a:solidFill>
                      <a:schemeClr val="accent5">
                        <a:lumMod val="20000"/>
                        <a:lumOff val="80000"/>
                      </a:schemeClr>
                    </a:solidFill>
                    <a:effectLst>
                      <a:outerShdw blurRad="50800" dist="38100" dir="2700000" algn="tl" rotWithShape="0">
                        <a:prstClr val="black">
                          <a:alpha val="40000"/>
                        </a:prstClr>
                      </a:outerShdw>
                    </a:effectLst>
                  </a:rPr>
                  <a:t>Haar</a:t>
                </a:r>
                <a:r>
                  <a:rPr lang="en-US" sz="3200" dirty="0">
                    <a:solidFill>
                      <a:schemeClr val="accent5">
                        <a:lumMod val="20000"/>
                        <a:lumOff val="80000"/>
                      </a:schemeClr>
                    </a:solidFill>
                    <a:effectLst>
                      <a:outerShdw blurRad="50800" dist="38100" dir="2700000" algn="tl" rotWithShape="0">
                        <a:prstClr val="black">
                          <a:alpha val="40000"/>
                        </a:prstClr>
                      </a:outerShdw>
                    </a:effectLst>
                  </a:rPr>
                  <a:t>-random product state</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ℰ</m:t>
                        </m:r>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e>
                        </m:d>
                      </m:e>
                    </m:d>
                  </m:oMath>
                </a14:m>
                <a:endParaRPr lang="en-US" sz="3200" dirty="0">
                  <a:solidFill>
                    <a:schemeClr val="accent5">
                      <a:lumMod val="20000"/>
                      <a:lumOff val="80000"/>
                    </a:schemeClr>
                  </a:solidFill>
                  <a:effectLst>
                    <a:outerShdw blurRad="50800" dist="38100" dir="2700000" algn="tl" rotWithShape="0">
                      <a:prstClr val="black">
                        <a:alpha val="40000"/>
                      </a:prstClr>
                    </a:outerShdw>
                  </a:effectLst>
                </a:endParaRPr>
              </a:p>
            </p:txBody>
          </p:sp>
        </mc:Choice>
        <mc:Fallback>
          <p:sp>
            <p:nvSpPr>
              <p:cNvPr id="36" name="TextBox 35">
                <a:extLst>
                  <a:ext uri="{FF2B5EF4-FFF2-40B4-BE49-F238E27FC236}">
                    <a16:creationId xmlns:a16="http://schemas.microsoft.com/office/drawing/2014/main" id="{D82B4221-6A89-47C4-F9F7-11F3CAF4C6D2}"/>
                  </a:ext>
                </a:extLst>
              </p:cNvPr>
              <p:cNvSpPr txBox="1">
                <a:spLocks noRot="1" noChangeAspect="1" noMove="1" noResize="1" noEditPoints="1" noAdjustHandles="1" noChangeArrowheads="1" noChangeShapeType="1" noTextEdit="1"/>
              </p:cNvSpPr>
              <p:nvPr/>
            </p:nvSpPr>
            <p:spPr>
              <a:xfrm>
                <a:off x="6029290" y="1380291"/>
                <a:ext cx="6162709" cy="2089162"/>
              </a:xfrm>
              <a:prstGeom prst="rect">
                <a:avLst/>
              </a:prstGeom>
              <a:blipFill>
                <a:blip r:embed="rId13"/>
                <a:stretch>
                  <a:fillRect l="-2669" t="-4217" r="-205" b="-84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ounded Rectangle 2">
                <a:extLst>
                  <a:ext uri="{FF2B5EF4-FFF2-40B4-BE49-F238E27FC236}">
                    <a16:creationId xmlns:a16="http://schemas.microsoft.com/office/drawing/2014/main" id="{F846973A-C69A-0A70-9E72-7285168391D2}"/>
                  </a:ext>
                </a:extLst>
              </p:cNvPr>
              <p:cNvSpPr>
                <a:spLocks/>
              </p:cNvSpPr>
              <p:nvPr/>
            </p:nvSpPr>
            <p:spPr>
              <a:xfrm>
                <a:off x="375557" y="3782774"/>
                <a:ext cx="11413672" cy="2581595"/>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‘22]: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Provided the dataset is of size at least</a:t>
                </a:r>
              </a:p>
              <a:p>
                <a:pPr>
                  <a:defRPr/>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uncPr>
                        <m:fName>
                          <m:r>
                            <a:rPr lang="en-US" sz="3200" b="1" i="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𝐥𝐨𝐠</m:t>
                          </m:r>
                        </m:fName>
                        <m:e>
                          <m:r>
                            <a:rPr lang="en-US" sz="32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𝒏</m:t>
                          </m:r>
                        </m:e>
                      </m:func>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min</m:t>
                          </m:r>
                        </m:fName>
                        <m:e>
                          <m:d>
                            <m:d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𝑛</m:t>
                                  </m:r>
                                </m:e>
                                <m:sup>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func>
                                </m:sup>
                              </m:s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d>
                                    <m:d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d>
                                </m:e>
                                <m:sup>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O</m:t>
                                      </m:r>
                                      <m: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func>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Sup>
                                            <m:s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func>
                                    </m:e>
                                  </m:func>
                                </m:sup>
                              </m:sSup>
                            </m:e>
                          </m:d>
                        </m:e>
                      </m:func>
                    </m:oMath>
                  </m:oMathPara>
                </a14:m>
                <a:endParaRPr lang="en-US" sz="3200" dirty="0">
                  <a:solidFill>
                    <a:schemeClr val="accent2">
                      <a:lumMod val="20000"/>
                      <a:lumOff val="80000"/>
                    </a:schemeClr>
                  </a:solidFill>
                  <a:effectLst>
                    <a:outerShdw blurRad="50800" dist="38100" dir="2700000" algn="tl" rotWithShape="0">
                      <a:prstClr val="black">
                        <a:alpha val="40000"/>
                      </a:prstClr>
                    </a:outerShdw>
                  </a:effectLst>
                </a:endParaRPr>
              </a:p>
              <a:p>
                <a:pPr lvl="0">
                  <a:defRPr/>
                </a:pPr>
                <a:r>
                  <a:rPr lang="en-US" sz="3200" dirty="0">
                    <a:solidFill>
                      <a:schemeClr val="accent2">
                        <a:lumMod val="20000"/>
                        <a:lumOff val="80000"/>
                      </a:schemeClr>
                    </a:solidFill>
                    <a:effectLst>
                      <a:outerShdw blurRad="50800" dist="38100" dir="2700000" algn="tl" rotWithShape="0">
                        <a:prstClr val="black">
                          <a:alpha val="40000"/>
                        </a:prstClr>
                      </a:outerShdw>
                    </a:effectLst>
                  </a:rPr>
                  <a:t>then given Haar-random product state </a:t>
                </a:r>
                <a14:m>
                  <m:oMath xmlns:m="http://schemas.openxmlformats.org/officeDocument/2006/math">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𝜎</m:t>
                    </m:r>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the algorithm can predict </a:t>
                </a:r>
                <a14:m>
                  <m:oMath xmlns:m="http://schemas.openxmlformats.org/officeDocument/2006/math">
                    <m:r>
                      <m:rPr>
                        <m:sty m:val="p"/>
                      </m:rPr>
                      <a:rPr lang="en-US" sz="3200" b="0" i="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i="1" dirty="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ℰ</m:t>
                        </m:r>
                        <m:r>
                          <a:rPr lang="en-US" sz="3200" b="0" i="1" dirty="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3200" b="0" i="1" dirty="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r>
                          <a:rPr lang="en-US" sz="3200" b="0" i="1" dirty="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e>
                    </m:d>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to squared error </a:t>
                </a:r>
                <a14:m>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SubSup>
                      <m:sSub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begChr m:val="‖"/>
                            <m:endChr m:val="‖"/>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e>
                              <m:sup>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low</m:t>
                                </m:r>
                              </m:sup>
                            </m:sSup>
                          </m:e>
                        </m:d>
                      </m:e>
                      <m:sub>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op</m:t>
                        </m:r>
                      </m:sub>
                      <m: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2</m:t>
                        </m:r>
                      </m:sup>
                    </m:sSubSup>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in expectation.</a:t>
                </a:r>
              </a:p>
            </p:txBody>
          </p:sp>
        </mc:Choice>
        <mc:Fallback>
          <p:sp>
            <p:nvSpPr>
              <p:cNvPr id="3" name="Rounded Rectangle 2">
                <a:extLst>
                  <a:ext uri="{FF2B5EF4-FFF2-40B4-BE49-F238E27FC236}">
                    <a16:creationId xmlns:a16="http://schemas.microsoft.com/office/drawing/2014/main" id="{F846973A-C69A-0A70-9E72-7285168391D2}"/>
                  </a:ext>
                </a:extLst>
              </p:cNvPr>
              <p:cNvSpPr>
                <a:spLocks noRot="1" noChangeAspect="1" noMove="1" noResize="1" noEditPoints="1" noAdjustHandles="1" noChangeArrowheads="1" noChangeShapeType="1" noTextEdit="1"/>
              </p:cNvSpPr>
              <p:nvPr/>
            </p:nvSpPr>
            <p:spPr>
              <a:xfrm>
                <a:off x="375557" y="3782774"/>
                <a:ext cx="11413672" cy="2581595"/>
              </a:xfrm>
              <a:prstGeom prst="roundRect">
                <a:avLst>
                  <a:gd name="adj" fmla="val 6119"/>
                </a:avLst>
              </a:prstGeom>
              <a:blipFill>
                <a:blip r:embed="rId14"/>
                <a:stretch>
                  <a:fillRect l="-1000" r="-1222" b="-1951"/>
                </a:stretch>
              </a:blipFill>
              <a:ln w="12700">
                <a:solidFill>
                  <a:schemeClr val="accent2">
                    <a:lumMod val="20000"/>
                    <a:lumOff val="80000"/>
                  </a:schemeClr>
                </a:solidFill>
              </a:ln>
              <a:effectLst/>
            </p:spPr>
            <p:txBody>
              <a:bodyPr/>
              <a:lstStyle/>
              <a:p>
                <a:r>
                  <a:rPr lang="en-US">
                    <a:noFill/>
                  </a:rPr>
                  <a:t> </a:t>
                </a:r>
              </a:p>
            </p:txBody>
          </p:sp>
        </mc:Fallback>
      </mc:AlternateContent>
    </p:spTree>
    <p:extLst>
      <p:ext uri="{BB962C8B-B14F-4D97-AF65-F5344CB8AC3E}">
        <p14:creationId xmlns:p14="http://schemas.microsoft.com/office/powerpoint/2010/main" val="1008324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C446-F0AA-5FF2-69D6-7009FA1BBCCE}"/>
              </a:ext>
            </a:extLst>
          </p:cNvPr>
          <p:cNvSpPr>
            <a:spLocks noGrp="1"/>
          </p:cNvSpPr>
          <p:nvPr>
            <p:ph type="title"/>
          </p:nvPr>
        </p:nvSpPr>
        <p:spPr/>
        <p:txBody>
          <a:bodyPr/>
          <a:lstStyle/>
          <a:p>
            <a:r>
              <a:rPr lang="en-US" dirty="0"/>
              <a:t>PUTTING EVERYTHING TOGETHER</a:t>
            </a:r>
          </a:p>
        </p:txBody>
      </p:sp>
      <mc:AlternateContent xmlns:mc="http://schemas.openxmlformats.org/markup-compatibility/2006">
        <mc:Choice xmlns:a14="http://schemas.microsoft.com/office/drawing/2010/main" Requires="a14">
          <p:sp>
            <p:nvSpPr>
              <p:cNvPr id="3" name="Rounded Rectangle 2">
                <a:extLst>
                  <a:ext uri="{FF2B5EF4-FFF2-40B4-BE49-F238E27FC236}">
                    <a16:creationId xmlns:a16="http://schemas.microsoft.com/office/drawing/2014/main" id="{337C35E2-3465-9C0F-9338-6C87F9267B56}"/>
                  </a:ext>
                </a:extLst>
              </p:cNvPr>
              <p:cNvSpPr>
                <a:spLocks/>
              </p:cNvSpPr>
              <p:nvPr/>
            </p:nvSpPr>
            <p:spPr>
              <a:xfrm>
                <a:off x="375557" y="1294411"/>
                <a:ext cx="11413672" cy="2581595"/>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‘22]: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Provided the dataset is of size at least</a:t>
                </a:r>
              </a:p>
              <a:p>
                <a:pPr>
                  <a:defRPr/>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uncPr>
                        <m:fName>
                          <m:r>
                            <a:rPr lang="en-US" sz="3200" b="1" i="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𝐥𝐨𝐠</m:t>
                          </m:r>
                        </m:fName>
                        <m:e>
                          <m:r>
                            <a:rPr lang="en-US" sz="32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𝒏</m:t>
                          </m:r>
                        </m:e>
                      </m:func>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min</m:t>
                          </m:r>
                        </m:fName>
                        <m:e>
                          <m:d>
                            <m:d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𝑛</m:t>
                                  </m:r>
                                </m:e>
                                <m:sup>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func>
                                </m:sup>
                              </m:s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d>
                                    <m:d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d>
                                </m:e>
                                <m:sup>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O</m:t>
                                      </m:r>
                                      <m: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func>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Sup>
                                            <m:s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func>
                                    </m:e>
                                  </m:func>
                                </m:sup>
                              </m:sSup>
                            </m:e>
                          </m:d>
                        </m:e>
                      </m:func>
                    </m:oMath>
                  </m:oMathPara>
                </a14:m>
                <a:endParaRPr lang="en-US" sz="3200" dirty="0">
                  <a:solidFill>
                    <a:schemeClr val="accent2">
                      <a:lumMod val="20000"/>
                      <a:lumOff val="80000"/>
                    </a:schemeClr>
                  </a:solidFill>
                  <a:effectLst>
                    <a:outerShdw blurRad="50800" dist="38100" dir="2700000" algn="tl" rotWithShape="0">
                      <a:prstClr val="black">
                        <a:alpha val="40000"/>
                      </a:prstClr>
                    </a:outerShdw>
                  </a:effectLst>
                </a:endParaRPr>
              </a:p>
              <a:p>
                <a:pPr lvl="0">
                  <a:defRPr/>
                </a:pPr>
                <a:r>
                  <a:rPr lang="en-US" sz="3200" dirty="0">
                    <a:solidFill>
                      <a:schemeClr val="accent2">
                        <a:lumMod val="20000"/>
                        <a:lumOff val="80000"/>
                      </a:schemeClr>
                    </a:solidFill>
                    <a:effectLst>
                      <a:outerShdw blurRad="50800" dist="38100" dir="2700000" algn="tl" rotWithShape="0">
                        <a:prstClr val="black">
                          <a:alpha val="40000"/>
                        </a:prstClr>
                      </a:outerShdw>
                    </a:effectLst>
                  </a:rPr>
                  <a:t>then given Haar-random product state </a:t>
                </a:r>
                <a14:m>
                  <m:oMath xmlns:m="http://schemas.openxmlformats.org/officeDocument/2006/math">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𝜎</m:t>
                    </m:r>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the algorithm can predict </a:t>
                </a:r>
                <a14:m>
                  <m:oMath xmlns:m="http://schemas.openxmlformats.org/officeDocument/2006/math">
                    <m:r>
                      <m:rPr>
                        <m:sty m:val="p"/>
                      </m:rPr>
                      <a:rPr lang="en-US" sz="3200" b="0" i="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i="1" dirty="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ℰ</m:t>
                        </m:r>
                        <m:r>
                          <a:rPr lang="en-US" sz="3200" b="0" i="1" dirty="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3200" b="0" i="1" dirty="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r>
                          <a:rPr lang="en-US" sz="3200" b="0" i="1" dirty="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e>
                    </m:d>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to squared error </a:t>
                </a:r>
                <a14:m>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SubSup>
                      <m:sSub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begChr m:val="‖"/>
                            <m:endChr m:val="‖"/>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e>
                              <m:sup>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low</m:t>
                                </m:r>
                              </m:sup>
                            </m:sSup>
                          </m:e>
                        </m:d>
                      </m:e>
                      <m:sub>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op</m:t>
                        </m:r>
                      </m:sub>
                      <m: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2</m:t>
                        </m:r>
                      </m:sup>
                    </m:sSubSup>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in expectation.</a:t>
                </a:r>
              </a:p>
            </p:txBody>
          </p:sp>
        </mc:Choice>
        <mc:Fallback>
          <p:sp>
            <p:nvSpPr>
              <p:cNvPr id="3" name="Rounded Rectangle 2">
                <a:extLst>
                  <a:ext uri="{FF2B5EF4-FFF2-40B4-BE49-F238E27FC236}">
                    <a16:creationId xmlns:a16="http://schemas.microsoft.com/office/drawing/2014/main" id="{337C35E2-3465-9C0F-9338-6C87F9267B56}"/>
                  </a:ext>
                </a:extLst>
              </p:cNvPr>
              <p:cNvSpPr>
                <a:spLocks noRot="1" noChangeAspect="1" noMove="1" noResize="1" noEditPoints="1" noAdjustHandles="1" noChangeArrowheads="1" noChangeShapeType="1" noTextEdit="1"/>
              </p:cNvSpPr>
              <p:nvPr/>
            </p:nvSpPr>
            <p:spPr>
              <a:xfrm>
                <a:off x="375557" y="1294411"/>
                <a:ext cx="11413672" cy="2581595"/>
              </a:xfrm>
              <a:prstGeom prst="roundRect">
                <a:avLst>
                  <a:gd name="adj" fmla="val 6119"/>
                </a:avLst>
              </a:prstGeom>
              <a:blipFill>
                <a:blip r:embed="rId2"/>
                <a:stretch>
                  <a:fillRect l="-1000" r="-1222" b="-2439"/>
                </a:stretch>
              </a:blipFill>
              <a:ln w="12700">
                <a:solidFill>
                  <a:schemeClr val="accent2">
                    <a:lumMod val="20000"/>
                    <a:lumOff val="80000"/>
                  </a:schemeClr>
                </a:solid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EC6860F-B7B4-A158-4477-A32831576B26}"/>
                  </a:ext>
                </a:extLst>
              </p:cNvPr>
              <p:cNvSpPr txBox="1"/>
              <p:nvPr/>
            </p:nvSpPr>
            <p:spPr>
              <a:xfrm>
                <a:off x="375557" y="4163786"/>
                <a:ext cx="11413672" cy="1077218"/>
              </a:xfrm>
              <a:prstGeom prst="rect">
                <a:avLst/>
              </a:prstGeom>
              <a:noFill/>
            </p:spPr>
            <p:txBody>
              <a:bodyPr wrap="square" rtlCol="0">
                <a:spAutoFit/>
              </a:bodyPr>
              <a:lstStyle/>
              <a:p>
                <a:r>
                  <a:rPr lang="en-US" sz="3200" dirty="0">
                    <a:solidFill>
                      <a:schemeClr val="accent5">
                        <a:lumMod val="20000"/>
                        <a:lumOff val="80000"/>
                      </a:schemeClr>
                    </a:solidFill>
                  </a:rPr>
                  <a:t>Algorithm is classical, except when we need to estimate </a:t>
                </a:r>
                <a14:m>
                  <m:oMath xmlns:m="http://schemas.openxmlformats.org/officeDocument/2006/math">
                    <m:r>
                      <m:rPr>
                        <m:sty m:val="p"/>
                      </m:rPr>
                      <a:rPr lang="en-US" sz="3200" b="0" i="0" smtClean="0">
                        <a:solidFill>
                          <a:schemeClr val="accent5">
                            <a:lumMod val="20000"/>
                            <a:lumOff val="80000"/>
                          </a:schemeClr>
                        </a:solidFill>
                        <a:latin typeface="Cambria Math" panose="02040503050406030204" pitchFamily="18" charset="0"/>
                      </a:rPr>
                      <m:t>tr</m:t>
                    </m:r>
                    <m:d>
                      <m:dPr>
                        <m:ctrlPr>
                          <a:rPr lang="en-US" sz="3200" b="0" i="1" smtClean="0">
                            <a:solidFill>
                              <a:schemeClr val="accent5">
                                <a:lumMod val="20000"/>
                                <a:lumOff val="80000"/>
                              </a:schemeClr>
                            </a:solidFill>
                            <a:latin typeface="Cambria Math" panose="02040503050406030204" pitchFamily="18" charset="0"/>
                          </a:rPr>
                        </m:ctrlPr>
                      </m:dPr>
                      <m:e>
                        <m:r>
                          <a:rPr lang="en-US" sz="3200" b="0" i="1" smtClean="0">
                            <a:solidFill>
                              <a:schemeClr val="accent5">
                                <a:lumMod val="20000"/>
                                <a:lumOff val="80000"/>
                              </a:schemeClr>
                            </a:solidFill>
                            <a:latin typeface="Cambria Math" panose="02040503050406030204" pitchFamily="18" charset="0"/>
                          </a:rPr>
                          <m:t>𝑃</m:t>
                        </m:r>
                        <m:r>
                          <a:rPr lang="en-US" sz="3200" b="0" i="1" smtClean="0">
                            <a:solidFill>
                              <a:schemeClr val="accent5">
                                <a:lumMod val="20000"/>
                                <a:lumOff val="80000"/>
                              </a:schemeClr>
                            </a:solidFill>
                            <a:latin typeface="Cambria Math" panose="02040503050406030204" pitchFamily="18" charset="0"/>
                          </a:rPr>
                          <m:t>𝜎</m:t>
                        </m:r>
                      </m:e>
                    </m:d>
                  </m:oMath>
                </a14:m>
                <a:r>
                  <a:rPr lang="en-US" sz="3200" dirty="0">
                    <a:solidFill>
                      <a:schemeClr val="accent5">
                        <a:lumMod val="20000"/>
                        <a:lumOff val="80000"/>
                      </a:schemeClr>
                    </a:solidFill>
                  </a:rPr>
                  <a:t>’s during prediction phase, which can be done w/ classical shadows</a:t>
                </a:r>
              </a:p>
            </p:txBody>
          </p:sp>
        </mc:Choice>
        <mc:Fallback>
          <p:sp>
            <p:nvSpPr>
              <p:cNvPr id="5" name="TextBox 4">
                <a:extLst>
                  <a:ext uri="{FF2B5EF4-FFF2-40B4-BE49-F238E27FC236}">
                    <a16:creationId xmlns:a16="http://schemas.microsoft.com/office/drawing/2014/main" id="{5EC6860F-B7B4-A158-4477-A32831576B26}"/>
                  </a:ext>
                </a:extLst>
              </p:cNvPr>
              <p:cNvSpPr txBox="1">
                <a:spLocks noRot="1" noChangeAspect="1" noMove="1" noResize="1" noEditPoints="1" noAdjustHandles="1" noChangeArrowheads="1" noChangeShapeType="1" noTextEdit="1"/>
              </p:cNvSpPr>
              <p:nvPr/>
            </p:nvSpPr>
            <p:spPr>
              <a:xfrm>
                <a:off x="375557" y="4163786"/>
                <a:ext cx="11413672" cy="1077218"/>
              </a:xfrm>
              <a:prstGeom prst="rect">
                <a:avLst/>
              </a:prstGeom>
              <a:blipFill>
                <a:blip r:embed="rId3"/>
                <a:stretch>
                  <a:fillRect l="-1333" t="-6977" b="-16279"/>
                </a:stretch>
              </a:blipFill>
            </p:spPr>
            <p:txBody>
              <a:bodyPr/>
              <a:lstStyle/>
              <a:p>
                <a:r>
                  <a:rPr lang="en-US">
                    <a:noFill/>
                  </a:rPr>
                  <a:t> </a:t>
                </a:r>
              </a:p>
            </p:txBody>
          </p:sp>
        </mc:Fallback>
      </mc:AlternateContent>
    </p:spTree>
    <p:extLst>
      <p:ext uri="{BB962C8B-B14F-4D97-AF65-F5344CB8AC3E}">
        <p14:creationId xmlns:p14="http://schemas.microsoft.com/office/powerpoint/2010/main" val="36720595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80DF-8507-06FD-051A-A733FD318405}"/>
              </a:ext>
            </a:extLst>
          </p:cNvPr>
          <p:cNvSpPr>
            <a:spLocks noGrp="1"/>
          </p:cNvSpPr>
          <p:nvPr>
            <p:ph type="title"/>
          </p:nvPr>
        </p:nvSpPr>
        <p:spPr/>
        <p:txBody>
          <a:bodyPr/>
          <a:lstStyle/>
          <a:p>
            <a:r>
              <a:rPr lang="en-US" dirty="0"/>
              <a:t>EXTENSION 1: ESTIMATING ANY OBSERVABLE</a:t>
            </a:r>
          </a:p>
        </p:txBody>
      </p:sp>
      <p:grpSp>
        <p:nvGrpSpPr>
          <p:cNvPr id="3" name="Group 2">
            <a:extLst>
              <a:ext uri="{FF2B5EF4-FFF2-40B4-BE49-F238E27FC236}">
                <a16:creationId xmlns:a16="http://schemas.microsoft.com/office/drawing/2014/main" id="{7679E095-0EB8-2958-B0D4-FE31F54E8536}"/>
              </a:ext>
            </a:extLst>
          </p:cNvPr>
          <p:cNvGrpSpPr/>
          <p:nvPr/>
        </p:nvGrpSpPr>
        <p:grpSpPr>
          <a:xfrm>
            <a:off x="741927" y="1294411"/>
            <a:ext cx="10497441" cy="3717633"/>
            <a:chOff x="741927" y="1294411"/>
            <a:chExt cx="10497441" cy="3717633"/>
          </a:xfrm>
        </p:grpSpPr>
        <p:cxnSp>
          <p:nvCxnSpPr>
            <p:cNvPr id="53" name="Straight Connector 52">
              <a:extLst>
                <a:ext uri="{FF2B5EF4-FFF2-40B4-BE49-F238E27FC236}">
                  <a16:creationId xmlns:a16="http://schemas.microsoft.com/office/drawing/2014/main" id="{73A6AF1D-2CFC-36C8-A4F4-A55EB07949C3}"/>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B02D63C-6E55-EDCA-62D1-93D0055DD298}"/>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ED71636-69FB-43A4-DDD7-5297F9544D3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181E595-A1C7-B7C8-120C-4340209BCF4F}"/>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2CBFCA-1BD0-4E7E-8767-13C869F01EC8}"/>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6BB927A-E1D1-F231-FC39-AF3EA5054B13}"/>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3064DA-40E3-3F58-D991-E4C050131DE1}"/>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E9AA7E-0905-246D-F1BB-CCF679745F64}"/>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658EC70-6D34-C651-4737-F7D9EA228DEC}"/>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BB9F09E-88A3-BC37-1132-240BBBAB902B}"/>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descr="Diagram, background pattern&#10;&#10;Description automatically generated with medium confidence">
              <a:extLst>
                <a:ext uri="{FF2B5EF4-FFF2-40B4-BE49-F238E27FC236}">
                  <a16:creationId xmlns:a16="http://schemas.microsoft.com/office/drawing/2014/main" id="{3E079A64-9C0C-2D0B-6C22-32C8D2D08C14}"/>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034" name="Picture 10" descr="Ball, orange, sphere icon - Free download on Iconfinder">
              <a:extLst>
                <a:ext uri="{FF2B5EF4-FFF2-40B4-BE49-F238E27FC236}">
                  <a16:creationId xmlns:a16="http://schemas.microsoft.com/office/drawing/2014/main" id="{696280EE-9A48-104B-4094-DE4824010FC3}"/>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descr="A picture containing diagram&#10;&#10;Description automatically generated">
              <a:extLst>
                <a:ext uri="{FF2B5EF4-FFF2-40B4-BE49-F238E27FC236}">
                  <a16:creationId xmlns:a16="http://schemas.microsoft.com/office/drawing/2014/main" id="{2A591CC9-C05C-0AE6-2BDD-7749D7541C3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10" name="Straight Connector 9">
              <a:extLst>
                <a:ext uri="{FF2B5EF4-FFF2-40B4-BE49-F238E27FC236}">
                  <a16:creationId xmlns:a16="http://schemas.microsoft.com/office/drawing/2014/main" id="{2B1C945F-EE10-FA76-C03F-C158C50E5E48}"/>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17" name="Picture 10" descr="Ball, orange, sphere icon - Free download on Iconfinder">
              <a:extLst>
                <a:ext uri="{FF2B5EF4-FFF2-40B4-BE49-F238E27FC236}">
                  <a16:creationId xmlns:a16="http://schemas.microsoft.com/office/drawing/2014/main" id="{0287E965-5A6E-DA62-2D95-D7956A9D2C4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A picture containing diagram&#10;&#10;Description automatically generated">
              <a:extLst>
                <a:ext uri="{FF2B5EF4-FFF2-40B4-BE49-F238E27FC236}">
                  <a16:creationId xmlns:a16="http://schemas.microsoft.com/office/drawing/2014/main" id="{B3E4EB33-3A62-75EF-119E-E3A2F0F1A81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19" name="Straight Connector 18">
              <a:extLst>
                <a:ext uri="{FF2B5EF4-FFF2-40B4-BE49-F238E27FC236}">
                  <a16:creationId xmlns:a16="http://schemas.microsoft.com/office/drawing/2014/main" id="{AAB0C7EB-6BC6-671B-7E83-6E4FC74C7822}"/>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1" name="Picture 10" descr="Ball, orange, sphere icon - Free download on Iconfinder">
              <a:extLst>
                <a:ext uri="{FF2B5EF4-FFF2-40B4-BE49-F238E27FC236}">
                  <a16:creationId xmlns:a16="http://schemas.microsoft.com/office/drawing/2014/main" id="{DA17F81B-C217-9B1E-9BA9-CD0044AB2A65}"/>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descr="A picture containing diagram&#10;&#10;Description automatically generated">
              <a:extLst>
                <a:ext uri="{FF2B5EF4-FFF2-40B4-BE49-F238E27FC236}">
                  <a16:creationId xmlns:a16="http://schemas.microsoft.com/office/drawing/2014/main" id="{7E1F31D1-4BA8-5B85-F81A-5628A7D2C13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3" name="Straight Connector 22">
              <a:extLst>
                <a:ext uri="{FF2B5EF4-FFF2-40B4-BE49-F238E27FC236}">
                  <a16:creationId xmlns:a16="http://schemas.microsoft.com/office/drawing/2014/main" id="{3D3216A2-4906-91B1-61D8-A4352007927C}"/>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5" name="Picture 10" descr="Ball, orange, sphere icon - Free download on Iconfinder">
              <a:extLst>
                <a:ext uri="{FF2B5EF4-FFF2-40B4-BE49-F238E27FC236}">
                  <a16:creationId xmlns:a16="http://schemas.microsoft.com/office/drawing/2014/main" id="{9DF6FFC1-BB24-9472-8902-F398FF24F02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picture containing diagram&#10;&#10;Description automatically generated">
              <a:extLst>
                <a:ext uri="{FF2B5EF4-FFF2-40B4-BE49-F238E27FC236}">
                  <a16:creationId xmlns:a16="http://schemas.microsoft.com/office/drawing/2014/main" id="{4405DA80-3EB7-2515-8D45-7ECCDA49517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7" name="Straight Connector 26">
              <a:extLst>
                <a:ext uri="{FF2B5EF4-FFF2-40B4-BE49-F238E27FC236}">
                  <a16:creationId xmlns:a16="http://schemas.microsoft.com/office/drawing/2014/main" id="{31DB6710-1095-A302-53B3-7FB4B43C36BB}"/>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9" name="Picture 10" descr="Ball, orange, sphere icon - Free download on Iconfinder">
              <a:extLst>
                <a:ext uri="{FF2B5EF4-FFF2-40B4-BE49-F238E27FC236}">
                  <a16:creationId xmlns:a16="http://schemas.microsoft.com/office/drawing/2014/main" id="{0B6C0D62-A6E4-67E5-5898-2378252141E3}"/>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A picture containing diagram&#10;&#10;Description automatically generated">
              <a:extLst>
                <a:ext uri="{FF2B5EF4-FFF2-40B4-BE49-F238E27FC236}">
                  <a16:creationId xmlns:a16="http://schemas.microsoft.com/office/drawing/2014/main" id="{60273B54-F0E9-7712-8816-DBA5F53E06E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1" name="Straight Connector 30">
              <a:extLst>
                <a:ext uri="{FF2B5EF4-FFF2-40B4-BE49-F238E27FC236}">
                  <a16:creationId xmlns:a16="http://schemas.microsoft.com/office/drawing/2014/main" id="{E989CC4A-ABF4-0C0C-112A-1697229C1B19}"/>
                </a:ext>
              </a:extLst>
            </p:cNvPr>
            <p:cNvCxnSpPr>
              <a:cxnSpLocks/>
              <a:endCxn id="30"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9" name="Rounded Rectangle 48">
                  <a:extLst>
                    <a:ext uri="{FF2B5EF4-FFF2-40B4-BE49-F238E27FC236}">
                      <a16:creationId xmlns:a16="http://schemas.microsoft.com/office/drawing/2014/main" id="{81208293-8399-0C95-D81E-ED81195486F9}"/>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6600" b="0" i="1" smtClean="0">
                            <a:solidFill>
                              <a:srgbClr val="272611"/>
                            </a:solidFill>
                            <a:latin typeface="Cambria Math" panose="02040503050406030204" pitchFamily="18" charset="0"/>
                            <a:ea typeface="Cambria Math" panose="02040503050406030204" pitchFamily="18" charset="0"/>
                          </a:rPr>
                          <m:t> </m:t>
                        </m:r>
                        <m:r>
                          <a:rPr lang="en-US" sz="6600" i="1" smtClean="0">
                            <a:solidFill>
                              <a:srgbClr val="272611"/>
                            </a:solidFill>
                            <a:latin typeface="Cambria Math" panose="02040503050406030204" pitchFamily="18" charset="0"/>
                            <a:ea typeface="Cambria Math" panose="02040503050406030204" pitchFamily="18" charset="0"/>
                          </a:rPr>
                          <m:t>ℰ</m:t>
                        </m:r>
                      </m:oMath>
                    </m:oMathPara>
                  </a14:m>
                  <a:endParaRPr lang="en-US" dirty="0">
                    <a:solidFill>
                      <a:srgbClr val="272611"/>
                    </a:solidFill>
                  </a:endParaRPr>
                </a:p>
              </p:txBody>
            </p:sp>
          </mc:Choice>
          <mc:Fallback>
            <p:sp>
              <p:nvSpPr>
                <p:cNvPr id="49" name="Rounded Rectangle 48">
                  <a:extLst>
                    <a:ext uri="{FF2B5EF4-FFF2-40B4-BE49-F238E27FC236}">
                      <a16:creationId xmlns:a16="http://schemas.microsoft.com/office/drawing/2014/main" id="{81208293-8399-0C95-D81E-ED81195486F9}"/>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2"/>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ounded Rectangle 51">
                  <a:extLst>
                    <a:ext uri="{FF2B5EF4-FFF2-40B4-BE49-F238E27FC236}">
                      <a16:creationId xmlns:a16="http://schemas.microsoft.com/office/drawing/2014/main" id="{836D9344-1965-4294-08C3-BA345117FC98}"/>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6600" b="0" i="1" smtClean="0">
                            <a:solidFill>
                              <a:srgbClr val="272611"/>
                            </a:solidFill>
                            <a:latin typeface="Cambria Math" panose="02040503050406030204" pitchFamily="18" charset="0"/>
                            <a:ea typeface="Cambria Math" panose="02040503050406030204" pitchFamily="18" charset="0"/>
                          </a:rPr>
                          <m:t> </m:t>
                        </m:r>
                        <m:r>
                          <a:rPr lang="en-US" sz="6600" b="0" i="1" smtClean="0">
                            <a:solidFill>
                              <a:srgbClr val="272611"/>
                            </a:solidFill>
                            <a:latin typeface="Cambria Math" panose="02040503050406030204" pitchFamily="18" charset="0"/>
                            <a:ea typeface="Cambria Math" panose="02040503050406030204" pitchFamily="18" charset="0"/>
                          </a:rPr>
                          <m:t>𝑂</m:t>
                        </m:r>
                      </m:oMath>
                    </m:oMathPara>
                  </a14:m>
                  <a:endParaRPr lang="en-US" dirty="0">
                    <a:solidFill>
                      <a:srgbClr val="272611"/>
                    </a:solidFill>
                  </a:endParaRPr>
                </a:p>
              </p:txBody>
            </p:sp>
          </mc:Choice>
          <mc:Fallback>
            <p:sp>
              <p:nvSpPr>
                <p:cNvPr id="52" name="Rounded Rectangle 51">
                  <a:extLst>
                    <a:ext uri="{FF2B5EF4-FFF2-40B4-BE49-F238E27FC236}">
                      <a16:creationId xmlns:a16="http://schemas.microsoft.com/office/drawing/2014/main" id="{836D9344-1965-4294-08C3-BA345117FC98}"/>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3"/>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58" name="Content Placeholder 2">
                <a:extLst>
                  <a:ext uri="{FF2B5EF4-FFF2-40B4-BE49-F238E27FC236}">
                    <a16:creationId xmlns:a16="http://schemas.microsoft.com/office/drawing/2014/main" id="{895948E4-A75C-8FE2-9384-AA4FB30A1DE9}"/>
                  </a:ext>
                </a:extLst>
              </p:cNvPr>
              <p:cNvSpPr txBox="1">
                <a:spLocks/>
              </p:cNvSpPr>
              <p:nvPr/>
            </p:nvSpPr>
            <p:spPr>
              <a:xfrm>
                <a:off x="243840" y="5289351"/>
                <a:ext cx="11704320" cy="1412738"/>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32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Original goal:</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Given </a:t>
                </a:r>
                <a:r>
                  <a:rPr kumimoji="0" lang="en-US" sz="3200" b="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observable</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14:m>
                  <m:oMath xmlns:m="http://schemas.openxmlformats.org/officeDocument/2006/math">
                    <m:r>
                      <a:rPr kumimoji="0" lang="en-US" sz="3200" b="0" i="1" u="none" strike="noStrike" kern="1200" cap="none" spc="0" normalizeH="0" baseline="0" noProof="0" smtClean="0">
                        <a:ln>
                          <a:noFill/>
                        </a:ln>
                        <a:solidFill>
                          <a:srgbClr val="FEC306">
                            <a:lumMod val="20000"/>
                            <a:lumOff val="80000"/>
                          </a:srgb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oMath>
                </a14:m>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and query access to </a:t>
                </a:r>
                <a:r>
                  <a:rPr lang="en-US" dirty="0">
                    <a:solidFill>
                      <a:srgbClr val="FEC306">
                        <a:lumMod val="20000"/>
                        <a:lumOff val="80000"/>
                      </a:srgbClr>
                    </a:solidFill>
                    <a:effectLst>
                      <a:outerShdw blurRad="50800" dist="38100" dir="2700000" algn="tl" rotWithShape="0">
                        <a:prstClr val="black">
                          <a:alpha val="40000"/>
                        </a:prstClr>
                      </a:outerShdw>
                    </a:effectLst>
                  </a:rPr>
                  <a:t>unknown channel </a:t>
                </a:r>
                <a14:m>
                  <m:oMath xmlns:m="http://schemas.openxmlformats.org/officeDocument/2006/math">
                    <m:r>
                      <a:rPr lang="en-US" i="1" dirty="0" smtClean="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ℰ</m:t>
                    </m:r>
                  </m:oMath>
                </a14:m>
                <a:r>
                  <a:rPr kumimoji="0" lang="en-US" sz="320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 learn the function </a:t>
                </a:r>
                <a14:m>
                  <m:oMath xmlns:m="http://schemas.openxmlformats.org/officeDocument/2006/math">
                    <m:r>
                      <a:rPr kumimoji="0" lang="en-US" sz="3200" b="0"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𝜎</m:t>
                    </m:r>
                    <m: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3200" b="1"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𝐭𝐫</m:t>
                    </m:r>
                    <m:d>
                      <m:dPr>
                        <m:ctrlP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𝑶</m:t>
                        </m:r>
                        <m:r>
                          <a:rPr lang="en-US" b="1" i="1" dirty="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𝓔</m:t>
                        </m:r>
                        <m:d>
                          <m:dPr>
                            <m:begChr m:val="["/>
                            <m:endChr m:val="]"/>
                            <m:ctrlPr>
                              <a:rPr lang="en-US" b="1" i="1" dirty="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b="1" i="1" dirty="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𝝈</m:t>
                            </m:r>
                          </m:e>
                        </m:d>
                      </m:e>
                    </m:d>
                  </m:oMath>
                </a14:m>
                <a:endParaRPr kumimoji="0" lang="en-US" sz="3200" b="1"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ndParaRPr>
              </a:p>
            </p:txBody>
          </p:sp>
        </mc:Choice>
        <mc:Fallback>
          <p:sp>
            <p:nvSpPr>
              <p:cNvPr id="58" name="Content Placeholder 2">
                <a:extLst>
                  <a:ext uri="{FF2B5EF4-FFF2-40B4-BE49-F238E27FC236}">
                    <a16:creationId xmlns:a16="http://schemas.microsoft.com/office/drawing/2014/main" id="{895948E4-A75C-8FE2-9384-AA4FB30A1DE9}"/>
                  </a:ext>
                </a:extLst>
              </p:cNvPr>
              <p:cNvSpPr txBox="1">
                <a:spLocks noRot="1" noChangeAspect="1" noMove="1" noResize="1" noEditPoints="1" noAdjustHandles="1" noChangeArrowheads="1" noChangeShapeType="1" noTextEdit="1"/>
              </p:cNvSpPr>
              <p:nvPr/>
            </p:nvSpPr>
            <p:spPr>
              <a:xfrm>
                <a:off x="243840" y="5289351"/>
                <a:ext cx="11704320" cy="1412738"/>
              </a:xfrm>
              <a:prstGeom prst="rect">
                <a:avLst/>
              </a:prstGeom>
              <a:blipFill>
                <a:blip r:embed="rId14"/>
                <a:stretch>
                  <a:fillRect l="-1410" t="-9821"/>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2127314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80DF-8507-06FD-051A-A733FD318405}"/>
              </a:ext>
            </a:extLst>
          </p:cNvPr>
          <p:cNvSpPr>
            <a:spLocks noGrp="1"/>
          </p:cNvSpPr>
          <p:nvPr>
            <p:ph type="title"/>
          </p:nvPr>
        </p:nvSpPr>
        <p:spPr/>
        <p:txBody>
          <a:bodyPr/>
          <a:lstStyle/>
          <a:p>
            <a:r>
              <a:rPr lang="en-US" dirty="0"/>
              <a:t>EXTENSION 1: ESTIMATING ANY OBSERVABLE</a:t>
            </a:r>
          </a:p>
        </p:txBody>
      </p:sp>
      <p:grpSp>
        <p:nvGrpSpPr>
          <p:cNvPr id="3" name="Group 2">
            <a:extLst>
              <a:ext uri="{FF2B5EF4-FFF2-40B4-BE49-F238E27FC236}">
                <a16:creationId xmlns:a16="http://schemas.microsoft.com/office/drawing/2014/main" id="{7679E095-0EB8-2958-B0D4-FE31F54E8536}"/>
              </a:ext>
            </a:extLst>
          </p:cNvPr>
          <p:cNvGrpSpPr/>
          <p:nvPr/>
        </p:nvGrpSpPr>
        <p:grpSpPr>
          <a:xfrm>
            <a:off x="741927" y="1294411"/>
            <a:ext cx="10497441" cy="3717633"/>
            <a:chOff x="741927" y="1294411"/>
            <a:chExt cx="10497441" cy="3717633"/>
          </a:xfrm>
        </p:grpSpPr>
        <p:cxnSp>
          <p:nvCxnSpPr>
            <p:cNvPr id="53" name="Straight Connector 52">
              <a:extLst>
                <a:ext uri="{FF2B5EF4-FFF2-40B4-BE49-F238E27FC236}">
                  <a16:creationId xmlns:a16="http://schemas.microsoft.com/office/drawing/2014/main" id="{73A6AF1D-2CFC-36C8-A4F4-A55EB07949C3}"/>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B02D63C-6E55-EDCA-62D1-93D0055DD298}"/>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ED71636-69FB-43A4-DDD7-5297F9544D3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181E595-A1C7-B7C8-120C-4340209BCF4F}"/>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2CBFCA-1BD0-4E7E-8767-13C869F01EC8}"/>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6BB927A-E1D1-F231-FC39-AF3EA5054B13}"/>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3064DA-40E3-3F58-D991-E4C050131DE1}"/>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E9AA7E-0905-246D-F1BB-CCF679745F64}"/>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658EC70-6D34-C651-4737-F7D9EA228DEC}"/>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BB9F09E-88A3-BC37-1132-240BBBAB902B}"/>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descr="Diagram, background pattern&#10;&#10;Description automatically generated with medium confidence">
              <a:extLst>
                <a:ext uri="{FF2B5EF4-FFF2-40B4-BE49-F238E27FC236}">
                  <a16:creationId xmlns:a16="http://schemas.microsoft.com/office/drawing/2014/main" id="{3E079A64-9C0C-2D0B-6C22-32C8D2D08C14}"/>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034" name="Picture 10" descr="Ball, orange, sphere icon - Free download on Iconfinder">
              <a:extLst>
                <a:ext uri="{FF2B5EF4-FFF2-40B4-BE49-F238E27FC236}">
                  <a16:creationId xmlns:a16="http://schemas.microsoft.com/office/drawing/2014/main" id="{696280EE-9A48-104B-4094-DE4824010FC3}"/>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descr="A picture containing diagram&#10;&#10;Description automatically generated">
              <a:extLst>
                <a:ext uri="{FF2B5EF4-FFF2-40B4-BE49-F238E27FC236}">
                  <a16:creationId xmlns:a16="http://schemas.microsoft.com/office/drawing/2014/main" id="{2A591CC9-C05C-0AE6-2BDD-7749D7541C3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10" name="Straight Connector 9">
              <a:extLst>
                <a:ext uri="{FF2B5EF4-FFF2-40B4-BE49-F238E27FC236}">
                  <a16:creationId xmlns:a16="http://schemas.microsoft.com/office/drawing/2014/main" id="{2B1C945F-EE10-FA76-C03F-C158C50E5E48}"/>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17" name="Picture 10" descr="Ball, orange, sphere icon - Free download on Iconfinder">
              <a:extLst>
                <a:ext uri="{FF2B5EF4-FFF2-40B4-BE49-F238E27FC236}">
                  <a16:creationId xmlns:a16="http://schemas.microsoft.com/office/drawing/2014/main" id="{0287E965-5A6E-DA62-2D95-D7956A9D2C4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A picture containing diagram&#10;&#10;Description automatically generated">
              <a:extLst>
                <a:ext uri="{FF2B5EF4-FFF2-40B4-BE49-F238E27FC236}">
                  <a16:creationId xmlns:a16="http://schemas.microsoft.com/office/drawing/2014/main" id="{B3E4EB33-3A62-75EF-119E-E3A2F0F1A81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19" name="Straight Connector 18">
              <a:extLst>
                <a:ext uri="{FF2B5EF4-FFF2-40B4-BE49-F238E27FC236}">
                  <a16:creationId xmlns:a16="http://schemas.microsoft.com/office/drawing/2014/main" id="{AAB0C7EB-6BC6-671B-7E83-6E4FC74C7822}"/>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1" name="Picture 10" descr="Ball, orange, sphere icon - Free download on Iconfinder">
              <a:extLst>
                <a:ext uri="{FF2B5EF4-FFF2-40B4-BE49-F238E27FC236}">
                  <a16:creationId xmlns:a16="http://schemas.microsoft.com/office/drawing/2014/main" id="{DA17F81B-C217-9B1E-9BA9-CD0044AB2A65}"/>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descr="A picture containing diagram&#10;&#10;Description automatically generated">
              <a:extLst>
                <a:ext uri="{FF2B5EF4-FFF2-40B4-BE49-F238E27FC236}">
                  <a16:creationId xmlns:a16="http://schemas.microsoft.com/office/drawing/2014/main" id="{7E1F31D1-4BA8-5B85-F81A-5628A7D2C13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3" name="Straight Connector 22">
              <a:extLst>
                <a:ext uri="{FF2B5EF4-FFF2-40B4-BE49-F238E27FC236}">
                  <a16:creationId xmlns:a16="http://schemas.microsoft.com/office/drawing/2014/main" id="{3D3216A2-4906-91B1-61D8-A4352007927C}"/>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5" name="Picture 10" descr="Ball, orange, sphere icon - Free download on Iconfinder">
              <a:extLst>
                <a:ext uri="{FF2B5EF4-FFF2-40B4-BE49-F238E27FC236}">
                  <a16:creationId xmlns:a16="http://schemas.microsoft.com/office/drawing/2014/main" id="{9DF6FFC1-BB24-9472-8902-F398FF24F02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picture containing diagram&#10;&#10;Description automatically generated">
              <a:extLst>
                <a:ext uri="{FF2B5EF4-FFF2-40B4-BE49-F238E27FC236}">
                  <a16:creationId xmlns:a16="http://schemas.microsoft.com/office/drawing/2014/main" id="{4405DA80-3EB7-2515-8D45-7ECCDA49517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7" name="Straight Connector 26">
              <a:extLst>
                <a:ext uri="{FF2B5EF4-FFF2-40B4-BE49-F238E27FC236}">
                  <a16:creationId xmlns:a16="http://schemas.microsoft.com/office/drawing/2014/main" id="{31DB6710-1095-A302-53B3-7FB4B43C36BB}"/>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9" name="Picture 10" descr="Ball, orange, sphere icon - Free download on Iconfinder">
              <a:extLst>
                <a:ext uri="{FF2B5EF4-FFF2-40B4-BE49-F238E27FC236}">
                  <a16:creationId xmlns:a16="http://schemas.microsoft.com/office/drawing/2014/main" id="{0B6C0D62-A6E4-67E5-5898-2378252141E3}"/>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A picture containing diagram&#10;&#10;Description automatically generated">
              <a:extLst>
                <a:ext uri="{FF2B5EF4-FFF2-40B4-BE49-F238E27FC236}">
                  <a16:creationId xmlns:a16="http://schemas.microsoft.com/office/drawing/2014/main" id="{60273B54-F0E9-7712-8816-DBA5F53E06E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1" name="Straight Connector 30">
              <a:extLst>
                <a:ext uri="{FF2B5EF4-FFF2-40B4-BE49-F238E27FC236}">
                  <a16:creationId xmlns:a16="http://schemas.microsoft.com/office/drawing/2014/main" id="{E989CC4A-ABF4-0C0C-112A-1697229C1B19}"/>
                </a:ext>
              </a:extLst>
            </p:cNvPr>
            <p:cNvCxnSpPr>
              <a:cxnSpLocks/>
              <a:endCxn id="30"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254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9" name="Rounded Rectangle 48">
                  <a:extLst>
                    <a:ext uri="{FF2B5EF4-FFF2-40B4-BE49-F238E27FC236}">
                      <a16:creationId xmlns:a16="http://schemas.microsoft.com/office/drawing/2014/main" id="{81208293-8399-0C95-D81E-ED81195486F9}"/>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6600" b="0" i="1" smtClean="0">
                            <a:solidFill>
                              <a:srgbClr val="272611"/>
                            </a:solidFill>
                            <a:latin typeface="Cambria Math" panose="02040503050406030204" pitchFamily="18" charset="0"/>
                            <a:ea typeface="Cambria Math" panose="02040503050406030204" pitchFamily="18" charset="0"/>
                          </a:rPr>
                          <m:t> </m:t>
                        </m:r>
                        <m:r>
                          <a:rPr lang="en-US" sz="6600" i="1" smtClean="0">
                            <a:solidFill>
                              <a:srgbClr val="272611"/>
                            </a:solidFill>
                            <a:latin typeface="Cambria Math" panose="02040503050406030204" pitchFamily="18" charset="0"/>
                            <a:ea typeface="Cambria Math" panose="02040503050406030204" pitchFamily="18" charset="0"/>
                          </a:rPr>
                          <m:t>ℰ</m:t>
                        </m:r>
                      </m:oMath>
                    </m:oMathPara>
                  </a14:m>
                  <a:endParaRPr lang="en-US" dirty="0">
                    <a:solidFill>
                      <a:srgbClr val="272611"/>
                    </a:solidFill>
                  </a:endParaRPr>
                </a:p>
              </p:txBody>
            </p:sp>
          </mc:Choice>
          <mc:Fallback>
            <p:sp>
              <p:nvSpPr>
                <p:cNvPr id="49" name="Rounded Rectangle 48">
                  <a:extLst>
                    <a:ext uri="{FF2B5EF4-FFF2-40B4-BE49-F238E27FC236}">
                      <a16:creationId xmlns:a16="http://schemas.microsoft.com/office/drawing/2014/main" id="{81208293-8399-0C95-D81E-ED81195486F9}"/>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2"/>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ounded Rectangle 51">
                  <a:extLst>
                    <a:ext uri="{FF2B5EF4-FFF2-40B4-BE49-F238E27FC236}">
                      <a16:creationId xmlns:a16="http://schemas.microsoft.com/office/drawing/2014/main" id="{836D9344-1965-4294-08C3-BA345117FC98}"/>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6600" b="0" i="1" smtClean="0">
                            <a:solidFill>
                              <a:srgbClr val="272611"/>
                            </a:solidFill>
                            <a:latin typeface="Cambria Math" panose="02040503050406030204" pitchFamily="18" charset="0"/>
                            <a:ea typeface="Cambria Math" panose="02040503050406030204" pitchFamily="18" charset="0"/>
                          </a:rPr>
                          <m:t> ?</m:t>
                        </m:r>
                      </m:oMath>
                    </m:oMathPara>
                  </a14:m>
                  <a:endParaRPr lang="en-US" dirty="0">
                    <a:solidFill>
                      <a:srgbClr val="272611"/>
                    </a:solidFill>
                  </a:endParaRPr>
                </a:p>
              </p:txBody>
            </p:sp>
          </mc:Choice>
          <mc:Fallback>
            <p:sp>
              <p:nvSpPr>
                <p:cNvPr id="52" name="Rounded Rectangle 51">
                  <a:extLst>
                    <a:ext uri="{FF2B5EF4-FFF2-40B4-BE49-F238E27FC236}">
                      <a16:creationId xmlns:a16="http://schemas.microsoft.com/office/drawing/2014/main" id="{836D9344-1965-4294-08C3-BA345117FC98}"/>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3"/>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58" name="Content Placeholder 2">
                <a:extLst>
                  <a:ext uri="{FF2B5EF4-FFF2-40B4-BE49-F238E27FC236}">
                    <a16:creationId xmlns:a16="http://schemas.microsoft.com/office/drawing/2014/main" id="{895948E4-A75C-8FE2-9384-AA4FB30A1DE9}"/>
                  </a:ext>
                </a:extLst>
              </p:cNvPr>
              <p:cNvSpPr txBox="1">
                <a:spLocks/>
              </p:cNvSpPr>
              <p:nvPr/>
            </p:nvSpPr>
            <p:spPr>
              <a:xfrm>
                <a:off x="243840" y="5289350"/>
                <a:ext cx="11704320" cy="1568649"/>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32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New goal:</a:t>
                </a:r>
                <a:r>
                  <a:rPr kumimoji="0" lang="en-US" sz="32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 Given query access to </a:t>
                </a:r>
                <a:r>
                  <a:rPr lang="en-US" dirty="0">
                    <a:solidFill>
                      <a:srgbClr val="FEC306">
                        <a:lumMod val="20000"/>
                        <a:lumOff val="80000"/>
                      </a:srgbClr>
                    </a:solidFill>
                    <a:effectLst>
                      <a:outerShdw blurRad="50800" dist="38100" dir="2700000" algn="tl" rotWithShape="0">
                        <a:prstClr val="black">
                          <a:alpha val="40000"/>
                        </a:prstClr>
                      </a:outerShdw>
                    </a:effectLst>
                  </a:rPr>
                  <a:t>unknown channel </a:t>
                </a:r>
                <a14:m>
                  <m:oMath xmlns:m="http://schemas.openxmlformats.org/officeDocument/2006/math">
                    <m:r>
                      <a:rPr lang="en-US" i="1" dirty="0" smtClean="0">
                        <a:solidFill>
                          <a:srgbClr val="FEC306">
                            <a:lumMod val="20000"/>
                            <a:lumOff val="80000"/>
                          </a:srgbClr>
                        </a:solidFill>
                        <a:effectLst>
                          <a:outerShdw blurRad="50800" dist="38100" dir="2700000" algn="tl" rotWithShape="0">
                            <a:prstClr val="black">
                              <a:alpha val="40000"/>
                            </a:prstClr>
                          </a:outerShdw>
                        </a:effectLst>
                        <a:latin typeface="Cambria Math" panose="02040503050406030204" pitchFamily="18" charset="0"/>
                      </a:rPr>
                      <m:t>ℰ</m:t>
                    </m:r>
                  </m:oMath>
                </a14:m>
                <a:r>
                  <a:rPr kumimoji="0" lang="en-US" sz="320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 learn the function </a:t>
                </a:r>
                <a14:m>
                  <m:oMath xmlns:m="http://schemas.openxmlformats.org/officeDocument/2006/math">
                    <m:d>
                      <m:dPr>
                        <m:ctrlPr>
                          <a:rPr kumimoji="0" lang="en-US" sz="3200" b="1"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𝑶</m:t>
                        </m:r>
                        <m:r>
                          <a:rPr kumimoji="0" lang="en-US" sz="3200" b="1"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𝝈</m:t>
                        </m:r>
                      </m:e>
                    </m:d>
                    <m: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3200" b="1" i="0"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𝐭𝐫</m:t>
                    </m:r>
                    <m:d>
                      <m:dPr>
                        <m:ctrlP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r>
                          <a:rPr kumimoji="0" lang="en-US" sz="3200" b="1" i="1" u="none" strike="noStrike" kern="1200" cap="none" spc="0" normalizeH="0" baseline="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𝑶</m:t>
                        </m:r>
                        <m:r>
                          <a:rPr lang="en-US" b="1" i="1" dirty="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𝓔</m:t>
                        </m:r>
                        <m:d>
                          <m:dPr>
                            <m:begChr m:val="["/>
                            <m:endChr m:val="]"/>
                            <m:ctrlPr>
                              <a:rPr lang="en-US" b="1" i="1" dirty="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b="1" i="1" dirty="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𝝈</m:t>
                            </m:r>
                          </m:e>
                        </m:d>
                      </m:e>
                    </m:d>
                  </m:oMath>
                </a14:m>
                <a:endParaRPr kumimoji="0" lang="en-US" sz="3200" b="1"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ndParaRPr>
              </a:p>
              <a:p>
                <a:pPr marL="0" indent="0">
                  <a:buNone/>
                  <a:defRPr/>
                </a:pPr>
                <a:r>
                  <a:rPr lang="en-US" dirty="0">
                    <a:solidFill>
                      <a:schemeClr val="accent1">
                        <a:lumMod val="40000"/>
                        <a:lumOff val="60000"/>
                      </a:schemeClr>
                    </a:solidFill>
                    <a:latin typeface="Calibri" panose="020F0502020204030204"/>
                  </a:rPr>
                  <a:t>	i.e. we see </a:t>
                </a:r>
                <a14:m>
                  <m:oMath xmlns:m="http://schemas.openxmlformats.org/officeDocument/2006/math">
                    <m:r>
                      <a:rPr lang="en-US" b="0" i="1" smtClean="0">
                        <a:solidFill>
                          <a:schemeClr val="accent1">
                            <a:lumMod val="40000"/>
                            <a:lumOff val="60000"/>
                          </a:schemeClr>
                        </a:solidFill>
                        <a:latin typeface="Cambria Math" panose="02040503050406030204" pitchFamily="18" charset="0"/>
                      </a:rPr>
                      <m:t>𝑂</m:t>
                    </m:r>
                  </m:oMath>
                </a14:m>
                <a:r>
                  <a:rPr kumimoji="0" lang="en-US" sz="3200" u="none" strike="noStrike" kern="1200" cap="none" spc="0" normalizeH="0" baseline="0" noProof="0" dirty="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libri" panose="020F0502020204030204"/>
                  </a:rPr>
                  <a:t> after the training phase</a:t>
                </a:r>
              </a:p>
            </p:txBody>
          </p:sp>
        </mc:Choice>
        <mc:Fallback>
          <p:sp>
            <p:nvSpPr>
              <p:cNvPr id="58" name="Content Placeholder 2">
                <a:extLst>
                  <a:ext uri="{FF2B5EF4-FFF2-40B4-BE49-F238E27FC236}">
                    <a16:creationId xmlns:a16="http://schemas.microsoft.com/office/drawing/2014/main" id="{895948E4-A75C-8FE2-9384-AA4FB30A1DE9}"/>
                  </a:ext>
                </a:extLst>
              </p:cNvPr>
              <p:cNvSpPr txBox="1">
                <a:spLocks noRot="1" noChangeAspect="1" noMove="1" noResize="1" noEditPoints="1" noAdjustHandles="1" noChangeArrowheads="1" noChangeShapeType="1" noTextEdit="1"/>
              </p:cNvSpPr>
              <p:nvPr/>
            </p:nvSpPr>
            <p:spPr>
              <a:xfrm>
                <a:off x="243840" y="5289350"/>
                <a:ext cx="11704320" cy="1568649"/>
              </a:xfrm>
              <a:prstGeom prst="rect">
                <a:avLst/>
              </a:prstGeom>
              <a:blipFill>
                <a:blip r:embed="rId14"/>
                <a:stretch>
                  <a:fillRect l="-1410" t="-8871" b="-12903"/>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2406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3918-6E17-85D6-8D07-3A23190776DD}"/>
              </a:ext>
            </a:extLst>
          </p:cNvPr>
          <p:cNvSpPr>
            <a:spLocks noGrp="1"/>
          </p:cNvSpPr>
          <p:nvPr>
            <p:ph type="title"/>
          </p:nvPr>
        </p:nvSpPr>
        <p:spPr/>
        <p:txBody>
          <a:bodyPr/>
          <a:lstStyle/>
          <a:p>
            <a:r>
              <a:rPr lang="en-US" dirty="0"/>
              <a:t>EXTENSION 1: ESTIMATING ANY OBSERVABLE</a:t>
            </a:r>
          </a:p>
        </p:txBody>
      </p:sp>
      <p:sp>
        <p:nvSpPr>
          <p:cNvPr id="5" name="Content Placeholder 4">
            <a:extLst>
              <a:ext uri="{FF2B5EF4-FFF2-40B4-BE49-F238E27FC236}">
                <a16:creationId xmlns:a16="http://schemas.microsoft.com/office/drawing/2014/main" id="{DAB96E77-6485-8329-FAF9-8F94EAE18F83}"/>
              </a:ext>
            </a:extLst>
          </p:cNvPr>
          <p:cNvSpPr>
            <a:spLocks noGrp="1"/>
          </p:cNvSpPr>
          <p:nvPr>
            <p:ph idx="1"/>
          </p:nvPr>
        </p:nvSpPr>
        <p:spPr>
          <a:xfrm>
            <a:off x="243840" y="3703698"/>
            <a:ext cx="11704320" cy="2870984"/>
          </a:xfrm>
        </p:spPr>
        <p:txBody>
          <a:bodyPr/>
          <a:lstStyle/>
          <a:p>
            <a:endParaRPr lang="en-US"/>
          </a:p>
        </p:txBody>
      </p:sp>
      <p:grpSp>
        <p:nvGrpSpPr>
          <p:cNvPr id="6" name="Group 5">
            <a:extLst>
              <a:ext uri="{FF2B5EF4-FFF2-40B4-BE49-F238E27FC236}">
                <a16:creationId xmlns:a16="http://schemas.microsoft.com/office/drawing/2014/main" id="{4E0342F6-072E-58F7-6989-C644ECA6E731}"/>
              </a:ext>
            </a:extLst>
          </p:cNvPr>
          <p:cNvGrpSpPr/>
          <p:nvPr/>
        </p:nvGrpSpPr>
        <p:grpSpPr>
          <a:xfrm>
            <a:off x="243840" y="1425040"/>
            <a:ext cx="5658560" cy="2003960"/>
            <a:chOff x="741927" y="1294411"/>
            <a:chExt cx="10497441" cy="3717633"/>
          </a:xfrm>
        </p:grpSpPr>
        <p:cxnSp>
          <p:nvCxnSpPr>
            <p:cNvPr id="7" name="Straight Connector 6">
              <a:extLst>
                <a:ext uri="{FF2B5EF4-FFF2-40B4-BE49-F238E27FC236}">
                  <a16:creationId xmlns:a16="http://schemas.microsoft.com/office/drawing/2014/main" id="{9C856A07-9479-3AAF-1B2F-5443B47288E9}"/>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60A620-68CD-0E4E-313F-67F9334B54EF}"/>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1B16141-EC45-D53A-C0AE-316C8ABE500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531D58-EFB6-C09E-F0CF-4713FA5D59A4}"/>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C50D300-C336-2802-B475-CDC7783B0BFB}"/>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755B81-95B9-4BCB-0BA8-E437CF8FF925}"/>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78AF76-583D-4840-EBFA-7613C9F8B1CA}"/>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1C0DB3-4073-847B-6FC9-85345E7FBA47}"/>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74F62C-51AA-84B1-2E31-27731FC2E531}"/>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E75BAB-4906-9FC3-4E45-23CC5D68EF02}"/>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 name="Picture 16" descr="Diagram, background pattern&#10;&#10;Description automatically generated with medium confidence">
              <a:extLst>
                <a:ext uri="{FF2B5EF4-FFF2-40B4-BE49-F238E27FC236}">
                  <a16:creationId xmlns:a16="http://schemas.microsoft.com/office/drawing/2014/main" id="{6BE4DB67-742D-7532-3FD9-060501B0F7E6}"/>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8" name="Picture 10" descr="Ball, orange, sphere icon - Free download on Iconfinder">
              <a:extLst>
                <a:ext uri="{FF2B5EF4-FFF2-40B4-BE49-F238E27FC236}">
                  <a16:creationId xmlns:a16="http://schemas.microsoft.com/office/drawing/2014/main" id="{8A47827A-A09B-3233-F4F7-1EF16EA6BC16}"/>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descr="A picture containing diagram&#10;&#10;Description automatically generated">
              <a:extLst>
                <a:ext uri="{FF2B5EF4-FFF2-40B4-BE49-F238E27FC236}">
                  <a16:creationId xmlns:a16="http://schemas.microsoft.com/office/drawing/2014/main" id="{01040797-694C-03B1-9398-2D66A2A8D39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20" name="Straight Connector 19">
              <a:extLst>
                <a:ext uri="{FF2B5EF4-FFF2-40B4-BE49-F238E27FC236}">
                  <a16:creationId xmlns:a16="http://schemas.microsoft.com/office/drawing/2014/main" id="{61DBFFE9-9485-0B3D-CBE3-B75FEFE47AB8}"/>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1" name="Picture 10" descr="Ball, orange, sphere icon - Free download on Iconfinder">
              <a:extLst>
                <a:ext uri="{FF2B5EF4-FFF2-40B4-BE49-F238E27FC236}">
                  <a16:creationId xmlns:a16="http://schemas.microsoft.com/office/drawing/2014/main" id="{C2DD8ECF-CA1C-AF29-08EC-0A6109C5C393}"/>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descr="A picture containing diagram&#10;&#10;Description automatically generated">
              <a:extLst>
                <a:ext uri="{FF2B5EF4-FFF2-40B4-BE49-F238E27FC236}">
                  <a16:creationId xmlns:a16="http://schemas.microsoft.com/office/drawing/2014/main" id="{67E02CEA-4C3B-8C76-6233-1F37810A09C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3" name="Straight Connector 22">
              <a:extLst>
                <a:ext uri="{FF2B5EF4-FFF2-40B4-BE49-F238E27FC236}">
                  <a16:creationId xmlns:a16="http://schemas.microsoft.com/office/drawing/2014/main" id="{4498FACD-26C7-9510-A1E5-2C2EA573B579}"/>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4" name="Picture 10" descr="Ball, orange, sphere icon - Free download on Iconfinder">
              <a:extLst>
                <a:ext uri="{FF2B5EF4-FFF2-40B4-BE49-F238E27FC236}">
                  <a16:creationId xmlns:a16="http://schemas.microsoft.com/office/drawing/2014/main" id="{5324EAA7-3949-4BBF-89D8-A9BFC4C1A567}"/>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4" descr="A picture containing diagram&#10;&#10;Description automatically generated">
              <a:extLst>
                <a:ext uri="{FF2B5EF4-FFF2-40B4-BE49-F238E27FC236}">
                  <a16:creationId xmlns:a16="http://schemas.microsoft.com/office/drawing/2014/main" id="{33A9A9D2-C506-6E4F-F71A-358B55F5264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6" name="Straight Connector 25">
              <a:extLst>
                <a:ext uri="{FF2B5EF4-FFF2-40B4-BE49-F238E27FC236}">
                  <a16:creationId xmlns:a16="http://schemas.microsoft.com/office/drawing/2014/main" id="{D6611348-801C-D5A9-2F46-7D75F3B6E901}"/>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7" name="Picture 10" descr="Ball, orange, sphere icon - Free download on Iconfinder">
              <a:extLst>
                <a:ext uri="{FF2B5EF4-FFF2-40B4-BE49-F238E27FC236}">
                  <a16:creationId xmlns:a16="http://schemas.microsoft.com/office/drawing/2014/main" id="{10747269-D376-88EE-1A3F-756A5E7303F8}"/>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descr="A picture containing diagram&#10;&#10;Description automatically generated">
              <a:extLst>
                <a:ext uri="{FF2B5EF4-FFF2-40B4-BE49-F238E27FC236}">
                  <a16:creationId xmlns:a16="http://schemas.microsoft.com/office/drawing/2014/main" id="{BD9496E4-DACF-EEDB-1A39-F6A3C98B0EC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9" name="Straight Connector 28">
              <a:extLst>
                <a:ext uri="{FF2B5EF4-FFF2-40B4-BE49-F238E27FC236}">
                  <a16:creationId xmlns:a16="http://schemas.microsoft.com/office/drawing/2014/main" id="{AEDDEDBF-FA38-3461-2287-A330962C3AA7}"/>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30" name="Picture 10" descr="Ball, orange, sphere icon - Free download on Iconfinder">
              <a:extLst>
                <a:ext uri="{FF2B5EF4-FFF2-40B4-BE49-F238E27FC236}">
                  <a16:creationId xmlns:a16="http://schemas.microsoft.com/office/drawing/2014/main" id="{234722E4-BFF6-F251-EDFD-AB148148CD59}"/>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A picture containing diagram&#10;&#10;Description automatically generated">
              <a:extLst>
                <a:ext uri="{FF2B5EF4-FFF2-40B4-BE49-F238E27FC236}">
                  <a16:creationId xmlns:a16="http://schemas.microsoft.com/office/drawing/2014/main" id="{318FE2F4-962E-56E5-E977-E4E15462DF6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2" name="Straight Connector 31">
              <a:extLst>
                <a:ext uri="{FF2B5EF4-FFF2-40B4-BE49-F238E27FC236}">
                  <a16:creationId xmlns:a16="http://schemas.microsoft.com/office/drawing/2014/main" id="{AA1E82C9-B9C4-4D78-5F87-24062764C4EA}"/>
                </a:ext>
              </a:extLst>
            </p:cNvPr>
            <p:cNvCxnSpPr>
              <a:cxnSpLocks/>
              <a:endCxn id="31"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62C32104-D049-393E-D652-9079C96B6630}"/>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i="1" smtClean="0">
                            <a:solidFill>
                              <a:srgbClr val="272611"/>
                            </a:solidFill>
                            <a:latin typeface="Cambria Math" panose="02040503050406030204" pitchFamily="18" charset="0"/>
                            <a:ea typeface="Cambria Math" panose="02040503050406030204" pitchFamily="18" charset="0"/>
                          </a:rPr>
                          <m:t>ℰ</m:t>
                        </m:r>
                      </m:oMath>
                    </m:oMathPara>
                  </a14:m>
                  <a:endParaRPr lang="en-US" sz="2800" dirty="0">
                    <a:solidFill>
                      <a:srgbClr val="272611"/>
                    </a:solidFill>
                  </a:endParaRPr>
                </a:p>
              </p:txBody>
            </p:sp>
          </mc:Choice>
          <mc:Fallback>
            <p:sp>
              <p:nvSpPr>
                <p:cNvPr id="33" name="Rounded Rectangle 32">
                  <a:extLst>
                    <a:ext uri="{FF2B5EF4-FFF2-40B4-BE49-F238E27FC236}">
                      <a16:creationId xmlns:a16="http://schemas.microsoft.com/office/drawing/2014/main" id="{62C32104-D049-393E-D652-9079C96B6630}"/>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Rounded Rectangle 33">
                  <a:extLst>
                    <a:ext uri="{FF2B5EF4-FFF2-40B4-BE49-F238E27FC236}">
                      <a16:creationId xmlns:a16="http://schemas.microsoft.com/office/drawing/2014/main" id="{B99A8D23-0388-09DA-0BDE-5CEBE366B67F}"/>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oMath>
                    </m:oMathPara>
                  </a14:m>
                  <a:endParaRPr lang="en-US" sz="800" dirty="0">
                    <a:solidFill>
                      <a:srgbClr val="272611"/>
                    </a:solidFill>
                  </a:endParaRPr>
                </a:p>
              </p:txBody>
            </p:sp>
          </mc:Choice>
          <mc:Fallback>
            <p:sp>
              <p:nvSpPr>
                <p:cNvPr id="34" name="Rounded Rectangle 33">
                  <a:extLst>
                    <a:ext uri="{FF2B5EF4-FFF2-40B4-BE49-F238E27FC236}">
                      <a16:creationId xmlns:a16="http://schemas.microsoft.com/office/drawing/2014/main" id="{B99A8D23-0388-09DA-0BDE-5CEBE366B67F}"/>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BDF3F8BB-25E0-879B-C362-0958DC259CCD}"/>
                  </a:ext>
                </a:extLst>
              </p:cNvPr>
              <p:cNvSpPr txBox="1"/>
              <p:nvPr/>
            </p:nvSpPr>
            <p:spPr>
              <a:xfrm>
                <a:off x="6029290" y="1380291"/>
                <a:ext cx="6162709" cy="2089162"/>
              </a:xfrm>
              <a:prstGeom prst="rect">
                <a:avLst/>
              </a:prstGeom>
              <a:noFill/>
            </p:spPr>
            <p:txBody>
              <a:bodyPr wrap="square" rtlCol="0">
                <a:spAutoFit/>
              </a:bodyPr>
              <a:lstStyle/>
              <a:p>
                <a:r>
                  <a:rPr lang="en-US" sz="3200" dirty="0">
                    <a:solidFill>
                      <a:schemeClr val="accent5">
                        <a:lumMod val="20000"/>
                        <a:lumOff val="80000"/>
                      </a:schemeClr>
                    </a:solidFill>
                    <a:effectLst>
                      <a:outerShdw blurRad="50800" dist="38100" dir="2700000" algn="tl" rotWithShape="0">
                        <a:prstClr val="black">
                          <a:alpha val="40000"/>
                        </a:prstClr>
                      </a:outerShdw>
                    </a:effectLst>
                  </a:rPr>
                  <a:t>Form </a:t>
                </a:r>
                <a:r>
                  <a:rPr lang="en-US" sz="3200" b="1" dirty="0">
                    <a:solidFill>
                      <a:schemeClr val="accent5">
                        <a:lumMod val="60000"/>
                        <a:lumOff val="40000"/>
                      </a:schemeClr>
                    </a:solidFill>
                    <a:effectLst>
                      <a:outerShdw blurRad="50800" dist="38100" dir="2700000" algn="tl" rotWithShape="0">
                        <a:prstClr val="black">
                          <a:alpha val="40000"/>
                        </a:prstClr>
                      </a:outerShdw>
                    </a:effectLst>
                  </a:rPr>
                  <a:t>classical dataset</a:t>
                </a:r>
                <a:r>
                  <a:rPr lang="en-US" sz="3200" dirty="0">
                    <a:solidFill>
                      <a:schemeClr val="accent5">
                        <a:lumMod val="20000"/>
                        <a:lumOff val="80000"/>
                      </a:schemeClr>
                    </a:solidFill>
                    <a:effectLst>
                      <a:outerShdw blurRad="50800" dist="38100" dir="2700000" algn="tl" rotWithShape="0">
                        <a:prstClr val="black">
                          <a:alpha val="40000"/>
                        </a:prstClr>
                      </a:outerShdw>
                    </a:effectLst>
                  </a:rPr>
                  <a:t> of pairs </a:t>
                </a:r>
                <a14:m>
                  <m:oMath xmlns:m="http://schemas.openxmlformats.org/officeDocument/2006/math">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sSubSup>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where </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t>
                </a:r>
                <a:r>
                  <a:rPr lang="en-US" sz="3200" dirty="0" err="1">
                    <a:solidFill>
                      <a:schemeClr val="accent5">
                        <a:lumMod val="20000"/>
                        <a:lumOff val="80000"/>
                      </a:schemeClr>
                    </a:solidFill>
                    <a:effectLst>
                      <a:outerShdw blurRad="50800" dist="38100" dir="2700000" algn="tl" rotWithShape="0">
                        <a:prstClr val="black">
                          <a:alpha val="40000"/>
                        </a:prstClr>
                      </a:outerShdw>
                    </a:effectLst>
                  </a:rPr>
                  <a:t>Haar</a:t>
                </a:r>
                <a:r>
                  <a:rPr lang="en-US" sz="3200" dirty="0">
                    <a:solidFill>
                      <a:schemeClr val="accent5">
                        <a:lumMod val="20000"/>
                        <a:lumOff val="80000"/>
                      </a:schemeClr>
                    </a:solidFill>
                    <a:effectLst>
                      <a:outerShdw blurRad="50800" dist="38100" dir="2700000" algn="tl" rotWithShape="0">
                        <a:prstClr val="black">
                          <a:alpha val="40000"/>
                        </a:prstClr>
                      </a:outerShdw>
                    </a:effectLst>
                  </a:rPr>
                  <a:t>-random product state</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ℰ</m:t>
                        </m:r>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e>
                        </m:d>
                      </m:e>
                    </m:d>
                  </m:oMath>
                </a14:m>
                <a:endParaRPr lang="en-US" sz="3200" dirty="0">
                  <a:solidFill>
                    <a:schemeClr val="accent5">
                      <a:lumMod val="20000"/>
                      <a:lumOff val="80000"/>
                    </a:schemeClr>
                  </a:solidFill>
                  <a:effectLst>
                    <a:outerShdw blurRad="50800" dist="38100" dir="2700000" algn="tl" rotWithShape="0">
                      <a:prstClr val="black">
                        <a:alpha val="40000"/>
                      </a:prstClr>
                    </a:outerShdw>
                  </a:effectLst>
                </a:endParaRPr>
              </a:p>
            </p:txBody>
          </p:sp>
        </mc:Choice>
        <mc:Fallback>
          <p:sp>
            <p:nvSpPr>
              <p:cNvPr id="35" name="TextBox 34">
                <a:extLst>
                  <a:ext uri="{FF2B5EF4-FFF2-40B4-BE49-F238E27FC236}">
                    <a16:creationId xmlns:a16="http://schemas.microsoft.com/office/drawing/2014/main" id="{BDF3F8BB-25E0-879B-C362-0958DC259CCD}"/>
                  </a:ext>
                </a:extLst>
              </p:cNvPr>
              <p:cNvSpPr txBox="1">
                <a:spLocks noRot="1" noChangeAspect="1" noMove="1" noResize="1" noEditPoints="1" noAdjustHandles="1" noChangeArrowheads="1" noChangeShapeType="1" noTextEdit="1"/>
              </p:cNvSpPr>
              <p:nvPr/>
            </p:nvSpPr>
            <p:spPr>
              <a:xfrm>
                <a:off x="6029290" y="1380291"/>
                <a:ext cx="6162709" cy="2089162"/>
              </a:xfrm>
              <a:prstGeom prst="rect">
                <a:avLst/>
              </a:prstGeom>
              <a:blipFill>
                <a:blip r:embed="rId13"/>
                <a:stretch>
                  <a:fillRect l="-2669" t="-4217" r="-205" b="-8434"/>
                </a:stretch>
              </a:blipFill>
            </p:spPr>
            <p:txBody>
              <a:bodyPr/>
              <a:lstStyle/>
              <a:p>
                <a:r>
                  <a:rPr lang="en-US">
                    <a:noFill/>
                  </a:rPr>
                  <a:t> </a:t>
                </a:r>
              </a:p>
            </p:txBody>
          </p:sp>
        </mc:Fallback>
      </mc:AlternateContent>
    </p:spTree>
    <p:extLst>
      <p:ext uri="{BB962C8B-B14F-4D97-AF65-F5344CB8AC3E}">
        <p14:creationId xmlns:p14="http://schemas.microsoft.com/office/powerpoint/2010/main" val="197696477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3918-6E17-85D6-8D07-3A23190776DD}"/>
              </a:ext>
            </a:extLst>
          </p:cNvPr>
          <p:cNvSpPr>
            <a:spLocks noGrp="1"/>
          </p:cNvSpPr>
          <p:nvPr>
            <p:ph type="title"/>
          </p:nvPr>
        </p:nvSpPr>
        <p:spPr/>
        <p:txBody>
          <a:bodyPr/>
          <a:lstStyle/>
          <a:p>
            <a:r>
              <a:rPr lang="en-US" dirty="0"/>
              <a:t>EXTENSION 1: ESTIMATING ANY OBSERVABLE</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DAB96E77-6485-8329-FAF9-8F94EAE18F83}"/>
                  </a:ext>
                </a:extLst>
              </p:cNvPr>
              <p:cNvSpPr>
                <a:spLocks noGrp="1"/>
              </p:cNvSpPr>
              <p:nvPr>
                <p:ph idx="1"/>
              </p:nvPr>
            </p:nvSpPr>
            <p:spPr>
              <a:xfrm>
                <a:off x="243840" y="3703698"/>
                <a:ext cx="11704320" cy="2870984"/>
              </a:xfrm>
            </p:spPr>
            <p:txBody>
              <a:bodyPr/>
              <a:lstStyle/>
              <a:p>
                <a:pPr marL="0" indent="0">
                  <a:buNone/>
                </a:pPr>
                <a:r>
                  <a:rPr lang="en-US" b="1" dirty="0">
                    <a:solidFill>
                      <a:schemeClr val="accent5">
                        <a:lumMod val="60000"/>
                        <a:lumOff val="40000"/>
                      </a:schemeClr>
                    </a:solidFill>
                  </a:rPr>
                  <a:t>Classical shadows framework</a:t>
                </a:r>
                <a:r>
                  <a:rPr lang="en-US" dirty="0"/>
                  <a:t> </a:t>
                </a:r>
                <a:r>
                  <a:rPr lang="en-US" dirty="0">
                    <a:solidFill>
                      <a:schemeClr val="bg1">
                        <a:lumMod val="65000"/>
                      </a:schemeClr>
                    </a:solidFill>
                  </a:rPr>
                  <a:t>[Huang-</a:t>
                </a:r>
                <a:r>
                  <a:rPr lang="en-US" dirty="0" err="1">
                    <a:solidFill>
                      <a:schemeClr val="bg1">
                        <a:lumMod val="65000"/>
                      </a:schemeClr>
                    </a:solidFill>
                  </a:rPr>
                  <a:t>Kueng</a:t>
                </a:r>
                <a:r>
                  <a:rPr lang="en-US" dirty="0">
                    <a:solidFill>
                      <a:schemeClr val="bg1">
                        <a:lumMod val="65000"/>
                      </a:schemeClr>
                    </a:solidFill>
                  </a:rPr>
                  <a:t>-</a:t>
                </a:r>
                <a:r>
                  <a:rPr lang="en-US" dirty="0" err="1">
                    <a:solidFill>
                      <a:schemeClr val="bg1">
                        <a:lumMod val="65000"/>
                      </a:schemeClr>
                    </a:solidFill>
                  </a:rPr>
                  <a:t>Preskill</a:t>
                </a:r>
                <a:r>
                  <a:rPr lang="en-US" dirty="0">
                    <a:solidFill>
                      <a:schemeClr val="bg1">
                        <a:lumMod val="65000"/>
                      </a:schemeClr>
                    </a:solidFill>
                  </a:rPr>
                  <a:t> ‘20] </a:t>
                </a:r>
                <a:r>
                  <a:rPr lang="en-US" dirty="0"/>
                  <a:t>allows one to produce a classical ”summary” of an unknown state (</a:t>
                </a:r>
                <a14:m>
                  <m:oMath xmlns:m="http://schemas.openxmlformats.org/officeDocument/2006/math">
                    <m:r>
                      <a:rPr lang="en-US" b="0" i="1" smtClean="0">
                        <a:solidFill>
                          <a:schemeClr val="accent5">
                            <a:lumMod val="20000"/>
                            <a:lumOff val="80000"/>
                          </a:schemeClr>
                        </a:solidFill>
                        <a:latin typeface="Cambria Math" panose="02040503050406030204" pitchFamily="18" charset="0"/>
                      </a:rPr>
                      <m:t>ℰ</m:t>
                    </m:r>
                    <m:d>
                      <m:dPr>
                        <m:begChr m:val="["/>
                        <m:endChr m:val="]"/>
                        <m:ctrlPr>
                          <a:rPr lang="en-US" i="1" smtClean="0">
                            <a:solidFill>
                              <a:schemeClr val="accent5">
                                <a:lumMod val="20000"/>
                                <a:lumOff val="80000"/>
                              </a:schemeClr>
                            </a:solidFill>
                            <a:latin typeface="Cambria Math" panose="02040503050406030204" pitchFamily="18" charset="0"/>
                          </a:rPr>
                        </m:ctrlPr>
                      </m:dPr>
                      <m:e>
                        <m:d>
                          <m:dPr>
                            <m:begChr m:val="|"/>
                            <m:endChr m:val="⟩"/>
                            <m:ctrlPr>
                              <a:rPr lang="en-US" i="1" smtClean="0">
                                <a:solidFill>
                                  <a:schemeClr val="accent5">
                                    <a:lumMod val="20000"/>
                                    <a:lumOff val="80000"/>
                                  </a:schemeClr>
                                </a:solidFill>
                                <a:latin typeface="Cambria Math" panose="02040503050406030204" pitchFamily="18" charset="0"/>
                              </a:rPr>
                            </m:ctrlPr>
                          </m:dPr>
                          <m:e>
                            <m:r>
                              <a:rPr lang="en-US" b="0" i="1" smtClean="0">
                                <a:solidFill>
                                  <a:schemeClr val="accent5">
                                    <a:lumMod val="20000"/>
                                    <a:lumOff val="80000"/>
                                  </a:schemeClr>
                                </a:solidFill>
                                <a:latin typeface="Cambria Math" panose="02040503050406030204" pitchFamily="18" charset="0"/>
                              </a:rPr>
                              <m:t>𝑥</m:t>
                            </m:r>
                          </m:e>
                        </m:d>
                        <m:d>
                          <m:dPr>
                            <m:begChr m:val="⟨"/>
                            <m:endChr m:val="|"/>
                            <m:ctrlPr>
                              <a:rPr lang="en-US" i="1" smtClean="0">
                                <a:solidFill>
                                  <a:schemeClr val="accent5">
                                    <a:lumMod val="20000"/>
                                    <a:lumOff val="80000"/>
                                  </a:schemeClr>
                                </a:solidFill>
                                <a:latin typeface="Cambria Math" panose="02040503050406030204" pitchFamily="18" charset="0"/>
                              </a:rPr>
                            </m:ctrlPr>
                          </m:dPr>
                          <m:e>
                            <m:r>
                              <a:rPr lang="en-US" b="0" i="1" smtClean="0">
                                <a:solidFill>
                                  <a:schemeClr val="accent5">
                                    <a:lumMod val="20000"/>
                                    <a:lumOff val="80000"/>
                                  </a:schemeClr>
                                </a:solidFill>
                                <a:latin typeface="Cambria Math" panose="02040503050406030204" pitchFamily="18" charset="0"/>
                              </a:rPr>
                              <m:t>𝑥</m:t>
                            </m:r>
                          </m:e>
                        </m:d>
                      </m:e>
                    </m:d>
                  </m:oMath>
                </a14:m>
                <a:r>
                  <a:rPr lang="en-US" dirty="0"/>
                  <a:t>) which one can then use to estimate many observables</a:t>
                </a:r>
              </a:p>
              <a:p>
                <a:pPr marL="457200" lvl="1" indent="0">
                  <a:buNone/>
                </a:pPr>
                <a:r>
                  <a:rPr lang="en-US" sz="3200" dirty="0">
                    <a:solidFill>
                      <a:schemeClr val="accent1">
                        <a:lumMod val="40000"/>
                        <a:lumOff val="60000"/>
                      </a:schemeClr>
                    </a:solidFill>
                  </a:rPr>
                  <a:t>Idea: use outcomes of measuring copies of the state in random bases to form unbiased estimator for the state</a:t>
                </a:r>
              </a:p>
            </p:txBody>
          </p:sp>
        </mc:Choice>
        <mc:Fallback>
          <p:sp>
            <p:nvSpPr>
              <p:cNvPr id="5" name="Content Placeholder 4">
                <a:extLst>
                  <a:ext uri="{FF2B5EF4-FFF2-40B4-BE49-F238E27FC236}">
                    <a16:creationId xmlns:a16="http://schemas.microsoft.com/office/drawing/2014/main" id="{DAB96E77-6485-8329-FAF9-8F94EAE18F83}"/>
                  </a:ext>
                </a:extLst>
              </p:cNvPr>
              <p:cNvSpPr>
                <a:spLocks noGrp="1" noRot="1" noChangeAspect="1" noMove="1" noResize="1" noEditPoints="1" noAdjustHandles="1" noChangeArrowheads="1" noChangeShapeType="1" noTextEdit="1"/>
              </p:cNvSpPr>
              <p:nvPr>
                <p:ph idx="1"/>
              </p:nvPr>
            </p:nvSpPr>
            <p:spPr>
              <a:xfrm>
                <a:off x="243840" y="3703698"/>
                <a:ext cx="11704320" cy="2870984"/>
              </a:xfrm>
              <a:blipFill>
                <a:blip r:embed="rId3"/>
                <a:stretch>
                  <a:fillRect l="-1410" t="-4846" r="-217"/>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4E0342F6-072E-58F7-6989-C644ECA6E731}"/>
              </a:ext>
            </a:extLst>
          </p:cNvPr>
          <p:cNvGrpSpPr/>
          <p:nvPr/>
        </p:nvGrpSpPr>
        <p:grpSpPr>
          <a:xfrm>
            <a:off x="243840" y="1425040"/>
            <a:ext cx="5658560" cy="2003960"/>
            <a:chOff x="741927" y="1294411"/>
            <a:chExt cx="10497441" cy="3717633"/>
          </a:xfrm>
        </p:grpSpPr>
        <p:cxnSp>
          <p:nvCxnSpPr>
            <p:cNvPr id="7" name="Straight Connector 6">
              <a:extLst>
                <a:ext uri="{FF2B5EF4-FFF2-40B4-BE49-F238E27FC236}">
                  <a16:creationId xmlns:a16="http://schemas.microsoft.com/office/drawing/2014/main" id="{9C856A07-9479-3AAF-1B2F-5443B47288E9}"/>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60A620-68CD-0E4E-313F-67F9334B54EF}"/>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1B16141-EC45-D53A-C0AE-316C8ABE500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531D58-EFB6-C09E-F0CF-4713FA5D59A4}"/>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C50D300-C336-2802-B475-CDC7783B0BFB}"/>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755B81-95B9-4BCB-0BA8-E437CF8FF925}"/>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78AF76-583D-4840-EBFA-7613C9F8B1CA}"/>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1C0DB3-4073-847B-6FC9-85345E7FBA47}"/>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74F62C-51AA-84B1-2E31-27731FC2E531}"/>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E75BAB-4906-9FC3-4E45-23CC5D68EF02}"/>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 name="Picture 16" descr="Diagram, background pattern&#10;&#10;Description automatically generated with medium confidence">
              <a:extLst>
                <a:ext uri="{FF2B5EF4-FFF2-40B4-BE49-F238E27FC236}">
                  <a16:creationId xmlns:a16="http://schemas.microsoft.com/office/drawing/2014/main" id="{6BE4DB67-742D-7532-3FD9-060501B0F7E6}"/>
                </a:ext>
              </a:extLst>
            </p:cNvPr>
            <p:cNvPicPr>
              <a:picLocks noChangeAspect="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8" name="Picture 10" descr="Ball, orange, sphere icon - Free download on Iconfinder">
              <a:extLst>
                <a:ext uri="{FF2B5EF4-FFF2-40B4-BE49-F238E27FC236}">
                  <a16:creationId xmlns:a16="http://schemas.microsoft.com/office/drawing/2014/main" id="{8A47827A-A09B-3233-F4F7-1EF16EA6BC16}"/>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descr="A picture containing diagram&#10;&#10;Description automatically generated">
              <a:extLst>
                <a:ext uri="{FF2B5EF4-FFF2-40B4-BE49-F238E27FC236}">
                  <a16:creationId xmlns:a16="http://schemas.microsoft.com/office/drawing/2014/main" id="{01040797-694C-03B1-9398-2D66A2A8D39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20" name="Straight Connector 19">
              <a:extLst>
                <a:ext uri="{FF2B5EF4-FFF2-40B4-BE49-F238E27FC236}">
                  <a16:creationId xmlns:a16="http://schemas.microsoft.com/office/drawing/2014/main" id="{61DBFFE9-9485-0B3D-CBE3-B75FEFE47AB8}"/>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1" name="Picture 10" descr="Ball, orange, sphere icon - Free download on Iconfinder">
              <a:extLst>
                <a:ext uri="{FF2B5EF4-FFF2-40B4-BE49-F238E27FC236}">
                  <a16:creationId xmlns:a16="http://schemas.microsoft.com/office/drawing/2014/main" id="{C2DD8ECF-CA1C-AF29-08EC-0A6109C5C393}"/>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descr="A picture containing diagram&#10;&#10;Description automatically generated">
              <a:extLst>
                <a:ext uri="{FF2B5EF4-FFF2-40B4-BE49-F238E27FC236}">
                  <a16:creationId xmlns:a16="http://schemas.microsoft.com/office/drawing/2014/main" id="{67E02CEA-4C3B-8C76-6233-1F37810A09C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3" name="Straight Connector 22">
              <a:extLst>
                <a:ext uri="{FF2B5EF4-FFF2-40B4-BE49-F238E27FC236}">
                  <a16:creationId xmlns:a16="http://schemas.microsoft.com/office/drawing/2014/main" id="{4498FACD-26C7-9510-A1E5-2C2EA573B579}"/>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4" name="Picture 10" descr="Ball, orange, sphere icon - Free download on Iconfinder">
              <a:extLst>
                <a:ext uri="{FF2B5EF4-FFF2-40B4-BE49-F238E27FC236}">
                  <a16:creationId xmlns:a16="http://schemas.microsoft.com/office/drawing/2014/main" id="{5324EAA7-3949-4BBF-89D8-A9BFC4C1A567}"/>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4" descr="A picture containing diagram&#10;&#10;Description automatically generated">
              <a:extLst>
                <a:ext uri="{FF2B5EF4-FFF2-40B4-BE49-F238E27FC236}">
                  <a16:creationId xmlns:a16="http://schemas.microsoft.com/office/drawing/2014/main" id="{33A9A9D2-C506-6E4F-F71A-358B55F5264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6" name="Straight Connector 25">
              <a:extLst>
                <a:ext uri="{FF2B5EF4-FFF2-40B4-BE49-F238E27FC236}">
                  <a16:creationId xmlns:a16="http://schemas.microsoft.com/office/drawing/2014/main" id="{D6611348-801C-D5A9-2F46-7D75F3B6E901}"/>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7" name="Picture 10" descr="Ball, orange, sphere icon - Free download on Iconfinder">
              <a:extLst>
                <a:ext uri="{FF2B5EF4-FFF2-40B4-BE49-F238E27FC236}">
                  <a16:creationId xmlns:a16="http://schemas.microsoft.com/office/drawing/2014/main" id="{10747269-D376-88EE-1A3F-756A5E7303F8}"/>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descr="A picture containing diagram&#10;&#10;Description automatically generated">
              <a:extLst>
                <a:ext uri="{FF2B5EF4-FFF2-40B4-BE49-F238E27FC236}">
                  <a16:creationId xmlns:a16="http://schemas.microsoft.com/office/drawing/2014/main" id="{BD9496E4-DACF-EEDB-1A39-F6A3C98B0EC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9" name="Straight Connector 28">
              <a:extLst>
                <a:ext uri="{FF2B5EF4-FFF2-40B4-BE49-F238E27FC236}">
                  <a16:creationId xmlns:a16="http://schemas.microsoft.com/office/drawing/2014/main" id="{AEDDEDBF-FA38-3461-2287-A330962C3AA7}"/>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30" name="Picture 10" descr="Ball, orange, sphere icon - Free download on Iconfinder">
              <a:extLst>
                <a:ext uri="{FF2B5EF4-FFF2-40B4-BE49-F238E27FC236}">
                  <a16:creationId xmlns:a16="http://schemas.microsoft.com/office/drawing/2014/main" id="{234722E4-BFF6-F251-EDFD-AB148148CD59}"/>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A picture containing diagram&#10;&#10;Description automatically generated">
              <a:extLst>
                <a:ext uri="{FF2B5EF4-FFF2-40B4-BE49-F238E27FC236}">
                  <a16:creationId xmlns:a16="http://schemas.microsoft.com/office/drawing/2014/main" id="{318FE2F4-962E-56E5-E977-E4E15462DF6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2" name="Straight Connector 31">
              <a:extLst>
                <a:ext uri="{FF2B5EF4-FFF2-40B4-BE49-F238E27FC236}">
                  <a16:creationId xmlns:a16="http://schemas.microsoft.com/office/drawing/2014/main" id="{AA1E82C9-B9C4-4D78-5F87-24062764C4EA}"/>
                </a:ext>
              </a:extLst>
            </p:cNvPr>
            <p:cNvCxnSpPr>
              <a:cxnSpLocks/>
              <a:endCxn id="31"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62C32104-D049-393E-D652-9079C96B6630}"/>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i="1" smtClean="0">
                            <a:solidFill>
                              <a:srgbClr val="272611"/>
                            </a:solidFill>
                            <a:latin typeface="Cambria Math" panose="02040503050406030204" pitchFamily="18" charset="0"/>
                            <a:ea typeface="Cambria Math" panose="02040503050406030204" pitchFamily="18" charset="0"/>
                          </a:rPr>
                          <m:t>ℰ</m:t>
                        </m:r>
                      </m:oMath>
                    </m:oMathPara>
                  </a14:m>
                  <a:endParaRPr lang="en-US" sz="2800" dirty="0">
                    <a:solidFill>
                      <a:srgbClr val="272611"/>
                    </a:solidFill>
                  </a:endParaRPr>
                </a:p>
              </p:txBody>
            </p:sp>
          </mc:Choice>
          <mc:Fallback>
            <p:sp>
              <p:nvSpPr>
                <p:cNvPr id="33" name="Rounded Rectangle 32">
                  <a:extLst>
                    <a:ext uri="{FF2B5EF4-FFF2-40B4-BE49-F238E27FC236}">
                      <a16:creationId xmlns:a16="http://schemas.microsoft.com/office/drawing/2014/main" id="{62C32104-D049-393E-D652-9079C96B6630}"/>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3"/>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Rounded Rectangle 33">
                  <a:extLst>
                    <a:ext uri="{FF2B5EF4-FFF2-40B4-BE49-F238E27FC236}">
                      <a16:creationId xmlns:a16="http://schemas.microsoft.com/office/drawing/2014/main" id="{B99A8D23-0388-09DA-0BDE-5CEBE366B67F}"/>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b="0" i="1" smtClean="0">
                            <a:solidFill>
                              <a:srgbClr val="272611"/>
                            </a:solidFill>
                            <a:latin typeface="Cambria Math" panose="02040503050406030204" pitchFamily="18" charset="0"/>
                            <a:ea typeface="Cambria Math" panose="02040503050406030204" pitchFamily="18" charset="0"/>
                          </a:rPr>
                          <m:t>𝑂</m:t>
                        </m:r>
                      </m:oMath>
                    </m:oMathPara>
                  </a14:m>
                  <a:endParaRPr lang="en-US" sz="800" dirty="0">
                    <a:solidFill>
                      <a:srgbClr val="272611"/>
                    </a:solidFill>
                  </a:endParaRPr>
                </a:p>
              </p:txBody>
            </p:sp>
          </mc:Choice>
          <mc:Fallback>
            <p:sp>
              <p:nvSpPr>
                <p:cNvPr id="34" name="Rounded Rectangle 33">
                  <a:extLst>
                    <a:ext uri="{FF2B5EF4-FFF2-40B4-BE49-F238E27FC236}">
                      <a16:creationId xmlns:a16="http://schemas.microsoft.com/office/drawing/2014/main" id="{B99A8D23-0388-09DA-0BDE-5CEBE366B67F}"/>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4"/>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BDF3F8BB-25E0-879B-C362-0958DC259CCD}"/>
                  </a:ext>
                </a:extLst>
              </p:cNvPr>
              <p:cNvSpPr txBox="1"/>
              <p:nvPr/>
            </p:nvSpPr>
            <p:spPr>
              <a:xfrm>
                <a:off x="6029290" y="1380291"/>
                <a:ext cx="6162709" cy="2089162"/>
              </a:xfrm>
              <a:prstGeom prst="rect">
                <a:avLst/>
              </a:prstGeom>
              <a:noFill/>
            </p:spPr>
            <p:txBody>
              <a:bodyPr wrap="square" rtlCol="0">
                <a:spAutoFit/>
              </a:bodyPr>
              <a:lstStyle/>
              <a:p>
                <a:r>
                  <a:rPr lang="en-US" sz="3200" dirty="0">
                    <a:solidFill>
                      <a:schemeClr val="accent5">
                        <a:lumMod val="20000"/>
                        <a:lumOff val="80000"/>
                      </a:schemeClr>
                    </a:solidFill>
                    <a:effectLst>
                      <a:outerShdw blurRad="50800" dist="38100" dir="2700000" algn="tl" rotWithShape="0">
                        <a:prstClr val="black">
                          <a:alpha val="40000"/>
                        </a:prstClr>
                      </a:outerShdw>
                    </a:effectLst>
                  </a:rPr>
                  <a:t>Form </a:t>
                </a:r>
                <a:r>
                  <a:rPr lang="en-US" sz="3200" b="1" dirty="0">
                    <a:solidFill>
                      <a:schemeClr val="accent5">
                        <a:lumMod val="60000"/>
                        <a:lumOff val="40000"/>
                      </a:schemeClr>
                    </a:solidFill>
                    <a:effectLst>
                      <a:outerShdw blurRad="50800" dist="38100" dir="2700000" algn="tl" rotWithShape="0">
                        <a:prstClr val="black">
                          <a:alpha val="40000"/>
                        </a:prstClr>
                      </a:outerShdw>
                    </a:effectLst>
                  </a:rPr>
                  <a:t>classical dataset</a:t>
                </a:r>
                <a:r>
                  <a:rPr lang="en-US" sz="3200" dirty="0">
                    <a:solidFill>
                      <a:schemeClr val="accent5">
                        <a:lumMod val="20000"/>
                        <a:lumOff val="80000"/>
                      </a:schemeClr>
                    </a:solidFill>
                    <a:effectLst>
                      <a:outerShdw blurRad="50800" dist="38100" dir="2700000" algn="tl" rotWithShape="0">
                        <a:prstClr val="black">
                          <a:alpha val="40000"/>
                        </a:prstClr>
                      </a:outerShdw>
                    </a:effectLst>
                  </a:rPr>
                  <a:t> of pairs </a:t>
                </a:r>
                <a14:m>
                  <m:oMath xmlns:m="http://schemas.openxmlformats.org/officeDocument/2006/math">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sSubSup>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where </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t>
                </a:r>
                <a:r>
                  <a:rPr lang="en-US" sz="3200" dirty="0" err="1">
                    <a:solidFill>
                      <a:schemeClr val="accent5">
                        <a:lumMod val="20000"/>
                        <a:lumOff val="80000"/>
                      </a:schemeClr>
                    </a:solidFill>
                    <a:effectLst>
                      <a:outerShdw blurRad="50800" dist="38100" dir="2700000" algn="tl" rotWithShape="0">
                        <a:prstClr val="black">
                          <a:alpha val="40000"/>
                        </a:prstClr>
                      </a:outerShdw>
                    </a:effectLst>
                  </a:rPr>
                  <a:t>Haar</a:t>
                </a:r>
                <a:r>
                  <a:rPr lang="en-US" sz="3200" dirty="0">
                    <a:solidFill>
                      <a:schemeClr val="accent5">
                        <a:lumMod val="20000"/>
                        <a:lumOff val="80000"/>
                      </a:schemeClr>
                    </a:solidFill>
                    <a:effectLst>
                      <a:outerShdw blurRad="50800" dist="38100" dir="2700000" algn="tl" rotWithShape="0">
                        <a:prstClr val="black">
                          <a:alpha val="40000"/>
                        </a:prstClr>
                      </a:outerShdw>
                    </a:effectLst>
                  </a:rPr>
                  <a:t>-random product state</a:t>
                </a:r>
              </a:p>
              <a:p>
                <a:pPr marL="457200" indent="-457200">
                  <a:buFont typeface="Arial" panose="020B0604020202020204" pitchFamily="34" charset="0"/>
                  <a:buChar char="•"/>
                </a:pPr>
                <a14:m>
                  <m:oMath xmlns:m="http://schemas.openxmlformats.org/officeDocument/2006/math">
                    <m:sSub>
                      <m:sSubPr>
                        <m:ctrlP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t>𝒊</m:t>
                        </m:r>
                      </m:sub>
                    </m:sSub>
                    <m: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t>=</m:t>
                    </m:r>
                    <m:r>
                      <a:rPr lang="en-US" sz="3200" b="1" i="0"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t>𝐭𝐫</m:t>
                    </m:r>
                    <m:d>
                      <m:dPr>
                        <m:ctrlP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ctrlPr>
                      </m:dPr>
                      <m:e>
                        <m:r>
                          <a:rPr lang="en-US" sz="3200" b="1" i="1">
                            <a:solidFill>
                              <a:schemeClr val="accent6"/>
                            </a:solidFill>
                            <a:effectLst>
                              <a:outerShdw blurRad="50800" dist="38100" dir="2700000" algn="tl" rotWithShape="0">
                                <a:prstClr val="black">
                                  <a:alpha val="40000"/>
                                </a:prstClr>
                              </a:outerShdw>
                            </a:effectLst>
                            <a:latin typeface="Cambria Math" panose="02040503050406030204" pitchFamily="18" charset="0"/>
                          </a:rPr>
                          <m:t>𝑶</m:t>
                        </m:r>
                        <m:r>
                          <a:rPr lang="en-US" sz="3200" b="1" i="1">
                            <a:solidFill>
                              <a:schemeClr val="accent6"/>
                            </a:solidFill>
                            <a:effectLst>
                              <a:outerShdw blurRad="50800" dist="38100" dir="2700000" algn="tl" rotWithShape="0">
                                <a:prstClr val="black">
                                  <a:alpha val="40000"/>
                                </a:prstClr>
                              </a:outerShdw>
                            </a:effectLst>
                            <a:latin typeface="Cambria Math" panose="02040503050406030204" pitchFamily="18" charset="0"/>
                          </a:rPr>
                          <m:t>𝓔</m:t>
                        </m:r>
                        <m:d>
                          <m:dPr>
                            <m:begChr m:val="["/>
                            <m:endChr m:val="]"/>
                            <m:ctrlP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t>𝒙</m:t>
                                    </m:r>
                                  </m:e>
                                  <m:sub>
                                    <m: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t>𝒊</m:t>
                                    </m:r>
                                  </m:sub>
                                </m:sSub>
                              </m:e>
                            </m:d>
                            <m:d>
                              <m:dPr>
                                <m:begChr m:val="⟨"/>
                                <m:endChr m:val="|"/>
                                <m:ctrlP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t>𝒙</m:t>
                                    </m:r>
                                  </m:e>
                                  <m:sub>
                                    <m:r>
                                      <a:rPr lang="en-US" sz="3200" b="1" i="1" smtClean="0">
                                        <a:solidFill>
                                          <a:schemeClr val="accent6"/>
                                        </a:solidFill>
                                        <a:effectLst>
                                          <a:outerShdw blurRad="50800" dist="38100" dir="2700000" algn="tl" rotWithShape="0">
                                            <a:prstClr val="black">
                                              <a:alpha val="40000"/>
                                            </a:prstClr>
                                          </a:outerShdw>
                                        </a:effectLst>
                                        <a:latin typeface="Cambria Math" panose="02040503050406030204" pitchFamily="18" charset="0"/>
                                      </a:rPr>
                                      <m:t>𝒊</m:t>
                                    </m:r>
                                  </m:sub>
                                </m:sSub>
                              </m:e>
                            </m:d>
                          </m:e>
                        </m:d>
                      </m:e>
                    </m:d>
                  </m:oMath>
                </a14:m>
                <a:endParaRPr lang="en-US" sz="3200" b="1" dirty="0">
                  <a:solidFill>
                    <a:schemeClr val="accent6"/>
                  </a:solidFill>
                  <a:effectLst>
                    <a:outerShdw blurRad="50800" dist="38100" dir="2700000" algn="tl" rotWithShape="0">
                      <a:prstClr val="black">
                        <a:alpha val="40000"/>
                      </a:prstClr>
                    </a:outerShdw>
                  </a:effectLst>
                </a:endParaRPr>
              </a:p>
            </p:txBody>
          </p:sp>
        </mc:Choice>
        <mc:Fallback>
          <p:sp>
            <p:nvSpPr>
              <p:cNvPr id="35" name="TextBox 34">
                <a:extLst>
                  <a:ext uri="{FF2B5EF4-FFF2-40B4-BE49-F238E27FC236}">
                    <a16:creationId xmlns:a16="http://schemas.microsoft.com/office/drawing/2014/main" id="{BDF3F8BB-25E0-879B-C362-0958DC259CCD}"/>
                  </a:ext>
                </a:extLst>
              </p:cNvPr>
              <p:cNvSpPr txBox="1">
                <a:spLocks noRot="1" noChangeAspect="1" noMove="1" noResize="1" noEditPoints="1" noAdjustHandles="1" noChangeArrowheads="1" noChangeShapeType="1" noTextEdit="1"/>
              </p:cNvSpPr>
              <p:nvPr/>
            </p:nvSpPr>
            <p:spPr>
              <a:xfrm>
                <a:off x="6029290" y="1380291"/>
                <a:ext cx="6162709" cy="2089162"/>
              </a:xfrm>
              <a:prstGeom prst="rect">
                <a:avLst/>
              </a:prstGeom>
              <a:blipFill>
                <a:blip r:embed="rId15"/>
                <a:stretch>
                  <a:fillRect l="-2669" t="-4217" r="-205" b="-8434"/>
                </a:stretch>
              </a:blipFill>
            </p:spPr>
            <p:txBody>
              <a:bodyPr/>
              <a:lstStyle/>
              <a:p>
                <a:r>
                  <a:rPr lang="en-US">
                    <a:noFill/>
                  </a:rPr>
                  <a:t> </a:t>
                </a:r>
              </a:p>
            </p:txBody>
          </p:sp>
        </mc:Fallback>
      </mc:AlternateContent>
    </p:spTree>
    <p:extLst>
      <p:ext uri="{BB962C8B-B14F-4D97-AF65-F5344CB8AC3E}">
        <p14:creationId xmlns:p14="http://schemas.microsoft.com/office/powerpoint/2010/main" val="362929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C446-F0AA-5FF2-69D6-7009FA1BBCCE}"/>
              </a:ext>
            </a:extLst>
          </p:cNvPr>
          <p:cNvSpPr>
            <a:spLocks noGrp="1"/>
          </p:cNvSpPr>
          <p:nvPr>
            <p:ph type="title"/>
          </p:nvPr>
        </p:nvSpPr>
        <p:spPr/>
        <p:txBody>
          <a:bodyPr/>
          <a:lstStyle/>
          <a:p>
            <a:r>
              <a:rPr lang="en-US" dirty="0"/>
              <a:t>EXTENSION 1: ESTIMATING ANY OBSERVABLE</a:t>
            </a:r>
          </a:p>
        </p:txBody>
      </p:sp>
      <p:grpSp>
        <p:nvGrpSpPr>
          <p:cNvPr id="7" name="Group 6">
            <a:extLst>
              <a:ext uri="{FF2B5EF4-FFF2-40B4-BE49-F238E27FC236}">
                <a16:creationId xmlns:a16="http://schemas.microsoft.com/office/drawing/2014/main" id="{97FA8FBD-9E02-A44A-E8BC-DE80E11C8BF0}"/>
              </a:ext>
            </a:extLst>
          </p:cNvPr>
          <p:cNvGrpSpPr/>
          <p:nvPr/>
        </p:nvGrpSpPr>
        <p:grpSpPr>
          <a:xfrm>
            <a:off x="243840" y="1425040"/>
            <a:ext cx="5658560" cy="2003960"/>
            <a:chOff x="741927" y="1294411"/>
            <a:chExt cx="10497441" cy="3717633"/>
          </a:xfrm>
        </p:grpSpPr>
        <p:cxnSp>
          <p:nvCxnSpPr>
            <p:cNvPr id="8" name="Straight Connector 7">
              <a:extLst>
                <a:ext uri="{FF2B5EF4-FFF2-40B4-BE49-F238E27FC236}">
                  <a16:creationId xmlns:a16="http://schemas.microsoft.com/office/drawing/2014/main" id="{E07D058E-3C35-F13F-69EF-6D88221CB217}"/>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69BF4B-0ED2-CBC7-C2DF-F3C431F85B88}"/>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BBFE7C-1120-24A5-96F4-B2FC9CF0F8AC}"/>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1822DF-57AF-A535-73EE-B6038016391B}"/>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EDB683-25C9-C626-DC4E-324FC08BF987}"/>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CACD81-C394-DF00-CAA9-A4624C899863}"/>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9D504A-F837-AC19-B7F9-50B7FAAFFF56}"/>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69BDFA-15A8-4CF3-2EAF-BD93F2272C82}"/>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9D13E2-CAD1-C4B4-DB53-FAED755D0146}"/>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D1DB2A-87C7-7560-00AC-F9BAF2967863}"/>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descr="Diagram, background pattern&#10;&#10;Description automatically generated with medium confidence">
              <a:extLst>
                <a:ext uri="{FF2B5EF4-FFF2-40B4-BE49-F238E27FC236}">
                  <a16:creationId xmlns:a16="http://schemas.microsoft.com/office/drawing/2014/main" id="{C9C3BF7D-7ECB-D275-7691-E29BD9E82593}"/>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9" name="Picture 10" descr="Ball, orange, sphere icon - Free download on Iconfinder">
              <a:extLst>
                <a:ext uri="{FF2B5EF4-FFF2-40B4-BE49-F238E27FC236}">
                  <a16:creationId xmlns:a16="http://schemas.microsoft.com/office/drawing/2014/main" id="{FD4FABA0-20D7-5650-5B0A-EFCC26D785AB}"/>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A picture containing diagram&#10;&#10;Description automatically generated">
              <a:extLst>
                <a:ext uri="{FF2B5EF4-FFF2-40B4-BE49-F238E27FC236}">
                  <a16:creationId xmlns:a16="http://schemas.microsoft.com/office/drawing/2014/main" id="{1AA4CD39-5A04-9874-0EF7-5ACDAB418C8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21" name="Straight Connector 20">
              <a:extLst>
                <a:ext uri="{FF2B5EF4-FFF2-40B4-BE49-F238E27FC236}">
                  <a16:creationId xmlns:a16="http://schemas.microsoft.com/office/drawing/2014/main" id="{EFCE13FF-662C-F869-0C29-5D3198E168C2}"/>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2" name="Picture 10" descr="Ball, orange, sphere icon - Free download on Iconfinder">
              <a:extLst>
                <a:ext uri="{FF2B5EF4-FFF2-40B4-BE49-F238E27FC236}">
                  <a16:creationId xmlns:a16="http://schemas.microsoft.com/office/drawing/2014/main" id="{C421FB74-1776-FB51-54B6-132D751ADA3A}"/>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A picture containing diagram&#10;&#10;Description automatically generated">
              <a:extLst>
                <a:ext uri="{FF2B5EF4-FFF2-40B4-BE49-F238E27FC236}">
                  <a16:creationId xmlns:a16="http://schemas.microsoft.com/office/drawing/2014/main" id="{0C9F7997-3C4B-E339-2B75-A3CF228DC8F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4" name="Straight Connector 23">
              <a:extLst>
                <a:ext uri="{FF2B5EF4-FFF2-40B4-BE49-F238E27FC236}">
                  <a16:creationId xmlns:a16="http://schemas.microsoft.com/office/drawing/2014/main" id="{08BAB2B6-BFCE-D6DC-C1F9-A9A45637637A}"/>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5" name="Picture 10" descr="Ball, orange, sphere icon - Free download on Iconfinder">
              <a:extLst>
                <a:ext uri="{FF2B5EF4-FFF2-40B4-BE49-F238E27FC236}">
                  <a16:creationId xmlns:a16="http://schemas.microsoft.com/office/drawing/2014/main" id="{B6136B0B-D4A0-30F8-3297-FFF81A8829E3}"/>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picture containing diagram&#10;&#10;Description automatically generated">
              <a:extLst>
                <a:ext uri="{FF2B5EF4-FFF2-40B4-BE49-F238E27FC236}">
                  <a16:creationId xmlns:a16="http://schemas.microsoft.com/office/drawing/2014/main" id="{DF43DB38-A193-689E-B3F5-11D4C76C949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7" name="Straight Connector 26">
              <a:extLst>
                <a:ext uri="{FF2B5EF4-FFF2-40B4-BE49-F238E27FC236}">
                  <a16:creationId xmlns:a16="http://schemas.microsoft.com/office/drawing/2014/main" id="{DF3FBCCC-9B66-5E8A-96BC-BFFAB5D38572}"/>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8" name="Picture 10" descr="Ball, orange, sphere icon - Free download on Iconfinder">
              <a:extLst>
                <a:ext uri="{FF2B5EF4-FFF2-40B4-BE49-F238E27FC236}">
                  <a16:creationId xmlns:a16="http://schemas.microsoft.com/office/drawing/2014/main" id="{F66D61A9-069E-B92C-DFE1-55C2F03BA650}"/>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A picture containing diagram&#10;&#10;Description automatically generated">
              <a:extLst>
                <a:ext uri="{FF2B5EF4-FFF2-40B4-BE49-F238E27FC236}">
                  <a16:creationId xmlns:a16="http://schemas.microsoft.com/office/drawing/2014/main" id="{E9EF576A-5B32-F79B-2A15-9C52327ED97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30" name="Straight Connector 29">
              <a:extLst>
                <a:ext uri="{FF2B5EF4-FFF2-40B4-BE49-F238E27FC236}">
                  <a16:creationId xmlns:a16="http://schemas.microsoft.com/office/drawing/2014/main" id="{69C9189F-AE88-3D8C-4DEB-1C0A03C85821}"/>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31" name="Picture 10" descr="Ball, orange, sphere icon - Free download on Iconfinder">
              <a:extLst>
                <a:ext uri="{FF2B5EF4-FFF2-40B4-BE49-F238E27FC236}">
                  <a16:creationId xmlns:a16="http://schemas.microsoft.com/office/drawing/2014/main" id="{287A6B88-BA6C-02A0-D17E-B7D8D7063451}"/>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A picture containing diagram&#10;&#10;Description automatically generated">
              <a:extLst>
                <a:ext uri="{FF2B5EF4-FFF2-40B4-BE49-F238E27FC236}">
                  <a16:creationId xmlns:a16="http://schemas.microsoft.com/office/drawing/2014/main" id="{64E1D4B2-A99A-9B64-D286-F57B89D025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3" name="Straight Connector 32">
              <a:extLst>
                <a:ext uri="{FF2B5EF4-FFF2-40B4-BE49-F238E27FC236}">
                  <a16:creationId xmlns:a16="http://schemas.microsoft.com/office/drawing/2014/main" id="{641B03B6-2D60-EB0F-6E4F-6A13D0E23AF3}"/>
                </a:ext>
              </a:extLst>
            </p:cNvPr>
            <p:cNvCxnSpPr>
              <a:cxnSpLocks/>
              <a:endCxn id="32"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4" name="Rounded Rectangle 33">
                  <a:extLst>
                    <a:ext uri="{FF2B5EF4-FFF2-40B4-BE49-F238E27FC236}">
                      <a16:creationId xmlns:a16="http://schemas.microsoft.com/office/drawing/2014/main" id="{F911FFC1-621A-4694-E653-2A8D9D305A19}"/>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i="1" smtClean="0">
                            <a:solidFill>
                              <a:srgbClr val="272611"/>
                            </a:solidFill>
                            <a:latin typeface="Cambria Math" panose="02040503050406030204" pitchFamily="18" charset="0"/>
                            <a:ea typeface="Cambria Math" panose="02040503050406030204" pitchFamily="18" charset="0"/>
                          </a:rPr>
                          <m:t>ℰ</m:t>
                        </m:r>
                      </m:oMath>
                    </m:oMathPara>
                  </a14:m>
                  <a:endParaRPr lang="en-US" sz="2800" dirty="0">
                    <a:solidFill>
                      <a:srgbClr val="272611"/>
                    </a:solidFill>
                  </a:endParaRPr>
                </a:p>
              </p:txBody>
            </p:sp>
          </mc:Choice>
          <mc:Fallback>
            <p:sp>
              <p:nvSpPr>
                <p:cNvPr id="34" name="Rounded Rectangle 33">
                  <a:extLst>
                    <a:ext uri="{FF2B5EF4-FFF2-40B4-BE49-F238E27FC236}">
                      <a16:creationId xmlns:a16="http://schemas.microsoft.com/office/drawing/2014/main" id="{F911FFC1-621A-4694-E653-2A8D9D305A19}"/>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ounded Rectangle 34">
                  <a:extLst>
                    <a:ext uri="{FF2B5EF4-FFF2-40B4-BE49-F238E27FC236}">
                      <a16:creationId xmlns:a16="http://schemas.microsoft.com/office/drawing/2014/main" id="{9C31BA26-2568-D2B7-37F0-EED8D3E2FC50}"/>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b="0" i="1" smtClean="0">
                            <a:solidFill>
                              <a:srgbClr val="272611"/>
                            </a:solidFill>
                            <a:latin typeface="Cambria Math" panose="02040503050406030204" pitchFamily="18" charset="0"/>
                            <a:ea typeface="Cambria Math" panose="02040503050406030204" pitchFamily="18" charset="0"/>
                          </a:rPr>
                          <m:t>𝑂</m:t>
                        </m:r>
                      </m:oMath>
                    </m:oMathPara>
                  </a14:m>
                  <a:endParaRPr lang="en-US" sz="800" dirty="0">
                    <a:solidFill>
                      <a:srgbClr val="272611"/>
                    </a:solidFill>
                  </a:endParaRPr>
                </a:p>
              </p:txBody>
            </p:sp>
          </mc:Choice>
          <mc:Fallback>
            <p:sp>
              <p:nvSpPr>
                <p:cNvPr id="35" name="Rounded Rectangle 34">
                  <a:extLst>
                    <a:ext uri="{FF2B5EF4-FFF2-40B4-BE49-F238E27FC236}">
                      <a16:creationId xmlns:a16="http://schemas.microsoft.com/office/drawing/2014/main" id="{9C31BA26-2568-D2B7-37F0-EED8D3E2FC50}"/>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D82B4221-6A89-47C4-F9F7-11F3CAF4C6D2}"/>
                  </a:ext>
                </a:extLst>
              </p:cNvPr>
              <p:cNvSpPr txBox="1"/>
              <p:nvPr/>
            </p:nvSpPr>
            <p:spPr>
              <a:xfrm>
                <a:off x="6029290" y="1383720"/>
                <a:ext cx="6162709" cy="2581604"/>
              </a:xfrm>
              <a:prstGeom prst="rect">
                <a:avLst/>
              </a:prstGeom>
              <a:noFill/>
            </p:spPr>
            <p:txBody>
              <a:bodyPr wrap="square" rtlCol="0">
                <a:spAutoFit/>
              </a:bodyPr>
              <a:lstStyle/>
              <a:p>
                <a:r>
                  <a:rPr lang="en-US" sz="3200" dirty="0">
                    <a:solidFill>
                      <a:schemeClr val="accent5">
                        <a:lumMod val="20000"/>
                        <a:lumOff val="80000"/>
                      </a:schemeClr>
                    </a:solidFill>
                    <a:effectLst>
                      <a:outerShdw blurRad="50800" dist="38100" dir="2700000" algn="tl" rotWithShape="0">
                        <a:prstClr val="black">
                          <a:alpha val="40000"/>
                        </a:prstClr>
                      </a:outerShdw>
                    </a:effectLst>
                  </a:rPr>
                  <a:t>Form </a:t>
                </a:r>
                <a:r>
                  <a:rPr lang="en-US" sz="3200" b="1" dirty="0">
                    <a:solidFill>
                      <a:schemeClr val="accent5">
                        <a:lumMod val="60000"/>
                        <a:lumOff val="40000"/>
                      </a:schemeClr>
                    </a:solidFill>
                    <a:effectLst>
                      <a:outerShdw blurRad="50800" dist="38100" dir="2700000" algn="tl" rotWithShape="0">
                        <a:prstClr val="black">
                          <a:alpha val="40000"/>
                        </a:prstClr>
                      </a:outerShdw>
                    </a:effectLst>
                  </a:rPr>
                  <a:t>classical dataset</a:t>
                </a:r>
                <a:r>
                  <a:rPr lang="en-US" sz="3200" dirty="0">
                    <a:solidFill>
                      <a:schemeClr val="accent5">
                        <a:lumMod val="20000"/>
                        <a:lumOff val="80000"/>
                      </a:schemeClr>
                    </a:solidFill>
                    <a:effectLst>
                      <a:outerShdw blurRad="50800" dist="38100" dir="2700000" algn="tl" rotWithShape="0">
                        <a:prstClr val="black">
                          <a:alpha val="40000"/>
                        </a:prstClr>
                      </a:outerShdw>
                    </a:effectLst>
                  </a:rPr>
                  <a:t> of pairs </a:t>
                </a:r>
                <a14:m>
                  <m:oMath xmlns:m="http://schemas.openxmlformats.org/officeDocument/2006/math">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d>
                              <m:dPr>
                                <m:begChr m:val="|"/>
                                <m:endChr m:val="⟩"/>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sub>
                                </m:sSub>
                              </m:e>
                            </m:d>
                            <m:d>
                              <m:dPr>
                                <m:begChr m:val="⟨"/>
                                <m:endChr m:val="|"/>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sub>
                                </m:sSub>
                              </m:e>
                            </m:d>
                          </m:e>
                        </m:d>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sSubSup>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where </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t>
                </a:r>
                <a:r>
                  <a:rPr lang="en-US" sz="3200" dirty="0" err="1">
                    <a:solidFill>
                      <a:schemeClr val="accent5">
                        <a:lumMod val="20000"/>
                        <a:lumOff val="80000"/>
                      </a:schemeClr>
                    </a:solidFill>
                    <a:effectLst>
                      <a:outerShdw blurRad="50800" dist="38100" dir="2700000" algn="tl" rotWithShape="0">
                        <a:prstClr val="black">
                          <a:alpha val="40000"/>
                        </a:prstClr>
                      </a:outerShdw>
                    </a:effectLst>
                  </a:rPr>
                  <a:t>Haar</a:t>
                </a:r>
                <a:r>
                  <a:rPr lang="en-US" sz="3200" dirty="0">
                    <a:solidFill>
                      <a:schemeClr val="accent5">
                        <a:lumMod val="20000"/>
                        <a:lumOff val="80000"/>
                      </a:schemeClr>
                    </a:solidFill>
                    <a:effectLst>
                      <a:outerShdw blurRad="50800" dist="38100" dir="2700000" algn="tl" rotWithShape="0">
                        <a:prstClr val="black">
                          <a:alpha val="40000"/>
                        </a:prstClr>
                      </a:outerShdw>
                    </a:effectLst>
                  </a:rPr>
                  <a:t>-random product states</a:t>
                </a:r>
              </a:p>
              <a:p>
                <a:pPr marL="457200" indent="-457200">
                  <a:buFont typeface="Arial" panose="020B0604020202020204" pitchFamily="34" charset="0"/>
                  <a:buChar char="•"/>
                </a:pPr>
                <a14:m>
                  <m:oMath xmlns:m="http://schemas.openxmlformats.org/officeDocument/2006/math">
                    <m:sSub>
                      <m:sSubPr>
                        <m:ctrlPr>
                          <a:rPr lang="en-US" sz="320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2">
                        <a:lumMod val="60000"/>
                        <a:lumOff val="40000"/>
                      </a:schemeClr>
                    </a:solidFill>
                    <a:effectLst>
                      <a:outerShdw blurRad="50800" dist="38100" dir="2700000" algn="tl" rotWithShape="0">
                        <a:prstClr val="black">
                          <a:alpha val="40000"/>
                        </a:prstClr>
                      </a:outerShdw>
                    </a:effectLst>
                  </a:rPr>
                  <a:t> </a:t>
                </a:r>
                <a:r>
                  <a:rPr lang="en-US" sz="3200" dirty="0">
                    <a:solidFill>
                      <a:schemeClr val="accent5">
                        <a:lumMod val="20000"/>
                        <a:lumOff val="80000"/>
                      </a:schemeClr>
                    </a:solidFill>
                    <a:effectLst>
                      <a:outerShdw blurRad="50800" dist="38100" dir="2700000" algn="tl" rotWithShape="0">
                        <a:prstClr val="black">
                          <a:alpha val="40000"/>
                        </a:prstClr>
                      </a:outerShdw>
                    </a:effectLst>
                  </a:rPr>
                  <a:t>send </a:t>
                </a:r>
                <a14:m>
                  <m:oMath xmlns:m="http://schemas.openxmlformats.org/officeDocument/2006/math">
                    <m:sSub>
                      <m:sSub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𝑖</m:t>
                        </m:r>
                      </m:sub>
                    </m:sSub>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through </a:t>
                </a:r>
                <a14:m>
                  <m:oMath xmlns:m="http://schemas.openxmlformats.org/officeDocument/2006/math">
                    <m:r>
                      <a:rPr lang="en-US" sz="320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ℰ</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apply random Pauli measurement</a:t>
                </a:r>
              </a:p>
            </p:txBody>
          </p:sp>
        </mc:Choice>
        <mc:Fallback>
          <p:sp>
            <p:nvSpPr>
              <p:cNvPr id="36" name="TextBox 35">
                <a:extLst>
                  <a:ext uri="{FF2B5EF4-FFF2-40B4-BE49-F238E27FC236}">
                    <a16:creationId xmlns:a16="http://schemas.microsoft.com/office/drawing/2014/main" id="{D82B4221-6A89-47C4-F9F7-11F3CAF4C6D2}"/>
                  </a:ext>
                </a:extLst>
              </p:cNvPr>
              <p:cNvSpPr txBox="1">
                <a:spLocks noRot="1" noChangeAspect="1" noMove="1" noResize="1" noEditPoints="1" noAdjustHandles="1" noChangeArrowheads="1" noChangeShapeType="1" noTextEdit="1"/>
              </p:cNvSpPr>
              <p:nvPr/>
            </p:nvSpPr>
            <p:spPr>
              <a:xfrm>
                <a:off x="6029290" y="1383720"/>
                <a:ext cx="6162709" cy="2581604"/>
              </a:xfrm>
              <a:prstGeom prst="rect">
                <a:avLst/>
              </a:prstGeom>
              <a:blipFill>
                <a:blip r:embed="rId13"/>
                <a:stretch>
                  <a:fillRect l="-2669" t="-3431" r="-2669" b="-88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FBB44C09-414F-7241-F4DE-E907554C4C09}"/>
                  </a:ext>
                </a:extLst>
              </p:cNvPr>
              <p:cNvSpPr txBox="1"/>
              <p:nvPr/>
            </p:nvSpPr>
            <p:spPr>
              <a:xfrm>
                <a:off x="243840" y="4121205"/>
                <a:ext cx="11704320" cy="1982915"/>
              </a:xfrm>
              <a:prstGeom prst="rect">
                <a:avLst/>
              </a:prstGeom>
              <a:noFill/>
            </p:spPr>
            <p:txBody>
              <a:bodyPr wrap="square" rtlCol="0">
                <a:spAutoFit/>
              </a:bodyPr>
              <a:lstStyle/>
              <a:p>
                <a:r>
                  <a:rPr lang="en-US" sz="3200" b="1" dirty="0">
                    <a:solidFill>
                      <a:schemeClr val="accent5">
                        <a:lumMod val="60000"/>
                        <a:lumOff val="40000"/>
                      </a:schemeClr>
                    </a:solidFill>
                    <a:effectLst>
                      <a:outerShdw blurRad="50800" dist="38100" dir="2700000" algn="tl" rotWithShape="0">
                        <a:prstClr val="black">
                          <a:alpha val="40000"/>
                        </a:prstClr>
                      </a:outerShdw>
                    </a:effectLst>
                  </a:rPr>
                  <a:t>Training phase:</a:t>
                </a:r>
                <a:r>
                  <a:rPr lang="en-US" sz="3200" dirty="0">
                    <a:solidFill>
                      <a:schemeClr val="accent5">
                        <a:lumMod val="20000"/>
                        <a:lumOff val="80000"/>
                      </a:schemeClr>
                    </a:solidFill>
                    <a:effectLst>
                      <a:outerShdw blurRad="50800" dist="38100" dir="2700000" algn="tl" rotWithShape="0">
                        <a:prstClr val="black">
                          <a:alpha val="40000"/>
                        </a:prstClr>
                      </a:outerShdw>
                    </a:effectLst>
                  </a:rPr>
                  <a:t> estimate Pauli coefficients of </a:t>
                </a:r>
                <a14:m>
                  <m:oMath xmlns:m="http://schemas.openxmlformats.org/officeDocument/2006/math">
                    <m:sSup>
                      <m:sSup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e>
                      <m: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ℰ</m:t>
                        </m:r>
                      </m:e>
                      <m:sup>
                        <m: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via</a:t>
                </a:r>
              </a:p>
              <a:p>
                <a:pPr/>
                <a14:m>
                  <m:oMathPara xmlns:m="http://schemas.openxmlformats.org/officeDocument/2006/math">
                    <m:oMathParaPr>
                      <m:jc m:val="center"/>
                    </m:oMathParaPr>
                    <m:oMath xmlns:m="http://schemas.openxmlformats.org/officeDocument/2006/math">
                      <m:sSub>
                        <m:sSub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acc>
                            <m:accPr>
                              <m:chr m:val="̂"/>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acc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𝛼</m:t>
                              </m:r>
                            </m:e>
                          </m:acc>
                        </m:e>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sub>
                      </m:s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
                        <m:f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Pr>
                        <m:num>
                          <m:sSup>
                            <m:sSup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3</m:t>
                              </m:r>
                            </m:e>
                            <m:sup>
                              <m:d>
                                <m:dPr>
                                  <m:begChr m:val="|"/>
                                  <m:endChr m:val="|"/>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d>
                            </m:sup>
                          </m:sSup>
                        </m:num>
                        <m:den>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den>
                      </m:f>
                      <m:nary>
                        <m:naryPr>
                          <m:chr m:val="∑"/>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e>
                          <m:r>
                            <m:rPr>
                              <m:sty m:val="p"/>
                            </m:rPr>
                            <a:rPr lang="en-US" sz="3200"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d>
                            <m:dPr>
                              <m:endChr m:val="⟩"/>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e>
                              <m:sSub>
                                <m:sSub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nary>
                      <m:sSub>
                        <m:sSub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oMath>
                  </m:oMathPara>
                </a14:m>
                <a:endParaRPr lang="en-US" sz="3200" i="1"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38" name="TextBox 37">
                <a:extLst>
                  <a:ext uri="{FF2B5EF4-FFF2-40B4-BE49-F238E27FC236}">
                    <a16:creationId xmlns:a16="http://schemas.microsoft.com/office/drawing/2014/main" id="{FBB44C09-414F-7241-F4DE-E907554C4C09}"/>
                  </a:ext>
                </a:extLst>
              </p:cNvPr>
              <p:cNvSpPr txBox="1">
                <a:spLocks noRot="1" noChangeAspect="1" noMove="1" noResize="1" noEditPoints="1" noAdjustHandles="1" noChangeArrowheads="1" noChangeShapeType="1" noTextEdit="1"/>
              </p:cNvSpPr>
              <p:nvPr/>
            </p:nvSpPr>
            <p:spPr>
              <a:xfrm>
                <a:off x="243840" y="4121205"/>
                <a:ext cx="11704320" cy="1982915"/>
              </a:xfrm>
              <a:prstGeom prst="rect">
                <a:avLst/>
              </a:prstGeom>
              <a:blipFill>
                <a:blip r:embed="rId14"/>
                <a:stretch>
                  <a:fillRect l="-1410" t="-54140" b="-125478"/>
                </a:stretch>
              </a:blipFill>
            </p:spPr>
            <p:txBody>
              <a:bodyPr/>
              <a:lstStyle/>
              <a:p>
                <a:r>
                  <a:rPr lang="en-US">
                    <a:noFill/>
                  </a:rPr>
                  <a:t> </a:t>
                </a:r>
              </a:p>
            </p:txBody>
          </p:sp>
        </mc:Fallback>
      </mc:AlternateContent>
    </p:spTree>
    <p:extLst>
      <p:ext uri="{BB962C8B-B14F-4D97-AF65-F5344CB8AC3E}">
        <p14:creationId xmlns:p14="http://schemas.microsoft.com/office/powerpoint/2010/main" val="102862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6" name="Rectangle 7335">
            <a:extLst>
              <a:ext uri="{FF2B5EF4-FFF2-40B4-BE49-F238E27FC236}">
                <a16:creationId xmlns:a16="http://schemas.microsoft.com/office/drawing/2014/main" id="{BC995382-9A16-58F4-DA3C-A9A489178E2F}"/>
              </a:ext>
            </a:extLst>
          </p:cNvPr>
          <p:cNvSpPr/>
          <p:nvPr/>
        </p:nvSpPr>
        <p:spPr>
          <a:xfrm>
            <a:off x="343683" y="1438022"/>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a:t>
            </a:r>
          </a:p>
        </p:txBody>
      </p:sp>
      <p:sp>
        <p:nvSpPr>
          <p:cNvPr id="35" name="Rounded Rectangle 34">
            <a:extLst>
              <a:ext uri="{FF2B5EF4-FFF2-40B4-BE49-F238E27FC236}">
                <a16:creationId xmlns:a16="http://schemas.microsoft.com/office/drawing/2014/main" id="{4B804031-D1E6-01AF-E42E-CF9750193AA0}"/>
              </a:ext>
            </a:extLst>
          </p:cNvPr>
          <p:cNvSpPr/>
          <p:nvPr/>
        </p:nvSpPr>
        <p:spPr>
          <a:xfrm>
            <a:off x="983669" y="1288473"/>
            <a:ext cx="5375480" cy="2434436"/>
          </a:xfrm>
          <a:prstGeom prst="roundRect">
            <a:avLst>
              <a:gd name="adj" fmla="val 13314"/>
            </a:avLst>
          </a:prstGeom>
          <a:solidFill>
            <a:schemeClr val="accent4">
              <a:lumMod val="60000"/>
              <a:lumOff val="40000"/>
            </a:schemeClr>
          </a:solidFill>
          <a:ln w="635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A1352D-EC76-F275-8F3C-613C3DC8BD30}"/>
              </a:ext>
            </a:extLst>
          </p:cNvPr>
          <p:cNvSpPr>
            <a:spLocks noGrp="1"/>
          </p:cNvSpPr>
          <p:nvPr>
            <p:ph type="title"/>
          </p:nvPr>
        </p:nvSpPr>
        <p:spPr/>
        <p:txBody>
          <a:bodyPr/>
          <a:lstStyle/>
          <a:p>
            <a:r>
              <a:rPr lang="en-US" dirty="0"/>
              <a:t>CLASSICAL HARDNESS</a:t>
            </a:r>
          </a:p>
        </p:txBody>
      </p:sp>
      <p:cxnSp>
        <p:nvCxnSpPr>
          <p:cNvPr id="6" name="Straight Connector 5">
            <a:extLst>
              <a:ext uri="{FF2B5EF4-FFF2-40B4-BE49-F238E27FC236}">
                <a16:creationId xmlns:a16="http://schemas.microsoft.com/office/drawing/2014/main" id="{CAD13F10-C7C6-D962-DB0D-B8B9BC680B6E}"/>
              </a:ext>
            </a:extLst>
          </p:cNvPr>
          <p:cNvCxnSpPr>
            <a:cxnSpLocks/>
          </p:cNvCxnSpPr>
          <p:nvPr/>
        </p:nvCxnSpPr>
        <p:spPr>
          <a:xfrm flipH="1">
            <a:off x="6319262" y="1614174"/>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48D494-C672-DE23-E778-758203FEBD97}"/>
              </a:ext>
            </a:extLst>
          </p:cNvPr>
          <p:cNvCxnSpPr>
            <a:cxnSpLocks/>
          </p:cNvCxnSpPr>
          <p:nvPr/>
        </p:nvCxnSpPr>
        <p:spPr>
          <a:xfrm flipH="1">
            <a:off x="6319262" y="2059745"/>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1B5A12-A474-3356-15C8-6500F4EAC723}"/>
              </a:ext>
            </a:extLst>
          </p:cNvPr>
          <p:cNvCxnSpPr>
            <a:cxnSpLocks/>
          </p:cNvCxnSpPr>
          <p:nvPr/>
        </p:nvCxnSpPr>
        <p:spPr>
          <a:xfrm flipH="1">
            <a:off x="6319262" y="2505317"/>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641F0C-E135-4FDF-82EA-87EDAC87DD7F}"/>
              </a:ext>
            </a:extLst>
          </p:cNvPr>
          <p:cNvCxnSpPr>
            <a:cxnSpLocks/>
          </p:cNvCxnSpPr>
          <p:nvPr/>
        </p:nvCxnSpPr>
        <p:spPr>
          <a:xfrm flipH="1">
            <a:off x="6314278" y="2950888"/>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CFF554-40EA-A84F-E971-6870530EF926}"/>
              </a:ext>
            </a:extLst>
          </p:cNvPr>
          <p:cNvCxnSpPr>
            <a:cxnSpLocks/>
          </p:cNvCxnSpPr>
          <p:nvPr/>
        </p:nvCxnSpPr>
        <p:spPr>
          <a:xfrm flipH="1">
            <a:off x="6319262" y="3396459"/>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2ADDDB-C588-5C26-63BA-602B70D4E16F}"/>
              </a:ext>
            </a:extLst>
          </p:cNvPr>
          <p:cNvCxnSpPr>
            <a:cxnSpLocks/>
          </p:cNvCxnSpPr>
          <p:nvPr/>
        </p:nvCxnSpPr>
        <p:spPr>
          <a:xfrm flipH="1">
            <a:off x="779012" y="1614489"/>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6E4287-0CFD-E27D-BE2F-DAF618BFA14A}"/>
              </a:ext>
            </a:extLst>
          </p:cNvPr>
          <p:cNvCxnSpPr>
            <a:cxnSpLocks/>
          </p:cNvCxnSpPr>
          <p:nvPr/>
        </p:nvCxnSpPr>
        <p:spPr>
          <a:xfrm flipH="1">
            <a:off x="779012" y="2060060"/>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834DD6-9C2E-9B24-D4F1-E260E6CE288A}"/>
              </a:ext>
            </a:extLst>
          </p:cNvPr>
          <p:cNvCxnSpPr>
            <a:cxnSpLocks/>
          </p:cNvCxnSpPr>
          <p:nvPr/>
        </p:nvCxnSpPr>
        <p:spPr>
          <a:xfrm flipH="1">
            <a:off x="779012" y="2505632"/>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710B44-8DBB-BDBE-E75A-5D4C368E76C0}"/>
              </a:ext>
            </a:extLst>
          </p:cNvPr>
          <p:cNvCxnSpPr>
            <a:cxnSpLocks/>
          </p:cNvCxnSpPr>
          <p:nvPr/>
        </p:nvCxnSpPr>
        <p:spPr>
          <a:xfrm flipH="1">
            <a:off x="774028" y="2951203"/>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E4EF4B-FC86-729A-C245-9E70B3D4EEBF}"/>
              </a:ext>
            </a:extLst>
          </p:cNvPr>
          <p:cNvCxnSpPr>
            <a:cxnSpLocks/>
          </p:cNvCxnSpPr>
          <p:nvPr/>
        </p:nvCxnSpPr>
        <p:spPr>
          <a:xfrm flipH="1">
            <a:off x="779012" y="3396774"/>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04065904-9ED6-8F9D-03C6-E2C51743D163}"/>
                  </a:ext>
                </a:extLst>
              </p:cNvPr>
              <p:cNvSpPr/>
              <p:nvPr/>
            </p:nvSpPr>
            <p:spPr>
              <a:xfrm>
                <a:off x="6575450" y="1294411"/>
                <a:ext cx="545968" cy="548640"/>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𝑍</m:t>
                      </m:r>
                    </m:oMath>
                  </m:oMathPara>
                </a14:m>
                <a:endParaRPr lang="en-US" sz="1000" dirty="0">
                  <a:solidFill>
                    <a:srgbClr val="272611"/>
                  </a:solidFill>
                </a:endParaRPr>
              </a:p>
            </p:txBody>
          </p:sp>
        </mc:Choice>
        <mc:Fallback>
          <p:sp>
            <p:nvSpPr>
              <p:cNvPr id="33" name="Rounded Rectangle 32">
                <a:extLst>
                  <a:ext uri="{FF2B5EF4-FFF2-40B4-BE49-F238E27FC236}">
                    <a16:creationId xmlns:a16="http://schemas.microsoft.com/office/drawing/2014/main" id="{04065904-9ED6-8F9D-03C6-E2C51743D163}"/>
                  </a:ext>
                </a:extLst>
              </p:cNvPr>
              <p:cNvSpPr>
                <a:spLocks noRot="1" noChangeAspect="1" noMove="1" noResize="1" noEditPoints="1" noAdjustHandles="1" noChangeArrowheads="1" noChangeShapeType="1" noTextEdit="1"/>
              </p:cNvSpPr>
              <p:nvPr/>
            </p:nvSpPr>
            <p:spPr>
              <a:xfrm>
                <a:off x="6575450" y="1294411"/>
                <a:ext cx="545968" cy="548640"/>
              </a:xfrm>
              <a:prstGeom prst="roundRect">
                <a:avLst>
                  <a:gd name="adj" fmla="val 17917"/>
                </a:avLst>
              </a:prstGeom>
              <a:blipFill>
                <a:blip r:embed="rId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60E40ACA-AA2F-8D47-5D2B-4AB4196130B9}"/>
              </a:ext>
            </a:extLst>
          </p:cNvPr>
          <p:cNvCxnSpPr>
            <a:cxnSpLocks/>
            <a:endCxn id="42" idx="1"/>
          </p:cNvCxnSpPr>
          <p:nvPr/>
        </p:nvCxnSpPr>
        <p:spPr>
          <a:xfrm>
            <a:off x="997300" y="1614174"/>
            <a:ext cx="785780" cy="449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E36E34-48CD-1011-D19A-4B66EBF3191A}"/>
              </a:ext>
            </a:extLst>
          </p:cNvPr>
          <p:cNvCxnSpPr>
            <a:cxnSpLocks/>
          </p:cNvCxnSpPr>
          <p:nvPr/>
        </p:nvCxnSpPr>
        <p:spPr>
          <a:xfrm>
            <a:off x="997300" y="2055626"/>
            <a:ext cx="7857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C65450-E373-8320-D0C0-8675D5A1ED00}"/>
              </a:ext>
            </a:extLst>
          </p:cNvPr>
          <p:cNvCxnSpPr>
            <a:cxnSpLocks/>
            <a:stCxn id="35" idx="1"/>
            <a:endCxn id="49" idx="1"/>
          </p:cNvCxnSpPr>
          <p:nvPr/>
        </p:nvCxnSpPr>
        <p:spPr>
          <a:xfrm>
            <a:off x="983669" y="2505691"/>
            <a:ext cx="1803155" cy="344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9C7A0D2-EB04-E795-4337-C09210F709A0}"/>
              </a:ext>
            </a:extLst>
          </p:cNvPr>
          <p:cNvCxnSpPr>
            <a:cxnSpLocks/>
            <a:endCxn id="42" idx="1"/>
          </p:cNvCxnSpPr>
          <p:nvPr/>
        </p:nvCxnSpPr>
        <p:spPr>
          <a:xfrm flipV="1">
            <a:off x="997300" y="2063472"/>
            <a:ext cx="785780" cy="8939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830F823-F558-46D9-1DC6-51AD263D3832}"/>
              </a:ext>
            </a:extLst>
          </p:cNvPr>
          <p:cNvCxnSpPr>
            <a:cxnSpLocks/>
            <a:endCxn id="7285" idx="1"/>
          </p:cNvCxnSpPr>
          <p:nvPr/>
        </p:nvCxnSpPr>
        <p:spPr>
          <a:xfrm flipV="1">
            <a:off x="994449" y="3067102"/>
            <a:ext cx="794884" cy="3293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2" name="Rectangle 41">
                <a:extLst>
                  <a:ext uri="{FF2B5EF4-FFF2-40B4-BE49-F238E27FC236}">
                    <a16:creationId xmlns:a16="http://schemas.microsoft.com/office/drawing/2014/main" id="{1A8BB88D-C41A-9FA5-3786-056D2C2C4C79}"/>
                  </a:ext>
                </a:extLst>
              </p:cNvPr>
              <p:cNvSpPr/>
              <p:nvPr/>
            </p:nvSpPr>
            <p:spPr>
              <a:xfrm>
                <a:off x="1783080" y="1861968"/>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42" name="Rectangle 41">
                <a:extLst>
                  <a:ext uri="{FF2B5EF4-FFF2-40B4-BE49-F238E27FC236}">
                    <a16:creationId xmlns:a16="http://schemas.microsoft.com/office/drawing/2014/main" id="{1A8BB88D-C41A-9FA5-3786-056D2C2C4C79}"/>
                  </a:ext>
                </a:extLst>
              </p:cNvPr>
              <p:cNvSpPr>
                <a:spLocks noRot="1" noChangeAspect="1" noMove="1" noResize="1" noEditPoints="1" noAdjustHandles="1" noChangeArrowheads="1" noChangeShapeType="1" noTextEdit="1"/>
              </p:cNvSpPr>
              <p:nvPr/>
            </p:nvSpPr>
            <p:spPr>
              <a:xfrm>
                <a:off x="1783080" y="1861968"/>
                <a:ext cx="403007" cy="403007"/>
              </a:xfrm>
              <a:prstGeom prst="rect">
                <a:avLst/>
              </a:prstGeom>
              <a:blipFill>
                <a:blip r:embed="rId3"/>
                <a:stretch>
                  <a:fillRect l="-5714" b="-5714"/>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Rectangle 48">
                <a:extLst>
                  <a:ext uri="{FF2B5EF4-FFF2-40B4-BE49-F238E27FC236}">
                    <a16:creationId xmlns:a16="http://schemas.microsoft.com/office/drawing/2014/main" id="{CBB691D2-4CE0-52F7-5803-78A08197315B}"/>
                  </a:ext>
                </a:extLst>
              </p:cNvPr>
              <p:cNvSpPr/>
              <p:nvPr/>
            </p:nvSpPr>
            <p:spPr>
              <a:xfrm>
                <a:off x="2786824" y="2649160"/>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49" name="Rectangle 48">
                <a:extLst>
                  <a:ext uri="{FF2B5EF4-FFF2-40B4-BE49-F238E27FC236}">
                    <a16:creationId xmlns:a16="http://schemas.microsoft.com/office/drawing/2014/main" id="{CBB691D2-4CE0-52F7-5803-78A08197315B}"/>
                  </a:ext>
                </a:extLst>
              </p:cNvPr>
              <p:cNvSpPr>
                <a:spLocks noRot="1" noChangeAspect="1" noMove="1" noResize="1" noEditPoints="1" noAdjustHandles="1" noChangeArrowheads="1" noChangeShapeType="1" noTextEdit="1"/>
              </p:cNvSpPr>
              <p:nvPr/>
            </p:nvSpPr>
            <p:spPr>
              <a:xfrm>
                <a:off x="2786824" y="2649160"/>
                <a:ext cx="403007" cy="403007"/>
              </a:xfrm>
              <a:prstGeom prst="rect">
                <a:avLst/>
              </a:prstGeom>
              <a:blipFill>
                <a:blip r:embed="rId4"/>
                <a:stretch>
                  <a:fillRect l="-5714" b="-5714"/>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Rectangle 53">
                <a:extLst>
                  <a:ext uri="{FF2B5EF4-FFF2-40B4-BE49-F238E27FC236}">
                    <a16:creationId xmlns:a16="http://schemas.microsoft.com/office/drawing/2014/main" id="{757BBAB7-D5AB-B47B-E4A3-AD9D1407CE24}"/>
                  </a:ext>
                </a:extLst>
              </p:cNvPr>
              <p:cNvSpPr/>
              <p:nvPr/>
            </p:nvSpPr>
            <p:spPr>
              <a:xfrm>
                <a:off x="2784222" y="3145122"/>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54" name="Rectangle 53">
                <a:extLst>
                  <a:ext uri="{FF2B5EF4-FFF2-40B4-BE49-F238E27FC236}">
                    <a16:creationId xmlns:a16="http://schemas.microsoft.com/office/drawing/2014/main" id="{757BBAB7-D5AB-B47B-E4A3-AD9D1407CE24}"/>
                  </a:ext>
                </a:extLst>
              </p:cNvPr>
              <p:cNvSpPr>
                <a:spLocks noRot="1" noChangeAspect="1" noMove="1" noResize="1" noEditPoints="1" noAdjustHandles="1" noChangeArrowheads="1" noChangeShapeType="1" noTextEdit="1"/>
              </p:cNvSpPr>
              <p:nvPr/>
            </p:nvSpPr>
            <p:spPr>
              <a:xfrm>
                <a:off x="2784222" y="3145122"/>
                <a:ext cx="403007" cy="403007"/>
              </a:xfrm>
              <a:prstGeom prst="rect">
                <a:avLst/>
              </a:prstGeom>
              <a:blipFill>
                <a:blip r:embed="rId5"/>
                <a:stretch>
                  <a:fillRect l="-5714" b="-5714"/>
                </a:stretch>
              </a:blipFill>
              <a:ln w="25400">
                <a:solidFill>
                  <a:schemeClr val="tx1"/>
                </a:solidFill>
              </a:ln>
            </p:spPr>
            <p:txBody>
              <a:bodyPr/>
              <a:lstStyle/>
              <a:p>
                <a:r>
                  <a:rPr lang="en-US">
                    <a:noFill/>
                  </a:rPr>
                  <a:t> </a:t>
                </a:r>
              </a:p>
            </p:txBody>
          </p:sp>
        </mc:Fallback>
      </mc:AlternateContent>
      <p:cxnSp>
        <p:nvCxnSpPr>
          <p:cNvPr id="55" name="Straight Connector 54">
            <a:extLst>
              <a:ext uri="{FF2B5EF4-FFF2-40B4-BE49-F238E27FC236}">
                <a16:creationId xmlns:a16="http://schemas.microsoft.com/office/drawing/2014/main" id="{C11BF3B3-DBFF-61CC-2BA2-6A9287035949}"/>
              </a:ext>
            </a:extLst>
          </p:cNvPr>
          <p:cNvCxnSpPr>
            <a:cxnSpLocks/>
            <a:endCxn id="54" idx="1"/>
          </p:cNvCxnSpPr>
          <p:nvPr/>
        </p:nvCxnSpPr>
        <p:spPr>
          <a:xfrm>
            <a:off x="1009325" y="2078672"/>
            <a:ext cx="1774897" cy="12679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CFCCD5B-CE8F-9956-073D-D06838E2BBA4}"/>
              </a:ext>
            </a:extLst>
          </p:cNvPr>
          <p:cNvCxnSpPr>
            <a:cxnSpLocks/>
            <a:endCxn id="54" idx="1"/>
          </p:cNvCxnSpPr>
          <p:nvPr/>
        </p:nvCxnSpPr>
        <p:spPr>
          <a:xfrm>
            <a:off x="997300" y="1605651"/>
            <a:ext cx="1786922" cy="174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2569F1D-8E6C-E823-34CA-135FFB28054E}"/>
              </a:ext>
            </a:extLst>
          </p:cNvPr>
          <p:cNvCxnSpPr>
            <a:cxnSpLocks/>
          </p:cNvCxnSpPr>
          <p:nvPr/>
        </p:nvCxnSpPr>
        <p:spPr>
          <a:xfrm>
            <a:off x="1021233" y="3392088"/>
            <a:ext cx="1789127" cy="43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68" name="Straight Connector 7167">
            <a:extLst>
              <a:ext uri="{FF2B5EF4-FFF2-40B4-BE49-F238E27FC236}">
                <a16:creationId xmlns:a16="http://schemas.microsoft.com/office/drawing/2014/main" id="{89AEF7B7-E9FA-36C8-6F13-C465591E711C}"/>
              </a:ext>
            </a:extLst>
          </p:cNvPr>
          <p:cNvCxnSpPr>
            <a:cxnSpLocks/>
            <a:stCxn id="42" idx="3"/>
            <a:endCxn id="49" idx="1"/>
          </p:cNvCxnSpPr>
          <p:nvPr/>
        </p:nvCxnSpPr>
        <p:spPr>
          <a:xfrm>
            <a:off x="2186087" y="2063472"/>
            <a:ext cx="600737" cy="7871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73" name="Rectangle 7172">
                <a:extLst>
                  <a:ext uri="{FF2B5EF4-FFF2-40B4-BE49-F238E27FC236}">
                    <a16:creationId xmlns:a16="http://schemas.microsoft.com/office/drawing/2014/main" id="{64CAF690-C5B9-D8A7-D14D-9BBCE601A261}"/>
                  </a:ext>
                </a:extLst>
              </p:cNvPr>
              <p:cNvSpPr/>
              <p:nvPr/>
            </p:nvSpPr>
            <p:spPr>
              <a:xfrm>
                <a:off x="3884191" y="2118669"/>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73" name="Rectangle 7172">
                <a:extLst>
                  <a:ext uri="{FF2B5EF4-FFF2-40B4-BE49-F238E27FC236}">
                    <a16:creationId xmlns:a16="http://schemas.microsoft.com/office/drawing/2014/main" id="{64CAF690-C5B9-D8A7-D14D-9BBCE601A261}"/>
                  </a:ext>
                </a:extLst>
              </p:cNvPr>
              <p:cNvSpPr>
                <a:spLocks noRot="1" noChangeAspect="1" noMove="1" noResize="1" noEditPoints="1" noAdjustHandles="1" noChangeArrowheads="1" noChangeShapeType="1" noTextEdit="1"/>
              </p:cNvSpPr>
              <p:nvPr/>
            </p:nvSpPr>
            <p:spPr>
              <a:xfrm>
                <a:off x="3884191" y="2118669"/>
                <a:ext cx="403007" cy="403007"/>
              </a:xfrm>
              <a:prstGeom prst="rect">
                <a:avLst/>
              </a:prstGeom>
              <a:blipFill>
                <a:blip r:embed="rId6"/>
                <a:stretch>
                  <a:fillRect l="-5714" b="-8824"/>
                </a:stretch>
              </a:blipFill>
              <a:ln w="25400">
                <a:solidFill>
                  <a:schemeClr val="tx1"/>
                </a:solidFill>
              </a:ln>
            </p:spPr>
            <p:txBody>
              <a:bodyPr/>
              <a:lstStyle/>
              <a:p>
                <a:r>
                  <a:rPr lang="en-US">
                    <a:noFill/>
                  </a:rPr>
                  <a:t> </a:t>
                </a:r>
              </a:p>
            </p:txBody>
          </p:sp>
        </mc:Fallback>
      </mc:AlternateContent>
      <p:cxnSp>
        <p:nvCxnSpPr>
          <p:cNvPr id="7174" name="Straight Connector 7173">
            <a:extLst>
              <a:ext uri="{FF2B5EF4-FFF2-40B4-BE49-F238E27FC236}">
                <a16:creationId xmlns:a16="http://schemas.microsoft.com/office/drawing/2014/main" id="{98026993-28AB-2036-D9BD-78F577BBE5CE}"/>
              </a:ext>
            </a:extLst>
          </p:cNvPr>
          <p:cNvCxnSpPr>
            <a:cxnSpLocks/>
            <a:stCxn id="49" idx="3"/>
            <a:endCxn id="7173" idx="1"/>
          </p:cNvCxnSpPr>
          <p:nvPr/>
        </p:nvCxnSpPr>
        <p:spPr>
          <a:xfrm flipV="1">
            <a:off x="3189831" y="2320173"/>
            <a:ext cx="694360" cy="5304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77" name="Straight Connector 7176">
            <a:extLst>
              <a:ext uri="{FF2B5EF4-FFF2-40B4-BE49-F238E27FC236}">
                <a16:creationId xmlns:a16="http://schemas.microsoft.com/office/drawing/2014/main" id="{2544A217-765B-B044-6AC2-22A281A20347}"/>
              </a:ext>
            </a:extLst>
          </p:cNvPr>
          <p:cNvCxnSpPr>
            <a:cxnSpLocks/>
            <a:stCxn id="54" idx="3"/>
            <a:endCxn id="7173" idx="1"/>
          </p:cNvCxnSpPr>
          <p:nvPr/>
        </p:nvCxnSpPr>
        <p:spPr>
          <a:xfrm flipV="1">
            <a:off x="3187229" y="2320173"/>
            <a:ext cx="696962" cy="10264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80" name="Straight Connector 7179">
            <a:extLst>
              <a:ext uri="{FF2B5EF4-FFF2-40B4-BE49-F238E27FC236}">
                <a16:creationId xmlns:a16="http://schemas.microsoft.com/office/drawing/2014/main" id="{ACF8FFC6-DEEC-39B2-F47B-C7512C803F69}"/>
              </a:ext>
            </a:extLst>
          </p:cNvPr>
          <p:cNvCxnSpPr>
            <a:cxnSpLocks/>
            <a:stCxn id="35" idx="1"/>
            <a:endCxn id="7173" idx="1"/>
          </p:cNvCxnSpPr>
          <p:nvPr/>
        </p:nvCxnSpPr>
        <p:spPr>
          <a:xfrm flipV="1">
            <a:off x="983669" y="2320173"/>
            <a:ext cx="2900522" cy="1855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83" name="Rectangle 7182">
                <a:extLst>
                  <a:ext uri="{FF2B5EF4-FFF2-40B4-BE49-F238E27FC236}">
                    <a16:creationId xmlns:a16="http://schemas.microsoft.com/office/drawing/2014/main" id="{A3709B5C-FFDB-969F-9345-7001247A5229}"/>
                  </a:ext>
                </a:extLst>
              </p:cNvPr>
              <p:cNvSpPr/>
              <p:nvPr/>
            </p:nvSpPr>
            <p:spPr>
              <a:xfrm>
                <a:off x="3881589" y="2893470"/>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83" name="Rectangle 7182">
                <a:extLst>
                  <a:ext uri="{FF2B5EF4-FFF2-40B4-BE49-F238E27FC236}">
                    <a16:creationId xmlns:a16="http://schemas.microsoft.com/office/drawing/2014/main" id="{A3709B5C-FFDB-969F-9345-7001247A5229}"/>
                  </a:ext>
                </a:extLst>
              </p:cNvPr>
              <p:cNvSpPr>
                <a:spLocks noRot="1" noChangeAspect="1" noMove="1" noResize="1" noEditPoints="1" noAdjustHandles="1" noChangeArrowheads="1" noChangeShapeType="1" noTextEdit="1"/>
              </p:cNvSpPr>
              <p:nvPr/>
            </p:nvSpPr>
            <p:spPr>
              <a:xfrm>
                <a:off x="3881589" y="2893470"/>
                <a:ext cx="403007" cy="403007"/>
              </a:xfrm>
              <a:prstGeom prst="rect">
                <a:avLst/>
              </a:prstGeom>
              <a:blipFill>
                <a:blip r:embed="rId7"/>
                <a:stretch>
                  <a:fillRect l="-5714" b="-8824"/>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184" name="Rectangle 7183">
                <a:extLst>
                  <a:ext uri="{FF2B5EF4-FFF2-40B4-BE49-F238E27FC236}">
                    <a16:creationId xmlns:a16="http://schemas.microsoft.com/office/drawing/2014/main" id="{EA949AD1-0B76-899A-7762-81E6395560EA}"/>
                  </a:ext>
                </a:extLst>
              </p:cNvPr>
              <p:cNvSpPr/>
              <p:nvPr/>
            </p:nvSpPr>
            <p:spPr>
              <a:xfrm>
                <a:off x="2798592" y="1415758"/>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84" name="Rectangle 7183">
                <a:extLst>
                  <a:ext uri="{FF2B5EF4-FFF2-40B4-BE49-F238E27FC236}">
                    <a16:creationId xmlns:a16="http://schemas.microsoft.com/office/drawing/2014/main" id="{EA949AD1-0B76-899A-7762-81E6395560EA}"/>
                  </a:ext>
                </a:extLst>
              </p:cNvPr>
              <p:cNvSpPr>
                <a:spLocks noRot="1" noChangeAspect="1" noMove="1" noResize="1" noEditPoints="1" noAdjustHandles="1" noChangeArrowheads="1" noChangeShapeType="1" noTextEdit="1"/>
              </p:cNvSpPr>
              <p:nvPr/>
            </p:nvSpPr>
            <p:spPr>
              <a:xfrm>
                <a:off x="2798592" y="1415758"/>
                <a:ext cx="403007" cy="403007"/>
              </a:xfrm>
              <a:prstGeom prst="rect">
                <a:avLst/>
              </a:prstGeom>
              <a:blipFill>
                <a:blip r:embed="rId8"/>
                <a:stretch>
                  <a:fillRect l="-5882" b="-8824"/>
                </a:stretch>
              </a:blipFill>
              <a:ln w="25400">
                <a:solidFill>
                  <a:schemeClr val="tx1"/>
                </a:solidFill>
              </a:ln>
            </p:spPr>
            <p:txBody>
              <a:bodyPr/>
              <a:lstStyle/>
              <a:p>
                <a:r>
                  <a:rPr lang="en-US">
                    <a:noFill/>
                  </a:rPr>
                  <a:t> </a:t>
                </a:r>
              </a:p>
            </p:txBody>
          </p:sp>
        </mc:Fallback>
      </mc:AlternateContent>
      <p:cxnSp>
        <p:nvCxnSpPr>
          <p:cNvPr id="7185" name="Straight Connector 7184">
            <a:extLst>
              <a:ext uri="{FF2B5EF4-FFF2-40B4-BE49-F238E27FC236}">
                <a16:creationId xmlns:a16="http://schemas.microsoft.com/office/drawing/2014/main" id="{126F0B70-94E2-E462-EA90-70AC2F2E8B44}"/>
              </a:ext>
            </a:extLst>
          </p:cNvPr>
          <p:cNvCxnSpPr>
            <a:cxnSpLocks/>
            <a:endCxn id="7184" idx="1"/>
          </p:cNvCxnSpPr>
          <p:nvPr/>
        </p:nvCxnSpPr>
        <p:spPr>
          <a:xfrm>
            <a:off x="1012372" y="1617262"/>
            <a:ext cx="1786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92" name="Straight Connector 7191">
            <a:extLst>
              <a:ext uri="{FF2B5EF4-FFF2-40B4-BE49-F238E27FC236}">
                <a16:creationId xmlns:a16="http://schemas.microsoft.com/office/drawing/2014/main" id="{67354B75-01EB-CC72-133F-F77D76C26ECB}"/>
              </a:ext>
            </a:extLst>
          </p:cNvPr>
          <p:cNvCxnSpPr>
            <a:cxnSpLocks/>
            <a:stCxn id="7184" idx="3"/>
            <a:endCxn id="7183" idx="1"/>
          </p:cNvCxnSpPr>
          <p:nvPr/>
        </p:nvCxnSpPr>
        <p:spPr>
          <a:xfrm>
            <a:off x="3201599" y="1617262"/>
            <a:ext cx="679990" cy="14777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96" name="Rectangle 7195">
                <a:extLst>
                  <a:ext uri="{FF2B5EF4-FFF2-40B4-BE49-F238E27FC236}">
                    <a16:creationId xmlns:a16="http://schemas.microsoft.com/office/drawing/2014/main" id="{6E18B9C7-3B83-1C32-1200-2C49102CAC60}"/>
                  </a:ext>
                </a:extLst>
              </p:cNvPr>
              <p:cNvSpPr/>
              <p:nvPr/>
            </p:nvSpPr>
            <p:spPr>
              <a:xfrm>
                <a:off x="3881588" y="1617262"/>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96" name="Rectangle 7195">
                <a:extLst>
                  <a:ext uri="{FF2B5EF4-FFF2-40B4-BE49-F238E27FC236}">
                    <a16:creationId xmlns:a16="http://schemas.microsoft.com/office/drawing/2014/main" id="{6E18B9C7-3B83-1C32-1200-2C49102CAC60}"/>
                  </a:ext>
                </a:extLst>
              </p:cNvPr>
              <p:cNvSpPr>
                <a:spLocks noRot="1" noChangeAspect="1" noMove="1" noResize="1" noEditPoints="1" noAdjustHandles="1" noChangeArrowheads="1" noChangeShapeType="1" noTextEdit="1"/>
              </p:cNvSpPr>
              <p:nvPr/>
            </p:nvSpPr>
            <p:spPr>
              <a:xfrm>
                <a:off x="3881588" y="1617262"/>
                <a:ext cx="403007" cy="403007"/>
              </a:xfrm>
              <a:prstGeom prst="rect">
                <a:avLst/>
              </a:prstGeom>
              <a:blipFill>
                <a:blip r:embed="rId9"/>
                <a:stretch>
                  <a:fillRect l="-5714" b="-8824"/>
                </a:stretch>
              </a:blipFill>
              <a:ln w="25400">
                <a:solidFill>
                  <a:schemeClr val="tx1"/>
                </a:solidFill>
              </a:ln>
            </p:spPr>
            <p:txBody>
              <a:bodyPr/>
              <a:lstStyle/>
              <a:p>
                <a:r>
                  <a:rPr lang="en-US">
                    <a:noFill/>
                  </a:rPr>
                  <a:t> </a:t>
                </a:r>
              </a:p>
            </p:txBody>
          </p:sp>
        </mc:Fallback>
      </mc:AlternateContent>
      <p:cxnSp>
        <p:nvCxnSpPr>
          <p:cNvPr id="7197" name="Straight Connector 7196">
            <a:extLst>
              <a:ext uri="{FF2B5EF4-FFF2-40B4-BE49-F238E27FC236}">
                <a16:creationId xmlns:a16="http://schemas.microsoft.com/office/drawing/2014/main" id="{22ED2349-F220-C504-04F1-DB83E9A491B0}"/>
              </a:ext>
            </a:extLst>
          </p:cNvPr>
          <p:cNvCxnSpPr>
            <a:cxnSpLocks/>
            <a:stCxn id="7184" idx="3"/>
            <a:endCxn id="7196" idx="1"/>
          </p:cNvCxnSpPr>
          <p:nvPr/>
        </p:nvCxnSpPr>
        <p:spPr>
          <a:xfrm>
            <a:off x="3201599" y="1617262"/>
            <a:ext cx="679989" cy="2015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1" name="Straight Connector 7200">
            <a:extLst>
              <a:ext uri="{FF2B5EF4-FFF2-40B4-BE49-F238E27FC236}">
                <a16:creationId xmlns:a16="http://schemas.microsoft.com/office/drawing/2014/main" id="{21E33B0A-9C0E-D9DC-8C15-5C8383EEDFE8}"/>
              </a:ext>
            </a:extLst>
          </p:cNvPr>
          <p:cNvCxnSpPr>
            <a:cxnSpLocks/>
            <a:stCxn id="42" idx="3"/>
            <a:endCxn id="7196" idx="1"/>
          </p:cNvCxnSpPr>
          <p:nvPr/>
        </p:nvCxnSpPr>
        <p:spPr>
          <a:xfrm flipV="1">
            <a:off x="2186087" y="1818766"/>
            <a:ext cx="1695501" cy="2447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4" name="Straight Connector 7203">
            <a:extLst>
              <a:ext uri="{FF2B5EF4-FFF2-40B4-BE49-F238E27FC236}">
                <a16:creationId xmlns:a16="http://schemas.microsoft.com/office/drawing/2014/main" id="{D586972D-C2F5-969F-D813-4901A57288EF}"/>
              </a:ext>
            </a:extLst>
          </p:cNvPr>
          <p:cNvCxnSpPr>
            <a:cxnSpLocks/>
            <a:endCxn id="7196" idx="1"/>
          </p:cNvCxnSpPr>
          <p:nvPr/>
        </p:nvCxnSpPr>
        <p:spPr>
          <a:xfrm flipV="1">
            <a:off x="991847" y="1818766"/>
            <a:ext cx="2889741" cy="1145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07" name="Rectangle 7206">
                <a:extLst>
                  <a:ext uri="{FF2B5EF4-FFF2-40B4-BE49-F238E27FC236}">
                    <a16:creationId xmlns:a16="http://schemas.microsoft.com/office/drawing/2014/main" id="{BFC0AED7-7BA6-6728-F9C5-A0A443D83C55}"/>
                  </a:ext>
                </a:extLst>
              </p:cNvPr>
              <p:cNvSpPr/>
              <p:nvPr/>
            </p:nvSpPr>
            <p:spPr>
              <a:xfrm>
                <a:off x="4978956" y="3209184"/>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207" name="Rectangle 7206">
                <a:extLst>
                  <a:ext uri="{FF2B5EF4-FFF2-40B4-BE49-F238E27FC236}">
                    <a16:creationId xmlns:a16="http://schemas.microsoft.com/office/drawing/2014/main" id="{BFC0AED7-7BA6-6728-F9C5-A0A443D83C55}"/>
                  </a:ext>
                </a:extLst>
              </p:cNvPr>
              <p:cNvSpPr>
                <a:spLocks noRot="1" noChangeAspect="1" noMove="1" noResize="1" noEditPoints="1" noAdjustHandles="1" noChangeArrowheads="1" noChangeShapeType="1" noTextEdit="1"/>
              </p:cNvSpPr>
              <p:nvPr/>
            </p:nvSpPr>
            <p:spPr>
              <a:xfrm>
                <a:off x="4978956" y="3209184"/>
                <a:ext cx="403007" cy="403007"/>
              </a:xfrm>
              <a:prstGeom prst="rect">
                <a:avLst/>
              </a:prstGeom>
              <a:blipFill>
                <a:blip r:embed="rId10"/>
                <a:stretch>
                  <a:fillRect l="-5882" b="-5714"/>
                </a:stretch>
              </a:blipFill>
              <a:ln w="25400">
                <a:solidFill>
                  <a:schemeClr val="tx1"/>
                </a:solidFill>
              </a:ln>
            </p:spPr>
            <p:txBody>
              <a:bodyPr/>
              <a:lstStyle/>
              <a:p>
                <a:r>
                  <a:rPr lang="en-US">
                    <a:noFill/>
                  </a:rPr>
                  <a:t> </a:t>
                </a:r>
              </a:p>
            </p:txBody>
          </p:sp>
        </mc:Fallback>
      </mc:AlternateContent>
      <p:cxnSp>
        <p:nvCxnSpPr>
          <p:cNvPr id="7210" name="Straight Connector 7209">
            <a:extLst>
              <a:ext uri="{FF2B5EF4-FFF2-40B4-BE49-F238E27FC236}">
                <a16:creationId xmlns:a16="http://schemas.microsoft.com/office/drawing/2014/main" id="{8F6A2A71-CB46-099B-C798-682A9952B7E5}"/>
              </a:ext>
            </a:extLst>
          </p:cNvPr>
          <p:cNvCxnSpPr>
            <a:cxnSpLocks/>
            <a:stCxn id="7196" idx="3"/>
            <a:endCxn id="7255" idx="1"/>
          </p:cNvCxnSpPr>
          <p:nvPr/>
        </p:nvCxnSpPr>
        <p:spPr>
          <a:xfrm flipV="1">
            <a:off x="4284595" y="1793935"/>
            <a:ext cx="700614" cy="24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3" name="Straight Connector 7212">
            <a:extLst>
              <a:ext uri="{FF2B5EF4-FFF2-40B4-BE49-F238E27FC236}">
                <a16:creationId xmlns:a16="http://schemas.microsoft.com/office/drawing/2014/main" id="{9D0A459B-26DF-064A-82C5-F8BCA4BCCCB4}"/>
              </a:ext>
            </a:extLst>
          </p:cNvPr>
          <p:cNvCxnSpPr>
            <a:cxnSpLocks/>
            <a:stCxn id="7173" idx="3"/>
            <a:endCxn id="7255" idx="1"/>
          </p:cNvCxnSpPr>
          <p:nvPr/>
        </p:nvCxnSpPr>
        <p:spPr>
          <a:xfrm flipV="1">
            <a:off x="4287198" y="1793935"/>
            <a:ext cx="698011" cy="5262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6" name="Straight Connector 7215">
            <a:extLst>
              <a:ext uri="{FF2B5EF4-FFF2-40B4-BE49-F238E27FC236}">
                <a16:creationId xmlns:a16="http://schemas.microsoft.com/office/drawing/2014/main" id="{73BB316C-0C57-BFA5-710F-6B56188DCA0F}"/>
              </a:ext>
            </a:extLst>
          </p:cNvPr>
          <p:cNvCxnSpPr>
            <a:cxnSpLocks/>
            <a:stCxn id="7208" idx="3"/>
          </p:cNvCxnSpPr>
          <p:nvPr/>
        </p:nvCxnSpPr>
        <p:spPr>
          <a:xfrm flipV="1">
            <a:off x="5382634" y="2076190"/>
            <a:ext cx="966265" cy="477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9" name="Straight Connector 7218">
            <a:extLst>
              <a:ext uri="{FF2B5EF4-FFF2-40B4-BE49-F238E27FC236}">
                <a16:creationId xmlns:a16="http://schemas.microsoft.com/office/drawing/2014/main" id="{0820ACF6-D4C9-037F-6455-AD0E83AB4A89}"/>
              </a:ext>
            </a:extLst>
          </p:cNvPr>
          <p:cNvCxnSpPr>
            <a:cxnSpLocks/>
            <a:stCxn id="7208" idx="1"/>
            <a:endCxn id="7183" idx="3"/>
          </p:cNvCxnSpPr>
          <p:nvPr/>
        </p:nvCxnSpPr>
        <p:spPr>
          <a:xfrm flipH="1">
            <a:off x="4284596" y="2553217"/>
            <a:ext cx="695031" cy="541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2" name="Straight Connector 7221">
            <a:extLst>
              <a:ext uri="{FF2B5EF4-FFF2-40B4-BE49-F238E27FC236}">
                <a16:creationId xmlns:a16="http://schemas.microsoft.com/office/drawing/2014/main" id="{624BD78B-6436-79C6-4883-805E803BFB42}"/>
              </a:ext>
            </a:extLst>
          </p:cNvPr>
          <p:cNvCxnSpPr>
            <a:cxnSpLocks/>
            <a:stCxn id="7207" idx="1"/>
            <a:endCxn id="54" idx="3"/>
          </p:cNvCxnSpPr>
          <p:nvPr/>
        </p:nvCxnSpPr>
        <p:spPr>
          <a:xfrm flipH="1" flipV="1">
            <a:off x="3187229" y="3346626"/>
            <a:ext cx="1791727" cy="640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6" name="Straight Connector 7225">
            <a:extLst>
              <a:ext uri="{FF2B5EF4-FFF2-40B4-BE49-F238E27FC236}">
                <a16:creationId xmlns:a16="http://schemas.microsoft.com/office/drawing/2014/main" id="{ABDFCEA3-F115-90A5-0B68-914599529B6A}"/>
              </a:ext>
            </a:extLst>
          </p:cNvPr>
          <p:cNvCxnSpPr>
            <a:cxnSpLocks/>
            <a:stCxn id="7196" idx="3"/>
            <a:endCxn id="7207" idx="1"/>
          </p:cNvCxnSpPr>
          <p:nvPr/>
        </p:nvCxnSpPr>
        <p:spPr>
          <a:xfrm>
            <a:off x="4284595" y="1818766"/>
            <a:ext cx="694361" cy="15919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9" name="Straight Connector 7228">
            <a:extLst>
              <a:ext uri="{FF2B5EF4-FFF2-40B4-BE49-F238E27FC236}">
                <a16:creationId xmlns:a16="http://schemas.microsoft.com/office/drawing/2014/main" id="{2302B682-D5D5-4223-777F-1C1A0D1A408F}"/>
              </a:ext>
            </a:extLst>
          </p:cNvPr>
          <p:cNvCxnSpPr>
            <a:cxnSpLocks/>
            <a:stCxn id="7208" idx="1"/>
            <a:endCxn id="49" idx="3"/>
          </p:cNvCxnSpPr>
          <p:nvPr/>
        </p:nvCxnSpPr>
        <p:spPr>
          <a:xfrm flipH="1">
            <a:off x="3189831" y="2553217"/>
            <a:ext cx="1789796" cy="297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2" name="Straight Connector 7231">
            <a:extLst>
              <a:ext uri="{FF2B5EF4-FFF2-40B4-BE49-F238E27FC236}">
                <a16:creationId xmlns:a16="http://schemas.microsoft.com/office/drawing/2014/main" id="{7726CAB2-7CE1-22BE-EEF4-6413A630FAAD}"/>
              </a:ext>
            </a:extLst>
          </p:cNvPr>
          <p:cNvCxnSpPr>
            <a:cxnSpLocks/>
            <a:stCxn id="7207" idx="1"/>
            <a:endCxn id="7183" idx="3"/>
          </p:cNvCxnSpPr>
          <p:nvPr/>
        </p:nvCxnSpPr>
        <p:spPr>
          <a:xfrm flipH="1" flipV="1">
            <a:off x="4284596" y="3094974"/>
            <a:ext cx="694360" cy="3157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58" name="Straight Connector 7257">
            <a:extLst>
              <a:ext uri="{FF2B5EF4-FFF2-40B4-BE49-F238E27FC236}">
                <a16:creationId xmlns:a16="http://schemas.microsoft.com/office/drawing/2014/main" id="{967866A5-19C8-FA91-EE9C-C3A8C6AE5027}"/>
              </a:ext>
            </a:extLst>
          </p:cNvPr>
          <p:cNvCxnSpPr>
            <a:cxnSpLocks/>
            <a:stCxn id="7207" idx="3"/>
          </p:cNvCxnSpPr>
          <p:nvPr/>
        </p:nvCxnSpPr>
        <p:spPr>
          <a:xfrm flipV="1">
            <a:off x="5381963" y="2077698"/>
            <a:ext cx="977185" cy="13329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62" name="Straight Connector 7261">
            <a:extLst>
              <a:ext uri="{FF2B5EF4-FFF2-40B4-BE49-F238E27FC236}">
                <a16:creationId xmlns:a16="http://schemas.microsoft.com/office/drawing/2014/main" id="{493715A0-0DFE-9443-E8A4-2E7BBC9E877C}"/>
              </a:ext>
            </a:extLst>
          </p:cNvPr>
          <p:cNvCxnSpPr>
            <a:cxnSpLocks/>
            <a:stCxn id="7183" idx="3"/>
          </p:cNvCxnSpPr>
          <p:nvPr/>
        </p:nvCxnSpPr>
        <p:spPr>
          <a:xfrm flipV="1">
            <a:off x="4284596" y="2505632"/>
            <a:ext cx="2034666" cy="589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65" name="Straight Connector 7264">
            <a:extLst>
              <a:ext uri="{FF2B5EF4-FFF2-40B4-BE49-F238E27FC236}">
                <a16:creationId xmlns:a16="http://schemas.microsoft.com/office/drawing/2014/main" id="{A406E3D6-6234-E3D5-8F56-9589AD214402}"/>
              </a:ext>
            </a:extLst>
          </p:cNvPr>
          <p:cNvCxnSpPr>
            <a:cxnSpLocks/>
          </p:cNvCxnSpPr>
          <p:nvPr/>
        </p:nvCxnSpPr>
        <p:spPr>
          <a:xfrm flipV="1">
            <a:off x="4258457" y="1592431"/>
            <a:ext cx="2120895" cy="719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55" name="Rectangle 7254">
                <a:extLst>
                  <a:ext uri="{FF2B5EF4-FFF2-40B4-BE49-F238E27FC236}">
                    <a16:creationId xmlns:a16="http://schemas.microsoft.com/office/drawing/2014/main" id="{5E8778A7-2F74-D33B-EB34-281ED65CD4C8}"/>
                  </a:ext>
                </a:extLst>
              </p:cNvPr>
              <p:cNvSpPr/>
              <p:nvPr/>
            </p:nvSpPr>
            <p:spPr>
              <a:xfrm>
                <a:off x="4985209" y="1592431"/>
                <a:ext cx="403007" cy="403007"/>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255" name="Rectangle 7254">
                <a:extLst>
                  <a:ext uri="{FF2B5EF4-FFF2-40B4-BE49-F238E27FC236}">
                    <a16:creationId xmlns:a16="http://schemas.microsoft.com/office/drawing/2014/main" id="{5E8778A7-2F74-D33B-EB34-281ED65CD4C8}"/>
                  </a:ext>
                </a:extLst>
              </p:cNvPr>
              <p:cNvSpPr>
                <a:spLocks noRot="1" noChangeAspect="1" noMove="1" noResize="1" noEditPoints="1" noAdjustHandles="1" noChangeArrowheads="1" noChangeShapeType="1" noTextEdit="1"/>
              </p:cNvSpPr>
              <p:nvPr/>
            </p:nvSpPr>
            <p:spPr>
              <a:xfrm>
                <a:off x="4985209" y="1592431"/>
                <a:ext cx="403007" cy="403007"/>
              </a:xfrm>
              <a:prstGeom prst="rect">
                <a:avLst/>
              </a:prstGeom>
              <a:blipFill>
                <a:blip r:embed="rId11"/>
                <a:stretch>
                  <a:fillRect l="-5714" b="-8824"/>
                </a:stretch>
              </a:blipFill>
              <a:ln w="25400">
                <a:solidFill>
                  <a:schemeClr val="tx1"/>
                </a:solidFill>
              </a:ln>
            </p:spPr>
            <p:txBody>
              <a:bodyPr/>
              <a:lstStyle/>
              <a:p>
                <a:r>
                  <a:rPr lang="en-US">
                    <a:noFill/>
                  </a:rPr>
                  <a:t> </a:t>
                </a:r>
              </a:p>
            </p:txBody>
          </p:sp>
        </mc:Fallback>
      </mc:AlternateContent>
      <p:cxnSp>
        <p:nvCxnSpPr>
          <p:cNvPr id="7268" name="Straight Connector 7267">
            <a:extLst>
              <a:ext uri="{FF2B5EF4-FFF2-40B4-BE49-F238E27FC236}">
                <a16:creationId xmlns:a16="http://schemas.microsoft.com/office/drawing/2014/main" id="{09AD986A-A6DB-1606-0AF5-98370AA3A6B0}"/>
              </a:ext>
            </a:extLst>
          </p:cNvPr>
          <p:cNvCxnSpPr>
            <a:cxnSpLocks/>
            <a:endCxn id="7173" idx="3"/>
          </p:cNvCxnSpPr>
          <p:nvPr/>
        </p:nvCxnSpPr>
        <p:spPr>
          <a:xfrm flipH="1" flipV="1">
            <a:off x="4287198" y="2320173"/>
            <a:ext cx="2055448" cy="10992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08" name="Rectangle 7207">
                <a:extLst>
                  <a:ext uri="{FF2B5EF4-FFF2-40B4-BE49-F238E27FC236}">
                    <a16:creationId xmlns:a16="http://schemas.microsoft.com/office/drawing/2014/main" id="{13C2B404-2B87-4385-F716-3196EBE81757}"/>
                  </a:ext>
                </a:extLst>
              </p:cNvPr>
              <p:cNvSpPr/>
              <p:nvPr/>
            </p:nvSpPr>
            <p:spPr>
              <a:xfrm>
                <a:off x="4979627" y="2351713"/>
                <a:ext cx="403007" cy="403007"/>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208" name="Rectangle 7207">
                <a:extLst>
                  <a:ext uri="{FF2B5EF4-FFF2-40B4-BE49-F238E27FC236}">
                    <a16:creationId xmlns:a16="http://schemas.microsoft.com/office/drawing/2014/main" id="{13C2B404-2B87-4385-F716-3196EBE81757}"/>
                  </a:ext>
                </a:extLst>
              </p:cNvPr>
              <p:cNvSpPr>
                <a:spLocks noRot="1" noChangeAspect="1" noMove="1" noResize="1" noEditPoints="1" noAdjustHandles="1" noChangeArrowheads="1" noChangeShapeType="1" noTextEdit="1"/>
              </p:cNvSpPr>
              <p:nvPr/>
            </p:nvSpPr>
            <p:spPr>
              <a:xfrm>
                <a:off x="4979627" y="2351713"/>
                <a:ext cx="403007" cy="403007"/>
              </a:xfrm>
              <a:prstGeom prst="rect">
                <a:avLst/>
              </a:prstGeom>
              <a:blipFill>
                <a:blip r:embed="rId12"/>
                <a:stretch>
                  <a:fillRect l="-5882" b="-8824"/>
                </a:stretch>
              </a:blipFill>
              <a:ln w="25400">
                <a:solidFill>
                  <a:schemeClr val="tx1"/>
                </a:solidFill>
              </a:ln>
            </p:spPr>
            <p:txBody>
              <a:bodyPr/>
              <a:lstStyle/>
              <a:p>
                <a:r>
                  <a:rPr lang="en-US">
                    <a:noFill/>
                  </a:rPr>
                  <a:t> </a:t>
                </a:r>
              </a:p>
            </p:txBody>
          </p:sp>
        </mc:Fallback>
      </mc:AlternateContent>
      <p:cxnSp>
        <p:nvCxnSpPr>
          <p:cNvPr id="7279" name="Straight Connector 7278">
            <a:extLst>
              <a:ext uri="{FF2B5EF4-FFF2-40B4-BE49-F238E27FC236}">
                <a16:creationId xmlns:a16="http://schemas.microsoft.com/office/drawing/2014/main" id="{14991163-3526-2FEE-0363-95358D736F46}"/>
              </a:ext>
            </a:extLst>
          </p:cNvPr>
          <p:cNvCxnSpPr>
            <a:cxnSpLocks/>
            <a:endCxn id="7183" idx="3"/>
          </p:cNvCxnSpPr>
          <p:nvPr/>
        </p:nvCxnSpPr>
        <p:spPr>
          <a:xfrm flipH="1">
            <a:off x="4284596" y="2964590"/>
            <a:ext cx="2074552" cy="130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2" name="Straight Connector 7281">
            <a:extLst>
              <a:ext uri="{FF2B5EF4-FFF2-40B4-BE49-F238E27FC236}">
                <a16:creationId xmlns:a16="http://schemas.microsoft.com/office/drawing/2014/main" id="{457955D5-3E88-3C74-BCAE-0B91CF866478}"/>
              </a:ext>
            </a:extLst>
          </p:cNvPr>
          <p:cNvCxnSpPr>
            <a:cxnSpLocks/>
            <a:stCxn id="7255" idx="3"/>
            <a:endCxn id="35" idx="3"/>
          </p:cNvCxnSpPr>
          <p:nvPr/>
        </p:nvCxnSpPr>
        <p:spPr>
          <a:xfrm>
            <a:off x="5388216" y="1793935"/>
            <a:ext cx="970933" cy="711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85" name="Rectangle 7284">
                <a:extLst>
                  <a:ext uri="{FF2B5EF4-FFF2-40B4-BE49-F238E27FC236}">
                    <a16:creationId xmlns:a16="http://schemas.microsoft.com/office/drawing/2014/main" id="{C1D8CC9A-9E6D-961F-FC6E-879CD03873BF}"/>
                  </a:ext>
                </a:extLst>
              </p:cNvPr>
              <p:cNvSpPr/>
              <p:nvPr/>
            </p:nvSpPr>
            <p:spPr>
              <a:xfrm>
                <a:off x="1789333" y="2865598"/>
                <a:ext cx="403007" cy="403007"/>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ea typeface="Cambria Math" panose="02040503050406030204" pitchFamily="18" charset="0"/>
                        </a:rPr>
                        <m:t>¬</m:t>
                      </m:r>
                    </m:oMath>
                  </m:oMathPara>
                </a14:m>
                <a:endParaRPr lang="en-US" dirty="0">
                  <a:solidFill>
                    <a:schemeClr val="tx1"/>
                  </a:solidFill>
                </a:endParaRPr>
              </a:p>
            </p:txBody>
          </p:sp>
        </mc:Choice>
        <mc:Fallback>
          <p:sp>
            <p:nvSpPr>
              <p:cNvPr id="7285" name="Rectangle 7284">
                <a:extLst>
                  <a:ext uri="{FF2B5EF4-FFF2-40B4-BE49-F238E27FC236}">
                    <a16:creationId xmlns:a16="http://schemas.microsoft.com/office/drawing/2014/main" id="{C1D8CC9A-9E6D-961F-FC6E-879CD03873BF}"/>
                  </a:ext>
                </a:extLst>
              </p:cNvPr>
              <p:cNvSpPr>
                <a:spLocks noRot="1" noChangeAspect="1" noMove="1" noResize="1" noEditPoints="1" noAdjustHandles="1" noChangeArrowheads="1" noChangeShapeType="1" noTextEdit="1"/>
              </p:cNvSpPr>
              <p:nvPr/>
            </p:nvSpPr>
            <p:spPr>
              <a:xfrm>
                <a:off x="1789333" y="2865598"/>
                <a:ext cx="403007" cy="403007"/>
              </a:xfrm>
              <a:prstGeom prst="rect">
                <a:avLst/>
              </a:prstGeom>
              <a:blipFill>
                <a:blip r:embed="rId13"/>
                <a:stretch>
                  <a:fillRect l="-11765" b="-8571"/>
                </a:stretch>
              </a:blipFill>
              <a:ln w="25400">
                <a:solidFill>
                  <a:schemeClr val="tx1"/>
                </a:solidFill>
              </a:ln>
            </p:spPr>
            <p:txBody>
              <a:bodyPr/>
              <a:lstStyle/>
              <a:p>
                <a:r>
                  <a:rPr lang="en-US">
                    <a:noFill/>
                  </a:rPr>
                  <a:t> </a:t>
                </a:r>
              </a:p>
            </p:txBody>
          </p:sp>
        </mc:Fallback>
      </mc:AlternateContent>
      <p:cxnSp>
        <p:nvCxnSpPr>
          <p:cNvPr id="7288" name="Straight Connector 7287">
            <a:extLst>
              <a:ext uri="{FF2B5EF4-FFF2-40B4-BE49-F238E27FC236}">
                <a16:creationId xmlns:a16="http://schemas.microsoft.com/office/drawing/2014/main" id="{8B72989A-59D2-B218-1C5B-27E54126539B}"/>
              </a:ext>
            </a:extLst>
          </p:cNvPr>
          <p:cNvCxnSpPr>
            <a:cxnSpLocks/>
            <a:endCxn id="7285" idx="1"/>
          </p:cNvCxnSpPr>
          <p:nvPr/>
        </p:nvCxnSpPr>
        <p:spPr>
          <a:xfrm>
            <a:off x="1007742" y="2950888"/>
            <a:ext cx="781591" cy="1162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1" name="Straight Connector 7290">
            <a:extLst>
              <a:ext uri="{FF2B5EF4-FFF2-40B4-BE49-F238E27FC236}">
                <a16:creationId xmlns:a16="http://schemas.microsoft.com/office/drawing/2014/main" id="{769CA5CF-8953-3A13-4CDC-2D59F477BA95}"/>
              </a:ext>
            </a:extLst>
          </p:cNvPr>
          <p:cNvCxnSpPr>
            <a:cxnSpLocks/>
            <a:stCxn id="7285" idx="3"/>
            <a:endCxn id="49" idx="1"/>
          </p:cNvCxnSpPr>
          <p:nvPr/>
        </p:nvCxnSpPr>
        <p:spPr>
          <a:xfrm flipV="1">
            <a:off x="2192340" y="2850664"/>
            <a:ext cx="594484" cy="216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6" name="Straight Connector 7295">
            <a:extLst>
              <a:ext uri="{FF2B5EF4-FFF2-40B4-BE49-F238E27FC236}">
                <a16:creationId xmlns:a16="http://schemas.microsoft.com/office/drawing/2014/main" id="{F784F154-A142-682C-26FD-7C350F7A9DE3}"/>
              </a:ext>
            </a:extLst>
          </p:cNvPr>
          <p:cNvCxnSpPr>
            <a:cxnSpLocks/>
            <a:stCxn id="7207" idx="3"/>
          </p:cNvCxnSpPr>
          <p:nvPr/>
        </p:nvCxnSpPr>
        <p:spPr>
          <a:xfrm>
            <a:off x="5381963" y="3410688"/>
            <a:ext cx="956249" cy="22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Rounded Rectangle 31">
                <a:extLst>
                  <a:ext uri="{FF2B5EF4-FFF2-40B4-BE49-F238E27FC236}">
                    <a16:creationId xmlns:a16="http://schemas.microsoft.com/office/drawing/2014/main" id="{D177AD43-45B0-0F28-9831-0132CCF83DA4}"/>
                  </a:ext>
                </a:extLst>
              </p:cNvPr>
              <p:cNvSpPr/>
              <p:nvPr/>
            </p:nvSpPr>
            <p:spPr>
              <a:xfrm>
                <a:off x="3215969" y="2053844"/>
                <a:ext cx="903573" cy="903573"/>
              </a:xfrm>
              <a:prstGeom prst="roundRect">
                <a:avLst>
                  <a:gd name="adj" fmla="val 17917"/>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𝐹</m:t>
                      </m:r>
                    </m:oMath>
                  </m:oMathPara>
                </a14:m>
                <a:endParaRPr lang="en-US" sz="3600" dirty="0">
                  <a:solidFill>
                    <a:srgbClr val="272611"/>
                  </a:solidFill>
                </a:endParaRPr>
              </a:p>
            </p:txBody>
          </p:sp>
        </mc:Choice>
        <mc:Fallback>
          <p:sp>
            <p:nvSpPr>
              <p:cNvPr id="32" name="Rounded Rectangle 31">
                <a:extLst>
                  <a:ext uri="{FF2B5EF4-FFF2-40B4-BE49-F238E27FC236}">
                    <a16:creationId xmlns:a16="http://schemas.microsoft.com/office/drawing/2014/main" id="{D177AD43-45B0-0F28-9831-0132CCF83DA4}"/>
                  </a:ext>
                </a:extLst>
              </p:cNvPr>
              <p:cNvSpPr>
                <a:spLocks noRot="1" noChangeAspect="1" noMove="1" noResize="1" noEditPoints="1" noAdjustHandles="1" noChangeArrowheads="1" noChangeShapeType="1" noTextEdit="1"/>
              </p:cNvSpPr>
              <p:nvPr/>
            </p:nvSpPr>
            <p:spPr>
              <a:xfrm>
                <a:off x="3215969" y="2053844"/>
                <a:ext cx="903573" cy="903573"/>
              </a:xfrm>
              <a:prstGeom prst="roundRect">
                <a:avLst>
                  <a:gd name="adj" fmla="val 17917"/>
                </a:avLst>
              </a:prstGeom>
              <a:blipFill>
                <a:blip r:embed="rId14"/>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334" name="Content Placeholder 2">
            <a:extLst>
              <a:ext uri="{FF2B5EF4-FFF2-40B4-BE49-F238E27FC236}">
                <a16:creationId xmlns:a16="http://schemas.microsoft.com/office/drawing/2014/main" id="{1D6C7C0E-714C-C66D-12DB-6124C7BFEFD4}"/>
              </a:ext>
            </a:extLst>
          </p:cNvPr>
          <p:cNvSpPr txBox="1">
            <a:spLocks/>
          </p:cNvSpPr>
          <p:nvPr/>
        </p:nvSpPr>
        <p:spPr>
          <a:xfrm>
            <a:off x="7416007" y="1438022"/>
            <a:ext cx="4532154" cy="2134589"/>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Classical analogue: </a:t>
            </a:r>
            <a:r>
              <a:rPr kumimoji="0" lang="en-US" sz="36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learning Boolean functions from </a:t>
            </a:r>
            <a:r>
              <a:rPr kumimoji="0" lang="en-US" sz="3600" b="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membership queries</a:t>
            </a:r>
            <a:endParaRPr kumimoji="0" lang="en-US" sz="3600" b="1"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
        <p:nvSpPr>
          <p:cNvPr id="7337" name="Rectangle 7336">
            <a:extLst>
              <a:ext uri="{FF2B5EF4-FFF2-40B4-BE49-F238E27FC236}">
                <a16:creationId xmlns:a16="http://schemas.microsoft.com/office/drawing/2014/main" id="{9A3072F3-DDA4-3D7C-C3DE-D9899926EAA8}"/>
              </a:ext>
            </a:extLst>
          </p:cNvPr>
          <p:cNvSpPr/>
          <p:nvPr/>
        </p:nvSpPr>
        <p:spPr>
          <a:xfrm>
            <a:off x="338903" y="1885514"/>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a:t>
            </a:r>
          </a:p>
        </p:txBody>
      </p:sp>
      <p:sp>
        <p:nvSpPr>
          <p:cNvPr id="7338" name="Rectangle 7337">
            <a:extLst>
              <a:ext uri="{FF2B5EF4-FFF2-40B4-BE49-F238E27FC236}">
                <a16:creationId xmlns:a16="http://schemas.microsoft.com/office/drawing/2014/main" id="{BC6A9042-84B9-26DB-3CD5-A49652068EF8}"/>
              </a:ext>
            </a:extLst>
          </p:cNvPr>
          <p:cNvSpPr/>
          <p:nvPr/>
        </p:nvSpPr>
        <p:spPr>
          <a:xfrm>
            <a:off x="344217" y="2334885"/>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a:t>
            </a:r>
          </a:p>
        </p:txBody>
      </p:sp>
      <p:sp>
        <p:nvSpPr>
          <p:cNvPr id="7339" name="Rectangle 7338">
            <a:extLst>
              <a:ext uri="{FF2B5EF4-FFF2-40B4-BE49-F238E27FC236}">
                <a16:creationId xmlns:a16="http://schemas.microsoft.com/office/drawing/2014/main" id="{FBED6E5B-404E-0020-B37C-A84B4F81E13F}"/>
              </a:ext>
            </a:extLst>
          </p:cNvPr>
          <p:cNvSpPr/>
          <p:nvPr/>
        </p:nvSpPr>
        <p:spPr>
          <a:xfrm>
            <a:off x="343683" y="2772931"/>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a:t>
            </a:r>
          </a:p>
        </p:txBody>
      </p:sp>
      <p:sp>
        <p:nvSpPr>
          <p:cNvPr id="7340" name="Rectangle 7339">
            <a:extLst>
              <a:ext uri="{FF2B5EF4-FFF2-40B4-BE49-F238E27FC236}">
                <a16:creationId xmlns:a16="http://schemas.microsoft.com/office/drawing/2014/main" id="{2A207E6D-C204-4DC6-8974-E209DEC90AA0}"/>
              </a:ext>
            </a:extLst>
          </p:cNvPr>
          <p:cNvSpPr/>
          <p:nvPr/>
        </p:nvSpPr>
        <p:spPr>
          <a:xfrm>
            <a:off x="336053" y="3220812"/>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a:t>
            </a:r>
          </a:p>
        </p:txBody>
      </p:sp>
      <mc:AlternateContent xmlns:mc="http://schemas.openxmlformats.org/markup-compatibility/2006">
        <mc:Choice xmlns:a14="http://schemas.microsoft.com/office/drawing/2010/main" Requires="a14">
          <p:sp>
            <p:nvSpPr>
              <p:cNvPr id="7341" name="Content Placeholder 2">
                <a:extLst>
                  <a:ext uri="{FF2B5EF4-FFF2-40B4-BE49-F238E27FC236}">
                    <a16:creationId xmlns:a16="http://schemas.microsoft.com/office/drawing/2014/main" id="{CB1FBC87-9BA7-D80F-1EC2-3E281D3A591D}"/>
                  </a:ext>
                </a:extLst>
              </p:cNvPr>
              <p:cNvSpPr txBox="1">
                <a:spLocks/>
              </p:cNvSpPr>
              <p:nvPr/>
            </p:nvSpPr>
            <p:spPr>
              <a:xfrm>
                <a:off x="243839" y="4168479"/>
                <a:ext cx="11704319" cy="244796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sz="36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Without assuming any structure on </a:t>
                </a:r>
                <a14:m>
                  <m:oMath xmlns:m="http://schemas.openxmlformats.org/officeDocument/2006/math">
                    <m:r>
                      <a:rPr kumimoji="0" lang="en-US" sz="3600" b="0" i="1" u="none" strike="noStrike" kern="1200" cap="none" spc="0" normalizeH="0" baseline="0" noProof="0" smtClean="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𝐹</m:t>
                    </m:r>
                  </m:oMath>
                </a14:m>
                <a:r>
                  <a:rPr kumimoji="0" lang="en-US" sz="3600" i="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impossible to learn</a:t>
                </a:r>
                <a:r>
                  <a:rPr kumimoji="0" lang="en-US" sz="3600" i="0" u="none" strike="noStrike" kern="1200" cap="none" spc="0" normalizeH="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its </a:t>
                </a:r>
                <a:r>
                  <a:rPr kumimoji="0" lang="en-US" sz="3600" u="none" strike="noStrike" kern="1200" cap="none" spc="0" normalizeH="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behavior on </a:t>
                </a:r>
                <a:r>
                  <a:rPr kumimoji="0" lang="en-US" sz="3600" b="1" u="none" strike="noStrike" kern="1200" cap="none" spc="0" normalizeH="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most</a:t>
                </a:r>
                <a:r>
                  <a:rPr kumimoji="0" lang="en-US" sz="3600" b="1" u="none" strike="noStrike" kern="1200" cap="none" spc="0" normalizeH="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600" u="none" strike="noStrike" kern="1200" cap="none" spc="0" normalizeH="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inputs without querying </a:t>
                </a:r>
                <a14:m>
                  <m:oMath xmlns:m="http://schemas.openxmlformats.org/officeDocument/2006/math">
                    <m:r>
                      <a:rPr lang="en-US" sz="3600" b="1" i="0" smtClean="0">
                        <a:solidFill>
                          <a:schemeClr val="accent5">
                            <a:lumMod val="60000"/>
                            <a:lumOff val="40000"/>
                          </a:schemeClr>
                        </a:solidFill>
                        <a:latin typeface="Cambria Math" panose="02040503050406030204" pitchFamily="18" charset="0"/>
                      </a:rPr>
                      <m:t>𝛀</m:t>
                    </m:r>
                    <m:d>
                      <m:dPr>
                        <m:ctrlPr>
                          <a:rPr lang="en-US" sz="3600" b="1" i="1" smtClean="0">
                            <a:solidFill>
                              <a:schemeClr val="accent5">
                                <a:lumMod val="60000"/>
                                <a:lumOff val="40000"/>
                              </a:schemeClr>
                            </a:solidFill>
                            <a:latin typeface="Cambria Math" panose="02040503050406030204" pitchFamily="18" charset="0"/>
                          </a:rPr>
                        </m:ctrlPr>
                      </m:dPr>
                      <m:e>
                        <m:sSup>
                          <m:sSupPr>
                            <m:ctrlPr>
                              <a:rPr kumimoji="0" lang="en-US" sz="3600" b="1" i="1" u="none" strike="noStrike" kern="1200" cap="none" spc="0" normalizeH="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pPr>
                          <m:e>
                            <m:r>
                              <a:rPr kumimoji="0" lang="en-US" sz="3600" b="1" i="1" u="none" strike="noStrike" kern="1200" cap="none" spc="0" normalizeH="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𝟐</m:t>
                            </m:r>
                          </m:e>
                          <m:sup>
                            <m:r>
                              <a:rPr kumimoji="0" lang="en-US" sz="3600" b="1" i="1" u="none" strike="noStrike" kern="1200" cap="none" spc="0" normalizeH="0" noProof="0" smtClean="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mbria Math" panose="02040503050406030204" pitchFamily="18" charset="0"/>
                              </a:rPr>
                              <m:t>𝒏</m:t>
                            </m:r>
                          </m:sup>
                        </m:sSup>
                      </m:e>
                    </m:d>
                  </m:oMath>
                </a14:m>
                <a:r>
                  <a:rPr kumimoji="0" lang="en-US" sz="3600" u="none" strike="noStrike" kern="1200" cap="none" spc="0" normalizeH="0" baseline="0" noProof="0" dirty="0">
                    <a:ln>
                      <a:noFill/>
                    </a:ln>
                    <a:solidFill>
                      <a:schemeClr val="accent5">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of them</a:t>
                </a:r>
              </a:p>
            </p:txBody>
          </p:sp>
        </mc:Choice>
        <mc:Fallback>
          <p:sp>
            <p:nvSpPr>
              <p:cNvPr id="7341" name="Content Placeholder 2">
                <a:extLst>
                  <a:ext uri="{FF2B5EF4-FFF2-40B4-BE49-F238E27FC236}">
                    <a16:creationId xmlns:a16="http://schemas.microsoft.com/office/drawing/2014/main" id="{CB1FBC87-9BA7-D80F-1EC2-3E281D3A591D}"/>
                  </a:ext>
                </a:extLst>
              </p:cNvPr>
              <p:cNvSpPr txBox="1">
                <a:spLocks noRot="1" noChangeAspect="1" noMove="1" noResize="1" noEditPoints="1" noAdjustHandles="1" noChangeArrowheads="1" noChangeShapeType="1" noTextEdit="1"/>
              </p:cNvSpPr>
              <p:nvPr/>
            </p:nvSpPr>
            <p:spPr>
              <a:xfrm>
                <a:off x="243839" y="4168479"/>
                <a:ext cx="11704319" cy="2447960"/>
              </a:xfrm>
              <a:prstGeom prst="rect">
                <a:avLst/>
              </a:prstGeom>
              <a:blipFill>
                <a:blip r:embed="rId15"/>
                <a:stretch>
                  <a:fillRect l="-1735" t="-7254" r="-217"/>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6830369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C446-F0AA-5FF2-69D6-7009FA1BBCCE}"/>
              </a:ext>
            </a:extLst>
          </p:cNvPr>
          <p:cNvSpPr>
            <a:spLocks noGrp="1"/>
          </p:cNvSpPr>
          <p:nvPr>
            <p:ph type="title"/>
          </p:nvPr>
        </p:nvSpPr>
        <p:spPr/>
        <p:txBody>
          <a:bodyPr/>
          <a:lstStyle/>
          <a:p>
            <a:r>
              <a:rPr lang="en-US" dirty="0"/>
              <a:t>EXTENSION 1: ESTIMATING ANY OBSERVABLE</a:t>
            </a:r>
          </a:p>
        </p:txBody>
      </p:sp>
      <p:grpSp>
        <p:nvGrpSpPr>
          <p:cNvPr id="7" name="Group 6">
            <a:extLst>
              <a:ext uri="{FF2B5EF4-FFF2-40B4-BE49-F238E27FC236}">
                <a16:creationId xmlns:a16="http://schemas.microsoft.com/office/drawing/2014/main" id="{97FA8FBD-9E02-A44A-E8BC-DE80E11C8BF0}"/>
              </a:ext>
            </a:extLst>
          </p:cNvPr>
          <p:cNvGrpSpPr/>
          <p:nvPr/>
        </p:nvGrpSpPr>
        <p:grpSpPr>
          <a:xfrm>
            <a:off x="243840" y="1425040"/>
            <a:ext cx="5658560" cy="2003960"/>
            <a:chOff x="741927" y="1294411"/>
            <a:chExt cx="10497441" cy="3717633"/>
          </a:xfrm>
        </p:grpSpPr>
        <p:cxnSp>
          <p:nvCxnSpPr>
            <p:cNvPr id="8" name="Straight Connector 7">
              <a:extLst>
                <a:ext uri="{FF2B5EF4-FFF2-40B4-BE49-F238E27FC236}">
                  <a16:creationId xmlns:a16="http://schemas.microsoft.com/office/drawing/2014/main" id="{E07D058E-3C35-F13F-69EF-6D88221CB217}"/>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69BF4B-0ED2-CBC7-C2DF-F3C431F85B88}"/>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BBFE7C-1120-24A5-96F4-B2FC9CF0F8AC}"/>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1822DF-57AF-A535-73EE-B6038016391B}"/>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EDB683-25C9-C626-DC4E-324FC08BF987}"/>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CACD81-C394-DF00-CAA9-A4624C899863}"/>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9D504A-F837-AC19-B7F9-50B7FAAFFF56}"/>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69BDFA-15A8-4CF3-2EAF-BD93F2272C82}"/>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9D13E2-CAD1-C4B4-DB53-FAED755D0146}"/>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D1DB2A-87C7-7560-00AC-F9BAF2967863}"/>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descr="Diagram, background pattern&#10;&#10;Description automatically generated with medium confidence">
              <a:extLst>
                <a:ext uri="{FF2B5EF4-FFF2-40B4-BE49-F238E27FC236}">
                  <a16:creationId xmlns:a16="http://schemas.microsoft.com/office/drawing/2014/main" id="{C9C3BF7D-7ECB-D275-7691-E29BD9E82593}"/>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9" name="Picture 10" descr="Ball, orange, sphere icon - Free download on Iconfinder">
              <a:extLst>
                <a:ext uri="{FF2B5EF4-FFF2-40B4-BE49-F238E27FC236}">
                  <a16:creationId xmlns:a16="http://schemas.microsoft.com/office/drawing/2014/main" id="{FD4FABA0-20D7-5650-5B0A-EFCC26D785AB}"/>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A picture containing diagram&#10;&#10;Description automatically generated">
              <a:extLst>
                <a:ext uri="{FF2B5EF4-FFF2-40B4-BE49-F238E27FC236}">
                  <a16:creationId xmlns:a16="http://schemas.microsoft.com/office/drawing/2014/main" id="{1AA4CD39-5A04-9874-0EF7-5ACDAB418C8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21" name="Straight Connector 20">
              <a:extLst>
                <a:ext uri="{FF2B5EF4-FFF2-40B4-BE49-F238E27FC236}">
                  <a16:creationId xmlns:a16="http://schemas.microsoft.com/office/drawing/2014/main" id="{EFCE13FF-662C-F869-0C29-5D3198E168C2}"/>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2" name="Picture 10" descr="Ball, orange, sphere icon - Free download on Iconfinder">
              <a:extLst>
                <a:ext uri="{FF2B5EF4-FFF2-40B4-BE49-F238E27FC236}">
                  <a16:creationId xmlns:a16="http://schemas.microsoft.com/office/drawing/2014/main" id="{C421FB74-1776-FB51-54B6-132D751ADA3A}"/>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A picture containing diagram&#10;&#10;Description automatically generated">
              <a:extLst>
                <a:ext uri="{FF2B5EF4-FFF2-40B4-BE49-F238E27FC236}">
                  <a16:creationId xmlns:a16="http://schemas.microsoft.com/office/drawing/2014/main" id="{0C9F7997-3C4B-E339-2B75-A3CF228DC8F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4" name="Straight Connector 23">
              <a:extLst>
                <a:ext uri="{FF2B5EF4-FFF2-40B4-BE49-F238E27FC236}">
                  <a16:creationId xmlns:a16="http://schemas.microsoft.com/office/drawing/2014/main" id="{08BAB2B6-BFCE-D6DC-C1F9-A9A45637637A}"/>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5" name="Picture 10" descr="Ball, orange, sphere icon - Free download on Iconfinder">
              <a:extLst>
                <a:ext uri="{FF2B5EF4-FFF2-40B4-BE49-F238E27FC236}">
                  <a16:creationId xmlns:a16="http://schemas.microsoft.com/office/drawing/2014/main" id="{B6136B0B-D4A0-30F8-3297-FFF81A8829E3}"/>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picture containing diagram&#10;&#10;Description automatically generated">
              <a:extLst>
                <a:ext uri="{FF2B5EF4-FFF2-40B4-BE49-F238E27FC236}">
                  <a16:creationId xmlns:a16="http://schemas.microsoft.com/office/drawing/2014/main" id="{DF43DB38-A193-689E-B3F5-11D4C76C949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7" name="Straight Connector 26">
              <a:extLst>
                <a:ext uri="{FF2B5EF4-FFF2-40B4-BE49-F238E27FC236}">
                  <a16:creationId xmlns:a16="http://schemas.microsoft.com/office/drawing/2014/main" id="{DF3FBCCC-9B66-5E8A-96BC-BFFAB5D38572}"/>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8" name="Picture 10" descr="Ball, orange, sphere icon - Free download on Iconfinder">
              <a:extLst>
                <a:ext uri="{FF2B5EF4-FFF2-40B4-BE49-F238E27FC236}">
                  <a16:creationId xmlns:a16="http://schemas.microsoft.com/office/drawing/2014/main" id="{F66D61A9-069E-B92C-DFE1-55C2F03BA650}"/>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A picture containing diagram&#10;&#10;Description automatically generated">
              <a:extLst>
                <a:ext uri="{FF2B5EF4-FFF2-40B4-BE49-F238E27FC236}">
                  <a16:creationId xmlns:a16="http://schemas.microsoft.com/office/drawing/2014/main" id="{E9EF576A-5B32-F79B-2A15-9C52327ED97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30" name="Straight Connector 29">
              <a:extLst>
                <a:ext uri="{FF2B5EF4-FFF2-40B4-BE49-F238E27FC236}">
                  <a16:creationId xmlns:a16="http://schemas.microsoft.com/office/drawing/2014/main" id="{69C9189F-AE88-3D8C-4DEB-1C0A03C85821}"/>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31" name="Picture 10" descr="Ball, orange, sphere icon - Free download on Iconfinder">
              <a:extLst>
                <a:ext uri="{FF2B5EF4-FFF2-40B4-BE49-F238E27FC236}">
                  <a16:creationId xmlns:a16="http://schemas.microsoft.com/office/drawing/2014/main" id="{287A6B88-BA6C-02A0-D17E-B7D8D7063451}"/>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A picture containing diagram&#10;&#10;Description automatically generated">
              <a:extLst>
                <a:ext uri="{FF2B5EF4-FFF2-40B4-BE49-F238E27FC236}">
                  <a16:creationId xmlns:a16="http://schemas.microsoft.com/office/drawing/2014/main" id="{64E1D4B2-A99A-9B64-D286-F57B89D025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3" name="Straight Connector 32">
              <a:extLst>
                <a:ext uri="{FF2B5EF4-FFF2-40B4-BE49-F238E27FC236}">
                  <a16:creationId xmlns:a16="http://schemas.microsoft.com/office/drawing/2014/main" id="{641B03B6-2D60-EB0F-6E4F-6A13D0E23AF3}"/>
                </a:ext>
              </a:extLst>
            </p:cNvPr>
            <p:cNvCxnSpPr>
              <a:cxnSpLocks/>
              <a:endCxn id="32"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4" name="Rounded Rectangle 33">
                  <a:extLst>
                    <a:ext uri="{FF2B5EF4-FFF2-40B4-BE49-F238E27FC236}">
                      <a16:creationId xmlns:a16="http://schemas.microsoft.com/office/drawing/2014/main" id="{F911FFC1-621A-4694-E653-2A8D9D305A19}"/>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i="1" smtClean="0">
                            <a:solidFill>
                              <a:srgbClr val="272611"/>
                            </a:solidFill>
                            <a:latin typeface="Cambria Math" panose="02040503050406030204" pitchFamily="18" charset="0"/>
                            <a:ea typeface="Cambria Math" panose="02040503050406030204" pitchFamily="18" charset="0"/>
                          </a:rPr>
                          <m:t>ℰ</m:t>
                        </m:r>
                      </m:oMath>
                    </m:oMathPara>
                  </a14:m>
                  <a:endParaRPr lang="en-US" sz="2800" dirty="0">
                    <a:solidFill>
                      <a:srgbClr val="272611"/>
                    </a:solidFill>
                  </a:endParaRPr>
                </a:p>
              </p:txBody>
            </p:sp>
          </mc:Choice>
          <mc:Fallback>
            <p:sp>
              <p:nvSpPr>
                <p:cNvPr id="34" name="Rounded Rectangle 33">
                  <a:extLst>
                    <a:ext uri="{FF2B5EF4-FFF2-40B4-BE49-F238E27FC236}">
                      <a16:creationId xmlns:a16="http://schemas.microsoft.com/office/drawing/2014/main" id="{F911FFC1-621A-4694-E653-2A8D9D305A19}"/>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ounded Rectangle 34">
                  <a:extLst>
                    <a:ext uri="{FF2B5EF4-FFF2-40B4-BE49-F238E27FC236}">
                      <a16:creationId xmlns:a16="http://schemas.microsoft.com/office/drawing/2014/main" id="{9C31BA26-2568-D2B7-37F0-EED8D3E2FC50}"/>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b="0" i="1" smtClean="0">
                            <a:solidFill>
                              <a:srgbClr val="272611"/>
                            </a:solidFill>
                            <a:latin typeface="Cambria Math" panose="02040503050406030204" pitchFamily="18" charset="0"/>
                            <a:ea typeface="Cambria Math" panose="02040503050406030204" pitchFamily="18" charset="0"/>
                          </a:rPr>
                          <m:t>𝑂</m:t>
                        </m:r>
                      </m:oMath>
                    </m:oMathPara>
                  </a14:m>
                  <a:endParaRPr lang="en-US" sz="800" dirty="0">
                    <a:solidFill>
                      <a:srgbClr val="272611"/>
                    </a:solidFill>
                  </a:endParaRPr>
                </a:p>
              </p:txBody>
            </p:sp>
          </mc:Choice>
          <mc:Fallback>
            <p:sp>
              <p:nvSpPr>
                <p:cNvPr id="35" name="Rounded Rectangle 34">
                  <a:extLst>
                    <a:ext uri="{FF2B5EF4-FFF2-40B4-BE49-F238E27FC236}">
                      <a16:creationId xmlns:a16="http://schemas.microsoft.com/office/drawing/2014/main" id="{9C31BA26-2568-D2B7-37F0-EED8D3E2FC50}"/>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D82B4221-6A89-47C4-F9F7-11F3CAF4C6D2}"/>
                  </a:ext>
                </a:extLst>
              </p:cNvPr>
              <p:cNvSpPr txBox="1"/>
              <p:nvPr/>
            </p:nvSpPr>
            <p:spPr>
              <a:xfrm>
                <a:off x="6029290" y="1383720"/>
                <a:ext cx="6162709" cy="2581604"/>
              </a:xfrm>
              <a:prstGeom prst="rect">
                <a:avLst/>
              </a:prstGeom>
              <a:noFill/>
            </p:spPr>
            <p:txBody>
              <a:bodyPr wrap="square" rtlCol="0">
                <a:spAutoFit/>
              </a:bodyPr>
              <a:lstStyle/>
              <a:p>
                <a:r>
                  <a:rPr lang="en-US" sz="3200" dirty="0">
                    <a:solidFill>
                      <a:schemeClr val="accent5">
                        <a:lumMod val="20000"/>
                        <a:lumOff val="80000"/>
                      </a:schemeClr>
                    </a:solidFill>
                    <a:effectLst>
                      <a:outerShdw blurRad="50800" dist="38100" dir="2700000" algn="tl" rotWithShape="0">
                        <a:prstClr val="black">
                          <a:alpha val="40000"/>
                        </a:prstClr>
                      </a:outerShdw>
                    </a:effectLst>
                  </a:rPr>
                  <a:t>Form </a:t>
                </a:r>
                <a:r>
                  <a:rPr lang="en-US" sz="3200" b="1" dirty="0">
                    <a:solidFill>
                      <a:schemeClr val="accent5">
                        <a:lumMod val="60000"/>
                        <a:lumOff val="40000"/>
                      </a:schemeClr>
                    </a:solidFill>
                    <a:effectLst>
                      <a:outerShdw blurRad="50800" dist="38100" dir="2700000" algn="tl" rotWithShape="0">
                        <a:prstClr val="black">
                          <a:alpha val="40000"/>
                        </a:prstClr>
                      </a:outerShdw>
                    </a:effectLst>
                  </a:rPr>
                  <a:t>classical dataset</a:t>
                </a:r>
                <a:r>
                  <a:rPr lang="en-US" sz="3200" dirty="0">
                    <a:solidFill>
                      <a:schemeClr val="accent5">
                        <a:lumMod val="20000"/>
                        <a:lumOff val="80000"/>
                      </a:schemeClr>
                    </a:solidFill>
                    <a:effectLst>
                      <a:outerShdw blurRad="50800" dist="38100" dir="2700000" algn="tl" rotWithShape="0">
                        <a:prstClr val="black">
                          <a:alpha val="40000"/>
                        </a:prstClr>
                      </a:outerShdw>
                    </a:effectLst>
                  </a:rPr>
                  <a:t> of pairs </a:t>
                </a:r>
                <a14:m>
                  <m:oMath xmlns:m="http://schemas.openxmlformats.org/officeDocument/2006/math">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d>
                              <m:dPr>
                                <m:begChr m:val="|"/>
                                <m:endChr m:val="⟩"/>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sub>
                                </m:sSub>
                              </m:e>
                            </m:d>
                            <m:d>
                              <m:dPr>
                                <m:begChr m:val="⟨"/>
                                <m:endChr m:val="|"/>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sub>
                                </m:sSub>
                              </m:e>
                            </m:d>
                          </m:e>
                        </m:d>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sSubSup>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where </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t>
                </a:r>
                <a:r>
                  <a:rPr lang="en-US" sz="3200" dirty="0" err="1">
                    <a:solidFill>
                      <a:schemeClr val="accent5">
                        <a:lumMod val="20000"/>
                        <a:lumOff val="80000"/>
                      </a:schemeClr>
                    </a:solidFill>
                    <a:effectLst>
                      <a:outerShdw blurRad="50800" dist="38100" dir="2700000" algn="tl" rotWithShape="0">
                        <a:prstClr val="black">
                          <a:alpha val="40000"/>
                        </a:prstClr>
                      </a:outerShdw>
                    </a:effectLst>
                  </a:rPr>
                  <a:t>Haar</a:t>
                </a:r>
                <a:r>
                  <a:rPr lang="en-US" sz="3200" dirty="0">
                    <a:solidFill>
                      <a:schemeClr val="accent5">
                        <a:lumMod val="20000"/>
                        <a:lumOff val="80000"/>
                      </a:schemeClr>
                    </a:solidFill>
                    <a:effectLst>
                      <a:outerShdw blurRad="50800" dist="38100" dir="2700000" algn="tl" rotWithShape="0">
                        <a:prstClr val="black">
                          <a:alpha val="40000"/>
                        </a:prstClr>
                      </a:outerShdw>
                    </a:effectLst>
                  </a:rPr>
                  <a:t>-random product states</a:t>
                </a:r>
              </a:p>
              <a:p>
                <a:pPr marL="457200" indent="-457200">
                  <a:buFont typeface="Arial" panose="020B0604020202020204" pitchFamily="34" charset="0"/>
                  <a:buChar char="•"/>
                </a:pPr>
                <a14:m>
                  <m:oMath xmlns:m="http://schemas.openxmlformats.org/officeDocument/2006/math">
                    <m:sSub>
                      <m:sSubPr>
                        <m:ctrlPr>
                          <a:rPr lang="en-US" sz="320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2">
                        <a:lumMod val="60000"/>
                        <a:lumOff val="40000"/>
                      </a:schemeClr>
                    </a:solidFill>
                    <a:effectLst>
                      <a:outerShdw blurRad="50800" dist="38100" dir="2700000" algn="tl" rotWithShape="0">
                        <a:prstClr val="black">
                          <a:alpha val="40000"/>
                        </a:prstClr>
                      </a:outerShdw>
                    </a:effectLst>
                  </a:rPr>
                  <a:t> </a:t>
                </a:r>
                <a:r>
                  <a:rPr lang="en-US" sz="3200" dirty="0">
                    <a:solidFill>
                      <a:schemeClr val="accent5">
                        <a:lumMod val="20000"/>
                        <a:lumOff val="80000"/>
                      </a:schemeClr>
                    </a:solidFill>
                    <a:effectLst>
                      <a:outerShdw blurRad="50800" dist="38100" dir="2700000" algn="tl" rotWithShape="0">
                        <a:prstClr val="black">
                          <a:alpha val="40000"/>
                        </a:prstClr>
                      </a:outerShdw>
                    </a:effectLst>
                  </a:rPr>
                  <a:t>send </a:t>
                </a:r>
                <a14:m>
                  <m:oMath xmlns:m="http://schemas.openxmlformats.org/officeDocument/2006/math">
                    <m:sSub>
                      <m:sSub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𝑖</m:t>
                        </m:r>
                      </m:sub>
                    </m:sSub>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through </a:t>
                </a:r>
                <a14:m>
                  <m:oMath xmlns:m="http://schemas.openxmlformats.org/officeDocument/2006/math">
                    <m:r>
                      <a:rPr lang="en-US" sz="320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ℰ</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apply random Pauli measurement</a:t>
                </a:r>
              </a:p>
            </p:txBody>
          </p:sp>
        </mc:Choice>
        <mc:Fallback>
          <p:sp>
            <p:nvSpPr>
              <p:cNvPr id="36" name="TextBox 35">
                <a:extLst>
                  <a:ext uri="{FF2B5EF4-FFF2-40B4-BE49-F238E27FC236}">
                    <a16:creationId xmlns:a16="http://schemas.microsoft.com/office/drawing/2014/main" id="{D82B4221-6A89-47C4-F9F7-11F3CAF4C6D2}"/>
                  </a:ext>
                </a:extLst>
              </p:cNvPr>
              <p:cNvSpPr txBox="1">
                <a:spLocks noRot="1" noChangeAspect="1" noMove="1" noResize="1" noEditPoints="1" noAdjustHandles="1" noChangeArrowheads="1" noChangeShapeType="1" noTextEdit="1"/>
              </p:cNvSpPr>
              <p:nvPr/>
            </p:nvSpPr>
            <p:spPr>
              <a:xfrm>
                <a:off x="6029290" y="1383720"/>
                <a:ext cx="6162709" cy="2581604"/>
              </a:xfrm>
              <a:prstGeom prst="rect">
                <a:avLst/>
              </a:prstGeom>
              <a:blipFill>
                <a:blip r:embed="rId13"/>
                <a:stretch>
                  <a:fillRect l="-2669" t="-3431" r="-2669" b="-88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FBB44C09-414F-7241-F4DE-E907554C4C09}"/>
                  </a:ext>
                </a:extLst>
              </p:cNvPr>
              <p:cNvSpPr txBox="1"/>
              <p:nvPr/>
            </p:nvSpPr>
            <p:spPr>
              <a:xfrm>
                <a:off x="243840" y="4121205"/>
                <a:ext cx="11704320" cy="1982915"/>
              </a:xfrm>
              <a:prstGeom prst="rect">
                <a:avLst/>
              </a:prstGeom>
              <a:noFill/>
            </p:spPr>
            <p:txBody>
              <a:bodyPr wrap="square" rtlCol="0">
                <a:spAutoFit/>
              </a:bodyPr>
              <a:lstStyle/>
              <a:p>
                <a:r>
                  <a:rPr lang="en-US" sz="3200" b="1" dirty="0">
                    <a:solidFill>
                      <a:schemeClr val="accent5">
                        <a:lumMod val="60000"/>
                        <a:lumOff val="40000"/>
                      </a:schemeClr>
                    </a:solidFill>
                    <a:effectLst>
                      <a:outerShdw blurRad="50800" dist="38100" dir="2700000" algn="tl" rotWithShape="0">
                        <a:prstClr val="black">
                          <a:alpha val="40000"/>
                        </a:prstClr>
                      </a:outerShdw>
                    </a:effectLst>
                  </a:rPr>
                  <a:t>Training phase:</a:t>
                </a:r>
                <a:r>
                  <a:rPr lang="en-US" sz="3200" dirty="0">
                    <a:solidFill>
                      <a:schemeClr val="accent5">
                        <a:lumMod val="20000"/>
                        <a:lumOff val="80000"/>
                      </a:schemeClr>
                    </a:solidFill>
                    <a:effectLst>
                      <a:outerShdw blurRad="50800" dist="38100" dir="2700000" algn="tl" rotWithShape="0">
                        <a:prstClr val="black">
                          <a:alpha val="40000"/>
                        </a:prstClr>
                      </a:outerShdw>
                    </a:effectLst>
                  </a:rPr>
                  <a:t> estimate Pauli coefficients of </a:t>
                </a:r>
                <a14:m>
                  <m:oMath xmlns:m="http://schemas.openxmlformats.org/officeDocument/2006/math">
                    <m:sSup>
                      <m:sSup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e>
                      <m: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ℰ</m:t>
                        </m:r>
                      </m:e>
                      <m:sup>
                        <m: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via</a:t>
                </a:r>
              </a:p>
              <a:p>
                <a:pPr/>
                <a14:m>
                  <m:oMathPara xmlns:m="http://schemas.openxmlformats.org/officeDocument/2006/math">
                    <m:oMathParaPr>
                      <m:jc m:val="center"/>
                    </m:oMathParaPr>
                    <m:oMath xmlns:m="http://schemas.openxmlformats.org/officeDocument/2006/math">
                      <m:sSub>
                        <m:sSubPr>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acc>
                            <m:accPr>
                              <m: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acc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𝛼</m:t>
                              </m:r>
                            </m:e>
                          </m:acc>
                        </m:e>
                        <m: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sub>
                      </m:s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
                        <m:fPr>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Pr>
                        <m:num>
                          <m:sSup>
                            <m:sSupPr>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3</m:t>
                              </m:r>
                            </m:e>
                            <m:sup>
                              <m:d>
                                <m:dPr>
                                  <m:begChr m:val="|"/>
                                  <m:endChr m:val="|"/>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d>
                            </m:sup>
                          </m:sSup>
                        </m:num>
                        <m:den>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den>
                      </m:f>
                      <m:nary>
                        <m:naryPr>
                          <m:chr m:val="∑"/>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e>
                          <m:r>
                            <m:rPr>
                              <m:sty m:val="p"/>
                            </m:rPr>
                            <a:rPr lang="en-US" sz="3200" b="0" i="0"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d>
                            <m:dPr>
                              <m:endChr m:val="⟩"/>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e>
                              <m:sSub>
                                <m:sSub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nary>
                      <m:r>
                        <a:rPr lang="en-US" sz="3200" b="1" i="0" dirty="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𝐭𝐫</m:t>
                      </m:r>
                      <m:d>
                        <m:dPr>
                          <m:ctrlPr>
                            <a:rPr lang="en-US" sz="3200" b="1" i="1" dirty="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𝑶</m:t>
                          </m:r>
                          <m:r>
                            <a:rPr lang="en-US" sz="3200" b="1" i="1" dirty="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 </m:t>
                          </m:r>
                          <m:sSubSup>
                            <m:sSubSupPr>
                              <m:ctrlPr>
                                <a:rPr lang="en-US" sz="3200" b="1" i="1" dirty="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3200" b="1" i="1" dirty="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e>
                            <m:sub>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𝒋</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𝟏</m:t>
                              </m:r>
                            </m:sub>
                            <m:sup>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𝒏</m:t>
                              </m:r>
                            </m:sup>
                          </m:sSubSup>
                          <m:d>
                            <m:dPr>
                              <m:ctrlP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𝟑</m:t>
                              </m:r>
                              <m:d>
                                <m:dPr>
                                  <m:begChr m:val="|"/>
                                  <m:endChr m:val="⟩"/>
                                  <m:ctrlP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𝒋</m:t>
                                      </m:r>
                                    </m:sub>
                                  </m:sSub>
                                </m:e>
                              </m:d>
                              <m:d>
                                <m:dPr>
                                  <m:begChr m:val="⟨"/>
                                  <m:endChr m:val="|"/>
                                  <m:ctrlP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𝒋</m:t>
                                      </m:r>
                                    </m:sub>
                                  </m:sSub>
                                </m:e>
                              </m:d>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𝑰</m:t>
                              </m:r>
                            </m:e>
                          </m:d>
                        </m:e>
                      </m:d>
                    </m:oMath>
                  </m:oMathPara>
                </a14:m>
                <a:endParaRPr lang="en-US" sz="3200" b="1" i="1"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38" name="TextBox 37">
                <a:extLst>
                  <a:ext uri="{FF2B5EF4-FFF2-40B4-BE49-F238E27FC236}">
                    <a16:creationId xmlns:a16="http://schemas.microsoft.com/office/drawing/2014/main" id="{FBB44C09-414F-7241-F4DE-E907554C4C09}"/>
                  </a:ext>
                </a:extLst>
              </p:cNvPr>
              <p:cNvSpPr txBox="1">
                <a:spLocks noRot="1" noChangeAspect="1" noMove="1" noResize="1" noEditPoints="1" noAdjustHandles="1" noChangeArrowheads="1" noChangeShapeType="1" noTextEdit="1"/>
              </p:cNvSpPr>
              <p:nvPr/>
            </p:nvSpPr>
            <p:spPr>
              <a:xfrm>
                <a:off x="243840" y="4121205"/>
                <a:ext cx="11704320" cy="1982915"/>
              </a:xfrm>
              <a:prstGeom prst="rect">
                <a:avLst/>
              </a:prstGeom>
              <a:blipFill>
                <a:blip r:embed="rId14"/>
                <a:stretch>
                  <a:fillRect l="-1410" t="-54140" b="-125478"/>
                </a:stretch>
              </a:blipFill>
            </p:spPr>
            <p:txBody>
              <a:bodyPr/>
              <a:lstStyle/>
              <a:p>
                <a:r>
                  <a:rPr lang="en-US">
                    <a:noFill/>
                  </a:rPr>
                  <a:t> </a:t>
                </a:r>
              </a:p>
            </p:txBody>
          </p:sp>
        </mc:Fallback>
      </mc:AlternateContent>
      <p:sp>
        <p:nvSpPr>
          <p:cNvPr id="40" name="Left Brace 39">
            <a:extLst>
              <a:ext uri="{FF2B5EF4-FFF2-40B4-BE49-F238E27FC236}">
                <a16:creationId xmlns:a16="http://schemas.microsoft.com/office/drawing/2014/main" id="{3ADE4981-2302-3965-EE18-625584D74B31}"/>
              </a:ext>
            </a:extLst>
          </p:cNvPr>
          <p:cNvSpPr/>
          <p:nvPr/>
        </p:nvSpPr>
        <p:spPr>
          <a:xfrm rot="16200000">
            <a:off x="8200365" y="3440568"/>
            <a:ext cx="392825" cy="4988757"/>
          </a:xfrm>
          <a:prstGeom prst="leftBrace">
            <a:avLst/>
          </a:prstGeom>
          <a:ln>
            <a:solidFill>
              <a:schemeClr val="accent2">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2">
                  <a:lumMod val="60000"/>
                  <a:lumOff val="40000"/>
                </a:schemeClr>
              </a:solidFill>
            </a:endParaRPr>
          </a:p>
        </p:txBody>
      </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CBFADC02-F458-8BAE-6F80-4860CF8CA1D8}"/>
                  </a:ext>
                </a:extLst>
              </p:cNvPr>
              <p:cNvSpPr txBox="1"/>
              <p:nvPr/>
            </p:nvSpPr>
            <p:spPr>
              <a:xfrm>
                <a:off x="5816455" y="6066331"/>
                <a:ext cx="5160644" cy="461665"/>
              </a:xfrm>
              <a:prstGeom prst="rect">
                <a:avLst/>
              </a:prstGeom>
              <a:noFill/>
            </p:spPr>
            <p:txBody>
              <a:bodyPr wrap="none" rtlCol="0">
                <a:spAutoFit/>
              </a:bodyPr>
              <a:lstStyle/>
              <a:p>
                <a:r>
                  <a:rPr lang="en-US" sz="2400" dirty="0">
                    <a:solidFill>
                      <a:schemeClr val="accent2">
                        <a:lumMod val="60000"/>
                        <a:lumOff val="40000"/>
                      </a:schemeClr>
                    </a:solidFill>
                    <a:effectLst>
                      <a:outerShdw blurRad="50800" dist="38100" dir="2700000" algn="tl" rotWithShape="0">
                        <a:prstClr val="black">
                          <a:alpha val="40000"/>
                        </a:prstClr>
                      </a:outerShdw>
                    </a:effectLst>
                  </a:rPr>
                  <a:t>unbiased estimator for </a:t>
                </a:r>
                <a14:m>
                  <m:oMath xmlns:m="http://schemas.openxmlformats.org/officeDocument/2006/math">
                    <m:r>
                      <m:rPr>
                        <m:sty m:val="p"/>
                      </m:rPr>
                      <a:rPr lang="en-US" sz="2400" i="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240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240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240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ℰ</m:t>
                        </m:r>
                        <m:d>
                          <m:dPr>
                            <m:begChr m:val="["/>
                            <m:endChr m:val="]"/>
                            <m:ctrlPr>
                              <a:rPr lang="en-US" sz="240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24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4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24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24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d>
                              <m:dPr>
                                <m:begChr m:val="⟨"/>
                                <m:endChr m:val="|"/>
                                <m:ctrlPr>
                                  <a:rPr lang="en-US" sz="24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24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24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24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e>
                        </m:d>
                      </m:e>
                    </m:d>
                  </m:oMath>
                </a14:m>
                <a:endParaRPr lang="en-US" sz="2400" dirty="0">
                  <a:solidFill>
                    <a:schemeClr val="accent2">
                      <a:lumMod val="60000"/>
                      <a:lumOff val="40000"/>
                    </a:schemeClr>
                  </a:solidFill>
                  <a:effectLst>
                    <a:outerShdw blurRad="50800" dist="38100" dir="2700000" algn="tl" rotWithShape="0">
                      <a:prstClr val="black">
                        <a:alpha val="40000"/>
                      </a:prstClr>
                    </a:outerShdw>
                  </a:effectLst>
                </a:endParaRPr>
              </a:p>
            </p:txBody>
          </p:sp>
        </mc:Choice>
        <mc:Fallback>
          <p:sp>
            <p:nvSpPr>
              <p:cNvPr id="41" name="TextBox 40">
                <a:extLst>
                  <a:ext uri="{FF2B5EF4-FFF2-40B4-BE49-F238E27FC236}">
                    <a16:creationId xmlns:a16="http://schemas.microsoft.com/office/drawing/2014/main" id="{CBFADC02-F458-8BAE-6F80-4860CF8CA1D8}"/>
                  </a:ext>
                </a:extLst>
              </p:cNvPr>
              <p:cNvSpPr txBox="1">
                <a:spLocks noRot="1" noChangeAspect="1" noMove="1" noResize="1" noEditPoints="1" noAdjustHandles="1" noChangeArrowheads="1" noChangeShapeType="1" noTextEdit="1"/>
              </p:cNvSpPr>
              <p:nvPr/>
            </p:nvSpPr>
            <p:spPr>
              <a:xfrm>
                <a:off x="5816455" y="6066331"/>
                <a:ext cx="5160644" cy="461665"/>
              </a:xfrm>
              <a:prstGeom prst="rect">
                <a:avLst/>
              </a:prstGeom>
              <a:blipFill>
                <a:blip r:embed="rId15"/>
                <a:stretch>
                  <a:fillRect l="-1961" t="-10526" b="-34211"/>
                </a:stretch>
              </a:blipFill>
            </p:spPr>
            <p:txBody>
              <a:bodyPr/>
              <a:lstStyle/>
              <a:p>
                <a:r>
                  <a:rPr lang="en-US">
                    <a:noFill/>
                  </a:rPr>
                  <a:t> </a:t>
                </a:r>
              </a:p>
            </p:txBody>
          </p:sp>
        </mc:Fallback>
      </mc:AlternateContent>
    </p:spTree>
    <p:extLst>
      <p:ext uri="{BB962C8B-B14F-4D97-AF65-F5344CB8AC3E}">
        <p14:creationId xmlns:p14="http://schemas.microsoft.com/office/powerpoint/2010/main" val="1036460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C446-F0AA-5FF2-69D6-7009FA1BBCCE}"/>
              </a:ext>
            </a:extLst>
          </p:cNvPr>
          <p:cNvSpPr>
            <a:spLocks noGrp="1"/>
          </p:cNvSpPr>
          <p:nvPr>
            <p:ph type="title"/>
          </p:nvPr>
        </p:nvSpPr>
        <p:spPr/>
        <p:txBody>
          <a:bodyPr/>
          <a:lstStyle/>
          <a:p>
            <a:r>
              <a:rPr lang="en-US" dirty="0"/>
              <a:t>EXTENSION 1: ESTIMATING ANY OBSERVABLE</a:t>
            </a: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FBB44C09-414F-7241-F4DE-E907554C4C09}"/>
                  </a:ext>
                </a:extLst>
              </p:cNvPr>
              <p:cNvSpPr txBox="1"/>
              <p:nvPr/>
            </p:nvSpPr>
            <p:spPr>
              <a:xfrm>
                <a:off x="243840" y="1294411"/>
                <a:ext cx="11704320" cy="1982915"/>
              </a:xfrm>
              <a:prstGeom prst="rect">
                <a:avLst/>
              </a:prstGeom>
              <a:noFill/>
            </p:spPr>
            <p:txBody>
              <a:bodyPr wrap="square" rtlCol="0">
                <a:spAutoFit/>
              </a:bodyPr>
              <a:lstStyle/>
              <a:p>
                <a:r>
                  <a:rPr lang="en-US" sz="3200" b="1" dirty="0">
                    <a:solidFill>
                      <a:schemeClr val="accent5">
                        <a:lumMod val="60000"/>
                        <a:lumOff val="40000"/>
                      </a:schemeClr>
                    </a:solidFill>
                    <a:effectLst>
                      <a:outerShdw blurRad="50800" dist="38100" dir="2700000" algn="tl" rotWithShape="0">
                        <a:prstClr val="black">
                          <a:alpha val="40000"/>
                        </a:prstClr>
                      </a:outerShdw>
                    </a:effectLst>
                  </a:rPr>
                  <a:t>Training phase:</a:t>
                </a:r>
                <a:r>
                  <a:rPr lang="en-US" sz="3200" dirty="0">
                    <a:solidFill>
                      <a:schemeClr val="accent5">
                        <a:lumMod val="20000"/>
                        <a:lumOff val="80000"/>
                      </a:schemeClr>
                    </a:solidFill>
                    <a:effectLst>
                      <a:outerShdw blurRad="50800" dist="38100" dir="2700000" algn="tl" rotWithShape="0">
                        <a:prstClr val="black">
                          <a:alpha val="40000"/>
                        </a:prstClr>
                      </a:outerShdw>
                    </a:effectLst>
                  </a:rPr>
                  <a:t> estimate Pauli coefficients of </a:t>
                </a:r>
                <a14:m>
                  <m:oMath xmlns:m="http://schemas.openxmlformats.org/officeDocument/2006/math">
                    <m:sSup>
                      <m:sSup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e>
                      <m: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ℰ</m:t>
                        </m:r>
                      </m:e>
                      <m:sup>
                        <m:r>
                          <a:rPr lang="en-US" sz="3200" i="1">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via</a:t>
                </a:r>
              </a:p>
              <a:p>
                <a:pPr/>
                <a14:m>
                  <m:oMathPara xmlns:m="http://schemas.openxmlformats.org/officeDocument/2006/math">
                    <m:oMathParaPr>
                      <m:jc m:val="center"/>
                    </m:oMathParaPr>
                    <m:oMath xmlns:m="http://schemas.openxmlformats.org/officeDocument/2006/math">
                      <m:sSub>
                        <m:sSubPr>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acc>
                            <m:accPr>
                              <m: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acc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𝛼</m:t>
                              </m:r>
                            </m:e>
                          </m:acc>
                        </m:e>
                        <m: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sub>
                      </m:s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
                        <m:fPr>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Pr>
                        <m:num>
                          <m:sSup>
                            <m:sSupPr>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3</m:t>
                              </m:r>
                            </m:e>
                            <m:sup>
                              <m:d>
                                <m:dPr>
                                  <m:begChr m:val="|"/>
                                  <m:endChr m:val="|"/>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d>
                            </m:sup>
                          </m:sSup>
                        </m:num>
                        <m:den>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den>
                      </m:f>
                      <m:nary>
                        <m:naryPr>
                          <m:chr m:val="∑"/>
                          <m:ctrl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naryPr>
                        <m: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e>
                          <m:r>
                            <m:rPr>
                              <m:sty m:val="p"/>
                            </m:rPr>
                            <a:rPr lang="en-US" sz="3200" b="0" i="0"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d>
                            <m:dPr>
                              <m:endChr m:val="⟩"/>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e>
                              <m:sSub>
                                <m:sSub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i="1" dirty="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nary>
                      <m:r>
                        <a:rPr lang="en-US" sz="3200" b="1" i="0" dirty="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𝐭𝐫</m:t>
                      </m:r>
                      <m:d>
                        <m:dPr>
                          <m:ctrlPr>
                            <a:rPr lang="en-US" sz="3200" b="1" i="1" dirty="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𝑶</m:t>
                          </m:r>
                          <m:r>
                            <a:rPr lang="en-US" sz="3200" b="1" i="1" dirty="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 </m:t>
                          </m:r>
                          <m:sSubSup>
                            <m:sSubSupPr>
                              <m:ctrlPr>
                                <a:rPr lang="en-US" sz="3200" b="1" i="1" dirty="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SupPr>
                            <m:e>
                              <m:r>
                                <a:rPr lang="en-US" sz="3200" b="1" i="1" dirty="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e>
                            <m:sub>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𝒋</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𝟏</m:t>
                              </m:r>
                            </m:sub>
                            <m:sup>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𝒏</m:t>
                              </m:r>
                            </m:sup>
                          </m:sSubSup>
                          <m:d>
                            <m:dPr>
                              <m:ctrlP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𝟑</m:t>
                              </m:r>
                              <m:d>
                                <m:dPr>
                                  <m:begChr m:val="|"/>
                                  <m:endChr m:val="⟩"/>
                                  <m:ctrlP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𝒋</m:t>
                                      </m:r>
                                    </m:sub>
                                  </m:sSub>
                                </m:e>
                              </m:d>
                              <m:d>
                                <m:dPr>
                                  <m:begChr m:val="⟨"/>
                                  <m:endChr m:val="|"/>
                                  <m:ctrlP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𝒋</m:t>
                                      </m:r>
                                    </m:sub>
                                  </m:sSub>
                                </m:e>
                              </m:d>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1" i="1" dirty="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𝑰</m:t>
                              </m:r>
                            </m:e>
                          </m:d>
                        </m:e>
                      </m:d>
                    </m:oMath>
                  </m:oMathPara>
                </a14:m>
                <a:endParaRPr lang="en-US" sz="3200" b="1" i="1"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38" name="TextBox 37">
                <a:extLst>
                  <a:ext uri="{FF2B5EF4-FFF2-40B4-BE49-F238E27FC236}">
                    <a16:creationId xmlns:a16="http://schemas.microsoft.com/office/drawing/2014/main" id="{FBB44C09-414F-7241-F4DE-E907554C4C09}"/>
                  </a:ext>
                </a:extLst>
              </p:cNvPr>
              <p:cNvSpPr txBox="1">
                <a:spLocks noRot="1" noChangeAspect="1" noMove="1" noResize="1" noEditPoints="1" noAdjustHandles="1" noChangeArrowheads="1" noChangeShapeType="1" noTextEdit="1"/>
              </p:cNvSpPr>
              <p:nvPr/>
            </p:nvSpPr>
            <p:spPr>
              <a:xfrm>
                <a:off x="243840" y="1294411"/>
                <a:ext cx="11704320" cy="1982915"/>
              </a:xfrm>
              <a:prstGeom prst="rect">
                <a:avLst/>
              </a:prstGeom>
              <a:blipFill>
                <a:blip r:embed="rId2"/>
                <a:stretch>
                  <a:fillRect l="-1410" t="-53797" b="-1240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ounded Rectangle 4">
                <a:extLst>
                  <a:ext uri="{FF2B5EF4-FFF2-40B4-BE49-F238E27FC236}">
                    <a16:creationId xmlns:a16="http://schemas.microsoft.com/office/drawing/2014/main" id="{3E9B5B16-ADBC-DB32-E3CE-D1A255225A77}"/>
                  </a:ext>
                </a:extLst>
              </p:cNvPr>
              <p:cNvSpPr>
                <a:spLocks/>
              </p:cNvSpPr>
              <p:nvPr/>
            </p:nvSpPr>
            <p:spPr>
              <a:xfrm>
                <a:off x="375557" y="3967363"/>
                <a:ext cx="11413672" cy="1854581"/>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i="0" u="none" strike="noStrike" kern="1200" cap="none" spc="0" normalizeH="0" baseline="0" noProof="0" dirty="0">
                    <a:ln>
                      <a:noFill/>
                    </a:ln>
                    <a:solidFill>
                      <a:schemeClr val="bg1">
                        <a:lumMod val="85000"/>
                      </a:scheme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err="1">
                    <a:ln>
                      <a:noFill/>
                    </a:ln>
                    <a:solidFill>
                      <a:schemeClr val="bg1">
                        <a:lumMod val="85000"/>
                      </a:schemeClr>
                    </a:solidFill>
                    <a:effectLst>
                      <a:outerShdw blurRad="50800" dist="38100" dir="2700000" algn="tl" rotWithShape="0">
                        <a:prstClr val="black">
                          <a:alpha val="40000"/>
                        </a:prstClr>
                      </a:outerShdw>
                    </a:effectLst>
                    <a:uLnTx/>
                    <a:uFillTx/>
                    <a:latin typeface="Calibri" panose="020F0502020204030204"/>
                    <a:ea typeface="+mn-ea"/>
                    <a:cs typeface="+mn-cs"/>
                  </a:rPr>
                  <a:t>Kueng</a:t>
                </a:r>
                <a:r>
                  <a:rPr kumimoji="0" lang="en-US" sz="3200" i="0" u="none" strike="noStrike" kern="1200" cap="none" spc="0" normalizeH="0" baseline="0" noProof="0" dirty="0">
                    <a:ln>
                      <a:noFill/>
                    </a:ln>
                    <a:solidFill>
                      <a:schemeClr val="bg1">
                        <a:lumMod val="85000"/>
                      </a:scheme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i="0" u="none" strike="noStrike" kern="1200" cap="none" spc="0" normalizeH="0" baseline="0" noProof="0" dirty="0" err="1">
                    <a:ln>
                      <a:noFill/>
                    </a:ln>
                    <a:solidFill>
                      <a:schemeClr val="bg1">
                        <a:lumMod val="85000"/>
                      </a:scheme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i="0" u="none" strike="noStrike" kern="1200" cap="none" spc="0" normalizeH="0" baseline="0" noProof="0" dirty="0">
                    <a:ln>
                      <a:noFill/>
                    </a:ln>
                    <a:solidFill>
                      <a:schemeClr val="bg1">
                        <a:lumMod val="85000"/>
                      </a:schemeClr>
                    </a:solidFill>
                    <a:effectLst>
                      <a:outerShdw blurRad="50800" dist="38100" dir="2700000" algn="tl" rotWithShape="0">
                        <a:prstClr val="black">
                          <a:alpha val="40000"/>
                        </a:prstClr>
                      </a:outerShdw>
                    </a:effectLst>
                    <a:uLnTx/>
                    <a:uFillTx/>
                    <a:latin typeface="Calibri" panose="020F0502020204030204"/>
                    <a:ea typeface="+mn-ea"/>
                    <a:cs typeface="+mn-cs"/>
                  </a:rPr>
                  <a:t> ‘20]</a:t>
                </a:r>
                <a:r>
                  <a:rPr kumimoji="0" lang="en-US" sz="3200" b="1" i="0" u="none" strike="noStrike" kern="1200" cap="none" spc="0" normalizeH="0" baseline="0" noProof="0" dirty="0">
                    <a:ln>
                      <a:noFill/>
                    </a:ln>
                    <a:solidFill>
                      <a:schemeClr val="bg1">
                        <a:lumMod val="85000"/>
                      </a:schemeClr>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i="0" u="none" strike="noStrike" kern="1200" cap="none" spc="0" normalizeH="0" baseline="0" noProof="0" dirty="0">
                    <a:ln>
                      <a:noFill/>
                    </a:ln>
                    <a:solidFill>
                      <a:schemeClr val="bg1">
                        <a:lumMod val="85000"/>
                      </a:scheme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‘22]: </a:t>
                </a:r>
                <a:r>
                  <a:rPr lang="en-US" sz="3200" dirty="0">
                    <a:solidFill>
                      <a:prstClr val="white">
                        <a:lumMod val="85000"/>
                      </a:prstClr>
                    </a:solidFill>
                    <a:effectLst>
                      <a:outerShdw blurRad="50800" dist="38100" dir="2700000" algn="tl" rotWithShape="0">
                        <a:prstClr val="black">
                          <a:alpha val="40000"/>
                        </a:prstClr>
                      </a:outerShdw>
                    </a:effectLst>
                    <a:latin typeface="Calibri" panose="020F0502020204030204"/>
                  </a:rPr>
                  <a:t>I</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f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is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d>
                      <m:dPr>
                        <m:ctrlP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e>
                    </m:d>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-local and degree-</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d>
                      <m:dPr>
                        <m:ctrlP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1</m:t>
                        </m:r>
                      </m:e>
                    </m:d>
                  </m:oMath>
                </a14:m>
                <a:r>
                  <a:rPr kumimoji="0" lang="en-US" sz="320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then</a:t>
                </a:r>
                <a:r>
                  <a:rPr kumimoji="0" lang="en-US" sz="3200" u="none" strike="noStrike" kern="1200" cap="none" spc="0" normalizeH="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the variance of this estimator is</a:t>
                </a:r>
              </a:p>
              <a:p>
                <a:pPr lvl="0" algn="ctr">
                  <a:defRPr/>
                </a:pPr>
                <a14:m>
                  <m:oMathPara xmlns:m="http://schemas.openxmlformats.org/officeDocument/2006/math">
                    <m:oMathParaPr>
                      <m:jc m:val="centerGroup"/>
                    </m:oMathParaPr>
                    <m:oMath xmlns:m="http://schemas.openxmlformats.org/officeDocument/2006/math">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begChr m:val="‖"/>
                              <m:endChr m:val="‖"/>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e>
                          </m:d>
                        </m:e>
                        <m:sub>
                          <m:r>
                            <m:rPr>
                              <m:sty m:val="p"/>
                            </m:rP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shadow</m:t>
                          </m:r>
                        </m:sub>
                        <m: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2</m:t>
                          </m:r>
                        </m:sup>
                      </m:sSubSup>
                      <m:r>
                        <a:rPr kumimoji="0" lang="en-US" sz="3200" b="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3200" b="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𝑂</m:t>
                      </m:r>
                      <m:d>
                        <m:dPr>
                          <m:ctrlPr>
                            <a:rPr kumimoji="0" lang="en-US" sz="320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sSubSup>
                            <m:sSubSupPr>
                              <m:ctrlPr>
                                <a:rPr kumimoji="0" lang="en-US" sz="320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SupPr>
                            <m:e>
                              <m:d>
                                <m:dPr>
                                  <m:begChr m:val="‖"/>
                                  <m:endChr m:val="‖"/>
                                  <m:ctrlPr>
                                    <a:rPr kumimoji="0" lang="en-US" sz="320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acc>
                                    <m:accPr>
                                      <m:chr m:val="⃗"/>
                                      <m:ctrlPr>
                                        <a:rPr kumimoji="0" lang="en-US" sz="320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ctrlPr>
                                    </m:accPr>
                                    <m:e>
                                      <m:r>
                                        <a:rPr kumimoji="0" lang="en-US" sz="3200" b="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𝛼</m:t>
                                      </m:r>
                                    </m:e>
                                  </m:acc>
                                </m:e>
                              </m:d>
                            </m:e>
                            <m:sub>
                              <m:r>
                                <a:rPr kumimoji="0" lang="en-US" sz="3200" b="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1</m:t>
                              </m:r>
                            </m:sub>
                            <m:sup>
                              <m:r>
                                <a:rPr kumimoji="0" lang="en-US" sz="3200" b="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2</m:t>
                              </m:r>
                            </m:sup>
                          </m:sSubSup>
                        </m:e>
                      </m:d>
                      <m:r>
                        <a:rPr kumimoji="0" lang="en-US" sz="3200" b="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m:t>
                      </m:r>
                      <m:r>
                        <a:rPr kumimoji="0" lang="en-US" sz="3200" b="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𝑂</m:t>
                      </m:r>
                      <m:d>
                        <m:dPr>
                          <m:ctrlPr>
                            <a:rPr kumimoji="0" lang="en-US" sz="320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sSubSup>
                            <m:sSubSupPr>
                              <m:ctrlPr>
                                <a:rPr kumimoji="0" lang="en-US" sz="320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ctrlPr>
                            </m:sSubSupPr>
                            <m:e>
                              <m:d>
                                <m:dPr>
                                  <m:begChr m:val="‖"/>
                                  <m:endChr m:val="‖"/>
                                  <m:ctrlPr>
                                    <a:rPr kumimoji="0" lang="en-US" sz="320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ctrlPr>
                                </m:dPr>
                                <m:e>
                                  <m:r>
                                    <a:rPr kumimoji="0" lang="en-US" sz="3200" b="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𝑂</m:t>
                                  </m:r>
                                </m:e>
                              </m:d>
                            </m:e>
                            <m:sub>
                              <m:r>
                                <m:rPr>
                                  <m:sty m:val="p"/>
                                </m:rPr>
                                <a:rPr kumimoji="0" lang="en-US" sz="3200" b="0" i="0"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op</m:t>
                              </m:r>
                            </m:sub>
                            <m:sup>
                              <m:r>
                                <a:rPr kumimoji="0" lang="en-US" sz="3200" b="0" i="1" u="none" strike="noStrike" kern="1200" cap="none" spc="0" normalizeH="0" baseline="0" noProof="0" smtClean="0">
                                  <a:ln>
                                    <a:noFill/>
                                  </a:ln>
                                  <a:solidFill>
                                    <a:schemeClr val="accent1">
                                      <a:lumMod val="40000"/>
                                      <a:lumOff val="60000"/>
                                    </a:schemeClr>
                                  </a:solidFill>
                                  <a:effectLst>
                                    <a:outerShdw blurRad="50800" dist="38100" dir="2700000" algn="tl" rotWithShape="0">
                                      <a:prstClr val="black">
                                        <a:alpha val="40000"/>
                                      </a:prstClr>
                                    </a:outerShdw>
                                  </a:effectLst>
                                  <a:uLnTx/>
                                  <a:uFillTx/>
                                  <a:latin typeface="Cambria Math" panose="02040503050406030204" pitchFamily="18" charset="0"/>
                                </a:rPr>
                                <m:t>2</m:t>
                              </m:r>
                            </m:sup>
                          </m:sSubSup>
                        </m:e>
                      </m:d>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p:txBody>
          </p:sp>
        </mc:Choice>
        <mc:Fallback>
          <p:sp>
            <p:nvSpPr>
              <p:cNvPr id="5" name="Rounded Rectangle 4">
                <a:extLst>
                  <a:ext uri="{FF2B5EF4-FFF2-40B4-BE49-F238E27FC236}">
                    <a16:creationId xmlns:a16="http://schemas.microsoft.com/office/drawing/2014/main" id="{3E9B5B16-ADBC-DB32-E3CE-D1A255225A77}"/>
                  </a:ext>
                </a:extLst>
              </p:cNvPr>
              <p:cNvSpPr>
                <a:spLocks noRot="1" noChangeAspect="1" noMove="1" noResize="1" noEditPoints="1" noAdjustHandles="1" noChangeArrowheads="1" noChangeShapeType="1" noTextEdit="1"/>
              </p:cNvSpPr>
              <p:nvPr/>
            </p:nvSpPr>
            <p:spPr>
              <a:xfrm>
                <a:off x="375557" y="3967363"/>
                <a:ext cx="11413672" cy="1854581"/>
              </a:xfrm>
              <a:prstGeom prst="roundRect">
                <a:avLst>
                  <a:gd name="adj" fmla="val 6119"/>
                </a:avLst>
              </a:prstGeom>
              <a:blipFill>
                <a:blip r:embed="rId3"/>
                <a:stretch>
                  <a:fillRect l="-1111" t="-680"/>
                </a:stretch>
              </a:blipFill>
              <a:ln w="12700">
                <a:solidFill>
                  <a:schemeClr val="accent2">
                    <a:lumMod val="20000"/>
                    <a:lumOff val="80000"/>
                  </a:schemeClr>
                </a:solidFill>
              </a:ln>
              <a:effectLst/>
            </p:spPr>
            <p:txBody>
              <a:bodyPr/>
              <a:lstStyle/>
              <a:p>
                <a:r>
                  <a:rPr lang="en-US">
                    <a:noFill/>
                  </a:rPr>
                  <a:t> </a:t>
                </a:r>
              </a:p>
            </p:txBody>
          </p:sp>
        </mc:Fallback>
      </mc:AlternateContent>
    </p:spTree>
    <p:extLst>
      <p:ext uri="{BB962C8B-B14F-4D97-AF65-F5344CB8AC3E}">
        <p14:creationId xmlns:p14="http://schemas.microsoft.com/office/powerpoint/2010/main" val="150637378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C446-F0AA-5FF2-69D6-7009FA1BBCCE}"/>
              </a:ext>
            </a:extLst>
          </p:cNvPr>
          <p:cNvSpPr>
            <a:spLocks noGrp="1"/>
          </p:cNvSpPr>
          <p:nvPr>
            <p:ph type="title"/>
          </p:nvPr>
        </p:nvSpPr>
        <p:spPr/>
        <p:txBody>
          <a:bodyPr/>
          <a:lstStyle/>
          <a:p>
            <a:r>
              <a:rPr lang="en-US" dirty="0"/>
              <a:t>EXTENSION 1: ESTIMATING ANY OBSERVABLE</a:t>
            </a:r>
          </a:p>
        </p:txBody>
      </p:sp>
      <mc:AlternateContent xmlns:mc="http://schemas.openxmlformats.org/markup-compatibility/2006">
        <mc:Choice xmlns:a14="http://schemas.microsoft.com/office/drawing/2010/main" Requires="a14">
          <p:sp>
            <p:nvSpPr>
              <p:cNvPr id="3" name="Rounded Rectangle 2">
                <a:extLst>
                  <a:ext uri="{FF2B5EF4-FFF2-40B4-BE49-F238E27FC236}">
                    <a16:creationId xmlns:a16="http://schemas.microsoft.com/office/drawing/2014/main" id="{5CE19109-938B-FAE9-302F-0D63FB798235}"/>
                  </a:ext>
                </a:extLst>
              </p:cNvPr>
              <p:cNvSpPr>
                <a:spLocks/>
              </p:cNvSpPr>
              <p:nvPr/>
            </p:nvSpPr>
            <p:spPr>
              <a:xfrm>
                <a:off x="309698" y="3837851"/>
                <a:ext cx="11572603" cy="2581595"/>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‘22]: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Provided the dataset is of size at least</a:t>
                </a:r>
              </a:p>
              <a:p>
                <a:pPr>
                  <a:defRPr/>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uncPr>
                        <m:fName>
                          <m:r>
                            <a:rPr lang="en-US" sz="3200" b="1" i="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𝐥𝐨𝐠</m:t>
                          </m:r>
                        </m:fName>
                        <m:e>
                          <m:d>
                            <m:dPr>
                              <m:ctrlPr>
                                <a:rPr lang="en-US" sz="32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𝒏</m:t>
                              </m:r>
                            </m:e>
                          </m:d>
                        </m:e>
                      </m:func>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min</m:t>
                          </m:r>
                        </m:fName>
                        <m:e>
                          <m:d>
                            <m:d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𝑛</m:t>
                                  </m:r>
                                </m:e>
                                <m:sup>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func>
                                </m:sup>
                              </m:s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d>
                                    <m:d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d>
                                </m:e>
                                <m:sup>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O</m:t>
                                      </m:r>
                                      <m: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func>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Sup>
                                            <m:s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func>
                                    </m:e>
                                  </m:func>
                                </m:sup>
                              </m:sSup>
                            </m:e>
                          </m:d>
                        </m:e>
                      </m:func>
                    </m:oMath>
                  </m:oMathPara>
                </a14:m>
                <a:endParaRPr lang="en-US" sz="3200" dirty="0">
                  <a:solidFill>
                    <a:schemeClr val="accent2">
                      <a:lumMod val="20000"/>
                      <a:lumOff val="80000"/>
                    </a:schemeClr>
                  </a:solidFill>
                  <a:effectLst>
                    <a:outerShdw blurRad="50800" dist="38100" dir="2700000" algn="tl" rotWithShape="0">
                      <a:prstClr val="black">
                        <a:alpha val="40000"/>
                      </a:prstClr>
                    </a:outerShdw>
                  </a:effectLst>
                </a:endParaRPr>
              </a:p>
              <a:p>
                <a:pPr lvl="0">
                  <a:defRPr/>
                </a:pPr>
                <a:r>
                  <a:rPr lang="en-US" sz="3200" dirty="0">
                    <a:solidFill>
                      <a:schemeClr val="accent2">
                        <a:lumMod val="20000"/>
                        <a:lumOff val="80000"/>
                      </a:schemeClr>
                    </a:solidFill>
                    <a:effectLst>
                      <a:outerShdw blurRad="50800" dist="38100" dir="2700000" algn="tl" rotWithShape="0">
                        <a:prstClr val="black">
                          <a:alpha val="40000"/>
                        </a:prstClr>
                      </a:outerShdw>
                    </a:effectLst>
                  </a:rPr>
                  <a:t>then given random product state </a:t>
                </a:r>
                <a14:m>
                  <m:oMath xmlns:m="http://schemas.openxmlformats.org/officeDocument/2006/math">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𝜎</m:t>
                    </m:r>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and O(1)-degree/locality obs. </a:t>
                </a:r>
                <a14:m>
                  <m:oMath xmlns:m="http://schemas.openxmlformats.org/officeDocument/2006/math">
                    <m:r>
                      <a:rPr lang="en-US" sz="3200" i="1" dirty="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can predict </a:t>
                </a:r>
                <a14:m>
                  <m:oMath xmlns:m="http://schemas.openxmlformats.org/officeDocument/2006/math">
                    <m:r>
                      <m:rPr>
                        <m:sty m:val="p"/>
                      </m:rPr>
                      <a:rPr lang="en-US" sz="3200" b="0" i="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i="1" dirty="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ℰ</m:t>
                        </m:r>
                        <m:r>
                          <a:rPr lang="en-US" sz="3200" b="0" i="1" dirty="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3200" b="0" i="1" dirty="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r>
                          <a:rPr lang="en-US" sz="3200" b="0" i="1" dirty="0"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e>
                    </m:d>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to sq. error </a:t>
                </a:r>
                <a14:m>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up>
                    </m:sSup>
                    <m:sSubSup>
                      <m:sSub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begChr m:val="‖"/>
                            <m:endChr m:val="‖"/>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e>
                              <m:sup>
                                <m:r>
                                  <m:rPr>
                                    <m:sty m:val="p"/>
                                  </m:rP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low</m:t>
                                </m:r>
                              </m:sup>
                            </m:sSup>
                          </m:e>
                        </m:d>
                      </m:e>
                      <m:sub>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op</m:t>
                        </m:r>
                      </m:sub>
                      <m: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2</m:t>
                        </m:r>
                      </m:sup>
                    </m:sSubSup>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in expectation.</a:t>
                </a:r>
              </a:p>
            </p:txBody>
          </p:sp>
        </mc:Choice>
        <mc:Fallback>
          <p:sp>
            <p:nvSpPr>
              <p:cNvPr id="3" name="Rounded Rectangle 2">
                <a:extLst>
                  <a:ext uri="{FF2B5EF4-FFF2-40B4-BE49-F238E27FC236}">
                    <a16:creationId xmlns:a16="http://schemas.microsoft.com/office/drawing/2014/main" id="{5CE19109-938B-FAE9-302F-0D63FB798235}"/>
                  </a:ext>
                </a:extLst>
              </p:cNvPr>
              <p:cNvSpPr>
                <a:spLocks noRot="1" noChangeAspect="1" noMove="1" noResize="1" noEditPoints="1" noAdjustHandles="1" noChangeArrowheads="1" noChangeShapeType="1" noTextEdit="1"/>
              </p:cNvSpPr>
              <p:nvPr/>
            </p:nvSpPr>
            <p:spPr>
              <a:xfrm>
                <a:off x="309698" y="3837851"/>
                <a:ext cx="11572603" cy="2581595"/>
              </a:xfrm>
              <a:prstGeom prst="roundRect">
                <a:avLst>
                  <a:gd name="adj" fmla="val 6119"/>
                </a:avLst>
              </a:prstGeom>
              <a:blipFill>
                <a:blip r:embed="rId2"/>
                <a:stretch>
                  <a:fillRect l="-1095" r="-876" b="-2439"/>
                </a:stretch>
              </a:blipFill>
              <a:ln w="12700">
                <a:solidFill>
                  <a:schemeClr val="accent2">
                    <a:lumMod val="20000"/>
                    <a:lumOff val="80000"/>
                  </a:schemeClr>
                </a:solidFill>
              </a:ln>
              <a:effectLst/>
            </p:spPr>
            <p:txBody>
              <a:bodyPr/>
              <a:lstStyle/>
              <a:p>
                <a:r>
                  <a:rPr lang="en-US">
                    <a:noFill/>
                  </a:rPr>
                  <a:t> </a:t>
                </a:r>
              </a:p>
            </p:txBody>
          </p:sp>
        </mc:Fallback>
      </mc:AlternateContent>
      <p:grpSp>
        <p:nvGrpSpPr>
          <p:cNvPr id="4" name="Group 3">
            <a:extLst>
              <a:ext uri="{FF2B5EF4-FFF2-40B4-BE49-F238E27FC236}">
                <a16:creationId xmlns:a16="http://schemas.microsoft.com/office/drawing/2014/main" id="{06AD6DB0-31B6-AD42-A322-3E1A3242B12B}"/>
              </a:ext>
            </a:extLst>
          </p:cNvPr>
          <p:cNvGrpSpPr/>
          <p:nvPr/>
        </p:nvGrpSpPr>
        <p:grpSpPr>
          <a:xfrm>
            <a:off x="3266719" y="1425040"/>
            <a:ext cx="5658560" cy="2003960"/>
            <a:chOff x="741927" y="1294411"/>
            <a:chExt cx="10497441" cy="3717633"/>
          </a:xfrm>
        </p:grpSpPr>
        <p:cxnSp>
          <p:nvCxnSpPr>
            <p:cNvPr id="6" name="Straight Connector 5">
              <a:extLst>
                <a:ext uri="{FF2B5EF4-FFF2-40B4-BE49-F238E27FC236}">
                  <a16:creationId xmlns:a16="http://schemas.microsoft.com/office/drawing/2014/main" id="{35D4F730-34CB-2D2B-1590-65CAB1B9CC55}"/>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A74B4-89B9-3512-A4FA-7B73DE513775}"/>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8F0B79-EA78-8590-07AD-F5769EE4E65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037928-AE4E-F934-ADA6-8957AFC9B25D}"/>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A47E1C-89B6-0140-868E-5C4D646580B2}"/>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D8C6AA-E9A6-80E4-0796-50105BEFDF4F}"/>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991B70-F8B1-A072-3AAE-90ED2E94E38C}"/>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EE5A3A-D41C-AECC-52CB-B4E840629986}"/>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A5B17E-8D73-4704-1811-8412F0664B57}"/>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C76FE5-1151-83BB-6275-CDBFD0C1E18C}"/>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Picture 15" descr="Diagram, background pattern&#10;&#10;Description automatically generated with medium confidence">
              <a:extLst>
                <a:ext uri="{FF2B5EF4-FFF2-40B4-BE49-F238E27FC236}">
                  <a16:creationId xmlns:a16="http://schemas.microsoft.com/office/drawing/2014/main" id="{10A7EECE-F17B-A921-773D-77C535C83D15}"/>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7" name="Picture 10" descr="Ball, orange, sphere icon - Free download on Iconfinder">
              <a:extLst>
                <a:ext uri="{FF2B5EF4-FFF2-40B4-BE49-F238E27FC236}">
                  <a16:creationId xmlns:a16="http://schemas.microsoft.com/office/drawing/2014/main" id="{03242E78-9556-1B45-35B8-F4CD68AFD95E}"/>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A picture containing diagram&#10;&#10;Description automatically generated">
              <a:extLst>
                <a:ext uri="{FF2B5EF4-FFF2-40B4-BE49-F238E27FC236}">
                  <a16:creationId xmlns:a16="http://schemas.microsoft.com/office/drawing/2014/main" id="{11A6648D-FB85-BD29-AA45-39451ED5305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19" name="Straight Connector 18">
              <a:extLst>
                <a:ext uri="{FF2B5EF4-FFF2-40B4-BE49-F238E27FC236}">
                  <a16:creationId xmlns:a16="http://schemas.microsoft.com/office/drawing/2014/main" id="{6439A7F2-8BE1-B9A3-7EF1-298E957A8DB8}"/>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0" name="Picture 10" descr="Ball, orange, sphere icon - Free download on Iconfinder">
              <a:extLst>
                <a:ext uri="{FF2B5EF4-FFF2-40B4-BE49-F238E27FC236}">
                  <a16:creationId xmlns:a16="http://schemas.microsoft.com/office/drawing/2014/main" id="{223835F3-F7D8-B837-B7EF-2002E0AAA538}"/>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descr="A picture containing diagram&#10;&#10;Description automatically generated">
              <a:extLst>
                <a:ext uri="{FF2B5EF4-FFF2-40B4-BE49-F238E27FC236}">
                  <a16:creationId xmlns:a16="http://schemas.microsoft.com/office/drawing/2014/main" id="{63D000D1-BCA1-D24C-3A63-803F74B236A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2" name="Straight Connector 21">
              <a:extLst>
                <a:ext uri="{FF2B5EF4-FFF2-40B4-BE49-F238E27FC236}">
                  <a16:creationId xmlns:a16="http://schemas.microsoft.com/office/drawing/2014/main" id="{D6FCC827-FF9D-C7C5-A006-7F24E3A5E705}"/>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3" name="Picture 10" descr="Ball, orange, sphere icon - Free download on Iconfinder">
              <a:extLst>
                <a:ext uri="{FF2B5EF4-FFF2-40B4-BE49-F238E27FC236}">
                  <a16:creationId xmlns:a16="http://schemas.microsoft.com/office/drawing/2014/main" id="{662A33BF-FC4D-8D57-8370-973FF0A41541}"/>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3" descr="A picture containing diagram&#10;&#10;Description automatically generated">
              <a:extLst>
                <a:ext uri="{FF2B5EF4-FFF2-40B4-BE49-F238E27FC236}">
                  <a16:creationId xmlns:a16="http://schemas.microsoft.com/office/drawing/2014/main" id="{D9282D35-CA68-37E1-51EB-FCE96227E93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5" name="Straight Connector 24">
              <a:extLst>
                <a:ext uri="{FF2B5EF4-FFF2-40B4-BE49-F238E27FC236}">
                  <a16:creationId xmlns:a16="http://schemas.microsoft.com/office/drawing/2014/main" id="{79715680-DB54-69AB-56E9-17C2BA6AA128}"/>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6" name="Picture 10" descr="Ball, orange, sphere icon - Free download on Iconfinder">
              <a:extLst>
                <a:ext uri="{FF2B5EF4-FFF2-40B4-BE49-F238E27FC236}">
                  <a16:creationId xmlns:a16="http://schemas.microsoft.com/office/drawing/2014/main" id="{FB9FE5AB-3D6D-4AEE-5904-52166533F0B6}"/>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6" descr="A picture containing diagram&#10;&#10;Description automatically generated">
              <a:extLst>
                <a:ext uri="{FF2B5EF4-FFF2-40B4-BE49-F238E27FC236}">
                  <a16:creationId xmlns:a16="http://schemas.microsoft.com/office/drawing/2014/main" id="{A9706BBC-7B86-FF51-F987-D6503494845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8" name="Straight Connector 27">
              <a:extLst>
                <a:ext uri="{FF2B5EF4-FFF2-40B4-BE49-F238E27FC236}">
                  <a16:creationId xmlns:a16="http://schemas.microsoft.com/office/drawing/2014/main" id="{868E6640-D2CD-D893-B1F1-18C413906C1E}"/>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9" name="Picture 10" descr="Ball, orange, sphere icon - Free download on Iconfinder">
              <a:extLst>
                <a:ext uri="{FF2B5EF4-FFF2-40B4-BE49-F238E27FC236}">
                  <a16:creationId xmlns:a16="http://schemas.microsoft.com/office/drawing/2014/main" id="{04334BCE-09BA-24C5-527B-88984C99A37D}"/>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A picture containing diagram&#10;&#10;Description automatically generated">
              <a:extLst>
                <a:ext uri="{FF2B5EF4-FFF2-40B4-BE49-F238E27FC236}">
                  <a16:creationId xmlns:a16="http://schemas.microsoft.com/office/drawing/2014/main" id="{AB29A6ED-92C8-D6EF-58A9-DFC58873D6A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1" name="Straight Connector 30">
              <a:extLst>
                <a:ext uri="{FF2B5EF4-FFF2-40B4-BE49-F238E27FC236}">
                  <a16:creationId xmlns:a16="http://schemas.microsoft.com/office/drawing/2014/main" id="{F58279BA-A2E4-9D7F-E05F-731386804001}"/>
                </a:ext>
              </a:extLst>
            </p:cNvPr>
            <p:cNvCxnSpPr>
              <a:cxnSpLocks/>
              <a:endCxn id="30"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Rounded Rectangle 31">
                  <a:extLst>
                    <a:ext uri="{FF2B5EF4-FFF2-40B4-BE49-F238E27FC236}">
                      <a16:creationId xmlns:a16="http://schemas.microsoft.com/office/drawing/2014/main" id="{00567E1F-BB0A-6CC6-43FA-DEC883610F86}"/>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i="1" smtClean="0">
                            <a:solidFill>
                              <a:srgbClr val="272611"/>
                            </a:solidFill>
                            <a:latin typeface="Cambria Math" panose="02040503050406030204" pitchFamily="18" charset="0"/>
                            <a:ea typeface="Cambria Math" panose="02040503050406030204" pitchFamily="18" charset="0"/>
                          </a:rPr>
                          <m:t>ℰ</m:t>
                        </m:r>
                      </m:oMath>
                    </m:oMathPara>
                  </a14:m>
                  <a:endParaRPr lang="en-US" sz="2800" dirty="0">
                    <a:solidFill>
                      <a:srgbClr val="272611"/>
                    </a:solidFill>
                  </a:endParaRPr>
                </a:p>
              </p:txBody>
            </p:sp>
          </mc:Choice>
          <mc:Fallback>
            <p:sp>
              <p:nvSpPr>
                <p:cNvPr id="32" name="Rounded Rectangle 31">
                  <a:extLst>
                    <a:ext uri="{FF2B5EF4-FFF2-40B4-BE49-F238E27FC236}">
                      <a16:creationId xmlns:a16="http://schemas.microsoft.com/office/drawing/2014/main" id="{00567E1F-BB0A-6CC6-43FA-DEC883610F86}"/>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2"/>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124C7187-8025-B5AF-013A-E1D64E06550B}"/>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oMath>
                    </m:oMathPara>
                  </a14:m>
                  <a:endParaRPr lang="en-US" sz="800" dirty="0">
                    <a:solidFill>
                      <a:srgbClr val="272611"/>
                    </a:solidFill>
                  </a:endParaRPr>
                </a:p>
              </p:txBody>
            </p:sp>
          </mc:Choice>
          <mc:Fallback>
            <p:sp>
              <p:nvSpPr>
                <p:cNvPr id="33" name="Rounded Rectangle 32">
                  <a:extLst>
                    <a:ext uri="{FF2B5EF4-FFF2-40B4-BE49-F238E27FC236}">
                      <a16:creationId xmlns:a16="http://schemas.microsoft.com/office/drawing/2014/main" id="{124C7187-8025-B5AF-013A-E1D64E06550B}"/>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3"/>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spTree>
    <p:extLst>
      <p:ext uri="{BB962C8B-B14F-4D97-AF65-F5344CB8AC3E}">
        <p14:creationId xmlns:p14="http://schemas.microsoft.com/office/powerpoint/2010/main" val="1437685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C446-F0AA-5FF2-69D6-7009FA1BBCCE}"/>
              </a:ext>
            </a:extLst>
          </p:cNvPr>
          <p:cNvSpPr>
            <a:spLocks noGrp="1"/>
          </p:cNvSpPr>
          <p:nvPr>
            <p:ph type="title"/>
          </p:nvPr>
        </p:nvSpPr>
        <p:spPr/>
        <p:txBody>
          <a:bodyPr/>
          <a:lstStyle/>
          <a:p>
            <a:r>
              <a:rPr lang="en-US" dirty="0"/>
              <a:t>EXTENSION 1: ESTIMATING ANY OBSERVABLE</a:t>
            </a:r>
          </a:p>
        </p:txBody>
      </p:sp>
      <p:grpSp>
        <p:nvGrpSpPr>
          <p:cNvPr id="7" name="Group 6">
            <a:extLst>
              <a:ext uri="{FF2B5EF4-FFF2-40B4-BE49-F238E27FC236}">
                <a16:creationId xmlns:a16="http://schemas.microsoft.com/office/drawing/2014/main" id="{97FA8FBD-9E02-A44A-E8BC-DE80E11C8BF0}"/>
              </a:ext>
            </a:extLst>
          </p:cNvPr>
          <p:cNvGrpSpPr/>
          <p:nvPr/>
        </p:nvGrpSpPr>
        <p:grpSpPr>
          <a:xfrm>
            <a:off x="243840" y="1425040"/>
            <a:ext cx="5658560" cy="2003960"/>
            <a:chOff x="741927" y="1294411"/>
            <a:chExt cx="10497441" cy="3717633"/>
          </a:xfrm>
        </p:grpSpPr>
        <p:cxnSp>
          <p:nvCxnSpPr>
            <p:cNvPr id="8" name="Straight Connector 7">
              <a:extLst>
                <a:ext uri="{FF2B5EF4-FFF2-40B4-BE49-F238E27FC236}">
                  <a16:creationId xmlns:a16="http://schemas.microsoft.com/office/drawing/2014/main" id="{E07D058E-3C35-F13F-69EF-6D88221CB217}"/>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69BF4B-0ED2-CBC7-C2DF-F3C431F85B88}"/>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BBFE7C-1120-24A5-96F4-B2FC9CF0F8AC}"/>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1822DF-57AF-A535-73EE-B6038016391B}"/>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EDB683-25C9-C626-DC4E-324FC08BF987}"/>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CACD81-C394-DF00-CAA9-A4624C899863}"/>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9D504A-F837-AC19-B7F9-50B7FAAFFF56}"/>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69BDFA-15A8-4CF3-2EAF-BD93F2272C82}"/>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9D13E2-CAD1-C4B4-DB53-FAED755D0146}"/>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D1DB2A-87C7-7560-00AC-F9BAF2967863}"/>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descr="Diagram, background pattern&#10;&#10;Description automatically generated with medium confidence">
              <a:extLst>
                <a:ext uri="{FF2B5EF4-FFF2-40B4-BE49-F238E27FC236}">
                  <a16:creationId xmlns:a16="http://schemas.microsoft.com/office/drawing/2014/main" id="{C9C3BF7D-7ECB-D275-7691-E29BD9E82593}"/>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9" name="Picture 10" descr="Ball, orange, sphere icon - Free download on Iconfinder">
              <a:extLst>
                <a:ext uri="{FF2B5EF4-FFF2-40B4-BE49-F238E27FC236}">
                  <a16:creationId xmlns:a16="http://schemas.microsoft.com/office/drawing/2014/main" id="{FD4FABA0-20D7-5650-5B0A-EFCC26D785AB}"/>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A picture containing diagram&#10;&#10;Description automatically generated">
              <a:extLst>
                <a:ext uri="{FF2B5EF4-FFF2-40B4-BE49-F238E27FC236}">
                  <a16:creationId xmlns:a16="http://schemas.microsoft.com/office/drawing/2014/main" id="{1AA4CD39-5A04-9874-0EF7-5ACDAB418C8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21" name="Straight Connector 20">
              <a:extLst>
                <a:ext uri="{FF2B5EF4-FFF2-40B4-BE49-F238E27FC236}">
                  <a16:creationId xmlns:a16="http://schemas.microsoft.com/office/drawing/2014/main" id="{EFCE13FF-662C-F869-0C29-5D3198E168C2}"/>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2" name="Picture 10" descr="Ball, orange, sphere icon - Free download on Iconfinder">
              <a:extLst>
                <a:ext uri="{FF2B5EF4-FFF2-40B4-BE49-F238E27FC236}">
                  <a16:creationId xmlns:a16="http://schemas.microsoft.com/office/drawing/2014/main" id="{C421FB74-1776-FB51-54B6-132D751ADA3A}"/>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A picture containing diagram&#10;&#10;Description automatically generated">
              <a:extLst>
                <a:ext uri="{FF2B5EF4-FFF2-40B4-BE49-F238E27FC236}">
                  <a16:creationId xmlns:a16="http://schemas.microsoft.com/office/drawing/2014/main" id="{0C9F7997-3C4B-E339-2B75-A3CF228DC8F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4" name="Straight Connector 23">
              <a:extLst>
                <a:ext uri="{FF2B5EF4-FFF2-40B4-BE49-F238E27FC236}">
                  <a16:creationId xmlns:a16="http://schemas.microsoft.com/office/drawing/2014/main" id="{08BAB2B6-BFCE-D6DC-C1F9-A9A45637637A}"/>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5" name="Picture 10" descr="Ball, orange, sphere icon - Free download on Iconfinder">
              <a:extLst>
                <a:ext uri="{FF2B5EF4-FFF2-40B4-BE49-F238E27FC236}">
                  <a16:creationId xmlns:a16="http://schemas.microsoft.com/office/drawing/2014/main" id="{B6136B0B-D4A0-30F8-3297-FFF81A8829E3}"/>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picture containing diagram&#10;&#10;Description automatically generated">
              <a:extLst>
                <a:ext uri="{FF2B5EF4-FFF2-40B4-BE49-F238E27FC236}">
                  <a16:creationId xmlns:a16="http://schemas.microsoft.com/office/drawing/2014/main" id="{DF43DB38-A193-689E-B3F5-11D4C76C949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7" name="Straight Connector 26">
              <a:extLst>
                <a:ext uri="{FF2B5EF4-FFF2-40B4-BE49-F238E27FC236}">
                  <a16:creationId xmlns:a16="http://schemas.microsoft.com/office/drawing/2014/main" id="{DF3FBCCC-9B66-5E8A-96BC-BFFAB5D38572}"/>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8" name="Picture 10" descr="Ball, orange, sphere icon - Free download on Iconfinder">
              <a:extLst>
                <a:ext uri="{FF2B5EF4-FFF2-40B4-BE49-F238E27FC236}">
                  <a16:creationId xmlns:a16="http://schemas.microsoft.com/office/drawing/2014/main" id="{F66D61A9-069E-B92C-DFE1-55C2F03BA65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A picture containing diagram&#10;&#10;Description automatically generated">
              <a:extLst>
                <a:ext uri="{FF2B5EF4-FFF2-40B4-BE49-F238E27FC236}">
                  <a16:creationId xmlns:a16="http://schemas.microsoft.com/office/drawing/2014/main" id="{E9EF576A-5B32-F79B-2A15-9C52327ED9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30" name="Straight Connector 29">
              <a:extLst>
                <a:ext uri="{FF2B5EF4-FFF2-40B4-BE49-F238E27FC236}">
                  <a16:creationId xmlns:a16="http://schemas.microsoft.com/office/drawing/2014/main" id="{69C9189F-AE88-3D8C-4DEB-1C0A03C85821}"/>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31" name="Picture 10" descr="Ball, orange, sphere icon - Free download on Iconfinder">
              <a:extLst>
                <a:ext uri="{FF2B5EF4-FFF2-40B4-BE49-F238E27FC236}">
                  <a16:creationId xmlns:a16="http://schemas.microsoft.com/office/drawing/2014/main" id="{287A6B88-BA6C-02A0-D17E-B7D8D7063451}"/>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A picture containing diagram&#10;&#10;Description automatically generated">
              <a:extLst>
                <a:ext uri="{FF2B5EF4-FFF2-40B4-BE49-F238E27FC236}">
                  <a16:creationId xmlns:a16="http://schemas.microsoft.com/office/drawing/2014/main" id="{64E1D4B2-A99A-9B64-D286-F57B89D0259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3" name="Straight Connector 32">
              <a:extLst>
                <a:ext uri="{FF2B5EF4-FFF2-40B4-BE49-F238E27FC236}">
                  <a16:creationId xmlns:a16="http://schemas.microsoft.com/office/drawing/2014/main" id="{641B03B6-2D60-EB0F-6E4F-6A13D0E23AF3}"/>
                </a:ext>
              </a:extLst>
            </p:cNvPr>
            <p:cNvCxnSpPr>
              <a:cxnSpLocks/>
              <a:endCxn id="32"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4" name="Rounded Rectangle 33">
                  <a:extLst>
                    <a:ext uri="{FF2B5EF4-FFF2-40B4-BE49-F238E27FC236}">
                      <a16:creationId xmlns:a16="http://schemas.microsoft.com/office/drawing/2014/main" id="{F911FFC1-621A-4694-E653-2A8D9D305A19}"/>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i="1" smtClean="0">
                            <a:solidFill>
                              <a:srgbClr val="272611"/>
                            </a:solidFill>
                            <a:latin typeface="Cambria Math" panose="02040503050406030204" pitchFamily="18" charset="0"/>
                            <a:ea typeface="Cambria Math" panose="02040503050406030204" pitchFamily="18" charset="0"/>
                          </a:rPr>
                          <m:t>ℰ</m:t>
                        </m:r>
                      </m:oMath>
                    </m:oMathPara>
                  </a14:m>
                  <a:endParaRPr lang="en-US" sz="2800" dirty="0">
                    <a:solidFill>
                      <a:srgbClr val="272611"/>
                    </a:solidFill>
                  </a:endParaRPr>
                </a:p>
              </p:txBody>
            </p:sp>
          </mc:Choice>
          <mc:Fallback>
            <p:sp>
              <p:nvSpPr>
                <p:cNvPr id="34" name="Rounded Rectangle 33">
                  <a:extLst>
                    <a:ext uri="{FF2B5EF4-FFF2-40B4-BE49-F238E27FC236}">
                      <a16:creationId xmlns:a16="http://schemas.microsoft.com/office/drawing/2014/main" id="{F911FFC1-621A-4694-E653-2A8D9D305A19}"/>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2"/>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ounded Rectangle 34">
                  <a:extLst>
                    <a:ext uri="{FF2B5EF4-FFF2-40B4-BE49-F238E27FC236}">
                      <a16:creationId xmlns:a16="http://schemas.microsoft.com/office/drawing/2014/main" id="{9C31BA26-2568-D2B7-37F0-EED8D3E2FC50}"/>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b="0" i="1" smtClean="0">
                            <a:solidFill>
                              <a:srgbClr val="272611"/>
                            </a:solidFill>
                            <a:latin typeface="Cambria Math" panose="02040503050406030204" pitchFamily="18" charset="0"/>
                            <a:ea typeface="Cambria Math" panose="02040503050406030204" pitchFamily="18" charset="0"/>
                          </a:rPr>
                          <m:t>𝑂</m:t>
                        </m:r>
                      </m:oMath>
                    </m:oMathPara>
                  </a14:m>
                  <a:endParaRPr lang="en-US" sz="800" dirty="0">
                    <a:solidFill>
                      <a:srgbClr val="272611"/>
                    </a:solidFill>
                  </a:endParaRPr>
                </a:p>
              </p:txBody>
            </p:sp>
          </mc:Choice>
          <mc:Fallback>
            <p:sp>
              <p:nvSpPr>
                <p:cNvPr id="35" name="Rounded Rectangle 34">
                  <a:extLst>
                    <a:ext uri="{FF2B5EF4-FFF2-40B4-BE49-F238E27FC236}">
                      <a16:creationId xmlns:a16="http://schemas.microsoft.com/office/drawing/2014/main" id="{9C31BA26-2568-D2B7-37F0-EED8D3E2FC50}"/>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3"/>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FBB44C09-414F-7241-F4DE-E907554C4C09}"/>
                  </a:ext>
                </a:extLst>
              </p:cNvPr>
              <p:cNvSpPr txBox="1"/>
              <p:nvPr/>
            </p:nvSpPr>
            <p:spPr>
              <a:xfrm>
                <a:off x="243840" y="3944193"/>
                <a:ext cx="11704320" cy="1921873"/>
              </a:xfrm>
              <a:prstGeom prst="rect">
                <a:avLst/>
              </a:prstGeom>
              <a:noFill/>
            </p:spPr>
            <p:txBody>
              <a:bodyPr wrap="square" rtlCol="0">
                <a:spAutoFit/>
              </a:bodyPr>
              <a:lstStyle/>
              <a:p>
                <a:r>
                  <a:rPr lang="en-US" sz="3200" b="1" dirty="0">
                    <a:solidFill>
                      <a:schemeClr val="accent5">
                        <a:lumMod val="60000"/>
                        <a:lumOff val="40000"/>
                      </a:schemeClr>
                    </a:solidFill>
                    <a:effectLst>
                      <a:outerShdw blurRad="50800" dist="38100" dir="2700000" algn="tl" rotWithShape="0">
                        <a:prstClr val="black">
                          <a:alpha val="40000"/>
                        </a:prstClr>
                      </a:outerShdw>
                    </a:effectLst>
                  </a:rPr>
                  <a:t>Prediction phase:</a:t>
                </a:r>
                <a:r>
                  <a:rPr lang="en-US" sz="3200" dirty="0">
                    <a:solidFill>
                      <a:schemeClr val="accent5">
                        <a:lumMod val="20000"/>
                        <a:lumOff val="80000"/>
                      </a:schemeClr>
                    </a:solidFill>
                    <a:effectLst>
                      <a:outerShdw blurRad="50800" dist="38100" dir="2700000" algn="tl" rotWithShape="0">
                        <a:prstClr val="black">
                          <a:alpha val="40000"/>
                        </a:prstClr>
                      </a:outerShdw>
                    </a:effectLst>
                  </a:rPr>
                  <a:t> given new state </a:t>
                </a:r>
                <a14:m>
                  <m:oMath xmlns:m="http://schemas.openxmlformats.org/officeDocument/2006/math">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𝜎</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estimate </a:t>
                </a:r>
                <a14:m>
                  <m:oMath xmlns:m="http://schemas.openxmlformats.org/officeDocument/2006/math">
                    <m:r>
                      <m:rPr>
                        <m:sty m:val="p"/>
                      </m:rPr>
                      <a:rPr lang="en-US" sz="3200" b="0" i="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tr</m:t>
                    </m:r>
                    <m:d>
                      <m:d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dirty="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ℰ</m:t>
                        </m:r>
                        <m:r>
                          <a:rPr lang="en-US" sz="3200" b="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𝑂</m:t>
                        </m:r>
                        <m:r>
                          <a:rPr lang="en-US" sz="3200" b="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3200" b="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r>
                          <a:rPr lang="en-US" sz="3200" b="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e>
                    </m:d>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via</a:t>
                </a:r>
              </a:p>
              <a:p>
                <a14:m>
                  <m:oMathPara xmlns:m="http://schemas.openxmlformats.org/officeDocument/2006/math">
                    <m:oMathParaPr>
                      <m:jc m:val="centerGroup"/>
                    </m:oMathParaPr>
                    <m:oMath xmlns:m="http://schemas.openxmlformats.org/officeDocument/2006/math">
                      <m:nary>
                        <m:naryPr>
                          <m:chr m:val="∑"/>
                          <m:supHide m:val="on"/>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naryPr>
                        <m:sub>
                          <m:d>
                            <m:dPr>
                              <m:begChr m:val="|"/>
                              <m:endChr m:val="|"/>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m:rPr>
                                  <m:brk m:alnAt="7"/>
                                </m:rP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e>
                          </m:d>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d>
                            <m:dPr>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func>
                                <m:funcPr>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b="0" i="0"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𝜖</m:t>
                                  </m:r>
                                </m:e>
                              </m:func>
                            </m:e>
                          </m:d>
                        </m:sub>
                        <m:sup/>
                        <m:e>
                          <m:sSub>
                            <m:sSubPr>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acc>
                                <m:accPr>
                                  <m:chr m:val="̂"/>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acc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𝛼</m:t>
                                  </m:r>
                                </m:e>
                              </m:acc>
                            </m:e>
                            <m: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sub>
                          </m:sSub>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b="0" i="0"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tr</m:t>
                          </m:r>
                        </m:e>
                      </m:nary>
                      <m:d>
                        <m:dPr>
                          <m:ctrlPr>
                            <a:rPr lang="en-US" sz="320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𝑃</m:t>
                          </m:r>
                          <m:r>
                            <a:rPr lang="en-US" sz="3200" b="0" i="1" dirty="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𝜎</m:t>
                          </m:r>
                        </m:e>
                      </m:d>
                    </m:oMath>
                  </m:oMathPara>
                </a14:m>
                <a:endParaRPr lang="en-US" sz="3200" dirty="0">
                  <a:solidFill>
                    <a:schemeClr val="accent1">
                      <a:lumMod val="40000"/>
                      <a:lumOff val="60000"/>
                    </a:schemeClr>
                  </a:solidFill>
                  <a:effectLst>
                    <a:outerShdw blurRad="50800" dist="38100" dir="2700000" algn="tl" rotWithShape="0">
                      <a:prstClr val="black">
                        <a:alpha val="40000"/>
                      </a:prstClr>
                    </a:outerShdw>
                  </a:effectLst>
                </a:endParaRPr>
              </a:p>
              <a:p>
                <a:endParaRPr lang="en-US" sz="500" dirty="0">
                  <a:solidFill>
                    <a:schemeClr val="accent5">
                      <a:lumMod val="20000"/>
                      <a:lumOff val="80000"/>
                    </a:schemeClr>
                  </a:solidFill>
                  <a:effectLst>
                    <a:outerShdw blurRad="50800" dist="38100" dir="2700000" algn="tl" rotWithShape="0">
                      <a:prstClr val="black">
                        <a:alpha val="40000"/>
                      </a:prstClr>
                    </a:outerShdw>
                  </a:effectLst>
                </a:endParaRPr>
              </a:p>
            </p:txBody>
          </p:sp>
        </mc:Choice>
        <mc:Fallback>
          <p:sp>
            <p:nvSpPr>
              <p:cNvPr id="38" name="TextBox 37">
                <a:extLst>
                  <a:ext uri="{FF2B5EF4-FFF2-40B4-BE49-F238E27FC236}">
                    <a16:creationId xmlns:a16="http://schemas.microsoft.com/office/drawing/2014/main" id="{FBB44C09-414F-7241-F4DE-E907554C4C09}"/>
                  </a:ext>
                </a:extLst>
              </p:cNvPr>
              <p:cNvSpPr txBox="1">
                <a:spLocks noRot="1" noChangeAspect="1" noMove="1" noResize="1" noEditPoints="1" noAdjustHandles="1" noChangeArrowheads="1" noChangeShapeType="1" noTextEdit="1"/>
              </p:cNvSpPr>
              <p:nvPr/>
            </p:nvSpPr>
            <p:spPr>
              <a:xfrm>
                <a:off x="243840" y="3944193"/>
                <a:ext cx="11704320" cy="1921873"/>
              </a:xfrm>
              <a:prstGeom prst="rect">
                <a:avLst/>
              </a:prstGeom>
              <a:blipFill>
                <a:blip r:embed="rId14"/>
                <a:stretch>
                  <a:fillRect l="-1410" t="-65789" b="-12236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31E7976-5CBF-69F6-C0F4-86D608C3F66C}"/>
                  </a:ext>
                </a:extLst>
              </p:cNvPr>
              <p:cNvSpPr txBox="1"/>
              <p:nvPr/>
            </p:nvSpPr>
            <p:spPr>
              <a:xfrm>
                <a:off x="6029290" y="1383720"/>
                <a:ext cx="6162709" cy="2581604"/>
              </a:xfrm>
              <a:prstGeom prst="rect">
                <a:avLst/>
              </a:prstGeom>
              <a:noFill/>
            </p:spPr>
            <p:txBody>
              <a:bodyPr wrap="square" rtlCol="0">
                <a:spAutoFit/>
              </a:bodyPr>
              <a:lstStyle/>
              <a:p>
                <a:r>
                  <a:rPr lang="en-US" sz="3200" dirty="0">
                    <a:solidFill>
                      <a:schemeClr val="accent5">
                        <a:lumMod val="20000"/>
                        <a:lumOff val="80000"/>
                      </a:schemeClr>
                    </a:solidFill>
                    <a:effectLst>
                      <a:outerShdw blurRad="50800" dist="38100" dir="2700000" algn="tl" rotWithShape="0">
                        <a:prstClr val="black">
                          <a:alpha val="40000"/>
                        </a:prstClr>
                      </a:outerShdw>
                    </a:effectLst>
                  </a:rPr>
                  <a:t>Form </a:t>
                </a:r>
                <a:r>
                  <a:rPr lang="en-US" sz="3200" b="1" dirty="0">
                    <a:solidFill>
                      <a:schemeClr val="accent5">
                        <a:lumMod val="60000"/>
                        <a:lumOff val="40000"/>
                      </a:schemeClr>
                    </a:solidFill>
                    <a:effectLst>
                      <a:outerShdw blurRad="50800" dist="38100" dir="2700000" algn="tl" rotWithShape="0">
                        <a:prstClr val="black">
                          <a:alpha val="40000"/>
                        </a:prstClr>
                      </a:outerShdw>
                    </a:effectLst>
                  </a:rPr>
                  <a:t>classical dataset</a:t>
                </a:r>
                <a:r>
                  <a:rPr lang="en-US" sz="3200" dirty="0">
                    <a:solidFill>
                      <a:schemeClr val="accent5">
                        <a:lumMod val="20000"/>
                        <a:lumOff val="80000"/>
                      </a:schemeClr>
                    </a:solidFill>
                    <a:effectLst>
                      <a:outerShdw blurRad="50800" dist="38100" dir="2700000" algn="tl" rotWithShape="0">
                        <a:prstClr val="black">
                          <a:alpha val="40000"/>
                        </a:prstClr>
                      </a:outerShdw>
                    </a:effectLst>
                  </a:rPr>
                  <a:t> of pairs </a:t>
                </a:r>
                <a14:m>
                  <m:oMath xmlns:m="http://schemas.openxmlformats.org/officeDocument/2006/math">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d>
                              <m:dPr>
                                <m:begChr m:val="|"/>
                                <m:endChr m:val="⟩"/>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sub>
                                </m:sSub>
                              </m:e>
                            </m:d>
                            <m:d>
                              <m:dPr>
                                <m:begChr m:val="⟨"/>
                                <m:endChr m:val="|"/>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sub>
                                </m:sSub>
                              </m:e>
                            </m:d>
                          </m:e>
                        </m:d>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sSubSup>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where </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t>
                </a:r>
                <a:r>
                  <a:rPr lang="en-US" sz="3200" dirty="0" err="1">
                    <a:solidFill>
                      <a:schemeClr val="accent5">
                        <a:lumMod val="20000"/>
                        <a:lumOff val="80000"/>
                      </a:schemeClr>
                    </a:solidFill>
                    <a:effectLst>
                      <a:outerShdw blurRad="50800" dist="38100" dir="2700000" algn="tl" rotWithShape="0">
                        <a:prstClr val="black">
                          <a:alpha val="40000"/>
                        </a:prstClr>
                      </a:outerShdw>
                    </a:effectLst>
                  </a:rPr>
                  <a:t>Haar</a:t>
                </a:r>
                <a:r>
                  <a:rPr lang="en-US" sz="3200" dirty="0">
                    <a:solidFill>
                      <a:schemeClr val="accent5">
                        <a:lumMod val="20000"/>
                        <a:lumOff val="80000"/>
                      </a:schemeClr>
                    </a:solidFill>
                    <a:effectLst>
                      <a:outerShdw blurRad="50800" dist="38100" dir="2700000" algn="tl" rotWithShape="0">
                        <a:prstClr val="black">
                          <a:alpha val="40000"/>
                        </a:prstClr>
                      </a:outerShdw>
                    </a:effectLst>
                  </a:rPr>
                  <a:t>-random product states</a:t>
                </a:r>
              </a:p>
              <a:p>
                <a:pPr marL="457200" indent="-457200">
                  <a:buFont typeface="Arial" panose="020B0604020202020204" pitchFamily="34" charset="0"/>
                  <a:buChar char="•"/>
                </a:pPr>
                <a14:m>
                  <m:oMath xmlns:m="http://schemas.openxmlformats.org/officeDocument/2006/math">
                    <m:sSub>
                      <m:sSubPr>
                        <m:ctrlPr>
                          <a:rPr lang="en-US" sz="320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2">
                        <a:lumMod val="60000"/>
                        <a:lumOff val="40000"/>
                      </a:schemeClr>
                    </a:solidFill>
                    <a:effectLst>
                      <a:outerShdw blurRad="50800" dist="38100" dir="2700000" algn="tl" rotWithShape="0">
                        <a:prstClr val="black">
                          <a:alpha val="40000"/>
                        </a:prstClr>
                      </a:outerShdw>
                    </a:effectLst>
                  </a:rPr>
                  <a:t> </a:t>
                </a:r>
                <a:r>
                  <a:rPr lang="en-US" sz="3200" dirty="0">
                    <a:solidFill>
                      <a:schemeClr val="accent5">
                        <a:lumMod val="20000"/>
                        <a:lumOff val="80000"/>
                      </a:schemeClr>
                    </a:solidFill>
                    <a:effectLst>
                      <a:outerShdw blurRad="50800" dist="38100" dir="2700000" algn="tl" rotWithShape="0">
                        <a:prstClr val="black">
                          <a:alpha val="40000"/>
                        </a:prstClr>
                      </a:outerShdw>
                    </a:effectLst>
                  </a:rPr>
                  <a:t>send </a:t>
                </a:r>
                <a14:m>
                  <m:oMath xmlns:m="http://schemas.openxmlformats.org/officeDocument/2006/math">
                    <m:sSub>
                      <m:sSub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𝑖</m:t>
                        </m:r>
                      </m:sub>
                    </m:sSub>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through </a:t>
                </a:r>
                <a14:m>
                  <m:oMath xmlns:m="http://schemas.openxmlformats.org/officeDocument/2006/math">
                    <m:r>
                      <a:rPr lang="en-US" sz="320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ℰ</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apply random Pauli measurement</a:t>
                </a:r>
              </a:p>
            </p:txBody>
          </p:sp>
        </mc:Choice>
        <mc:Fallback>
          <p:sp>
            <p:nvSpPr>
              <p:cNvPr id="3" name="TextBox 2">
                <a:extLst>
                  <a:ext uri="{FF2B5EF4-FFF2-40B4-BE49-F238E27FC236}">
                    <a16:creationId xmlns:a16="http://schemas.microsoft.com/office/drawing/2014/main" id="{631E7976-5CBF-69F6-C0F4-86D608C3F66C}"/>
                  </a:ext>
                </a:extLst>
              </p:cNvPr>
              <p:cNvSpPr txBox="1">
                <a:spLocks noRot="1" noChangeAspect="1" noMove="1" noResize="1" noEditPoints="1" noAdjustHandles="1" noChangeArrowheads="1" noChangeShapeType="1" noTextEdit="1"/>
              </p:cNvSpPr>
              <p:nvPr/>
            </p:nvSpPr>
            <p:spPr>
              <a:xfrm>
                <a:off x="6029290" y="1383720"/>
                <a:ext cx="6162709" cy="2581604"/>
              </a:xfrm>
              <a:prstGeom prst="rect">
                <a:avLst/>
              </a:prstGeom>
              <a:blipFill>
                <a:blip r:embed="rId15"/>
                <a:stretch>
                  <a:fillRect l="-2669" t="-3431" r="-2669" b="-8824"/>
                </a:stretch>
              </a:blipFill>
            </p:spPr>
            <p:txBody>
              <a:bodyPr/>
              <a:lstStyle/>
              <a:p>
                <a:r>
                  <a:rPr lang="en-US">
                    <a:noFill/>
                  </a:rPr>
                  <a:t> </a:t>
                </a:r>
              </a:p>
            </p:txBody>
          </p:sp>
        </mc:Fallback>
      </mc:AlternateContent>
    </p:spTree>
    <p:extLst>
      <p:ext uri="{BB962C8B-B14F-4D97-AF65-F5344CB8AC3E}">
        <p14:creationId xmlns:p14="http://schemas.microsoft.com/office/powerpoint/2010/main" val="3278507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C446-F0AA-5FF2-69D6-7009FA1BBCCE}"/>
              </a:ext>
            </a:extLst>
          </p:cNvPr>
          <p:cNvSpPr>
            <a:spLocks noGrp="1"/>
          </p:cNvSpPr>
          <p:nvPr>
            <p:ph type="title"/>
          </p:nvPr>
        </p:nvSpPr>
        <p:spPr/>
        <p:txBody>
          <a:bodyPr/>
          <a:lstStyle/>
          <a:p>
            <a:r>
              <a:rPr lang="en-US" dirty="0"/>
              <a:t>EXTENSION 1: ESTIMATING ANY OBSERVABLES</a:t>
            </a:r>
          </a:p>
        </p:txBody>
      </p:sp>
      <p:grpSp>
        <p:nvGrpSpPr>
          <p:cNvPr id="7" name="Group 6">
            <a:extLst>
              <a:ext uri="{FF2B5EF4-FFF2-40B4-BE49-F238E27FC236}">
                <a16:creationId xmlns:a16="http://schemas.microsoft.com/office/drawing/2014/main" id="{97FA8FBD-9E02-A44A-E8BC-DE80E11C8BF0}"/>
              </a:ext>
            </a:extLst>
          </p:cNvPr>
          <p:cNvGrpSpPr/>
          <p:nvPr/>
        </p:nvGrpSpPr>
        <p:grpSpPr>
          <a:xfrm>
            <a:off x="243840" y="1425040"/>
            <a:ext cx="5658560" cy="2003960"/>
            <a:chOff x="741927" y="1294411"/>
            <a:chExt cx="10497441" cy="3717633"/>
          </a:xfrm>
        </p:grpSpPr>
        <p:cxnSp>
          <p:nvCxnSpPr>
            <p:cNvPr id="8" name="Straight Connector 7">
              <a:extLst>
                <a:ext uri="{FF2B5EF4-FFF2-40B4-BE49-F238E27FC236}">
                  <a16:creationId xmlns:a16="http://schemas.microsoft.com/office/drawing/2014/main" id="{E07D058E-3C35-F13F-69EF-6D88221CB217}"/>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69BF4B-0ED2-CBC7-C2DF-F3C431F85B88}"/>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BBFE7C-1120-24A5-96F4-B2FC9CF0F8AC}"/>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C1822DF-57AF-A535-73EE-B6038016391B}"/>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EDB683-25C9-C626-DC4E-324FC08BF987}"/>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CACD81-C394-DF00-CAA9-A4624C899863}"/>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9D504A-F837-AC19-B7F9-50B7FAAFFF56}"/>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69BDFA-15A8-4CF3-2EAF-BD93F2272C82}"/>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9D13E2-CAD1-C4B4-DB53-FAED755D0146}"/>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D1DB2A-87C7-7560-00AC-F9BAF2967863}"/>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descr="Diagram, background pattern&#10;&#10;Description automatically generated with medium confidence">
              <a:extLst>
                <a:ext uri="{FF2B5EF4-FFF2-40B4-BE49-F238E27FC236}">
                  <a16:creationId xmlns:a16="http://schemas.microsoft.com/office/drawing/2014/main" id="{C9C3BF7D-7ECB-D275-7691-E29BD9E82593}"/>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9" name="Picture 10" descr="Ball, orange, sphere icon - Free download on Iconfinder">
              <a:extLst>
                <a:ext uri="{FF2B5EF4-FFF2-40B4-BE49-F238E27FC236}">
                  <a16:creationId xmlns:a16="http://schemas.microsoft.com/office/drawing/2014/main" id="{FD4FABA0-20D7-5650-5B0A-EFCC26D785AB}"/>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9" descr="A picture containing diagram&#10;&#10;Description automatically generated">
              <a:extLst>
                <a:ext uri="{FF2B5EF4-FFF2-40B4-BE49-F238E27FC236}">
                  <a16:creationId xmlns:a16="http://schemas.microsoft.com/office/drawing/2014/main" id="{1AA4CD39-5A04-9874-0EF7-5ACDAB418C8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21" name="Straight Connector 20">
              <a:extLst>
                <a:ext uri="{FF2B5EF4-FFF2-40B4-BE49-F238E27FC236}">
                  <a16:creationId xmlns:a16="http://schemas.microsoft.com/office/drawing/2014/main" id="{EFCE13FF-662C-F869-0C29-5D3198E168C2}"/>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2" name="Picture 10" descr="Ball, orange, sphere icon - Free download on Iconfinder">
              <a:extLst>
                <a:ext uri="{FF2B5EF4-FFF2-40B4-BE49-F238E27FC236}">
                  <a16:creationId xmlns:a16="http://schemas.microsoft.com/office/drawing/2014/main" id="{C421FB74-1776-FB51-54B6-132D751ADA3A}"/>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descr="A picture containing diagram&#10;&#10;Description automatically generated">
              <a:extLst>
                <a:ext uri="{FF2B5EF4-FFF2-40B4-BE49-F238E27FC236}">
                  <a16:creationId xmlns:a16="http://schemas.microsoft.com/office/drawing/2014/main" id="{0C9F7997-3C4B-E339-2B75-A3CF228DC8F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4" name="Straight Connector 23">
              <a:extLst>
                <a:ext uri="{FF2B5EF4-FFF2-40B4-BE49-F238E27FC236}">
                  <a16:creationId xmlns:a16="http://schemas.microsoft.com/office/drawing/2014/main" id="{08BAB2B6-BFCE-D6DC-C1F9-A9A45637637A}"/>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5" name="Picture 10" descr="Ball, orange, sphere icon - Free download on Iconfinder">
              <a:extLst>
                <a:ext uri="{FF2B5EF4-FFF2-40B4-BE49-F238E27FC236}">
                  <a16:creationId xmlns:a16="http://schemas.microsoft.com/office/drawing/2014/main" id="{B6136B0B-D4A0-30F8-3297-FFF81A8829E3}"/>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descr="A picture containing diagram&#10;&#10;Description automatically generated">
              <a:extLst>
                <a:ext uri="{FF2B5EF4-FFF2-40B4-BE49-F238E27FC236}">
                  <a16:creationId xmlns:a16="http://schemas.microsoft.com/office/drawing/2014/main" id="{DF43DB38-A193-689E-B3F5-11D4C76C949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7" name="Straight Connector 26">
              <a:extLst>
                <a:ext uri="{FF2B5EF4-FFF2-40B4-BE49-F238E27FC236}">
                  <a16:creationId xmlns:a16="http://schemas.microsoft.com/office/drawing/2014/main" id="{DF3FBCCC-9B66-5E8A-96BC-BFFAB5D38572}"/>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8" name="Picture 10" descr="Ball, orange, sphere icon - Free download on Iconfinder">
              <a:extLst>
                <a:ext uri="{FF2B5EF4-FFF2-40B4-BE49-F238E27FC236}">
                  <a16:creationId xmlns:a16="http://schemas.microsoft.com/office/drawing/2014/main" id="{F66D61A9-069E-B92C-DFE1-55C2F03BA650}"/>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A picture containing diagram&#10;&#10;Description automatically generated">
              <a:extLst>
                <a:ext uri="{FF2B5EF4-FFF2-40B4-BE49-F238E27FC236}">
                  <a16:creationId xmlns:a16="http://schemas.microsoft.com/office/drawing/2014/main" id="{E9EF576A-5B32-F79B-2A15-9C52327ED97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30" name="Straight Connector 29">
              <a:extLst>
                <a:ext uri="{FF2B5EF4-FFF2-40B4-BE49-F238E27FC236}">
                  <a16:creationId xmlns:a16="http://schemas.microsoft.com/office/drawing/2014/main" id="{69C9189F-AE88-3D8C-4DEB-1C0A03C85821}"/>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31" name="Picture 10" descr="Ball, orange, sphere icon - Free download on Iconfinder">
              <a:extLst>
                <a:ext uri="{FF2B5EF4-FFF2-40B4-BE49-F238E27FC236}">
                  <a16:creationId xmlns:a16="http://schemas.microsoft.com/office/drawing/2014/main" id="{287A6B88-BA6C-02A0-D17E-B7D8D7063451}"/>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A picture containing diagram&#10;&#10;Description automatically generated">
              <a:extLst>
                <a:ext uri="{FF2B5EF4-FFF2-40B4-BE49-F238E27FC236}">
                  <a16:creationId xmlns:a16="http://schemas.microsoft.com/office/drawing/2014/main" id="{64E1D4B2-A99A-9B64-D286-F57B89D0259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3" name="Straight Connector 32">
              <a:extLst>
                <a:ext uri="{FF2B5EF4-FFF2-40B4-BE49-F238E27FC236}">
                  <a16:creationId xmlns:a16="http://schemas.microsoft.com/office/drawing/2014/main" id="{641B03B6-2D60-EB0F-6E4F-6A13D0E23AF3}"/>
                </a:ext>
              </a:extLst>
            </p:cNvPr>
            <p:cNvCxnSpPr>
              <a:cxnSpLocks/>
              <a:endCxn id="32"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4" name="Rounded Rectangle 33">
                  <a:extLst>
                    <a:ext uri="{FF2B5EF4-FFF2-40B4-BE49-F238E27FC236}">
                      <a16:creationId xmlns:a16="http://schemas.microsoft.com/office/drawing/2014/main" id="{F911FFC1-621A-4694-E653-2A8D9D305A19}"/>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i="1" smtClean="0">
                            <a:solidFill>
                              <a:srgbClr val="272611"/>
                            </a:solidFill>
                            <a:latin typeface="Cambria Math" panose="02040503050406030204" pitchFamily="18" charset="0"/>
                            <a:ea typeface="Cambria Math" panose="02040503050406030204" pitchFamily="18" charset="0"/>
                          </a:rPr>
                          <m:t>ℰ</m:t>
                        </m:r>
                      </m:oMath>
                    </m:oMathPara>
                  </a14:m>
                  <a:endParaRPr lang="en-US" sz="2800" dirty="0">
                    <a:solidFill>
                      <a:srgbClr val="272611"/>
                    </a:solidFill>
                  </a:endParaRPr>
                </a:p>
              </p:txBody>
            </p:sp>
          </mc:Choice>
          <mc:Fallback>
            <p:sp>
              <p:nvSpPr>
                <p:cNvPr id="34" name="Rounded Rectangle 33">
                  <a:extLst>
                    <a:ext uri="{FF2B5EF4-FFF2-40B4-BE49-F238E27FC236}">
                      <a16:creationId xmlns:a16="http://schemas.microsoft.com/office/drawing/2014/main" id="{F911FFC1-621A-4694-E653-2A8D9D305A19}"/>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ounded Rectangle 34">
                  <a:extLst>
                    <a:ext uri="{FF2B5EF4-FFF2-40B4-BE49-F238E27FC236}">
                      <a16:creationId xmlns:a16="http://schemas.microsoft.com/office/drawing/2014/main" id="{9C31BA26-2568-D2B7-37F0-EED8D3E2FC50}"/>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b="0" i="1" smtClean="0">
                            <a:solidFill>
                              <a:srgbClr val="272611"/>
                            </a:solidFill>
                            <a:latin typeface="Cambria Math" panose="02040503050406030204" pitchFamily="18" charset="0"/>
                            <a:ea typeface="Cambria Math" panose="02040503050406030204" pitchFamily="18" charset="0"/>
                          </a:rPr>
                          <m:t> </m:t>
                        </m:r>
                        <m:r>
                          <a:rPr lang="en-US" sz="2800" b="0" i="1" smtClean="0">
                            <a:solidFill>
                              <a:srgbClr val="272611"/>
                            </a:solidFill>
                            <a:latin typeface="Cambria Math" panose="02040503050406030204" pitchFamily="18" charset="0"/>
                            <a:ea typeface="Cambria Math" panose="02040503050406030204" pitchFamily="18" charset="0"/>
                          </a:rPr>
                          <m:t>𝑂</m:t>
                        </m:r>
                      </m:oMath>
                    </m:oMathPara>
                  </a14:m>
                  <a:endParaRPr lang="en-US" sz="800" dirty="0">
                    <a:solidFill>
                      <a:srgbClr val="272611"/>
                    </a:solidFill>
                  </a:endParaRPr>
                </a:p>
              </p:txBody>
            </p:sp>
          </mc:Choice>
          <mc:Fallback>
            <p:sp>
              <p:nvSpPr>
                <p:cNvPr id="35" name="Rounded Rectangle 34">
                  <a:extLst>
                    <a:ext uri="{FF2B5EF4-FFF2-40B4-BE49-F238E27FC236}">
                      <a16:creationId xmlns:a16="http://schemas.microsoft.com/office/drawing/2014/main" id="{9C31BA26-2568-D2B7-37F0-EED8D3E2FC50}"/>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 name="Rounded Rectangle 2">
                <a:extLst>
                  <a:ext uri="{FF2B5EF4-FFF2-40B4-BE49-F238E27FC236}">
                    <a16:creationId xmlns:a16="http://schemas.microsoft.com/office/drawing/2014/main" id="{337C35E2-3465-9C0F-9338-6C87F9267B56}"/>
                  </a:ext>
                </a:extLst>
              </p:cNvPr>
              <p:cNvSpPr>
                <a:spLocks/>
              </p:cNvSpPr>
              <p:nvPr/>
            </p:nvSpPr>
            <p:spPr>
              <a:xfrm>
                <a:off x="375557" y="4073997"/>
                <a:ext cx="11413672" cy="2581595"/>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‘22]: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Provided the dataset is of size at least</a:t>
                </a:r>
              </a:p>
              <a:p>
                <a:pPr>
                  <a:defRPr/>
                </a:pPr>
                <a14:m>
                  <m:oMathPara xmlns:m="http://schemas.openxmlformats.org/officeDocument/2006/math">
                    <m:oMathParaPr>
                      <m:jc m:val="centerGroup"/>
                    </m:oMathParaPr>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funcPr>
                        <m:fName>
                          <m:r>
                            <a:rPr lang="en-US" sz="3200" b="1" i="0"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𝐥𝐨𝐠</m:t>
                          </m:r>
                        </m:fName>
                        <m:e>
                          <m:r>
                            <a:rPr lang="en-US" sz="3200" b="1"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𝒏</m:t>
                          </m:r>
                        </m:e>
                      </m:func>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min</m:t>
                          </m:r>
                        </m:fName>
                        <m:e>
                          <m:d>
                            <m:d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𝑛</m:t>
                                  </m:r>
                                </m:e>
                                <m:sup>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func>
                                </m:sup>
                              </m:s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d>
                                    <m:d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d>
                                </m:e>
                                <m:sup>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O</m:t>
                                      </m:r>
                                      <m: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func>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func>
                                        <m:func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funcPr>
                                        <m:fName>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log</m:t>
                                          </m:r>
                                        </m:fName>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Sup>
                                            <m:s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e>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up>
                                          </m:s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e>
                                      </m:func>
                                    </m:e>
                                  </m:func>
                                </m:sup>
                              </m:sSup>
                            </m:e>
                          </m:d>
                        </m:e>
                      </m:func>
                    </m:oMath>
                  </m:oMathPara>
                </a14:m>
                <a:endParaRPr lang="en-US" sz="3200" dirty="0">
                  <a:solidFill>
                    <a:schemeClr val="accent2">
                      <a:lumMod val="20000"/>
                      <a:lumOff val="80000"/>
                    </a:schemeClr>
                  </a:solidFill>
                  <a:effectLst>
                    <a:outerShdw blurRad="50800" dist="38100" dir="2700000" algn="tl" rotWithShape="0">
                      <a:prstClr val="black">
                        <a:alpha val="40000"/>
                      </a:prstClr>
                    </a:outerShdw>
                  </a:effectLst>
                </a:endParaRPr>
              </a:p>
              <a:p>
                <a:pPr lvl="0">
                  <a:defRPr/>
                </a:pPr>
                <a:r>
                  <a:rPr lang="en-US" sz="3200" dirty="0">
                    <a:solidFill>
                      <a:schemeClr val="accent2">
                        <a:lumMod val="20000"/>
                        <a:lumOff val="80000"/>
                      </a:schemeClr>
                    </a:solidFill>
                    <a:effectLst>
                      <a:outerShdw blurRad="50800" dist="38100" dir="2700000" algn="tl" rotWithShape="0">
                        <a:prstClr val="black">
                          <a:alpha val="40000"/>
                        </a:prstClr>
                      </a:outerShdw>
                    </a:effectLst>
                  </a:rPr>
                  <a:t>then given Haar-random product state </a:t>
                </a:r>
                <a14:m>
                  <m:oMath xmlns:m="http://schemas.openxmlformats.org/officeDocument/2006/math">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𝜎</m:t>
                    </m:r>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the algorithm can predict </a:t>
                </a:r>
                <a14:m>
                  <m:oMath xmlns:m="http://schemas.openxmlformats.org/officeDocument/2006/math">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𝑡𝑟</m:t>
                    </m:r>
                    <m:d>
                      <m:dPr>
                        <m:ctrlP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dPr>
                      <m:e>
                        <m:r>
                          <a:rPr lang="en-US" sz="3200" b="0" i="1" smtClean="0">
                            <a:solidFill>
                              <a:schemeClr val="accent2">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𝑂</m:t>
                        </m:r>
                        <m:r>
                          <a:rPr lang="en-US" sz="3200" i="1" dirty="0">
                            <a:solidFill>
                              <a:schemeClr val="accent2">
                                <a:lumMod val="20000"/>
                                <a:lumOff val="80000"/>
                              </a:schemeClr>
                            </a:solidFill>
                            <a:latin typeface="Cambria Math" panose="02040503050406030204" pitchFamily="18" charset="0"/>
                            <a:ea typeface="Cambria Math" panose="02040503050406030204" pitchFamily="18" charset="0"/>
                          </a:rPr>
                          <m:t>ℰ</m:t>
                        </m:r>
                        <m:r>
                          <a:rPr lang="en-US" sz="3200" b="0" i="1" dirty="0" smtClean="0">
                            <a:solidFill>
                              <a:schemeClr val="accent2">
                                <a:lumMod val="20000"/>
                                <a:lumOff val="80000"/>
                              </a:schemeClr>
                            </a:solidFill>
                            <a:latin typeface="Cambria Math" panose="02040503050406030204" pitchFamily="18" charset="0"/>
                            <a:ea typeface="Cambria Math" panose="02040503050406030204" pitchFamily="18" charset="0"/>
                          </a:rPr>
                          <m:t>[</m:t>
                        </m:r>
                        <m:r>
                          <a:rPr lang="en-US" sz="3200" b="0" i="1" dirty="0" smtClean="0">
                            <a:solidFill>
                              <a:schemeClr val="accent2">
                                <a:lumMod val="20000"/>
                                <a:lumOff val="80000"/>
                              </a:schemeClr>
                            </a:solidFill>
                            <a:latin typeface="Cambria Math" panose="02040503050406030204" pitchFamily="18" charset="0"/>
                            <a:ea typeface="Cambria Math" panose="02040503050406030204" pitchFamily="18" charset="0"/>
                          </a:rPr>
                          <m:t>𝜎</m:t>
                        </m:r>
                        <m:r>
                          <a:rPr lang="en-US" sz="3200" b="0" i="1" dirty="0" smtClean="0">
                            <a:solidFill>
                              <a:schemeClr val="accent2">
                                <a:lumMod val="20000"/>
                                <a:lumOff val="80000"/>
                              </a:schemeClr>
                            </a:solidFill>
                            <a:latin typeface="Cambria Math" panose="02040503050406030204" pitchFamily="18" charset="0"/>
                            <a:ea typeface="Cambria Math" panose="02040503050406030204" pitchFamily="18" charset="0"/>
                          </a:rPr>
                          <m:t>]</m:t>
                        </m:r>
                      </m:e>
                    </m:d>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to squared error </a:t>
                </a:r>
                <a14:m>
                  <m:oMath xmlns:m="http://schemas.openxmlformats.org/officeDocument/2006/math">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𝜀</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sSubSup>
                      <m:sSub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begChr m:val="‖"/>
                            <m:endChr m:val="‖"/>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p>
                              <m:sSupPr>
                                <m:ctrlP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pPr>
                              <m:e>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𝑂</m:t>
                                </m:r>
                              </m:e>
                              <m:sup>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low</m:t>
                                </m:r>
                              </m:sup>
                            </m:sSup>
                          </m:e>
                        </m:d>
                      </m:e>
                      <m:sub>
                        <m:r>
                          <m:rPr>
                            <m:sty m:val="p"/>
                          </m:rPr>
                          <a:rPr lang="en-US" sz="320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op</m:t>
                        </m:r>
                      </m:sub>
                      <m:sup>
                        <m:r>
                          <a:rPr lang="en-US" sz="3200" i="1">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2</m:t>
                        </m:r>
                      </m:sup>
                    </m:sSubSup>
                  </m:oMath>
                </a14:m>
                <a:r>
                  <a:rPr lang="en-US" sz="3200" dirty="0">
                    <a:solidFill>
                      <a:schemeClr val="accent2">
                        <a:lumMod val="20000"/>
                        <a:lumOff val="80000"/>
                      </a:schemeClr>
                    </a:solidFill>
                    <a:effectLst>
                      <a:outerShdw blurRad="50800" dist="38100" dir="2700000" algn="tl" rotWithShape="0">
                        <a:prstClr val="black">
                          <a:alpha val="40000"/>
                        </a:prstClr>
                      </a:outerShdw>
                    </a:effectLst>
                  </a:rPr>
                  <a:t> in expectation.</a:t>
                </a:r>
              </a:p>
            </p:txBody>
          </p:sp>
        </mc:Choice>
        <mc:Fallback>
          <p:sp>
            <p:nvSpPr>
              <p:cNvPr id="3" name="Rounded Rectangle 2">
                <a:extLst>
                  <a:ext uri="{FF2B5EF4-FFF2-40B4-BE49-F238E27FC236}">
                    <a16:creationId xmlns:a16="http://schemas.microsoft.com/office/drawing/2014/main" id="{337C35E2-3465-9C0F-9338-6C87F9267B56}"/>
                  </a:ext>
                </a:extLst>
              </p:cNvPr>
              <p:cNvSpPr>
                <a:spLocks noRot="1" noChangeAspect="1" noMove="1" noResize="1" noEditPoints="1" noAdjustHandles="1" noChangeArrowheads="1" noChangeShapeType="1" noTextEdit="1"/>
              </p:cNvSpPr>
              <p:nvPr/>
            </p:nvSpPr>
            <p:spPr>
              <a:xfrm>
                <a:off x="375557" y="4073997"/>
                <a:ext cx="11413672" cy="2581595"/>
              </a:xfrm>
              <a:prstGeom prst="roundRect">
                <a:avLst>
                  <a:gd name="adj" fmla="val 6119"/>
                </a:avLst>
              </a:prstGeom>
              <a:blipFill>
                <a:blip r:embed="rId13"/>
                <a:stretch>
                  <a:fillRect l="-1000" r="-1222" b="-1951"/>
                </a:stretch>
              </a:blipFill>
              <a:ln w="12700">
                <a:solidFill>
                  <a:schemeClr val="accent2">
                    <a:lumMod val="20000"/>
                    <a:lumOff val="80000"/>
                  </a:schemeClr>
                </a:solid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CC00E823-AAE8-EF4B-FDED-122D6DC383B4}"/>
                  </a:ext>
                </a:extLst>
              </p:cNvPr>
              <p:cNvSpPr txBox="1"/>
              <p:nvPr/>
            </p:nvSpPr>
            <p:spPr>
              <a:xfrm>
                <a:off x="6029290" y="1383720"/>
                <a:ext cx="6162709" cy="2581604"/>
              </a:xfrm>
              <a:prstGeom prst="rect">
                <a:avLst/>
              </a:prstGeom>
              <a:noFill/>
            </p:spPr>
            <p:txBody>
              <a:bodyPr wrap="square" rtlCol="0">
                <a:spAutoFit/>
              </a:bodyPr>
              <a:lstStyle/>
              <a:p>
                <a:r>
                  <a:rPr lang="en-US" sz="3200" dirty="0">
                    <a:solidFill>
                      <a:schemeClr val="accent5">
                        <a:lumMod val="20000"/>
                        <a:lumOff val="80000"/>
                      </a:schemeClr>
                    </a:solidFill>
                    <a:effectLst>
                      <a:outerShdw blurRad="50800" dist="38100" dir="2700000" algn="tl" rotWithShape="0">
                        <a:prstClr val="black">
                          <a:alpha val="40000"/>
                        </a:prstClr>
                      </a:outerShdw>
                    </a:effectLst>
                  </a:rPr>
                  <a:t>Form </a:t>
                </a:r>
                <a:r>
                  <a:rPr lang="en-US" sz="3200" b="1" dirty="0">
                    <a:solidFill>
                      <a:schemeClr val="accent5">
                        <a:lumMod val="60000"/>
                        <a:lumOff val="40000"/>
                      </a:schemeClr>
                    </a:solidFill>
                    <a:effectLst>
                      <a:outerShdw blurRad="50800" dist="38100" dir="2700000" algn="tl" rotWithShape="0">
                        <a:prstClr val="black">
                          <a:alpha val="40000"/>
                        </a:prstClr>
                      </a:outerShdw>
                    </a:effectLst>
                  </a:rPr>
                  <a:t>classical dataset</a:t>
                </a:r>
                <a:r>
                  <a:rPr lang="en-US" sz="3200" dirty="0">
                    <a:solidFill>
                      <a:schemeClr val="accent5">
                        <a:lumMod val="20000"/>
                        <a:lumOff val="80000"/>
                      </a:schemeClr>
                    </a:solidFill>
                    <a:effectLst>
                      <a:outerShdw blurRad="50800" dist="38100" dir="2700000" algn="tl" rotWithShape="0">
                        <a:prstClr val="black">
                          <a:alpha val="40000"/>
                        </a:prstClr>
                      </a:outerShdw>
                    </a:effectLst>
                  </a:rPr>
                  <a:t> of pairs </a:t>
                </a:r>
                <a14:m>
                  <m:oMath xmlns:m="http://schemas.openxmlformats.org/officeDocument/2006/math">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SupPr>
                      <m:e>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 </m:t>
                            </m:r>
                            <m:d>
                              <m:dPr>
                                <m:begChr m:val="|"/>
                                <m:endChr m:val="⟩"/>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sub>
                                </m:sSub>
                              </m:e>
                            </m:d>
                            <m:d>
                              <m:dPr>
                                <m:begChr m:val="⟨"/>
                                <m:endChr m:val="|"/>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dPr>
                              <m:e>
                                <m:sSub>
                                  <m:sSubPr>
                                    <m:ctrlP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𝒚</m:t>
                                    </m:r>
                                  </m:e>
                                  <m:sub>
                                    <m:r>
                                      <a:rPr lang="en-US" sz="3200" b="1"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𝒊</m:t>
                                    </m:r>
                                  </m:sub>
                                </m:sSub>
                              </m:e>
                            </m:d>
                          </m:e>
                        </m:d>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=1</m:t>
                        </m:r>
                      </m:sub>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𝑁</m:t>
                        </m:r>
                      </m:sup>
                    </m:sSubSup>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where </a:t>
                </a:r>
              </a:p>
              <a:p>
                <a:pPr marL="457200" indent="-457200">
                  <a:buFont typeface="Arial" panose="020B0604020202020204" pitchFamily="34" charset="0"/>
                  <a:buChar char="•"/>
                </a:pPr>
                <a14:m>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t>
                </a:r>
                <a:r>
                  <a:rPr lang="en-US" sz="3200" dirty="0" err="1">
                    <a:solidFill>
                      <a:schemeClr val="accent5">
                        <a:lumMod val="20000"/>
                        <a:lumOff val="80000"/>
                      </a:schemeClr>
                    </a:solidFill>
                    <a:effectLst>
                      <a:outerShdw blurRad="50800" dist="38100" dir="2700000" algn="tl" rotWithShape="0">
                        <a:prstClr val="black">
                          <a:alpha val="40000"/>
                        </a:prstClr>
                      </a:outerShdw>
                    </a:effectLst>
                  </a:rPr>
                  <a:t>Haar</a:t>
                </a:r>
                <a:r>
                  <a:rPr lang="en-US" sz="3200" dirty="0">
                    <a:solidFill>
                      <a:schemeClr val="accent5">
                        <a:lumMod val="20000"/>
                        <a:lumOff val="80000"/>
                      </a:schemeClr>
                    </a:solidFill>
                    <a:effectLst>
                      <a:outerShdw blurRad="50800" dist="38100" dir="2700000" algn="tl" rotWithShape="0">
                        <a:prstClr val="black">
                          <a:alpha val="40000"/>
                        </a:prstClr>
                      </a:outerShdw>
                    </a:effectLst>
                  </a:rPr>
                  <a:t>-random product states</a:t>
                </a:r>
              </a:p>
              <a:p>
                <a:pPr marL="457200" indent="-457200">
                  <a:buFont typeface="Arial" panose="020B0604020202020204" pitchFamily="34" charset="0"/>
                  <a:buChar char="•"/>
                </a:pPr>
                <a14:m>
                  <m:oMath xmlns:m="http://schemas.openxmlformats.org/officeDocument/2006/math">
                    <m:sSub>
                      <m:sSubPr>
                        <m:ctrlPr>
                          <a:rPr lang="en-US" sz="320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𝑦</m:t>
                        </m:r>
                      </m:e>
                      <m:sub>
                        <m:r>
                          <a:rPr lang="en-US" sz="3200" b="0" i="1"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𝑖</m:t>
                        </m:r>
                      </m:sub>
                    </m:sSub>
                    <m:r>
                      <a:rPr lang="en-US" sz="3200" b="0" i="0" smtClean="0">
                        <a:solidFill>
                          <a:schemeClr val="accent2">
                            <a:lumMod val="60000"/>
                            <a:lumOff val="40000"/>
                          </a:schemeClr>
                        </a:solidFill>
                        <a:effectLst>
                          <a:outerShdw blurRad="50800" dist="38100" dir="2700000" algn="tl" rotWithShape="0">
                            <a:prstClr val="black">
                              <a:alpha val="40000"/>
                            </a:prstClr>
                          </a:outerShdw>
                        </a:effectLst>
                        <a:latin typeface="Cambria Math" panose="02040503050406030204" pitchFamily="18" charset="0"/>
                      </a:rPr>
                      <m:t>=</m:t>
                    </m:r>
                  </m:oMath>
                </a14:m>
                <a:r>
                  <a:rPr lang="en-US" sz="3200" dirty="0">
                    <a:solidFill>
                      <a:schemeClr val="accent2">
                        <a:lumMod val="60000"/>
                        <a:lumOff val="40000"/>
                      </a:schemeClr>
                    </a:solidFill>
                    <a:effectLst>
                      <a:outerShdw blurRad="50800" dist="38100" dir="2700000" algn="tl" rotWithShape="0">
                        <a:prstClr val="black">
                          <a:alpha val="40000"/>
                        </a:prstClr>
                      </a:outerShdw>
                    </a:effectLst>
                  </a:rPr>
                  <a:t> </a:t>
                </a:r>
                <a:r>
                  <a:rPr lang="en-US" sz="3200" dirty="0">
                    <a:solidFill>
                      <a:schemeClr val="accent5">
                        <a:lumMod val="20000"/>
                        <a:lumOff val="80000"/>
                      </a:schemeClr>
                    </a:solidFill>
                    <a:effectLst>
                      <a:outerShdw blurRad="50800" dist="38100" dir="2700000" algn="tl" rotWithShape="0">
                        <a:prstClr val="black">
                          <a:alpha val="40000"/>
                        </a:prstClr>
                      </a:outerShdw>
                    </a:effectLst>
                  </a:rPr>
                  <a:t>send </a:t>
                </a:r>
                <a14:m>
                  <m:oMath xmlns:m="http://schemas.openxmlformats.org/officeDocument/2006/math">
                    <m:sSub>
                      <m:sSubPr>
                        <m:ctrlP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ctrlPr>
                      </m:sSubPr>
                      <m:e>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𝑥</m:t>
                        </m:r>
                      </m:e>
                      <m:sub>
                        <m:r>
                          <a:rPr lang="en-US" sz="3200" b="0" i="1"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rPr>
                          <m:t>𝑖</m:t>
                        </m:r>
                      </m:sub>
                    </m:sSub>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through </a:t>
                </a:r>
                <a14:m>
                  <m:oMath xmlns:m="http://schemas.openxmlformats.org/officeDocument/2006/math">
                    <m:r>
                      <a:rPr lang="en-US" sz="3200" i="1" dirty="0" smtClean="0">
                        <a:solidFill>
                          <a:schemeClr val="accent5">
                            <a:lumMod val="20000"/>
                            <a:lumOff val="8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ℰ</m:t>
                    </m:r>
                  </m:oMath>
                </a14:m>
                <a:r>
                  <a:rPr lang="en-US" sz="3200" dirty="0">
                    <a:solidFill>
                      <a:schemeClr val="accent5">
                        <a:lumMod val="20000"/>
                        <a:lumOff val="80000"/>
                      </a:schemeClr>
                    </a:solidFill>
                    <a:effectLst>
                      <a:outerShdw blurRad="50800" dist="38100" dir="2700000" algn="tl" rotWithShape="0">
                        <a:prstClr val="black">
                          <a:alpha val="40000"/>
                        </a:prstClr>
                      </a:outerShdw>
                    </a:effectLst>
                  </a:rPr>
                  <a:t>, apply random Pauli measurement</a:t>
                </a:r>
              </a:p>
            </p:txBody>
          </p:sp>
        </mc:Choice>
        <mc:Fallback>
          <p:sp>
            <p:nvSpPr>
              <p:cNvPr id="4" name="TextBox 3">
                <a:extLst>
                  <a:ext uri="{FF2B5EF4-FFF2-40B4-BE49-F238E27FC236}">
                    <a16:creationId xmlns:a16="http://schemas.microsoft.com/office/drawing/2014/main" id="{CC00E823-AAE8-EF4B-FDED-122D6DC383B4}"/>
                  </a:ext>
                </a:extLst>
              </p:cNvPr>
              <p:cNvSpPr txBox="1">
                <a:spLocks noRot="1" noChangeAspect="1" noMove="1" noResize="1" noEditPoints="1" noAdjustHandles="1" noChangeArrowheads="1" noChangeShapeType="1" noTextEdit="1"/>
              </p:cNvSpPr>
              <p:nvPr/>
            </p:nvSpPr>
            <p:spPr>
              <a:xfrm>
                <a:off x="6029290" y="1383720"/>
                <a:ext cx="6162709" cy="2581604"/>
              </a:xfrm>
              <a:prstGeom prst="rect">
                <a:avLst/>
              </a:prstGeom>
              <a:blipFill>
                <a:blip r:embed="rId14"/>
                <a:stretch>
                  <a:fillRect l="-2669" t="-3431" r="-2669" b="-8824"/>
                </a:stretch>
              </a:blipFill>
            </p:spPr>
            <p:txBody>
              <a:bodyPr/>
              <a:lstStyle/>
              <a:p>
                <a:r>
                  <a:rPr lang="en-US">
                    <a:noFill/>
                  </a:rPr>
                  <a:t> </a:t>
                </a:r>
              </a:p>
            </p:txBody>
          </p:sp>
        </mc:Fallback>
      </mc:AlternateContent>
    </p:spTree>
    <p:extLst>
      <p:ext uri="{BB962C8B-B14F-4D97-AF65-F5344CB8AC3E}">
        <p14:creationId xmlns:p14="http://schemas.microsoft.com/office/powerpoint/2010/main" val="1487867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3918-6E17-85D6-8D07-3A23190776DD}"/>
              </a:ext>
            </a:extLst>
          </p:cNvPr>
          <p:cNvSpPr>
            <a:spLocks noGrp="1"/>
          </p:cNvSpPr>
          <p:nvPr>
            <p:ph type="title"/>
          </p:nvPr>
        </p:nvSpPr>
        <p:spPr/>
        <p:txBody>
          <a:bodyPr/>
          <a:lstStyle/>
          <a:p>
            <a:r>
              <a:rPr lang="en-US" dirty="0"/>
              <a:t>EXTENSION 2: GENERAL INPUT DISTRIBUTIONS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525178B-A4AA-1734-5F76-F924EEABB33E}"/>
                  </a:ext>
                </a:extLst>
              </p:cNvPr>
              <p:cNvSpPr>
                <a:spLocks noGrp="1"/>
              </p:cNvSpPr>
              <p:nvPr>
                <p:ph idx="1"/>
              </p:nvPr>
            </p:nvSpPr>
            <p:spPr/>
            <p:txBody>
              <a:bodyPr>
                <a:normAutofit/>
              </a:bodyPr>
              <a:lstStyle/>
              <a:p>
                <a:pPr marL="0" indent="0">
                  <a:buNone/>
                </a:pPr>
                <a:r>
                  <a:rPr lang="en-US" dirty="0"/>
                  <a:t>The same algorithm works almost verbatim if </a:t>
                </a:r>
                <a14:m>
                  <m:oMath xmlns:m="http://schemas.openxmlformats.org/officeDocument/2006/math">
                    <m:r>
                      <a:rPr lang="en-US" b="0" i="1" smtClean="0">
                        <a:latin typeface="Cambria Math" panose="02040503050406030204" pitchFamily="18" charset="0"/>
                      </a:rPr>
                      <m:t>𝜎</m:t>
                    </m:r>
                  </m:oMath>
                </a14:m>
                <a:r>
                  <a:rPr lang="en-US" dirty="0"/>
                  <a:t> comes from any </a:t>
                </a:r>
                <a:r>
                  <a:rPr lang="en-US" b="1" dirty="0">
                    <a:solidFill>
                      <a:schemeClr val="accent5">
                        <a:lumMod val="60000"/>
                        <a:lumOff val="40000"/>
                      </a:schemeClr>
                    </a:solidFill>
                  </a:rPr>
                  <a:t>locally flat</a:t>
                </a:r>
                <a:r>
                  <a:rPr lang="en-US" dirty="0"/>
                  <a:t> distribution</a:t>
                </a:r>
              </a:p>
              <a:p>
                <a:pPr marL="0" indent="0">
                  <a:buNone/>
                </a:pPr>
                <a:r>
                  <a:rPr lang="en-US" dirty="0"/>
                  <a:t>	i.e. any distribution </a:t>
                </a:r>
                <a:r>
                  <a:rPr lang="en-US" dirty="0">
                    <a:solidFill>
                      <a:schemeClr val="accent1">
                        <a:lumMod val="40000"/>
                        <a:lumOff val="60000"/>
                      </a:schemeClr>
                    </a:solidFill>
                  </a:rPr>
                  <a:t>invariant under single-qubit Clifford gates </a:t>
                </a:r>
              </a:p>
              <a:p>
                <a:pPr marL="915988" indent="0">
                  <a:buNone/>
                </a:pPr>
                <a:r>
                  <a:rPr lang="en-US" dirty="0"/>
                  <a:t>such distributions can consist of </a:t>
                </a:r>
                <a:r>
                  <a:rPr lang="en-US" b="1" dirty="0">
                    <a:solidFill>
                      <a:schemeClr val="accent5">
                        <a:lumMod val="60000"/>
                        <a:lumOff val="40000"/>
                      </a:schemeClr>
                    </a:solidFill>
                  </a:rPr>
                  <a:t>highly entangled states</a:t>
                </a:r>
                <a:r>
                  <a:rPr lang="en-US" dirty="0"/>
                  <a:t>, yet </a:t>
                </a:r>
                <a:r>
                  <a:rPr lang="en-US" b="1" dirty="0">
                    <a:solidFill>
                      <a:schemeClr val="accent5">
                        <a:lumMod val="60000"/>
                        <a:lumOff val="40000"/>
                      </a:schemeClr>
                    </a:solidFill>
                  </a:rPr>
                  <a:t>our algorithm only trains on product states!</a:t>
                </a:r>
              </a:p>
            </p:txBody>
          </p:sp>
        </mc:Choice>
        <mc:Fallback>
          <p:sp>
            <p:nvSpPr>
              <p:cNvPr id="3" name="Content Placeholder 2">
                <a:extLst>
                  <a:ext uri="{FF2B5EF4-FFF2-40B4-BE49-F238E27FC236}">
                    <a16:creationId xmlns:a16="http://schemas.microsoft.com/office/drawing/2014/main" id="{7525178B-A4AA-1734-5F76-F924EEABB33E}"/>
                  </a:ext>
                </a:extLst>
              </p:cNvPr>
              <p:cNvSpPr>
                <a:spLocks noGrp="1" noRot="1" noChangeAspect="1" noMove="1" noResize="1" noEditPoints="1" noAdjustHandles="1" noChangeArrowheads="1" noChangeShapeType="1" noTextEdit="1"/>
              </p:cNvSpPr>
              <p:nvPr>
                <p:ph idx="1"/>
              </p:nvPr>
            </p:nvSpPr>
            <p:spPr>
              <a:blipFill>
                <a:blip r:embed="rId2"/>
                <a:stretch>
                  <a:fillRect l="-1410" t="-26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ounded Rectangle 3">
                <a:extLst>
                  <a:ext uri="{FF2B5EF4-FFF2-40B4-BE49-F238E27FC236}">
                    <a16:creationId xmlns:a16="http://schemas.microsoft.com/office/drawing/2014/main" id="{A9E96428-8397-7098-F099-238940711628}"/>
                  </a:ext>
                </a:extLst>
              </p:cNvPr>
              <p:cNvSpPr>
                <a:spLocks/>
              </p:cNvSpPr>
              <p:nvPr/>
            </p:nvSpPr>
            <p:spPr>
              <a:xfrm>
                <a:off x="375557" y="3934546"/>
                <a:ext cx="11413672" cy="2581595"/>
              </a:xfrm>
              <a:prstGeom prst="roundRect">
                <a:avLst>
                  <a:gd name="adj" fmla="val 6119"/>
                </a:avLst>
              </a:prstGeom>
              <a:solidFill>
                <a:schemeClr val="accent2">
                  <a:lumMod val="75000"/>
                  <a:alpha val="70000"/>
                </a:schemeClr>
              </a:solidFill>
              <a:ln w="1270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Thm </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[Huang-</a:t>
                </a:r>
                <a:r>
                  <a:rPr kumimoji="0" lang="en-US" sz="3200" i="0" u="none" strike="noStrike" kern="1200" cap="none" spc="0" normalizeH="0" baseline="0" noProof="0" dirty="0">
                    <a:ln>
                      <a:noFill/>
                    </a:ln>
                    <a:solidFill>
                      <a:srgbClr val="FEC306">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rPr>
                  <a:t>C</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Preskill</a:t>
                </a:r>
                <a:r>
                  <a:rPr kumimoji="0" lang="en-US" sz="3200" b="0" i="0" u="none" strike="noStrike" kern="1200" cap="none" spc="0" normalizeH="0" baseline="0" noProof="0" dirty="0">
                    <a:ln>
                      <a:noFill/>
                    </a:ln>
                    <a:solidFill>
                      <a:prstClr val="white">
                        <a:lumMod val="85000"/>
                      </a:prstClr>
                    </a:solidFill>
                    <a:effectLst>
                      <a:outerShdw blurRad="50800" dist="38100" dir="2700000" algn="tl" rotWithShape="0">
                        <a:prstClr val="black">
                          <a:alpha val="40000"/>
                        </a:prstClr>
                      </a:outerShdw>
                    </a:effectLst>
                    <a:uLnTx/>
                    <a:uFillTx/>
                    <a:latin typeface="Calibri" panose="020F0502020204030204"/>
                    <a:ea typeface="+mn-ea"/>
                    <a:cs typeface="+mn-cs"/>
                  </a:rPr>
                  <a:t> ‘22]: </a:t>
                </a:r>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Given arbitrary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m:t>
                    </m:r>
                    <m:nary>
                      <m:naryPr>
                        <m:chr m:val="∑"/>
                        <m:supHide m:val="on"/>
                        <m:ctrlP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naryPr>
                      <m:sub>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sub>
                      <m:sup/>
                      <m:e>
                        <m:sSub>
                          <m:sSubPr>
                            <m:ctrlP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𝛼</m:t>
                            </m:r>
                          </m:e>
                          <m:sub>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sub>
                        </m:sSub>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𝑃</m:t>
                        </m:r>
                      </m:e>
                    </m:nary>
                  </m:oMath>
                </a14:m>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and its degree-</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𝑡</m:t>
                    </m:r>
                  </m:oMath>
                </a14:m>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approximation </a:t>
                </a:r>
                <a14:m>
                  <m:oMath xmlns:m="http://schemas.openxmlformats.org/officeDocument/2006/math">
                    <m:sSup>
                      <m:sSupPr>
                        <m:ctrlP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𝑂</m:t>
                        </m:r>
                      </m:e>
                      <m:sup>
                        <m:r>
                          <m:rPr>
                            <m:sty m:val="p"/>
                          </m:rPr>
                          <a:rPr kumimoji="0" lang="en-US" sz="3200" b="0" i="0"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low</m:t>
                        </m:r>
                      </m:sup>
                    </m:sSup>
                  </m:oMath>
                </a14:m>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if </a:t>
                </a:r>
                <a14:m>
                  <m:oMath xmlns:m="http://schemas.openxmlformats.org/officeDocument/2006/math">
                    <m:r>
                      <a:rPr kumimoji="0" lang="en-US" sz="3200" b="0" i="1" u="none" strike="noStrike" kern="1200" cap="none" spc="0" normalizeH="0" baseline="0" noProof="0" smtClean="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mbria Math" panose="02040503050406030204" pitchFamily="18" charset="0"/>
                        <a:ea typeface="+mn-ea"/>
                        <a:cs typeface="+mn-cs"/>
                      </a:rPr>
                      <m:t>𝐷</m:t>
                    </m:r>
                  </m:oMath>
                </a14:m>
                <a:r>
                  <a:rPr kumimoji="0" lang="en-US" sz="3200" b="0" i="0" u="none" strike="noStrike" kern="1200" cap="none" spc="0" normalizeH="0" baseline="0" noProof="0" dirty="0">
                    <a:ln>
                      <a:noFill/>
                    </a:ln>
                    <a:solidFill>
                      <a:schemeClr val="accent2">
                        <a:lumMod val="20000"/>
                        <a:lumOff val="80000"/>
                      </a:schemeClr>
                    </a:solidFill>
                    <a:effectLst>
                      <a:outerShdw blurRad="50800" dist="38100" dir="2700000" algn="tl" rotWithShape="0">
                        <a:prstClr val="black">
                          <a:alpha val="40000"/>
                        </a:prstClr>
                      </a:outerShdw>
                    </a:effectLst>
                    <a:uLnTx/>
                    <a:uFillTx/>
                    <a:latin typeface="Calibri" panose="020F0502020204030204"/>
                    <a:ea typeface="+mn-ea"/>
                    <a:cs typeface="+mn-cs"/>
                  </a:rPr>
                  <a:t> is locally flat, then</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b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𝔼</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𝐷</m:t>
                          </m:r>
                        </m:sub>
                      </m:sSub>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sSup>
                            <m:s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pPr>
                            <m:e>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m:rPr>
                                      <m:sty m:val="p"/>
                                    </m:rP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tr</m:t>
                                  </m:r>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𝑂</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r>
                                    <m:rPr>
                                      <m:sty m:val="p"/>
                                    </m:rP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tr</m:t>
                                  </m:r>
                                  <m:d>
                                    <m:d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sSup>
                                        <m:s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p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𝑂</m:t>
                                          </m:r>
                                        </m:e>
                                        <m:sup>
                                          <m:r>
                                            <m:rPr>
                                              <m:sty m:val="p"/>
                                            </m:rPr>
                                            <a:rPr lang="en-US" sz="3200" b="0" i="0"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low</m:t>
                                          </m:r>
                                        </m:sup>
                                      </m:s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𝜎</m:t>
                                      </m:r>
                                    </m:e>
                                  </m:d>
                                </m:e>
                              </m:d>
                            </m:e>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2</m:t>
                              </m:r>
                            </m:sup>
                          </m:sSup>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nary>
                        <m:naryPr>
                          <m:chr m:val="∑"/>
                          <m:supHide m:val="on"/>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naryPr>
                        <m:sub>
                          <m:d>
                            <m:dPr>
                              <m:begChr m:val="|"/>
                              <m:endChr m:val="|"/>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𝑃</m:t>
                              </m:r>
                            </m:e>
                          </m:d>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&gt;</m:t>
                          </m:r>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𝑡</m:t>
                          </m:r>
                        </m:sub>
                        <m:sup/>
                        <m:e>
                          <m:sSup>
                            <m:sSupPr>
                              <m:ctrlP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pPr>
                            <m:e>
                              <m:d>
                                <m:dPr>
                                  <m:ctrlP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2/3</m:t>
                                  </m:r>
                                </m:e>
                              </m:d>
                            </m:e>
                            <m:sup>
                              <m:d>
                                <m:dPr>
                                  <m:begChr m:val="|"/>
                                  <m:endChr m:val="|"/>
                                  <m:ctrlP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dPr>
                                <m:e>
                                  <m:r>
                                    <a:rPr lang="en-US" sz="3200" b="0" i="1" smtClean="0">
                                      <a:solidFill>
                                        <a:schemeClr val="accent5">
                                          <a:lumMod val="60000"/>
                                          <a:lumOff val="4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𝑃</m:t>
                                  </m:r>
                                </m:e>
                              </m:d>
                            </m:sup>
                          </m:sSup>
                        </m:e>
                      </m:nary>
                      <m:sSubSup>
                        <m:sSubSupPr>
                          <m:ctrlP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ctrlPr>
                        </m:sSubSupPr>
                        <m:e>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𝛼</m:t>
                          </m:r>
                        </m:e>
                        <m:sub>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𝑃</m:t>
                          </m:r>
                        </m:sub>
                        <m:sup>
                          <m:r>
                            <a:rPr lang="en-US" sz="3200" b="0" i="1" smtClean="0">
                              <a:solidFill>
                                <a:schemeClr val="accent1">
                                  <a:lumMod val="40000"/>
                                  <a:lumOff val="60000"/>
                                </a:schemeClr>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2</m:t>
                          </m:r>
                        </m:sup>
                      </m:sSubSup>
                    </m:oMath>
                  </m:oMathPara>
                </a14:m>
                <a:endParaRPr lang="en-US" sz="3200" dirty="0">
                  <a:solidFill>
                    <a:schemeClr val="accent2">
                      <a:lumMod val="20000"/>
                      <a:lumOff val="80000"/>
                    </a:schemeClr>
                  </a:solidFill>
                  <a:effectLst>
                    <a:outerShdw blurRad="50800" dist="38100" dir="2700000" algn="tl" rotWithShape="0">
                      <a:prstClr val="black">
                        <a:alpha val="40000"/>
                      </a:prstClr>
                    </a:outerShdw>
                  </a:effectLst>
                </a:endParaRPr>
              </a:p>
            </p:txBody>
          </p:sp>
        </mc:Choice>
        <mc:Fallback>
          <p:sp>
            <p:nvSpPr>
              <p:cNvPr id="4" name="Rounded Rectangle 3">
                <a:extLst>
                  <a:ext uri="{FF2B5EF4-FFF2-40B4-BE49-F238E27FC236}">
                    <a16:creationId xmlns:a16="http://schemas.microsoft.com/office/drawing/2014/main" id="{A9E96428-8397-7098-F099-238940711628}"/>
                  </a:ext>
                </a:extLst>
              </p:cNvPr>
              <p:cNvSpPr>
                <a:spLocks noRot="1" noChangeAspect="1" noMove="1" noResize="1" noEditPoints="1" noAdjustHandles="1" noChangeArrowheads="1" noChangeShapeType="1" noTextEdit="1"/>
              </p:cNvSpPr>
              <p:nvPr/>
            </p:nvSpPr>
            <p:spPr>
              <a:xfrm>
                <a:off x="375557" y="3934546"/>
                <a:ext cx="11413672" cy="2581595"/>
              </a:xfrm>
              <a:prstGeom prst="roundRect">
                <a:avLst>
                  <a:gd name="adj" fmla="val 6119"/>
                </a:avLst>
              </a:prstGeom>
              <a:blipFill>
                <a:blip r:embed="rId3"/>
                <a:stretch>
                  <a:fillRect l="-1000" t="-27317" b="-88293"/>
                </a:stretch>
              </a:blipFill>
              <a:ln w="12700">
                <a:solidFill>
                  <a:schemeClr val="accent2">
                    <a:lumMod val="20000"/>
                    <a:lumOff val="80000"/>
                  </a:schemeClr>
                </a:solidFill>
              </a:ln>
              <a:effectLst/>
            </p:spPr>
            <p:txBody>
              <a:bodyPr/>
              <a:lstStyle/>
              <a:p>
                <a:r>
                  <a:rPr lang="en-US">
                    <a:noFill/>
                  </a:rPr>
                  <a:t> </a:t>
                </a:r>
              </a:p>
            </p:txBody>
          </p:sp>
        </mc:Fallback>
      </mc:AlternateContent>
    </p:spTree>
    <p:extLst>
      <p:ext uri="{BB962C8B-B14F-4D97-AF65-F5344CB8AC3E}">
        <p14:creationId xmlns:p14="http://schemas.microsoft.com/office/powerpoint/2010/main" val="138130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EE8E9-97C9-86AB-F321-860AC924E7FB}"/>
              </a:ext>
            </a:extLst>
          </p:cNvPr>
          <p:cNvSpPr>
            <a:spLocks noGrp="1"/>
          </p:cNvSpPr>
          <p:nvPr>
            <p:ph idx="1"/>
          </p:nvPr>
        </p:nvSpPr>
        <p:spPr>
          <a:xfrm>
            <a:off x="243840" y="1289789"/>
            <a:ext cx="11704320" cy="4278422"/>
          </a:xfrm>
        </p:spPr>
        <p:txBody>
          <a:bodyPr>
            <a:normAutofit/>
          </a:bodyPr>
          <a:lstStyle/>
          <a:p>
            <a:pPr marL="0" indent="0" algn="ctr">
              <a:spcAft>
                <a:spcPts val="1200"/>
              </a:spcAft>
              <a:buNone/>
            </a:pPr>
            <a:r>
              <a:rPr lang="en-US" sz="4400" i="1" dirty="0">
                <a:latin typeface="+mj-lt"/>
              </a:rPr>
              <a:t>Setup</a:t>
            </a:r>
          </a:p>
          <a:p>
            <a:pPr marL="0" indent="0" algn="ctr">
              <a:spcAft>
                <a:spcPts val="1200"/>
              </a:spcAft>
              <a:buNone/>
            </a:pPr>
            <a:r>
              <a:rPr lang="en-US" sz="4400" i="1" dirty="0">
                <a:latin typeface="+mj-lt"/>
              </a:rPr>
              <a:t>Warmup</a:t>
            </a:r>
          </a:p>
          <a:p>
            <a:pPr marL="0" indent="0" algn="ctr">
              <a:spcAft>
                <a:spcPts val="1200"/>
              </a:spcAft>
              <a:buNone/>
            </a:pPr>
            <a:r>
              <a:rPr lang="en-US" sz="4400" i="1" dirty="0">
                <a:latin typeface="+mj-lt"/>
              </a:rPr>
              <a:t>Norm inequalities</a:t>
            </a:r>
          </a:p>
          <a:p>
            <a:pPr marL="0" indent="0" algn="ctr">
              <a:spcAft>
                <a:spcPts val="1200"/>
              </a:spcAft>
              <a:buNone/>
            </a:pPr>
            <a:r>
              <a:rPr lang="en-US" sz="4400" i="1" dirty="0">
                <a:latin typeface="+mj-lt"/>
              </a:rPr>
              <a:t>Algorithm</a:t>
            </a:r>
          </a:p>
          <a:p>
            <a:pPr marL="0" indent="0" algn="ctr">
              <a:spcAft>
                <a:spcPts val="1200"/>
              </a:spcAft>
              <a:buNone/>
            </a:pPr>
            <a:r>
              <a:rPr lang="en-US" sz="4400" b="1" i="1" dirty="0">
                <a:solidFill>
                  <a:schemeClr val="accent5">
                    <a:lumMod val="60000"/>
                    <a:lumOff val="40000"/>
                  </a:schemeClr>
                </a:solidFill>
                <a:latin typeface="+mj-lt"/>
              </a:rPr>
              <a:t>Takeaways</a:t>
            </a:r>
          </a:p>
        </p:txBody>
      </p:sp>
    </p:spTree>
    <p:extLst>
      <p:ext uri="{BB962C8B-B14F-4D97-AF65-F5344CB8AC3E}">
        <p14:creationId xmlns:p14="http://schemas.microsoft.com/office/powerpoint/2010/main" val="41577416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2837-FC29-98B7-7C04-5236EE67B37B}"/>
              </a:ext>
            </a:extLst>
          </p:cNvPr>
          <p:cNvSpPr>
            <a:spLocks noGrp="1"/>
          </p:cNvSpPr>
          <p:nvPr>
            <p:ph type="title"/>
          </p:nvPr>
        </p:nvSpPr>
        <p:spPr/>
        <p:txBody>
          <a:bodyPr/>
          <a:lstStyle/>
          <a:p>
            <a:r>
              <a:rPr lang="en-US" dirty="0"/>
              <a:t>TAKEAWAYS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496FEF1-D92E-5BC2-8EE4-DF9988B66381}"/>
                  </a:ext>
                </a:extLst>
              </p:cNvPr>
              <p:cNvSpPr>
                <a:spLocks noGrp="1"/>
              </p:cNvSpPr>
              <p:nvPr>
                <p:ph idx="1"/>
              </p:nvPr>
            </p:nvSpPr>
            <p:spPr/>
            <p:txBody>
              <a:bodyPr>
                <a:normAutofit/>
              </a:bodyPr>
              <a:lstStyle/>
              <a:p>
                <a:pPr marL="0" indent="0">
                  <a:buNone/>
                </a:pPr>
                <a:r>
                  <a:rPr lang="en-US" dirty="0"/>
                  <a:t>We give an algorithm for predicting arbitrary quantum processes over a wide range of input distributions</a:t>
                </a:r>
              </a:p>
              <a:p>
                <a:pPr marL="0" indent="0">
                  <a:buNone/>
                </a:pPr>
                <a:endParaRPr lang="en-US" sz="1050" dirty="0"/>
              </a:p>
              <a:p>
                <a:pPr marL="0" indent="0">
                  <a:buNone/>
                </a:pPr>
                <a:r>
                  <a:rPr lang="en-US" dirty="0"/>
                  <a:t>Some surprises</a:t>
                </a:r>
              </a:p>
              <a:p>
                <a:pPr lvl="1"/>
                <a:r>
                  <a:rPr lang="en-US" sz="3200" dirty="0"/>
                  <a:t>Analogous </a:t>
                </a:r>
                <a:r>
                  <a:rPr lang="en-US" sz="3200" b="1" dirty="0">
                    <a:solidFill>
                      <a:schemeClr val="accent5">
                        <a:lumMod val="60000"/>
                        <a:lumOff val="40000"/>
                      </a:schemeClr>
                    </a:solidFill>
                  </a:rPr>
                  <a:t>classical question is exponentially hard</a:t>
                </a:r>
              </a:p>
              <a:p>
                <a:pPr lvl="1"/>
                <a:r>
                  <a:rPr lang="en-US" sz="3200" b="0" dirty="0"/>
                  <a:t>Only </a:t>
                </a:r>
                <a14:m>
                  <m:oMath xmlns:m="http://schemas.openxmlformats.org/officeDocument/2006/math">
                    <m:func>
                      <m:funcPr>
                        <m:ctrlPr>
                          <a:rPr lang="en-US" sz="3200" b="1" i="1" smtClean="0">
                            <a:solidFill>
                              <a:schemeClr val="accent5">
                                <a:lumMod val="60000"/>
                                <a:lumOff val="40000"/>
                              </a:schemeClr>
                            </a:solidFill>
                            <a:latin typeface="Cambria Math" panose="02040503050406030204" pitchFamily="18" charset="0"/>
                          </a:rPr>
                        </m:ctrlPr>
                      </m:funcPr>
                      <m:fName>
                        <m:r>
                          <a:rPr lang="en-US" sz="3200" b="1" i="0" smtClean="0">
                            <a:solidFill>
                              <a:schemeClr val="accent5">
                                <a:lumMod val="60000"/>
                                <a:lumOff val="40000"/>
                              </a:schemeClr>
                            </a:solidFill>
                            <a:latin typeface="Cambria Math" panose="02040503050406030204" pitchFamily="18" charset="0"/>
                          </a:rPr>
                          <m:t>𝐥𝐨𝐠</m:t>
                        </m:r>
                      </m:fName>
                      <m:e>
                        <m:r>
                          <a:rPr lang="en-US" sz="3200" b="1" i="1" smtClean="0">
                            <a:solidFill>
                              <a:schemeClr val="accent5">
                                <a:lumMod val="60000"/>
                                <a:lumOff val="40000"/>
                              </a:schemeClr>
                            </a:solidFill>
                            <a:latin typeface="Cambria Math" panose="02040503050406030204" pitchFamily="18" charset="0"/>
                          </a:rPr>
                          <m:t>𝒏</m:t>
                        </m:r>
                      </m:e>
                    </m:func>
                  </m:oMath>
                </a14:m>
                <a:r>
                  <a:rPr lang="en-US" sz="3200" b="1" dirty="0">
                    <a:solidFill>
                      <a:schemeClr val="accent5">
                        <a:lumMod val="60000"/>
                        <a:lumOff val="40000"/>
                      </a:schemeClr>
                    </a:solidFill>
                  </a:rPr>
                  <a:t> many queries </a:t>
                </a:r>
                <a:r>
                  <a:rPr lang="en-US" sz="3200" dirty="0"/>
                  <a:t>to the process needed</a:t>
                </a:r>
              </a:p>
              <a:p>
                <a:pPr lvl="1"/>
                <a:r>
                  <a:rPr lang="en-US" sz="3200" b="1" dirty="0">
                    <a:solidFill>
                      <a:schemeClr val="accent5">
                        <a:lumMod val="60000"/>
                        <a:lumOff val="40000"/>
                      </a:schemeClr>
                    </a:solidFill>
                  </a:rPr>
                  <a:t>Algorithm is almost entirely classical </a:t>
                </a:r>
                <a:r>
                  <a:rPr lang="en-US" sz="3200" dirty="0"/>
                  <a:t>(prediction phase requires RDM’s of the input state </a:t>
                </a:r>
                <a14:m>
                  <m:oMath xmlns:m="http://schemas.openxmlformats.org/officeDocument/2006/math">
                    <m:r>
                      <a:rPr lang="en-US" sz="3200" b="0" i="1" smtClean="0">
                        <a:latin typeface="Cambria Math" panose="02040503050406030204" pitchFamily="18" charset="0"/>
                      </a:rPr>
                      <m:t>𝜎</m:t>
                    </m:r>
                  </m:oMath>
                </a14:m>
                <a:r>
                  <a:rPr lang="en-US" sz="3200" dirty="0"/>
                  <a:t>)</a:t>
                </a:r>
              </a:p>
              <a:p>
                <a:pPr lvl="1"/>
                <a:r>
                  <a:rPr lang="en-US" sz="3200" b="1" dirty="0">
                    <a:solidFill>
                      <a:schemeClr val="accent5">
                        <a:lumMod val="60000"/>
                        <a:lumOff val="40000"/>
                      </a:schemeClr>
                    </a:solidFill>
                  </a:rPr>
                  <a:t>Train/test data can differ dramatically:</a:t>
                </a:r>
                <a:r>
                  <a:rPr lang="en-US" sz="3200" dirty="0"/>
                  <a:t> We only train on random product states but can accurately predict behavior of the process on highly entangled states</a:t>
                </a:r>
              </a:p>
            </p:txBody>
          </p:sp>
        </mc:Choice>
        <mc:Fallback>
          <p:sp>
            <p:nvSpPr>
              <p:cNvPr id="3" name="Content Placeholder 2">
                <a:extLst>
                  <a:ext uri="{FF2B5EF4-FFF2-40B4-BE49-F238E27FC236}">
                    <a16:creationId xmlns:a16="http://schemas.microsoft.com/office/drawing/2014/main" id="{E496FEF1-D92E-5BC2-8EE4-DF9988B66381}"/>
                  </a:ext>
                </a:extLst>
              </p:cNvPr>
              <p:cNvSpPr>
                <a:spLocks noGrp="1" noRot="1" noChangeAspect="1" noMove="1" noResize="1" noEditPoints="1" noAdjustHandles="1" noChangeArrowheads="1" noChangeShapeType="1" noTextEdit="1"/>
              </p:cNvSpPr>
              <p:nvPr>
                <p:ph idx="1"/>
              </p:nvPr>
            </p:nvSpPr>
            <p:spPr>
              <a:blipFill>
                <a:blip r:embed="rId3"/>
                <a:stretch>
                  <a:fillRect l="-1410" t="-2638" r="-2278" b="-1679"/>
                </a:stretch>
              </a:blipFill>
            </p:spPr>
            <p:txBody>
              <a:bodyPr/>
              <a:lstStyle/>
              <a:p>
                <a:r>
                  <a:rPr lang="en-US">
                    <a:noFill/>
                  </a:rPr>
                  <a:t> </a:t>
                </a:r>
              </a:p>
            </p:txBody>
          </p:sp>
        </mc:Fallback>
      </mc:AlternateContent>
    </p:spTree>
    <p:extLst>
      <p:ext uri="{BB962C8B-B14F-4D97-AF65-F5344CB8AC3E}">
        <p14:creationId xmlns:p14="http://schemas.microsoft.com/office/powerpoint/2010/main" val="108658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2837-FC29-98B7-7C04-5236EE67B37B}"/>
              </a:ext>
            </a:extLst>
          </p:cNvPr>
          <p:cNvSpPr>
            <a:spLocks noGrp="1"/>
          </p:cNvSpPr>
          <p:nvPr>
            <p:ph type="title"/>
          </p:nvPr>
        </p:nvSpPr>
        <p:spPr/>
        <p:txBody>
          <a:bodyPr/>
          <a:lstStyle/>
          <a:p>
            <a:r>
              <a:rPr lang="en-US" dirty="0"/>
              <a:t>OPEN QUESTIONS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496FEF1-D92E-5BC2-8EE4-DF9988B66381}"/>
                  </a:ext>
                </a:extLst>
              </p:cNvPr>
              <p:cNvSpPr>
                <a:spLocks noGrp="1"/>
              </p:cNvSpPr>
              <p:nvPr>
                <p:ph idx="1"/>
              </p:nvPr>
            </p:nvSpPr>
            <p:spPr/>
            <p:txBody>
              <a:bodyPr>
                <a:normAutofit/>
              </a:bodyPr>
              <a:lstStyle/>
              <a:p>
                <a:pPr marL="0" indent="0">
                  <a:buNone/>
                </a:pPr>
                <a:r>
                  <a:rPr lang="en-US" dirty="0"/>
                  <a:t>Beyond local flatness?</a:t>
                </a:r>
              </a:p>
              <a:p>
                <a:pPr lvl="1"/>
                <a:r>
                  <a:rPr lang="en-US" dirty="0">
                    <a:solidFill>
                      <a:schemeClr val="accent1">
                        <a:lumMod val="40000"/>
                        <a:lumOff val="60000"/>
                      </a:schemeClr>
                    </a:solidFill>
                  </a:rPr>
                  <a:t>Arbitrary “smoothed” distributions over </a:t>
                </a:r>
                <a14:m>
                  <m:oMath xmlns:m="http://schemas.openxmlformats.org/officeDocument/2006/math">
                    <m:r>
                      <a:rPr lang="en-US" b="0" i="1" smtClean="0">
                        <a:solidFill>
                          <a:schemeClr val="accent1">
                            <a:lumMod val="40000"/>
                            <a:lumOff val="60000"/>
                          </a:schemeClr>
                        </a:solidFill>
                        <a:latin typeface="Cambria Math" panose="02040503050406030204" pitchFamily="18" charset="0"/>
                      </a:rPr>
                      <m:t>𝜎</m:t>
                    </m:r>
                  </m:oMath>
                </a14:m>
                <a:endParaRPr lang="en-US" dirty="0">
                  <a:solidFill>
                    <a:schemeClr val="accent1">
                      <a:lumMod val="40000"/>
                      <a:lumOff val="60000"/>
                    </a:schemeClr>
                  </a:solidFill>
                </a:endParaRPr>
              </a:p>
              <a:p>
                <a:pPr lvl="1"/>
                <a:endParaRPr lang="en-US" sz="1100" dirty="0"/>
              </a:p>
              <a:p>
                <a:pPr marL="0" indent="0">
                  <a:buNone/>
                </a:pPr>
                <a:r>
                  <a:rPr lang="en-US" dirty="0"/>
                  <a:t>Improved time/sample complexity under additional assumptions on the channel and/or observable?</a:t>
                </a:r>
              </a:p>
              <a:p>
                <a:pPr lvl="1"/>
                <a:endParaRPr lang="en-US" sz="1100" dirty="0"/>
              </a:p>
              <a:p>
                <a:pPr marL="0" indent="0">
                  <a:buNone/>
                </a:pPr>
                <a:r>
                  <a:rPr lang="en-US" dirty="0"/>
                  <a:t>Improved quantum BH inequality?</a:t>
                </a:r>
              </a:p>
              <a:p>
                <a:pPr lvl="1"/>
                <a:r>
                  <a:rPr lang="en-US" dirty="0">
                    <a:solidFill>
                      <a:schemeClr val="accent1">
                        <a:lumMod val="40000"/>
                        <a:lumOff val="60000"/>
                      </a:schemeClr>
                    </a:solidFill>
                  </a:rPr>
                  <a:t>Classically, best-known constant is </a:t>
                </a:r>
                <a14:m>
                  <m:oMath xmlns:m="http://schemas.openxmlformats.org/officeDocument/2006/math">
                    <m:func>
                      <m:funcPr>
                        <m:ctrlPr>
                          <a:rPr lang="en-US" b="0" i="1" smtClean="0">
                            <a:solidFill>
                              <a:schemeClr val="accent1">
                                <a:lumMod val="40000"/>
                                <a:lumOff val="60000"/>
                              </a:schemeClr>
                            </a:solidFill>
                            <a:latin typeface="Cambria Math" panose="02040503050406030204" pitchFamily="18" charset="0"/>
                          </a:rPr>
                        </m:ctrlPr>
                      </m:funcPr>
                      <m:fName>
                        <m:r>
                          <m:rPr>
                            <m:sty m:val="p"/>
                          </m:rPr>
                          <a:rPr lang="en-US" b="0" i="0" smtClean="0">
                            <a:solidFill>
                              <a:schemeClr val="accent1">
                                <a:lumMod val="40000"/>
                                <a:lumOff val="60000"/>
                              </a:schemeClr>
                            </a:solidFill>
                            <a:latin typeface="Cambria Math" panose="02040503050406030204" pitchFamily="18" charset="0"/>
                          </a:rPr>
                          <m:t>exp</m:t>
                        </m:r>
                      </m:fName>
                      <m:e>
                        <m:d>
                          <m:dPr>
                            <m:ctrlPr>
                              <a:rPr lang="en-US" b="0" i="1" smtClean="0">
                                <a:solidFill>
                                  <a:schemeClr val="accent1">
                                    <a:lumMod val="40000"/>
                                    <a:lumOff val="60000"/>
                                  </a:schemeClr>
                                </a:solidFill>
                                <a:latin typeface="Cambria Math" panose="02040503050406030204" pitchFamily="18" charset="0"/>
                              </a:rPr>
                            </m:ctrlPr>
                          </m:dPr>
                          <m:e>
                            <m:r>
                              <a:rPr lang="en-US" b="0" i="1" smtClean="0">
                                <a:solidFill>
                                  <a:schemeClr val="accent1">
                                    <a:lumMod val="40000"/>
                                    <a:lumOff val="60000"/>
                                  </a:schemeClr>
                                </a:solidFill>
                                <a:latin typeface="Cambria Math" panose="02040503050406030204" pitchFamily="18" charset="0"/>
                              </a:rPr>
                              <m:t>𝑂</m:t>
                            </m:r>
                            <m:d>
                              <m:dPr>
                                <m:ctrlPr>
                                  <a:rPr lang="en-US" b="0" i="1" smtClean="0">
                                    <a:solidFill>
                                      <a:schemeClr val="accent1">
                                        <a:lumMod val="40000"/>
                                        <a:lumOff val="60000"/>
                                      </a:schemeClr>
                                    </a:solidFill>
                                    <a:latin typeface="Cambria Math" panose="02040503050406030204" pitchFamily="18" charset="0"/>
                                  </a:rPr>
                                </m:ctrlPr>
                              </m:dPr>
                              <m:e>
                                <m:rad>
                                  <m:radPr>
                                    <m:degHide m:val="on"/>
                                    <m:ctrlPr>
                                      <a:rPr lang="en-US" b="0" i="1" smtClean="0">
                                        <a:solidFill>
                                          <a:schemeClr val="accent1">
                                            <a:lumMod val="40000"/>
                                            <a:lumOff val="60000"/>
                                          </a:schemeClr>
                                        </a:solidFill>
                                        <a:latin typeface="Cambria Math" panose="02040503050406030204" pitchFamily="18" charset="0"/>
                                      </a:rPr>
                                    </m:ctrlPr>
                                  </m:radPr>
                                  <m:deg/>
                                  <m:e>
                                    <m:r>
                                      <a:rPr lang="en-US" b="0" i="1" smtClean="0">
                                        <a:solidFill>
                                          <a:schemeClr val="accent1">
                                            <a:lumMod val="40000"/>
                                            <a:lumOff val="60000"/>
                                          </a:schemeClr>
                                        </a:solidFill>
                                        <a:latin typeface="Cambria Math" panose="02040503050406030204" pitchFamily="18" charset="0"/>
                                      </a:rPr>
                                      <m:t>𝑡</m:t>
                                    </m:r>
                                    <m:func>
                                      <m:funcPr>
                                        <m:ctrlPr>
                                          <a:rPr lang="en-US" b="0" i="1" smtClean="0">
                                            <a:solidFill>
                                              <a:schemeClr val="accent1">
                                                <a:lumMod val="40000"/>
                                                <a:lumOff val="60000"/>
                                              </a:schemeClr>
                                            </a:solidFill>
                                            <a:latin typeface="Cambria Math" panose="02040503050406030204" pitchFamily="18" charset="0"/>
                                          </a:rPr>
                                        </m:ctrlPr>
                                      </m:funcPr>
                                      <m:fName>
                                        <m:r>
                                          <m:rPr>
                                            <m:sty m:val="p"/>
                                          </m:rPr>
                                          <a:rPr lang="en-US" b="0" i="0" smtClean="0">
                                            <a:solidFill>
                                              <a:schemeClr val="accent1">
                                                <a:lumMod val="40000"/>
                                                <a:lumOff val="60000"/>
                                              </a:schemeClr>
                                            </a:solidFill>
                                            <a:latin typeface="Cambria Math" panose="02040503050406030204" pitchFamily="18" charset="0"/>
                                          </a:rPr>
                                          <m:t>log</m:t>
                                        </m:r>
                                      </m:fName>
                                      <m:e>
                                        <m:r>
                                          <a:rPr lang="en-US" b="0" i="1" smtClean="0">
                                            <a:solidFill>
                                              <a:schemeClr val="accent1">
                                                <a:lumMod val="40000"/>
                                                <a:lumOff val="60000"/>
                                              </a:schemeClr>
                                            </a:solidFill>
                                            <a:latin typeface="Cambria Math" panose="02040503050406030204" pitchFamily="18" charset="0"/>
                                          </a:rPr>
                                          <m:t>𝑡</m:t>
                                        </m:r>
                                      </m:e>
                                    </m:func>
                                  </m:e>
                                </m:rad>
                              </m:e>
                            </m:d>
                          </m:e>
                        </m:d>
                      </m:e>
                    </m:func>
                  </m:oMath>
                </a14:m>
                <a:endParaRPr lang="en-US" dirty="0">
                  <a:solidFill>
                    <a:schemeClr val="accent1">
                      <a:lumMod val="40000"/>
                      <a:lumOff val="60000"/>
                    </a:schemeClr>
                  </a:solidFill>
                </a:endParaRPr>
              </a:p>
              <a:p>
                <a:pPr lvl="1"/>
                <a:endParaRPr lang="en-US" sz="1100" dirty="0"/>
              </a:p>
              <a:p>
                <a:pPr marL="0" indent="0">
                  <a:buNone/>
                </a:pPr>
                <a:r>
                  <a:rPr lang="en-US" dirty="0"/>
                  <a:t>Beyond local, bounded-degree observables?</a:t>
                </a:r>
              </a:p>
            </p:txBody>
          </p:sp>
        </mc:Choice>
        <mc:Fallback>
          <p:sp>
            <p:nvSpPr>
              <p:cNvPr id="3" name="Content Placeholder 2">
                <a:extLst>
                  <a:ext uri="{FF2B5EF4-FFF2-40B4-BE49-F238E27FC236}">
                    <a16:creationId xmlns:a16="http://schemas.microsoft.com/office/drawing/2014/main" id="{E496FEF1-D92E-5BC2-8EE4-DF9988B66381}"/>
                  </a:ext>
                </a:extLst>
              </p:cNvPr>
              <p:cNvSpPr>
                <a:spLocks noGrp="1" noRot="1" noChangeAspect="1" noMove="1" noResize="1" noEditPoints="1" noAdjustHandles="1" noChangeArrowheads="1" noChangeShapeType="1" noTextEdit="1"/>
              </p:cNvSpPr>
              <p:nvPr>
                <p:ph idx="1"/>
              </p:nvPr>
            </p:nvSpPr>
            <p:spPr>
              <a:blipFill>
                <a:blip r:embed="rId3"/>
                <a:stretch>
                  <a:fillRect l="-1410" t="-2638"/>
                </a:stretch>
              </a:blipFill>
            </p:spPr>
            <p:txBody>
              <a:bodyPr/>
              <a:lstStyle/>
              <a:p>
                <a:r>
                  <a:rPr lang="en-US">
                    <a:noFill/>
                  </a:rPr>
                  <a:t> </a:t>
                </a:r>
              </a:p>
            </p:txBody>
          </p:sp>
        </mc:Fallback>
      </mc:AlternateContent>
    </p:spTree>
    <p:extLst>
      <p:ext uri="{BB962C8B-B14F-4D97-AF65-F5344CB8AC3E}">
        <p14:creationId xmlns:p14="http://schemas.microsoft.com/office/powerpoint/2010/main" val="638542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6" name="Rectangle 7335">
            <a:extLst>
              <a:ext uri="{FF2B5EF4-FFF2-40B4-BE49-F238E27FC236}">
                <a16:creationId xmlns:a16="http://schemas.microsoft.com/office/drawing/2014/main" id="{BC995382-9A16-58F4-DA3C-A9A489178E2F}"/>
              </a:ext>
            </a:extLst>
          </p:cNvPr>
          <p:cNvSpPr/>
          <p:nvPr/>
        </p:nvSpPr>
        <p:spPr>
          <a:xfrm>
            <a:off x="343683" y="1438022"/>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a:t>
            </a:r>
          </a:p>
        </p:txBody>
      </p:sp>
      <p:sp>
        <p:nvSpPr>
          <p:cNvPr id="35" name="Rounded Rectangle 34">
            <a:extLst>
              <a:ext uri="{FF2B5EF4-FFF2-40B4-BE49-F238E27FC236}">
                <a16:creationId xmlns:a16="http://schemas.microsoft.com/office/drawing/2014/main" id="{4B804031-D1E6-01AF-E42E-CF9750193AA0}"/>
              </a:ext>
            </a:extLst>
          </p:cNvPr>
          <p:cNvSpPr/>
          <p:nvPr/>
        </p:nvSpPr>
        <p:spPr>
          <a:xfrm>
            <a:off x="983669" y="1288473"/>
            <a:ext cx="5375480" cy="2434436"/>
          </a:xfrm>
          <a:prstGeom prst="roundRect">
            <a:avLst>
              <a:gd name="adj" fmla="val 13314"/>
            </a:avLst>
          </a:prstGeom>
          <a:solidFill>
            <a:schemeClr val="accent4">
              <a:lumMod val="60000"/>
              <a:lumOff val="40000"/>
            </a:schemeClr>
          </a:solidFill>
          <a:ln w="635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A1352D-EC76-F275-8F3C-613C3DC8BD30}"/>
              </a:ext>
            </a:extLst>
          </p:cNvPr>
          <p:cNvSpPr>
            <a:spLocks noGrp="1"/>
          </p:cNvSpPr>
          <p:nvPr>
            <p:ph type="title"/>
          </p:nvPr>
        </p:nvSpPr>
        <p:spPr/>
        <p:txBody>
          <a:bodyPr/>
          <a:lstStyle/>
          <a:p>
            <a:r>
              <a:rPr lang="en-US" dirty="0"/>
              <a:t>CLASSICAL HARDNESS</a:t>
            </a:r>
          </a:p>
        </p:txBody>
      </p:sp>
      <p:cxnSp>
        <p:nvCxnSpPr>
          <p:cNvPr id="6" name="Straight Connector 5">
            <a:extLst>
              <a:ext uri="{FF2B5EF4-FFF2-40B4-BE49-F238E27FC236}">
                <a16:creationId xmlns:a16="http://schemas.microsoft.com/office/drawing/2014/main" id="{CAD13F10-C7C6-D962-DB0D-B8B9BC680B6E}"/>
              </a:ext>
            </a:extLst>
          </p:cNvPr>
          <p:cNvCxnSpPr>
            <a:cxnSpLocks/>
          </p:cNvCxnSpPr>
          <p:nvPr/>
        </p:nvCxnSpPr>
        <p:spPr>
          <a:xfrm flipH="1">
            <a:off x="6319262" y="1614174"/>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48D494-C672-DE23-E778-758203FEBD97}"/>
              </a:ext>
            </a:extLst>
          </p:cNvPr>
          <p:cNvCxnSpPr>
            <a:cxnSpLocks/>
          </p:cNvCxnSpPr>
          <p:nvPr/>
        </p:nvCxnSpPr>
        <p:spPr>
          <a:xfrm flipH="1">
            <a:off x="6319262" y="2059745"/>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1B5A12-A474-3356-15C8-6500F4EAC723}"/>
              </a:ext>
            </a:extLst>
          </p:cNvPr>
          <p:cNvCxnSpPr>
            <a:cxnSpLocks/>
          </p:cNvCxnSpPr>
          <p:nvPr/>
        </p:nvCxnSpPr>
        <p:spPr>
          <a:xfrm flipH="1">
            <a:off x="6319262" y="2505317"/>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641F0C-E135-4FDF-82EA-87EDAC87DD7F}"/>
              </a:ext>
            </a:extLst>
          </p:cNvPr>
          <p:cNvCxnSpPr>
            <a:cxnSpLocks/>
          </p:cNvCxnSpPr>
          <p:nvPr/>
        </p:nvCxnSpPr>
        <p:spPr>
          <a:xfrm flipH="1">
            <a:off x="6314278" y="2950888"/>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CFF554-40EA-A84F-E971-6870530EF926}"/>
              </a:ext>
            </a:extLst>
          </p:cNvPr>
          <p:cNvCxnSpPr>
            <a:cxnSpLocks/>
          </p:cNvCxnSpPr>
          <p:nvPr/>
        </p:nvCxnSpPr>
        <p:spPr>
          <a:xfrm flipH="1">
            <a:off x="6319262" y="3396459"/>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2ADDDB-C588-5C26-63BA-602B70D4E16F}"/>
              </a:ext>
            </a:extLst>
          </p:cNvPr>
          <p:cNvCxnSpPr>
            <a:cxnSpLocks/>
          </p:cNvCxnSpPr>
          <p:nvPr/>
        </p:nvCxnSpPr>
        <p:spPr>
          <a:xfrm flipH="1">
            <a:off x="779012" y="1614489"/>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6E4287-0CFD-E27D-BE2F-DAF618BFA14A}"/>
              </a:ext>
            </a:extLst>
          </p:cNvPr>
          <p:cNvCxnSpPr>
            <a:cxnSpLocks/>
          </p:cNvCxnSpPr>
          <p:nvPr/>
        </p:nvCxnSpPr>
        <p:spPr>
          <a:xfrm flipH="1">
            <a:off x="779012" y="2060060"/>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834DD6-9C2E-9B24-D4F1-E260E6CE288A}"/>
              </a:ext>
            </a:extLst>
          </p:cNvPr>
          <p:cNvCxnSpPr>
            <a:cxnSpLocks/>
          </p:cNvCxnSpPr>
          <p:nvPr/>
        </p:nvCxnSpPr>
        <p:spPr>
          <a:xfrm flipH="1">
            <a:off x="779012" y="2505632"/>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710B44-8DBB-BDBE-E75A-5D4C368E76C0}"/>
              </a:ext>
            </a:extLst>
          </p:cNvPr>
          <p:cNvCxnSpPr>
            <a:cxnSpLocks/>
          </p:cNvCxnSpPr>
          <p:nvPr/>
        </p:nvCxnSpPr>
        <p:spPr>
          <a:xfrm flipH="1">
            <a:off x="774028" y="2951203"/>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E4EF4B-FC86-729A-C245-9E70B3D4EEBF}"/>
              </a:ext>
            </a:extLst>
          </p:cNvPr>
          <p:cNvCxnSpPr>
            <a:cxnSpLocks/>
          </p:cNvCxnSpPr>
          <p:nvPr/>
        </p:nvCxnSpPr>
        <p:spPr>
          <a:xfrm flipH="1">
            <a:off x="779012" y="3396774"/>
            <a:ext cx="237238"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04065904-9ED6-8F9D-03C6-E2C51743D163}"/>
                  </a:ext>
                </a:extLst>
              </p:cNvPr>
              <p:cNvSpPr/>
              <p:nvPr/>
            </p:nvSpPr>
            <p:spPr>
              <a:xfrm>
                <a:off x="6575450" y="1294411"/>
                <a:ext cx="545968" cy="548640"/>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𝑍</m:t>
                      </m:r>
                    </m:oMath>
                  </m:oMathPara>
                </a14:m>
                <a:endParaRPr lang="en-US" sz="1000" dirty="0">
                  <a:solidFill>
                    <a:srgbClr val="272611"/>
                  </a:solidFill>
                </a:endParaRPr>
              </a:p>
            </p:txBody>
          </p:sp>
        </mc:Choice>
        <mc:Fallback>
          <p:sp>
            <p:nvSpPr>
              <p:cNvPr id="33" name="Rounded Rectangle 32">
                <a:extLst>
                  <a:ext uri="{FF2B5EF4-FFF2-40B4-BE49-F238E27FC236}">
                    <a16:creationId xmlns:a16="http://schemas.microsoft.com/office/drawing/2014/main" id="{04065904-9ED6-8F9D-03C6-E2C51743D163}"/>
                  </a:ext>
                </a:extLst>
              </p:cNvPr>
              <p:cNvSpPr>
                <a:spLocks noRot="1" noChangeAspect="1" noMove="1" noResize="1" noEditPoints="1" noAdjustHandles="1" noChangeArrowheads="1" noChangeShapeType="1" noTextEdit="1"/>
              </p:cNvSpPr>
              <p:nvPr/>
            </p:nvSpPr>
            <p:spPr>
              <a:xfrm>
                <a:off x="6575450" y="1294411"/>
                <a:ext cx="545968" cy="548640"/>
              </a:xfrm>
              <a:prstGeom prst="roundRect">
                <a:avLst>
                  <a:gd name="adj" fmla="val 17917"/>
                </a:avLst>
              </a:prstGeom>
              <a:blipFill>
                <a:blip r:embed="rId2"/>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60E40ACA-AA2F-8D47-5D2B-4AB4196130B9}"/>
              </a:ext>
            </a:extLst>
          </p:cNvPr>
          <p:cNvCxnSpPr>
            <a:cxnSpLocks/>
            <a:endCxn id="42" idx="1"/>
          </p:cNvCxnSpPr>
          <p:nvPr/>
        </p:nvCxnSpPr>
        <p:spPr>
          <a:xfrm>
            <a:off x="997300" y="1614174"/>
            <a:ext cx="785780" cy="449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E36E34-48CD-1011-D19A-4B66EBF3191A}"/>
              </a:ext>
            </a:extLst>
          </p:cNvPr>
          <p:cNvCxnSpPr>
            <a:cxnSpLocks/>
          </p:cNvCxnSpPr>
          <p:nvPr/>
        </p:nvCxnSpPr>
        <p:spPr>
          <a:xfrm>
            <a:off x="997300" y="2055626"/>
            <a:ext cx="7857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C65450-E373-8320-D0C0-8675D5A1ED00}"/>
              </a:ext>
            </a:extLst>
          </p:cNvPr>
          <p:cNvCxnSpPr>
            <a:cxnSpLocks/>
            <a:stCxn id="35" idx="1"/>
            <a:endCxn id="49" idx="1"/>
          </p:cNvCxnSpPr>
          <p:nvPr/>
        </p:nvCxnSpPr>
        <p:spPr>
          <a:xfrm>
            <a:off x="983669" y="2505691"/>
            <a:ext cx="1803155" cy="344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9C7A0D2-EB04-E795-4337-C09210F709A0}"/>
              </a:ext>
            </a:extLst>
          </p:cNvPr>
          <p:cNvCxnSpPr>
            <a:cxnSpLocks/>
            <a:endCxn id="42" idx="1"/>
          </p:cNvCxnSpPr>
          <p:nvPr/>
        </p:nvCxnSpPr>
        <p:spPr>
          <a:xfrm flipV="1">
            <a:off x="997300" y="2063472"/>
            <a:ext cx="785780" cy="8939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830F823-F558-46D9-1DC6-51AD263D3832}"/>
              </a:ext>
            </a:extLst>
          </p:cNvPr>
          <p:cNvCxnSpPr>
            <a:cxnSpLocks/>
            <a:endCxn id="7285" idx="1"/>
          </p:cNvCxnSpPr>
          <p:nvPr/>
        </p:nvCxnSpPr>
        <p:spPr>
          <a:xfrm flipV="1">
            <a:off x="994449" y="3067102"/>
            <a:ext cx="794884" cy="3293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2" name="Rectangle 41">
                <a:extLst>
                  <a:ext uri="{FF2B5EF4-FFF2-40B4-BE49-F238E27FC236}">
                    <a16:creationId xmlns:a16="http://schemas.microsoft.com/office/drawing/2014/main" id="{1A8BB88D-C41A-9FA5-3786-056D2C2C4C79}"/>
                  </a:ext>
                </a:extLst>
              </p:cNvPr>
              <p:cNvSpPr/>
              <p:nvPr/>
            </p:nvSpPr>
            <p:spPr>
              <a:xfrm>
                <a:off x="1783080" y="1861968"/>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42" name="Rectangle 41">
                <a:extLst>
                  <a:ext uri="{FF2B5EF4-FFF2-40B4-BE49-F238E27FC236}">
                    <a16:creationId xmlns:a16="http://schemas.microsoft.com/office/drawing/2014/main" id="{1A8BB88D-C41A-9FA5-3786-056D2C2C4C79}"/>
                  </a:ext>
                </a:extLst>
              </p:cNvPr>
              <p:cNvSpPr>
                <a:spLocks noRot="1" noChangeAspect="1" noMove="1" noResize="1" noEditPoints="1" noAdjustHandles="1" noChangeArrowheads="1" noChangeShapeType="1" noTextEdit="1"/>
              </p:cNvSpPr>
              <p:nvPr/>
            </p:nvSpPr>
            <p:spPr>
              <a:xfrm>
                <a:off x="1783080" y="1861968"/>
                <a:ext cx="403007" cy="403007"/>
              </a:xfrm>
              <a:prstGeom prst="rect">
                <a:avLst/>
              </a:prstGeom>
              <a:blipFill>
                <a:blip r:embed="rId3"/>
                <a:stretch>
                  <a:fillRect l="-5714" b="-5714"/>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Rectangle 48">
                <a:extLst>
                  <a:ext uri="{FF2B5EF4-FFF2-40B4-BE49-F238E27FC236}">
                    <a16:creationId xmlns:a16="http://schemas.microsoft.com/office/drawing/2014/main" id="{CBB691D2-4CE0-52F7-5803-78A08197315B}"/>
                  </a:ext>
                </a:extLst>
              </p:cNvPr>
              <p:cNvSpPr/>
              <p:nvPr/>
            </p:nvSpPr>
            <p:spPr>
              <a:xfrm>
                <a:off x="2786824" y="2649160"/>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49" name="Rectangle 48">
                <a:extLst>
                  <a:ext uri="{FF2B5EF4-FFF2-40B4-BE49-F238E27FC236}">
                    <a16:creationId xmlns:a16="http://schemas.microsoft.com/office/drawing/2014/main" id="{CBB691D2-4CE0-52F7-5803-78A08197315B}"/>
                  </a:ext>
                </a:extLst>
              </p:cNvPr>
              <p:cNvSpPr>
                <a:spLocks noRot="1" noChangeAspect="1" noMove="1" noResize="1" noEditPoints="1" noAdjustHandles="1" noChangeArrowheads="1" noChangeShapeType="1" noTextEdit="1"/>
              </p:cNvSpPr>
              <p:nvPr/>
            </p:nvSpPr>
            <p:spPr>
              <a:xfrm>
                <a:off x="2786824" y="2649160"/>
                <a:ext cx="403007" cy="403007"/>
              </a:xfrm>
              <a:prstGeom prst="rect">
                <a:avLst/>
              </a:prstGeom>
              <a:blipFill>
                <a:blip r:embed="rId4"/>
                <a:stretch>
                  <a:fillRect l="-5714" b="-5714"/>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Rectangle 53">
                <a:extLst>
                  <a:ext uri="{FF2B5EF4-FFF2-40B4-BE49-F238E27FC236}">
                    <a16:creationId xmlns:a16="http://schemas.microsoft.com/office/drawing/2014/main" id="{757BBAB7-D5AB-B47B-E4A3-AD9D1407CE24}"/>
                  </a:ext>
                </a:extLst>
              </p:cNvPr>
              <p:cNvSpPr/>
              <p:nvPr/>
            </p:nvSpPr>
            <p:spPr>
              <a:xfrm>
                <a:off x="2784222" y="3145122"/>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54" name="Rectangle 53">
                <a:extLst>
                  <a:ext uri="{FF2B5EF4-FFF2-40B4-BE49-F238E27FC236}">
                    <a16:creationId xmlns:a16="http://schemas.microsoft.com/office/drawing/2014/main" id="{757BBAB7-D5AB-B47B-E4A3-AD9D1407CE24}"/>
                  </a:ext>
                </a:extLst>
              </p:cNvPr>
              <p:cNvSpPr>
                <a:spLocks noRot="1" noChangeAspect="1" noMove="1" noResize="1" noEditPoints="1" noAdjustHandles="1" noChangeArrowheads="1" noChangeShapeType="1" noTextEdit="1"/>
              </p:cNvSpPr>
              <p:nvPr/>
            </p:nvSpPr>
            <p:spPr>
              <a:xfrm>
                <a:off x="2784222" y="3145122"/>
                <a:ext cx="403007" cy="403007"/>
              </a:xfrm>
              <a:prstGeom prst="rect">
                <a:avLst/>
              </a:prstGeom>
              <a:blipFill>
                <a:blip r:embed="rId5"/>
                <a:stretch>
                  <a:fillRect l="-5714" b="-5714"/>
                </a:stretch>
              </a:blipFill>
              <a:ln w="25400">
                <a:solidFill>
                  <a:schemeClr val="tx1"/>
                </a:solidFill>
              </a:ln>
            </p:spPr>
            <p:txBody>
              <a:bodyPr/>
              <a:lstStyle/>
              <a:p>
                <a:r>
                  <a:rPr lang="en-US">
                    <a:noFill/>
                  </a:rPr>
                  <a:t> </a:t>
                </a:r>
              </a:p>
            </p:txBody>
          </p:sp>
        </mc:Fallback>
      </mc:AlternateContent>
      <p:cxnSp>
        <p:nvCxnSpPr>
          <p:cNvPr id="55" name="Straight Connector 54">
            <a:extLst>
              <a:ext uri="{FF2B5EF4-FFF2-40B4-BE49-F238E27FC236}">
                <a16:creationId xmlns:a16="http://schemas.microsoft.com/office/drawing/2014/main" id="{C11BF3B3-DBFF-61CC-2BA2-6A9287035949}"/>
              </a:ext>
            </a:extLst>
          </p:cNvPr>
          <p:cNvCxnSpPr>
            <a:cxnSpLocks/>
            <a:endCxn id="54" idx="1"/>
          </p:cNvCxnSpPr>
          <p:nvPr/>
        </p:nvCxnSpPr>
        <p:spPr>
          <a:xfrm>
            <a:off x="1009325" y="2078672"/>
            <a:ext cx="1774897" cy="12679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CFCCD5B-CE8F-9956-073D-D06838E2BBA4}"/>
              </a:ext>
            </a:extLst>
          </p:cNvPr>
          <p:cNvCxnSpPr>
            <a:cxnSpLocks/>
            <a:endCxn id="54" idx="1"/>
          </p:cNvCxnSpPr>
          <p:nvPr/>
        </p:nvCxnSpPr>
        <p:spPr>
          <a:xfrm>
            <a:off x="997300" y="1605651"/>
            <a:ext cx="1786922" cy="174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2569F1D-8E6C-E823-34CA-135FFB28054E}"/>
              </a:ext>
            </a:extLst>
          </p:cNvPr>
          <p:cNvCxnSpPr>
            <a:cxnSpLocks/>
          </p:cNvCxnSpPr>
          <p:nvPr/>
        </p:nvCxnSpPr>
        <p:spPr>
          <a:xfrm>
            <a:off x="1021233" y="3392088"/>
            <a:ext cx="1789127" cy="43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68" name="Straight Connector 7167">
            <a:extLst>
              <a:ext uri="{FF2B5EF4-FFF2-40B4-BE49-F238E27FC236}">
                <a16:creationId xmlns:a16="http://schemas.microsoft.com/office/drawing/2014/main" id="{89AEF7B7-E9FA-36C8-6F13-C465591E711C}"/>
              </a:ext>
            </a:extLst>
          </p:cNvPr>
          <p:cNvCxnSpPr>
            <a:cxnSpLocks/>
            <a:stCxn id="42" idx="3"/>
            <a:endCxn id="49" idx="1"/>
          </p:cNvCxnSpPr>
          <p:nvPr/>
        </p:nvCxnSpPr>
        <p:spPr>
          <a:xfrm>
            <a:off x="2186087" y="2063472"/>
            <a:ext cx="600737" cy="7871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73" name="Rectangle 7172">
                <a:extLst>
                  <a:ext uri="{FF2B5EF4-FFF2-40B4-BE49-F238E27FC236}">
                    <a16:creationId xmlns:a16="http://schemas.microsoft.com/office/drawing/2014/main" id="{64CAF690-C5B9-D8A7-D14D-9BBCE601A261}"/>
                  </a:ext>
                </a:extLst>
              </p:cNvPr>
              <p:cNvSpPr/>
              <p:nvPr/>
            </p:nvSpPr>
            <p:spPr>
              <a:xfrm>
                <a:off x="3884191" y="2118669"/>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73" name="Rectangle 7172">
                <a:extLst>
                  <a:ext uri="{FF2B5EF4-FFF2-40B4-BE49-F238E27FC236}">
                    <a16:creationId xmlns:a16="http://schemas.microsoft.com/office/drawing/2014/main" id="{64CAF690-C5B9-D8A7-D14D-9BBCE601A261}"/>
                  </a:ext>
                </a:extLst>
              </p:cNvPr>
              <p:cNvSpPr>
                <a:spLocks noRot="1" noChangeAspect="1" noMove="1" noResize="1" noEditPoints="1" noAdjustHandles="1" noChangeArrowheads="1" noChangeShapeType="1" noTextEdit="1"/>
              </p:cNvSpPr>
              <p:nvPr/>
            </p:nvSpPr>
            <p:spPr>
              <a:xfrm>
                <a:off x="3884191" y="2118669"/>
                <a:ext cx="403007" cy="403007"/>
              </a:xfrm>
              <a:prstGeom prst="rect">
                <a:avLst/>
              </a:prstGeom>
              <a:blipFill>
                <a:blip r:embed="rId6"/>
                <a:stretch>
                  <a:fillRect l="-5714" b="-8824"/>
                </a:stretch>
              </a:blipFill>
              <a:ln w="25400">
                <a:solidFill>
                  <a:schemeClr val="tx1"/>
                </a:solidFill>
              </a:ln>
            </p:spPr>
            <p:txBody>
              <a:bodyPr/>
              <a:lstStyle/>
              <a:p>
                <a:r>
                  <a:rPr lang="en-US">
                    <a:noFill/>
                  </a:rPr>
                  <a:t> </a:t>
                </a:r>
              </a:p>
            </p:txBody>
          </p:sp>
        </mc:Fallback>
      </mc:AlternateContent>
      <p:cxnSp>
        <p:nvCxnSpPr>
          <p:cNvPr id="7174" name="Straight Connector 7173">
            <a:extLst>
              <a:ext uri="{FF2B5EF4-FFF2-40B4-BE49-F238E27FC236}">
                <a16:creationId xmlns:a16="http://schemas.microsoft.com/office/drawing/2014/main" id="{98026993-28AB-2036-D9BD-78F577BBE5CE}"/>
              </a:ext>
            </a:extLst>
          </p:cNvPr>
          <p:cNvCxnSpPr>
            <a:cxnSpLocks/>
            <a:stCxn id="49" idx="3"/>
            <a:endCxn id="7173" idx="1"/>
          </p:cNvCxnSpPr>
          <p:nvPr/>
        </p:nvCxnSpPr>
        <p:spPr>
          <a:xfrm flipV="1">
            <a:off x="3189831" y="2320173"/>
            <a:ext cx="694360" cy="5304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77" name="Straight Connector 7176">
            <a:extLst>
              <a:ext uri="{FF2B5EF4-FFF2-40B4-BE49-F238E27FC236}">
                <a16:creationId xmlns:a16="http://schemas.microsoft.com/office/drawing/2014/main" id="{2544A217-765B-B044-6AC2-22A281A20347}"/>
              </a:ext>
            </a:extLst>
          </p:cNvPr>
          <p:cNvCxnSpPr>
            <a:cxnSpLocks/>
            <a:stCxn id="54" idx="3"/>
            <a:endCxn id="7173" idx="1"/>
          </p:cNvCxnSpPr>
          <p:nvPr/>
        </p:nvCxnSpPr>
        <p:spPr>
          <a:xfrm flipV="1">
            <a:off x="3187229" y="2320173"/>
            <a:ext cx="696962" cy="10264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80" name="Straight Connector 7179">
            <a:extLst>
              <a:ext uri="{FF2B5EF4-FFF2-40B4-BE49-F238E27FC236}">
                <a16:creationId xmlns:a16="http://schemas.microsoft.com/office/drawing/2014/main" id="{ACF8FFC6-DEEC-39B2-F47B-C7512C803F69}"/>
              </a:ext>
            </a:extLst>
          </p:cNvPr>
          <p:cNvCxnSpPr>
            <a:cxnSpLocks/>
            <a:stCxn id="35" idx="1"/>
            <a:endCxn id="7173" idx="1"/>
          </p:cNvCxnSpPr>
          <p:nvPr/>
        </p:nvCxnSpPr>
        <p:spPr>
          <a:xfrm flipV="1">
            <a:off x="983669" y="2320173"/>
            <a:ext cx="2900522" cy="1855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83" name="Rectangle 7182">
                <a:extLst>
                  <a:ext uri="{FF2B5EF4-FFF2-40B4-BE49-F238E27FC236}">
                    <a16:creationId xmlns:a16="http://schemas.microsoft.com/office/drawing/2014/main" id="{A3709B5C-FFDB-969F-9345-7001247A5229}"/>
                  </a:ext>
                </a:extLst>
              </p:cNvPr>
              <p:cNvSpPr/>
              <p:nvPr/>
            </p:nvSpPr>
            <p:spPr>
              <a:xfrm>
                <a:off x="3881589" y="2893470"/>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83" name="Rectangle 7182">
                <a:extLst>
                  <a:ext uri="{FF2B5EF4-FFF2-40B4-BE49-F238E27FC236}">
                    <a16:creationId xmlns:a16="http://schemas.microsoft.com/office/drawing/2014/main" id="{A3709B5C-FFDB-969F-9345-7001247A5229}"/>
                  </a:ext>
                </a:extLst>
              </p:cNvPr>
              <p:cNvSpPr>
                <a:spLocks noRot="1" noChangeAspect="1" noMove="1" noResize="1" noEditPoints="1" noAdjustHandles="1" noChangeArrowheads="1" noChangeShapeType="1" noTextEdit="1"/>
              </p:cNvSpPr>
              <p:nvPr/>
            </p:nvSpPr>
            <p:spPr>
              <a:xfrm>
                <a:off x="3881589" y="2893470"/>
                <a:ext cx="403007" cy="403007"/>
              </a:xfrm>
              <a:prstGeom prst="rect">
                <a:avLst/>
              </a:prstGeom>
              <a:blipFill>
                <a:blip r:embed="rId7"/>
                <a:stretch>
                  <a:fillRect l="-5714" b="-8824"/>
                </a:stretch>
              </a:blipFill>
              <a:ln w="25400">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184" name="Rectangle 7183">
                <a:extLst>
                  <a:ext uri="{FF2B5EF4-FFF2-40B4-BE49-F238E27FC236}">
                    <a16:creationId xmlns:a16="http://schemas.microsoft.com/office/drawing/2014/main" id="{EA949AD1-0B76-899A-7762-81E6395560EA}"/>
                  </a:ext>
                </a:extLst>
              </p:cNvPr>
              <p:cNvSpPr/>
              <p:nvPr/>
            </p:nvSpPr>
            <p:spPr>
              <a:xfrm>
                <a:off x="2798592" y="1415758"/>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84" name="Rectangle 7183">
                <a:extLst>
                  <a:ext uri="{FF2B5EF4-FFF2-40B4-BE49-F238E27FC236}">
                    <a16:creationId xmlns:a16="http://schemas.microsoft.com/office/drawing/2014/main" id="{EA949AD1-0B76-899A-7762-81E6395560EA}"/>
                  </a:ext>
                </a:extLst>
              </p:cNvPr>
              <p:cNvSpPr>
                <a:spLocks noRot="1" noChangeAspect="1" noMove="1" noResize="1" noEditPoints="1" noAdjustHandles="1" noChangeArrowheads="1" noChangeShapeType="1" noTextEdit="1"/>
              </p:cNvSpPr>
              <p:nvPr/>
            </p:nvSpPr>
            <p:spPr>
              <a:xfrm>
                <a:off x="2798592" y="1415758"/>
                <a:ext cx="403007" cy="403007"/>
              </a:xfrm>
              <a:prstGeom prst="rect">
                <a:avLst/>
              </a:prstGeom>
              <a:blipFill>
                <a:blip r:embed="rId8"/>
                <a:stretch>
                  <a:fillRect l="-5882" b="-8824"/>
                </a:stretch>
              </a:blipFill>
              <a:ln w="25400">
                <a:solidFill>
                  <a:schemeClr val="tx1"/>
                </a:solidFill>
              </a:ln>
            </p:spPr>
            <p:txBody>
              <a:bodyPr/>
              <a:lstStyle/>
              <a:p>
                <a:r>
                  <a:rPr lang="en-US">
                    <a:noFill/>
                  </a:rPr>
                  <a:t> </a:t>
                </a:r>
              </a:p>
            </p:txBody>
          </p:sp>
        </mc:Fallback>
      </mc:AlternateContent>
      <p:cxnSp>
        <p:nvCxnSpPr>
          <p:cNvPr id="7185" name="Straight Connector 7184">
            <a:extLst>
              <a:ext uri="{FF2B5EF4-FFF2-40B4-BE49-F238E27FC236}">
                <a16:creationId xmlns:a16="http://schemas.microsoft.com/office/drawing/2014/main" id="{126F0B70-94E2-E462-EA90-70AC2F2E8B44}"/>
              </a:ext>
            </a:extLst>
          </p:cNvPr>
          <p:cNvCxnSpPr>
            <a:cxnSpLocks/>
            <a:endCxn id="7184" idx="1"/>
          </p:cNvCxnSpPr>
          <p:nvPr/>
        </p:nvCxnSpPr>
        <p:spPr>
          <a:xfrm>
            <a:off x="1012372" y="1617262"/>
            <a:ext cx="1786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92" name="Straight Connector 7191">
            <a:extLst>
              <a:ext uri="{FF2B5EF4-FFF2-40B4-BE49-F238E27FC236}">
                <a16:creationId xmlns:a16="http://schemas.microsoft.com/office/drawing/2014/main" id="{67354B75-01EB-CC72-133F-F77D76C26ECB}"/>
              </a:ext>
            </a:extLst>
          </p:cNvPr>
          <p:cNvCxnSpPr>
            <a:cxnSpLocks/>
            <a:stCxn id="7184" idx="3"/>
            <a:endCxn id="7183" idx="1"/>
          </p:cNvCxnSpPr>
          <p:nvPr/>
        </p:nvCxnSpPr>
        <p:spPr>
          <a:xfrm>
            <a:off x="3201599" y="1617262"/>
            <a:ext cx="679990" cy="14777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96" name="Rectangle 7195">
                <a:extLst>
                  <a:ext uri="{FF2B5EF4-FFF2-40B4-BE49-F238E27FC236}">
                    <a16:creationId xmlns:a16="http://schemas.microsoft.com/office/drawing/2014/main" id="{6E18B9C7-3B83-1C32-1200-2C49102CAC60}"/>
                  </a:ext>
                </a:extLst>
              </p:cNvPr>
              <p:cNvSpPr/>
              <p:nvPr/>
            </p:nvSpPr>
            <p:spPr>
              <a:xfrm>
                <a:off x="3881588" y="1617262"/>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196" name="Rectangle 7195">
                <a:extLst>
                  <a:ext uri="{FF2B5EF4-FFF2-40B4-BE49-F238E27FC236}">
                    <a16:creationId xmlns:a16="http://schemas.microsoft.com/office/drawing/2014/main" id="{6E18B9C7-3B83-1C32-1200-2C49102CAC60}"/>
                  </a:ext>
                </a:extLst>
              </p:cNvPr>
              <p:cNvSpPr>
                <a:spLocks noRot="1" noChangeAspect="1" noMove="1" noResize="1" noEditPoints="1" noAdjustHandles="1" noChangeArrowheads="1" noChangeShapeType="1" noTextEdit="1"/>
              </p:cNvSpPr>
              <p:nvPr/>
            </p:nvSpPr>
            <p:spPr>
              <a:xfrm>
                <a:off x="3881588" y="1617262"/>
                <a:ext cx="403007" cy="403007"/>
              </a:xfrm>
              <a:prstGeom prst="rect">
                <a:avLst/>
              </a:prstGeom>
              <a:blipFill>
                <a:blip r:embed="rId9"/>
                <a:stretch>
                  <a:fillRect l="-5714" b="-8824"/>
                </a:stretch>
              </a:blipFill>
              <a:ln w="25400">
                <a:solidFill>
                  <a:schemeClr val="tx1"/>
                </a:solidFill>
              </a:ln>
            </p:spPr>
            <p:txBody>
              <a:bodyPr/>
              <a:lstStyle/>
              <a:p>
                <a:r>
                  <a:rPr lang="en-US">
                    <a:noFill/>
                  </a:rPr>
                  <a:t> </a:t>
                </a:r>
              </a:p>
            </p:txBody>
          </p:sp>
        </mc:Fallback>
      </mc:AlternateContent>
      <p:cxnSp>
        <p:nvCxnSpPr>
          <p:cNvPr id="7197" name="Straight Connector 7196">
            <a:extLst>
              <a:ext uri="{FF2B5EF4-FFF2-40B4-BE49-F238E27FC236}">
                <a16:creationId xmlns:a16="http://schemas.microsoft.com/office/drawing/2014/main" id="{22ED2349-F220-C504-04F1-DB83E9A491B0}"/>
              </a:ext>
            </a:extLst>
          </p:cNvPr>
          <p:cNvCxnSpPr>
            <a:cxnSpLocks/>
            <a:stCxn id="7184" idx="3"/>
            <a:endCxn id="7196" idx="1"/>
          </p:cNvCxnSpPr>
          <p:nvPr/>
        </p:nvCxnSpPr>
        <p:spPr>
          <a:xfrm>
            <a:off x="3201599" y="1617262"/>
            <a:ext cx="679989" cy="2015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1" name="Straight Connector 7200">
            <a:extLst>
              <a:ext uri="{FF2B5EF4-FFF2-40B4-BE49-F238E27FC236}">
                <a16:creationId xmlns:a16="http://schemas.microsoft.com/office/drawing/2014/main" id="{21E33B0A-9C0E-D9DC-8C15-5C8383EEDFE8}"/>
              </a:ext>
            </a:extLst>
          </p:cNvPr>
          <p:cNvCxnSpPr>
            <a:cxnSpLocks/>
            <a:stCxn id="42" idx="3"/>
            <a:endCxn id="7196" idx="1"/>
          </p:cNvCxnSpPr>
          <p:nvPr/>
        </p:nvCxnSpPr>
        <p:spPr>
          <a:xfrm flipV="1">
            <a:off x="2186087" y="1818766"/>
            <a:ext cx="1695501" cy="2447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4" name="Straight Connector 7203">
            <a:extLst>
              <a:ext uri="{FF2B5EF4-FFF2-40B4-BE49-F238E27FC236}">
                <a16:creationId xmlns:a16="http://schemas.microsoft.com/office/drawing/2014/main" id="{D586972D-C2F5-969F-D813-4901A57288EF}"/>
              </a:ext>
            </a:extLst>
          </p:cNvPr>
          <p:cNvCxnSpPr>
            <a:cxnSpLocks/>
            <a:endCxn id="7196" idx="1"/>
          </p:cNvCxnSpPr>
          <p:nvPr/>
        </p:nvCxnSpPr>
        <p:spPr>
          <a:xfrm flipV="1">
            <a:off x="991847" y="1818766"/>
            <a:ext cx="2889741" cy="1145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07" name="Rectangle 7206">
                <a:extLst>
                  <a:ext uri="{FF2B5EF4-FFF2-40B4-BE49-F238E27FC236}">
                    <a16:creationId xmlns:a16="http://schemas.microsoft.com/office/drawing/2014/main" id="{BFC0AED7-7BA6-6728-F9C5-A0A443D83C55}"/>
                  </a:ext>
                </a:extLst>
              </p:cNvPr>
              <p:cNvSpPr/>
              <p:nvPr/>
            </p:nvSpPr>
            <p:spPr>
              <a:xfrm>
                <a:off x="4978956" y="3209184"/>
                <a:ext cx="403007" cy="403007"/>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207" name="Rectangle 7206">
                <a:extLst>
                  <a:ext uri="{FF2B5EF4-FFF2-40B4-BE49-F238E27FC236}">
                    <a16:creationId xmlns:a16="http://schemas.microsoft.com/office/drawing/2014/main" id="{BFC0AED7-7BA6-6728-F9C5-A0A443D83C55}"/>
                  </a:ext>
                </a:extLst>
              </p:cNvPr>
              <p:cNvSpPr>
                <a:spLocks noRot="1" noChangeAspect="1" noMove="1" noResize="1" noEditPoints="1" noAdjustHandles="1" noChangeArrowheads="1" noChangeShapeType="1" noTextEdit="1"/>
              </p:cNvSpPr>
              <p:nvPr/>
            </p:nvSpPr>
            <p:spPr>
              <a:xfrm>
                <a:off x="4978956" y="3209184"/>
                <a:ext cx="403007" cy="403007"/>
              </a:xfrm>
              <a:prstGeom prst="rect">
                <a:avLst/>
              </a:prstGeom>
              <a:blipFill>
                <a:blip r:embed="rId10"/>
                <a:stretch>
                  <a:fillRect l="-5882" b="-5714"/>
                </a:stretch>
              </a:blipFill>
              <a:ln w="25400">
                <a:solidFill>
                  <a:schemeClr val="tx1"/>
                </a:solidFill>
              </a:ln>
            </p:spPr>
            <p:txBody>
              <a:bodyPr/>
              <a:lstStyle/>
              <a:p>
                <a:r>
                  <a:rPr lang="en-US">
                    <a:noFill/>
                  </a:rPr>
                  <a:t> </a:t>
                </a:r>
              </a:p>
            </p:txBody>
          </p:sp>
        </mc:Fallback>
      </mc:AlternateContent>
      <p:cxnSp>
        <p:nvCxnSpPr>
          <p:cNvPr id="7210" name="Straight Connector 7209">
            <a:extLst>
              <a:ext uri="{FF2B5EF4-FFF2-40B4-BE49-F238E27FC236}">
                <a16:creationId xmlns:a16="http://schemas.microsoft.com/office/drawing/2014/main" id="{8F6A2A71-CB46-099B-C798-682A9952B7E5}"/>
              </a:ext>
            </a:extLst>
          </p:cNvPr>
          <p:cNvCxnSpPr>
            <a:cxnSpLocks/>
            <a:stCxn id="7196" idx="3"/>
            <a:endCxn id="7255" idx="1"/>
          </p:cNvCxnSpPr>
          <p:nvPr/>
        </p:nvCxnSpPr>
        <p:spPr>
          <a:xfrm flipV="1">
            <a:off x="4284595" y="1793935"/>
            <a:ext cx="700614" cy="24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3" name="Straight Connector 7212">
            <a:extLst>
              <a:ext uri="{FF2B5EF4-FFF2-40B4-BE49-F238E27FC236}">
                <a16:creationId xmlns:a16="http://schemas.microsoft.com/office/drawing/2014/main" id="{9D0A459B-26DF-064A-82C5-F8BCA4BCCCB4}"/>
              </a:ext>
            </a:extLst>
          </p:cNvPr>
          <p:cNvCxnSpPr>
            <a:cxnSpLocks/>
            <a:stCxn id="7173" idx="3"/>
            <a:endCxn id="7255" idx="1"/>
          </p:cNvCxnSpPr>
          <p:nvPr/>
        </p:nvCxnSpPr>
        <p:spPr>
          <a:xfrm flipV="1">
            <a:off x="4287198" y="1793935"/>
            <a:ext cx="698011" cy="5262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6" name="Straight Connector 7215">
            <a:extLst>
              <a:ext uri="{FF2B5EF4-FFF2-40B4-BE49-F238E27FC236}">
                <a16:creationId xmlns:a16="http://schemas.microsoft.com/office/drawing/2014/main" id="{73BB316C-0C57-BFA5-710F-6B56188DCA0F}"/>
              </a:ext>
            </a:extLst>
          </p:cNvPr>
          <p:cNvCxnSpPr>
            <a:cxnSpLocks/>
            <a:stCxn id="7208" idx="3"/>
          </p:cNvCxnSpPr>
          <p:nvPr/>
        </p:nvCxnSpPr>
        <p:spPr>
          <a:xfrm flipV="1">
            <a:off x="5382634" y="2076190"/>
            <a:ext cx="966265" cy="477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9" name="Straight Connector 7218">
            <a:extLst>
              <a:ext uri="{FF2B5EF4-FFF2-40B4-BE49-F238E27FC236}">
                <a16:creationId xmlns:a16="http://schemas.microsoft.com/office/drawing/2014/main" id="{0820ACF6-D4C9-037F-6455-AD0E83AB4A89}"/>
              </a:ext>
            </a:extLst>
          </p:cNvPr>
          <p:cNvCxnSpPr>
            <a:cxnSpLocks/>
            <a:stCxn id="7208" idx="1"/>
            <a:endCxn id="7183" idx="3"/>
          </p:cNvCxnSpPr>
          <p:nvPr/>
        </p:nvCxnSpPr>
        <p:spPr>
          <a:xfrm flipH="1">
            <a:off x="4284596" y="2553217"/>
            <a:ext cx="695031" cy="541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2" name="Straight Connector 7221">
            <a:extLst>
              <a:ext uri="{FF2B5EF4-FFF2-40B4-BE49-F238E27FC236}">
                <a16:creationId xmlns:a16="http://schemas.microsoft.com/office/drawing/2014/main" id="{624BD78B-6436-79C6-4883-805E803BFB42}"/>
              </a:ext>
            </a:extLst>
          </p:cNvPr>
          <p:cNvCxnSpPr>
            <a:cxnSpLocks/>
            <a:stCxn id="7207" idx="1"/>
            <a:endCxn id="54" idx="3"/>
          </p:cNvCxnSpPr>
          <p:nvPr/>
        </p:nvCxnSpPr>
        <p:spPr>
          <a:xfrm flipH="1" flipV="1">
            <a:off x="3187229" y="3346626"/>
            <a:ext cx="1791727" cy="640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6" name="Straight Connector 7225">
            <a:extLst>
              <a:ext uri="{FF2B5EF4-FFF2-40B4-BE49-F238E27FC236}">
                <a16:creationId xmlns:a16="http://schemas.microsoft.com/office/drawing/2014/main" id="{ABDFCEA3-F115-90A5-0B68-914599529B6A}"/>
              </a:ext>
            </a:extLst>
          </p:cNvPr>
          <p:cNvCxnSpPr>
            <a:cxnSpLocks/>
            <a:stCxn id="7196" idx="3"/>
            <a:endCxn id="7207" idx="1"/>
          </p:cNvCxnSpPr>
          <p:nvPr/>
        </p:nvCxnSpPr>
        <p:spPr>
          <a:xfrm>
            <a:off x="4284595" y="1818766"/>
            <a:ext cx="694361" cy="15919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9" name="Straight Connector 7228">
            <a:extLst>
              <a:ext uri="{FF2B5EF4-FFF2-40B4-BE49-F238E27FC236}">
                <a16:creationId xmlns:a16="http://schemas.microsoft.com/office/drawing/2014/main" id="{2302B682-D5D5-4223-777F-1C1A0D1A408F}"/>
              </a:ext>
            </a:extLst>
          </p:cNvPr>
          <p:cNvCxnSpPr>
            <a:cxnSpLocks/>
            <a:stCxn id="7208" idx="1"/>
            <a:endCxn id="49" idx="3"/>
          </p:cNvCxnSpPr>
          <p:nvPr/>
        </p:nvCxnSpPr>
        <p:spPr>
          <a:xfrm flipH="1">
            <a:off x="3189831" y="2553217"/>
            <a:ext cx="1789796" cy="297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2" name="Straight Connector 7231">
            <a:extLst>
              <a:ext uri="{FF2B5EF4-FFF2-40B4-BE49-F238E27FC236}">
                <a16:creationId xmlns:a16="http://schemas.microsoft.com/office/drawing/2014/main" id="{7726CAB2-7CE1-22BE-EEF4-6413A630FAAD}"/>
              </a:ext>
            </a:extLst>
          </p:cNvPr>
          <p:cNvCxnSpPr>
            <a:cxnSpLocks/>
            <a:stCxn id="7207" idx="1"/>
            <a:endCxn id="7183" idx="3"/>
          </p:cNvCxnSpPr>
          <p:nvPr/>
        </p:nvCxnSpPr>
        <p:spPr>
          <a:xfrm flipH="1" flipV="1">
            <a:off x="4284596" y="3094974"/>
            <a:ext cx="694360" cy="3157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58" name="Straight Connector 7257">
            <a:extLst>
              <a:ext uri="{FF2B5EF4-FFF2-40B4-BE49-F238E27FC236}">
                <a16:creationId xmlns:a16="http://schemas.microsoft.com/office/drawing/2014/main" id="{967866A5-19C8-FA91-EE9C-C3A8C6AE5027}"/>
              </a:ext>
            </a:extLst>
          </p:cNvPr>
          <p:cNvCxnSpPr>
            <a:cxnSpLocks/>
            <a:stCxn id="7207" idx="3"/>
          </p:cNvCxnSpPr>
          <p:nvPr/>
        </p:nvCxnSpPr>
        <p:spPr>
          <a:xfrm flipV="1">
            <a:off x="5381963" y="2077698"/>
            <a:ext cx="977185" cy="13329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62" name="Straight Connector 7261">
            <a:extLst>
              <a:ext uri="{FF2B5EF4-FFF2-40B4-BE49-F238E27FC236}">
                <a16:creationId xmlns:a16="http://schemas.microsoft.com/office/drawing/2014/main" id="{493715A0-0DFE-9443-E8A4-2E7BBC9E877C}"/>
              </a:ext>
            </a:extLst>
          </p:cNvPr>
          <p:cNvCxnSpPr>
            <a:cxnSpLocks/>
            <a:stCxn id="7183" idx="3"/>
          </p:cNvCxnSpPr>
          <p:nvPr/>
        </p:nvCxnSpPr>
        <p:spPr>
          <a:xfrm flipV="1">
            <a:off x="4284596" y="2505632"/>
            <a:ext cx="2034666" cy="589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65" name="Straight Connector 7264">
            <a:extLst>
              <a:ext uri="{FF2B5EF4-FFF2-40B4-BE49-F238E27FC236}">
                <a16:creationId xmlns:a16="http://schemas.microsoft.com/office/drawing/2014/main" id="{A406E3D6-6234-E3D5-8F56-9589AD214402}"/>
              </a:ext>
            </a:extLst>
          </p:cNvPr>
          <p:cNvCxnSpPr>
            <a:cxnSpLocks/>
          </p:cNvCxnSpPr>
          <p:nvPr/>
        </p:nvCxnSpPr>
        <p:spPr>
          <a:xfrm flipV="1">
            <a:off x="4258457" y="1592431"/>
            <a:ext cx="2120895" cy="7192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55" name="Rectangle 7254">
                <a:extLst>
                  <a:ext uri="{FF2B5EF4-FFF2-40B4-BE49-F238E27FC236}">
                    <a16:creationId xmlns:a16="http://schemas.microsoft.com/office/drawing/2014/main" id="{5E8778A7-2F74-D33B-EB34-281ED65CD4C8}"/>
                  </a:ext>
                </a:extLst>
              </p:cNvPr>
              <p:cNvSpPr/>
              <p:nvPr/>
            </p:nvSpPr>
            <p:spPr>
              <a:xfrm>
                <a:off x="4985209" y="1592431"/>
                <a:ext cx="403007" cy="403007"/>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255" name="Rectangle 7254">
                <a:extLst>
                  <a:ext uri="{FF2B5EF4-FFF2-40B4-BE49-F238E27FC236}">
                    <a16:creationId xmlns:a16="http://schemas.microsoft.com/office/drawing/2014/main" id="{5E8778A7-2F74-D33B-EB34-281ED65CD4C8}"/>
                  </a:ext>
                </a:extLst>
              </p:cNvPr>
              <p:cNvSpPr>
                <a:spLocks noRot="1" noChangeAspect="1" noMove="1" noResize="1" noEditPoints="1" noAdjustHandles="1" noChangeArrowheads="1" noChangeShapeType="1" noTextEdit="1"/>
              </p:cNvSpPr>
              <p:nvPr/>
            </p:nvSpPr>
            <p:spPr>
              <a:xfrm>
                <a:off x="4985209" y="1592431"/>
                <a:ext cx="403007" cy="403007"/>
              </a:xfrm>
              <a:prstGeom prst="rect">
                <a:avLst/>
              </a:prstGeom>
              <a:blipFill>
                <a:blip r:embed="rId11"/>
                <a:stretch>
                  <a:fillRect l="-5714" b="-8824"/>
                </a:stretch>
              </a:blipFill>
              <a:ln w="25400">
                <a:solidFill>
                  <a:schemeClr val="tx1"/>
                </a:solidFill>
              </a:ln>
            </p:spPr>
            <p:txBody>
              <a:bodyPr/>
              <a:lstStyle/>
              <a:p>
                <a:r>
                  <a:rPr lang="en-US">
                    <a:noFill/>
                  </a:rPr>
                  <a:t> </a:t>
                </a:r>
              </a:p>
            </p:txBody>
          </p:sp>
        </mc:Fallback>
      </mc:AlternateContent>
      <p:cxnSp>
        <p:nvCxnSpPr>
          <p:cNvPr id="7268" name="Straight Connector 7267">
            <a:extLst>
              <a:ext uri="{FF2B5EF4-FFF2-40B4-BE49-F238E27FC236}">
                <a16:creationId xmlns:a16="http://schemas.microsoft.com/office/drawing/2014/main" id="{09AD986A-A6DB-1606-0AF5-98370AA3A6B0}"/>
              </a:ext>
            </a:extLst>
          </p:cNvPr>
          <p:cNvCxnSpPr>
            <a:cxnSpLocks/>
            <a:endCxn id="7173" idx="3"/>
          </p:cNvCxnSpPr>
          <p:nvPr/>
        </p:nvCxnSpPr>
        <p:spPr>
          <a:xfrm flipH="1" flipV="1">
            <a:off x="4287198" y="2320173"/>
            <a:ext cx="2055448" cy="10992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08" name="Rectangle 7207">
                <a:extLst>
                  <a:ext uri="{FF2B5EF4-FFF2-40B4-BE49-F238E27FC236}">
                    <a16:creationId xmlns:a16="http://schemas.microsoft.com/office/drawing/2014/main" id="{13C2B404-2B87-4385-F716-3196EBE81757}"/>
                  </a:ext>
                </a:extLst>
              </p:cNvPr>
              <p:cNvSpPr/>
              <p:nvPr/>
            </p:nvSpPr>
            <p:spPr>
              <a:xfrm>
                <a:off x="4979627" y="2351713"/>
                <a:ext cx="403007" cy="403007"/>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oMath>
                  </m:oMathPara>
                </a14:m>
                <a:endParaRPr lang="en-US" dirty="0">
                  <a:solidFill>
                    <a:schemeClr val="tx1"/>
                  </a:solidFill>
                </a:endParaRPr>
              </a:p>
            </p:txBody>
          </p:sp>
        </mc:Choice>
        <mc:Fallback>
          <p:sp>
            <p:nvSpPr>
              <p:cNvPr id="7208" name="Rectangle 7207">
                <a:extLst>
                  <a:ext uri="{FF2B5EF4-FFF2-40B4-BE49-F238E27FC236}">
                    <a16:creationId xmlns:a16="http://schemas.microsoft.com/office/drawing/2014/main" id="{13C2B404-2B87-4385-F716-3196EBE81757}"/>
                  </a:ext>
                </a:extLst>
              </p:cNvPr>
              <p:cNvSpPr>
                <a:spLocks noRot="1" noChangeAspect="1" noMove="1" noResize="1" noEditPoints="1" noAdjustHandles="1" noChangeArrowheads="1" noChangeShapeType="1" noTextEdit="1"/>
              </p:cNvSpPr>
              <p:nvPr/>
            </p:nvSpPr>
            <p:spPr>
              <a:xfrm>
                <a:off x="4979627" y="2351713"/>
                <a:ext cx="403007" cy="403007"/>
              </a:xfrm>
              <a:prstGeom prst="rect">
                <a:avLst/>
              </a:prstGeom>
              <a:blipFill>
                <a:blip r:embed="rId12"/>
                <a:stretch>
                  <a:fillRect l="-5882" b="-8824"/>
                </a:stretch>
              </a:blipFill>
              <a:ln w="25400">
                <a:solidFill>
                  <a:schemeClr val="tx1"/>
                </a:solidFill>
              </a:ln>
            </p:spPr>
            <p:txBody>
              <a:bodyPr/>
              <a:lstStyle/>
              <a:p>
                <a:r>
                  <a:rPr lang="en-US">
                    <a:noFill/>
                  </a:rPr>
                  <a:t> </a:t>
                </a:r>
              </a:p>
            </p:txBody>
          </p:sp>
        </mc:Fallback>
      </mc:AlternateContent>
      <p:cxnSp>
        <p:nvCxnSpPr>
          <p:cNvPr id="7279" name="Straight Connector 7278">
            <a:extLst>
              <a:ext uri="{FF2B5EF4-FFF2-40B4-BE49-F238E27FC236}">
                <a16:creationId xmlns:a16="http://schemas.microsoft.com/office/drawing/2014/main" id="{14991163-3526-2FEE-0363-95358D736F46}"/>
              </a:ext>
            </a:extLst>
          </p:cNvPr>
          <p:cNvCxnSpPr>
            <a:cxnSpLocks/>
            <a:endCxn id="7183" idx="3"/>
          </p:cNvCxnSpPr>
          <p:nvPr/>
        </p:nvCxnSpPr>
        <p:spPr>
          <a:xfrm flipH="1">
            <a:off x="4284596" y="2964590"/>
            <a:ext cx="2074552" cy="130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2" name="Straight Connector 7281">
            <a:extLst>
              <a:ext uri="{FF2B5EF4-FFF2-40B4-BE49-F238E27FC236}">
                <a16:creationId xmlns:a16="http://schemas.microsoft.com/office/drawing/2014/main" id="{457955D5-3E88-3C74-BCAE-0B91CF866478}"/>
              </a:ext>
            </a:extLst>
          </p:cNvPr>
          <p:cNvCxnSpPr>
            <a:cxnSpLocks/>
            <a:stCxn id="7255" idx="3"/>
            <a:endCxn id="35" idx="3"/>
          </p:cNvCxnSpPr>
          <p:nvPr/>
        </p:nvCxnSpPr>
        <p:spPr>
          <a:xfrm>
            <a:off x="5388216" y="1793935"/>
            <a:ext cx="970933" cy="711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285" name="Rectangle 7284">
                <a:extLst>
                  <a:ext uri="{FF2B5EF4-FFF2-40B4-BE49-F238E27FC236}">
                    <a16:creationId xmlns:a16="http://schemas.microsoft.com/office/drawing/2014/main" id="{C1D8CC9A-9E6D-961F-FC6E-879CD03873BF}"/>
                  </a:ext>
                </a:extLst>
              </p:cNvPr>
              <p:cNvSpPr/>
              <p:nvPr/>
            </p:nvSpPr>
            <p:spPr>
              <a:xfrm>
                <a:off x="1789333" y="2865598"/>
                <a:ext cx="403007" cy="403007"/>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ea typeface="Cambria Math" panose="02040503050406030204" pitchFamily="18" charset="0"/>
                        </a:rPr>
                        <m:t>¬</m:t>
                      </m:r>
                    </m:oMath>
                  </m:oMathPara>
                </a14:m>
                <a:endParaRPr lang="en-US" dirty="0">
                  <a:solidFill>
                    <a:schemeClr val="tx1"/>
                  </a:solidFill>
                </a:endParaRPr>
              </a:p>
            </p:txBody>
          </p:sp>
        </mc:Choice>
        <mc:Fallback>
          <p:sp>
            <p:nvSpPr>
              <p:cNvPr id="7285" name="Rectangle 7284">
                <a:extLst>
                  <a:ext uri="{FF2B5EF4-FFF2-40B4-BE49-F238E27FC236}">
                    <a16:creationId xmlns:a16="http://schemas.microsoft.com/office/drawing/2014/main" id="{C1D8CC9A-9E6D-961F-FC6E-879CD03873BF}"/>
                  </a:ext>
                </a:extLst>
              </p:cNvPr>
              <p:cNvSpPr>
                <a:spLocks noRot="1" noChangeAspect="1" noMove="1" noResize="1" noEditPoints="1" noAdjustHandles="1" noChangeArrowheads="1" noChangeShapeType="1" noTextEdit="1"/>
              </p:cNvSpPr>
              <p:nvPr/>
            </p:nvSpPr>
            <p:spPr>
              <a:xfrm>
                <a:off x="1789333" y="2865598"/>
                <a:ext cx="403007" cy="403007"/>
              </a:xfrm>
              <a:prstGeom prst="rect">
                <a:avLst/>
              </a:prstGeom>
              <a:blipFill>
                <a:blip r:embed="rId13"/>
                <a:stretch>
                  <a:fillRect l="-11765" b="-8571"/>
                </a:stretch>
              </a:blipFill>
              <a:ln w="25400">
                <a:solidFill>
                  <a:schemeClr val="tx1"/>
                </a:solidFill>
              </a:ln>
            </p:spPr>
            <p:txBody>
              <a:bodyPr/>
              <a:lstStyle/>
              <a:p>
                <a:r>
                  <a:rPr lang="en-US">
                    <a:noFill/>
                  </a:rPr>
                  <a:t> </a:t>
                </a:r>
              </a:p>
            </p:txBody>
          </p:sp>
        </mc:Fallback>
      </mc:AlternateContent>
      <p:cxnSp>
        <p:nvCxnSpPr>
          <p:cNvPr id="7288" name="Straight Connector 7287">
            <a:extLst>
              <a:ext uri="{FF2B5EF4-FFF2-40B4-BE49-F238E27FC236}">
                <a16:creationId xmlns:a16="http://schemas.microsoft.com/office/drawing/2014/main" id="{8B72989A-59D2-B218-1C5B-27E54126539B}"/>
              </a:ext>
            </a:extLst>
          </p:cNvPr>
          <p:cNvCxnSpPr>
            <a:cxnSpLocks/>
            <a:endCxn id="7285" idx="1"/>
          </p:cNvCxnSpPr>
          <p:nvPr/>
        </p:nvCxnSpPr>
        <p:spPr>
          <a:xfrm>
            <a:off x="1007742" y="2950888"/>
            <a:ext cx="781591" cy="1162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1" name="Straight Connector 7290">
            <a:extLst>
              <a:ext uri="{FF2B5EF4-FFF2-40B4-BE49-F238E27FC236}">
                <a16:creationId xmlns:a16="http://schemas.microsoft.com/office/drawing/2014/main" id="{769CA5CF-8953-3A13-4CDC-2D59F477BA95}"/>
              </a:ext>
            </a:extLst>
          </p:cNvPr>
          <p:cNvCxnSpPr>
            <a:cxnSpLocks/>
            <a:stCxn id="7285" idx="3"/>
            <a:endCxn id="49" idx="1"/>
          </p:cNvCxnSpPr>
          <p:nvPr/>
        </p:nvCxnSpPr>
        <p:spPr>
          <a:xfrm flipV="1">
            <a:off x="2192340" y="2850664"/>
            <a:ext cx="594484" cy="216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6" name="Straight Connector 7295">
            <a:extLst>
              <a:ext uri="{FF2B5EF4-FFF2-40B4-BE49-F238E27FC236}">
                <a16:creationId xmlns:a16="http://schemas.microsoft.com/office/drawing/2014/main" id="{F784F154-A142-682C-26FD-7C350F7A9DE3}"/>
              </a:ext>
            </a:extLst>
          </p:cNvPr>
          <p:cNvCxnSpPr>
            <a:cxnSpLocks/>
            <a:stCxn id="7207" idx="3"/>
          </p:cNvCxnSpPr>
          <p:nvPr/>
        </p:nvCxnSpPr>
        <p:spPr>
          <a:xfrm>
            <a:off x="5381963" y="3410688"/>
            <a:ext cx="956249" cy="22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Rounded Rectangle 31">
                <a:extLst>
                  <a:ext uri="{FF2B5EF4-FFF2-40B4-BE49-F238E27FC236}">
                    <a16:creationId xmlns:a16="http://schemas.microsoft.com/office/drawing/2014/main" id="{D177AD43-45B0-0F28-9831-0132CCF83DA4}"/>
                  </a:ext>
                </a:extLst>
              </p:cNvPr>
              <p:cNvSpPr/>
              <p:nvPr/>
            </p:nvSpPr>
            <p:spPr>
              <a:xfrm>
                <a:off x="3215969" y="2053844"/>
                <a:ext cx="903573" cy="903573"/>
              </a:xfrm>
              <a:prstGeom prst="roundRect">
                <a:avLst>
                  <a:gd name="adj" fmla="val 17917"/>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𝐹</m:t>
                      </m:r>
                    </m:oMath>
                  </m:oMathPara>
                </a14:m>
                <a:endParaRPr lang="en-US" sz="3600" dirty="0">
                  <a:solidFill>
                    <a:srgbClr val="272611"/>
                  </a:solidFill>
                </a:endParaRPr>
              </a:p>
            </p:txBody>
          </p:sp>
        </mc:Choice>
        <mc:Fallback>
          <p:sp>
            <p:nvSpPr>
              <p:cNvPr id="32" name="Rounded Rectangle 31">
                <a:extLst>
                  <a:ext uri="{FF2B5EF4-FFF2-40B4-BE49-F238E27FC236}">
                    <a16:creationId xmlns:a16="http://schemas.microsoft.com/office/drawing/2014/main" id="{D177AD43-45B0-0F28-9831-0132CCF83DA4}"/>
                  </a:ext>
                </a:extLst>
              </p:cNvPr>
              <p:cNvSpPr>
                <a:spLocks noRot="1" noChangeAspect="1" noMove="1" noResize="1" noEditPoints="1" noAdjustHandles="1" noChangeArrowheads="1" noChangeShapeType="1" noTextEdit="1"/>
              </p:cNvSpPr>
              <p:nvPr/>
            </p:nvSpPr>
            <p:spPr>
              <a:xfrm>
                <a:off x="3215969" y="2053844"/>
                <a:ext cx="903573" cy="903573"/>
              </a:xfrm>
              <a:prstGeom prst="roundRect">
                <a:avLst>
                  <a:gd name="adj" fmla="val 17917"/>
                </a:avLst>
              </a:prstGeom>
              <a:blipFill>
                <a:blip r:embed="rId14"/>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334" name="Content Placeholder 2">
            <a:extLst>
              <a:ext uri="{FF2B5EF4-FFF2-40B4-BE49-F238E27FC236}">
                <a16:creationId xmlns:a16="http://schemas.microsoft.com/office/drawing/2014/main" id="{1D6C7C0E-714C-C66D-12DB-6124C7BFEFD4}"/>
              </a:ext>
            </a:extLst>
          </p:cNvPr>
          <p:cNvSpPr txBox="1">
            <a:spLocks/>
          </p:cNvSpPr>
          <p:nvPr/>
        </p:nvSpPr>
        <p:spPr>
          <a:xfrm>
            <a:off x="7416007" y="1438022"/>
            <a:ext cx="4532154" cy="2134589"/>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Classical analogue: </a:t>
            </a:r>
            <a:r>
              <a:rPr kumimoji="0" lang="en-US" sz="3600" b="0" i="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learning Boolean functions from </a:t>
            </a:r>
            <a:r>
              <a:rPr kumimoji="0" lang="en-US" sz="3600" b="0" u="none" strike="noStrike" kern="1200" cap="none" spc="0" normalizeH="0" baseline="0" noProof="0" dirty="0">
                <a:ln>
                  <a:noFill/>
                </a:ln>
                <a:solidFill>
                  <a:srgbClr val="FEC306">
                    <a:lumMod val="20000"/>
                    <a:lumOff val="80000"/>
                  </a:srgbClr>
                </a:solidFill>
                <a:effectLst>
                  <a:outerShdw blurRad="50800" dist="38100" dir="2700000" algn="tl" rotWithShape="0">
                    <a:prstClr val="black">
                      <a:alpha val="40000"/>
                    </a:prstClr>
                  </a:outerShdw>
                </a:effectLst>
                <a:uLnTx/>
                <a:uFillTx/>
                <a:latin typeface="Calibri" panose="020F0502020204030204"/>
                <a:ea typeface="+mn-ea"/>
                <a:cs typeface="+mn-cs"/>
              </a:rPr>
              <a:t>membership queries</a:t>
            </a:r>
            <a:endParaRPr kumimoji="0" lang="en-US" sz="3600" b="1" u="none" strike="noStrike" kern="1200" cap="none" spc="0" normalizeH="0" baseline="0" noProof="0" dirty="0">
              <a:ln>
                <a:noFill/>
              </a:ln>
              <a:solidFill>
                <a:srgbClr val="A6B727">
                  <a:lumMod val="60000"/>
                  <a:lumOff val="40000"/>
                </a:srgb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
        <p:nvSpPr>
          <p:cNvPr id="7337" name="Rectangle 7336">
            <a:extLst>
              <a:ext uri="{FF2B5EF4-FFF2-40B4-BE49-F238E27FC236}">
                <a16:creationId xmlns:a16="http://schemas.microsoft.com/office/drawing/2014/main" id="{9A3072F3-DDA4-3D7C-C3DE-D9899926EAA8}"/>
              </a:ext>
            </a:extLst>
          </p:cNvPr>
          <p:cNvSpPr/>
          <p:nvPr/>
        </p:nvSpPr>
        <p:spPr>
          <a:xfrm>
            <a:off x="338903" y="1885514"/>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a:t>
            </a:r>
          </a:p>
        </p:txBody>
      </p:sp>
      <p:sp>
        <p:nvSpPr>
          <p:cNvPr id="7338" name="Rectangle 7337">
            <a:extLst>
              <a:ext uri="{FF2B5EF4-FFF2-40B4-BE49-F238E27FC236}">
                <a16:creationId xmlns:a16="http://schemas.microsoft.com/office/drawing/2014/main" id="{BC6A9042-84B9-26DB-3CD5-A49652068EF8}"/>
              </a:ext>
            </a:extLst>
          </p:cNvPr>
          <p:cNvSpPr/>
          <p:nvPr/>
        </p:nvSpPr>
        <p:spPr>
          <a:xfrm>
            <a:off x="344217" y="2334885"/>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a:t>
            </a:r>
          </a:p>
        </p:txBody>
      </p:sp>
      <p:sp>
        <p:nvSpPr>
          <p:cNvPr id="7339" name="Rectangle 7338">
            <a:extLst>
              <a:ext uri="{FF2B5EF4-FFF2-40B4-BE49-F238E27FC236}">
                <a16:creationId xmlns:a16="http://schemas.microsoft.com/office/drawing/2014/main" id="{FBED6E5B-404E-0020-B37C-A84B4F81E13F}"/>
              </a:ext>
            </a:extLst>
          </p:cNvPr>
          <p:cNvSpPr/>
          <p:nvPr/>
        </p:nvSpPr>
        <p:spPr>
          <a:xfrm>
            <a:off x="343683" y="2772931"/>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a:t>
            </a:r>
          </a:p>
        </p:txBody>
      </p:sp>
      <p:sp>
        <p:nvSpPr>
          <p:cNvPr id="7340" name="Rectangle 7339">
            <a:extLst>
              <a:ext uri="{FF2B5EF4-FFF2-40B4-BE49-F238E27FC236}">
                <a16:creationId xmlns:a16="http://schemas.microsoft.com/office/drawing/2014/main" id="{2A207E6D-C204-4DC6-8974-E209DEC90AA0}"/>
              </a:ext>
            </a:extLst>
          </p:cNvPr>
          <p:cNvSpPr/>
          <p:nvPr/>
        </p:nvSpPr>
        <p:spPr>
          <a:xfrm>
            <a:off x="336053" y="3220812"/>
            <a:ext cx="355913" cy="355913"/>
          </a:xfrm>
          <a:prstGeom prst="rect">
            <a:avLst/>
          </a:prstGeom>
          <a:solidFill>
            <a:schemeClr val="accent4">
              <a:lumMod val="60000"/>
              <a:lumOff val="40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a:t>
            </a:r>
          </a:p>
        </p:txBody>
      </p:sp>
      <mc:AlternateContent xmlns:mc="http://schemas.openxmlformats.org/markup-compatibility/2006">
        <mc:Choice xmlns:a14="http://schemas.microsoft.com/office/drawing/2010/main" Requires="a14">
          <p:sp>
            <p:nvSpPr>
              <p:cNvPr id="7341" name="Content Placeholder 2">
                <a:extLst>
                  <a:ext uri="{FF2B5EF4-FFF2-40B4-BE49-F238E27FC236}">
                    <a16:creationId xmlns:a16="http://schemas.microsoft.com/office/drawing/2014/main" id="{CB1FBC87-9BA7-D80F-1EC2-3E281D3A591D}"/>
                  </a:ext>
                </a:extLst>
              </p:cNvPr>
              <p:cNvSpPr txBox="1">
                <a:spLocks/>
              </p:cNvSpPr>
              <p:nvPr/>
            </p:nvSpPr>
            <p:spPr>
              <a:xfrm>
                <a:off x="243839" y="4168479"/>
                <a:ext cx="11704319" cy="244796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3600" dirty="0"/>
                  <a:t>Sample complexity for finding </a:t>
                </a:r>
                <a14:m>
                  <m:oMath xmlns:m="http://schemas.openxmlformats.org/officeDocument/2006/math">
                    <m:acc>
                      <m:accPr>
                        <m:chr m:val="̂"/>
                        <m:ctrlPr>
                          <a:rPr lang="en-US" sz="3600" i="1">
                            <a:latin typeface="Cambria Math" panose="02040503050406030204" pitchFamily="18" charset="0"/>
                          </a:rPr>
                        </m:ctrlPr>
                      </m:accPr>
                      <m:e>
                        <m:r>
                          <a:rPr lang="en-US" sz="3600" b="0" i="1" smtClean="0">
                            <a:latin typeface="Cambria Math" panose="02040503050406030204" pitchFamily="18" charset="0"/>
                          </a:rPr>
                          <m:t>𝐹</m:t>
                        </m:r>
                      </m:e>
                    </m:acc>
                  </m:oMath>
                </a14:m>
                <a:r>
                  <a:rPr lang="en-US" sz="3600" dirty="0"/>
                  <a:t> </a:t>
                </a:r>
                <a:r>
                  <a:rPr lang="en-US" sz="3600" dirty="0" err="1"/>
                  <a:t>s.t.</a:t>
                </a:r>
                <a:r>
                  <a:rPr lang="en-US" sz="3600" dirty="0"/>
                  <a:t> </a:t>
                </a:r>
              </a:p>
              <a:p>
                <a:pPr marL="0" lvl="0" indent="0" algn="ctr">
                  <a:buNone/>
                  <a:defRPr/>
                </a:pPr>
                <a14:m>
                  <m:oMath xmlns:m="http://schemas.openxmlformats.org/officeDocument/2006/math">
                    <m:sSub>
                      <m:sSubPr>
                        <m:ctrlPr>
                          <a:rPr lang="en-US" sz="3600" i="1">
                            <a:solidFill>
                              <a:schemeClr val="accent1">
                                <a:lumMod val="40000"/>
                                <a:lumOff val="60000"/>
                              </a:schemeClr>
                            </a:solidFill>
                            <a:latin typeface="Cambria Math" panose="02040503050406030204" pitchFamily="18" charset="0"/>
                          </a:rPr>
                        </m:ctrlPr>
                      </m:sSubPr>
                      <m:e>
                        <m:r>
                          <a:rPr lang="en-US" sz="3600" i="1">
                            <a:solidFill>
                              <a:schemeClr val="accent1">
                                <a:lumMod val="40000"/>
                                <a:lumOff val="60000"/>
                              </a:schemeClr>
                            </a:solidFill>
                            <a:latin typeface="Cambria Math" panose="02040503050406030204" pitchFamily="18" charset="0"/>
                            <a:ea typeface="Cambria Math" panose="02040503050406030204" pitchFamily="18" charset="0"/>
                          </a:rPr>
                          <m:t>𝔼</m:t>
                        </m:r>
                      </m:e>
                      <m:sub>
                        <m:r>
                          <a:rPr lang="en-US" sz="3600" i="1">
                            <a:solidFill>
                              <a:schemeClr val="accent1">
                                <a:lumMod val="40000"/>
                                <a:lumOff val="60000"/>
                              </a:schemeClr>
                            </a:solidFill>
                            <a:latin typeface="Cambria Math" panose="02040503050406030204" pitchFamily="18" charset="0"/>
                          </a:rPr>
                          <m:t>𝑥</m:t>
                        </m:r>
                        <m:r>
                          <a:rPr lang="en-US" sz="3600" i="1">
                            <a:solidFill>
                              <a:schemeClr val="accent1">
                                <a:lumMod val="40000"/>
                                <a:lumOff val="60000"/>
                              </a:schemeClr>
                            </a:solidFill>
                            <a:latin typeface="Cambria Math" panose="02040503050406030204" pitchFamily="18" charset="0"/>
                          </a:rPr>
                          <m:t>∼</m:t>
                        </m:r>
                        <m:sSup>
                          <m:sSupPr>
                            <m:ctrlPr>
                              <a:rPr lang="en-US" sz="3600" i="1">
                                <a:solidFill>
                                  <a:schemeClr val="accent1">
                                    <a:lumMod val="40000"/>
                                    <a:lumOff val="60000"/>
                                  </a:schemeClr>
                                </a:solidFill>
                                <a:latin typeface="Cambria Math" panose="02040503050406030204" pitchFamily="18" charset="0"/>
                              </a:rPr>
                            </m:ctrlPr>
                          </m:sSupPr>
                          <m:e>
                            <m:d>
                              <m:dPr>
                                <m:begChr m:val="{"/>
                                <m:endChr m:val="}"/>
                                <m:ctrlPr>
                                  <a:rPr lang="en-US" sz="3600" i="1">
                                    <a:solidFill>
                                      <a:schemeClr val="accent1">
                                        <a:lumMod val="40000"/>
                                        <a:lumOff val="60000"/>
                                      </a:schemeClr>
                                    </a:solidFill>
                                    <a:latin typeface="Cambria Math" panose="02040503050406030204" pitchFamily="18" charset="0"/>
                                  </a:rPr>
                                </m:ctrlPr>
                              </m:dPr>
                              <m:e>
                                <m:r>
                                  <a:rPr lang="en-US" sz="3600" i="1">
                                    <a:solidFill>
                                      <a:schemeClr val="accent1">
                                        <a:lumMod val="40000"/>
                                        <a:lumOff val="60000"/>
                                      </a:schemeClr>
                                    </a:solidFill>
                                    <a:latin typeface="Cambria Math" panose="02040503050406030204" pitchFamily="18" charset="0"/>
                                  </a:rPr>
                                  <m:t>±1</m:t>
                                </m:r>
                              </m:e>
                            </m:d>
                          </m:e>
                          <m:sup>
                            <m:r>
                              <a:rPr lang="en-US" sz="3600" i="1">
                                <a:solidFill>
                                  <a:schemeClr val="accent1">
                                    <a:lumMod val="40000"/>
                                    <a:lumOff val="60000"/>
                                  </a:schemeClr>
                                </a:solidFill>
                                <a:latin typeface="Cambria Math" panose="02040503050406030204" pitchFamily="18" charset="0"/>
                              </a:rPr>
                              <m:t>𝑛</m:t>
                            </m:r>
                          </m:sup>
                        </m:sSup>
                      </m:sub>
                    </m:sSub>
                    <m:sSup>
                      <m:sSupPr>
                        <m:ctrlPr>
                          <a:rPr lang="en-US" sz="3600" i="1">
                            <a:solidFill>
                              <a:schemeClr val="accent1">
                                <a:lumMod val="40000"/>
                                <a:lumOff val="60000"/>
                              </a:schemeClr>
                            </a:solidFill>
                            <a:latin typeface="Cambria Math" panose="02040503050406030204" pitchFamily="18" charset="0"/>
                          </a:rPr>
                        </m:ctrlPr>
                      </m:sSupPr>
                      <m:e>
                        <m:r>
                          <a:rPr lang="en-US" sz="3600" i="1">
                            <a:solidFill>
                              <a:schemeClr val="accent1">
                                <a:lumMod val="40000"/>
                                <a:lumOff val="60000"/>
                              </a:schemeClr>
                            </a:solidFill>
                            <a:latin typeface="Cambria Math" panose="02040503050406030204" pitchFamily="18" charset="0"/>
                          </a:rPr>
                          <m:t>(</m:t>
                        </m:r>
                        <m:r>
                          <a:rPr lang="en-US" sz="3600" i="1">
                            <a:solidFill>
                              <a:schemeClr val="accent1">
                                <a:lumMod val="40000"/>
                                <a:lumOff val="60000"/>
                              </a:schemeClr>
                            </a:solidFill>
                            <a:latin typeface="Cambria Math" panose="02040503050406030204" pitchFamily="18" charset="0"/>
                          </a:rPr>
                          <m:t>𝐹</m:t>
                        </m:r>
                        <m:d>
                          <m:dPr>
                            <m:ctrlPr>
                              <a:rPr lang="en-US" sz="3600" i="1">
                                <a:solidFill>
                                  <a:schemeClr val="accent1">
                                    <a:lumMod val="40000"/>
                                    <a:lumOff val="60000"/>
                                  </a:schemeClr>
                                </a:solidFill>
                                <a:latin typeface="Cambria Math" panose="02040503050406030204" pitchFamily="18" charset="0"/>
                              </a:rPr>
                            </m:ctrlPr>
                          </m:dPr>
                          <m:e>
                            <m:r>
                              <a:rPr lang="en-US" sz="3600" i="1">
                                <a:solidFill>
                                  <a:schemeClr val="accent1">
                                    <a:lumMod val="40000"/>
                                    <a:lumOff val="60000"/>
                                  </a:schemeClr>
                                </a:solidFill>
                                <a:latin typeface="Cambria Math" panose="02040503050406030204" pitchFamily="18" charset="0"/>
                              </a:rPr>
                              <m:t>𝑥</m:t>
                            </m:r>
                          </m:e>
                        </m:d>
                        <m:r>
                          <a:rPr lang="en-US" sz="3600" i="1">
                            <a:solidFill>
                              <a:schemeClr val="accent1">
                                <a:lumMod val="40000"/>
                                <a:lumOff val="60000"/>
                              </a:schemeClr>
                            </a:solidFill>
                            <a:latin typeface="Cambria Math" panose="02040503050406030204" pitchFamily="18" charset="0"/>
                          </a:rPr>
                          <m:t>−</m:t>
                        </m:r>
                        <m:acc>
                          <m:accPr>
                            <m:chr m:val="̂"/>
                            <m:ctrlPr>
                              <a:rPr lang="en-US" sz="3600" i="1">
                                <a:solidFill>
                                  <a:schemeClr val="accent1">
                                    <a:lumMod val="40000"/>
                                    <a:lumOff val="60000"/>
                                  </a:schemeClr>
                                </a:solidFill>
                                <a:latin typeface="Cambria Math" panose="02040503050406030204" pitchFamily="18" charset="0"/>
                              </a:rPr>
                            </m:ctrlPr>
                          </m:accPr>
                          <m:e>
                            <m:r>
                              <a:rPr lang="en-US" sz="3600" i="1">
                                <a:solidFill>
                                  <a:schemeClr val="accent1">
                                    <a:lumMod val="40000"/>
                                    <a:lumOff val="60000"/>
                                  </a:schemeClr>
                                </a:solidFill>
                                <a:latin typeface="Cambria Math" panose="02040503050406030204" pitchFamily="18" charset="0"/>
                              </a:rPr>
                              <m:t>𝐹</m:t>
                            </m:r>
                          </m:e>
                        </m:acc>
                        <m:r>
                          <a:rPr lang="en-US" sz="3600" i="1">
                            <a:solidFill>
                              <a:schemeClr val="accent1">
                                <a:lumMod val="40000"/>
                                <a:lumOff val="60000"/>
                              </a:schemeClr>
                            </a:solidFill>
                            <a:latin typeface="Cambria Math" panose="02040503050406030204" pitchFamily="18" charset="0"/>
                          </a:rPr>
                          <m:t>(</m:t>
                        </m:r>
                        <m:r>
                          <a:rPr lang="en-US" sz="3600" i="1">
                            <a:solidFill>
                              <a:schemeClr val="accent1">
                                <a:lumMod val="40000"/>
                                <a:lumOff val="60000"/>
                              </a:schemeClr>
                            </a:solidFill>
                            <a:latin typeface="Cambria Math" panose="02040503050406030204" pitchFamily="18" charset="0"/>
                          </a:rPr>
                          <m:t>𝑥</m:t>
                        </m:r>
                        <m:r>
                          <a:rPr lang="en-US" sz="3600" i="1">
                            <a:solidFill>
                              <a:schemeClr val="accent1">
                                <a:lumMod val="40000"/>
                                <a:lumOff val="60000"/>
                              </a:schemeClr>
                            </a:solidFill>
                            <a:latin typeface="Cambria Math" panose="02040503050406030204" pitchFamily="18" charset="0"/>
                          </a:rPr>
                          <m:t>))</m:t>
                        </m:r>
                      </m:e>
                      <m:sup>
                        <m:r>
                          <a:rPr lang="en-US" sz="3600" i="1">
                            <a:solidFill>
                              <a:schemeClr val="accent1">
                                <a:lumMod val="40000"/>
                                <a:lumOff val="60000"/>
                              </a:schemeClr>
                            </a:solidFill>
                            <a:latin typeface="Cambria Math" panose="02040503050406030204" pitchFamily="18" charset="0"/>
                          </a:rPr>
                          <m:t>2</m:t>
                        </m:r>
                      </m:sup>
                    </m:sSup>
                    <m:r>
                      <a:rPr lang="en-US" sz="3600" i="1">
                        <a:solidFill>
                          <a:schemeClr val="accent1">
                            <a:lumMod val="40000"/>
                            <a:lumOff val="60000"/>
                          </a:schemeClr>
                        </a:solidFill>
                        <a:latin typeface="Cambria Math" panose="02040503050406030204" pitchFamily="18" charset="0"/>
                      </a:rPr>
                      <m:t>≤1/3</m:t>
                    </m:r>
                  </m:oMath>
                </a14:m>
                <a:r>
                  <a:rPr lang="en-US" sz="3600" dirty="0">
                    <a:solidFill>
                      <a:schemeClr val="accent1">
                        <a:lumMod val="40000"/>
                        <a:lumOff val="60000"/>
                      </a:schemeClr>
                    </a:solidFill>
                  </a:rPr>
                  <a:t> </a:t>
                </a:r>
              </a:p>
              <a:p>
                <a:pPr marL="0" lvl="0" indent="0">
                  <a:buNone/>
                  <a:defRPr/>
                </a:pPr>
                <a:r>
                  <a:rPr lang="en-US" sz="3600" dirty="0"/>
                  <a:t>is</a:t>
                </a:r>
                <a:r>
                  <a:rPr lang="en-US" sz="3600" b="1" dirty="0"/>
                  <a:t> </a:t>
                </a:r>
                <a:r>
                  <a:rPr lang="en-US" sz="3600" b="1" dirty="0">
                    <a:solidFill>
                      <a:schemeClr val="accent6"/>
                    </a:solidFill>
                  </a:rPr>
                  <a:t>exponential...</a:t>
                </a:r>
                <a:endParaRPr lang="en-US" sz="3600" dirty="0">
                  <a:solidFill>
                    <a:schemeClr val="accent1">
                      <a:lumMod val="40000"/>
                      <a:lumOff val="60000"/>
                    </a:schemeClr>
                  </a:solidFill>
                </a:endParaRPr>
              </a:p>
            </p:txBody>
          </p:sp>
        </mc:Choice>
        <mc:Fallback>
          <p:sp>
            <p:nvSpPr>
              <p:cNvPr id="7341" name="Content Placeholder 2">
                <a:extLst>
                  <a:ext uri="{FF2B5EF4-FFF2-40B4-BE49-F238E27FC236}">
                    <a16:creationId xmlns:a16="http://schemas.microsoft.com/office/drawing/2014/main" id="{CB1FBC87-9BA7-D80F-1EC2-3E281D3A591D}"/>
                  </a:ext>
                </a:extLst>
              </p:cNvPr>
              <p:cNvSpPr txBox="1">
                <a:spLocks noRot="1" noChangeAspect="1" noMove="1" noResize="1" noEditPoints="1" noAdjustHandles="1" noChangeArrowheads="1" noChangeShapeType="1" noTextEdit="1"/>
              </p:cNvSpPr>
              <p:nvPr/>
            </p:nvSpPr>
            <p:spPr>
              <a:xfrm>
                <a:off x="243839" y="4168479"/>
                <a:ext cx="11704319" cy="2447960"/>
              </a:xfrm>
              <a:prstGeom prst="rect">
                <a:avLst/>
              </a:prstGeom>
              <a:blipFill>
                <a:blip r:embed="rId15"/>
                <a:stretch>
                  <a:fillRect l="-1735" t="-6218"/>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37429219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352D-EC76-F275-8F3C-613C3DC8BD30}"/>
              </a:ext>
            </a:extLst>
          </p:cNvPr>
          <p:cNvSpPr>
            <a:spLocks noGrp="1"/>
          </p:cNvSpPr>
          <p:nvPr>
            <p:ph type="title"/>
          </p:nvPr>
        </p:nvSpPr>
        <p:spPr/>
        <p:txBody>
          <a:bodyPr/>
          <a:lstStyle/>
          <a:p>
            <a:r>
              <a:rPr lang="en-US" dirty="0"/>
              <a:t>QUANTUM HARDNESS?</a:t>
            </a:r>
          </a:p>
        </p:txBody>
      </p:sp>
      <p:grpSp>
        <p:nvGrpSpPr>
          <p:cNvPr id="5" name="Group 4">
            <a:extLst>
              <a:ext uri="{FF2B5EF4-FFF2-40B4-BE49-F238E27FC236}">
                <a16:creationId xmlns:a16="http://schemas.microsoft.com/office/drawing/2014/main" id="{10A63C14-EC00-1EEE-9331-398ED827282E}"/>
              </a:ext>
            </a:extLst>
          </p:cNvPr>
          <p:cNvGrpSpPr/>
          <p:nvPr/>
        </p:nvGrpSpPr>
        <p:grpSpPr>
          <a:xfrm>
            <a:off x="312614" y="1294410"/>
            <a:ext cx="6808804" cy="2411315"/>
            <a:chOff x="741927" y="1294411"/>
            <a:chExt cx="10497441" cy="3717633"/>
          </a:xfrm>
        </p:grpSpPr>
        <p:cxnSp>
          <p:nvCxnSpPr>
            <p:cNvPr id="6" name="Straight Connector 5">
              <a:extLst>
                <a:ext uri="{FF2B5EF4-FFF2-40B4-BE49-F238E27FC236}">
                  <a16:creationId xmlns:a16="http://schemas.microsoft.com/office/drawing/2014/main" id="{CAD13F10-C7C6-D962-DB0D-B8B9BC680B6E}"/>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48D494-C672-DE23-E778-758203FEBD97}"/>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1B5A12-A474-3356-15C8-6500F4EAC72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641F0C-E135-4FDF-82EA-87EDAC87DD7F}"/>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CFF554-40EA-A84F-E971-6870530EF926}"/>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2ADDDB-C588-5C26-63BA-602B70D4E16F}"/>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6E4287-0CFD-E27D-BE2F-DAF618BFA14A}"/>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834DD6-9C2E-9B24-D4F1-E260E6CE288A}"/>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710B44-8DBB-BDBE-E75A-5D4C368E76C0}"/>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E4EF4B-FC86-729A-C245-9E70B3D4EEBF}"/>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Picture 15" descr="Diagram, background pattern&#10;&#10;Description automatically generated with medium confidence">
              <a:extLst>
                <a:ext uri="{FF2B5EF4-FFF2-40B4-BE49-F238E27FC236}">
                  <a16:creationId xmlns:a16="http://schemas.microsoft.com/office/drawing/2014/main" id="{99197B39-A7AE-C493-BE12-429156915B98}"/>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7" name="Picture 10" descr="Ball, orange, sphere icon - Free download on Iconfinder">
              <a:extLst>
                <a:ext uri="{FF2B5EF4-FFF2-40B4-BE49-F238E27FC236}">
                  <a16:creationId xmlns:a16="http://schemas.microsoft.com/office/drawing/2014/main" id="{3BF7927A-92E5-BA0E-D3AA-2D58041BB21B}"/>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A picture containing diagram&#10;&#10;Description automatically generated">
              <a:extLst>
                <a:ext uri="{FF2B5EF4-FFF2-40B4-BE49-F238E27FC236}">
                  <a16:creationId xmlns:a16="http://schemas.microsoft.com/office/drawing/2014/main" id="{C98D4CC1-64D6-FB82-98DD-CE9C43D74AA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19" name="Straight Connector 18">
              <a:extLst>
                <a:ext uri="{FF2B5EF4-FFF2-40B4-BE49-F238E27FC236}">
                  <a16:creationId xmlns:a16="http://schemas.microsoft.com/office/drawing/2014/main" id="{341B10B1-2A57-98F2-744C-C6E2EB8E85B1}"/>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0" name="Picture 10" descr="Ball, orange, sphere icon - Free download on Iconfinder">
              <a:extLst>
                <a:ext uri="{FF2B5EF4-FFF2-40B4-BE49-F238E27FC236}">
                  <a16:creationId xmlns:a16="http://schemas.microsoft.com/office/drawing/2014/main" id="{826458FD-6B72-14AE-1405-DE11C35A38F1}"/>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descr="A picture containing diagram&#10;&#10;Description automatically generated">
              <a:extLst>
                <a:ext uri="{FF2B5EF4-FFF2-40B4-BE49-F238E27FC236}">
                  <a16:creationId xmlns:a16="http://schemas.microsoft.com/office/drawing/2014/main" id="{BD6D272E-8B7B-C4C0-D787-909CE8C20A1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2" name="Straight Connector 21">
              <a:extLst>
                <a:ext uri="{FF2B5EF4-FFF2-40B4-BE49-F238E27FC236}">
                  <a16:creationId xmlns:a16="http://schemas.microsoft.com/office/drawing/2014/main" id="{522642D4-3AF2-884F-335B-A90862F193F1}"/>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3" name="Picture 10" descr="Ball, orange, sphere icon - Free download on Iconfinder">
              <a:extLst>
                <a:ext uri="{FF2B5EF4-FFF2-40B4-BE49-F238E27FC236}">
                  <a16:creationId xmlns:a16="http://schemas.microsoft.com/office/drawing/2014/main" id="{EBB0F567-A434-47DF-2A58-CE8584729F5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3" descr="A picture containing diagram&#10;&#10;Description automatically generated">
              <a:extLst>
                <a:ext uri="{FF2B5EF4-FFF2-40B4-BE49-F238E27FC236}">
                  <a16:creationId xmlns:a16="http://schemas.microsoft.com/office/drawing/2014/main" id="{8F7B0566-F8FA-8BE1-FEAE-93F824F9372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5" name="Straight Connector 24">
              <a:extLst>
                <a:ext uri="{FF2B5EF4-FFF2-40B4-BE49-F238E27FC236}">
                  <a16:creationId xmlns:a16="http://schemas.microsoft.com/office/drawing/2014/main" id="{4D30AE39-1DD3-4047-5AB2-058167641FFD}"/>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6" name="Picture 10" descr="Ball, orange, sphere icon - Free download on Iconfinder">
              <a:extLst>
                <a:ext uri="{FF2B5EF4-FFF2-40B4-BE49-F238E27FC236}">
                  <a16:creationId xmlns:a16="http://schemas.microsoft.com/office/drawing/2014/main" id="{C2F146B4-A09E-9939-A26D-93C129755ED8}"/>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6" descr="A picture containing diagram&#10;&#10;Description automatically generated">
              <a:extLst>
                <a:ext uri="{FF2B5EF4-FFF2-40B4-BE49-F238E27FC236}">
                  <a16:creationId xmlns:a16="http://schemas.microsoft.com/office/drawing/2014/main" id="{48DFDF95-B495-3441-BBAF-553CF46D130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8" name="Straight Connector 27">
              <a:extLst>
                <a:ext uri="{FF2B5EF4-FFF2-40B4-BE49-F238E27FC236}">
                  <a16:creationId xmlns:a16="http://schemas.microsoft.com/office/drawing/2014/main" id="{9EBC0893-0143-73B2-23B7-E3E90B42E210}"/>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9" name="Picture 10" descr="Ball, orange, sphere icon - Free download on Iconfinder">
              <a:extLst>
                <a:ext uri="{FF2B5EF4-FFF2-40B4-BE49-F238E27FC236}">
                  <a16:creationId xmlns:a16="http://schemas.microsoft.com/office/drawing/2014/main" id="{0C2C2C32-0E8B-6DCF-1058-0CCDDFDFBBA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A picture containing diagram&#10;&#10;Description automatically generated">
              <a:extLst>
                <a:ext uri="{FF2B5EF4-FFF2-40B4-BE49-F238E27FC236}">
                  <a16:creationId xmlns:a16="http://schemas.microsoft.com/office/drawing/2014/main" id="{EA7FB778-86F0-1A17-08FC-DE72C4CFDFB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1" name="Straight Connector 30">
              <a:extLst>
                <a:ext uri="{FF2B5EF4-FFF2-40B4-BE49-F238E27FC236}">
                  <a16:creationId xmlns:a16="http://schemas.microsoft.com/office/drawing/2014/main" id="{0482BF4A-DDD5-4CC6-B3FE-568439B07F83}"/>
                </a:ext>
              </a:extLst>
            </p:cNvPr>
            <p:cNvCxnSpPr>
              <a:cxnSpLocks/>
              <a:endCxn id="30"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Rounded Rectangle 31">
                  <a:extLst>
                    <a:ext uri="{FF2B5EF4-FFF2-40B4-BE49-F238E27FC236}">
                      <a16:creationId xmlns:a16="http://schemas.microsoft.com/office/drawing/2014/main" id="{D177AD43-45B0-0F28-9831-0132CCF83DA4}"/>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i="1" smtClean="0">
                            <a:solidFill>
                              <a:srgbClr val="272611"/>
                            </a:solidFill>
                            <a:latin typeface="Cambria Math" panose="02040503050406030204" pitchFamily="18" charset="0"/>
                            <a:ea typeface="Cambria Math" panose="02040503050406030204" pitchFamily="18" charset="0"/>
                          </a:rPr>
                          <m:t>ℰ</m:t>
                        </m:r>
                      </m:oMath>
                    </m:oMathPara>
                  </a14:m>
                  <a:endParaRPr lang="en-US" sz="3600" dirty="0">
                    <a:solidFill>
                      <a:srgbClr val="272611"/>
                    </a:solidFill>
                  </a:endParaRPr>
                </a:p>
              </p:txBody>
            </p:sp>
          </mc:Choice>
          <mc:Fallback>
            <p:sp>
              <p:nvSpPr>
                <p:cNvPr id="32" name="Rounded Rectangle 31">
                  <a:extLst>
                    <a:ext uri="{FF2B5EF4-FFF2-40B4-BE49-F238E27FC236}">
                      <a16:creationId xmlns:a16="http://schemas.microsoft.com/office/drawing/2014/main" id="{D177AD43-45B0-0F28-9831-0132CCF83DA4}"/>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2"/>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04065904-9ED6-8F9D-03C6-E2C51743D163}"/>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𝑂</m:t>
                        </m:r>
                      </m:oMath>
                    </m:oMathPara>
                  </a14:m>
                  <a:endParaRPr lang="en-US" sz="1000" dirty="0">
                    <a:solidFill>
                      <a:srgbClr val="272611"/>
                    </a:solidFill>
                  </a:endParaRPr>
                </a:p>
              </p:txBody>
            </p:sp>
          </mc:Choice>
          <mc:Fallback>
            <p:sp>
              <p:nvSpPr>
                <p:cNvPr id="33" name="Rounded Rectangle 32">
                  <a:extLst>
                    <a:ext uri="{FF2B5EF4-FFF2-40B4-BE49-F238E27FC236}">
                      <a16:creationId xmlns:a16="http://schemas.microsoft.com/office/drawing/2014/main" id="{04065904-9ED6-8F9D-03C6-E2C51743D163}"/>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3"/>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sp>
        <p:nvSpPr>
          <p:cNvPr id="3" name="Content Placeholder 2">
            <a:extLst>
              <a:ext uri="{FF2B5EF4-FFF2-40B4-BE49-F238E27FC236}">
                <a16:creationId xmlns:a16="http://schemas.microsoft.com/office/drawing/2014/main" id="{CAEB5150-9899-7E44-7F57-5E20D69F4B62}"/>
              </a:ext>
            </a:extLst>
          </p:cNvPr>
          <p:cNvSpPr txBox="1">
            <a:spLocks/>
          </p:cNvSpPr>
          <p:nvPr/>
        </p:nvSpPr>
        <p:spPr>
          <a:xfrm>
            <a:off x="7416007" y="1646518"/>
            <a:ext cx="4532154" cy="170710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Quantum at least as hard as classical...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End of story?</a:t>
            </a:r>
            <a:endParaRPr kumimoji="0" lang="en-US" sz="3600" b="1"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45F85E02-88BF-837E-625F-1BED8F6BC432}"/>
                  </a:ext>
                </a:extLst>
              </p:cNvPr>
              <p:cNvSpPr txBox="1">
                <a:spLocks/>
              </p:cNvSpPr>
              <p:nvPr/>
            </p:nvSpPr>
            <p:spPr>
              <a:xfrm>
                <a:off x="243839" y="4168479"/>
                <a:ext cx="11704319" cy="244796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3600" dirty="0"/>
                  <a:t>Sample complexity for finding </a:t>
                </a:r>
                <a14:m>
                  <m:oMath xmlns:m="http://schemas.openxmlformats.org/officeDocument/2006/math">
                    <m:acc>
                      <m:accPr>
                        <m:chr m:val="̂"/>
                        <m:ctrlPr>
                          <a:rPr lang="en-US" sz="3600" i="1">
                            <a:latin typeface="Cambria Math" panose="02040503050406030204" pitchFamily="18" charset="0"/>
                          </a:rPr>
                        </m:ctrlPr>
                      </m:accPr>
                      <m:e>
                        <m:r>
                          <a:rPr lang="en-US" sz="3600" b="0" i="1" smtClean="0">
                            <a:latin typeface="Cambria Math" panose="02040503050406030204" pitchFamily="18" charset="0"/>
                          </a:rPr>
                          <m:t>𝐹</m:t>
                        </m:r>
                      </m:e>
                    </m:acc>
                  </m:oMath>
                </a14:m>
                <a:r>
                  <a:rPr lang="en-US" sz="3600" dirty="0"/>
                  <a:t> </a:t>
                </a:r>
                <a:r>
                  <a:rPr lang="en-US" sz="3600" dirty="0" err="1"/>
                  <a:t>s.t.</a:t>
                </a:r>
                <a:r>
                  <a:rPr lang="en-US" sz="3600" dirty="0"/>
                  <a:t> </a:t>
                </a:r>
              </a:p>
              <a:p>
                <a:pPr marL="0" lvl="0" indent="0" algn="ctr">
                  <a:buNone/>
                  <a:defRPr/>
                </a:pPr>
                <a14:m>
                  <m:oMath xmlns:m="http://schemas.openxmlformats.org/officeDocument/2006/math">
                    <m:sSub>
                      <m:sSubPr>
                        <m:ctrlPr>
                          <a:rPr lang="en-US" sz="3600" i="1" smtClean="0">
                            <a:solidFill>
                              <a:schemeClr val="accent1">
                                <a:lumMod val="40000"/>
                                <a:lumOff val="60000"/>
                              </a:schemeClr>
                            </a:solidFill>
                            <a:latin typeface="Cambria Math" panose="02040503050406030204" pitchFamily="18" charset="0"/>
                          </a:rPr>
                        </m:ctrlPr>
                      </m:sSubPr>
                      <m:e>
                        <m:r>
                          <a:rPr lang="en-US" sz="3600" i="1">
                            <a:solidFill>
                              <a:schemeClr val="accent1">
                                <a:lumMod val="40000"/>
                                <a:lumOff val="60000"/>
                              </a:schemeClr>
                            </a:solidFill>
                            <a:latin typeface="Cambria Math" panose="02040503050406030204" pitchFamily="18" charset="0"/>
                            <a:ea typeface="Cambria Math" panose="02040503050406030204" pitchFamily="18" charset="0"/>
                          </a:rPr>
                          <m:t>𝔼</m:t>
                        </m:r>
                      </m:e>
                      <m:sub>
                        <m:r>
                          <a:rPr lang="en-US" sz="3600" i="1">
                            <a:solidFill>
                              <a:schemeClr val="accent1">
                                <a:lumMod val="40000"/>
                                <a:lumOff val="60000"/>
                              </a:schemeClr>
                            </a:solidFill>
                            <a:latin typeface="Cambria Math" panose="02040503050406030204" pitchFamily="18" charset="0"/>
                          </a:rPr>
                          <m:t>𝑥</m:t>
                        </m:r>
                        <m:r>
                          <a:rPr lang="en-US" sz="3600" i="1">
                            <a:solidFill>
                              <a:schemeClr val="accent1">
                                <a:lumMod val="40000"/>
                                <a:lumOff val="60000"/>
                              </a:schemeClr>
                            </a:solidFill>
                            <a:latin typeface="Cambria Math" panose="02040503050406030204" pitchFamily="18" charset="0"/>
                          </a:rPr>
                          <m:t>∼</m:t>
                        </m:r>
                        <m:sSup>
                          <m:sSupPr>
                            <m:ctrlPr>
                              <a:rPr lang="en-US" sz="3600" i="1">
                                <a:solidFill>
                                  <a:schemeClr val="accent1">
                                    <a:lumMod val="40000"/>
                                    <a:lumOff val="60000"/>
                                  </a:schemeClr>
                                </a:solidFill>
                                <a:latin typeface="Cambria Math" panose="02040503050406030204" pitchFamily="18" charset="0"/>
                              </a:rPr>
                            </m:ctrlPr>
                          </m:sSupPr>
                          <m:e>
                            <m:d>
                              <m:dPr>
                                <m:begChr m:val="{"/>
                                <m:endChr m:val="}"/>
                                <m:ctrlPr>
                                  <a:rPr lang="en-US" sz="3600" i="1">
                                    <a:solidFill>
                                      <a:schemeClr val="accent1">
                                        <a:lumMod val="40000"/>
                                        <a:lumOff val="60000"/>
                                      </a:schemeClr>
                                    </a:solidFill>
                                    <a:latin typeface="Cambria Math" panose="02040503050406030204" pitchFamily="18" charset="0"/>
                                  </a:rPr>
                                </m:ctrlPr>
                              </m:dPr>
                              <m:e>
                                <m:r>
                                  <a:rPr lang="en-US" sz="3600" i="1" smtClean="0">
                                    <a:solidFill>
                                      <a:schemeClr val="accent1">
                                        <a:lumMod val="40000"/>
                                        <a:lumOff val="60000"/>
                                      </a:schemeClr>
                                    </a:solidFill>
                                    <a:latin typeface="Cambria Math" panose="02040503050406030204" pitchFamily="18" charset="0"/>
                                  </a:rPr>
                                  <m:t>±1</m:t>
                                </m:r>
                              </m:e>
                            </m:d>
                          </m:e>
                          <m:sup>
                            <m:r>
                              <a:rPr lang="en-US" sz="3600" i="1">
                                <a:solidFill>
                                  <a:schemeClr val="accent1">
                                    <a:lumMod val="40000"/>
                                    <a:lumOff val="60000"/>
                                  </a:schemeClr>
                                </a:solidFill>
                                <a:latin typeface="Cambria Math" panose="02040503050406030204" pitchFamily="18" charset="0"/>
                              </a:rPr>
                              <m:t>𝑛</m:t>
                            </m:r>
                          </m:sup>
                        </m:sSup>
                      </m:sub>
                    </m:sSub>
                    <m:sSup>
                      <m:sSupPr>
                        <m:ctrlPr>
                          <a:rPr lang="en-US" sz="3600" i="1">
                            <a:solidFill>
                              <a:schemeClr val="accent1">
                                <a:lumMod val="40000"/>
                                <a:lumOff val="60000"/>
                              </a:schemeClr>
                            </a:solidFill>
                            <a:latin typeface="Cambria Math" panose="02040503050406030204" pitchFamily="18" charset="0"/>
                          </a:rPr>
                        </m:ctrlPr>
                      </m:sSupPr>
                      <m:e>
                        <m:r>
                          <a:rPr lang="en-US" sz="3600" b="0" i="1" smtClean="0">
                            <a:solidFill>
                              <a:schemeClr val="accent1">
                                <a:lumMod val="40000"/>
                                <a:lumOff val="60000"/>
                              </a:schemeClr>
                            </a:solidFill>
                            <a:latin typeface="Cambria Math" panose="02040503050406030204" pitchFamily="18" charset="0"/>
                          </a:rPr>
                          <m:t>(</m:t>
                        </m:r>
                        <m:r>
                          <a:rPr lang="en-US" sz="3600" i="1">
                            <a:solidFill>
                              <a:schemeClr val="accent1">
                                <a:lumMod val="40000"/>
                                <a:lumOff val="60000"/>
                              </a:schemeClr>
                            </a:solidFill>
                            <a:latin typeface="Cambria Math" panose="02040503050406030204" pitchFamily="18" charset="0"/>
                          </a:rPr>
                          <m:t>𝐹</m:t>
                        </m:r>
                        <m:d>
                          <m:dPr>
                            <m:ctrlPr>
                              <a:rPr lang="en-US" sz="3600" i="1">
                                <a:solidFill>
                                  <a:schemeClr val="accent1">
                                    <a:lumMod val="40000"/>
                                    <a:lumOff val="60000"/>
                                  </a:schemeClr>
                                </a:solidFill>
                                <a:latin typeface="Cambria Math" panose="02040503050406030204" pitchFamily="18" charset="0"/>
                              </a:rPr>
                            </m:ctrlPr>
                          </m:dPr>
                          <m:e>
                            <m:r>
                              <a:rPr lang="en-US" sz="3600" i="1">
                                <a:solidFill>
                                  <a:schemeClr val="accent1">
                                    <a:lumMod val="40000"/>
                                    <a:lumOff val="60000"/>
                                  </a:schemeClr>
                                </a:solidFill>
                                <a:latin typeface="Cambria Math" panose="02040503050406030204" pitchFamily="18" charset="0"/>
                              </a:rPr>
                              <m:t>𝑥</m:t>
                            </m:r>
                          </m:e>
                        </m:d>
                        <m:r>
                          <a:rPr lang="en-US" sz="3600" i="1">
                            <a:solidFill>
                              <a:schemeClr val="accent1">
                                <a:lumMod val="40000"/>
                                <a:lumOff val="60000"/>
                              </a:schemeClr>
                            </a:solidFill>
                            <a:latin typeface="Cambria Math" panose="02040503050406030204" pitchFamily="18" charset="0"/>
                          </a:rPr>
                          <m:t>−</m:t>
                        </m:r>
                        <m:acc>
                          <m:accPr>
                            <m:chr m:val="̂"/>
                            <m:ctrlPr>
                              <a:rPr lang="en-US" sz="3600" i="1">
                                <a:solidFill>
                                  <a:schemeClr val="accent1">
                                    <a:lumMod val="40000"/>
                                    <a:lumOff val="60000"/>
                                  </a:schemeClr>
                                </a:solidFill>
                                <a:latin typeface="Cambria Math" panose="02040503050406030204" pitchFamily="18" charset="0"/>
                              </a:rPr>
                            </m:ctrlPr>
                          </m:accPr>
                          <m:e>
                            <m:r>
                              <a:rPr lang="en-US" sz="3600" i="1">
                                <a:solidFill>
                                  <a:schemeClr val="accent1">
                                    <a:lumMod val="40000"/>
                                    <a:lumOff val="60000"/>
                                  </a:schemeClr>
                                </a:solidFill>
                                <a:latin typeface="Cambria Math" panose="02040503050406030204" pitchFamily="18" charset="0"/>
                              </a:rPr>
                              <m:t>𝐹</m:t>
                            </m:r>
                          </m:e>
                        </m:acc>
                        <m:r>
                          <a:rPr lang="en-US" sz="3600" i="1">
                            <a:solidFill>
                              <a:schemeClr val="accent1">
                                <a:lumMod val="40000"/>
                                <a:lumOff val="60000"/>
                              </a:schemeClr>
                            </a:solidFill>
                            <a:latin typeface="Cambria Math" panose="02040503050406030204" pitchFamily="18" charset="0"/>
                          </a:rPr>
                          <m:t>(</m:t>
                        </m:r>
                        <m:r>
                          <a:rPr lang="en-US" sz="3600" i="1">
                            <a:solidFill>
                              <a:schemeClr val="accent1">
                                <a:lumMod val="40000"/>
                                <a:lumOff val="60000"/>
                              </a:schemeClr>
                            </a:solidFill>
                            <a:latin typeface="Cambria Math" panose="02040503050406030204" pitchFamily="18" charset="0"/>
                          </a:rPr>
                          <m:t>𝑥</m:t>
                        </m:r>
                        <m:r>
                          <a:rPr lang="en-US" sz="3600" i="1">
                            <a:solidFill>
                              <a:schemeClr val="accent1">
                                <a:lumMod val="40000"/>
                                <a:lumOff val="60000"/>
                              </a:schemeClr>
                            </a:solidFill>
                            <a:latin typeface="Cambria Math" panose="02040503050406030204" pitchFamily="18" charset="0"/>
                          </a:rPr>
                          <m:t>))</m:t>
                        </m:r>
                      </m:e>
                      <m:sup>
                        <m:r>
                          <a:rPr lang="en-US" sz="3600" i="1">
                            <a:solidFill>
                              <a:schemeClr val="accent1">
                                <a:lumMod val="40000"/>
                                <a:lumOff val="60000"/>
                              </a:schemeClr>
                            </a:solidFill>
                            <a:latin typeface="Cambria Math" panose="02040503050406030204" pitchFamily="18" charset="0"/>
                          </a:rPr>
                          <m:t>2</m:t>
                        </m:r>
                      </m:sup>
                    </m:sSup>
                    <m:r>
                      <a:rPr lang="en-US" sz="3600" i="1">
                        <a:solidFill>
                          <a:schemeClr val="accent1">
                            <a:lumMod val="40000"/>
                            <a:lumOff val="60000"/>
                          </a:schemeClr>
                        </a:solidFill>
                        <a:latin typeface="Cambria Math" panose="02040503050406030204" pitchFamily="18" charset="0"/>
                      </a:rPr>
                      <m:t>≤1/3</m:t>
                    </m:r>
                  </m:oMath>
                </a14:m>
                <a:r>
                  <a:rPr lang="en-US" sz="3600" dirty="0">
                    <a:solidFill>
                      <a:schemeClr val="accent1">
                        <a:lumMod val="40000"/>
                        <a:lumOff val="60000"/>
                      </a:schemeClr>
                    </a:solidFill>
                  </a:rPr>
                  <a:t> </a:t>
                </a:r>
              </a:p>
              <a:p>
                <a:pPr marL="0" lvl="0" indent="0">
                  <a:buNone/>
                  <a:defRPr/>
                </a:pPr>
                <a:r>
                  <a:rPr lang="en-US" sz="3600" dirty="0"/>
                  <a:t>is</a:t>
                </a:r>
                <a:r>
                  <a:rPr lang="en-US" sz="3600" b="1" dirty="0"/>
                  <a:t> </a:t>
                </a:r>
                <a:r>
                  <a:rPr lang="en-US" sz="3600" b="1" dirty="0">
                    <a:solidFill>
                      <a:schemeClr val="accent6"/>
                    </a:solidFill>
                  </a:rPr>
                  <a:t>exponential...</a:t>
                </a:r>
                <a:endParaRPr lang="en-US" sz="3600" dirty="0">
                  <a:solidFill>
                    <a:schemeClr val="accent1">
                      <a:lumMod val="40000"/>
                      <a:lumOff val="60000"/>
                    </a:schemeClr>
                  </a:solidFill>
                </a:endParaRPr>
              </a:p>
            </p:txBody>
          </p:sp>
        </mc:Choice>
        <mc:Fallback>
          <p:sp>
            <p:nvSpPr>
              <p:cNvPr id="4" name="Content Placeholder 2">
                <a:extLst>
                  <a:ext uri="{FF2B5EF4-FFF2-40B4-BE49-F238E27FC236}">
                    <a16:creationId xmlns:a16="http://schemas.microsoft.com/office/drawing/2014/main" id="{45F85E02-88BF-837E-625F-1BED8F6BC432}"/>
                  </a:ext>
                </a:extLst>
              </p:cNvPr>
              <p:cNvSpPr txBox="1">
                <a:spLocks noRot="1" noChangeAspect="1" noMove="1" noResize="1" noEditPoints="1" noAdjustHandles="1" noChangeArrowheads="1" noChangeShapeType="1" noTextEdit="1"/>
              </p:cNvSpPr>
              <p:nvPr/>
            </p:nvSpPr>
            <p:spPr>
              <a:xfrm>
                <a:off x="243839" y="4168479"/>
                <a:ext cx="11704319" cy="2447960"/>
              </a:xfrm>
              <a:prstGeom prst="rect">
                <a:avLst/>
              </a:prstGeom>
              <a:blipFill>
                <a:blip r:embed="rId14"/>
                <a:stretch>
                  <a:fillRect l="-1735" t="-6218"/>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2451799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352D-EC76-F275-8F3C-613C3DC8BD30}"/>
              </a:ext>
            </a:extLst>
          </p:cNvPr>
          <p:cNvSpPr>
            <a:spLocks noGrp="1"/>
          </p:cNvSpPr>
          <p:nvPr>
            <p:ph type="title"/>
          </p:nvPr>
        </p:nvSpPr>
        <p:spPr/>
        <p:txBody>
          <a:bodyPr/>
          <a:lstStyle/>
          <a:p>
            <a:r>
              <a:rPr lang="en-US" dirty="0"/>
              <a:t>QUANTUM HARDNESS?</a:t>
            </a:r>
          </a:p>
        </p:txBody>
      </p:sp>
      <p:grpSp>
        <p:nvGrpSpPr>
          <p:cNvPr id="5" name="Group 4">
            <a:extLst>
              <a:ext uri="{FF2B5EF4-FFF2-40B4-BE49-F238E27FC236}">
                <a16:creationId xmlns:a16="http://schemas.microsoft.com/office/drawing/2014/main" id="{10A63C14-EC00-1EEE-9331-398ED827282E}"/>
              </a:ext>
            </a:extLst>
          </p:cNvPr>
          <p:cNvGrpSpPr/>
          <p:nvPr/>
        </p:nvGrpSpPr>
        <p:grpSpPr>
          <a:xfrm>
            <a:off x="312614" y="1294410"/>
            <a:ext cx="6808804" cy="2411315"/>
            <a:chOff x="741927" y="1294411"/>
            <a:chExt cx="10497441" cy="3717633"/>
          </a:xfrm>
        </p:grpSpPr>
        <p:cxnSp>
          <p:nvCxnSpPr>
            <p:cNvPr id="6" name="Straight Connector 5">
              <a:extLst>
                <a:ext uri="{FF2B5EF4-FFF2-40B4-BE49-F238E27FC236}">
                  <a16:creationId xmlns:a16="http://schemas.microsoft.com/office/drawing/2014/main" id="{CAD13F10-C7C6-D962-DB0D-B8B9BC680B6E}"/>
                </a:ext>
              </a:extLst>
            </p:cNvPr>
            <p:cNvCxnSpPr>
              <a:cxnSpLocks/>
            </p:cNvCxnSpPr>
            <p:nvPr/>
          </p:nvCxnSpPr>
          <p:spPr>
            <a:xfrm flipH="1">
              <a:off x="10002648" y="17874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48D494-C672-DE23-E778-758203FEBD97}"/>
                </a:ext>
              </a:extLst>
            </p:cNvPr>
            <p:cNvCxnSpPr>
              <a:cxnSpLocks/>
            </p:cNvCxnSpPr>
            <p:nvPr/>
          </p:nvCxnSpPr>
          <p:spPr>
            <a:xfrm flipH="1">
              <a:off x="10002648" y="24743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1B5A12-A474-3356-15C8-6500F4EAC723}"/>
                </a:ext>
              </a:extLst>
            </p:cNvPr>
            <p:cNvCxnSpPr>
              <a:cxnSpLocks/>
            </p:cNvCxnSpPr>
            <p:nvPr/>
          </p:nvCxnSpPr>
          <p:spPr>
            <a:xfrm flipH="1">
              <a:off x="10002648" y="316132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641F0C-E135-4FDF-82EA-87EDAC87DD7F}"/>
                </a:ext>
              </a:extLst>
            </p:cNvPr>
            <p:cNvCxnSpPr>
              <a:cxnSpLocks/>
            </p:cNvCxnSpPr>
            <p:nvPr/>
          </p:nvCxnSpPr>
          <p:spPr>
            <a:xfrm flipH="1">
              <a:off x="9994964" y="384827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CFF554-40EA-A84F-E971-6870530EF926}"/>
                </a:ext>
              </a:extLst>
            </p:cNvPr>
            <p:cNvCxnSpPr>
              <a:cxnSpLocks/>
            </p:cNvCxnSpPr>
            <p:nvPr/>
          </p:nvCxnSpPr>
          <p:spPr>
            <a:xfrm flipH="1">
              <a:off x="10002648" y="4535235"/>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2ADDDB-C588-5C26-63BA-602B70D4E16F}"/>
                </a:ext>
              </a:extLst>
            </p:cNvPr>
            <p:cNvCxnSpPr>
              <a:cxnSpLocks/>
            </p:cNvCxnSpPr>
            <p:nvPr/>
          </p:nvCxnSpPr>
          <p:spPr>
            <a:xfrm flipH="1">
              <a:off x="1460994" y="1787891"/>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6E4287-0CFD-E27D-BE2F-DAF618BFA14A}"/>
                </a:ext>
              </a:extLst>
            </p:cNvPr>
            <p:cNvCxnSpPr>
              <a:cxnSpLocks/>
            </p:cNvCxnSpPr>
            <p:nvPr/>
          </p:nvCxnSpPr>
          <p:spPr>
            <a:xfrm flipH="1">
              <a:off x="1460994" y="2474848"/>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834DD6-9C2E-9B24-D4F1-E260E6CE288A}"/>
                </a:ext>
              </a:extLst>
            </p:cNvPr>
            <p:cNvCxnSpPr>
              <a:cxnSpLocks/>
            </p:cNvCxnSpPr>
            <p:nvPr/>
          </p:nvCxnSpPr>
          <p:spPr>
            <a:xfrm flipH="1">
              <a:off x="1460994" y="3161806"/>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710B44-8DBB-BDBE-E75A-5D4C368E76C0}"/>
                </a:ext>
              </a:extLst>
            </p:cNvPr>
            <p:cNvCxnSpPr>
              <a:cxnSpLocks/>
            </p:cNvCxnSpPr>
            <p:nvPr/>
          </p:nvCxnSpPr>
          <p:spPr>
            <a:xfrm flipH="1">
              <a:off x="1453310" y="3848763"/>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E4EF4B-FC86-729A-C245-9E70B3D4EEBF}"/>
                </a:ext>
              </a:extLst>
            </p:cNvPr>
            <p:cNvCxnSpPr>
              <a:cxnSpLocks/>
            </p:cNvCxnSpPr>
            <p:nvPr/>
          </p:nvCxnSpPr>
          <p:spPr>
            <a:xfrm flipH="1">
              <a:off x="1460994" y="4535720"/>
              <a:ext cx="365760" cy="0"/>
            </a:xfrm>
            <a:prstGeom prst="line">
              <a:avLst/>
            </a:prstGeom>
            <a:ln w="38100">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Picture 15" descr="Diagram, background pattern&#10;&#10;Description automatically generated with medium confidence">
              <a:extLst>
                <a:ext uri="{FF2B5EF4-FFF2-40B4-BE49-F238E27FC236}">
                  <a16:creationId xmlns:a16="http://schemas.microsoft.com/office/drawing/2014/main" id="{99197B39-A7AE-C493-BE12-429156915B98}"/>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rcRect l="5528" t="2827" r="5958" b="4333"/>
            <a:stretch/>
          </p:blipFill>
          <p:spPr>
            <a:xfrm>
              <a:off x="1826754" y="1341257"/>
              <a:ext cx="8175894" cy="3641097"/>
            </a:xfrm>
            <a:prstGeom prst="roundRect">
              <a:avLst>
                <a:gd name="adj" fmla="val 12403"/>
              </a:avLst>
            </a:prstGeom>
            <a:ln w="63500">
              <a:solidFill>
                <a:schemeClr val="accent5">
                  <a:lumMod val="60000"/>
                  <a:lumOff val="40000"/>
                </a:schemeClr>
              </a:solidFill>
            </a:ln>
            <a:effectLst>
              <a:outerShdw blurRad="50800" dist="38100" dir="2700000" algn="tl" rotWithShape="0">
                <a:prstClr val="black">
                  <a:alpha val="40000"/>
                </a:prstClr>
              </a:outerShdw>
            </a:effectLst>
          </p:spPr>
        </p:pic>
        <p:pic>
          <p:nvPicPr>
            <p:cNvPr id="17" name="Picture 10" descr="Ball, orange, sphere icon - Free download on Iconfinder">
              <a:extLst>
                <a:ext uri="{FF2B5EF4-FFF2-40B4-BE49-F238E27FC236}">
                  <a16:creationId xmlns:a16="http://schemas.microsoft.com/office/drawing/2014/main" id="{3BF7927A-92E5-BA0E-D3AA-2D58041BB21B}"/>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1488917"/>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A picture containing diagram&#10;&#10;Description automatically generated">
              <a:extLst>
                <a:ext uri="{FF2B5EF4-FFF2-40B4-BE49-F238E27FC236}">
                  <a16:creationId xmlns:a16="http://schemas.microsoft.com/office/drawing/2014/main" id="{C98D4CC1-64D6-FB82-98DD-CE9C43D74AA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1488917"/>
              <a:ext cx="593552" cy="597948"/>
            </a:xfrm>
            <a:prstGeom prst="rect">
              <a:avLst/>
            </a:prstGeom>
          </p:spPr>
        </p:pic>
        <p:cxnSp>
          <p:nvCxnSpPr>
            <p:cNvPr id="19" name="Straight Connector 18">
              <a:extLst>
                <a:ext uri="{FF2B5EF4-FFF2-40B4-BE49-F238E27FC236}">
                  <a16:creationId xmlns:a16="http://schemas.microsoft.com/office/drawing/2014/main" id="{341B10B1-2A57-98F2-744C-C6E2EB8E85B1}"/>
                </a:ext>
              </a:extLst>
            </p:cNvPr>
            <p:cNvCxnSpPr>
              <a:cxnSpLocks/>
            </p:cNvCxnSpPr>
            <p:nvPr/>
          </p:nvCxnSpPr>
          <p:spPr>
            <a:xfrm flipV="1">
              <a:off x="1044984" y="1650325"/>
              <a:ext cx="180185" cy="137566"/>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0" name="Picture 10" descr="Ball, orange, sphere icon - Free download on Iconfinder">
              <a:extLst>
                <a:ext uri="{FF2B5EF4-FFF2-40B4-BE49-F238E27FC236}">
                  <a16:creationId xmlns:a16="http://schemas.microsoft.com/office/drawing/2014/main" id="{826458FD-6B72-14AE-1405-DE11C35A38F1}"/>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2175874"/>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descr="A picture containing diagram&#10;&#10;Description automatically generated">
              <a:extLst>
                <a:ext uri="{FF2B5EF4-FFF2-40B4-BE49-F238E27FC236}">
                  <a16:creationId xmlns:a16="http://schemas.microsoft.com/office/drawing/2014/main" id="{BD6D272E-8B7B-C4C0-D787-909CE8C20A1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2175874"/>
              <a:ext cx="593552" cy="597948"/>
            </a:xfrm>
            <a:prstGeom prst="rect">
              <a:avLst/>
            </a:prstGeom>
          </p:spPr>
        </p:pic>
        <p:cxnSp>
          <p:nvCxnSpPr>
            <p:cNvPr id="22" name="Straight Connector 21">
              <a:extLst>
                <a:ext uri="{FF2B5EF4-FFF2-40B4-BE49-F238E27FC236}">
                  <a16:creationId xmlns:a16="http://schemas.microsoft.com/office/drawing/2014/main" id="{522642D4-3AF2-884F-335B-A90862F193F1}"/>
                </a:ext>
              </a:extLst>
            </p:cNvPr>
            <p:cNvCxnSpPr>
              <a:cxnSpLocks/>
            </p:cNvCxnSpPr>
            <p:nvPr/>
          </p:nvCxnSpPr>
          <p:spPr>
            <a:xfrm flipH="1">
              <a:off x="916908" y="2474848"/>
              <a:ext cx="128076" cy="89010"/>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3" name="Picture 10" descr="Ball, orange, sphere icon - Free download on Iconfinder">
              <a:extLst>
                <a:ext uri="{FF2B5EF4-FFF2-40B4-BE49-F238E27FC236}">
                  <a16:creationId xmlns:a16="http://schemas.microsoft.com/office/drawing/2014/main" id="{EBB0F567-A434-47DF-2A58-CE8584729F5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1927" y="2862832"/>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3" descr="A picture containing diagram&#10;&#10;Description automatically generated">
              <a:extLst>
                <a:ext uri="{FF2B5EF4-FFF2-40B4-BE49-F238E27FC236}">
                  <a16:creationId xmlns:a16="http://schemas.microsoft.com/office/drawing/2014/main" id="{8F7B0566-F8FA-8BE1-FEAE-93F824F9372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927" y="2862832"/>
              <a:ext cx="593552" cy="597948"/>
            </a:xfrm>
            <a:prstGeom prst="rect">
              <a:avLst/>
            </a:prstGeom>
          </p:spPr>
        </p:pic>
        <p:cxnSp>
          <p:nvCxnSpPr>
            <p:cNvPr id="25" name="Straight Connector 24">
              <a:extLst>
                <a:ext uri="{FF2B5EF4-FFF2-40B4-BE49-F238E27FC236}">
                  <a16:creationId xmlns:a16="http://schemas.microsoft.com/office/drawing/2014/main" id="{4D30AE39-1DD3-4047-5AB2-058167641FFD}"/>
                </a:ext>
              </a:extLst>
            </p:cNvPr>
            <p:cNvCxnSpPr>
              <a:cxnSpLocks/>
            </p:cNvCxnSpPr>
            <p:nvPr/>
          </p:nvCxnSpPr>
          <p:spPr>
            <a:xfrm>
              <a:off x="1038703" y="3161806"/>
              <a:ext cx="208882" cy="17801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6" name="Picture 10" descr="Ball, orange, sphere icon - Free download on Iconfinder">
              <a:extLst>
                <a:ext uri="{FF2B5EF4-FFF2-40B4-BE49-F238E27FC236}">
                  <a16:creationId xmlns:a16="http://schemas.microsoft.com/office/drawing/2014/main" id="{C2F146B4-A09E-9939-A26D-93C129755ED8}"/>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3549789"/>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26" descr="A picture containing diagram&#10;&#10;Description automatically generated">
              <a:extLst>
                <a:ext uri="{FF2B5EF4-FFF2-40B4-BE49-F238E27FC236}">
                  <a16:creationId xmlns:a16="http://schemas.microsoft.com/office/drawing/2014/main" id="{48DFDF95-B495-3441-BBAF-553CF46D130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3549789"/>
              <a:ext cx="593552" cy="597948"/>
            </a:xfrm>
            <a:prstGeom prst="rect">
              <a:avLst/>
            </a:prstGeom>
          </p:spPr>
        </p:pic>
        <p:cxnSp>
          <p:nvCxnSpPr>
            <p:cNvPr id="28" name="Straight Connector 27">
              <a:extLst>
                <a:ext uri="{FF2B5EF4-FFF2-40B4-BE49-F238E27FC236}">
                  <a16:creationId xmlns:a16="http://schemas.microsoft.com/office/drawing/2014/main" id="{9EBC0893-0143-73B2-23B7-E3E90B42E210}"/>
                </a:ext>
              </a:extLst>
            </p:cNvPr>
            <p:cNvCxnSpPr>
              <a:cxnSpLocks/>
            </p:cNvCxnSpPr>
            <p:nvPr/>
          </p:nvCxnSpPr>
          <p:spPr>
            <a:xfrm flipH="1" flipV="1">
              <a:off x="916908" y="3759754"/>
              <a:ext cx="128076" cy="89009"/>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p:pic>
          <p:nvPicPr>
            <p:cNvPr id="29" name="Picture 10" descr="Ball, orange, sphere icon - Free download on Iconfinder">
              <a:extLst>
                <a:ext uri="{FF2B5EF4-FFF2-40B4-BE49-F238E27FC236}">
                  <a16:creationId xmlns:a16="http://schemas.microsoft.com/office/drawing/2014/main" id="{0C2C2C32-0E8B-6DCF-1058-0CCDDFDFBBA0}"/>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8208" y="4236746"/>
              <a:ext cx="597948" cy="597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A picture containing diagram&#10;&#10;Description automatically generated">
              <a:extLst>
                <a:ext uri="{FF2B5EF4-FFF2-40B4-BE49-F238E27FC236}">
                  <a16:creationId xmlns:a16="http://schemas.microsoft.com/office/drawing/2014/main" id="{EA7FB778-86F0-1A17-08FC-DE72C4CFDFB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8208" y="4236746"/>
              <a:ext cx="593552" cy="597948"/>
            </a:xfrm>
            <a:prstGeom prst="rect">
              <a:avLst/>
            </a:prstGeom>
          </p:spPr>
        </p:pic>
        <p:cxnSp>
          <p:nvCxnSpPr>
            <p:cNvPr id="31" name="Straight Connector 30">
              <a:extLst>
                <a:ext uri="{FF2B5EF4-FFF2-40B4-BE49-F238E27FC236}">
                  <a16:creationId xmlns:a16="http://schemas.microsoft.com/office/drawing/2014/main" id="{0482BF4A-DDD5-4CC6-B3FE-568439B07F83}"/>
                </a:ext>
              </a:extLst>
            </p:cNvPr>
            <p:cNvCxnSpPr>
              <a:cxnSpLocks/>
              <a:endCxn id="30" idx="0"/>
            </p:cNvCxnSpPr>
            <p:nvPr/>
          </p:nvCxnSpPr>
          <p:spPr>
            <a:xfrm flipV="1">
              <a:off x="1044984" y="4236746"/>
              <a:ext cx="0" cy="298974"/>
            </a:xfrm>
            <a:prstGeom prst="line">
              <a:avLst/>
            </a:prstGeom>
            <a:ln w="31750" cap="rnd">
              <a:solidFill>
                <a:srgbClr val="C00000"/>
              </a:solidFill>
              <a:headEnd type="none" w="med" len="med"/>
              <a:tailEnd type="triangle" w="med" len="med"/>
            </a:ln>
            <a:effectLst>
              <a:glow rad="12700">
                <a:schemeClr val="accent1">
                  <a:lumMod val="20000"/>
                  <a:lumOff val="8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Rounded Rectangle 31">
                  <a:extLst>
                    <a:ext uri="{FF2B5EF4-FFF2-40B4-BE49-F238E27FC236}">
                      <a16:creationId xmlns:a16="http://schemas.microsoft.com/office/drawing/2014/main" id="{D177AD43-45B0-0F28-9831-0132CCF83DA4}"/>
                    </a:ext>
                  </a:extLst>
                </p:cNvPr>
                <p:cNvSpPr/>
                <p:nvPr/>
              </p:nvSpPr>
              <p:spPr>
                <a:xfrm>
                  <a:off x="5218161" y="2465265"/>
                  <a:ext cx="1393079" cy="1393079"/>
                </a:xfrm>
                <a:prstGeom prst="roundRect">
                  <a:avLst>
                    <a:gd name="adj" fmla="val 17917"/>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i="1" smtClean="0">
                            <a:solidFill>
                              <a:srgbClr val="272611"/>
                            </a:solidFill>
                            <a:latin typeface="Cambria Math" panose="02040503050406030204" pitchFamily="18" charset="0"/>
                            <a:ea typeface="Cambria Math" panose="02040503050406030204" pitchFamily="18" charset="0"/>
                          </a:rPr>
                          <m:t>ℰ</m:t>
                        </m:r>
                      </m:oMath>
                    </m:oMathPara>
                  </a14:m>
                  <a:endParaRPr lang="en-US" sz="3600" dirty="0">
                    <a:solidFill>
                      <a:srgbClr val="272611"/>
                    </a:solidFill>
                  </a:endParaRPr>
                </a:p>
              </p:txBody>
            </p:sp>
          </mc:Choice>
          <mc:Fallback>
            <p:sp>
              <p:nvSpPr>
                <p:cNvPr id="32" name="Rounded Rectangle 31">
                  <a:extLst>
                    <a:ext uri="{FF2B5EF4-FFF2-40B4-BE49-F238E27FC236}">
                      <a16:creationId xmlns:a16="http://schemas.microsoft.com/office/drawing/2014/main" id="{D177AD43-45B0-0F28-9831-0132CCF83DA4}"/>
                    </a:ext>
                  </a:extLst>
                </p:cNvPr>
                <p:cNvSpPr>
                  <a:spLocks noRot="1" noChangeAspect="1" noMove="1" noResize="1" noEditPoints="1" noAdjustHandles="1" noChangeArrowheads="1" noChangeShapeType="1" noTextEdit="1"/>
                </p:cNvSpPr>
                <p:nvPr/>
              </p:nvSpPr>
              <p:spPr>
                <a:xfrm>
                  <a:off x="5218161" y="2465265"/>
                  <a:ext cx="1393079" cy="1393079"/>
                </a:xfrm>
                <a:prstGeom prst="roundRect">
                  <a:avLst>
                    <a:gd name="adj" fmla="val 17917"/>
                  </a:avLst>
                </a:prstGeom>
                <a:blipFill>
                  <a:blip r:embed="rId12"/>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ounded Rectangle 32">
                  <a:extLst>
                    <a:ext uri="{FF2B5EF4-FFF2-40B4-BE49-F238E27FC236}">
                      <a16:creationId xmlns:a16="http://schemas.microsoft.com/office/drawing/2014/main" id="{04065904-9ED6-8F9D-03C6-E2C51743D163}"/>
                    </a:ext>
                  </a:extLst>
                </p:cNvPr>
                <p:cNvSpPr/>
                <p:nvPr/>
              </p:nvSpPr>
              <p:spPr>
                <a:xfrm>
                  <a:off x="10397625" y="1294411"/>
                  <a:ext cx="841743" cy="3717633"/>
                </a:xfrm>
                <a:prstGeom prst="roundRect">
                  <a:avLst>
                    <a:gd name="adj" fmla="val 17917"/>
                  </a:avLst>
                </a:prstGeom>
                <a:solidFill>
                  <a:schemeClr val="accent4">
                    <a:lumMod val="60000"/>
                    <a:lumOff val="40000"/>
                  </a:schemeClr>
                </a:solidFill>
                <a:ln w="6350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600" b="0" i="1" smtClean="0">
                            <a:solidFill>
                              <a:srgbClr val="272611"/>
                            </a:solidFill>
                            <a:latin typeface="Cambria Math" panose="02040503050406030204" pitchFamily="18" charset="0"/>
                            <a:ea typeface="Cambria Math" panose="02040503050406030204" pitchFamily="18" charset="0"/>
                          </a:rPr>
                          <m:t> </m:t>
                        </m:r>
                        <m:r>
                          <a:rPr lang="en-US" sz="3600" b="0" i="1" smtClean="0">
                            <a:solidFill>
                              <a:srgbClr val="272611"/>
                            </a:solidFill>
                            <a:latin typeface="Cambria Math" panose="02040503050406030204" pitchFamily="18" charset="0"/>
                            <a:ea typeface="Cambria Math" panose="02040503050406030204" pitchFamily="18" charset="0"/>
                          </a:rPr>
                          <m:t>𝑂</m:t>
                        </m:r>
                      </m:oMath>
                    </m:oMathPara>
                  </a14:m>
                  <a:endParaRPr lang="en-US" sz="1000" dirty="0">
                    <a:solidFill>
                      <a:srgbClr val="272611"/>
                    </a:solidFill>
                  </a:endParaRPr>
                </a:p>
              </p:txBody>
            </p:sp>
          </mc:Choice>
          <mc:Fallback>
            <p:sp>
              <p:nvSpPr>
                <p:cNvPr id="33" name="Rounded Rectangle 32">
                  <a:extLst>
                    <a:ext uri="{FF2B5EF4-FFF2-40B4-BE49-F238E27FC236}">
                      <a16:creationId xmlns:a16="http://schemas.microsoft.com/office/drawing/2014/main" id="{04065904-9ED6-8F9D-03C6-E2C51743D163}"/>
                    </a:ext>
                  </a:extLst>
                </p:cNvPr>
                <p:cNvSpPr>
                  <a:spLocks noRot="1" noChangeAspect="1" noMove="1" noResize="1" noEditPoints="1" noAdjustHandles="1" noChangeArrowheads="1" noChangeShapeType="1" noTextEdit="1"/>
                </p:cNvSpPr>
                <p:nvPr/>
              </p:nvSpPr>
              <p:spPr>
                <a:xfrm>
                  <a:off x="10397625" y="1294411"/>
                  <a:ext cx="841743" cy="3717633"/>
                </a:xfrm>
                <a:prstGeom prst="roundRect">
                  <a:avLst>
                    <a:gd name="adj" fmla="val 17917"/>
                  </a:avLst>
                </a:prstGeom>
                <a:blipFill>
                  <a:blip r:embed="rId13"/>
                  <a:stretch>
                    <a:fillRect/>
                  </a:stretch>
                </a:blipFill>
                <a:ln w="63500">
                  <a:solidFill>
                    <a:schemeClr val="tx1">
                      <a:lumMod val="75000"/>
                      <a:lumOff val="2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45F85E02-88BF-837E-625F-1BED8F6BC432}"/>
                  </a:ext>
                </a:extLst>
              </p:cNvPr>
              <p:cNvSpPr txBox="1">
                <a:spLocks/>
              </p:cNvSpPr>
              <p:nvPr/>
            </p:nvSpPr>
            <p:spPr>
              <a:xfrm>
                <a:off x="243839" y="4168479"/>
                <a:ext cx="11704319" cy="244796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3600" dirty="0"/>
                  <a:t>Sample complexity for finding </a:t>
                </a:r>
                <a14:m>
                  <m:oMath xmlns:m="http://schemas.openxmlformats.org/officeDocument/2006/math">
                    <m:acc>
                      <m:accPr>
                        <m:chr m:val="̂"/>
                        <m:ctrlPr>
                          <a:rPr lang="en-US" sz="3600" i="1">
                            <a:latin typeface="Cambria Math" panose="02040503050406030204" pitchFamily="18" charset="0"/>
                          </a:rPr>
                        </m:ctrlPr>
                      </m:accPr>
                      <m:e>
                        <m:r>
                          <a:rPr lang="en-US" sz="3600" b="0" i="1" smtClean="0">
                            <a:latin typeface="Cambria Math" panose="02040503050406030204" pitchFamily="18" charset="0"/>
                          </a:rPr>
                          <m:t>𝐹</m:t>
                        </m:r>
                      </m:e>
                    </m:acc>
                  </m:oMath>
                </a14:m>
                <a:r>
                  <a:rPr lang="en-US" sz="3600" dirty="0"/>
                  <a:t> </a:t>
                </a:r>
                <a:r>
                  <a:rPr lang="en-US" sz="3600" dirty="0" err="1"/>
                  <a:t>s.t.</a:t>
                </a:r>
                <a:r>
                  <a:rPr lang="en-US" sz="3600" dirty="0"/>
                  <a:t> </a:t>
                </a:r>
              </a:p>
              <a:p>
                <a:pPr marL="0" indent="0" algn="ctr">
                  <a:buNone/>
                  <a:defRPr/>
                </a:pPr>
                <a14:m>
                  <m:oMath xmlns:m="http://schemas.openxmlformats.org/officeDocument/2006/math">
                    <m:sSub>
                      <m:sSubPr>
                        <m:ctrlPr>
                          <a:rPr lang="en-US" sz="3600" i="1" smtClean="0">
                            <a:solidFill>
                              <a:schemeClr val="accent1">
                                <a:lumMod val="40000"/>
                                <a:lumOff val="60000"/>
                              </a:schemeClr>
                            </a:solidFill>
                            <a:latin typeface="Cambria Math" panose="02040503050406030204" pitchFamily="18" charset="0"/>
                          </a:rPr>
                        </m:ctrlPr>
                      </m:sSubPr>
                      <m:e>
                        <m:r>
                          <a:rPr lang="en-US" sz="3600" i="1">
                            <a:solidFill>
                              <a:schemeClr val="accent1">
                                <a:lumMod val="40000"/>
                                <a:lumOff val="60000"/>
                              </a:schemeClr>
                            </a:solidFill>
                            <a:latin typeface="Cambria Math" panose="02040503050406030204" pitchFamily="18" charset="0"/>
                            <a:ea typeface="Cambria Math" panose="02040503050406030204" pitchFamily="18" charset="0"/>
                          </a:rPr>
                          <m:t>𝔼</m:t>
                        </m:r>
                      </m:e>
                      <m:sub>
                        <m:r>
                          <a:rPr lang="en-US" sz="3600" b="0" i="1" smtClean="0">
                            <a:solidFill>
                              <a:schemeClr val="accent1">
                                <a:lumMod val="40000"/>
                                <a:lumOff val="60000"/>
                              </a:schemeClr>
                            </a:solidFill>
                            <a:latin typeface="Cambria Math" panose="02040503050406030204" pitchFamily="18" charset="0"/>
                            <a:ea typeface="Cambria Math" panose="02040503050406030204" pitchFamily="18" charset="0"/>
                          </a:rPr>
                          <m:t>𝜎</m:t>
                        </m:r>
                        <m:r>
                          <a:rPr lang="en-US" sz="3600" i="1">
                            <a:solidFill>
                              <a:schemeClr val="accent1">
                                <a:lumMod val="40000"/>
                                <a:lumOff val="60000"/>
                              </a:schemeClr>
                            </a:solidFill>
                            <a:latin typeface="Cambria Math" panose="02040503050406030204" pitchFamily="18" charset="0"/>
                          </a:rPr>
                          <m:t>∼</m:t>
                        </m:r>
                        <m:sSup>
                          <m:sSupPr>
                            <m:ctrlPr>
                              <a:rPr lang="en-US" sz="3600" i="1">
                                <a:solidFill>
                                  <a:schemeClr val="accent1">
                                    <a:lumMod val="40000"/>
                                    <a:lumOff val="60000"/>
                                  </a:schemeClr>
                                </a:solidFill>
                                <a:latin typeface="Cambria Math" panose="02040503050406030204" pitchFamily="18" charset="0"/>
                              </a:rPr>
                            </m:ctrlPr>
                          </m:sSupPr>
                          <m:e>
                            <m:d>
                              <m:dPr>
                                <m:begChr m:val="{"/>
                                <m:endChr m:val="}"/>
                                <m:ctrlPr>
                                  <a:rPr lang="en-US" sz="3600" i="1">
                                    <a:solidFill>
                                      <a:schemeClr val="accent1">
                                        <a:lumMod val="40000"/>
                                        <a:lumOff val="60000"/>
                                      </a:schemeClr>
                                    </a:solidFill>
                                    <a:latin typeface="Cambria Math" panose="02040503050406030204" pitchFamily="18" charset="0"/>
                                  </a:rPr>
                                </m:ctrlPr>
                              </m:dPr>
                              <m:e>
                                <m:d>
                                  <m:dPr>
                                    <m:begChr m:val="|"/>
                                    <m:endChr m:val="⟩"/>
                                    <m:ctrlPr>
                                      <a:rPr lang="en-US" sz="3600" b="0" i="1" smtClean="0">
                                        <a:solidFill>
                                          <a:schemeClr val="accent1">
                                            <a:lumMod val="40000"/>
                                            <a:lumOff val="60000"/>
                                          </a:schemeClr>
                                        </a:solidFill>
                                        <a:latin typeface="Cambria Math" panose="02040503050406030204" pitchFamily="18" charset="0"/>
                                      </a:rPr>
                                    </m:ctrlPr>
                                  </m:dPr>
                                  <m:e>
                                    <m:r>
                                      <a:rPr lang="en-US" sz="3600" b="0" i="1" smtClean="0">
                                        <a:solidFill>
                                          <a:schemeClr val="accent1">
                                            <a:lumMod val="40000"/>
                                            <a:lumOff val="60000"/>
                                          </a:schemeClr>
                                        </a:solidFill>
                                        <a:latin typeface="Cambria Math" panose="02040503050406030204" pitchFamily="18" charset="0"/>
                                      </a:rPr>
                                      <m:t>0</m:t>
                                    </m:r>
                                  </m:e>
                                </m:d>
                                <m:r>
                                  <a:rPr lang="en-US" sz="3600" b="0" i="1" smtClean="0">
                                    <a:solidFill>
                                      <a:schemeClr val="accent1">
                                        <a:lumMod val="40000"/>
                                        <a:lumOff val="60000"/>
                                      </a:schemeClr>
                                    </a:solidFill>
                                    <a:latin typeface="Cambria Math" panose="02040503050406030204" pitchFamily="18" charset="0"/>
                                  </a:rPr>
                                  <m:t>,</m:t>
                                </m:r>
                                <m:d>
                                  <m:dPr>
                                    <m:begChr m:val="|"/>
                                    <m:endChr m:val="⟩"/>
                                    <m:ctrlPr>
                                      <a:rPr lang="en-US" sz="3600" i="1">
                                        <a:solidFill>
                                          <a:schemeClr val="accent1">
                                            <a:lumMod val="40000"/>
                                            <a:lumOff val="60000"/>
                                          </a:schemeClr>
                                        </a:solidFill>
                                        <a:latin typeface="Cambria Math" panose="02040503050406030204" pitchFamily="18" charset="0"/>
                                      </a:rPr>
                                    </m:ctrlPr>
                                  </m:dPr>
                                  <m:e>
                                    <m:r>
                                      <a:rPr lang="en-US" sz="3600" b="0" i="1" smtClean="0">
                                        <a:solidFill>
                                          <a:schemeClr val="accent1">
                                            <a:lumMod val="40000"/>
                                            <a:lumOff val="60000"/>
                                          </a:schemeClr>
                                        </a:solidFill>
                                        <a:latin typeface="Cambria Math" panose="02040503050406030204" pitchFamily="18" charset="0"/>
                                      </a:rPr>
                                      <m:t>1</m:t>
                                    </m:r>
                                  </m:e>
                                </m:d>
                              </m:e>
                            </m:d>
                          </m:e>
                          <m:sup>
                            <m:r>
                              <a:rPr lang="en-US" sz="3600" b="0" i="1" smtClean="0">
                                <a:solidFill>
                                  <a:schemeClr val="accent1">
                                    <a:lumMod val="40000"/>
                                    <a:lumOff val="60000"/>
                                  </a:schemeClr>
                                </a:solidFill>
                                <a:latin typeface="Cambria Math" panose="02040503050406030204" pitchFamily="18" charset="0"/>
                              </a:rPr>
                              <m:t>⊗</m:t>
                            </m:r>
                            <m:r>
                              <a:rPr lang="en-US" sz="3600" i="1">
                                <a:solidFill>
                                  <a:schemeClr val="accent1">
                                    <a:lumMod val="40000"/>
                                    <a:lumOff val="60000"/>
                                  </a:schemeClr>
                                </a:solidFill>
                                <a:latin typeface="Cambria Math" panose="02040503050406030204" pitchFamily="18" charset="0"/>
                              </a:rPr>
                              <m:t>𝑛</m:t>
                            </m:r>
                          </m:sup>
                        </m:sSup>
                      </m:sub>
                    </m:sSub>
                    <m:sSup>
                      <m:sSupPr>
                        <m:ctrlPr>
                          <a:rPr lang="en-US" sz="3600" i="1">
                            <a:solidFill>
                              <a:schemeClr val="accent1">
                                <a:lumMod val="40000"/>
                                <a:lumOff val="60000"/>
                              </a:schemeClr>
                            </a:solidFill>
                            <a:latin typeface="Cambria Math" panose="02040503050406030204" pitchFamily="18" charset="0"/>
                          </a:rPr>
                        </m:ctrlPr>
                      </m:sSupPr>
                      <m:e>
                        <m:r>
                          <a:rPr lang="en-US" sz="3600" b="0" i="0" smtClean="0">
                            <a:solidFill>
                              <a:schemeClr val="accent1">
                                <a:lumMod val="40000"/>
                                <a:lumOff val="60000"/>
                              </a:schemeClr>
                            </a:solidFill>
                            <a:latin typeface="Cambria Math" panose="02040503050406030204" pitchFamily="18" charset="0"/>
                          </a:rPr>
                          <m:t>(</m:t>
                        </m:r>
                        <m:r>
                          <m:rPr>
                            <m:sty m:val="p"/>
                          </m:rPr>
                          <a:rPr lang="en-US" sz="3600">
                            <a:solidFill>
                              <a:schemeClr val="accent1">
                                <a:lumMod val="40000"/>
                                <a:lumOff val="60000"/>
                              </a:schemeClr>
                            </a:solidFill>
                            <a:latin typeface="Cambria Math" panose="02040503050406030204" pitchFamily="18" charset="0"/>
                          </a:rPr>
                          <m:t>tr</m:t>
                        </m:r>
                        <m:d>
                          <m:dPr>
                            <m:ctrlPr>
                              <a:rPr lang="en-US" sz="3600" i="1">
                                <a:solidFill>
                                  <a:schemeClr val="accent1">
                                    <a:lumMod val="40000"/>
                                    <a:lumOff val="60000"/>
                                  </a:schemeClr>
                                </a:solidFill>
                                <a:latin typeface="Cambria Math" panose="02040503050406030204" pitchFamily="18" charset="0"/>
                              </a:rPr>
                            </m:ctrlPr>
                          </m:dPr>
                          <m:e>
                            <m:r>
                              <a:rPr lang="en-US" sz="3600" i="1">
                                <a:solidFill>
                                  <a:schemeClr val="accent1">
                                    <a:lumMod val="40000"/>
                                    <a:lumOff val="60000"/>
                                  </a:schemeClr>
                                </a:solidFill>
                                <a:latin typeface="Cambria Math" panose="02040503050406030204" pitchFamily="18" charset="0"/>
                              </a:rPr>
                              <m:t>𝑂</m:t>
                            </m:r>
                            <m:r>
                              <a:rPr lang="en-US" sz="3600" i="1">
                                <a:solidFill>
                                  <a:schemeClr val="accent1">
                                    <a:lumMod val="40000"/>
                                    <a:lumOff val="60000"/>
                                  </a:schemeClr>
                                </a:solidFill>
                                <a:latin typeface="Cambria Math" panose="02040503050406030204" pitchFamily="18" charset="0"/>
                              </a:rPr>
                              <m:t>ℰ</m:t>
                            </m:r>
                            <m:d>
                              <m:dPr>
                                <m:begChr m:val="["/>
                                <m:endChr m:val="]"/>
                                <m:ctrlPr>
                                  <a:rPr lang="en-US" sz="3600" i="1">
                                    <a:solidFill>
                                      <a:schemeClr val="accent1">
                                        <a:lumMod val="40000"/>
                                        <a:lumOff val="60000"/>
                                      </a:schemeClr>
                                    </a:solidFill>
                                    <a:latin typeface="Cambria Math" panose="02040503050406030204" pitchFamily="18" charset="0"/>
                                  </a:rPr>
                                </m:ctrlPr>
                              </m:dPr>
                              <m:e>
                                <m:r>
                                  <a:rPr lang="en-US" sz="3600" b="0" i="1" smtClean="0">
                                    <a:solidFill>
                                      <a:schemeClr val="accent1">
                                        <a:lumMod val="40000"/>
                                        <a:lumOff val="60000"/>
                                      </a:schemeClr>
                                    </a:solidFill>
                                    <a:latin typeface="Cambria Math" panose="02040503050406030204" pitchFamily="18" charset="0"/>
                                  </a:rPr>
                                  <m:t>𝜎</m:t>
                                </m:r>
                              </m:e>
                            </m:d>
                          </m:e>
                        </m:d>
                        <m:r>
                          <a:rPr lang="en-US" sz="3600" i="1">
                            <a:solidFill>
                              <a:schemeClr val="accent1">
                                <a:lumMod val="40000"/>
                                <a:lumOff val="60000"/>
                              </a:schemeClr>
                            </a:solidFill>
                            <a:latin typeface="Cambria Math" panose="02040503050406030204" pitchFamily="18" charset="0"/>
                          </a:rPr>
                          <m:t>−</m:t>
                        </m:r>
                        <m:acc>
                          <m:accPr>
                            <m:chr m:val="̂"/>
                            <m:ctrlPr>
                              <a:rPr lang="en-US" sz="3600" i="1">
                                <a:solidFill>
                                  <a:schemeClr val="accent1">
                                    <a:lumMod val="40000"/>
                                    <a:lumOff val="60000"/>
                                  </a:schemeClr>
                                </a:solidFill>
                                <a:latin typeface="Cambria Math" panose="02040503050406030204" pitchFamily="18" charset="0"/>
                              </a:rPr>
                            </m:ctrlPr>
                          </m:accPr>
                          <m:e>
                            <m:r>
                              <a:rPr lang="en-US" sz="3600" i="1">
                                <a:solidFill>
                                  <a:schemeClr val="accent1">
                                    <a:lumMod val="40000"/>
                                    <a:lumOff val="60000"/>
                                  </a:schemeClr>
                                </a:solidFill>
                                <a:latin typeface="Cambria Math" panose="02040503050406030204" pitchFamily="18" charset="0"/>
                              </a:rPr>
                              <m:t>𝐹</m:t>
                            </m:r>
                          </m:e>
                        </m:acc>
                        <m:r>
                          <a:rPr lang="en-US" sz="3600" i="1">
                            <a:solidFill>
                              <a:schemeClr val="accent1">
                                <a:lumMod val="40000"/>
                                <a:lumOff val="60000"/>
                              </a:schemeClr>
                            </a:solidFill>
                            <a:latin typeface="Cambria Math" panose="02040503050406030204" pitchFamily="18" charset="0"/>
                          </a:rPr>
                          <m:t>(</m:t>
                        </m:r>
                        <m:r>
                          <a:rPr lang="en-US" sz="3600" b="0" i="1" smtClean="0">
                            <a:solidFill>
                              <a:schemeClr val="accent1">
                                <a:lumMod val="40000"/>
                                <a:lumOff val="60000"/>
                              </a:schemeClr>
                            </a:solidFill>
                            <a:latin typeface="Cambria Math" panose="02040503050406030204" pitchFamily="18" charset="0"/>
                          </a:rPr>
                          <m:t>𝜎</m:t>
                        </m:r>
                        <m:r>
                          <a:rPr lang="en-US" sz="3600" i="1">
                            <a:solidFill>
                              <a:schemeClr val="accent1">
                                <a:lumMod val="40000"/>
                                <a:lumOff val="60000"/>
                              </a:schemeClr>
                            </a:solidFill>
                            <a:latin typeface="Cambria Math" panose="02040503050406030204" pitchFamily="18" charset="0"/>
                          </a:rPr>
                          <m:t>)</m:t>
                        </m:r>
                        <m:r>
                          <a:rPr lang="en-US" sz="3600" b="0" i="1" smtClean="0">
                            <a:solidFill>
                              <a:schemeClr val="accent1">
                                <a:lumMod val="40000"/>
                                <a:lumOff val="60000"/>
                              </a:schemeClr>
                            </a:solidFill>
                            <a:latin typeface="Cambria Math" panose="02040503050406030204" pitchFamily="18" charset="0"/>
                          </a:rPr>
                          <m:t>)</m:t>
                        </m:r>
                      </m:e>
                      <m:sup>
                        <m:r>
                          <a:rPr lang="en-US" sz="3600" i="1">
                            <a:solidFill>
                              <a:schemeClr val="accent1">
                                <a:lumMod val="40000"/>
                                <a:lumOff val="60000"/>
                              </a:schemeClr>
                            </a:solidFill>
                            <a:latin typeface="Cambria Math" panose="02040503050406030204" pitchFamily="18" charset="0"/>
                          </a:rPr>
                          <m:t>2</m:t>
                        </m:r>
                      </m:sup>
                    </m:sSup>
                    <m:r>
                      <a:rPr lang="en-US" sz="3600" i="1">
                        <a:solidFill>
                          <a:schemeClr val="accent1">
                            <a:lumMod val="40000"/>
                            <a:lumOff val="60000"/>
                          </a:schemeClr>
                        </a:solidFill>
                        <a:latin typeface="Cambria Math" panose="02040503050406030204" pitchFamily="18" charset="0"/>
                      </a:rPr>
                      <m:t>≤1/3</m:t>
                    </m:r>
                  </m:oMath>
                </a14:m>
                <a:r>
                  <a:rPr lang="en-US" sz="3600" dirty="0">
                    <a:solidFill>
                      <a:schemeClr val="accent1">
                        <a:lumMod val="40000"/>
                        <a:lumOff val="60000"/>
                      </a:schemeClr>
                    </a:solidFill>
                  </a:rPr>
                  <a:t> </a:t>
                </a:r>
              </a:p>
              <a:p>
                <a:pPr marL="0" lvl="0" indent="0">
                  <a:buNone/>
                  <a:defRPr/>
                </a:pPr>
                <a:r>
                  <a:rPr lang="en-US" sz="3600" dirty="0"/>
                  <a:t>is</a:t>
                </a:r>
                <a:r>
                  <a:rPr lang="en-US" sz="3600" b="1" dirty="0"/>
                  <a:t> </a:t>
                </a:r>
                <a:r>
                  <a:rPr lang="en-US" sz="3600" b="1" dirty="0">
                    <a:solidFill>
                      <a:schemeClr val="accent6"/>
                    </a:solidFill>
                  </a:rPr>
                  <a:t>exponential...</a:t>
                </a:r>
                <a:endParaRPr lang="en-US" sz="3600" dirty="0">
                  <a:solidFill>
                    <a:schemeClr val="accent1">
                      <a:lumMod val="40000"/>
                      <a:lumOff val="60000"/>
                    </a:schemeClr>
                  </a:solidFill>
                </a:endParaRPr>
              </a:p>
            </p:txBody>
          </p:sp>
        </mc:Choice>
        <mc:Fallback>
          <p:sp>
            <p:nvSpPr>
              <p:cNvPr id="4" name="Content Placeholder 2">
                <a:extLst>
                  <a:ext uri="{FF2B5EF4-FFF2-40B4-BE49-F238E27FC236}">
                    <a16:creationId xmlns:a16="http://schemas.microsoft.com/office/drawing/2014/main" id="{45F85E02-88BF-837E-625F-1BED8F6BC432}"/>
                  </a:ext>
                </a:extLst>
              </p:cNvPr>
              <p:cNvSpPr txBox="1">
                <a:spLocks noRot="1" noChangeAspect="1" noMove="1" noResize="1" noEditPoints="1" noAdjustHandles="1" noChangeArrowheads="1" noChangeShapeType="1" noTextEdit="1"/>
              </p:cNvSpPr>
              <p:nvPr/>
            </p:nvSpPr>
            <p:spPr>
              <a:xfrm>
                <a:off x="243839" y="4168479"/>
                <a:ext cx="11704319" cy="2447960"/>
              </a:xfrm>
              <a:prstGeom prst="rect">
                <a:avLst/>
              </a:prstGeom>
              <a:blipFill>
                <a:blip r:embed="rId14"/>
                <a:stretch>
                  <a:fillRect l="-1735" t="-6218"/>
                </a:stretch>
              </a:blipFill>
              <a:effectLst/>
            </p:spPr>
            <p:txBody>
              <a:bodyPr/>
              <a:lstStyle/>
              <a:p>
                <a:r>
                  <a:rPr lang="en-US">
                    <a:noFill/>
                  </a:rPr>
                  <a:t> </a:t>
                </a:r>
              </a:p>
            </p:txBody>
          </p:sp>
        </mc:Fallback>
      </mc:AlternateContent>
      <p:sp>
        <p:nvSpPr>
          <p:cNvPr id="34" name="Content Placeholder 2">
            <a:extLst>
              <a:ext uri="{FF2B5EF4-FFF2-40B4-BE49-F238E27FC236}">
                <a16:creationId xmlns:a16="http://schemas.microsoft.com/office/drawing/2014/main" id="{8718A083-EE0A-DBE9-A961-FD528AE1D649}"/>
              </a:ext>
            </a:extLst>
          </p:cNvPr>
          <p:cNvSpPr txBox="1">
            <a:spLocks/>
          </p:cNvSpPr>
          <p:nvPr/>
        </p:nvSpPr>
        <p:spPr>
          <a:xfrm>
            <a:off x="7416007" y="1646518"/>
            <a:ext cx="4532154" cy="1707100"/>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20000"/>
                    <a:lumOff val="8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i="0" u="none" strike="noStrike" kern="1200" cap="none" spc="0" normalizeH="0" baseline="0" noProof="0" dirty="0">
                <a:ln>
                  <a:noFill/>
                </a:ln>
                <a:effectLst>
                  <a:outerShdw blurRad="50800" dist="38100" dir="2700000" algn="tl" rotWithShape="0">
                    <a:prstClr val="black">
                      <a:alpha val="40000"/>
                    </a:prstClr>
                  </a:outerShdw>
                </a:effectLst>
                <a:uLnTx/>
                <a:uFillTx/>
                <a:latin typeface="Calibri" panose="020F0502020204030204"/>
                <a:ea typeface="+mn-ea"/>
                <a:cs typeface="+mn-cs"/>
              </a:rPr>
              <a:t>Quantum at least as hard as classical...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rPr>
              <a:t>End of story?</a:t>
            </a:r>
            <a:endParaRPr kumimoji="0" lang="en-US" sz="3600" b="1" u="none" strike="noStrike" kern="1200" cap="none" spc="0" normalizeH="0" baseline="0" noProof="0" dirty="0">
              <a:ln>
                <a:noFill/>
              </a:ln>
              <a:solidFill>
                <a:schemeClr val="accent5">
                  <a:lumMod val="60000"/>
                  <a:lumOff val="40000"/>
                </a:schemeClr>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30767051"/>
      </p:ext>
    </p:extLst>
  </p:cSld>
  <p:clrMapOvr>
    <a:masterClrMapping/>
  </p:clrMapOvr>
</p:sld>
</file>

<file path=ppt/theme/theme1.xml><?xml version="1.0" encoding="utf-8"?>
<a:theme xmlns:a="http://schemas.openxmlformats.org/drawingml/2006/main" name="1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5299</TotalTime>
  <Words>3113</Words>
  <Application>Microsoft Macintosh PowerPoint</Application>
  <PresentationFormat>Widescreen</PresentationFormat>
  <Paragraphs>615</Paragraphs>
  <Slides>68</Slides>
  <Notes>38</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Calibri Light</vt:lpstr>
      <vt:lpstr>Cambria Math</vt:lpstr>
      <vt:lpstr>Helvetica Neue</vt:lpstr>
      <vt:lpstr>1_Office Theme</vt:lpstr>
      <vt:lpstr>LEARNING TO PREDICT ARBITRARY QUANTUM PROCESSES</vt:lpstr>
      <vt:lpstr>PowerPoint Presentation</vt:lpstr>
      <vt:lpstr>PREDICTING QUANTUM PROCESSES</vt:lpstr>
      <vt:lpstr>CLASSICAL HARDNESS</vt:lpstr>
      <vt:lpstr>CLASSICAL HARDNESS</vt:lpstr>
      <vt:lpstr>CLASSICAL HARDNESS</vt:lpstr>
      <vt:lpstr>CLASSICAL HARDNESS</vt:lpstr>
      <vt:lpstr>QUANTUM HARDNESS?</vt:lpstr>
      <vt:lpstr>QUANTUM HARDNESS?</vt:lpstr>
      <vt:lpstr>QUANTUM HARDNESS?</vt:lpstr>
      <vt:lpstr>QUANTUM HARDNESS?</vt:lpstr>
      <vt:lpstr>PowerPoint Presentation</vt:lpstr>
      <vt:lpstr>WARMUP</vt:lpstr>
      <vt:lpstr>WARMUP</vt:lpstr>
      <vt:lpstr>WARMUP</vt:lpstr>
      <vt:lpstr>WARMUP</vt:lpstr>
      <vt:lpstr>WARMUP</vt:lpstr>
      <vt:lpstr>PowerPoint Presentation</vt:lpstr>
      <vt:lpstr>NORM INEQUALITIES</vt:lpstr>
      <vt:lpstr>NORM INEQUALITIES</vt:lpstr>
      <vt:lpstr>NORM INEQUALITIES</vt:lpstr>
      <vt:lpstr>NORM INEQUALITIES</vt:lpstr>
      <vt:lpstr>NORM INEQUALITIES</vt:lpstr>
      <vt:lpstr>ALGORITHMIC PROOF</vt:lpstr>
      <vt:lpstr>ALGORITHMIC PROOF</vt:lpstr>
      <vt:lpstr>ALGORITHMIC PROOF</vt:lpstr>
      <vt:lpstr>ALGORITHMIC PROOF</vt:lpstr>
      <vt:lpstr>ALGORITHMIC PROOF</vt:lpstr>
      <vt:lpstr>ALGORITHMIC PROOF</vt:lpstr>
      <vt:lpstr>ALGORITHMIC PROOF</vt:lpstr>
      <vt:lpstr>ALGORITHMIC PROOF</vt:lpstr>
      <vt:lpstr>ALGORITHMIC PROOF</vt:lpstr>
      <vt:lpstr>ALGORITHMIC PROOF</vt:lpstr>
      <vt:lpstr>ALGORITHMIC PROOF</vt:lpstr>
      <vt:lpstr>ALGORITHMIC PROOF</vt:lpstr>
      <vt:lpstr>ALGORITHMIC PROOF</vt:lpstr>
      <vt:lpstr>WHERE DOES 2t/(t+1) COME FROM?</vt:lpstr>
      <vt:lpstr>WHERE DOES 2t/(t+1) COME FROM?</vt:lpstr>
      <vt:lpstr>WHERE DOES 2t/(t+1) COME FROM?</vt:lpstr>
      <vt:lpstr>WHERE DOES 2t/(t+1) COME FROM?</vt:lpstr>
      <vt:lpstr>WHERE DOES 2t/(t+1) COME FROM?</vt:lpstr>
      <vt:lpstr>WHERE DOES 2t/(t+1) COME FROM?</vt:lpstr>
      <vt:lpstr>WHERE DOES 2t/(t+1) COME FROM?</vt:lpstr>
      <vt:lpstr>WHERE DOES 2t/(t+1) COME FROM?</vt:lpstr>
      <vt:lpstr>WHERE DOES 2t/(t+1) COME FROM?</vt:lpstr>
      <vt:lpstr>WHERE DOES 2t/(t+1) COME FROM?</vt:lpstr>
      <vt:lpstr>WHERE DOES 2t/(t+1) COME FROM?</vt:lpstr>
      <vt:lpstr>WHERE DOES 2t/(t+1) COME FROM?</vt:lpstr>
      <vt:lpstr>NORM INEQUALITIES</vt:lpstr>
      <vt:lpstr>PowerPoint Presentation</vt:lpstr>
      <vt:lpstr>PUTTING EVERYTHING TOGETHER</vt:lpstr>
      <vt:lpstr>PUTTING EVERYTHING TOGETHER</vt:lpstr>
      <vt:lpstr>PUTTING EVERYTHING TOGETHER</vt:lpstr>
      <vt:lpstr>PUTTING EVERYTHING TOGETHER</vt:lpstr>
      <vt:lpstr>EXTENSION 1: ESTIMATING ANY OBSERVABLE</vt:lpstr>
      <vt:lpstr>EXTENSION 1: ESTIMATING ANY OBSERVABLE</vt:lpstr>
      <vt:lpstr>EXTENSION 1: ESTIMATING ANY OBSERVABLE</vt:lpstr>
      <vt:lpstr>EXTENSION 1: ESTIMATING ANY OBSERVABLE</vt:lpstr>
      <vt:lpstr>EXTENSION 1: ESTIMATING ANY OBSERVABLE</vt:lpstr>
      <vt:lpstr>EXTENSION 1: ESTIMATING ANY OBSERVABLE</vt:lpstr>
      <vt:lpstr>EXTENSION 1: ESTIMATING ANY OBSERVABLE</vt:lpstr>
      <vt:lpstr>EXTENSION 1: ESTIMATING ANY OBSERVABLE</vt:lpstr>
      <vt:lpstr>EXTENSION 1: ESTIMATING ANY OBSERVABLE</vt:lpstr>
      <vt:lpstr>EXTENSION 1: ESTIMATING ANY OBSERVABLES</vt:lpstr>
      <vt:lpstr>EXTENSION 2: GENERAL INPUT DISTRIBUTIONS</vt:lpstr>
      <vt:lpstr>PowerPoint Presentation</vt:lpstr>
      <vt:lpstr>TAKEAWAYS</vt:lpstr>
      <vt:lpstr>OPEN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TO PREDICT ARBITRARY QUANTUM PROCESSES</dc:title>
  <dc:creator>Sitan Chen</dc:creator>
  <cp:lastModifiedBy>Sitan Chen</cp:lastModifiedBy>
  <cp:revision>13</cp:revision>
  <dcterms:created xsi:type="dcterms:W3CDTF">2022-11-17T22:23:31Z</dcterms:created>
  <dcterms:modified xsi:type="dcterms:W3CDTF">2022-11-21T14:48:33Z</dcterms:modified>
</cp:coreProperties>
</file>