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3"/>
  </p:notesMasterIdLst>
  <p:sldIdLst>
    <p:sldId id="306" r:id="rId2"/>
    <p:sldId id="315" r:id="rId3"/>
    <p:sldId id="258" r:id="rId4"/>
    <p:sldId id="374" r:id="rId5"/>
    <p:sldId id="314" r:id="rId6"/>
    <p:sldId id="376" r:id="rId7"/>
    <p:sldId id="375" r:id="rId8"/>
    <p:sldId id="261" r:id="rId9"/>
    <p:sldId id="259" r:id="rId10"/>
    <p:sldId id="328" r:id="rId11"/>
    <p:sldId id="329" r:id="rId12"/>
    <p:sldId id="330" r:id="rId13"/>
    <p:sldId id="333" r:id="rId14"/>
    <p:sldId id="331" r:id="rId15"/>
    <p:sldId id="332" r:id="rId16"/>
    <p:sldId id="311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262" r:id="rId27"/>
    <p:sldId id="265" r:id="rId28"/>
    <p:sldId id="266" r:id="rId29"/>
    <p:sldId id="338" r:id="rId30"/>
    <p:sldId id="341" r:id="rId31"/>
    <p:sldId id="340" r:id="rId32"/>
    <p:sldId id="342" r:id="rId33"/>
    <p:sldId id="346" r:id="rId34"/>
    <p:sldId id="347" r:id="rId35"/>
    <p:sldId id="335" r:id="rId36"/>
    <p:sldId id="336" r:id="rId37"/>
    <p:sldId id="337" r:id="rId38"/>
    <p:sldId id="339" r:id="rId39"/>
    <p:sldId id="268" r:id="rId40"/>
    <p:sldId id="345" r:id="rId41"/>
    <p:sldId id="349" r:id="rId42"/>
    <p:sldId id="348" r:id="rId43"/>
    <p:sldId id="350" r:id="rId44"/>
    <p:sldId id="351" r:id="rId45"/>
    <p:sldId id="352" r:id="rId46"/>
    <p:sldId id="286" r:id="rId47"/>
    <p:sldId id="287" r:id="rId48"/>
    <p:sldId id="326" r:id="rId49"/>
    <p:sldId id="267" r:id="rId50"/>
    <p:sldId id="288" r:id="rId51"/>
    <p:sldId id="289" r:id="rId52"/>
    <p:sldId id="290" r:id="rId53"/>
    <p:sldId id="269" r:id="rId54"/>
    <p:sldId id="272" r:id="rId55"/>
    <p:sldId id="270" r:id="rId56"/>
    <p:sldId id="273" r:id="rId57"/>
    <p:sldId id="274" r:id="rId58"/>
    <p:sldId id="275" r:id="rId59"/>
    <p:sldId id="276" r:id="rId60"/>
    <p:sldId id="277" r:id="rId61"/>
    <p:sldId id="278" r:id="rId62"/>
    <p:sldId id="279" r:id="rId63"/>
    <p:sldId id="325" r:id="rId64"/>
    <p:sldId id="285" r:id="rId65"/>
    <p:sldId id="282" r:id="rId66"/>
    <p:sldId id="327" r:id="rId67"/>
    <p:sldId id="291" r:id="rId68"/>
    <p:sldId id="292" r:id="rId69"/>
    <p:sldId id="353" r:id="rId70"/>
    <p:sldId id="354" r:id="rId71"/>
    <p:sldId id="355" r:id="rId72"/>
    <p:sldId id="356" r:id="rId73"/>
    <p:sldId id="357" r:id="rId74"/>
    <p:sldId id="358" r:id="rId75"/>
    <p:sldId id="359" r:id="rId76"/>
    <p:sldId id="360" r:id="rId77"/>
    <p:sldId id="361" r:id="rId78"/>
    <p:sldId id="362" r:id="rId79"/>
    <p:sldId id="363" r:id="rId80"/>
    <p:sldId id="364" r:id="rId81"/>
    <p:sldId id="365" r:id="rId82"/>
    <p:sldId id="366" r:id="rId83"/>
    <p:sldId id="293" r:id="rId84"/>
    <p:sldId id="372" r:id="rId85"/>
    <p:sldId id="367" r:id="rId86"/>
    <p:sldId id="368" r:id="rId87"/>
    <p:sldId id="369" r:id="rId88"/>
    <p:sldId id="370" r:id="rId89"/>
    <p:sldId id="371" r:id="rId90"/>
    <p:sldId id="294" r:id="rId91"/>
    <p:sldId id="313" r:id="rId92"/>
    <p:sldId id="295" r:id="rId93"/>
    <p:sldId id="297" r:id="rId94"/>
    <p:sldId id="298" r:id="rId95"/>
    <p:sldId id="299" r:id="rId96"/>
    <p:sldId id="300" r:id="rId97"/>
    <p:sldId id="301" r:id="rId98"/>
    <p:sldId id="302" r:id="rId99"/>
    <p:sldId id="373" r:id="rId100"/>
    <p:sldId id="303" r:id="rId101"/>
    <p:sldId id="305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6FF"/>
    <a:srgbClr val="CC99FF"/>
    <a:srgbClr val="CC1B00"/>
    <a:srgbClr val="02FA00"/>
    <a:srgbClr val="FF9932"/>
    <a:srgbClr val="FF9900"/>
    <a:srgbClr val="FFFC65"/>
    <a:srgbClr val="4E4DFF"/>
    <a:srgbClr val="FFFD9A"/>
    <a:srgbClr val="E8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/>
    <p:restoredTop sz="94631"/>
  </p:normalViewPr>
  <p:slideViewPr>
    <p:cSldViewPr snapToGrid="0" snapToObjects="1">
      <p:cViewPr>
        <p:scale>
          <a:sx n="83" d="100"/>
          <a:sy n="83" d="100"/>
        </p:scale>
        <p:origin x="1032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presProps" Target="presProps.xml"/><Relationship Id="rId105" Type="http://schemas.openxmlformats.org/officeDocument/2006/relationships/viewProps" Target="viewProps.xml"/><Relationship Id="rId106" Type="http://schemas.openxmlformats.org/officeDocument/2006/relationships/theme" Target="theme/theme1.xml"/><Relationship Id="rId10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59F16-A8EE-274F-B613-882FFD95107A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1DACE-D01F-8A4C-B3E6-8E7F3CDBC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6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Also </a:t>
            </a:r>
            <a:r>
              <a:rPr lang="en-US" baseline="0" dirty="0" smtClean="0"/>
              <a:t>remark that it is NP-hard to decide whether a graph is d-1 colorable, though it’s unclear whether we could get k\</a:t>
            </a:r>
            <a:r>
              <a:rPr lang="en-US" baseline="0" dirty="0" err="1" smtClean="0"/>
              <a:t>ge</a:t>
            </a:r>
            <a:r>
              <a:rPr lang="en-US" baseline="0" dirty="0" smtClean="0"/>
              <a:t> d sampling.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there is also the conjecture that *some* Markov chain mixes for k&gt;=d+1. Also note that k=d+1 is the uniqueness threshold, i.e. point at which correlations decay on trees. An algorithm would establish another case where computational threshold coincides with uniqueness.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28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there is also the conjecture that *some* Markov chain mixes for k&gt;=d+1. Also note that k=d+1 is the uniqueness threshold, i.e. point at which correlations decay on trees. An algorithm would establish another case where computational threshold coincides with uniqueness.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6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show how to improve</a:t>
            </a:r>
            <a:r>
              <a:rPr lang="en-US" baseline="0" dirty="0" smtClean="0"/>
              <a:t> upon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result for general bounded-degree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1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show how to improve</a:t>
            </a:r>
            <a:r>
              <a:rPr lang="en-US" baseline="0" dirty="0" smtClean="0"/>
              <a:t> upon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result for general bounded-degree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65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show how to improve</a:t>
            </a:r>
            <a:r>
              <a:rPr lang="en-US" baseline="0" dirty="0" smtClean="0"/>
              <a:t> upon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result for general bounded-degree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92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show how to improve</a:t>
            </a:r>
            <a:r>
              <a:rPr lang="en-US" baseline="0" dirty="0" smtClean="0"/>
              <a:t> upon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result for general bounded-degree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show how to improve</a:t>
            </a:r>
            <a:r>
              <a:rPr lang="en-US" baseline="0" dirty="0" smtClean="0"/>
              <a:t> upon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result for general bounded-degree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24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show how to improve</a:t>
            </a:r>
            <a:r>
              <a:rPr lang="en-US" baseline="0" dirty="0" smtClean="0"/>
              <a:t> upon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result for general bounded-degree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06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show how to improve</a:t>
            </a:r>
            <a:r>
              <a:rPr lang="en-US" baseline="0" dirty="0" smtClean="0"/>
              <a:t> upon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result for general bounded-degree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43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show how to improve</a:t>
            </a:r>
            <a:r>
              <a:rPr lang="en-US" baseline="0" dirty="0" smtClean="0"/>
              <a:t> upon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result for general bounded-degree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constant interaction</a:t>
            </a:r>
            <a:r>
              <a:rPr lang="en-US" baseline="0" dirty="0" smtClean="0"/>
              <a:t> parameter and zero external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30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standard </a:t>
            </a:r>
            <a:r>
              <a:rPr lang="en-US" dirty="0" smtClean="0"/>
              <a:t>ways</a:t>
            </a:r>
            <a:r>
              <a:rPr lang="en-US" baseline="0" dirty="0" smtClean="0"/>
              <a:t> to bound mixing time of Markov chain are 1) spectral, 2) combinatorial (coupling). 1) is typically more powerful but has proven too difficult to implement for sampling colorings.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4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standard </a:t>
            </a:r>
            <a:r>
              <a:rPr lang="en-US" dirty="0" smtClean="0"/>
              <a:t>ways</a:t>
            </a:r>
            <a:r>
              <a:rPr lang="en-US" baseline="0" dirty="0" smtClean="0"/>
              <a:t> to bound mixing time of Markov chain are 1) spectral, 2) combinatorial (coupling). 1) is typically more powerful but has proven too difficult to implement for sampling colorings.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42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briefly the</a:t>
            </a:r>
            <a:r>
              <a:rPr lang="en-US" baseline="0" dirty="0" smtClean="0"/>
              <a:t> technicality that you need to extend the state space to all colorings in order to ensure the </a:t>
            </a:r>
            <a:r>
              <a:rPr lang="en-US" baseline="0" dirty="0" err="1" smtClean="0"/>
              <a:t>premetric</a:t>
            </a:r>
            <a:r>
              <a:rPr lang="en-US" baseline="0" dirty="0" smtClean="0"/>
              <a:t> can be extended to the Hamming metric and that this is also a technicality in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and our analysis that needs to be handled, but which we will ignore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50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briefly the</a:t>
            </a:r>
            <a:r>
              <a:rPr lang="en-US" baseline="0" dirty="0" smtClean="0"/>
              <a:t> technicality that you need to extend the state space to all colorings in order to ensure the </a:t>
            </a:r>
            <a:r>
              <a:rPr lang="en-US" baseline="0" dirty="0" err="1" smtClean="0"/>
              <a:t>premetric</a:t>
            </a:r>
            <a:r>
              <a:rPr lang="en-US" baseline="0" dirty="0" smtClean="0"/>
              <a:t> can be extended to the Hamming metric and that this is also a technicality in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and our analysis that needs to be handled, but which we will ignore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9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briefly the</a:t>
            </a:r>
            <a:r>
              <a:rPr lang="en-US" baseline="0" dirty="0" smtClean="0"/>
              <a:t> technicality that you need to extend the state space to all colorings in order to ensure the </a:t>
            </a:r>
            <a:r>
              <a:rPr lang="en-US" baseline="0" dirty="0" err="1" smtClean="0"/>
              <a:t>premetric</a:t>
            </a:r>
            <a:r>
              <a:rPr lang="en-US" baseline="0" dirty="0" smtClean="0"/>
              <a:t> can be extended to the Hamming metric and that this is also a technicality in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and our analysis that needs to be handled, but which we will ignore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2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briefly the</a:t>
            </a:r>
            <a:r>
              <a:rPr lang="en-US" baseline="0" dirty="0" smtClean="0"/>
              <a:t> technicality that you need to extend the state space to all colorings in order to ensure the </a:t>
            </a:r>
            <a:r>
              <a:rPr lang="en-US" baseline="0" dirty="0" err="1" smtClean="0"/>
              <a:t>premetric</a:t>
            </a:r>
            <a:r>
              <a:rPr lang="en-US" baseline="0" dirty="0" smtClean="0"/>
              <a:t> can be extended to the Hamming metric and that this is also a technicality in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and our analysis that needs to be handled, but which we will ignore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463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briefly the</a:t>
            </a:r>
            <a:r>
              <a:rPr lang="en-US" baseline="0" dirty="0" smtClean="0"/>
              <a:t> technicality that you need to extend the state space to all colorings in order to ensure the </a:t>
            </a:r>
            <a:r>
              <a:rPr lang="en-US" baseline="0" dirty="0" err="1" smtClean="0"/>
              <a:t>premetric</a:t>
            </a:r>
            <a:r>
              <a:rPr lang="en-US" baseline="0" dirty="0" smtClean="0"/>
              <a:t> can be extended to the Hamming metric and that this is also a technicality in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and our analysis that needs to be handled, but which we will ignore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59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briefly the</a:t>
            </a:r>
            <a:r>
              <a:rPr lang="en-US" baseline="0" dirty="0" smtClean="0"/>
              <a:t> technicality that you need to extend the state space to all colorings in order to ensure the </a:t>
            </a:r>
            <a:r>
              <a:rPr lang="en-US" baseline="0" dirty="0" err="1" smtClean="0"/>
              <a:t>premetric</a:t>
            </a:r>
            <a:r>
              <a:rPr lang="en-US" baseline="0" dirty="0" smtClean="0"/>
              <a:t> can be extended to the Hamming metric and that this is also a technicality in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and our analysis that needs to be handled, but which we will ignore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08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briefly the</a:t>
            </a:r>
            <a:r>
              <a:rPr lang="en-US" baseline="0" dirty="0" smtClean="0"/>
              <a:t> technicality that you need to extend the state space to all colorings in order to ensure the </a:t>
            </a:r>
            <a:r>
              <a:rPr lang="en-US" baseline="0" dirty="0" err="1" smtClean="0"/>
              <a:t>premetric</a:t>
            </a:r>
            <a:r>
              <a:rPr lang="en-US" baseline="0" dirty="0" smtClean="0"/>
              <a:t> can be extended to the Hamming metric and that this is also a technicality in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and our analysis that needs to be handled, but which we will ignore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232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briefly the</a:t>
            </a:r>
            <a:r>
              <a:rPr lang="en-US" baseline="0" dirty="0" smtClean="0"/>
              <a:t> technicality that you need to extend the state space to all colorings in order to ensure the </a:t>
            </a:r>
            <a:r>
              <a:rPr lang="en-US" baseline="0" dirty="0" err="1" smtClean="0"/>
              <a:t>premetric</a:t>
            </a:r>
            <a:r>
              <a:rPr lang="en-US" baseline="0" dirty="0" smtClean="0"/>
              <a:t> can be extended to the Hamming metric and that this is also a technicality in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and our analysis that needs to be handled, but which we will ignore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8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constant interaction</a:t>
            </a:r>
            <a:r>
              <a:rPr lang="en-US" baseline="0" dirty="0" smtClean="0"/>
              <a:t> parameter and zero external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72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briefly the</a:t>
            </a:r>
            <a:r>
              <a:rPr lang="en-US" baseline="0" dirty="0" smtClean="0"/>
              <a:t> technicality that you need to extend the state space to all colorings in order to ensure the </a:t>
            </a:r>
            <a:r>
              <a:rPr lang="en-US" baseline="0" dirty="0" err="1" smtClean="0"/>
              <a:t>premetric</a:t>
            </a:r>
            <a:r>
              <a:rPr lang="en-US" baseline="0" dirty="0" smtClean="0"/>
              <a:t> can be extended to the Hamming metric and that this is also a technicality in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and our analysis that needs to be handled, but which we will ignore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41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briefly the</a:t>
            </a:r>
            <a:r>
              <a:rPr lang="en-US" baseline="0" dirty="0" smtClean="0"/>
              <a:t> technicality that you need to extend the state space to all colorings in order to ensure the </a:t>
            </a:r>
            <a:r>
              <a:rPr lang="en-US" baseline="0" dirty="0" err="1" smtClean="0"/>
              <a:t>premetric</a:t>
            </a:r>
            <a:r>
              <a:rPr lang="en-US" baseline="0" dirty="0" smtClean="0"/>
              <a:t> can be extended to the Hamming metric and that this is also a technicality in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and our analysis that needs to be handled, but which we will ignore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529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briefly the</a:t>
            </a:r>
            <a:r>
              <a:rPr lang="en-US" baseline="0" dirty="0" smtClean="0"/>
              <a:t> technicality that you need to extend the state space to all colorings in order to ensure the </a:t>
            </a:r>
            <a:r>
              <a:rPr lang="en-US" baseline="0" dirty="0" err="1" smtClean="0"/>
              <a:t>premetric</a:t>
            </a:r>
            <a:r>
              <a:rPr lang="en-US" baseline="0" dirty="0" smtClean="0"/>
              <a:t> can be extended to the Hamming metric and that this is also a technicality in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and our analysis that needs to be handled, but which we will ignore in this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67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3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the set of </a:t>
            </a:r>
            <a:r>
              <a:rPr lang="en-US" baseline="0" dirty="0" err="1" smtClean="0"/>
              <a:t>Kempe</a:t>
            </a:r>
            <a:r>
              <a:rPr lang="en-US" baseline="0" dirty="0" smtClean="0"/>
              <a:t> components is a </a:t>
            </a:r>
            <a:r>
              <a:rPr lang="en-US" baseline="0" dirty="0" err="1" smtClean="0"/>
              <a:t>multiset</a:t>
            </a:r>
            <a:r>
              <a:rPr lang="en-US" baseline="0" dirty="0" smtClean="0"/>
              <a:t> because for each c not in N(v), S_{\sigma}(</a:t>
            </a:r>
            <a:r>
              <a:rPr lang="en-US" baseline="0" dirty="0" err="1" smtClean="0"/>
              <a:t>v,c</a:t>
            </a:r>
            <a:r>
              <a:rPr lang="en-US" baseline="0" dirty="0" smtClean="0"/>
              <a:t>) = {v} will be regarded as a distinct element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remark that we will be denoting these components via their edges in subsequent figures, even though the important part is that they are subsets of vertices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2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that the set of </a:t>
            </a:r>
            <a:r>
              <a:rPr lang="en-US" baseline="0" dirty="0" err="1" smtClean="0"/>
              <a:t>Kempe</a:t>
            </a:r>
            <a:r>
              <a:rPr lang="en-US" baseline="0" dirty="0" smtClean="0"/>
              <a:t> components is a </a:t>
            </a:r>
            <a:r>
              <a:rPr lang="en-US" baseline="0" dirty="0" err="1" smtClean="0"/>
              <a:t>multiset</a:t>
            </a:r>
            <a:r>
              <a:rPr lang="en-US" baseline="0" dirty="0" smtClean="0"/>
              <a:t> because for each c not in N(v), S_{\sigma}(</a:t>
            </a:r>
            <a:r>
              <a:rPr lang="en-US" baseline="0" dirty="0" err="1" smtClean="0"/>
              <a:t>v,c</a:t>
            </a:r>
            <a:r>
              <a:rPr lang="en-US" baseline="0" dirty="0" smtClean="0"/>
              <a:t>) = {v} will be regarded as a distinct element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remark that we will be denoting these components via their edges in subsequent figures, even though the important part is that they are subsets of vertices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488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is that these flips</a:t>
            </a:r>
            <a:r>
              <a:rPr lang="en-US" baseline="0" dirty="0" smtClean="0"/>
              <a:t> aren’t so aggressive that they mess up scenarios where we were fine before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04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couple this guy to?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509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pronounced like “</a:t>
            </a:r>
            <a:r>
              <a:rPr lang="en-US" dirty="0" err="1" smtClean="0"/>
              <a:t>kotetski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note that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glauber</a:t>
            </a:r>
            <a:r>
              <a:rPr lang="en-US" baseline="0" dirty="0" smtClean="0"/>
              <a:t> dynamics corresponds to choosing p_1 = 1 and </a:t>
            </a:r>
            <a:r>
              <a:rPr lang="en-US" baseline="0" dirty="0" err="1" smtClean="0"/>
              <a:t>p_i</a:t>
            </a:r>
            <a:r>
              <a:rPr lang="en-US" baseline="0" dirty="0" smtClean="0"/>
              <a:t> = 0 for all other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23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we’re just going to assume v</a:t>
            </a:r>
            <a:r>
              <a:rPr lang="en-US" baseline="0" dirty="0" smtClean="0"/>
              <a:t> has degree d, but we just need that its degree is at most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7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hardness at k&lt;d</a:t>
            </a:r>
            <a:r>
              <a:rPr lang="en-US" baseline="0" dirty="0" smtClean="0"/>
              <a:t> result holds surprisingly even for triangle-free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299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we’re just going to assume v</a:t>
            </a:r>
            <a:r>
              <a:rPr lang="en-US" baseline="0" dirty="0" smtClean="0"/>
              <a:t> has degree d, but we just need that its degree is at most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584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we’re just going to assume v</a:t>
            </a:r>
            <a:r>
              <a:rPr lang="en-US" baseline="0" dirty="0" smtClean="0"/>
              <a:t> has degree d, but we just need that its degree is at most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355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we’re just going to assume v</a:t>
            </a:r>
            <a:r>
              <a:rPr lang="en-US" baseline="0" dirty="0" smtClean="0"/>
              <a:t> has degree d, but we just need that its degree is at most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89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we’re just going to assume v</a:t>
            </a:r>
            <a:r>
              <a:rPr lang="en-US" baseline="0" dirty="0" smtClean="0"/>
              <a:t> has degree d, but we just need that its degree is at most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144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we’re just going to assume v</a:t>
            </a:r>
            <a:r>
              <a:rPr lang="en-US" baseline="0" dirty="0" smtClean="0"/>
              <a:t> has degree d, but we just need that its degree is at most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799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we’re just going to assume v</a:t>
            </a:r>
            <a:r>
              <a:rPr lang="en-US" baseline="0" dirty="0" smtClean="0"/>
              <a:t> has degree d, but we just need that its degree is at most 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92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same holds for </a:t>
            </a:r>
            <a:r>
              <a:rPr lang="en-US" dirty="0" err="1" smtClean="0"/>
              <a:t>sigma,tau</a:t>
            </a:r>
            <a:r>
              <a:rPr lang="en-US" dirty="0" smtClean="0"/>
              <a:t> swapped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06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same holds for </a:t>
            </a:r>
            <a:r>
              <a:rPr lang="en-US" dirty="0" err="1" smtClean="0"/>
              <a:t>sigma,tau</a:t>
            </a:r>
            <a:r>
              <a:rPr lang="en-US" dirty="0" smtClean="0"/>
              <a:t> swapped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141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same holds for </a:t>
            </a:r>
            <a:r>
              <a:rPr lang="en-US" dirty="0" err="1" smtClean="0"/>
              <a:t>sigma,tau</a:t>
            </a:r>
            <a:r>
              <a:rPr lang="en-US" dirty="0" smtClean="0"/>
              <a:t> swapped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650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have to remember this</a:t>
            </a:r>
            <a:r>
              <a:rPr lang="en-US" baseline="0" dirty="0" smtClean="0"/>
              <a:t> formula at all, primary takeaway is that it’s some linear function in </a:t>
            </a:r>
            <a:r>
              <a:rPr lang="en-US" baseline="0" dirty="0" err="1" smtClean="0"/>
              <a:t>p_A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p_B</a:t>
            </a:r>
            <a:r>
              <a:rPr lang="en-US" baseline="0" dirty="0" smtClean="0"/>
              <a:t>, p_{</a:t>
            </a:r>
            <a:r>
              <a:rPr lang="en-US" baseline="0" dirty="0" err="1" smtClean="0"/>
              <a:t>a_i</a:t>
            </a:r>
            <a:r>
              <a:rPr lang="en-US" baseline="0" dirty="0" smtClean="0"/>
              <a:t>}’s, p_{</a:t>
            </a:r>
            <a:r>
              <a:rPr lang="en-US" baseline="0" dirty="0" err="1" smtClean="0"/>
              <a:t>b_i</a:t>
            </a:r>
            <a:r>
              <a:rPr lang="en-US" baseline="0" dirty="0" smtClean="0"/>
              <a:t>}’s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3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827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to quantify over all </a:t>
            </a:r>
            <a:r>
              <a:rPr lang="en-US" baseline="0" dirty="0" err="1" smtClean="0"/>
              <a:t>A,B,a,b</a:t>
            </a:r>
            <a:r>
              <a:rPr lang="en-US" baseline="0" dirty="0" smtClean="0"/>
              <a:t>, need to quantify only over “realizable” tuples. Also mention that need to add some additional constraints to handle improper colorings.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Mention that </a:t>
            </a:r>
            <a:r>
              <a:rPr lang="en-US" dirty="0" err="1" smtClean="0"/>
              <a:t>Vigoda</a:t>
            </a:r>
            <a:r>
              <a:rPr lang="en-US" dirty="0" smtClean="0"/>
              <a:t> essentially solves this</a:t>
            </a:r>
            <a:r>
              <a:rPr lang="en-US" baseline="0" dirty="0" smtClean="0"/>
              <a:t> LP by hand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479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to wonder: if</a:t>
            </a:r>
            <a:r>
              <a:rPr lang="en-US" baseline="0" dirty="0" smtClean="0"/>
              <a:t> you allow flips of bigger components, use a less crude approximation than </a:t>
            </a:r>
            <a:r>
              <a:rPr lang="en-US" baseline="0" dirty="0" err="1" smtClean="0"/>
              <a:t>Vigoda</a:t>
            </a:r>
            <a:r>
              <a:rPr lang="en-US" baseline="0" dirty="0" smtClean="0"/>
              <a:t> to capture the infinite number of constraints and variables, can you do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582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check</a:t>
            </a:r>
            <a:r>
              <a:rPr lang="en-US" baseline="0" dirty="0" smtClean="0"/>
              <a:t> the slackness of constraints under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assignment, you’ll find that only six of them are actually tight and give a small collection of extremal configurations that witness the optimality of 11/6. There’s a bit of room in which to move the minimizer, and in fact you can pinpoint exactly two extremal configurations that are already enough to force 11/6.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“We say c is extremal</a:t>
            </a:r>
            <a:r>
              <a:rPr lang="en-US" baseline="0" dirty="0" smtClean="0"/>
              <a:t> if this holds”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“just to emphasize that there’s no magic going on, the constraints are shown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519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check</a:t>
            </a:r>
            <a:r>
              <a:rPr lang="en-US" baseline="0" dirty="0" smtClean="0"/>
              <a:t> the slackness of constraints under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assignment, you’ll find that only six of them are actually tight and give a small collection of extremal configurations that witness the optimality of 11/6. There’s a bit of room in which to move the minimizer, and in fact you can pinpoint exactly two extremal configurations that are already enough to force 11/6.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“We say c is extremal</a:t>
            </a:r>
            <a:r>
              <a:rPr lang="en-US" baseline="0" dirty="0" smtClean="0"/>
              <a:t> if this holds”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“just to emphasize that there’s no magic going on, the constraints are shown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554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check</a:t>
            </a:r>
            <a:r>
              <a:rPr lang="en-US" baseline="0" dirty="0" smtClean="0"/>
              <a:t> the slackness of constraints under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assignment, you’ll find that only six of them are actually tight and give a small collection of extremal configurations that witness the optimality of 11/6. There’s a bit of room in which to move the minimizer, and in fact you can pinpoint exactly two extremal configurations that are already enough to force 11/6.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“We say c is extremal</a:t>
            </a:r>
            <a:r>
              <a:rPr lang="en-US" baseline="0" dirty="0" smtClean="0"/>
              <a:t> if this holds”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“just to emphasize that there’s no magic going on, the constraints are shown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769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check</a:t>
            </a:r>
            <a:r>
              <a:rPr lang="en-US" baseline="0" dirty="0" smtClean="0"/>
              <a:t> the slackness of constraints under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assignment, you’ll find that only six of them are actually tight and give a small collection of extremal configurations that witness the optimality of 11/6. There’s a bit of room in which to move the minimizer, and in fact you can pinpoint exactly two extremal configurations that are already enough to force 11/6.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“We say c is extremal</a:t>
            </a:r>
            <a:r>
              <a:rPr lang="en-US" baseline="0" dirty="0" smtClean="0"/>
              <a:t> if this holds”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“just to emphasize that there’s no magic going on, the constraints are shown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516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check</a:t>
            </a:r>
            <a:r>
              <a:rPr lang="en-US" baseline="0" dirty="0" smtClean="0"/>
              <a:t> the slackness of constraints under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assignment, you’ll find that only six of them are actually tight and give a small collection of extremal configurations that witness the optimality of 11/6. There’s a bit of room in which to move the minimizer, and in fact you can pinpoint exactly two extremal configurations that are already enough to force 11/6.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“We say c is extremal</a:t>
            </a:r>
            <a:r>
              <a:rPr lang="en-US" baseline="0" dirty="0" smtClean="0"/>
              <a:t> if this holds”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“just to emphasize that there’s no magic going on, the constraints are shown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880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check</a:t>
            </a:r>
            <a:r>
              <a:rPr lang="en-US" baseline="0" dirty="0" smtClean="0"/>
              <a:t> the slackness of constraints under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assignment, you’ll find that only six of them are actually tight and give a small collection of extremal configurations that witness the optimality of 11/6. There’s a bit of room in which to move the minimizer, and in fact you can pinpoint exactly two extremal configurations that are already enough to force 11/6.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“We say c is extremal</a:t>
            </a:r>
            <a:r>
              <a:rPr lang="en-US" baseline="0" dirty="0" smtClean="0"/>
              <a:t> if this holds”</a:t>
            </a:r>
            <a:endParaRPr lang="en-US" dirty="0" smtClean="0"/>
          </a:p>
          <a:p>
            <a:endParaRPr lang="en-US" dirty="0" smtClean="0"/>
          </a:p>
          <a:p>
            <a:r>
              <a:rPr lang="en-US" baseline="0" dirty="0" smtClean="0"/>
              <a:t>“just to emphasize that there’s no magic going on, the constraints are shown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158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6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6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there is also the conjecture that *some* Markov chain mixes for k&gt;=d+1. Also note that k=d+1 is the uniqueness threshold, i.e. point at which correlations decay on trees. An algorithm would establish another case where computational threshold coincides with uniqueness.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97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4158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01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548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360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54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572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862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Formally, the</a:t>
            </a:r>
            <a:r>
              <a:rPr lang="en-US" baseline="0" dirty="0" smtClean="0"/>
              <a:t> optimality of 11/6 for the LP only shows that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doesn’t work below 11/6, but it is not hard to check that if any one-step coupling works,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will also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59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mixing time will depend</a:t>
            </a:r>
            <a:r>
              <a:rPr lang="en-US" baseline="0" dirty="0" smtClean="0"/>
              <a:t> on how long the variable length coupling typically lasts, but note that in our setting it’s \Theta(n) </a:t>
            </a:r>
            <a:r>
              <a:rPr lang="en-US" baseline="0" dirty="0" err="1" smtClean="0"/>
              <a:t>whp</a:t>
            </a:r>
            <a:r>
              <a:rPr lang="en-US" baseline="0" dirty="0" smtClean="0"/>
              <a:t>, so should expect same mixing time as in one-step coupling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886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Formally, the</a:t>
            </a:r>
            <a:r>
              <a:rPr lang="en-US" baseline="0" dirty="0" smtClean="0"/>
              <a:t> optimality of 11/6 for the LP only shows that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doesn’t work below 11/6, but it is not hard to check that if any one-step coupling works,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will also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there is also the conjecture that *some* Markov chain mixes for k&gt;=d+1. Also note that k=d+1 is the uniqueness threshold, i.e. point at which correlations decay on trees. An algorithm would establish another case where computational threshold coincides with uniqueness.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60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Formally, the</a:t>
            </a:r>
            <a:r>
              <a:rPr lang="en-US" baseline="0" dirty="0" smtClean="0"/>
              <a:t> optimality of 11/6 for the LP only shows that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doesn’t work below 11/6, but it is not hard to check that if any one-step coupling works,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will also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676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Formally, the</a:t>
            </a:r>
            <a:r>
              <a:rPr lang="en-US" baseline="0" dirty="0" smtClean="0"/>
              <a:t> optimality of 11/6 for the LP only shows that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doesn’t work below 11/6, but it is not hard to check that if any one-step coupling works,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will also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2344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Formally, the</a:t>
            </a:r>
            <a:r>
              <a:rPr lang="en-US" baseline="0" dirty="0" smtClean="0"/>
              <a:t> optimality of 11/6 for the LP only shows that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doesn’t work below 11/6, but it is not hard to check that if any one-step coupling works,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will also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308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Formally, the</a:t>
            </a:r>
            <a:r>
              <a:rPr lang="en-US" baseline="0" dirty="0" smtClean="0"/>
              <a:t> optimality of 11/6 for the LP only shows that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doesn’t work below 11/6, but it is not hard to check that if any one-step coupling works, </a:t>
            </a:r>
            <a:r>
              <a:rPr lang="en-US" baseline="0" dirty="0" err="1" smtClean="0"/>
              <a:t>Vigoda’s</a:t>
            </a:r>
            <a:r>
              <a:rPr lang="en-US" baseline="0" dirty="0" smtClean="0"/>
              <a:t> greedy coupling will also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1816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hope to completely avoid extremal configurations, but what if</a:t>
            </a:r>
            <a:r>
              <a:rPr lang="en-US" baseline="0" dirty="0" smtClean="0"/>
              <a:t> for a typical (</a:t>
            </a:r>
            <a:r>
              <a:rPr lang="en-US" baseline="0" dirty="0" err="1" smtClean="0"/>
              <a:t>sigma,tau</a:t>
            </a:r>
            <a:r>
              <a:rPr lang="en-US" baseline="0" dirty="0" smtClean="0"/>
              <a:t>) only a constant fraction of colors in N(v) are extremal?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do we just care about the second kind of extremal configuration? Because</a:t>
            </a:r>
            <a:r>
              <a:rPr lang="en-US" baseline="0" dirty="0" smtClean="0"/>
              <a:t> the flip dynamics’ advantage over </a:t>
            </a:r>
            <a:r>
              <a:rPr lang="en-US" baseline="0" dirty="0" err="1" smtClean="0"/>
              <a:t>Jerrum</a:t>
            </a:r>
            <a:r>
              <a:rPr lang="en-US" baseline="0" dirty="0" smtClean="0"/>
              <a:t> is that they can handle the case of all unique colors around v much better. Indeed, if all N(v) colors were unique, would be able to couple perfectly, but at the cost of handling the case where some colors are repeated.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3415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hope to completely avoid extremal configurations, but what if</a:t>
            </a:r>
            <a:r>
              <a:rPr lang="en-US" baseline="0" dirty="0" smtClean="0"/>
              <a:t> for a typical (</a:t>
            </a:r>
            <a:r>
              <a:rPr lang="en-US" baseline="0" dirty="0" err="1" smtClean="0"/>
              <a:t>sigma,tau</a:t>
            </a:r>
            <a:r>
              <a:rPr lang="en-US" baseline="0" dirty="0" smtClean="0"/>
              <a:t>) only a constant fraction of colors in N(v) are extremal?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do we just care about the second kind of extremal configuration? Because</a:t>
            </a:r>
            <a:r>
              <a:rPr lang="en-US" baseline="0" dirty="0" smtClean="0"/>
              <a:t> the flip dynamics’ advantage over </a:t>
            </a:r>
            <a:r>
              <a:rPr lang="en-US" baseline="0" dirty="0" err="1" smtClean="0"/>
              <a:t>Jerrum</a:t>
            </a:r>
            <a:r>
              <a:rPr lang="en-US" baseline="0" dirty="0" smtClean="0"/>
              <a:t> is that they can handle the case of all unique colors around v much better. Indeed, if all N(v) colors were unique, would be able to couple perfectly, but at the cost of handling the case where some colors are repeated.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08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Can’t hope to completely avoid extremal configurations, but what if</a:t>
            </a:r>
            <a:r>
              <a:rPr lang="en-US" baseline="0" dirty="0" smtClean="0"/>
              <a:t> for a typical (</a:t>
            </a:r>
            <a:r>
              <a:rPr lang="en-US" baseline="0" dirty="0" err="1" smtClean="0"/>
              <a:t>sigma,tau</a:t>
            </a:r>
            <a:r>
              <a:rPr lang="en-US" baseline="0" dirty="0" smtClean="0"/>
              <a:t>) only a constant fraction of colors in N(v) are extremal?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do we just care about the second kind of extremal configuration? Because</a:t>
            </a:r>
            <a:r>
              <a:rPr lang="en-US" baseline="0" dirty="0" smtClean="0"/>
              <a:t> the flip dynamics’ advantage over </a:t>
            </a:r>
            <a:r>
              <a:rPr lang="en-US" baseline="0" dirty="0" err="1" smtClean="0"/>
              <a:t>Jerrum</a:t>
            </a:r>
            <a:r>
              <a:rPr lang="en-US" baseline="0" dirty="0" smtClean="0"/>
              <a:t> is that they can handle the case of all unique colors around v much better. Indeed, if all N(v) colors were unique, would be able to couple perfectly, but at the cost of handling the case where some colors are repeated.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9808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2) is so</a:t>
            </a:r>
            <a:r>
              <a:rPr lang="en-US" baseline="0" dirty="0" smtClean="0"/>
              <a:t> that given any such latter trajectory, we can uniquely decode the sequence (\sigma_0,\tau_0) to (\sigma_{T-1},\tau_{T-1}).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604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here, c is green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1720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analysis</a:t>
            </a:r>
            <a:r>
              <a:rPr lang="en-US" baseline="0" dirty="0" smtClean="0"/>
              <a:t> is morally the same as the proof of the key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3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there is also the conjecture that *some* Markov chain mixes for k&gt;=d+1. Also note that k=d+1 is the uniqueness threshold, i.e. point at which correlations decay on trees. An algorithm would establish another case where computational threshold coincides with uniqueness.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57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 that 4 is equivalent to showing the most</a:t>
            </a:r>
            <a:r>
              <a:rPr lang="en-US" baseline="0" dirty="0" smtClean="0"/>
              <a:t> basic decay of correlations: given any two points </a:t>
            </a:r>
            <a:r>
              <a:rPr lang="en-US" baseline="0" dirty="0" err="1" smtClean="0"/>
              <a:t>u,v</a:t>
            </a:r>
            <a:r>
              <a:rPr lang="en-US" baseline="0" dirty="0" smtClean="0"/>
              <a:t> in the graph that are log(n) away, are their colors approximately independent? Best known for general graphs was 2, though we think we now have it for 1.763.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F649B-57DE-A54E-80C9-446BDCD6CF8C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14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there is also the conjecture that *some* Markov chain mixes for k&gt;=d+1. Also note that k=d+1 is the uniqueness threshold, i.e. point at which correlations decay on trees. An algorithm would establish another case where computational threshold coincides with uniqueness.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1DACE-D01F-8A4C-B3E6-8E7F3CDBC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6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0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9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3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7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7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6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72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0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5E5E5E"/>
                </a:solidFill>
              </a:rPr>
              <a:pPr/>
              <a:t>‹#›</a:t>
            </a:fld>
            <a:endParaRPr 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2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/>
              <a:pPr defTabSz="45720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0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10.png"/><Relationship Id="rId5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04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10.png"/><Relationship Id="rId5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10.png"/><Relationship Id="rId5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10.png"/><Relationship Id="rId5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10.png"/><Relationship Id="rId5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10.png"/><Relationship Id="rId5" Type="http://schemas.openxmlformats.org/officeDocument/2006/relationships/image" Target="../media/image9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26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26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27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28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1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4" Type="http://schemas.openxmlformats.org/officeDocument/2006/relationships/image" Target="../media/image301.png"/><Relationship Id="rId5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0.png"/><Relationship Id="rId5" Type="http://schemas.openxmlformats.org/officeDocument/2006/relationships/image" Target="../media/image220.pn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" Type="http://schemas.openxmlformats.org/officeDocument/2006/relationships/image" Target="../media/image210.png"/><Relationship Id="rId6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" Type="http://schemas.openxmlformats.org/officeDocument/2006/relationships/image" Target="../media/image210.png"/><Relationship Id="rId6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" Type="http://schemas.openxmlformats.org/officeDocument/2006/relationships/image" Target="../media/image210.png"/><Relationship Id="rId6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" Type="http://schemas.openxmlformats.org/officeDocument/2006/relationships/image" Target="../media/image210.png"/><Relationship Id="rId6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" Type="http://schemas.openxmlformats.org/officeDocument/2006/relationships/image" Target="../media/image210.png"/><Relationship Id="rId6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" Type="http://schemas.openxmlformats.org/officeDocument/2006/relationships/image" Target="../media/image210.png"/><Relationship Id="rId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5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300.png"/><Relationship Id="rId23" Type="http://schemas.openxmlformats.org/officeDocument/2006/relationships/image" Target="../media/image311.png"/><Relationship Id="rId24" Type="http://schemas.openxmlformats.org/officeDocument/2006/relationships/image" Target="../media/image320.png"/><Relationship Id="rId25" Type="http://schemas.openxmlformats.org/officeDocument/2006/relationships/image" Target="../media/image330.png"/><Relationship Id="rId26" Type="http://schemas.openxmlformats.org/officeDocument/2006/relationships/image" Target="../media/image340.png"/><Relationship Id="rId27" Type="http://schemas.openxmlformats.org/officeDocument/2006/relationships/image" Target="../media/image350.png"/><Relationship Id="rId28" Type="http://schemas.openxmlformats.org/officeDocument/2006/relationships/image" Target="../media/image360.png"/><Relationship Id="rId29" Type="http://schemas.openxmlformats.org/officeDocument/2006/relationships/image" Target="../media/image55.png"/><Relationship Id="rId30" Type="http://schemas.openxmlformats.org/officeDocument/2006/relationships/image" Target="../media/image56.png"/><Relationship Id="rId31" Type="http://schemas.openxmlformats.org/officeDocument/2006/relationships/image" Target="../media/image57.png"/><Relationship Id="rId32" Type="http://schemas.openxmlformats.org/officeDocument/2006/relationships/image" Target="../media/image230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4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36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36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3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36.png"/><Relationship Id="rId5" Type="http://schemas.openxmlformats.org/officeDocument/2006/relationships/image" Target="../media/image71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74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75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69.png"/><Relationship Id="rId8" Type="http://schemas.openxmlformats.org/officeDocument/2006/relationships/image" Target="../media/image79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69.png"/><Relationship Id="rId8" Type="http://schemas.openxmlformats.org/officeDocument/2006/relationships/image" Target="../media/image79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2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4" Type="http://schemas.openxmlformats.org/officeDocument/2006/relationships/image" Target="../media/image910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9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9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40.png"/></Relationships>
</file>

<file path=ppt/slides/_rels/slide9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8.png"/><Relationship Id="rId1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611.png"/><Relationship Id="rId4" Type="http://schemas.openxmlformats.org/officeDocument/2006/relationships/image" Target="../media/image620.png"/><Relationship Id="rId5" Type="http://schemas.openxmlformats.org/officeDocument/2006/relationships/image" Target="../media/image630.png"/><Relationship Id="rId6" Type="http://schemas.openxmlformats.org/officeDocument/2006/relationships/image" Target="../media/image640.png"/><Relationship Id="rId7" Type="http://schemas.openxmlformats.org/officeDocument/2006/relationships/image" Target="../media/image650.png"/><Relationship Id="rId8" Type="http://schemas.openxmlformats.org/officeDocument/2006/relationships/image" Target="../media/image660.png"/><Relationship Id="rId9" Type="http://schemas.openxmlformats.org/officeDocument/2006/relationships/image" Target="../media/image670.png"/><Relationship Id="rId10" Type="http://schemas.openxmlformats.org/officeDocument/2006/relationships/image" Target="../media/image68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4" Type="http://schemas.openxmlformats.org/officeDocument/2006/relationships/image" Target="../media/image730.png"/><Relationship Id="rId5" Type="http://schemas.openxmlformats.org/officeDocument/2006/relationships/image" Target="../media/image740.png"/><Relationship Id="rId6" Type="http://schemas.openxmlformats.org/officeDocument/2006/relationships/image" Target="../media/image750.png"/><Relationship Id="rId7" Type="http://schemas.openxmlformats.org/officeDocument/2006/relationships/image" Target="../media/image760.png"/><Relationship Id="rId8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1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9744" y="119921"/>
            <a:ext cx="7360171" cy="3151210"/>
            <a:chOff x="1578316" y="119919"/>
            <a:chExt cx="5387479" cy="230661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46" t="20813" r="12448" b="18955"/>
            <a:stretch/>
          </p:blipFill>
          <p:spPr>
            <a:xfrm>
              <a:off x="1578316" y="119919"/>
              <a:ext cx="5387479" cy="2306614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flipH="1">
              <a:off x="3489532" y="545527"/>
              <a:ext cx="395508" cy="4449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2812128" y="1248334"/>
              <a:ext cx="242352" cy="2423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3566934" y="1426421"/>
              <a:ext cx="194260" cy="22248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3587576" y="1710638"/>
              <a:ext cx="194260" cy="1146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394730" y="545527"/>
              <a:ext cx="395508" cy="4449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472132" y="1426421"/>
              <a:ext cx="194260" cy="22248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6492774" y="1710638"/>
              <a:ext cx="194260" cy="11462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887201" y="1068647"/>
              <a:ext cx="412817" cy="28523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5887201" y="1409376"/>
              <a:ext cx="507529" cy="2395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1097280" y="3375262"/>
            <a:ext cx="10058400" cy="202250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/>
              <a:t>Improved Bounds for Sampling Colorings</a:t>
            </a:r>
            <a:endParaRPr lang="en-US" sz="720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100051" y="5333644"/>
            <a:ext cx="10058400" cy="96142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Sitan</a:t>
            </a:r>
            <a:r>
              <a:rPr lang="en-US" sz="2400" dirty="0" smtClean="0"/>
              <a:t> Chen, </a:t>
            </a:r>
            <a:r>
              <a:rPr lang="en-US" sz="2400" dirty="0" err="1" smtClean="0"/>
              <a:t>Ankur</a:t>
            </a:r>
            <a:r>
              <a:rPr lang="en-US" sz="2400" dirty="0" smtClean="0"/>
              <a:t> </a:t>
            </a:r>
            <a:r>
              <a:rPr lang="en-US" sz="2400" dirty="0" err="1" smtClean="0"/>
              <a:t>Moitra</a:t>
            </a:r>
            <a:endParaRPr lang="en-US" sz="2400" dirty="0" smtClean="0"/>
          </a:p>
          <a:p>
            <a:r>
              <a:rPr lang="en-US" sz="2400" i="1" dirty="0" smtClean="0"/>
              <a:t>Merged with</a:t>
            </a:r>
            <a:r>
              <a:rPr lang="en-US" sz="2400" dirty="0" smtClean="0"/>
              <a:t>: Michelle </a:t>
            </a:r>
            <a:r>
              <a:rPr lang="en-US" sz="2400" dirty="0" err="1" smtClean="0"/>
              <a:t>Delcourt</a:t>
            </a:r>
            <a:r>
              <a:rPr lang="en-US" sz="2400" dirty="0" smtClean="0"/>
              <a:t>, </a:t>
            </a:r>
            <a:r>
              <a:rPr lang="en-US" sz="2400" dirty="0" err="1" smtClean="0"/>
              <a:t>Guillem</a:t>
            </a:r>
            <a:r>
              <a:rPr lang="en-US" sz="2400" dirty="0" smtClean="0"/>
              <a:t> </a:t>
            </a:r>
            <a:r>
              <a:rPr lang="en-US" sz="2400" dirty="0" err="1" smtClean="0"/>
              <a:t>Perarnau</a:t>
            </a:r>
            <a:r>
              <a:rPr lang="en-US" sz="2400" dirty="0" smtClean="0"/>
              <a:t>, Luke </a:t>
            </a:r>
            <a:r>
              <a:rPr lang="en-US" sz="2400" dirty="0" err="1" smtClean="0"/>
              <a:t>Postle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4" t="30275" r="16448" b="30708"/>
          <a:stretch/>
        </p:blipFill>
        <p:spPr>
          <a:xfrm>
            <a:off x="8482037" y="138633"/>
            <a:ext cx="3453779" cy="34857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2" t="31762" r="18901" b="32939"/>
          <a:stretch/>
        </p:blipFill>
        <p:spPr>
          <a:xfrm>
            <a:off x="9113158" y="3624425"/>
            <a:ext cx="3078842" cy="228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t="14507" r="30054" b="28172"/>
          <a:stretch/>
        </p:blipFill>
        <p:spPr>
          <a:xfrm>
            <a:off x="7845286" y="1832482"/>
            <a:ext cx="3310393" cy="3201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candidate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Single-site </a:t>
            </a:r>
            <a:r>
              <a:rPr lang="en-US" sz="2800" b="1" dirty="0" err="1" smtClean="0"/>
              <a:t>Glauber</a:t>
            </a:r>
            <a:r>
              <a:rPr lang="en-US" sz="2800" b="1" dirty="0" smtClean="0"/>
              <a:t> dynamics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Initialize with arbitrary coloring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Repeat for T steps: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Pick a random vertex v and a random color c.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Recolor v with c if allowed.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Output final coloring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923347" y="2177072"/>
            <a:ext cx="1287610" cy="3323342"/>
            <a:chOff x="9436947" y="2124937"/>
            <a:chExt cx="1287610" cy="3323342"/>
          </a:xfrm>
        </p:grpSpPr>
        <p:sp>
          <p:nvSpPr>
            <p:cNvPr id="4" name="Triangle 3"/>
            <p:cNvSpPr/>
            <p:nvPr/>
          </p:nvSpPr>
          <p:spPr>
            <a:xfrm>
              <a:off x="9550400" y="2235200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967299" y="2124937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497651" y="3036147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436947" y="3036147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9550400" y="4420426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67299" y="4310163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497651" y="5221373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436947" y="5221373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9857173" y="3583753"/>
              <a:ext cx="504844" cy="355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87480" y="3420804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?</a:t>
              </a:r>
              <a:endParaRPr lang="en-US" sz="3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Fact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the stationary distribution is the uniform distribution over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-colorings.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Conjecture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single-site </a:t>
                </a:r>
                <a:r>
                  <a:rPr lang="en-US" sz="2400" dirty="0" err="1" smtClean="0"/>
                  <a:t>Glauber</a:t>
                </a:r>
                <a:r>
                  <a:rPr lang="en-US" sz="2400" dirty="0" smtClean="0"/>
                  <a:t> dynamics mixes 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charset="0"/>
                      </a:rPr>
                      <m:t>=</m:t>
                    </m:r>
                    <m:r>
                      <a:rPr lang="en-US" sz="2400" i="1" dirty="0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 smtClean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67003" y="184573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23585" y="2188563"/>
            <a:ext cx="225286" cy="225286"/>
          </a:xfrm>
          <a:prstGeom prst="rect">
            <a:avLst/>
          </a:prstGeom>
          <a:solidFill>
            <a:srgbClr val="FFFC6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637793" y="3719012"/>
            <a:ext cx="247612" cy="247612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2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11727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Can we use this approach + local uniformity results to push on 1.763 or 1.489 for high-girth graphs via SWK dynamics?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What other approximate counting problems are amenable to a more aggressive Markov chain and this approach?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Deterministic algorithm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𝑘</m:t>
                    </m:r>
                    <m:r>
                      <a:rPr lang="en-US" sz="2800" b="0" i="1" smtClean="0">
                        <a:latin typeface="Cambria Math" charset="0"/>
                      </a:rPr>
                      <m:t>&gt;2</m:t>
                    </m:r>
                    <m:r>
                      <a:rPr lang="en-US" sz="2800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𝑘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&gt;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1+</m:t>
                        </m:r>
                        <m: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, 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</a:t>
                </a:r>
                <a:r>
                  <a:rPr lang="en-US" sz="2800" dirty="0" smtClean="0"/>
                  <a:t>an we show: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charset="0"/>
                                </a:rPr>
                                <m:t>has</m:t>
                              </m:r>
                              <m:r>
                                <a:rPr lang="en-US" sz="28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charset="0"/>
                                </a:rPr>
                                <m:t>a</m:t>
                              </m:r>
                              <m:r>
                                <a:rPr lang="en-US" sz="28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charset="0"/>
                                </a:rPr>
                                <m:t>Kempe</m:t>
                              </m:r>
                              <m:r>
                                <a:rPr lang="en-US" sz="28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charset="0"/>
                                </a:rPr>
                                <m:t>component</m:t>
                              </m:r>
                              <m:r>
                                <a:rPr lang="en-US" sz="28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charset="0"/>
                                </a:rPr>
                                <m:t>of</m:t>
                              </m:r>
                              <m:r>
                                <a:rPr lang="en-US" sz="28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charset="0"/>
                                </a:rPr>
                                <m:t>size</m:t>
                              </m:r>
                              <m:r>
                                <a:rPr lang="en-US" sz="2800">
                                  <a:latin typeface="Cambria Math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>
                              <a:latin typeface="Cambria Math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en-US" sz="2800">
                          <a:latin typeface="Cambria Math" charset="0"/>
                        </a:rPr>
                        <m:t>?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11727"/>
              </a:xfrm>
              <a:blipFill rotWithShape="0">
                <a:blip r:embed="rId3"/>
                <a:stretch>
                  <a:fillRect l="-2061" t="-2736" r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1097280" y="3710609"/>
            <a:ext cx="1005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0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95306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Thanks!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7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t="14507" r="30054" b="28172"/>
          <a:stretch/>
        </p:blipFill>
        <p:spPr>
          <a:xfrm>
            <a:off x="7845286" y="1832482"/>
            <a:ext cx="3310393" cy="3201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candidate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Single-site </a:t>
            </a:r>
            <a:r>
              <a:rPr lang="en-US" sz="2800" b="1" dirty="0" err="1" smtClean="0"/>
              <a:t>Glauber</a:t>
            </a:r>
            <a:r>
              <a:rPr lang="en-US" sz="2800" b="1" dirty="0" smtClean="0"/>
              <a:t> dynamics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Initialize with arbitrary coloring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Repeat for T steps: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Pick a random vertex v and a random color c.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Recolor v with c if allowed.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Output final coloring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923347" y="2177072"/>
            <a:ext cx="1287610" cy="3323342"/>
            <a:chOff x="9436947" y="2124937"/>
            <a:chExt cx="1287610" cy="3323342"/>
          </a:xfrm>
        </p:grpSpPr>
        <p:sp>
          <p:nvSpPr>
            <p:cNvPr id="4" name="Triangle 3"/>
            <p:cNvSpPr/>
            <p:nvPr/>
          </p:nvSpPr>
          <p:spPr>
            <a:xfrm>
              <a:off x="9550400" y="2235200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967299" y="2124937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497651" y="3036147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436947" y="3036147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9550400" y="4420426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67299" y="4310163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497651" y="5221373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436947" y="5221373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9857173" y="3583753"/>
              <a:ext cx="504844" cy="355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87480" y="3420804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?</a:t>
              </a:r>
              <a:endParaRPr lang="en-US" sz="3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Fact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the stationary distribution is the uniform distribution over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-colorings.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Conjecture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single-site </a:t>
                </a:r>
                <a:r>
                  <a:rPr lang="en-US" sz="2400" dirty="0" err="1" smtClean="0"/>
                  <a:t>Glauber</a:t>
                </a:r>
                <a:r>
                  <a:rPr lang="en-US" sz="2400" dirty="0" smtClean="0"/>
                  <a:t> dynamics mixes 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charset="0"/>
                      </a:rPr>
                      <m:t>=</m:t>
                    </m:r>
                    <m:r>
                      <a:rPr lang="en-US" sz="2400" i="1" dirty="0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 smtClean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67003" y="184573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23585" y="2188563"/>
            <a:ext cx="225286" cy="225286"/>
          </a:xfrm>
          <a:prstGeom prst="rect">
            <a:avLst/>
          </a:prstGeom>
          <a:solidFill>
            <a:srgbClr val="FFFC6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637793" y="3719012"/>
            <a:ext cx="247612" cy="247612"/>
          </a:xfrm>
          <a:prstGeom prst="ellipse">
            <a:avLst/>
          </a:prstGeom>
          <a:solidFill>
            <a:srgbClr val="FFFC6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743655" y="21026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t="14507" r="30054" b="28172"/>
          <a:stretch/>
        </p:blipFill>
        <p:spPr>
          <a:xfrm>
            <a:off x="7845286" y="1832482"/>
            <a:ext cx="3310393" cy="3201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candidate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Single-site </a:t>
            </a:r>
            <a:r>
              <a:rPr lang="en-US" sz="2800" b="1" dirty="0" err="1" smtClean="0"/>
              <a:t>Glauber</a:t>
            </a:r>
            <a:r>
              <a:rPr lang="en-US" sz="2800" b="1" dirty="0" smtClean="0"/>
              <a:t> dynamics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Initialize with arbitrary coloring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Repeat for T steps: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Pick a random vertex v and a random color c.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Recolor v with c if allowed.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Output final coloring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923347" y="2177072"/>
            <a:ext cx="1287610" cy="3323342"/>
            <a:chOff x="9436947" y="2124937"/>
            <a:chExt cx="1287610" cy="3323342"/>
          </a:xfrm>
        </p:grpSpPr>
        <p:sp>
          <p:nvSpPr>
            <p:cNvPr id="4" name="Triangle 3"/>
            <p:cNvSpPr/>
            <p:nvPr/>
          </p:nvSpPr>
          <p:spPr>
            <a:xfrm>
              <a:off x="9550400" y="2235200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967299" y="2124937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497651" y="3036147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436947" y="3036147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9550400" y="4420426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67299" y="4310163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497651" y="5221373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436947" y="5221373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9857173" y="3583753"/>
              <a:ext cx="504844" cy="355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87480" y="3420804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?</a:t>
              </a:r>
              <a:endParaRPr lang="en-US" sz="3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Fact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the stationary distribution is the uniform distribution over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-colorings.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Conjecture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single-site </a:t>
                </a:r>
                <a:r>
                  <a:rPr lang="en-US" sz="2400" dirty="0" err="1" smtClean="0"/>
                  <a:t>Glauber</a:t>
                </a:r>
                <a:r>
                  <a:rPr lang="en-US" sz="2400" dirty="0" smtClean="0"/>
                  <a:t> dynamics mixes 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charset="0"/>
                      </a:rPr>
                      <m:t>=</m:t>
                    </m:r>
                    <m:r>
                      <a:rPr lang="en-US" sz="2400" i="1" dirty="0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 smtClean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67003" y="184573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23585" y="2188563"/>
            <a:ext cx="225286" cy="225286"/>
          </a:xfrm>
          <a:prstGeom prst="rect">
            <a:avLst/>
          </a:prstGeom>
          <a:solidFill>
            <a:srgbClr val="4E4D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431066" y="2479589"/>
            <a:ext cx="242368" cy="24236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t="14507" r="30054" b="28172"/>
          <a:stretch/>
        </p:blipFill>
        <p:spPr>
          <a:xfrm>
            <a:off x="7845286" y="1832482"/>
            <a:ext cx="3310393" cy="3201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candidate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Single-site </a:t>
            </a:r>
            <a:r>
              <a:rPr lang="en-US" sz="2800" b="1" dirty="0" err="1" smtClean="0"/>
              <a:t>Glauber</a:t>
            </a:r>
            <a:r>
              <a:rPr lang="en-US" sz="2800" b="1" dirty="0" smtClean="0"/>
              <a:t> dynamics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Initialize with arbitrary coloring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Repeat for T steps: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Pick a random vertex v and a random color c.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Recolor v with c if allowed.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Output final coloring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923347" y="2177072"/>
            <a:ext cx="1287610" cy="3323342"/>
            <a:chOff x="9436947" y="2124937"/>
            <a:chExt cx="1287610" cy="3323342"/>
          </a:xfrm>
        </p:grpSpPr>
        <p:sp>
          <p:nvSpPr>
            <p:cNvPr id="4" name="Triangle 3"/>
            <p:cNvSpPr/>
            <p:nvPr/>
          </p:nvSpPr>
          <p:spPr>
            <a:xfrm>
              <a:off x="9550400" y="2235200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967299" y="2124937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497651" y="3036147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436947" y="3036147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9550400" y="4420426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67299" y="4310163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497651" y="5221373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436947" y="5221373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9857173" y="3583753"/>
              <a:ext cx="504844" cy="355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87480" y="3420804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?</a:t>
              </a:r>
              <a:endParaRPr lang="en-US" sz="3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Fact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the stationary distribution is the uniform distribution over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-colorings.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Conjecture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single-site </a:t>
                </a:r>
                <a:r>
                  <a:rPr lang="en-US" sz="2400" dirty="0" err="1" smtClean="0"/>
                  <a:t>Glauber</a:t>
                </a:r>
                <a:r>
                  <a:rPr lang="en-US" sz="2400" dirty="0" smtClean="0"/>
                  <a:t> dynamics mixes 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charset="0"/>
                      </a:rPr>
                      <m:t>=</m:t>
                    </m:r>
                    <m:r>
                      <a:rPr lang="en-US" sz="2400" i="1" dirty="0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 smtClean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67003" y="184573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23585" y="2188563"/>
            <a:ext cx="225286" cy="225286"/>
          </a:xfrm>
          <a:prstGeom prst="rect">
            <a:avLst/>
          </a:prstGeom>
          <a:solidFill>
            <a:srgbClr val="4E4D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0431066" y="2479589"/>
            <a:ext cx="242368" cy="24236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06715" y="2102669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⨯</a:t>
            </a:r>
          </a:p>
        </p:txBody>
      </p:sp>
    </p:spTree>
    <p:extLst>
      <p:ext uri="{BB962C8B-B14F-4D97-AF65-F5344CB8AC3E}">
        <p14:creationId xmlns:p14="http://schemas.microsoft.com/office/powerpoint/2010/main" val="1225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t="14507" r="30054" b="28172"/>
          <a:stretch/>
        </p:blipFill>
        <p:spPr>
          <a:xfrm>
            <a:off x="7845286" y="1832482"/>
            <a:ext cx="3310393" cy="3201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candidate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Single-site </a:t>
            </a:r>
            <a:r>
              <a:rPr lang="en-US" sz="2800" b="1" dirty="0" err="1" smtClean="0"/>
              <a:t>Glauber</a:t>
            </a:r>
            <a:r>
              <a:rPr lang="en-US" sz="2800" b="1" dirty="0" smtClean="0"/>
              <a:t> dynamics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Initialize with arbitrary coloring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Repeat for T steps: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Pick a random vertex v and a random color c.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Recolor v with c if allowed.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Output final coloring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923347" y="2177072"/>
            <a:ext cx="1287610" cy="3323342"/>
            <a:chOff x="9436947" y="2124937"/>
            <a:chExt cx="1287610" cy="3323342"/>
          </a:xfrm>
        </p:grpSpPr>
        <p:sp>
          <p:nvSpPr>
            <p:cNvPr id="4" name="Triangle 3"/>
            <p:cNvSpPr/>
            <p:nvPr/>
          </p:nvSpPr>
          <p:spPr>
            <a:xfrm>
              <a:off x="9550400" y="2235200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967299" y="2124937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497651" y="3036147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436947" y="3036147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9550400" y="4420426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67299" y="4310163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497651" y="5221373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436947" y="5221373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9857173" y="3583753"/>
              <a:ext cx="504844" cy="355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87480" y="3420804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?</a:t>
              </a:r>
              <a:endParaRPr lang="en-US" sz="3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Fact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the stationary distribution is the uniform distribution over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-colorings.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Conjecture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single-site </a:t>
                </a:r>
                <a:r>
                  <a:rPr lang="en-US" sz="2400" dirty="0" err="1" smtClean="0"/>
                  <a:t>Glauber</a:t>
                </a:r>
                <a:r>
                  <a:rPr lang="en-US" sz="2400" dirty="0" smtClean="0"/>
                  <a:t> dynamics mixes 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charset="0"/>
                      </a:rPr>
                      <m:t>=</m:t>
                    </m:r>
                    <m:r>
                      <a:rPr lang="en-US" sz="2400" i="1" dirty="0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 smtClean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67003" y="184573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23585" y="2188563"/>
            <a:ext cx="225286" cy="225286"/>
          </a:xfrm>
          <a:prstGeom prst="rect">
            <a:avLst/>
          </a:prstGeom>
          <a:solidFill>
            <a:srgbClr val="FFFC6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30645" y="3494981"/>
            <a:ext cx="242368" cy="24236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t="14507" r="30054" b="28172"/>
          <a:stretch/>
        </p:blipFill>
        <p:spPr>
          <a:xfrm>
            <a:off x="7845286" y="1832482"/>
            <a:ext cx="3310393" cy="32012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candidate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Single-site </a:t>
            </a:r>
            <a:r>
              <a:rPr lang="en-US" sz="2800" b="1" dirty="0" err="1" smtClean="0"/>
              <a:t>Glauber</a:t>
            </a:r>
            <a:r>
              <a:rPr lang="en-US" sz="2800" b="1" dirty="0" smtClean="0"/>
              <a:t> dynamics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Initialize with arbitrary coloring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Repeat for T steps: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Pick a random vertex v and a random color c.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Recolor v with c if allowed.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Output final coloring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923347" y="2177072"/>
            <a:ext cx="1287610" cy="3323342"/>
            <a:chOff x="9436947" y="2124937"/>
            <a:chExt cx="1287610" cy="3323342"/>
          </a:xfrm>
        </p:grpSpPr>
        <p:sp>
          <p:nvSpPr>
            <p:cNvPr id="4" name="Triangle 3"/>
            <p:cNvSpPr/>
            <p:nvPr/>
          </p:nvSpPr>
          <p:spPr>
            <a:xfrm>
              <a:off x="9550400" y="2235200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967299" y="2124937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497651" y="3036147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436947" y="3036147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9550400" y="4420426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67299" y="4310163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497651" y="5221373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436947" y="5221373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9857173" y="3583753"/>
              <a:ext cx="504844" cy="355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87480" y="3420804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?</a:t>
              </a:r>
              <a:endParaRPr lang="en-US" sz="3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Fact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the stationary distribution is the uniform distribution over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-colorings.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Conjecture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single-site </a:t>
                </a:r>
                <a:r>
                  <a:rPr lang="en-US" sz="2400" dirty="0" err="1" smtClean="0"/>
                  <a:t>Glauber</a:t>
                </a:r>
                <a:r>
                  <a:rPr lang="en-US" sz="2400" dirty="0" smtClean="0"/>
                  <a:t> dynamics mixes 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charset="0"/>
                      </a:rPr>
                      <m:t>=</m:t>
                    </m:r>
                    <m:r>
                      <a:rPr lang="en-US" sz="2400" i="1" dirty="0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 smtClean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867003" y="184573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23585" y="2188563"/>
            <a:ext cx="225286" cy="225286"/>
          </a:xfrm>
          <a:prstGeom prst="rect">
            <a:avLst/>
          </a:prstGeom>
          <a:solidFill>
            <a:srgbClr val="FFFC6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30645" y="3494981"/>
            <a:ext cx="242368" cy="242368"/>
          </a:xfrm>
          <a:prstGeom prst="ellipse">
            <a:avLst/>
          </a:prstGeom>
          <a:solidFill>
            <a:srgbClr val="FFFC65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743655" y="210266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75546255"/>
                  </p:ext>
                </p:extLst>
              </p:nvPr>
            </p:nvGraphicFramePr>
            <p:xfrm>
              <a:off x="3032104" y="2171570"/>
              <a:ext cx="2956454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675546255"/>
                  </p:ext>
                </p:extLst>
              </p:nvPr>
            </p:nvGraphicFramePr>
            <p:xfrm>
              <a:off x="3032104" y="2171570"/>
              <a:ext cx="2956454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0360" t="-109231" r="-2878" b="-18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944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6989508"/>
                  </p:ext>
                </p:extLst>
              </p:nvPr>
            </p:nvGraphicFramePr>
            <p:xfrm>
              <a:off x="3032104" y="2171570"/>
              <a:ext cx="2956454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11/6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6989508"/>
                  </p:ext>
                </p:extLst>
              </p:nvPr>
            </p:nvGraphicFramePr>
            <p:xfrm>
              <a:off x="3032104" y="2171570"/>
              <a:ext cx="2956454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0360" t="-106061" r="-2878" b="-11666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50360" t="-209231" r="-2878" b="-18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592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44010880"/>
                  </p:ext>
                </p:extLst>
              </p:nvPr>
            </p:nvGraphicFramePr>
            <p:xfrm>
              <a:off x="3032104" y="2171570"/>
              <a:ext cx="6188751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  <a:gridCol w="1977655"/>
                    <a:gridCol w="125464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degree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girth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11/6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 ‘01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1.763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044010880"/>
                  </p:ext>
                </p:extLst>
              </p:nvPr>
            </p:nvGraphicFramePr>
            <p:xfrm>
              <a:off x="3032104" y="2171570"/>
              <a:ext cx="6188751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  <a:gridCol w="1977655"/>
                    <a:gridCol w="1254642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degree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girth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106061" r="-384892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209231" r="-384892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 ‘01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309231" r="-384892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309231" r="-64615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309231" r="-1942" b="-18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98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5866064"/>
                  </p:ext>
                </p:extLst>
              </p:nvPr>
            </p:nvGraphicFramePr>
            <p:xfrm>
              <a:off x="3032104" y="2171570"/>
              <a:ext cx="6188751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  <a:gridCol w="1977655"/>
                    <a:gridCol w="125464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degree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girth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11/6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 ‘01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1.763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Molloy ‘02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1.489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5866064"/>
                  </p:ext>
                </p:extLst>
              </p:nvPr>
            </p:nvGraphicFramePr>
            <p:xfrm>
              <a:off x="3032104" y="2171570"/>
              <a:ext cx="6188751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  <a:gridCol w="1977655"/>
                    <a:gridCol w="1254642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degree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girth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107692" r="-384892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204545" r="-384892" b="-2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 ‘01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309231" r="-384892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309231" r="-64615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309231" r="-1942" b="-11846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Molloy ‘02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409231" r="-384892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409231" r="-64615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409231" r="-1942" b="-18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38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9691401"/>
                  </p:ext>
                </p:extLst>
              </p:nvPr>
            </p:nvGraphicFramePr>
            <p:xfrm>
              <a:off x="3032104" y="2171570"/>
              <a:ext cx="6188751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  <a:gridCol w="1977655"/>
                    <a:gridCol w="125464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degree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girth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11/6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 ‘01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1.763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Molloy ‘02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1.489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 ‘03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1.489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≥6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9691401"/>
                  </p:ext>
                </p:extLst>
              </p:nvPr>
            </p:nvGraphicFramePr>
            <p:xfrm>
              <a:off x="3032104" y="2171570"/>
              <a:ext cx="6188751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  <a:gridCol w="1977655"/>
                    <a:gridCol w="1254642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degree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girth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107692" r="-384892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204545" r="-384892" b="-3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 ‘01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309231" r="-384892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309231" r="-64615" b="-2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309231" r="-1942" b="-22615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Molloy ‘02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409231" r="-384892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409231" r="-64615" b="-1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409231" r="-1942" b="-126154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 ‘03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1.489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509231" r="-64615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509231" r="-1942" b="-2615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75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98544648"/>
                  </p:ext>
                </p:extLst>
              </p:nvPr>
            </p:nvGraphicFramePr>
            <p:xfrm>
              <a:off x="3032104" y="2171570"/>
              <a:ext cx="6188751" cy="3474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  <a:gridCol w="1977655"/>
                    <a:gridCol w="125464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degree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girth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11/6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 ‘01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1.763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Molloy ‘02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1.489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 ‘03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1.489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≥6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Hayes, </a:t>
                          </a:r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‘03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1+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charset="0"/>
                                              </a:rPr>
                                              <m:t>1/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charset="0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≥11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Hayes,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‘04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1.489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1.763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≥5</m:t>
                                </m:r>
                              </m:oMath>
                            </m:oMathPara>
                          </a14:m>
                          <a:endParaRPr lang="en-US" sz="1800" b="0" dirty="0" smtClean="0">
                            <a:latin typeface="+mn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≥7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98544648"/>
                  </p:ext>
                </p:extLst>
              </p:nvPr>
            </p:nvGraphicFramePr>
            <p:xfrm>
              <a:off x="3032104" y="2171570"/>
              <a:ext cx="6188751" cy="3474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  <a:gridCol w="1977655"/>
                    <a:gridCol w="1254642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degree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girth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107692" r="-384892" b="-7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207692" r="-384892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rgbClr val="E8EDF3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 ‘01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307692" r="-384892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307692" r="-64615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307692" r="-1942" b="-50461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Molloy ‘02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401515" r="-384892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401515" r="-64615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401515" r="-1942" b="-39697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 ‘03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1.489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509231" r="-64615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509231" r="-1942" b="-3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Hayes, </a:t>
                          </a:r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‘03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609231" r="-384892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609231" r="-64615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609231" r="-1942" b="-203077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Hayes,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‘04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1.489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1.763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400870" r="-64615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400870" r="-1942" b="-147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253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97213402"/>
                  </p:ext>
                </p:extLst>
              </p:nvPr>
            </p:nvGraphicFramePr>
            <p:xfrm>
              <a:off x="3032104" y="2171570"/>
              <a:ext cx="6188751" cy="3474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  <a:gridCol w="1977655"/>
                    <a:gridCol w="125464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degree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girth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11/6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 ‘01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1.763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Molloy ‘02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1.489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 ‘03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1.489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≥6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Hayes, </a:t>
                          </a:r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‘03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1+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8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charset="0"/>
                                              </a:rPr>
                                              <m:t>1/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charset="0"/>
                                              </a:rPr>
                                              <m:t>𝜖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1800" b="0" i="1" smtClean="0">
                                            <a:latin typeface="Cambria Math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≥11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Hayes,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‘04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1.489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1.763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charset="0"/>
                                  </a:rPr>
                                  <m:t>Ω</m:t>
                                </m:r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≥5</m:t>
                                </m:r>
                              </m:oMath>
                            </m:oMathPara>
                          </a14:m>
                          <a:endParaRPr lang="en-US" sz="1800" b="0" dirty="0" smtClean="0">
                            <a:latin typeface="+mn-lt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≥7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97213402"/>
                  </p:ext>
                </p:extLst>
              </p:nvPr>
            </p:nvGraphicFramePr>
            <p:xfrm>
              <a:off x="3032104" y="2171570"/>
              <a:ext cx="6188751" cy="3474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991"/>
                    <a:gridCol w="846463"/>
                    <a:gridCol w="1977655"/>
                    <a:gridCol w="1254642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degree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girth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Jerrum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107692" r="-384892" b="-7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‘99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207692" r="-384892" b="-6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000" dirty="0"/>
                        </a:p>
                      </a:txBody>
                      <a:tcPr anchor="ctr">
                        <a:solidFill>
                          <a:schemeClr val="accent5"/>
                        </a:solid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 ‘01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307692" r="-384892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307692" r="-64615" b="-5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307692" r="-1942" b="-504615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Molloy ‘02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401515" r="-384892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401515" r="-64615" b="-3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401515" r="-1942" b="-396970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 ‘03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1.489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509231" r="-64615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509231" r="-1942" b="-3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Hayes, </a:t>
                          </a:r>
                          <a:r>
                            <a:rPr lang="en-US" sz="180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‘03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9640" t="-609231" r="-384892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609231" r="-64615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609231" r="-1942" b="-203077"/>
                          </a:stretch>
                        </a:blip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Dyer, Frieze,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Hayes,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‘04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1.489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1.763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9538" t="-400870" r="-64615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3689" t="-400870" r="-1942" b="-147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2424558" y="3162925"/>
            <a:ext cx="51206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7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5568775"/>
                  </p:ext>
                </p:extLst>
              </p:nvPr>
            </p:nvGraphicFramePr>
            <p:xfrm>
              <a:off x="2580372" y="2171570"/>
              <a:ext cx="7092215" cy="39291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301"/>
                    <a:gridCol w="1666647"/>
                    <a:gridCol w="292126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assumptions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, Vera ‘15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charset="0"/>
                                  </a:rPr>
                                  <m:t>Ω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(1/</m:t>
                                </m:r>
                                <m:func>
                                  <m:func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</m:func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planar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Mossel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 Sly ‘08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charset="0"/>
                                          </a:rPr>
                                          <m:t>max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/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Efthymiou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Hayes,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Stefankovic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,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‘17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5/2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,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𝑑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/</m:t>
                                    </m:r>
                                    <m:r>
                                      <a:rPr lang="en-US" sz="1800" b="0" i="1" smtClean="0">
                                        <a:latin typeface="Cambria Math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Efthymiou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‘16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1+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𝑑</m:t>
                                  </m:r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/</m:t>
                                  </m:r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800" dirty="0" smtClean="0">
                              <a:latin typeface="+mn-lt"/>
                            </a:rPr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+mn-lt"/>
                            </a:rPr>
                            <a:t>(not Markov chain)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Gamarnik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Katz ‘06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2.843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+mn-lt"/>
                            </a:rPr>
                            <a:t>triangle-free, deterministic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Tetali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Vera,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V</a:t>
                          </a:r>
                          <a:r>
                            <a:rPr lang="en-US" sz="1800" dirty="0" err="1" smtClean="0">
                              <a:latin typeface="+mn-lt"/>
                            </a:rPr>
                            <a:t>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Yang ‘12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1/</m:t>
                                </m:r>
                                <m:func>
                                  <m:func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sz="20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charset="0"/>
                                        <a:ea typeface="+mn-ea"/>
                                        <a:cs typeface="+mn-cs"/>
                                      </a:rPr>
                                      <m:t>𝑑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+mn-lt"/>
                            </a:rPr>
                            <a:t>tree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Vardi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‘17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1+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𝑂</m:t>
                              </m:r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8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1800" b="0" i="1" smtClean="0">
                                  <a:latin typeface="Cambria Math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+mn-lt"/>
                            </a:rPr>
                            <a:t> pathwidth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5568775"/>
                  </p:ext>
                </p:extLst>
              </p:nvPr>
            </p:nvGraphicFramePr>
            <p:xfrm>
              <a:off x="2580372" y="2171570"/>
              <a:ext cx="7092215" cy="392912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301"/>
                    <a:gridCol w="1666647"/>
                    <a:gridCol w="2921267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k/d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assumptions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smtClean="0">
                              <a:latin typeface="+mn-lt"/>
                            </a:rPr>
                            <a:t>Hayes,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, Vera ‘15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365" t="-107692" r="-176277" b="-8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planar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423926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Mossel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 Sly ‘08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365" t="-192857" r="-176277" b="-65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3215" t="-192857" r="-835" b="-652857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Efthymiou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Hayes,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Stefankovic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,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Vigoda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‘17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365" t="-195238" r="-176277" b="-33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3215" t="-195238" r="-835" b="-335238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Efthymiou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‘16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365" t="-295238" r="-176277" b="-23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3215" t="-295238" r="-835" b="-235238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Gamarnik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Katz ‘06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2.843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+mn-lt"/>
                            </a:rPr>
                            <a:t>triangle-free, deterministic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Tetali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Vera,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800" baseline="0" dirty="0" err="1" smtClean="0">
                              <a:latin typeface="+mn-lt"/>
                            </a:rPr>
                            <a:t>V</a:t>
                          </a:r>
                          <a:r>
                            <a:rPr lang="en-US" sz="1800" dirty="0" err="1" smtClean="0">
                              <a:latin typeface="+mn-lt"/>
                            </a:rPr>
                            <a:t>igoda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,</a:t>
                          </a:r>
                          <a:r>
                            <a:rPr lang="en-US" sz="18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Yang ‘12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365" t="-457143" r="-176277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+mn-lt"/>
                            </a:rPr>
                            <a:t>tree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 err="1" smtClean="0">
                              <a:latin typeface="+mn-lt"/>
                            </a:rPr>
                            <a:t>Vardi</a:t>
                          </a:r>
                          <a:r>
                            <a:rPr lang="en-US" sz="1800" dirty="0" smtClean="0">
                              <a:latin typeface="+mn-lt"/>
                            </a:rPr>
                            <a:t> ‘17</a:t>
                          </a:r>
                          <a:endParaRPr lang="en-US" sz="1800" dirty="0">
                            <a:latin typeface="+mn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50365" t="-900000" r="-176277" b="-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43215" t="-900000" r="-835" b="-18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95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1845733"/>
                <a:ext cx="10058400" cy="11680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 1</a:t>
                </a:r>
                <a:r>
                  <a:rPr lang="en-US" sz="2800" dirty="0" smtClean="0"/>
                  <a:t>: There is an absolute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𝜂</m:t>
                    </m:r>
                    <m:r>
                      <a:rPr lang="en-US" sz="28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 such that as long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𝑘</m:t>
                    </m:r>
                    <m:r>
                      <a:rPr lang="en-US" sz="2800" b="0" i="1" smtClean="0">
                        <a:latin typeface="Cambria Math" charset="0"/>
                      </a:rPr>
                      <m:t>≥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𝜂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err="1" smtClean="0"/>
                  <a:t>Glauber</a:t>
                </a:r>
                <a:r>
                  <a:rPr lang="en-US" sz="2800" dirty="0" smtClean="0"/>
                  <a:t> dynamics mixes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𝑂</m:t>
                    </m:r>
                    <m:r>
                      <a:rPr lang="en-US" sz="28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3"/>
                <a:ext cx="10058400" cy="1168077"/>
              </a:xfrm>
              <a:prstGeom prst="rect">
                <a:avLst/>
              </a:prstGeom>
              <a:blipFill rotWithShape="0">
                <a:blip r:embed="rId2"/>
                <a:stretch>
                  <a:fillRect l="-1212" t="-5759" b="-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7280" y="3249417"/>
                <a:ext cx="10058400" cy="11680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Theorem 2</a:t>
                </a:r>
                <a:r>
                  <a:rPr lang="en-US" sz="2800" dirty="0" smtClean="0"/>
                  <a:t>: As long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𝑘</m:t>
                    </m:r>
                    <m:r>
                      <a:rPr lang="en-US" sz="2800" b="0" i="1" smtClean="0">
                        <a:latin typeface="Cambria Math" charset="0"/>
                      </a:rPr>
                      <m:t>≥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𝜂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, </a:t>
                </a:r>
                <a:r>
                  <a:rPr lang="en-US" sz="2800" dirty="0" err="1" smtClean="0"/>
                  <a:t>Glauber</a:t>
                </a:r>
                <a:r>
                  <a:rPr lang="en-US" sz="2800" dirty="0" smtClean="0"/>
                  <a:t> dynamics for sampling </a:t>
                </a:r>
                <a:r>
                  <a:rPr lang="en-US" sz="2800" i="1" dirty="0" smtClean="0"/>
                  <a:t>list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en-US" sz="2800" dirty="0" smtClean="0"/>
                  <a:t>-colorings also mixes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𝑂</m:t>
                    </m:r>
                    <m:r>
                      <a:rPr lang="en-US" sz="2800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249417"/>
                <a:ext cx="10058400" cy="1168077"/>
              </a:xfrm>
              <a:prstGeom prst="rect">
                <a:avLst/>
              </a:prstGeom>
              <a:blipFill rotWithShape="0">
                <a:blip r:embed="rId3"/>
                <a:stretch>
                  <a:fillRect l="-1212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048000" y="31135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4653101"/>
                <a:ext cx="10058400" cy="11680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Corollary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The </a:t>
                </a:r>
                <a:r>
                  <a:rPr lang="en-US" sz="2800" i="1" dirty="0"/>
                  <a:t>k</a:t>
                </a:r>
                <a:r>
                  <a:rPr lang="en-US" sz="2800" dirty="0"/>
                  <a:t>-state zero temperature </a:t>
                </a:r>
                <a:r>
                  <a:rPr lang="en-US" sz="2800" dirty="0" smtClean="0"/>
                  <a:t>antiferromagnetic </a:t>
                </a:r>
                <a:r>
                  <a:rPr lang="en-US" sz="2800" dirty="0"/>
                  <a:t>Potts model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ℤ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 lies </a:t>
                </a:r>
                <a:r>
                  <a:rPr lang="en-US" sz="2800" dirty="0"/>
                  <a:t>in the disordered phase when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𝑘</m:t>
                    </m:r>
                    <m:r>
                      <a:rPr lang="en-US" sz="2800" i="1">
                        <a:latin typeface="Cambria Math" charset="0"/>
                      </a:rPr>
                      <m:t>≥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sz="2800" i="1">
                            <a:latin typeface="Cambria Math" charset="0"/>
                          </a:rPr>
                          <m:t>𝜂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653101"/>
                <a:ext cx="10058400" cy="1168077"/>
              </a:xfrm>
              <a:prstGeom prst="rect">
                <a:avLst/>
              </a:prstGeom>
              <a:blipFill rotWithShape="0">
                <a:blip r:embed="rId4"/>
                <a:stretch>
                  <a:fillRect l="-1212" t="-5208" r="-1152" b="-3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9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Review: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7336877" cy="2767997"/>
              </a:xfrm>
            </p:spPr>
            <p:txBody>
              <a:bodyPr>
                <a:noAutofit/>
              </a:bodyPr>
              <a:lstStyle/>
              <a:p>
                <a:pPr marL="0">
                  <a:buFont typeface="Arial" charset="0"/>
                  <a:buChar char="•"/>
                </a:pPr>
                <a:r>
                  <a:rPr lang="en-US" sz="2800" dirty="0" smtClean="0"/>
                  <a:t>A </a:t>
                </a:r>
                <a:r>
                  <a:rPr lang="en-US" sz="2800" b="1" i="1" dirty="0" smtClean="0"/>
                  <a:t>t</a:t>
                </a:r>
                <a:r>
                  <a:rPr lang="en-US" sz="2800" b="1" dirty="0" smtClean="0"/>
                  <a:t>-step</a:t>
                </a:r>
                <a:r>
                  <a:rPr lang="en-US" sz="2800" b="1" i="1" dirty="0" smtClean="0"/>
                  <a:t> </a:t>
                </a:r>
                <a:r>
                  <a:rPr lang="en-US" sz="2800" b="1" dirty="0" smtClean="0"/>
                  <a:t>coupling</a:t>
                </a:r>
                <a:r>
                  <a:rPr lang="en-US" sz="2800" dirty="0" smtClean="0"/>
                  <a:t> of a Markov chain is a process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0≤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 such that:</a:t>
                </a:r>
              </a:p>
              <a:p>
                <a:pPr marL="658368" lvl="1" indent="-457200">
                  <a:spcBef>
                    <a:spcPts val="1200"/>
                  </a:spcBef>
                  <a:spcAft>
                    <a:spcPts val="2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are faithful copies of the chain</a:t>
                </a:r>
              </a:p>
              <a:p>
                <a:pPr marL="658368" lvl="1" indent="-457200">
                  <a:spcBef>
                    <a:spcPts val="1200"/>
                  </a:spcBef>
                  <a:spcAft>
                    <a:spcPts val="200"/>
                  </a:spcAft>
                  <a:buFont typeface="+mj-lt"/>
                  <a:buAutoNum type="arabicPeriod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𝑌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 marL="0">
                  <a:buFont typeface="Arial" charset="0"/>
                  <a:buChar char="•"/>
                </a:pPr>
                <a:r>
                  <a:rPr lang="en-US" sz="2800" dirty="0" smtClean="0"/>
                  <a:t>Take finite state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sz="2800" dirty="0" smtClean="0"/>
                  <a:t> with metric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𝛿</m:t>
                    </m:r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7336877" cy="2767997"/>
              </a:xfrm>
              <a:blipFill rotWithShape="0">
                <a:blip r:embed="rId3"/>
                <a:stretch>
                  <a:fillRect l="-2907"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015974" y="1845734"/>
            <a:ext cx="2969915" cy="4169650"/>
            <a:chOff x="8605156" y="1845734"/>
            <a:chExt cx="2969915" cy="4169650"/>
          </a:xfrm>
        </p:grpSpPr>
        <p:sp>
          <p:nvSpPr>
            <p:cNvPr id="5" name="Freeform 4"/>
            <p:cNvSpPr/>
            <p:nvPr/>
          </p:nvSpPr>
          <p:spPr>
            <a:xfrm>
              <a:off x="8605156" y="1845734"/>
              <a:ext cx="2969915" cy="4169650"/>
            </a:xfrm>
            <a:custGeom>
              <a:avLst/>
              <a:gdLst>
                <a:gd name="connsiteX0" fmla="*/ 41749 w 3595585"/>
                <a:gd name="connsiteY0" fmla="*/ 2542073 h 4169650"/>
                <a:gd name="connsiteX1" fmla="*/ 1445247 w 3595585"/>
                <a:gd name="connsiteY1" fmla="*/ 75319 h 4169650"/>
                <a:gd name="connsiteX2" fmla="*/ 3274047 w 3595585"/>
                <a:gd name="connsiteY2" fmla="*/ 925924 h 4169650"/>
                <a:gd name="connsiteX3" fmla="*/ 3422903 w 3595585"/>
                <a:gd name="connsiteY3" fmla="*/ 3839245 h 4169650"/>
                <a:gd name="connsiteX4" fmla="*/ 1466512 w 3595585"/>
                <a:gd name="connsiteY4" fmla="*/ 3924305 h 4169650"/>
                <a:gd name="connsiteX5" fmla="*/ 467052 w 3595585"/>
                <a:gd name="connsiteY5" fmla="*/ 4094426 h 4169650"/>
                <a:gd name="connsiteX6" fmla="*/ 41749 w 3595585"/>
                <a:gd name="connsiteY6" fmla="*/ 2542073 h 416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95585" h="4169650">
                  <a:moveTo>
                    <a:pt x="41749" y="2542073"/>
                  </a:moveTo>
                  <a:cubicBezTo>
                    <a:pt x="204781" y="1872222"/>
                    <a:pt x="906531" y="344677"/>
                    <a:pt x="1445247" y="75319"/>
                  </a:cubicBezTo>
                  <a:cubicBezTo>
                    <a:pt x="1983963" y="-194039"/>
                    <a:pt x="2944438" y="298603"/>
                    <a:pt x="3274047" y="925924"/>
                  </a:cubicBezTo>
                  <a:cubicBezTo>
                    <a:pt x="3603656" y="1553245"/>
                    <a:pt x="3724159" y="3339515"/>
                    <a:pt x="3422903" y="3839245"/>
                  </a:cubicBezTo>
                  <a:cubicBezTo>
                    <a:pt x="3121647" y="4338975"/>
                    <a:pt x="1959154" y="3881775"/>
                    <a:pt x="1466512" y="3924305"/>
                  </a:cubicBezTo>
                  <a:cubicBezTo>
                    <a:pt x="973870" y="3966835"/>
                    <a:pt x="704513" y="4321254"/>
                    <a:pt x="467052" y="4094426"/>
                  </a:cubicBezTo>
                  <a:cubicBezTo>
                    <a:pt x="229591" y="3867598"/>
                    <a:pt x="-121283" y="3211924"/>
                    <a:pt x="41749" y="254207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850284" y="3330062"/>
              <a:ext cx="2327821" cy="1351325"/>
              <a:chOff x="8453318" y="2846485"/>
              <a:chExt cx="2327821" cy="1351325"/>
            </a:xfrm>
          </p:grpSpPr>
          <p:sp>
            <p:nvSpPr>
              <p:cNvPr id="6" name="Oval 5"/>
              <p:cNvSpPr/>
              <p:nvPr/>
            </p:nvSpPr>
            <p:spPr>
              <a:xfrm rot="2267382">
                <a:off x="8830456" y="2846485"/>
                <a:ext cx="191386" cy="1913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8453318" y="4006424"/>
                <a:ext cx="191386" cy="1913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 flipV="1">
                <a:off x="8572520" y="3710442"/>
                <a:ext cx="892728" cy="352024"/>
              </a:xfrm>
              <a:custGeom>
                <a:avLst/>
                <a:gdLst>
                  <a:gd name="connsiteX0" fmla="*/ 0 w 746150"/>
                  <a:gd name="connsiteY0" fmla="*/ 58522 h 409651"/>
                  <a:gd name="connsiteX1" fmla="*/ 65836 w 746150"/>
                  <a:gd name="connsiteY1" fmla="*/ 175565 h 409651"/>
                  <a:gd name="connsiteX2" fmla="*/ 117043 w 746150"/>
                  <a:gd name="connsiteY2" fmla="*/ 0 h 409651"/>
                  <a:gd name="connsiteX3" fmla="*/ 219456 w 746150"/>
                  <a:gd name="connsiteY3" fmla="*/ 234086 h 409651"/>
                  <a:gd name="connsiteX4" fmla="*/ 314553 w 746150"/>
                  <a:gd name="connsiteY4" fmla="*/ 36576 h 409651"/>
                  <a:gd name="connsiteX5" fmla="*/ 387705 w 746150"/>
                  <a:gd name="connsiteY5" fmla="*/ 307238 h 409651"/>
                  <a:gd name="connsiteX6" fmla="*/ 460857 w 746150"/>
                  <a:gd name="connsiteY6" fmla="*/ 124358 h 409651"/>
                  <a:gd name="connsiteX7" fmla="*/ 563270 w 746150"/>
                  <a:gd name="connsiteY7" fmla="*/ 409651 h 409651"/>
                  <a:gd name="connsiteX8" fmla="*/ 607161 w 746150"/>
                  <a:gd name="connsiteY8" fmla="*/ 226771 h 409651"/>
                  <a:gd name="connsiteX9" fmla="*/ 746150 w 746150"/>
                  <a:gd name="connsiteY9" fmla="*/ 380390 h 409651"/>
                  <a:gd name="connsiteX10" fmla="*/ 746150 w 746150"/>
                  <a:gd name="connsiteY10" fmla="*/ 380390 h 40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6150" h="409651">
                    <a:moveTo>
                      <a:pt x="0" y="58522"/>
                    </a:moveTo>
                    <a:lnTo>
                      <a:pt x="65836" y="175565"/>
                    </a:lnTo>
                    <a:lnTo>
                      <a:pt x="117043" y="0"/>
                    </a:lnTo>
                    <a:lnTo>
                      <a:pt x="219456" y="234086"/>
                    </a:lnTo>
                    <a:lnTo>
                      <a:pt x="314553" y="36576"/>
                    </a:lnTo>
                    <a:lnTo>
                      <a:pt x="387705" y="307238"/>
                    </a:lnTo>
                    <a:lnTo>
                      <a:pt x="460857" y="124358"/>
                    </a:lnTo>
                    <a:lnTo>
                      <a:pt x="563270" y="409651"/>
                    </a:lnTo>
                    <a:lnTo>
                      <a:pt x="607161" y="226771"/>
                    </a:lnTo>
                    <a:lnTo>
                      <a:pt x="746150" y="380390"/>
                    </a:lnTo>
                    <a:lnTo>
                      <a:pt x="746150" y="380390"/>
                    </a:lnTo>
                  </a:path>
                </a:pathLst>
              </a:custGeom>
              <a:no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2267382">
                <a:off x="8801638" y="3216799"/>
                <a:ext cx="827280" cy="314974"/>
              </a:xfrm>
              <a:custGeom>
                <a:avLst/>
                <a:gdLst>
                  <a:gd name="connsiteX0" fmla="*/ 0 w 746150"/>
                  <a:gd name="connsiteY0" fmla="*/ 58522 h 409651"/>
                  <a:gd name="connsiteX1" fmla="*/ 65836 w 746150"/>
                  <a:gd name="connsiteY1" fmla="*/ 175565 h 409651"/>
                  <a:gd name="connsiteX2" fmla="*/ 117043 w 746150"/>
                  <a:gd name="connsiteY2" fmla="*/ 0 h 409651"/>
                  <a:gd name="connsiteX3" fmla="*/ 219456 w 746150"/>
                  <a:gd name="connsiteY3" fmla="*/ 234086 h 409651"/>
                  <a:gd name="connsiteX4" fmla="*/ 314553 w 746150"/>
                  <a:gd name="connsiteY4" fmla="*/ 36576 h 409651"/>
                  <a:gd name="connsiteX5" fmla="*/ 387705 w 746150"/>
                  <a:gd name="connsiteY5" fmla="*/ 307238 h 409651"/>
                  <a:gd name="connsiteX6" fmla="*/ 460857 w 746150"/>
                  <a:gd name="connsiteY6" fmla="*/ 124358 h 409651"/>
                  <a:gd name="connsiteX7" fmla="*/ 563270 w 746150"/>
                  <a:gd name="connsiteY7" fmla="*/ 409651 h 409651"/>
                  <a:gd name="connsiteX8" fmla="*/ 607161 w 746150"/>
                  <a:gd name="connsiteY8" fmla="*/ 226771 h 409651"/>
                  <a:gd name="connsiteX9" fmla="*/ 746150 w 746150"/>
                  <a:gd name="connsiteY9" fmla="*/ 380390 h 409651"/>
                  <a:gd name="connsiteX10" fmla="*/ 746150 w 746150"/>
                  <a:gd name="connsiteY10" fmla="*/ 380390 h 40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6150" h="409651">
                    <a:moveTo>
                      <a:pt x="0" y="58522"/>
                    </a:moveTo>
                    <a:lnTo>
                      <a:pt x="65836" y="175565"/>
                    </a:lnTo>
                    <a:lnTo>
                      <a:pt x="117043" y="0"/>
                    </a:lnTo>
                    <a:lnTo>
                      <a:pt x="219456" y="234086"/>
                    </a:lnTo>
                    <a:lnTo>
                      <a:pt x="314553" y="36576"/>
                    </a:lnTo>
                    <a:lnTo>
                      <a:pt x="387705" y="307238"/>
                    </a:lnTo>
                    <a:lnTo>
                      <a:pt x="460857" y="124358"/>
                    </a:lnTo>
                    <a:lnTo>
                      <a:pt x="563270" y="409651"/>
                    </a:lnTo>
                    <a:lnTo>
                      <a:pt x="607161" y="226771"/>
                    </a:lnTo>
                    <a:lnTo>
                      <a:pt x="746150" y="380390"/>
                    </a:lnTo>
                    <a:lnTo>
                      <a:pt x="746150" y="380390"/>
                    </a:lnTo>
                  </a:path>
                </a:pathLst>
              </a:custGeom>
              <a:noFill/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rot="2267382">
                <a:off x="9381682" y="3656514"/>
                <a:ext cx="191386" cy="19138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9584448" y="3621024"/>
                <a:ext cx="780564" cy="285293"/>
              </a:xfrm>
              <a:custGeom>
                <a:avLst/>
                <a:gdLst>
                  <a:gd name="connsiteX0" fmla="*/ 0 w 775411"/>
                  <a:gd name="connsiteY0" fmla="*/ 138989 h 285293"/>
                  <a:gd name="connsiteX1" fmla="*/ 109728 w 775411"/>
                  <a:gd name="connsiteY1" fmla="*/ 73152 h 285293"/>
                  <a:gd name="connsiteX2" fmla="*/ 131674 w 775411"/>
                  <a:gd name="connsiteY2" fmla="*/ 270662 h 285293"/>
                  <a:gd name="connsiteX3" fmla="*/ 358445 w 775411"/>
                  <a:gd name="connsiteY3" fmla="*/ 285293 h 285293"/>
                  <a:gd name="connsiteX4" fmla="*/ 402336 w 775411"/>
                  <a:gd name="connsiteY4" fmla="*/ 117043 h 285293"/>
                  <a:gd name="connsiteX5" fmla="*/ 570586 w 775411"/>
                  <a:gd name="connsiteY5" fmla="*/ 234086 h 285293"/>
                  <a:gd name="connsiteX6" fmla="*/ 643738 w 775411"/>
                  <a:gd name="connsiteY6" fmla="*/ 0 h 285293"/>
                  <a:gd name="connsiteX7" fmla="*/ 775411 w 775411"/>
                  <a:gd name="connsiteY7" fmla="*/ 80467 h 285293"/>
                  <a:gd name="connsiteX8" fmla="*/ 775411 w 775411"/>
                  <a:gd name="connsiteY8" fmla="*/ 80467 h 28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75411" h="285293">
                    <a:moveTo>
                      <a:pt x="0" y="138989"/>
                    </a:moveTo>
                    <a:lnTo>
                      <a:pt x="109728" y="73152"/>
                    </a:lnTo>
                    <a:lnTo>
                      <a:pt x="131674" y="270662"/>
                    </a:lnTo>
                    <a:lnTo>
                      <a:pt x="358445" y="285293"/>
                    </a:lnTo>
                    <a:lnTo>
                      <a:pt x="402336" y="117043"/>
                    </a:lnTo>
                    <a:lnTo>
                      <a:pt x="570586" y="234086"/>
                    </a:lnTo>
                    <a:lnTo>
                      <a:pt x="643738" y="0"/>
                    </a:lnTo>
                    <a:lnTo>
                      <a:pt x="775411" y="80467"/>
                    </a:lnTo>
                    <a:lnTo>
                      <a:pt x="775411" y="80467"/>
                    </a:lnTo>
                  </a:path>
                </a:pathLst>
              </a:cu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319153" y="3356336"/>
                <a:ext cx="4619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…</a:t>
                </a:r>
                <a:endParaRPr lang="en-US" sz="28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2041" y="4613731"/>
                <a:ext cx="8283024" cy="16526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600"/>
                  </a:spcAft>
                  <a:buClr>
                    <a:srgbClr val="418AB3"/>
                  </a:buClr>
                  <a:buSzPct val="100000"/>
                </a:pPr>
                <a:r>
                  <a:rPr lang="en-US" sz="2600" b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Lemma</a:t>
                </a:r>
                <a:r>
                  <a:rPr lang="en-US" sz="26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:</a:t>
                </a:r>
                <a:r>
                  <a:rPr lang="en-US" sz="2600" b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exists </a:t>
                </a:r>
                <a:r>
                  <a:rPr lang="en-US" sz="2600" i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t</a:t>
                </a:r>
                <a:r>
                  <a:rPr lang="en-US" sz="26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-step</a:t>
                </a:r>
                <a:r>
                  <a:rPr lang="en-US" sz="2600" i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26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coupling which </a:t>
                </a:r>
                <a:r>
                  <a:rPr lang="en-US" sz="2600" b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contracts</a:t>
                </a:r>
                <a:r>
                  <a:rPr lang="en-US" sz="26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, i.e.</a:t>
                </a:r>
                <a:endParaRPr lang="en-US" sz="2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mbria Math" charset="0"/>
                </a:endParaRPr>
              </a:p>
              <a:p>
                <a:pPr lvl="0" algn="ctr">
                  <a:spcAft>
                    <a:spcPts val="600"/>
                  </a:spcAft>
                  <a:buClr>
                    <a:srgbClr val="418AB3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600" i="1" dirty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6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6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6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6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6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sz="26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≤</m:t>
                    </m:r>
                    <m:d>
                      <m:dPr>
                        <m:ctrlPr>
                          <a:rPr lang="en-US" sz="26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1−</m:t>
                        </m:r>
                        <m:r>
                          <a:rPr lang="en-US" sz="26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6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𝛿</m:t>
                    </m:r>
                    <m:r>
                      <a:rPr lang="en-US" sz="26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(</m:t>
                    </m:r>
                    <m:r>
                      <a:rPr lang="en-US" sz="26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6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6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6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,</a:t>
                </a:r>
                <a:endParaRPr lang="en-US" sz="26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lvl="0">
                  <a:spcAft>
                    <a:spcPts val="600"/>
                  </a:spcAft>
                  <a:buClr>
                    <a:srgbClr val="418AB3"/>
                  </a:buClr>
                  <a:buSzPct val="100000"/>
                </a:pPr>
                <a:r>
                  <a:rPr lang="en-US" sz="26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6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6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6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60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sz="26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then chain </a:t>
                </a:r>
                <a:r>
                  <a:rPr lang="en-US" sz="26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mixes </a:t>
                </a:r>
                <a:r>
                  <a:rPr lang="en-US" sz="26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in time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𝑡</m:t>
                        </m:r>
                        <m:r>
                          <a:rPr lang="en-US" sz="26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2600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600" b="0" i="1" smtClean="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600" b="0" i="0" smtClean="0">
                                    <a:solidFill>
                                      <a:srgbClr val="000000">
                                        <a:lumMod val="75000"/>
                                        <a:lumOff val="25000"/>
                                      </a:srgbClr>
                                    </a:solidFill>
                                    <a:latin typeface="Cambria Math" charset="0"/>
                                  </a:rPr>
                                  <m:t>diam</m:t>
                                </m:r>
                                <m:d>
                                  <m:dPr>
                                    <m:ctrlPr>
                                      <a:rPr lang="en-US" sz="2600" b="0" i="1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 b="0" i="0" smtClean="0">
                                        <a:solidFill>
                                          <a:srgbClr val="000000">
                                            <a:lumMod val="75000"/>
                                            <a:lumOff val="25000"/>
                                          </a:srgbClr>
                                        </a:solidFill>
                                        <a:latin typeface="Cambria Math" charset="0"/>
                                      </a:rPr>
                                      <m:t>Ω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600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endParaRPr lang="en-US" sz="26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41" y="4613731"/>
                <a:ext cx="8283024" cy="1652632"/>
              </a:xfrm>
              <a:prstGeom prst="rect">
                <a:avLst/>
              </a:prstGeom>
              <a:blipFill rotWithShape="0">
                <a:blip r:embed="rId4"/>
                <a:stretch>
                  <a:fillRect l="-1325" t="-3321" b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1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Review: path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26405"/>
          </a:xfrm>
        </p:spPr>
        <p:txBody>
          <a:bodyPr>
            <a:noAutofit/>
          </a:bodyPr>
          <a:lstStyle/>
          <a:p>
            <a:pPr marL="0">
              <a:buFont typeface="Arial" charset="0"/>
              <a:buChar char="•"/>
            </a:pPr>
            <a:r>
              <a:rPr lang="en-US" sz="2800" dirty="0" smtClean="0"/>
              <a:t>Designing a good coupling is often difficult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3482735"/>
                <a:ext cx="10058399" cy="251350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418AB3"/>
                  </a:buClr>
                  <a:buSzPct val="100000"/>
                </a:pP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For k-colorings: </a:t>
                </a:r>
              </a:p>
              <a:p>
                <a:pPr marL="292608" lvl="1" indent="-18288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418AB3"/>
                  </a:buClr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is Hamming distance</a:t>
                </a:r>
              </a:p>
              <a:p>
                <a:pPr marL="292608" lvl="1" indent="-182880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418AB3"/>
                  </a:buClr>
                  <a:buFont typeface="Arial" charset="0"/>
                  <a:buChar char="•"/>
                </a:pPr>
                <a:r>
                  <a:rPr lang="en-US" sz="2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Goal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:</a:t>
                </a:r>
                <a:r>
                  <a:rPr lang="en-US" sz="2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given any two k-colorings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differing on exactly one vertex, specify distribution 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over next step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𝜏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s.t.</a:t>
                </a:r>
              </a:p>
              <a:p>
                <a:pPr lvl="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418AB3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charset="0"/>
                        </a:rPr>
                        <m:t>E</m:t>
                      </m:r>
                      <m:r>
                        <a:rPr lang="en-US" sz="28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charset="0"/>
                        </a:rPr>
                        <m:t>[</m:t>
                      </m:r>
                      <m:r>
                        <a:rPr lang="en-US" sz="2800" i="1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charset="0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charset="0"/>
                        </a:rPr>
                        <m:t>]≤1−</m:t>
                      </m:r>
                      <m:r>
                        <a:rPr lang="en-US" sz="2800" i="1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charset="0"/>
                        </a:rPr>
                        <m:t>𝜖</m:t>
                      </m:r>
                    </m:oMath>
                  </m:oMathPara>
                </a14:m>
                <a:endPara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482735"/>
                <a:ext cx="10058399" cy="2513509"/>
              </a:xfrm>
              <a:prstGeom prst="rect">
                <a:avLst/>
              </a:prstGeom>
              <a:blipFill rotWithShape="0">
                <a:blip r:embed="rId3"/>
                <a:stretch>
                  <a:fillRect l="-1212" t="-4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20389277">
            <a:off x="8628186" y="5273008"/>
            <a:ext cx="19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one-step coupling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7280" y="2350135"/>
                <a:ext cx="10058399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600"/>
                  </a:spcAft>
                  <a:buClr>
                    <a:srgbClr val="418AB3"/>
                  </a:buClr>
                  <a:buSzPct val="100000"/>
                </a:pPr>
                <a:r>
                  <a:rPr lang="en-US" sz="2800" b="1" dirty="0" smtClean="0"/>
                  <a:t>Theorem [</a:t>
                </a:r>
                <a:r>
                  <a:rPr lang="en-US" sz="2800" b="1" dirty="0" err="1" smtClean="0"/>
                  <a:t>Bubley</a:t>
                </a:r>
                <a:r>
                  <a:rPr lang="en-US" sz="2800" b="1" dirty="0" smtClean="0"/>
                  <a:t>, Dyer </a:t>
                </a:r>
                <a:r>
                  <a:rPr lang="fr-FR" sz="2800" b="1" dirty="0" smtClean="0"/>
                  <a:t>’</a:t>
                </a:r>
                <a:r>
                  <a:rPr lang="en-US" sz="2800" b="1" dirty="0" smtClean="0"/>
                  <a:t>97]</a:t>
                </a:r>
                <a:r>
                  <a:rPr lang="en-US" sz="2800" dirty="0" smtClean="0"/>
                  <a:t>: 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exists coupling which 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contracts for 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then 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chain mixes rapidly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.</a:t>
                </a:r>
                <a:endPara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350135"/>
                <a:ext cx="10058399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212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70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&gt;3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which differ only on vertex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Henceforth: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</m:oMath>
                </a14:m>
                <a:endParaRPr lang="en-US" sz="280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Use the identity coupling, i.e. same move in both copies of the Markov chain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Suppose we attempt to recolor vertex </a:t>
                </a:r>
                <a:r>
                  <a:rPr lang="en-US" sz="2800" i="1" dirty="0" smtClean="0"/>
                  <a:t>u</a:t>
                </a:r>
                <a:r>
                  <a:rPr lang="en-US" sz="2800" dirty="0" smtClean="0"/>
                  <a:t> with </a:t>
                </a:r>
                <a:r>
                  <a:rPr lang="en-US" sz="2800" i="1" dirty="0" smtClean="0"/>
                  <a:t>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among neighbors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b="0" i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i="1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dirty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+1</a:t>
                </a:r>
                <a:endParaRPr lang="en-US" sz="2400" b="1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  <a:endParaRPr lang="en-US" sz="24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6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  <a:blipFill rotWithShape="0">
                <a:blip r:embed="rId4"/>
                <a:stretch>
                  <a:fillRect l="-2584" t="-3333" r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596062" y="5347725"/>
            <a:ext cx="224589" cy="818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96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19222" y="5488568"/>
            <a:ext cx="224590" cy="53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5440" y="5869093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chemeClr val="accent5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} ⨯ 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N(v)</a:t>
            </a:r>
            <a:endParaRPr lang="en-US" i="1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&gt;3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which differ only on vertex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Henceforth: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</m:oMath>
                </a14:m>
                <a:endParaRPr lang="en-US" sz="280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Use the identity coupling, i.e. same move in both copies of the Markov chain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Suppose we attempt to recolor vertex </a:t>
                </a:r>
                <a:r>
                  <a:rPr lang="en-US" sz="2800" i="1" dirty="0" smtClean="0"/>
                  <a:t>u</a:t>
                </a:r>
                <a:r>
                  <a:rPr lang="en-US" sz="2800" dirty="0" smtClean="0"/>
                  <a:t> with </a:t>
                </a:r>
                <a:r>
                  <a:rPr lang="en-US" sz="2800" i="1" dirty="0" smtClean="0"/>
                  <a:t>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u="sng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charset="0"/>
                      </a:rPr>
                      <m:t>𝑢</m:t>
                    </m:r>
                    <m:r>
                      <a:rPr lang="en-US" sz="2400" b="0" i="1" u="sng" smtClean="0">
                        <a:latin typeface="Cambria Math" charset="0"/>
                      </a:rPr>
                      <m:t>=</m:t>
                    </m:r>
                    <m:r>
                      <a:rPr lang="en-US" sz="2400" b="0" i="1" u="sng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u="sng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u="sng" dirty="0" smtClean="0">
                    <a:ea typeface="Cambria Math" charset="0"/>
                    <a:cs typeface="Cambria Math" charset="0"/>
                  </a:rPr>
                  <a:t> not among neighbors of </a:t>
                </a:r>
                <a14:m>
                  <m:oMath xmlns:m="http://schemas.openxmlformats.org/officeDocument/2006/math">
                    <m:r>
                      <a:rPr lang="en-US" sz="2400" b="0" i="1" u="sng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0" u="sng" dirty="0" smtClean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b="0" i="1" u="sng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b="0" u="sng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u="sng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i="1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dirty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+1</a:t>
                </a:r>
                <a:endParaRPr lang="en-US" sz="2400" b="1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  <a:endParaRPr lang="en-US" sz="24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6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  <a:blipFill rotWithShape="0">
                <a:blip r:embed="rId4"/>
                <a:stretch>
                  <a:fillRect l="-2584" t="-3333" r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596062" y="5347725"/>
            <a:ext cx="224589" cy="818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96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19222" y="5488568"/>
            <a:ext cx="224590" cy="53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5440" y="5869093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chemeClr val="accent5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} ⨯ 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02F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648136" y="3793466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8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908215"/>
            <a:ext cx="10058400" cy="1319228"/>
          </a:xfrm>
        </p:spPr>
        <p:txBody>
          <a:bodyPr>
            <a:normAutofit/>
          </a:bodyPr>
          <a:lstStyle/>
          <a:p>
            <a:pPr marL="90488" indent="-90488">
              <a:buFont typeface="Arial" charset="0"/>
              <a:buChar char="•"/>
              <a:tabLst>
                <a:tab pos="1082675" algn="l"/>
              </a:tabLst>
            </a:pPr>
            <a:r>
              <a:rPr lang="en-US" sz="2800" dirty="0" smtClean="0"/>
              <a:t>When do such colorings even exist?</a:t>
            </a:r>
          </a:p>
          <a:p>
            <a:pPr marL="383096" lvl="1" indent="-90488">
              <a:buFont typeface="Arial" charset="0"/>
              <a:buChar char="•"/>
              <a:tabLst>
                <a:tab pos="1082675" algn="l"/>
              </a:tabLst>
            </a:pPr>
            <a:r>
              <a:rPr lang="en-US" sz="2600" b="1" dirty="0" smtClean="0"/>
              <a:t>Brooks’ Theorem</a:t>
            </a:r>
            <a:r>
              <a:rPr lang="en-US" sz="2600" dirty="0" smtClean="0"/>
              <a:t>: Any graph G of maximum degree d has a (d+1)-coloring.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7280" y="1845734"/>
            <a:ext cx="10058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Main Question</a:t>
            </a:r>
            <a:r>
              <a:rPr lang="en-US" sz="2800" dirty="0" smtClean="0"/>
              <a:t>: Can we approximately count k-colorings in bounded-degree graphs?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4227443"/>
                <a:ext cx="10058400" cy="13234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tabLst>
                    <a:tab pos="1082675" algn="l"/>
                  </a:tabLst>
                </a:pPr>
                <a:r>
                  <a:rPr lang="en-US" sz="2800" b="1" dirty="0"/>
                  <a:t>Conjecture</a:t>
                </a:r>
                <a:r>
                  <a:rPr lang="en-US" sz="2800" dirty="0"/>
                  <a:t>: We can approximately count arbitrarily well* as long 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𝑘</m:t>
                    </m:r>
                    <m:r>
                      <a:rPr lang="en-US" sz="2800" i="1">
                        <a:latin typeface="Cambria Math" charset="0"/>
                      </a:rPr>
                      <m:t>≥</m:t>
                    </m:r>
                    <m:r>
                      <a:rPr lang="en-US" sz="2800" i="1">
                        <a:latin typeface="Cambria Math" charset="0"/>
                      </a:rPr>
                      <m:t>𝑑</m:t>
                    </m:r>
                    <m:r>
                      <a:rPr lang="en-US" sz="2800" i="1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800" dirty="0"/>
                  <a:t>!</a:t>
                </a:r>
              </a:p>
              <a:p>
                <a:pPr>
                  <a:tabLst>
                    <a:tab pos="1082675" algn="l"/>
                  </a:tabLst>
                </a:pPr>
                <a:r>
                  <a:rPr lang="en-US" sz="2400" dirty="0"/>
                  <a:t>*for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𝜖</m:t>
                    </m:r>
                    <m:r>
                      <a:rPr lang="en-US" sz="2400" i="1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400" dirty="0"/>
                  <a:t>, multiplicative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1+</m:t>
                    </m:r>
                    <m:r>
                      <a:rPr lang="en-US" sz="2400" i="1">
                        <a:latin typeface="Cambria Math" charset="0"/>
                      </a:rPr>
                      <m:t>𝜖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-approximation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1/</m:t>
                        </m:r>
                        <m:r>
                          <a:rPr lang="en-US" sz="2400" i="1">
                            <a:latin typeface="Cambria Math" charset="0"/>
                          </a:rPr>
                          <m:t>𝜖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227443"/>
                <a:ext cx="10058400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1212" t="-4587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4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&gt;3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which differ only on vertex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Henceforth: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</m:oMath>
                </a14:m>
                <a:endParaRPr lang="en-US" sz="280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Use the identity coupling, i.e. same move in both copies of the Markov chain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Suppose we attempt to recolor vertex </a:t>
                </a:r>
                <a:r>
                  <a:rPr lang="en-US" sz="2800" i="1" dirty="0" smtClean="0"/>
                  <a:t>u</a:t>
                </a:r>
                <a:r>
                  <a:rPr lang="en-US" sz="2800" dirty="0" smtClean="0"/>
                  <a:t> with </a:t>
                </a:r>
                <a:r>
                  <a:rPr lang="en-US" sz="2800" i="1" dirty="0" smtClean="0"/>
                  <a:t>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u="sng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charset="0"/>
                      </a:rPr>
                      <m:t>𝑢</m:t>
                    </m:r>
                    <m:r>
                      <a:rPr lang="en-US" sz="2400" b="0" i="1" u="sng" smtClean="0">
                        <a:latin typeface="Cambria Math" charset="0"/>
                      </a:rPr>
                      <m:t>=</m:t>
                    </m:r>
                    <m:r>
                      <a:rPr lang="en-US" sz="2400" b="0" i="1" u="sng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u="sng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u="sng" dirty="0" smtClean="0">
                    <a:ea typeface="Cambria Math" charset="0"/>
                    <a:cs typeface="Cambria Math" charset="0"/>
                  </a:rPr>
                  <a:t> not among neighbors of </a:t>
                </a:r>
                <a14:m>
                  <m:oMath xmlns:m="http://schemas.openxmlformats.org/officeDocument/2006/math">
                    <m:r>
                      <a:rPr lang="en-US" sz="2400" b="0" i="1" u="sng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0" u="sng" dirty="0" smtClean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b="0" i="1" u="sng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b="0" u="sng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u="sng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i="1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dirty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+1</a:t>
                </a:r>
                <a:endParaRPr lang="en-US" sz="2400" b="1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  <a:endParaRPr lang="en-US" sz="24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6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  <a:blipFill rotWithShape="0">
                <a:blip r:embed="rId4"/>
                <a:stretch>
                  <a:fillRect l="-2584" t="-3333" r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596062" y="5347725"/>
            <a:ext cx="224589" cy="818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96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19222" y="5488568"/>
            <a:ext cx="224590" cy="53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5440" y="5869093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chemeClr val="accent5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} ⨯ 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02F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648136" y="3793466"/>
            <a:ext cx="219456" cy="219456"/>
          </a:xfrm>
          <a:prstGeom prst="ellipse">
            <a:avLst/>
          </a:prstGeom>
          <a:solidFill>
            <a:srgbClr val="02FA00"/>
          </a:solidFill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&gt;3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which differ only on vertex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Henceforth: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</m:oMath>
                </a14:m>
                <a:endParaRPr lang="en-US" sz="280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Use the identity coupling, i.e. same move in both copies of the Markov chain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Suppose we attempt to recolor vertex </a:t>
                </a:r>
                <a:r>
                  <a:rPr lang="en-US" sz="2800" i="1" dirty="0" smtClean="0"/>
                  <a:t>u</a:t>
                </a:r>
                <a:r>
                  <a:rPr lang="en-US" sz="2800" dirty="0" smtClean="0"/>
                  <a:t> with </a:t>
                </a:r>
                <a:r>
                  <a:rPr lang="en-US" sz="2800" i="1" dirty="0" smtClean="0"/>
                  <a:t>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among neighbors of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b="0" i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u="sng" dirty="0"/>
                  <a:t>If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charset="0"/>
                      </a:rPr>
                      <m:t>𝑢</m:t>
                    </m:r>
                    <m:r>
                      <a:rPr lang="en-US" sz="2400" b="0" i="1" u="sng" smtClean="0">
                        <a:latin typeface="Cambria Math" charset="0"/>
                      </a:rPr>
                      <m:t>∈</m:t>
                    </m:r>
                    <m:r>
                      <a:rPr lang="en-US" sz="2400" b="0" i="1" u="sng" smtClean="0">
                        <a:latin typeface="Cambria Math" charset="0"/>
                      </a:rPr>
                      <m:t>𝑁</m:t>
                    </m:r>
                    <m:r>
                      <a:rPr lang="en-US" sz="2400" b="0" i="1" u="sng" smtClean="0">
                        <a:latin typeface="Cambria Math" charset="0"/>
                      </a:rPr>
                      <m:t>(</m:t>
                    </m:r>
                    <m:r>
                      <a:rPr lang="en-US" sz="2400" i="1" u="sng">
                        <a:latin typeface="Cambria Math" charset="0"/>
                      </a:rPr>
                      <m:t>𝑣</m:t>
                    </m:r>
                    <m:r>
                      <a:rPr lang="en-US" sz="2400" b="0" i="1" u="sng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u="sng" dirty="0"/>
                  <a:t> </a:t>
                </a:r>
                <a:r>
                  <a:rPr lang="en-US" sz="2400" u="sng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charset="0"/>
                      </a:rPr>
                      <m:t>𝑐</m:t>
                    </m:r>
                    <m:r>
                      <a:rPr lang="en-US" sz="2400" b="0" i="1" u="sng" smtClean="0">
                        <a:latin typeface="Cambria Math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2400" b="0" i="0" u="sng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  <m:r>
                      <a:rPr lang="en-US" sz="2400" b="0" i="1" u="sng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u="sng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  <m:r>
                      <a:rPr lang="en-US" sz="2400" b="0" i="1" u="sng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u="sng" dirty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i="1" u="sng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u="sng" dirty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u="sng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+1</a:t>
                </a:r>
                <a:endParaRPr lang="en-US" sz="2400" b="1" u="sng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  <a:endParaRPr lang="en-US" sz="24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6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  <a:blipFill rotWithShape="0">
                <a:blip r:embed="rId4"/>
                <a:stretch>
                  <a:fillRect l="-2584" t="-3333" r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596062" y="5347725"/>
            <a:ext cx="224589" cy="818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96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19222" y="5488568"/>
            <a:ext cx="224590" cy="53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5440" y="5869093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chemeClr val="accent5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} ⨯ 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FFFC6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0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&gt;3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which differ only on vertex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Henceforth: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</m:oMath>
                </a14:m>
                <a:endParaRPr lang="en-US" sz="280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Use the identity coupling, i.e. same move in both copies of the Markov chain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Suppose we attempt to recolor vertex </a:t>
                </a:r>
                <a:r>
                  <a:rPr lang="en-US" sz="2800" i="1" dirty="0" smtClean="0"/>
                  <a:t>u</a:t>
                </a:r>
                <a:r>
                  <a:rPr lang="en-US" sz="2800" dirty="0" smtClean="0"/>
                  <a:t> with </a:t>
                </a:r>
                <a:r>
                  <a:rPr lang="en-US" sz="2800" i="1" dirty="0" smtClean="0"/>
                  <a:t>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among neighbors of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b="0" i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u="sng" dirty="0"/>
                  <a:t>If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charset="0"/>
                      </a:rPr>
                      <m:t>𝑢</m:t>
                    </m:r>
                    <m:r>
                      <a:rPr lang="en-US" sz="2400" b="0" i="1" u="sng" smtClean="0">
                        <a:latin typeface="Cambria Math" charset="0"/>
                      </a:rPr>
                      <m:t>∈</m:t>
                    </m:r>
                    <m:r>
                      <a:rPr lang="en-US" sz="2400" b="0" i="1" u="sng" smtClean="0">
                        <a:latin typeface="Cambria Math" charset="0"/>
                      </a:rPr>
                      <m:t>𝑁</m:t>
                    </m:r>
                    <m:r>
                      <a:rPr lang="en-US" sz="2400" b="0" i="1" u="sng" smtClean="0">
                        <a:latin typeface="Cambria Math" charset="0"/>
                      </a:rPr>
                      <m:t>(</m:t>
                    </m:r>
                    <m:r>
                      <a:rPr lang="en-US" sz="2400" i="1" u="sng">
                        <a:latin typeface="Cambria Math" charset="0"/>
                      </a:rPr>
                      <m:t>𝑣</m:t>
                    </m:r>
                    <m:r>
                      <a:rPr lang="en-US" sz="2400" b="0" i="1" u="sng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u="sng" dirty="0"/>
                  <a:t> </a:t>
                </a:r>
                <a:r>
                  <a:rPr lang="en-US" sz="2400" u="sng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charset="0"/>
                      </a:rPr>
                      <m:t>𝑐</m:t>
                    </m:r>
                    <m:r>
                      <a:rPr lang="en-US" sz="2400" b="0" i="1" u="sng" smtClean="0">
                        <a:latin typeface="Cambria Math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2400" b="0" i="0" u="sng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  <m:r>
                      <a:rPr lang="en-US" sz="2400" b="0" i="1" u="sng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u="sng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  <m:r>
                      <a:rPr lang="en-US" sz="2400" b="0" i="1" u="sng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u="sng" dirty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i="1" u="sng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u="sng" dirty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u="sng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+1</a:t>
                </a:r>
                <a:endParaRPr lang="en-US" sz="2400" b="1" u="sng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  <a:endParaRPr lang="en-US" sz="24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6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  <a:blipFill rotWithShape="0">
                <a:blip r:embed="rId4"/>
                <a:stretch>
                  <a:fillRect l="-2584" t="-3333" r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596062" y="5347725"/>
            <a:ext cx="224589" cy="818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96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19222" y="5488568"/>
            <a:ext cx="224590" cy="53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5440" y="5869093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chemeClr val="accent5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} ⨯ 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FFFC6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4" name="Chord 23"/>
          <p:cNvSpPr>
            <a:spLocks noChangeAspect="1"/>
          </p:cNvSpPr>
          <p:nvPr/>
        </p:nvSpPr>
        <p:spPr>
          <a:xfrm rot="10800000">
            <a:off x="9306138" y="2866877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&gt;3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which differ only on vertex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Henceforth: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</m:oMath>
                </a14:m>
                <a:endParaRPr lang="en-US" sz="280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Use the identity coupling, i.e. same move in both copies of the Markov chain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Suppose we attempt to recolor vertex </a:t>
                </a:r>
                <a:r>
                  <a:rPr lang="en-US" sz="2800" i="1" dirty="0" smtClean="0"/>
                  <a:t>u</a:t>
                </a:r>
                <a:r>
                  <a:rPr lang="en-US" sz="2800" dirty="0" smtClean="0"/>
                  <a:t> with </a:t>
                </a:r>
                <a:r>
                  <a:rPr lang="en-US" sz="2800" i="1" dirty="0" smtClean="0"/>
                  <a:t>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among neighbors of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b="0" i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u="sng" dirty="0"/>
                  <a:t>If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charset="0"/>
                      </a:rPr>
                      <m:t>𝑢</m:t>
                    </m:r>
                    <m:r>
                      <a:rPr lang="en-US" sz="2400" b="0" i="1" u="sng" smtClean="0">
                        <a:latin typeface="Cambria Math" charset="0"/>
                      </a:rPr>
                      <m:t>∈</m:t>
                    </m:r>
                    <m:r>
                      <a:rPr lang="en-US" sz="2400" b="0" i="1" u="sng" smtClean="0">
                        <a:latin typeface="Cambria Math" charset="0"/>
                      </a:rPr>
                      <m:t>𝑁</m:t>
                    </m:r>
                    <m:r>
                      <a:rPr lang="en-US" sz="2400" b="0" i="1" u="sng" smtClean="0">
                        <a:latin typeface="Cambria Math" charset="0"/>
                      </a:rPr>
                      <m:t>(</m:t>
                    </m:r>
                    <m:r>
                      <a:rPr lang="en-US" sz="2400" i="1" u="sng">
                        <a:latin typeface="Cambria Math" charset="0"/>
                      </a:rPr>
                      <m:t>𝑣</m:t>
                    </m:r>
                    <m:r>
                      <a:rPr lang="en-US" sz="2400" b="0" i="1" u="sng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u="sng" dirty="0"/>
                  <a:t> </a:t>
                </a:r>
                <a:r>
                  <a:rPr lang="en-US" sz="2400" u="sng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charset="0"/>
                      </a:rPr>
                      <m:t>𝑐</m:t>
                    </m:r>
                    <m:r>
                      <a:rPr lang="en-US" sz="2400" b="0" i="1" u="sng" smtClean="0">
                        <a:latin typeface="Cambria Math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2400" b="0" i="0" u="sng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  <m:r>
                      <a:rPr lang="en-US" sz="2400" b="0" i="1" u="sng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u="sng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  <m:r>
                      <a:rPr lang="en-US" sz="2400" b="0" i="1" u="sng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u="sng" dirty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i="1" u="sng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u="sng" dirty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u="sng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+1</a:t>
                </a:r>
                <a:endParaRPr lang="en-US" sz="2400" b="1" u="sng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  <a:endParaRPr lang="en-US" sz="24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6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  <a:blipFill rotWithShape="0">
                <a:blip r:embed="rId4"/>
                <a:stretch>
                  <a:fillRect l="-2584" t="-3333" r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596062" y="5347725"/>
            <a:ext cx="224589" cy="818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96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19222" y="5488568"/>
            <a:ext cx="224590" cy="53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5440" y="5869093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chemeClr val="accent5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} ⨯ 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4E4D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&gt;3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which differ only on vertex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Henceforth: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</m:oMath>
                </a14:m>
                <a:endParaRPr lang="en-US" sz="280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Use the identity coupling, i.e. same move in both copies of the Markov chain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Suppose we attempt to recolor vertex </a:t>
                </a:r>
                <a:r>
                  <a:rPr lang="en-US" sz="2800" i="1" dirty="0" smtClean="0"/>
                  <a:t>u</a:t>
                </a:r>
                <a:r>
                  <a:rPr lang="en-US" sz="2800" dirty="0" smtClean="0"/>
                  <a:t> with </a:t>
                </a:r>
                <a:r>
                  <a:rPr lang="en-US" sz="2800" i="1" dirty="0" smtClean="0"/>
                  <a:t>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among neighbors of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b="0" i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u="sng" dirty="0"/>
                  <a:t>If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charset="0"/>
                      </a:rPr>
                      <m:t>𝑢</m:t>
                    </m:r>
                    <m:r>
                      <a:rPr lang="en-US" sz="2400" b="0" i="1" u="sng" smtClean="0">
                        <a:latin typeface="Cambria Math" charset="0"/>
                      </a:rPr>
                      <m:t>∈</m:t>
                    </m:r>
                    <m:r>
                      <a:rPr lang="en-US" sz="2400" b="0" i="1" u="sng" smtClean="0">
                        <a:latin typeface="Cambria Math" charset="0"/>
                      </a:rPr>
                      <m:t>𝑁</m:t>
                    </m:r>
                    <m:r>
                      <a:rPr lang="en-US" sz="2400" b="0" i="1" u="sng" smtClean="0">
                        <a:latin typeface="Cambria Math" charset="0"/>
                      </a:rPr>
                      <m:t>(</m:t>
                    </m:r>
                    <m:r>
                      <a:rPr lang="en-US" sz="2400" i="1" u="sng">
                        <a:latin typeface="Cambria Math" charset="0"/>
                      </a:rPr>
                      <m:t>𝑣</m:t>
                    </m:r>
                    <m:r>
                      <a:rPr lang="en-US" sz="2400" b="0" i="1" u="sng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u="sng" dirty="0"/>
                  <a:t> </a:t>
                </a:r>
                <a:r>
                  <a:rPr lang="en-US" sz="2400" u="sng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 charset="0"/>
                      </a:rPr>
                      <m:t>𝑐</m:t>
                    </m:r>
                    <m:r>
                      <a:rPr lang="en-US" sz="2400" b="0" i="1" u="sng" smtClean="0">
                        <a:latin typeface="Cambria Math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2400" b="0" i="0" u="sng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  <m:r>
                      <a:rPr lang="en-US" sz="2400" b="0" i="1" u="sng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u="sng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  <m:r>
                      <a:rPr lang="en-US" sz="2400" b="0" i="1" u="sng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u="sng" dirty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i="1" u="sng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u="sng" dirty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u="sng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+1</a:t>
                </a:r>
                <a:endParaRPr lang="en-US" sz="2400" b="1" u="sng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  <a:endParaRPr lang="en-US" sz="24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6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  <a:blipFill rotWithShape="0">
                <a:blip r:embed="rId4"/>
                <a:stretch>
                  <a:fillRect l="-2584" t="-3333" r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596062" y="5347725"/>
            <a:ext cx="224589" cy="818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96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19222" y="5488568"/>
            <a:ext cx="224590" cy="53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5440" y="5869093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chemeClr val="accent5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} ⨯ 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4E4D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4" name="Chord 23"/>
          <p:cNvSpPr>
            <a:spLocks noChangeAspect="1"/>
          </p:cNvSpPr>
          <p:nvPr/>
        </p:nvSpPr>
        <p:spPr>
          <a:xfrm>
            <a:off x="9306138" y="2866877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4E4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0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&gt;3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which differ only on vertex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Henceforth: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</m:oMath>
                </a14:m>
                <a:endParaRPr lang="en-US" sz="280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Use the identity coupling, i.e. same move in both copies of the Markov chain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Suppose we attempt to recolor vertex </a:t>
                </a:r>
                <a:r>
                  <a:rPr lang="en-US" sz="2800" i="1" dirty="0" smtClean="0"/>
                  <a:t>u</a:t>
                </a:r>
                <a:r>
                  <a:rPr lang="en-US" sz="2800" dirty="0" smtClean="0"/>
                  <a:t> with </a:t>
                </a:r>
                <a:r>
                  <a:rPr lang="en-US" sz="2800" i="1" dirty="0" smtClean="0"/>
                  <a:t>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among neighbors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b="0" i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i="1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dirty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+1</a:t>
                </a:r>
                <a:endParaRPr lang="en-US" sz="2400" b="1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sz="2400" u="sng" dirty="0" smtClean="0"/>
                  <a:t>Otherwise, </a:t>
                </a:r>
                <a:r>
                  <a:rPr lang="en-US" sz="2400" u="sng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u="sng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  <a:endParaRPr lang="en-US" sz="2400" b="1" u="sng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6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  <a:blipFill rotWithShape="0">
                <a:blip r:embed="rId4"/>
                <a:stretch>
                  <a:fillRect l="-2584" t="-3333" r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596062" y="5347725"/>
            <a:ext cx="224589" cy="818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96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19222" y="5488568"/>
            <a:ext cx="224590" cy="53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5440" y="5869093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chemeClr val="accent5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} ⨯ 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02FA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8726230" y="2298740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&gt;3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which differ only on vertex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Henceforth: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</m:oMath>
                </a14:m>
                <a:endParaRPr lang="en-US" sz="280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Use the identity coupling, i.e. same move in both copies of the Markov chain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Suppose we attempt to recolor vertex </a:t>
                </a:r>
                <a:r>
                  <a:rPr lang="en-US" sz="2800" i="1" dirty="0" smtClean="0"/>
                  <a:t>u</a:t>
                </a:r>
                <a:r>
                  <a:rPr lang="en-US" sz="2800" dirty="0" smtClean="0"/>
                  <a:t> with </a:t>
                </a:r>
                <a:r>
                  <a:rPr lang="en-US" sz="2800" i="1" dirty="0" smtClean="0"/>
                  <a:t>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among neighbors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b="0" i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i="1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dirty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+1</a:t>
                </a:r>
                <a:endParaRPr lang="en-US" sz="2400" b="1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sz="2400" u="sng" dirty="0" smtClean="0"/>
                  <a:t>Otherwise, </a:t>
                </a:r>
                <a:r>
                  <a:rPr lang="en-US" sz="2400" u="sng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u="sng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  <a:endParaRPr lang="en-US" sz="2400" b="1" u="sng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6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  <a:blipFill rotWithShape="0">
                <a:blip r:embed="rId4"/>
                <a:stretch>
                  <a:fillRect l="-2584" t="-3333" r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596062" y="5347725"/>
            <a:ext cx="224589" cy="818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96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19222" y="5488568"/>
            <a:ext cx="224590" cy="53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5440" y="5869093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chemeClr val="accent5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} ⨯ 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CC1B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061762" y="5087955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&gt;3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which differ only on vertex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Henceforth: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</m:oMath>
                </a14:m>
                <a:endParaRPr lang="en-US" sz="280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Use the identity coupling, i.e. same move in both copies of the Markov chain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Suppose we attempt to recolor vertex </a:t>
                </a:r>
                <a:r>
                  <a:rPr lang="en-US" sz="2800" i="1" dirty="0" smtClean="0"/>
                  <a:t>u</a:t>
                </a:r>
                <a:r>
                  <a:rPr lang="en-US" sz="2800" dirty="0" smtClean="0"/>
                  <a:t> with </a:t>
                </a:r>
                <a:r>
                  <a:rPr lang="en-US" sz="2800" i="1" dirty="0" smtClean="0"/>
                  <a:t>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among neighbors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b="0" i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i="1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dirty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+1</a:t>
                </a:r>
                <a:endParaRPr lang="en-US" sz="2400" b="1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sz="2400" u="sng" dirty="0" smtClean="0"/>
                  <a:t>Otherwise, </a:t>
                </a:r>
                <a:r>
                  <a:rPr lang="en-US" sz="2400" u="sng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u="sng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  <a:endParaRPr lang="en-US" sz="2400" b="1" u="sng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6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  <a:blipFill rotWithShape="0">
                <a:blip r:embed="rId4"/>
                <a:stretch>
                  <a:fillRect l="-2584" t="-3333" r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596062" y="5347725"/>
            <a:ext cx="224589" cy="818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96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19222" y="5488568"/>
            <a:ext cx="224590" cy="53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5440" y="5869093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chemeClr val="accent5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} ⨯ 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CC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648136" y="3793466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&gt;3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which differ only on vertex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Henceforth: say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</m:oMath>
                </a14:m>
                <a:endParaRPr lang="en-US" sz="280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Use the identity coupling, i.e. same move in both copies of the Markov chain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Suppose we attempt to recolor vertex </a:t>
                </a:r>
                <a:r>
                  <a:rPr lang="en-US" sz="2800" i="1" dirty="0" smtClean="0"/>
                  <a:t>u</a:t>
                </a:r>
                <a:r>
                  <a:rPr lang="en-US" sz="2800" dirty="0" smtClean="0"/>
                  <a:t> with </a:t>
                </a:r>
                <a:r>
                  <a:rPr lang="en-US" sz="2800" i="1" dirty="0" smtClean="0"/>
                  <a:t>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among neighbors of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b="0" i="1" dirty="0" smtClean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𝑐</m:t>
                    </m:r>
                    <m:r>
                      <a:rPr lang="en-US" sz="2400" b="0" i="1" smtClean="0">
                        <a:latin typeface="Cambria Math" charset="0"/>
                      </a:rPr>
                      <m:t>∈{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blue</m:t>
                    </m:r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yellow</m:t>
                    </m:r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:</a:t>
                </a:r>
                <a:r>
                  <a:rPr lang="en-US" sz="2400" i="1" dirty="0">
                    <a:ea typeface="Cambria Math" charset="0"/>
                    <a:cs typeface="Cambria Math" charset="0"/>
                  </a:rPr>
                  <a:t> </a:t>
                </a:r>
                <a:r>
                  <a:rPr lang="en-US" sz="2400" dirty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+1</a:t>
                </a:r>
                <a:endParaRPr lang="en-US" sz="2400" b="1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buFont typeface="Arial" charset="0"/>
                  <a:buChar char="•"/>
                </a:pPr>
                <a:r>
                  <a:rPr lang="en-US" sz="2400" u="sng" dirty="0" smtClean="0"/>
                  <a:t>Otherwise, </a:t>
                </a:r>
                <a:r>
                  <a:rPr lang="en-US" sz="2400" u="sng" dirty="0" smtClean="0">
                    <a:ea typeface="Cambria Math" charset="0"/>
                    <a:cs typeface="Cambria Math" charset="0"/>
                  </a:rPr>
                  <a:t>distance </a:t>
                </a:r>
                <a:r>
                  <a:rPr lang="en-US" sz="2400" b="1" u="sng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  <a:endParaRPr lang="en-US" sz="2400" b="1" u="sng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2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6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+2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6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075170" cy="4023360"/>
              </a:xfrm>
              <a:blipFill rotWithShape="0">
                <a:blip r:embed="rId4"/>
                <a:stretch>
                  <a:fillRect l="-2584" t="-3333" r="-2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596062" y="5347725"/>
            <a:ext cx="224589" cy="8181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96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619222" y="5488568"/>
            <a:ext cx="224590" cy="536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5440" y="5869093"/>
            <a:ext cx="383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{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smtClean="0">
                <a:solidFill>
                  <a:schemeClr val="accent5"/>
                </a:solidFill>
              </a:rPr>
              <a:t>yellow</a:t>
            </a:r>
            <a:r>
              <a:rPr lang="en-US" dirty="0" smtClean="0">
                <a:solidFill>
                  <a:srgbClr val="FF0000"/>
                </a:solidFill>
              </a:rPr>
              <a:t>} ⨯ 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Color: 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&gt;2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Jerrum</a:t>
                </a:r>
                <a:r>
                  <a:rPr lang="en-US" dirty="0" smtClean="0"/>
                  <a:t> ‘95]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charset="0"/>
                      </a:rPr>
                      <m:t>𝜎</m:t>
                    </m:r>
                    <m:r>
                      <a:rPr lang="en-US" sz="3100" i="1">
                        <a:latin typeface="Cambria Math" charset="0"/>
                      </a:rPr>
                      <m:t>,</m:t>
                    </m:r>
                    <m:r>
                      <a:rPr lang="en-US" sz="31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3100" dirty="0" smtClean="0"/>
                  <a:t> which differ only on vertex </a:t>
                </a:r>
                <a:r>
                  <a:rPr lang="en-US" sz="3100" i="1" dirty="0" smtClean="0"/>
                  <a:t>v</a:t>
                </a:r>
                <a:r>
                  <a:rPr lang="en-US" sz="31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3100" dirty="0" smtClean="0"/>
                  <a:t> attempts to recolor vertex </a:t>
                </a:r>
                <a:r>
                  <a:rPr lang="en-US" sz="3100" i="1" dirty="0" smtClean="0"/>
                  <a:t>u</a:t>
                </a:r>
                <a:r>
                  <a:rPr lang="en-US" sz="3100" dirty="0" smtClean="0"/>
                  <a:t> with </a:t>
                </a:r>
                <a:r>
                  <a:rPr lang="en-US" sz="3100" i="1" dirty="0" smtClean="0"/>
                  <a:t>c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, do the same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                   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𝒖</m:t>
                    </m:r>
                    <m:r>
                      <a:rPr lang="en-US" sz="2400" b="1" i="1" smtClean="0">
                        <a:latin typeface="Cambria Math" charset="0"/>
                      </a:rPr>
                      <m:t>∈</m:t>
                    </m:r>
                    <m:r>
                      <a:rPr lang="en-US" sz="2400" b="1" i="1" smtClean="0">
                        <a:latin typeface="Cambria Math" charset="0"/>
                      </a:rPr>
                      <m:t>𝑵</m:t>
                    </m:r>
                    <m:r>
                      <a:rPr lang="en-US" sz="2400" b="1" i="1" smtClean="0">
                        <a:latin typeface="Cambria Math" charset="0"/>
                      </a:rPr>
                      <m:t>(</m:t>
                    </m:r>
                    <m:r>
                      <a:rPr lang="en-US" sz="2400" b="1" i="1">
                        <a:latin typeface="Cambria Math" charset="0"/>
                      </a:rPr>
                      <m:t>𝒗</m:t>
                    </m:r>
                    <m:r>
                      <a:rPr lang="en-US" sz="2400" b="1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𝒄</m:t>
                    </m:r>
                    <m:r>
                      <a:rPr lang="en-US" sz="2400" b="1" i="1" smtClean="0">
                        <a:latin typeface="Cambria Math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, try to recolor </a:t>
                </a:r>
                <a:r>
                  <a:rPr lang="en-US" sz="2400" b="1" i="1" dirty="0" smtClean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𝒖</m:t>
                    </m:r>
                    <m:r>
                      <a:rPr lang="en-US" sz="2400" b="1" i="1">
                        <a:latin typeface="Cambria Math" charset="0"/>
                      </a:rPr>
                      <m:t>∈</m:t>
                    </m:r>
                    <m:r>
                      <a:rPr lang="en-US" sz="2400" b="1" i="1">
                        <a:latin typeface="Cambria Math" charset="0"/>
                      </a:rPr>
                      <m:t>𝑵</m:t>
                    </m:r>
                    <m:r>
                      <a:rPr lang="en-US" sz="2400" b="1" i="1">
                        <a:latin typeface="Cambria Math" charset="0"/>
                      </a:rPr>
                      <m:t>(</m:t>
                    </m:r>
                    <m:r>
                      <a:rPr lang="en-US" sz="2400" b="1" i="1">
                        <a:latin typeface="Cambria Math" charset="0"/>
                      </a:rPr>
                      <m:t>𝒗</m:t>
                    </m:r>
                    <m:r>
                      <a:rPr lang="en-US" sz="2400" b="1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𝒄</m:t>
                    </m:r>
                    <m:r>
                      <a:rPr lang="en-US" sz="2400" b="1" i="1">
                        <a:latin typeface="Cambria Math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dirty="0">
                    <a:ea typeface="Cambria Math" charset="0"/>
                    <a:cs typeface="Cambria Math" charset="0"/>
                  </a:rPr>
                  <a:t>,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try to </a:t>
                </a:r>
                <a:r>
                  <a:rPr lang="en-US" sz="2400" b="1" dirty="0">
                    <a:ea typeface="Cambria Math" charset="0"/>
                    <a:cs typeface="Cambria Math" charset="0"/>
                  </a:rPr>
                  <a:t>recolor </a:t>
                </a:r>
                <a:r>
                  <a:rPr lang="en-US" sz="2400" b="1" i="1" dirty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dirty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do the same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, distance doesn’t change: distance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0</a:t>
                </a:r>
                <a:endParaRPr lang="en-US" sz="2400" dirty="0" smtClean="0"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31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endParaRPr lang="en-US" sz="26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  <a:blipFill rotWithShape="0">
                <a:blip r:embed="rId3"/>
                <a:stretch>
                  <a:fillRect l="-2571" t="-3788" r="-826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612481" y="5416782"/>
            <a:ext cx="224592" cy="6800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6759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560569" y="5608884"/>
            <a:ext cx="224590" cy="2958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7103" y="5869093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6" name="Chord 15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Color: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Motivation- counting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Can we efficiently approximately count for #P-complete problems whose decision version is easy?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matchings (monomer-dimer systems</a:t>
            </a:r>
            <a:r>
              <a:rPr lang="en-US" sz="2800" dirty="0" smtClean="0"/>
              <a:t>)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independent sets (hardcore model)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perfect matchings (dimer systems)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partition function of </a:t>
            </a:r>
            <a:r>
              <a:rPr lang="en-US" sz="2800" dirty="0" err="1" smtClean="0"/>
              <a:t>Ising</a:t>
            </a:r>
            <a:r>
              <a:rPr lang="en-US" sz="2800" dirty="0" smtClean="0"/>
              <a:t> model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satisfying assignments in bounded-degree CNFs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estimating volume of a convex body</a:t>
            </a:r>
          </a:p>
        </p:txBody>
      </p:sp>
    </p:spTree>
    <p:extLst>
      <p:ext uri="{BB962C8B-B14F-4D97-AF65-F5344CB8AC3E}">
        <p14:creationId xmlns:p14="http://schemas.microsoft.com/office/powerpoint/2010/main" val="16399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&gt;2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Jerrum</a:t>
                </a:r>
                <a:r>
                  <a:rPr lang="en-US" dirty="0" smtClean="0"/>
                  <a:t> ‘95]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charset="0"/>
                      </a:rPr>
                      <m:t>𝜎</m:t>
                    </m:r>
                    <m:r>
                      <a:rPr lang="en-US" sz="3100" i="1">
                        <a:latin typeface="Cambria Math" charset="0"/>
                      </a:rPr>
                      <m:t>,</m:t>
                    </m:r>
                    <m:r>
                      <a:rPr lang="en-US" sz="31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3100" dirty="0" smtClean="0"/>
                  <a:t> which differ only on vertex </a:t>
                </a:r>
                <a:r>
                  <a:rPr lang="en-US" sz="3100" i="1" dirty="0" smtClean="0"/>
                  <a:t>v</a:t>
                </a:r>
                <a:r>
                  <a:rPr lang="en-US" sz="31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3100" dirty="0" smtClean="0"/>
                  <a:t> attempts to recolor vertex </a:t>
                </a:r>
                <a:r>
                  <a:rPr lang="en-US" sz="3100" i="1" dirty="0" smtClean="0"/>
                  <a:t>u</a:t>
                </a:r>
                <a:r>
                  <a:rPr lang="en-US" sz="3100" dirty="0" smtClean="0"/>
                  <a:t> with </a:t>
                </a:r>
                <a:r>
                  <a:rPr lang="en-US" sz="3100" i="1" dirty="0" smtClean="0"/>
                  <a:t>c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, do the same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                   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u="sng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𝒖</m:t>
                    </m:r>
                    <m:r>
                      <a:rPr lang="en-US" sz="2400" b="1" i="1" u="sng" smtClean="0">
                        <a:latin typeface="Cambria Math" charset="0"/>
                      </a:rPr>
                      <m:t>∈</m:t>
                    </m:r>
                    <m:r>
                      <a:rPr lang="en-US" sz="2400" b="1" i="1" u="sng" smtClean="0">
                        <a:latin typeface="Cambria Math" charset="0"/>
                      </a:rPr>
                      <m:t>𝑵</m:t>
                    </m:r>
                    <m:r>
                      <a:rPr lang="en-US" sz="2400" b="1" i="1" u="sng" smtClean="0">
                        <a:latin typeface="Cambria Math" charset="0"/>
                      </a:rPr>
                      <m:t>(</m:t>
                    </m:r>
                    <m:r>
                      <a:rPr lang="en-US" sz="2400" b="1" i="1" u="sng">
                        <a:latin typeface="Cambria Math" charset="0"/>
                      </a:rPr>
                      <m:t>𝒗</m:t>
                    </m:r>
                    <m:r>
                      <a:rPr lang="en-US" sz="2400" b="1" i="1" u="sng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u="sng" dirty="0"/>
                  <a:t> </a:t>
                </a:r>
                <a:r>
                  <a:rPr lang="en-US" sz="2400" b="1" u="sng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𝒄</m:t>
                    </m:r>
                    <m:r>
                      <a:rPr lang="en-US" sz="2400" b="1" i="1" u="sng" smtClean="0">
                        <a:latin typeface="Cambria Math" charset="0"/>
                      </a:rPr>
                      <m:t>=</m:t>
                    </m:r>
                    <m:r>
                      <a:rPr lang="en-US" sz="2400" b="1" i="0" u="sng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, try to recolor </a:t>
                </a:r>
                <a:r>
                  <a:rPr lang="en-US" sz="2400" b="1" i="1" u="sng" dirty="0" smtClean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u="sng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u="sng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𝒖</m:t>
                    </m:r>
                    <m:r>
                      <a:rPr lang="en-US" sz="2400" b="1" i="1">
                        <a:latin typeface="Cambria Math" charset="0"/>
                      </a:rPr>
                      <m:t>∈</m:t>
                    </m:r>
                    <m:r>
                      <a:rPr lang="en-US" sz="2400" b="1" i="1">
                        <a:latin typeface="Cambria Math" charset="0"/>
                      </a:rPr>
                      <m:t>𝑵</m:t>
                    </m:r>
                    <m:r>
                      <a:rPr lang="en-US" sz="2400" b="1" i="1">
                        <a:latin typeface="Cambria Math" charset="0"/>
                      </a:rPr>
                      <m:t>(</m:t>
                    </m:r>
                    <m:r>
                      <a:rPr lang="en-US" sz="2400" b="1" i="1">
                        <a:latin typeface="Cambria Math" charset="0"/>
                      </a:rPr>
                      <m:t>𝒗</m:t>
                    </m:r>
                    <m:r>
                      <a:rPr lang="en-US" sz="2400" b="1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𝒄</m:t>
                    </m:r>
                    <m:r>
                      <a:rPr lang="en-US" sz="2400" b="1" i="1">
                        <a:latin typeface="Cambria Math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dirty="0">
                    <a:ea typeface="Cambria Math" charset="0"/>
                    <a:cs typeface="Cambria Math" charset="0"/>
                  </a:rPr>
                  <a:t>,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try to </a:t>
                </a:r>
                <a:r>
                  <a:rPr lang="en-US" sz="2400" b="1" dirty="0">
                    <a:ea typeface="Cambria Math" charset="0"/>
                    <a:cs typeface="Cambria Math" charset="0"/>
                  </a:rPr>
                  <a:t>recolor </a:t>
                </a:r>
                <a:r>
                  <a:rPr lang="en-US" sz="2400" b="1" i="1" dirty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dirty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do the same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, distance doesn’t change: distance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0</a:t>
                </a:r>
                <a:endParaRPr lang="en-US" sz="2400" dirty="0" smtClean="0"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31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endParaRPr lang="en-US" sz="26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  <a:blipFill rotWithShape="0">
                <a:blip r:embed="rId3"/>
                <a:stretch>
                  <a:fillRect l="-2571" t="-3788" r="-826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612481" y="5416782"/>
            <a:ext cx="224592" cy="6800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6759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560569" y="5608884"/>
            <a:ext cx="224590" cy="2958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7103" y="5869093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6" name="Chord 15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Color: </a:t>
            </a: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4E4D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10739524" y="5041750"/>
            <a:ext cx="218060" cy="21806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&gt;2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Jerrum</a:t>
                </a:r>
                <a:r>
                  <a:rPr lang="en-US" dirty="0" smtClean="0"/>
                  <a:t> ‘95]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charset="0"/>
                      </a:rPr>
                      <m:t>𝜎</m:t>
                    </m:r>
                    <m:r>
                      <a:rPr lang="en-US" sz="3100" i="1">
                        <a:latin typeface="Cambria Math" charset="0"/>
                      </a:rPr>
                      <m:t>,</m:t>
                    </m:r>
                    <m:r>
                      <a:rPr lang="en-US" sz="31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3100" dirty="0" smtClean="0"/>
                  <a:t> which differ only on vertex </a:t>
                </a:r>
                <a:r>
                  <a:rPr lang="en-US" sz="3100" i="1" dirty="0" smtClean="0"/>
                  <a:t>v</a:t>
                </a:r>
                <a:r>
                  <a:rPr lang="en-US" sz="31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3100" dirty="0" smtClean="0"/>
                  <a:t> attempts to recolor vertex </a:t>
                </a:r>
                <a:r>
                  <a:rPr lang="en-US" sz="3100" i="1" dirty="0" smtClean="0"/>
                  <a:t>u</a:t>
                </a:r>
                <a:r>
                  <a:rPr lang="en-US" sz="3100" dirty="0" smtClean="0"/>
                  <a:t> with </a:t>
                </a:r>
                <a:r>
                  <a:rPr lang="en-US" sz="3100" i="1" dirty="0" smtClean="0"/>
                  <a:t>c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, do the same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                   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u="sng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𝒖</m:t>
                    </m:r>
                    <m:r>
                      <a:rPr lang="en-US" sz="2400" b="1" i="1" u="sng" smtClean="0">
                        <a:latin typeface="Cambria Math" charset="0"/>
                      </a:rPr>
                      <m:t>∈</m:t>
                    </m:r>
                    <m:r>
                      <a:rPr lang="en-US" sz="2400" b="1" i="1" u="sng" smtClean="0">
                        <a:latin typeface="Cambria Math" charset="0"/>
                      </a:rPr>
                      <m:t>𝑵</m:t>
                    </m:r>
                    <m:r>
                      <a:rPr lang="en-US" sz="2400" b="1" i="1" u="sng" smtClean="0">
                        <a:latin typeface="Cambria Math" charset="0"/>
                      </a:rPr>
                      <m:t>(</m:t>
                    </m:r>
                    <m:r>
                      <a:rPr lang="en-US" sz="2400" b="1" i="1" u="sng">
                        <a:latin typeface="Cambria Math" charset="0"/>
                      </a:rPr>
                      <m:t>𝒗</m:t>
                    </m:r>
                    <m:r>
                      <a:rPr lang="en-US" sz="2400" b="1" i="1" u="sng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u="sng" dirty="0"/>
                  <a:t> </a:t>
                </a:r>
                <a:r>
                  <a:rPr lang="en-US" sz="2400" b="1" u="sng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𝒄</m:t>
                    </m:r>
                    <m:r>
                      <a:rPr lang="en-US" sz="2400" b="1" i="1" u="sng" smtClean="0">
                        <a:latin typeface="Cambria Math" charset="0"/>
                      </a:rPr>
                      <m:t>=</m:t>
                    </m:r>
                    <m:r>
                      <a:rPr lang="en-US" sz="2400" b="1" i="0" u="sng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, try to recolor </a:t>
                </a:r>
                <a:r>
                  <a:rPr lang="en-US" sz="2400" b="1" i="1" u="sng" dirty="0" smtClean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u="sng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u="sng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𝒖</m:t>
                    </m:r>
                    <m:r>
                      <a:rPr lang="en-US" sz="2400" b="1" i="1">
                        <a:latin typeface="Cambria Math" charset="0"/>
                      </a:rPr>
                      <m:t>∈</m:t>
                    </m:r>
                    <m:r>
                      <a:rPr lang="en-US" sz="2400" b="1" i="1">
                        <a:latin typeface="Cambria Math" charset="0"/>
                      </a:rPr>
                      <m:t>𝑵</m:t>
                    </m:r>
                    <m:r>
                      <a:rPr lang="en-US" sz="2400" b="1" i="1">
                        <a:latin typeface="Cambria Math" charset="0"/>
                      </a:rPr>
                      <m:t>(</m:t>
                    </m:r>
                    <m:r>
                      <a:rPr lang="en-US" sz="2400" b="1" i="1">
                        <a:latin typeface="Cambria Math" charset="0"/>
                      </a:rPr>
                      <m:t>𝒗</m:t>
                    </m:r>
                    <m:r>
                      <a:rPr lang="en-US" sz="2400" b="1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𝒄</m:t>
                    </m:r>
                    <m:r>
                      <a:rPr lang="en-US" sz="2400" b="1" i="1">
                        <a:latin typeface="Cambria Math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dirty="0">
                    <a:ea typeface="Cambria Math" charset="0"/>
                    <a:cs typeface="Cambria Math" charset="0"/>
                  </a:rPr>
                  <a:t>,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try to </a:t>
                </a:r>
                <a:r>
                  <a:rPr lang="en-US" sz="2400" b="1" dirty="0">
                    <a:ea typeface="Cambria Math" charset="0"/>
                    <a:cs typeface="Cambria Math" charset="0"/>
                  </a:rPr>
                  <a:t>recolor </a:t>
                </a:r>
                <a:r>
                  <a:rPr lang="en-US" sz="2400" b="1" i="1" dirty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dirty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do the same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, distance doesn’t change: distance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0</a:t>
                </a:r>
                <a:endParaRPr lang="en-US" sz="2400" dirty="0" smtClean="0"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31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endParaRPr lang="en-US" sz="26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  <a:blipFill rotWithShape="0">
                <a:blip r:embed="rId3"/>
                <a:stretch>
                  <a:fillRect l="-2571" t="-3788" r="-826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612481" y="5416782"/>
            <a:ext cx="224592" cy="6800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6759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560569" y="5608884"/>
            <a:ext cx="224590" cy="2958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7103" y="5869093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6" name="Chord 15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Color: </a:t>
            </a: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732298" y="5041750"/>
            <a:ext cx="225286" cy="232176"/>
            <a:chOff x="10732298" y="5041750"/>
            <a:chExt cx="225286" cy="232176"/>
          </a:xfrm>
        </p:grpSpPr>
        <p:sp>
          <p:nvSpPr>
            <p:cNvPr id="24" name="Rectangle 23"/>
            <p:cNvSpPr/>
            <p:nvPr/>
          </p:nvSpPr>
          <p:spPr>
            <a:xfrm>
              <a:off x="10732298" y="5048640"/>
              <a:ext cx="225286" cy="225286"/>
            </a:xfrm>
            <a:prstGeom prst="rect">
              <a:avLst/>
            </a:prstGeom>
            <a:solidFill>
              <a:srgbClr val="4E4D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10739524" y="5041750"/>
              <a:ext cx="218060" cy="218060"/>
            </a:xfrm>
            <a:prstGeom prst="rtTriangle">
              <a:avLst/>
            </a:prstGeom>
            <a:solidFill>
              <a:srgbClr val="FFFC6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4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&gt;2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Jerrum</a:t>
                </a:r>
                <a:r>
                  <a:rPr lang="en-US" dirty="0" smtClean="0"/>
                  <a:t> ‘95]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charset="0"/>
                      </a:rPr>
                      <m:t>𝜎</m:t>
                    </m:r>
                    <m:r>
                      <a:rPr lang="en-US" sz="3100" i="1">
                        <a:latin typeface="Cambria Math" charset="0"/>
                      </a:rPr>
                      <m:t>,</m:t>
                    </m:r>
                    <m:r>
                      <a:rPr lang="en-US" sz="31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3100" dirty="0" smtClean="0"/>
                  <a:t> which differ only on vertex </a:t>
                </a:r>
                <a:r>
                  <a:rPr lang="en-US" sz="3100" i="1" dirty="0" smtClean="0"/>
                  <a:t>v</a:t>
                </a:r>
                <a:r>
                  <a:rPr lang="en-US" sz="31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3100" dirty="0" smtClean="0"/>
                  <a:t> attempts to recolor vertex </a:t>
                </a:r>
                <a:r>
                  <a:rPr lang="en-US" sz="3100" i="1" dirty="0" smtClean="0"/>
                  <a:t>u</a:t>
                </a:r>
                <a:r>
                  <a:rPr lang="en-US" sz="3100" dirty="0" smtClean="0"/>
                  <a:t> with </a:t>
                </a:r>
                <a:r>
                  <a:rPr lang="en-US" sz="3100" i="1" dirty="0" smtClean="0"/>
                  <a:t>c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, do the same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                   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u="sng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𝒖</m:t>
                    </m:r>
                    <m:r>
                      <a:rPr lang="en-US" sz="2400" b="1" i="1" u="sng" smtClean="0">
                        <a:latin typeface="Cambria Math" charset="0"/>
                      </a:rPr>
                      <m:t>∈</m:t>
                    </m:r>
                    <m:r>
                      <a:rPr lang="en-US" sz="2400" b="1" i="1" u="sng" smtClean="0">
                        <a:latin typeface="Cambria Math" charset="0"/>
                      </a:rPr>
                      <m:t>𝑵</m:t>
                    </m:r>
                    <m:r>
                      <a:rPr lang="en-US" sz="2400" b="1" i="1" u="sng" smtClean="0">
                        <a:latin typeface="Cambria Math" charset="0"/>
                      </a:rPr>
                      <m:t>(</m:t>
                    </m:r>
                    <m:r>
                      <a:rPr lang="en-US" sz="2400" b="1" i="1" u="sng">
                        <a:latin typeface="Cambria Math" charset="0"/>
                      </a:rPr>
                      <m:t>𝒗</m:t>
                    </m:r>
                    <m:r>
                      <a:rPr lang="en-US" sz="2400" b="1" i="1" u="sng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u="sng" dirty="0"/>
                  <a:t> </a:t>
                </a:r>
                <a:r>
                  <a:rPr lang="en-US" sz="2400" b="1" u="sng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𝒄</m:t>
                    </m:r>
                    <m:r>
                      <a:rPr lang="en-US" sz="2400" b="1" i="1" u="sng" smtClean="0">
                        <a:latin typeface="Cambria Math" charset="0"/>
                      </a:rPr>
                      <m:t>=</m:t>
                    </m:r>
                    <m:r>
                      <a:rPr lang="en-US" sz="2400" b="1" i="0" u="sng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, try to recolor </a:t>
                </a:r>
                <a:r>
                  <a:rPr lang="en-US" sz="2400" b="1" i="1" u="sng" dirty="0" smtClean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u="sng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u="sng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𝒖</m:t>
                    </m:r>
                    <m:r>
                      <a:rPr lang="en-US" sz="2400" b="1" i="1">
                        <a:latin typeface="Cambria Math" charset="0"/>
                      </a:rPr>
                      <m:t>∈</m:t>
                    </m:r>
                    <m:r>
                      <a:rPr lang="en-US" sz="2400" b="1" i="1">
                        <a:latin typeface="Cambria Math" charset="0"/>
                      </a:rPr>
                      <m:t>𝑵</m:t>
                    </m:r>
                    <m:r>
                      <a:rPr lang="en-US" sz="2400" b="1" i="1">
                        <a:latin typeface="Cambria Math" charset="0"/>
                      </a:rPr>
                      <m:t>(</m:t>
                    </m:r>
                    <m:r>
                      <a:rPr lang="en-US" sz="2400" b="1" i="1">
                        <a:latin typeface="Cambria Math" charset="0"/>
                      </a:rPr>
                      <m:t>𝒗</m:t>
                    </m:r>
                    <m:r>
                      <a:rPr lang="en-US" sz="2400" b="1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𝒄</m:t>
                    </m:r>
                    <m:r>
                      <a:rPr lang="en-US" sz="2400" b="1" i="1">
                        <a:latin typeface="Cambria Math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dirty="0">
                    <a:ea typeface="Cambria Math" charset="0"/>
                    <a:cs typeface="Cambria Math" charset="0"/>
                  </a:rPr>
                  <a:t>,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try to </a:t>
                </a:r>
                <a:r>
                  <a:rPr lang="en-US" sz="2400" b="1" dirty="0">
                    <a:ea typeface="Cambria Math" charset="0"/>
                    <a:cs typeface="Cambria Math" charset="0"/>
                  </a:rPr>
                  <a:t>recolor </a:t>
                </a:r>
                <a:r>
                  <a:rPr lang="en-US" sz="2400" b="1" i="1" dirty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dirty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do the same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, distance doesn’t change: distance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0</a:t>
                </a:r>
                <a:endParaRPr lang="en-US" sz="2400" dirty="0" smtClean="0"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31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endParaRPr lang="en-US" sz="26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  <a:blipFill rotWithShape="0">
                <a:blip r:embed="rId3"/>
                <a:stretch>
                  <a:fillRect l="-2571" t="-3788" r="-826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612481" y="5416782"/>
            <a:ext cx="224592" cy="6800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6759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560569" y="5608884"/>
            <a:ext cx="224590" cy="2958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7103" y="5869093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6" name="Chord 15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Color: </a:t>
            </a: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732298" y="5041750"/>
            <a:ext cx="225286" cy="232176"/>
            <a:chOff x="10732298" y="5041750"/>
            <a:chExt cx="225286" cy="232176"/>
          </a:xfrm>
        </p:grpSpPr>
        <p:sp>
          <p:nvSpPr>
            <p:cNvPr id="24" name="Rectangle 23"/>
            <p:cNvSpPr/>
            <p:nvPr/>
          </p:nvSpPr>
          <p:spPr>
            <a:xfrm>
              <a:off x="10732298" y="5048640"/>
              <a:ext cx="225286" cy="225286"/>
            </a:xfrm>
            <a:prstGeom prst="rect">
              <a:avLst/>
            </a:prstGeom>
            <a:solidFill>
              <a:srgbClr val="4E4D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10739524" y="5041750"/>
              <a:ext cx="218060" cy="218060"/>
            </a:xfrm>
            <a:prstGeom prst="rtTriangle">
              <a:avLst/>
            </a:prstGeom>
            <a:solidFill>
              <a:srgbClr val="FFFC65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390690" y="4963886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⨯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&gt;2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Jerrum</a:t>
                </a:r>
                <a:r>
                  <a:rPr lang="en-US" dirty="0" smtClean="0"/>
                  <a:t> ‘95]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charset="0"/>
                      </a:rPr>
                      <m:t>𝜎</m:t>
                    </m:r>
                    <m:r>
                      <a:rPr lang="en-US" sz="3100" i="1">
                        <a:latin typeface="Cambria Math" charset="0"/>
                      </a:rPr>
                      <m:t>,</m:t>
                    </m:r>
                    <m:r>
                      <a:rPr lang="en-US" sz="31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3100" dirty="0" smtClean="0"/>
                  <a:t> which differ only on vertex </a:t>
                </a:r>
                <a:r>
                  <a:rPr lang="en-US" sz="3100" i="1" dirty="0" smtClean="0"/>
                  <a:t>v</a:t>
                </a:r>
                <a:r>
                  <a:rPr lang="en-US" sz="31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3100" dirty="0" smtClean="0"/>
                  <a:t> attempts to recolor vertex </a:t>
                </a:r>
                <a:r>
                  <a:rPr lang="en-US" sz="3100" i="1" dirty="0" smtClean="0"/>
                  <a:t>u</a:t>
                </a:r>
                <a:r>
                  <a:rPr lang="en-US" sz="3100" dirty="0" smtClean="0"/>
                  <a:t> with </a:t>
                </a:r>
                <a:r>
                  <a:rPr lang="en-US" sz="3100" i="1" dirty="0" smtClean="0"/>
                  <a:t>c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, do the same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                   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𝒖</m:t>
                    </m:r>
                    <m:r>
                      <a:rPr lang="en-US" sz="2400" b="1" i="1" smtClean="0">
                        <a:latin typeface="Cambria Math" charset="0"/>
                      </a:rPr>
                      <m:t>∈</m:t>
                    </m:r>
                    <m:r>
                      <a:rPr lang="en-US" sz="2400" b="1" i="1" smtClean="0">
                        <a:latin typeface="Cambria Math" charset="0"/>
                      </a:rPr>
                      <m:t>𝑵</m:t>
                    </m:r>
                    <m:r>
                      <a:rPr lang="en-US" sz="2400" b="1" i="1" smtClean="0">
                        <a:latin typeface="Cambria Math" charset="0"/>
                      </a:rPr>
                      <m:t>(</m:t>
                    </m:r>
                    <m:r>
                      <a:rPr lang="en-US" sz="2400" b="1" i="1">
                        <a:latin typeface="Cambria Math" charset="0"/>
                      </a:rPr>
                      <m:t>𝒗</m:t>
                    </m:r>
                    <m:r>
                      <a:rPr lang="en-US" sz="2400" b="1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𝒄</m:t>
                    </m:r>
                    <m:r>
                      <a:rPr lang="en-US" sz="2400" b="1" i="1" smtClean="0">
                        <a:latin typeface="Cambria Math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, try to recolor </a:t>
                </a:r>
                <a:r>
                  <a:rPr lang="en-US" sz="2400" b="1" i="1" dirty="0" smtClean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u="sng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𝒖</m:t>
                    </m:r>
                    <m:r>
                      <a:rPr lang="en-US" sz="2400" b="1" i="1" u="sng">
                        <a:latin typeface="Cambria Math" charset="0"/>
                      </a:rPr>
                      <m:t>∈</m:t>
                    </m:r>
                    <m:r>
                      <a:rPr lang="en-US" sz="2400" b="1" i="1" u="sng">
                        <a:latin typeface="Cambria Math" charset="0"/>
                      </a:rPr>
                      <m:t>𝑵</m:t>
                    </m:r>
                    <m:r>
                      <a:rPr lang="en-US" sz="2400" b="1" i="1" u="sng">
                        <a:latin typeface="Cambria Math" charset="0"/>
                      </a:rPr>
                      <m:t>(</m:t>
                    </m:r>
                    <m:r>
                      <a:rPr lang="en-US" sz="2400" b="1" i="1" u="sng">
                        <a:latin typeface="Cambria Math" charset="0"/>
                      </a:rPr>
                      <m:t>𝒗</m:t>
                    </m:r>
                    <m:r>
                      <a:rPr lang="en-US" sz="2400" b="1" i="1" u="sng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u="sng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𝒄</m:t>
                    </m:r>
                    <m:r>
                      <a:rPr lang="en-US" sz="2400" b="1" i="1" u="sng">
                        <a:latin typeface="Cambria Math" charset="0"/>
                      </a:rPr>
                      <m:t>=</m:t>
                    </m:r>
                    <m:r>
                      <a:rPr lang="en-US" sz="2400" b="1" i="0" u="sng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u="sng" dirty="0">
                    <a:ea typeface="Cambria Math" charset="0"/>
                    <a:cs typeface="Cambria Math" charset="0"/>
                  </a:rPr>
                  <a:t>, </a:t>
                </a:r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try to </a:t>
                </a:r>
                <a:r>
                  <a:rPr lang="en-US" sz="2400" b="1" u="sng" dirty="0">
                    <a:ea typeface="Cambria Math" charset="0"/>
                    <a:cs typeface="Cambria Math" charset="0"/>
                  </a:rPr>
                  <a:t>recolor </a:t>
                </a:r>
                <a:r>
                  <a:rPr lang="en-US" sz="2400" b="1" i="1" u="sng" dirty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u="sng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u="sng" dirty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u="sng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u="sng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1</a:t>
                </a:r>
                <a:endParaRPr lang="en-US" sz="2400" b="1" u="sng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do the same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, distance doesn’t change: distance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0</a:t>
                </a:r>
                <a:endParaRPr lang="en-US" sz="2400" dirty="0" smtClean="0"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31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endParaRPr lang="en-US" sz="26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  <a:blipFill rotWithShape="0">
                <a:blip r:embed="rId3"/>
                <a:stretch>
                  <a:fillRect l="-2571" t="-3788" r="-826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612481" y="5416782"/>
            <a:ext cx="224592" cy="6800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6759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560569" y="5608884"/>
            <a:ext cx="224590" cy="2958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7103" y="5869093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6" name="Chord 15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Color: </a:t>
            </a: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732298" y="5048640"/>
            <a:ext cx="225286" cy="225286"/>
          </a:xfrm>
          <a:prstGeom prst="rect">
            <a:avLst/>
          </a:prstGeom>
          <a:solidFill>
            <a:srgbClr val="FFFC6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10739524" y="5041750"/>
            <a:ext cx="218060" cy="218060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&gt;2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Jerrum</a:t>
                </a:r>
                <a:r>
                  <a:rPr lang="en-US" dirty="0" smtClean="0"/>
                  <a:t> ‘95]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charset="0"/>
                      </a:rPr>
                      <m:t>𝜎</m:t>
                    </m:r>
                    <m:r>
                      <a:rPr lang="en-US" sz="3100" i="1">
                        <a:latin typeface="Cambria Math" charset="0"/>
                      </a:rPr>
                      <m:t>,</m:t>
                    </m:r>
                    <m:r>
                      <a:rPr lang="en-US" sz="31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3100" dirty="0" smtClean="0"/>
                  <a:t> which differ only on vertex </a:t>
                </a:r>
                <a:r>
                  <a:rPr lang="en-US" sz="3100" i="1" dirty="0" smtClean="0"/>
                  <a:t>v</a:t>
                </a:r>
                <a:r>
                  <a:rPr lang="en-US" sz="31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3100" dirty="0" smtClean="0"/>
                  <a:t> attempts to recolor vertex </a:t>
                </a:r>
                <a:r>
                  <a:rPr lang="en-US" sz="3100" i="1" dirty="0" smtClean="0"/>
                  <a:t>u</a:t>
                </a:r>
                <a:r>
                  <a:rPr lang="en-US" sz="3100" dirty="0" smtClean="0"/>
                  <a:t> with </a:t>
                </a:r>
                <a:r>
                  <a:rPr lang="en-US" sz="3100" i="1" dirty="0" smtClean="0"/>
                  <a:t>c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, do the same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                   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𝒖</m:t>
                    </m:r>
                    <m:r>
                      <a:rPr lang="en-US" sz="2400" b="1" i="1" smtClean="0">
                        <a:latin typeface="Cambria Math" charset="0"/>
                      </a:rPr>
                      <m:t>∈</m:t>
                    </m:r>
                    <m:r>
                      <a:rPr lang="en-US" sz="2400" b="1" i="1" smtClean="0">
                        <a:latin typeface="Cambria Math" charset="0"/>
                      </a:rPr>
                      <m:t>𝑵</m:t>
                    </m:r>
                    <m:r>
                      <a:rPr lang="en-US" sz="2400" b="1" i="1" smtClean="0">
                        <a:latin typeface="Cambria Math" charset="0"/>
                      </a:rPr>
                      <m:t>(</m:t>
                    </m:r>
                    <m:r>
                      <a:rPr lang="en-US" sz="2400" b="1" i="1">
                        <a:latin typeface="Cambria Math" charset="0"/>
                      </a:rPr>
                      <m:t>𝒗</m:t>
                    </m:r>
                    <m:r>
                      <a:rPr lang="en-US" sz="2400" b="1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𝒄</m:t>
                    </m:r>
                    <m:r>
                      <a:rPr lang="en-US" sz="2400" b="1" i="1" smtClean="0">
                        <a:latin typeface="Cambria Math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, try to recolor </a:t>
                </a:r>
                <a:r>
                  <a:rPr lang="en-US" sz="2400" b="1" i="1" dirty="0" smtClean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u="sng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𝒖</m:t>
                    </m:r>
                    <m:r>
                      <a:rPr lang="en-US" sz="2400" b="1" i="1" u="sng">
                        <a:latin typeface="Cambria Math" charset="0"/>
                      </a:rPr>
                      <m:t>∈</m:t>
                    </m:r>
                    <m:r>
                      <a:rPr lang="en-US" sz="2400" b="1" i="1" u="sng">
                        <a:latin typeface="Cambria Math" charset="0"/>
                      </a:rPr>
                      <m:t>𝑵</m:t>
                    </m:r>
                    <m:r>
                      <a:rPr lang="en-US" sz="2400" b="1" i="1" u="sng">
                        <a:latin typeface="Cambria Math" charset="0"/>
                      </a:rPr>
                      <m:t>(</m:t>
                    </m:r>
                    <m:r>
                      <a:rPr lang="en-US" sz="2400" b="1" i="1" u="sng">
                        <a:latin typeface="Cambria Math" charset="0"/>
                      </a:rPr>
                      <m:t>𝒗</m:t>
                    </m:r>
                    <m:r>
                      <a:rPr lang="en-US" sz="2400" b="1" i="1" u="sng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u="sng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𝒄</m:t>
                    </m:r>
                    <m:r>
                      <a:rPr lang="en-US" sz="2400" b="1" i="1" u="sng">
                        <a:latin typeface="Cambria Math" charset="0"/>
                      </a:rPr>
                      <m:t>=</m:t>
                    </m:r>
                    <m:r>
                      <a:rPr lang="en-US" sz="2400" b="1" i="0" u="sng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u="sng" dirty="0">
                    <a:ea typeface="Cambria Math" charset="0"/>
                    <a:cs typeface="Cambria Math" charset="0"/>
                  </a:rPr>
                  <a:t>, </a:t>
                </a:r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try to </a:t>
                </a:r>
                <a:r>
                  <a:rPr lang="en-US" sz="2400" b="1" u="sng" dirty="0">
                    <a:ea typeface="Cambria Math" charset="0"/>
                    <a:cs typeface="Cambria Math" charset="0"/>
                  </a:rPr>
                  <a:t>recolor </a:t>
                </a:r>
                <a:r>
                  <a:rPr lang="en-US" sz="2400" b="1" i="1" u="sng" dirty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u="sng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u="sng" dirty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u="sng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u="sng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1</a:t>
                </a:r>
                <a:endParaRPr lang="en-US" sz="2400" b="1" u="sng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do the same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, distance doesn’t change: distance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0</a:t>
                </a:r>
                <a:endParaRPr lang="en-US" sz="2400" dirty="0" smtClean="0"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31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endParaRPr lang="en-US" sz="26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  <a:blipFill rotWithShape="0">
                <a:blip r:embed="rId3"/>
                <a:stretch>
                  <a:fillRect l="-2571" t="-3788" r="-826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612481" y="5416782"/>
            <a:ext cx="224592" cy="6800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6759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560569" y="5608884"/>
            <a:ext cx="224590" cy="2958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7103" y="5869093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6" name="Chord 15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Color: </a:t>
            </a:r>
            <a:endParaRPr lang="en-US" dirty="0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732298" y="5041750"/>
            <a:ext cx="225286" cy="232176"/>
            <a:chOff x="10732298" y="5041750"/>
            <a:chExt cx="225286" cy="232176"/>
          </a:xfrm>
        </p:grpSpPr>
        <p:sp>
          <p:nvSpPr>
            <p:cNvPr id="24" name="Rectangle 23"/>
            <p:cNvSpPr/>
            <p:nvPr/>
          </p:nvSpPr>
          <p:spPr>
            <a:xfrm>
              <a:off x="10732298" y="5048640"/>
              <a:ext cx="225286" cy="225286"/>
            </a:xfrm>
            <a:prstGeom prst="rect">
              <a:avLst/>
            </a:prstGeom>
            <a:solidFill>
              <a:srgbClr val="FFFC6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/>
          </p:nvSpPr>
          <p:spPr>
            <a:xfrm>
              <a:off x="10739524" y="5041750"/>
              <a:ext cx="218060" cy="218060"/>
            </a:xfrm>
            <a:prstGeom prst="rtTriangle">
              <a:avLst/>
            </a:prstGeom>
            <a:solidFill>
              <a:srgbClr val="4E4D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275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Review: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𝑘</m:t>
                    </m:r>
                    <m:r>
                      <a:rPr lang="en-US" b="0" i="1" smtClean="0">
                        <a:latin typeface="Cambria Math" charset="0"/>
                      </a:rPr>
                      <m:t>&gt;2</m:t>
                    </m:r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[</a:t>
                </a:r>
                <a:r>
                  <a:rPr lang="en-US" dirty="0" err="1" smtClean="0"/>
                  <a:t>Jerrum</a:t>
                </a:r>
                <a:r>
                  <a:rPr lang="en-US" dirty="0" smtClean="0"/>
                  <a:t> ‘95]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727" b="-2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3100" i="1">
                        <a:latin typeface="Cambria Math" charset="0"/>
                      </a:rPr>
                      <m:t>𝜎</m:t>
                    </m:r>
                    <m:r>
                      <a:rPr lang="en-US" sz="3100" i="1">
                        <a:latin typeface="Cambria Math" charset="0"/>
                      </a:rPr>
                      <m:t>,</m:t>
                    </m:r>
                    <m:r>
                      <a:rPr lang="en-US" sz="31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3100" dirty="0" smtClean="0"/>
                  <a:t> which differ only on vertex </a:t>
                </a:r>
                <a:r>
                  <a:rPr lang="en-US" sz="3100" i="1" dirty="0" smtClean="0"/>
                  <a:t>v</a:t>
                </a:r>
                <a:r>
                  <a:rPr lang="en-US" sz="31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3100" b="0" i="1" dirty="0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3100" dirty="0" smtClean="0"/>
                  <a:t> attempts to recolor vertex </a:t>
                </a:r>
                <a:r>
                  <a:rPr lang="en-US" sz="3100" i="1" dirty="0" smtClean="0"/>
                  <a:t>u</a:t>
                </a:r>
                <a:r>
                  <a:rPr lang="en-US" sz="3100" dirty="0" smtClean="0"/>
                  <a:t> with </a:t>
                </a:r>
                <a:r>
                  <a:rPr lang="en-US" sz="3100" i="1" dirty="0" smtClean="0"/>
                  <a:t>c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𝑢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not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𝑁</m:t>
                    </m:r>
                    <m:r>
                      <a:rPr lang="en-US" sz="2400" b="0" i="0" smtClean="0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𝑣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, do the same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:                   distance </a:t>
                </a:r>
                <a:r>
                  <a:rPr lang="en-US" sz="2400" b="1" dirty="0" smtClean="0">
                    <a:solidFill>
                      <a:srgbClr val="00B050"/>
                    </a:solidFill>
                    <a:ea typeface="Cambria Math" charset="0"/>
                    <a:cs typeface="Cambria Math" charset="0"/>
                  </a:rPr>
                  <a:t>-1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𝒖</m:t>
                    </m:r>
                    <m:r>
                      <a:rPr lang="en-US" sz="2400" b="1" i="1" smtClean="0">
                        <a:latin typeface="Cambria Math" charset="0"/>
                      </a:rPr>
                      <m:t>∈</m:t>
                    </m:r>
                    <m:r>
                      <a:rPr lang="en-US" sz="2400" b="1" i="1" smtClean="0">
                        <a:latin typeface="Cambria Math" charset="0"/>
                      </a:rPr>
                      <m:t>𝑵</m:t>
                    </m:r>
                    <m:r>
                      <a:rPr lang="en-US" sz="2400" b="1" i="1" smtClean="0">
                        <a:latin typeface="Cambria Math" charset="0"/>
                      </a:rPr>
                      <m:t>(</m:t>
                    </m:r>
                    <m:r>
                      <a:rPr lang="en-US" sz="2400" b="1" i="1">
                        <a:latin typeface="Cambria Math" charset="0"/>
                      </a:rPr>
                      <m:t>𝒗</m:t>
                    </m:r>
                    <m:r>
                      <a:rPr lang="en-US" sz="2400" b="1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𝒄</m:t>
                    </m:r>
                    <m:r>
                      <a:rPr lang="en-US" sz="2400" b="1" i="1" smtClean="0">
                        <a:latin typeface="Cambria Math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, try to recolor </a:t>
                </a:r>
                <a:r>
                  <a:rPr lang="en-US" sz="2400" b="1" i="1" dirty="0" smtClean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+0</a:t>
                </a: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b="1" u="sng" dirty="0"/>
                  <a:t>If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𝒖</m:t>
                    </m:r>
                    <m:r>
                      <a:rPr lang="en-US" sz="2400" b="1" i="1" u="sng">
                        <a:latin typeface="Cambria Math" charset="0"/>
                      </a:rPr>
                      <m:t>∈</m:t>
                    </m:r>
                    <m:r>
                      <a:rPr lang="en-US" sz="2400" b="1" i="1" u="sng">
                        <a:latin typeface="Cambria Math" charset="0"/>
                      </a:rPr>
                      <m:t>𝑵</m:t>
                    </m:r>
                    <m:r>
                      <a:rPr lang="en-US" sz="2400" b="1" i="1" u="sng">
                        <a:latin typeface="Cambria Math" charset="0"/>
                      </a:rPr>
                      <m:t>(</m:t>
                    </m:r>
                    <m:r>
                      <a:rPr lang="en-US" sz="2400" b="1" i="1" u="sng">
                        <a:latin typeface="Cambria Math" charset="0"/>
                      </a:rPr>
                      <m:t>𝒗</m:t>
                    </m:r>
                    <m:r>
                      <a:rPr lang="en-US" sz="2400" b="1" i="1" u="sng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1" u="sng" dirty="0"/>
                  <a:t> and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𝒄</m:t>
                    </m:r>
                    <m:r>
                      <a:rPr lang="en-US" sz="2400" b="1" i="1" u="sng">
                        <a:latin typeface="Cambria Math" charset="0"/>
                      </a:rPr>
                      <m:t>=</m:t>
                    </m:r>
                    <m:r>
                      <a:rPr lang="en-US" sz="2400" b="1" i="0" u="sng" smtClean="0">
                        <a:solidFill>
                          <a:schemeClr val="accent5"/>
                        </a:solidFill>
                        <a:latin typeface="Cambria Math" charset="0"/>
                      </a:rPr>
                      <m:t>𝐲𝐞𝐥𝐥𝐨𝐰</m:t>
                    </m:r>
                  </m:oMath>
                </a14:m>
                <a:r>
                  <a:rPr lang="en-US" sz="2400" b="1" u="sng" dirty="0">
                    <a:ea typeface="Cambria Math" charset="0"/>
                    <a:cs typeface="Cambria Math" charset="0"/>
                  </a:rPr>
                  <a:t>, </a:t>
                </a:r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try to </a:t>
                </a:r>
                <a:r>
                  <a:rPr lang="en-US" sz="2400" b="1" u="sng" dirty="0">
                    <a:ea typeface="Cambria Math" charset="0"/>
                    <a:cs typeface="Cambria Math" charset="0"/>
                  </a:rPr>
                  <a:t>recolor </a:t>
                </a:r>
                <a:r>
                  <a:rPr lang="en-US" sz="2400" b="1" i="1" u="sng" dirty="0">
                    <a:ea typeface="Cambria Math" charset="0"/>
                    <a:cs typeface="Cambria Math" charset="0"/>
                  </a:rPr>
                  <a:t>u </a:t>
                </a:r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0" u="sng" smtClean="0">
                        <a:solidFill>
                          <a:srgbClr val="0070C0"/>
                        </a:solidFill>
                        <a:latin typeface="Cambria Math" charset="0"/>
                      </a:rPr>
                      <m:t>𝐛𝐥𝐮𝐞</m:t>
                    </m:r>
                  </m:oMath>
                </a14:m>
                <a:r>
                  <a:rPr lang="en-US" sz="2400" b="1" u="sng" dirty="0">
                    <a:ea typeface="Cambria Math" charset="0"/>
                    <a:cs typeface="Cambria Math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400" b="1" i="1" u="sng">
                        <a:latin typeface="Cambria Math" charset="0"/>
                      </a:rPr>
                      <m:t>𝝉</m:t>
                    </m:r>
                  </m:oMath>
                </a14:m>
                <a:r>
                  <a:rPr lang="en-US" sz="2400" b="1" u="sng" dirty="0" smtClean="0">
                    <a:ea typeface="Cambria Math" charset="0"/>
                    <a:cs typeface="Cambria Math" charset="0"/>
                  </a:rPr>
                  <a:t>: distance </a:t>
                </a:r>
                <a:r>
                  <a:rPr lang="en-US" sz="2400" b="1" u="sng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u="sng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1</a:t>
                </a:r>
                <a:endParaRPr lang="en-US" sz="2400" b="1" u="sng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  <a:p>
                <a:pPr lvl="1">
                  <a:lnSpc>
                    <a:spcPct val="120000"/>
                  </a:lnSpc>
                  <a:buFont typeface="Arial" charset="0"/>
                  <a:buChar char="•"/>
                </a:pPr>
                <a:r>
                  <a:rPr lang="en-US" sz="2400" dirty="0" smtClean="0"/>
                  <a:t>Otherwise, </a:t>
                </a:r>
                <a:r>
                  <a:rPr lang="en-US" sz="2400" dirty="0" smtClean="0">
                    <a:ea typeface="Cambria Math" charset="0"/>
                    <a:cs typeface="Cambria Math" charset="0"/>
                  </a:rPr>
                  <a:t>do the same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, distance doesn’t change: distance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+</a:t>
                </a:r>
                <a:r>
                  <a:rPr lang="en-US" sz="2400" b="1" dirty="0" smtClean="0">
                    <a:solidFill>
                      <a:schemeClr val="accent5">
                        <a:lumMod val="75000"/>
                      </a:schemeClr>
                    </a:solidFill>
                    <a:ea typeface="Cambria Math" charset="0"/>
                    <a:cs typeface="Cambria Math" charset="0"/>
                  </a:rPr>
                  <a:t>0</a:t>
                </a:r>
                <a:endParaRPr lang="en-US" sz="2400" dirty="0" smtClean="0"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r>
                  <a:rPr lang="en-US" sz="3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change: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31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31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31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31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31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3100" b="1" i="1" dirty="0">
                  <a:solidFill>
                    <a:schemeClr val="tx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>
                  <a:buFont typeface="Arial" charset="0"/>
                  <a:buChar char="•"/>
                </a:pPr>
                <a:endParaRPr lang="en-US" sz="2600" b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6635649" cy="4023360"/>
              </a:xfrm>
              <a:blipFill rotWithShape="0">
                <a:blip r:embed="rId3"/>
                <a:stretch>
                  <a:fillRect l="-2571" t="-3788" r="-826" b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 flipV="1">
            <a:off x="4612481" y="5416782"/>
            <a:ext cx="224592" cy="6800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6759" y="5869094"/>
            <a:ext cx="283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min 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 flipV="1">
            <a:off x="5560569" y="5608884"/>
            <a:ext cx="224590" cy="2958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97103" y="5869093"/>
            <a:ext cx="219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 #neighbors of v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3" t="13614" r="43515" b="32016"/>
          <a:stretch/>
        </p:blipFill>
        <p:spPr>
          <a:xfrm>
            <a:off x="8171909" y="1845734"/>
            <a:ext cx="3602560" cy="3654027"/>
          </a:xfrm>
          <a:prstGeom prst="rect">
            <a:avLst/>
          </a:prstGeom>
        </p:spPr>
      </p:pic>
      <p:sp>
        <p:nvSpPr>
          <p:cNvPr id="16" name="Chord 15"/>
          <p:cNvSpPr>
            <a:spLocks noChangeAspect="1"/>
          </p:cNvSpPr>
          <p:nvPr/>
        </p:nvSpPr>
        <p:spPr>
          <a:xfrm>
            <a:off x="9644275" y="380134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D9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solidFill>
            <a:srgbClr val="CC99FF"/>
          </a:solidFill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47745" y="3866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endParaRPr lang="en-US" i="1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8707568" y="373729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766830" y="4486355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10352368" y="3921006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10461036" y="3028681"/>
            <a:ext cx="219456" cy="219456"/>
          </a:xfrm>
          <a:prstGeom prst="ellipse">
            <a:avLst/>
          </a:prstGeom>
          <a:noFill/>
          <a:ln w="57150" cmpd="thickThin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475716" y="4705811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Color: 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8519802" y="2649894"/>
            <a:ext cx="2476125" cy="2313992"/>
          </a:xfrm>
          <a:custGeom>
            <a:avLst/>
            <a:gdLst>
              <a:gd name="connsiteX0" fmla="*/ 792149 w 2476125"/>
              <a:gd name="connsiteY0" fmla="*/ 99680 h 2425579"/>
              <a:gd name="connsiteX1" fmla="*/ 8378 w 2476125"/>
              <a:gd name="connsiteY1" fmla="*/ 1275337 h 2425579"/>
              <a:gd name="connsiteX2" fmla="*/ 1268010 w 2476125"/>
              <a:gd name="connsiteY2" fmla="*/ 2423002 h 2425579"/>
              <a:gd name="connsiteX3" fmla="*/ 2406345 w 2476125"/>
              <a:gd name="connsiteY3" fmla="*/ 1545925 h 2425579"/>
              <a:gd name="connsiteX4" fmla="*/ 2182410 w 2476125"/>
              <a:gd name="connsiteY4" fmla="*/ 230309 h 2425579"/>
              <a:gd name="connsiteX5" fmla="*/ 792149 w 2476125"/>
              <a:gd name="connsiteY5" fmla="*/ 99680 h 242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125" h="2425579">
                <a:moveTo>
                  <a:pt x="792149" y="99680"/>
                </a:moveTo>
                <a:cubicBezTo>
                  <a:pt x="429810" y="273851"/>
                  <a:pt x="-70932" y="888117"/>
                  <a:pt x="8378" y="1275337"/>
                </a:cubicBezTo>
                <a:cubicBezTo>
                  <a:pt x="87688" y="1662557"/>
                  <a:pt x="868349" y="2377904"/>
                  <a:pt x="1268010" y="2423002"/>
                </a:cubicBezTo>
                <a:cubicBezTo>
                  <a:pt x="1667671" y="2468100"/>
                  <a:pt x="2253945" y="1911374"/>
                  <a:pt x="2406345" y="1545925"/>
                </a:cubicBezTo>
                <a:cubicBezTo>
                  <a:pt x="2558745" y="1180476"/>
                  <a:pt x="2451443" y="474460"/>
                  <a:pt x="2182410" y="230309"/>
                </a:cubicBezTo>
                <a:cubicBezTo>
                  <a:pt x="1913377" y="-13842"/>
                  <a:pt x="1154488" y="-74491"/>
                  <a:pt x="792149" y="99680"/>
                </a:cubicBezTo>
                <a:close/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644182" y="4890477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N(v)</a:t>
            </a:r>
            <a:endParaRPr lang="en-US" i="1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8730094" y="2319181"/>
            <a:ext cx="219456" cy="219456"/>
          </a:xfrm>
          <a:prstGeom prst="ellipse">
            <a:avLst/>
          </a:prstGeom>
          <a:solidFill>
            <a:srgbClr val="FF9900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90690" y="496388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✓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732298" y="5041750"/>
            <a:ext cx="225286" cy="232176"/>
            <a:chOff x="10732298" y="5041750"/>
            <a:chExt cx="225286" cy="232176"/>
          </a:xfrm>
        </p:grpSpPr>
        <p:sp>
          <p:nvSpPr>
            <p:cNvPr id="30" name="Rectangle 29"/>
            <p:cNvSpPr/>
            <p:nvPr/>
          </p:nvSpPr>
          <p:spPr>
            <a:xfrm>
              <a:off x="10732298" y="5048640"/>
              <a:ext cx="225286" cy="225286"/>
            </a:xfrm>
            <a:prstGeom prst="rect">
              <a:avLst/>
            </a:prstGeom>
            <a:solidFill>
              <a:srgbClr val="FFFC6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Triangle 30"/>
            <p:cNvSpPr/>
            <p:nvPr/>
          </p:nvSpPr>
          <p:spPr>
            <a:xfrm>
              <a:off x="10739524" y="5041750"/>
              <a:ext cx="218060" cy="218060"/>
            </a:xfrm>
            <a:prstGeom prst="rtTriangle">
              <a:avLst/>
            </a:prstGeom>
            <a:solidFill>
              <a:srgbClr val="4E4D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hord 33"/>
          <p:cNvSpPr>
            <a:spLocks noChangeAspect="1"/>
          </p:cNvSpPr>
          <p:nvPr/>
        </p:nvSpPr>
        <p:spPr>
          <a:xfrm>
            <a:off x="9314827" y="2866877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4E4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hord 34"/>
          <p:cNvSpPr>
            <a:spLocks noChangeAspect="1"/>
          </p:cNvSpPr>
          <p:nvPr/>
        </p:nvSpPr>
        <p:spPr>
          <a:xfrm rot="10800000">
            <a:off x="9314827" y="2857733"/>
            <a:ext cx="210312" cy="21031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C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9310255" y="2857733"/>
            <a:ext cx="219456" cy="219456"/>
          </a:xfrm>
          <a:prstGeom prst="ellipse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example for </a:t>
            </a:r>
            <a:r>
              <a:rPr lang="en-US" dirty="0" err="1" smtClean="0"/>
              <a:t>Jerrum’s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23460" r="55677" b="28023"/>
          <a:stretch/>
        </p:blipFill>
        <p:spPr>
          <a:xfrm>
            <a:off x="1270363" y="1877785"/>
            <a:ext cx="4295550" cy="4400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38935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v</a:t>
            </a:r>
            <a:endParaRPr lang="en-US" i="1"/>
          </a:p>
        </p:txBody>
      </p:sp>
      <p:sp>
        <p:nvSpPr>
          <p:cNvPr id="7" name="Chord 6"/>
          <p:cNvSpPr>
            <a:spLocks noChangeAspect="1"/>
          </p:cNvSpPr>
          <p:nvPr/>
        </p:nvSpPr>
        <p:spPr>
          <a:xfrm>
            <a:off x="3190794" y="3832323"/>
            <a:ext cx="256032" cy="256032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71411" y="1877785"/>
                <a:ext cx="5284269" cy="246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Each of the </a:t>
                </a:r>
                <a:r>
                  <a:rPr lang="en-US" sz="2400" i="1" dirty="0" smtClean="0"/>
                  <a:t>d </a:t>
                </a:r>
                <a:r>
                  <a:rPr lang="en-US" sz="2400" dirty="0" smtClean="0"/>
                  <a:t>neighbors of </a:t>
                </a:r>
                <a:r>
                  <a:rPr lang="en-US" sz="2400" i="1" dirty="0" smtClean="0"/>
                  <a:t>v</a:t>
                </a:r>
                <a:r>
                  <a:rPr lang="en-US" sz="2400" dirty="0" smtClean="0"/>
                  <a:t>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Is assigned a distinct color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 smtClean="0"/>
                  <a:t>May have some yellow or blue neighbors other than </a:t>
                </a:r>
                <a:r>
                  <a:rPr lang="en-US" sz="2400" i="1" dirty="0" smtClean="0"/>
                  <a:t>v</a:t>
                </a:r>
                <a:r>
                  <a:rPr lang="en-US" sz="2400" dirty="0" smtClean="0"/>
                  <a:t>, but not both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Expected </a:t>
                </a:r>
                <a:r>
                  <a:rPr lang="en-US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Cambria Math" charset="0"/>
                    <a:cs typeface="Cambria Math" charset="0"/>
                  </a:rPr>
                  <a:t>change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𝑘𝑛</m:t>
                        </m:r>
                      </m:den>
                    </m:f>
                    <m:d>
                      <m:d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e>
                    </m:d>
                  </m:oMath>
                </a14:m>
                <a:endParaRPr lang="en-US" sz="2400" b="1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11" y="1877785"/>
                <a:ext cx="5284269" cy="2462534"/>
              </a:xfrm>
              <a:prstGeom prst="rect">
                <a:avLst/>
              </a:prstGeom>
              <a:blipFill rotWithShape="0">
                <a:blip r:embed="rId4"/>
                <a:stretch>
                  <a:fillRect l="-1730" t="-1980" r="-346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619571" y="4452615"/>
            <a:ext cx="1302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#available colors for </a:t>
            </a:r>
            <a:r>
              <a:rPr lang="en-US" i="1" dirty="0" smtClean="0">
                <a:solidFill>
                  <a:srgbClr val="00B050"/>
                </a:solidFill>
              </a:rPr>
              <a:t>v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56615" y="4452615"/>
            <a:ext cx="150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#neighbors of 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 flipV="1">
            <a:off x="9536566" y="4000304"/>
            <a:ext cx="224591" cy="6800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 flipV="1">
            <a:off x="10426463" y="4192406"/>
            <a:ext cx="224590" cy="2958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775729" y="2033337"/>
            <a:ext cx="285862" cy="285862"/>
          </a:xfrm>
          <a:prstGeom prst="ellipse">
            <a:avLst/>
          </a:prstGeom>
          <a:solidFill>
            <a:srgbClr val="FFFC65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401497" y="5110978"/>
            <a:ext cx="285862" cy="285862"/>
          </a:xfrm>
          <a:prstGeom prst="ellipse">
            <a:avLst/>
          </a:prstGeom>
          <a:solidFill>
            <a:srgbClr val="FFFC65"/>
          </a:solidFill>
          <a:ln w="127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high-girth graphs easier?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If </a:t>
                </a:r>
                <a:r>
                  <a:rPr lang="en-US" sz="2800" i="1" dirty="0" smtClean="0"/>
                  <a:t>G </a:t>
                </a:r>
                <a:r>
                  <a:rPr lang="en-US" sz="2800" dirty="0" smtClean="0"/>
                  <a:t>triangle-free, then for a “typical”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𝜎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charset="0"/>
                      </a:rPr>
                      <m:t>𝑁</m:t>
                    </m:r>
                    <m:r>
                      <a:rPr lang="en-US" sz="2800" b="0" i="1" dirty="0" smtClean="0">
                        <a:latin typeface="Cambria Math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does not have all distinct colors. 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For any fixing of vertices outside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𝑁</m:t>
                    </m:r>
                    <m:r>
                      <a:rPr lang="en-US" sz="2800" i="1" dirty="0">
                        <a:latin typeface="Cambria Math" charset="0"/>
                      </a:rPr>
                      <m:t>(</m:t>
                    </m:r>
                    <m:r>
                      <a:rPr lang="en-US" sz="2800" i="1" dirty="0">
                        <a:latin typeface="Cambria Math" charset="0"/>
                      </a:rPr>
                      <m:t>𝑣</m:t>
                    </m:r>
                    <m:r>
                      <a:rPr lang="en-US" sz="28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i="1" dirty="0" smtClean="0"/>
                  <a:t>, </a:t>
                </a:r>
                <a:r>
                  <a:rPr lang="en-US" sz="2800" dirty="0" smtClean="0"/>
                  <a:t>conditional distribution 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charset="0"/>
                      </a:rPr>
                      <m:t>𝑁</m:t>
                    </m:r>
                    <m:r>
                      <a:rPr lang="en-US" sz="2800" i="1" dirty="0">
                        <a:latin typeface="Cambria Math" charset="0"/>
                      </a:rPr>
                      <m:t>(</m:t>
                    </m:r>
                    <m:r>
                      <a:rPr lang="en-US" sz="2800" i="1" dirty="0">
                        <a:latin typeface="Cambria Math" charset="0"/>
                      </a:rPr>
                      <m:t>𝑣</m:t>
                    </m:r>
                    <m:r>
                      <a:rPr lang="en-US" sz="2800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is a product measure. So:</a:t>
                </a:r>
                <a:endParaRPr lang="en-US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#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colors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you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could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recolor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with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𝑑</m:t>
                      </m:r>
                    </m:oMath>
                  </m:oMathPara>
                </a14:m>
                <a:endParaRPr lang="en-US" sz="2800" dirty="0" smtClean="0"/>
              </a:p>
              <a:p>
                <a:pPr marL="15875" lvl="1" indent="0" algn="ctr">
                  <a:buNone/>
                </a:pPr>
                <a:r>
                  <a:rPr lang="en-US" sz="2800" dirty="0" smtClean="0"/>
                  <a:t>(If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𝑘</m:t>
                    </m:r>
                    <m:r>
                      <a:rPr lang="en-US" sz="2800" b="0" i="1" smtClean="0">
                        <a:latin typeface="Cambria Math" charset="0"/>
                      </a:rPr>
                      <m:t>&gt;1.763</m:t>
                    </m:r>
                    <m:r>
                      <a:rPr lang="en-US" sz="2800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(Requires extra work/assumptions to get high probability statement about typical colorings encountered in Markov chain)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00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2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Vigoda’s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Kempe</a:t>
            </a:r>
            <a:r>
              <a:rPr lang="en-US" dirty="0" smtClean="0"/>
              <a:t> components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117253" cy="4023360"/>
              </a:xfrm>
            </p:spPr>
            <p:txBody>
              <a:bodyPr>
                <a:no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 coloring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2800" dirty="0" smtClean="0"/>
                  <a:t>, vertex </a:t>
                </a:r>
                <a:r>
                  <a:rPr lang="en-US" sz="2800" i="1" dirty="0" smtClean="0"/>
                  <a:t>v,</a:t>
                </a:r>
                <a:r>
                  <a:rPr lang="en-US" sz="2800" dirty="0" smtClean="0"/>
                  <a:t> and color </a:t>
                </a:r>
                <a:r>
                  <a:rPr lang="en-US" sz="2800" i="1" dirty="0" smtClean="0"/>
                  <a:t>c</a:t>
                </a:r>
                <a:r>
                  <a:rPr lang="en-US" sz="2800" dirty="0" smtClean="0"/>
                  <a:t>, the associated </a:t>
                </a:r>
                <a:r>
                  <a:rPr lang="en-US" sz="2800" b="1" dirty="0" err="1" smtClean="0"/>
                  <a:t>Kempe</a:t>
                </a:r>
                <a:r>
                  <a:rPr lang="en-US" sz="2800" b="1" dirty="0" smtClean="0"/>
                  <a:t> component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 smtClean="0"/>
                  <a:t> is the maximal </a:t>
                </a:r>
                <a:r>
                  <a:rPr lang="en-US" sz="2800" dirty="0" err="1" smtClean="0"/>
                  <a:t>bichromatic</a:t>
                </a:r>
                <a:r>
                  <a:rPr lang="en-US" sz="2800" dirty="0" smtClean="0"/>
                  <a:t> connected component containing </a:t>
                </a:r>
                <a:r>
                  <a:rPr lang="en-US" sz="2800" i="1" dirty="0" smtClean="0"/>
                  <a:t>v </a:t>
                </a:r>
                <a:r>
                  <a:rPr lang="en-US" sz="2800" dirty="0" smtClean="0"/>
                  <a:t>and colored only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𝜎</m:t>
                    </m:r>
                    <m:r>
                      <a:rPr lang="en-US" sz="2800" b="0" i="1" smtClean="0"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</a:rPr>
                      <m:t>𝑣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and</a:t>
                </a:r>
                <a:r>
                  <a:rPr lang="en-US" sz="2800" i="1" dirty="0" smtClean="0"/>
                  <a:t> c.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Denote the (multi)set of </a:t>
                </a:r>
                <a:r>
                  <a:rPr lang="en-US" sz="2800" dirty="0" err="1" smtClean="0"/>
                  <a:t>Kempe</a:t>
                </a:r>
                <a:r>
                  <a:rPr lang="en-US" sz="2800" dirty="0" smtClean="0"/>
                  <a:t> components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To </a:t>
                </a:r>
                <a:r>
                  <a:rPr lang="en-US" sz="2800" b="1" dirty="0" smtClean="0"/>
                  <a:t>flip </a:t>
                </a:r>
                <a:r>
                  <a:rPr lang="en-US" sz="2800" dirty="0" smtClean="0"/>
                  <a:t>a </a:t>
                </a:r>
                <a:r>
                  <a:rPr lang="en-US" sz="2800" dirty="0" err="1" smtClean="0"/>
                  <a:t>Kempe</a:t>
                </a:r>
                <a:r>
                  <a:rPr lang="en-US" sz="2800" dirty="0" smtClean="0"/>
                  <a:t> component, interchange colors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</a:rPr>
                      <m:t>𝑣</m:t>
                    </m:r>
                    <m:r>
                      <a:rPr lang="en-US" sz="28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and</a:t>
                </a:r>
                <a:r>
                  <a:rPr lang="en-US" sz="2800" i="1" dirty="0"/>
                  <a:t> </a:t>
                </a:r>
                <a:r>
                  <a:rPr lang="en-US" sz="2800" i="1" dirty="0" smtClean="0"/>
                  <a:t>c.</a:t>
                </a:r>
              </a:p>
              <a:p>
                <a:pPr>
                  <a:buFont typeface="Arial" charset="0"/>
                  <a:buChar char="•"/>
                </a:pPr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117253" cy="4023360"/>
              </a:xfrm>
              <a:blipFill rotWithShape="0">
                <a:blip r:embed="rId4"/>
                <a:stretch>
                  <a:fillRect l="-3933" t="-2727" r="-2145" b="-10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4" t="24846" r="36955" b="22959"/>
          <a:stretch/>
        </p:blipFill>
        <p:spPr>
          <a:xfrm>
            <a:off x="7062431" y="1845734"/>
            <a:ext cx="4093249" cy="4226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4" t="24846" r="36955" b="22959"/>
          <a:stretch/>
        </p:blipFill>
        <p:spPr>
          <a:xfrm>
            <a:off x="7064555" y="1845734"/>
            <a:ext cx="4091125" cy="4224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8448" y="2820121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v</a:t>
            </a:r>
            <a:endParaRPr lang="en-US" i="1"/>
          </a:p>
        </p:txBody>
      </p:sp>
      <p:sp>
        <p:nvSpPr>
          <p:cNvPr id="12" name="Circular Arrow 11"/>
          <p:cNvSpPr/>
          <p:nvPr/>
        </p:nvSpPr>
        <p:spPr>
          <a:xfrm>
            <a:off x="8945217" y="1126435"/>
            <a:ext cx="640915" cy="18722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09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8051" y="994777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c=</a:t>
            </a:r>
            <a:r>
              <a:rPr lang="en-US" dirty="0" smtClean="0">
                <a:solidFill>
                  <a:srgbClr val="4E4DFF"/>
                </a:solidFill>
              </a:rPr>
              <a:t>blue</a:t>
            </a:r>
            <a:endParaRPr lang="en-US" dirty="0">
              <a:solidFill>
                <a:srgbClr val="4E4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0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Motivation- phase transitions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r="36634"/>
          <a:stretch/>
        </p:blipFill>
        <p:spPr>
          <a:xfrm>
            <a:off x="7432431" y="1845734"/>
            <a:ext cx="4102304" cy="4351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335151" cy="4555066"/>
              </a:xfrm>
            </p:spPr>
            <p:txBody>
              <a:bodyPr>
                <a:no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400" dirty="0" smtClean="0"/>
                  <a:t>In inference in graphical models:</a:t>
                </a:r>
                <a:endParaRPr lang="en-US" sz="2400" b="1" dirty="0" smtClean="0"/>
              </a:p>
              <a:p>
                <a:pPr>
                  <a:buFont typeface="Arial" charset="0"/>
                  <a:buChar char="•"/>
                </a:pPr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>
                  <a:buFont typeface="Arial" charset="0"/>
                  <a:buChar char="•"/>
                </a:pPr>
                <a:r>
                  <a:rPr lang="en-US" sz="2400" dirty="0" smtClean="0"/>
                  <a:t>#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-colorings is partition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𝑍</m:t>
                    </m:r>
                  </m:oMath>
                </a14:m>
                <a:r>
                  <a:rPr lang="en-US" sz="2400" dirty="0" smtClean="0"/>
                  <a:t> of </a:t>
                </a:r>
                <a:r>
                  <a:rPr lang="en-US" sz="2400" b="1" dirty="0" smtClean="0"/>
                  <a:t>antiferromagnetic Potts model </a:t>
                </a:r>
                <a:r>
                  <a:rPr lang="en-US" sz="2400" dirty="0" smtClean="0"/>
                  <a:t>at zero temperature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𝑍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⋅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~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𝕀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→∞</m:t>
                      </m:r>
                    </m:oMath>
                  </m:oMathPara>
                </a14:m>
                <a:endParaRPr lang="en-US" sz="2400" b="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400" b="1" dirty="0" smtClean="0"/>
                  <a:t>Uniqueness</a:t>
                </a:r>
                <a:r>
                  <a:rPr lang="en-US" sz="2400" dirty="0" smtClean="0"/>
                  <a:t>: decay of long-range correlations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chemeClr val="accent1"/>
                    </a:solidFill>
                  </a:rPr>
                  <a:t>[</a:t>
                </a:r>
                <a:r>
                  <a:rPr lang="en-US" sz="2200" dirty="0" err="1" smtClean="0">
                    <a:solidFill>
                      <a:schemeClr val="accent1"/>
                    </a:solidFill>
                  </a:rPr>
                  <a:t>Jonasson</a:t>
                </a:r>
                <a:r>
                  <a:rPr lang="en-US" sz="22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FR" sz="2200" dirty="0" smtClean="0">
                    <a:solidFill>
                      <a:schemeClr val="accent1"/>
                    </a:solidFill>
                  </a:rPr>
                  <a:t>’</a:t>
                </a:r>
                <a:r>
                  <a:rPr lang="en-US" sz="2200" dirty="0" smtClean="0">
                    <a:solidFill>
                      <a:schemeClr val="accent1"/>
                    </a:solidFill>
                  </a:rPr>
                  <a:t>01]</a:t>
                </a:r>
                <a:r>
                  <a:rPr lang="en-US" sz="2200" dirty="0" smtClean="0"/>
                  <a:t>: Uniqueness for the infinite d-regular tree 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𝑘</m:t>
                    </m:r>
                    <m:r>
                      <a:rPr lang="en-US" sz="2200" b="0" i="1" smtClean="0">
                        <a:latin typeface="Cambria Math" charset="0"/>
                      </a:rPr>
                      <m:t>≥</m:t>
                    </m:r>
                    <m:r>
                      <a:rPr lang="en-US" sz="2200" b="0" i="1" smtClean="0">
                        <a:latin typeface="Cambria Math" charset="0"/>
                      </a:rPr>
                      <m:t>𝑑</m:t>
                    </m:r>
                    <m:r>
                      <a:rPr lang="en-US" sz="2200" b="0" i="1" smtClean="0">
                        <a:latin typeface="Cambria Math" charset="0"/>
                      </a:rPr>
                      <m:t>+1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335151" cy="4555066"/>
              </a:xfrm>
              <a:blipFill rotWithShape="0">
                <a:blip r:embed="rId4"/>
                <a:stretch>
                  <a:fillRect l="-2695" t="-1874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501570" y="2325655"/>
            <a:ext cx="173271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Phase</a:t>
            </a:r>
          </a:p>
          <a:p>
            <a:pPr algn="ctr"/>
            <a:r>
              <a:rPr lang="en-US" sz="2400" b="1" dirty="0" smtClean="0"/>
              <a:t>transitions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4288" y="2448767"/>
            <a:ext cx="686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5619" y="2325655"/>
            <a:ext cx="390984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onset of </a:t>
            </a:r>
            <a:r>
              <a:rPr lang="en-US" sz="2400" b="1" dirty="0"/>
              <a:t>computational </a:t>
            </a:r>
            <a:r>
              <a:rPr lang="en-US" sz="2400" b="1" dirty="0" smtClean="0"/>
              <a:t>hardness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84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flips are better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23460" r="14353" b="28023"/>
          <a:stretch/>
        </p:blipFill>
        <p:spPr>
          <a:xfrm>
            <a:off x="1270363" y="1877785"/>
            <a:ext cx="9712234" cy="4400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38935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v</a:t>
            </a:r>
            <a:endParaRPr lang="en-US" i="1"/>
          </a:p>
        </p:txBody>
      </p:sp>
      <p:sp>
        <p:nvSpPr>
          <p:cNvPr id="12" name="TextBox 11"/>
          <p:cNvSpPr txBox="1"/>
          <p:nvPr/>
        </p:nvSpPr>
        <p:spPr>
          <a:xfrm>
            <a:off x="8806543" y="38935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v</a:t>
            </a:r>
            <a:endParaRPr lang="en-US" i="1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211522" y="3218930"/>
            <a:ext cx="265176" cy="265176"/>
          </a:xfrm>
          <a:prstGeom prst="ellipse">
            <a:avLst/>
          </a:prstGeom>
          <a:solidFill>
            <a:srgbClr val="FFF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590697" y="3210541"/>
            <a:ext cx="265176" cy="265176"/>
          </a:xfrm>
          <a:prstGeom prst="ellipse">
            <a:avLst/>
          </a:prstGeom>
          <a:solidFill>
            <a:srgbClr val="FFF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569648" y="3822464"/>
            <a:ext cx="265176" cy="265176"/>
          </a:xfrm>
          <a:prstGeom prst="ellipse">
            <a:avLst/>
          </a:prstGeom>
          <a:solidFill>
            <a:srgbClr val="CC1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2032" y="3144699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11207" y="3131051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87317" y="3742974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830935" y="3436347"/>
            <a:ext cx="763899" cy="424951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7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6" grpId="0" animBg="1"/>
      <p:bldP spid="16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flips are better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23460" r="14353" b="28023"/>
          <a:stretch/>
        </p:blipFill>
        <p:spPr>
          <a:xfrm>
            <a:off x="1270363" y="1877785"/>
            <a:ext cx="9712234" cy="4400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38935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v</a:t>
            </a:r>
            <a:endParaRPr lang="en-US" i="1"/>
          </a:p>
        </p:txBody>
      </p:sp>
      <p:sp>
        <p:nvSpPr>
          <p:cNvPr id="12" name="TextBox 11"/>
          <p:cNvSpPr txBox="1"/>
          <p:nvPr/>
        </p:nvSpPr>
        <p:spPr>
          <a:xfrm>
            <a:off x="8806543" y="38935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v</a:t>
            </a:r>
            <a:endParaRPr lang="en-US" i="1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185714" y="3832612"/>
            <a:ext cx="265176" cy="26517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590697" y="3210541"/>
            <a:ext cx="265176" cy="265176"/>
          </a:xfrm>
          <a:prstGeom prst="ellipse">
            <a:avLst/>
          </a:prstGeom>
          <a:solidFill>
            <a:srgbClr val="FFF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569648" y="3822464"/>
            <a:ext cx="265176" cy="265176"/>
          </a:xfrm>
          <a:prstGeom prst="ellipse">
            <a:avLst/>
          </a:prstGeom>
          <a:solidFill>
            <a:srgbClr val="CC1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98475" y="3753122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222237" y="4597195"/>
            <a:ext cx="265176" cy="265176"/>
          </a:xfrm>
          <a:prstGeom prst="ellipse">
            <a:avLst/>
          </a:prstGeom>
          <a:solidFill>
            <a:srgbClr val="4E4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408575" y="5131887"/>
            <a:ext cx="265176" cy="26517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42747" y="4517705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29085" y="5052397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20172" y="4501272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782" y="5034467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7603851" y="4588230"/>
            <a:ext cx="265176" cy="265176"/>
          </a:xfrm>
          <a:prstGeom prst="ellipse">
            <a:avLst/>
          </a:prstGeom>
          <a:solidFill>
            <a:srgbClr val="4E4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790189" y="5122922"/>
            <a:ext cx="265176" cy="26517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5" idx="3"/>
          </p:cNvCxnSpPr>
          <p:nvPr/>
        </p:nvCxnSpPr>
        <p:spPr>
          <a:xfrm flipH="1">
            <a:off x="2487413" y="4058954"/>
            <a:ext cx="737135" cy="538241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34007" y="4768614"/>
            <a:ext cx="588230" cy="402623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24333" y="4776180"/>
            <a:ext cx="588230" cy="402623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2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23460" r="14353" b="28023"/>
          <a:stretch/>
        </p:blipFill>
        <p:spPr>
          <a:xfrm>
            <a:off x="1270363" y="1877785"/>
            <a:ext cx="9712234" cy="4400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29000" y="38935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v</a:t>
            </a:r>
            <a:endParaRPr lang="en-US" i="1"/>
          </a:p>
        </p:txBody>
      </p:sp>
      <p:sp>
        <p:nvSpPr>
          <p:cNvPr id="12" name="TextBox 11"/>
          <p:cNvSpPr txBox="1"/>
          <p:nvPr/>
        </p:nvSpPr>
        <p:spPr>
          <a:xfrm>
            <a:off x="8806543" y="389354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/>
              <a:t>v</a:t>
            </a:r>
            <a:endParaRPr lang="en-US" i="1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7590697" y="3210541"/>
            <a:ext cx="265176" cy="265176"/>
          </a:xfrm>
          <a:prstGeom prst="ellipse">
            <a:avLst/>
          </a:prstGeom>
          <a:solidFill>
            <a:srgbClr val="FFFD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569648" y="3822464"/>
            <a:ext cx="265176" cy="265176"/>
          </a:xfrm>
          <a:prstGeom prst="ellipse">
            <a:avLst/>
          </a:prstGeom>
          <a:solidFill>
            <a:srgbClr val="CC1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98475" y="3753122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42747" y="4517705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329085" y="5052397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520172" y="4501272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782" y="5034467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487413" y="4058954"/>
            <a:ext cx="737135" cy="538241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34007" y="4768614"/>
            <a:ext cx="588230" cy="402623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24333" y="4776180"/>
            <a:ext cx="588230" cy="402623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/>
          </p:cNvSpPr>
          <p:nvPr/>
        </p:nvSpPr>
        <p:spPr>
          <a:xfrm>
            <a:off x="3495211" y="4916492"/>
            <a:ext cx="265176" cy="26517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318919" y="4058954"/>
            <a:ext cx="266545" cy="86647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11521" y="5171237"/>
            <a:ext cx="252686" cy="68875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405241" y="4831379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78597" y="5748667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8870172" y="4903471"/>
            <a:ext cx="265176" cy="26517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088540" y="5158119"/>
            <a:ext cx="252686" cy="68875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782260" y="4818261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155616" y="5735549"/>
            <a:ext cx="424156" cy="4241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3185714" y="3832612"/>
            <a:ext cx="265176" cy="26517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2222237" y="4597195"/>
            <a:ext cx="265176" cy="265176"/>
          </a:xfrm>
          <a:prstGeom prst="ellipse">
            <a:avLst/>
          </a:prstGeom>
          <a:solidFill>
            <a:srgbClr val="4E4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1408575" y="5131887"/>
            <a:ext cx="265176" cy="26517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603851" y="4588230"/>
            <a:ext cx="265176" cy="265176"/>
          </a:xfrm>
          <a:prstGeom prst="ellipse">
            <a:avLst/>
          </a:prstGeom>
          <a:solidFill>
            <a:srgbClr val="4E4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790189" y="5122922"/>
            <a:ext cx="265176" cy="26517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3480627" y="4913627"/>
            <a:ext cx="265176" cy="265176"/>
          </a:xfrm>
          <a:prstGeom prst="ellipse">
            <a:avLst/>
          </a:prstGeom>
          <a:solidFill>
            <a:srgbClr val="4E4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871364" y="5834316"/>
            <a:ext cx="265176" cy="265176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Markov chain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32919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SWK dynamics </a:t>
                </a:r>
                <a:r>
                  <a:rPr lang="en-US" sz="2800" dirty="0" smtClean="0"/>
                  <a:t>with </a:t>
                </a:r>
                <a:r>
                  <a:rPr lang="en-US" sz="2800" i="1" dirty="0" smtClean="0"/>
                  <a:t>flip parameters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1≥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≥…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Initialize with arbitrary coloring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Repeat for T steps:</a:t>
                </a:r>
              </a:p>
              <a:p>
                <a:pPr marL="749808" lvl="1" indent="-457200">
                  <a:buFont typeface="+mj-lt"/>
                  <a:buAutoNum type="alphaLcPeriod"/>
                </a:pPr>
                <a:r>
                  <a:rPr lang="en-US" sz="2400" dirty="0"/>
                  <a:t>Pick any </a:t>
                </a:r>
                <a:r>
                  <a:rPr lang="en-US" sz="2400" dirty="0" err="1"/>
                  <a:t>Kempe</a:t>
                </a:r>
                <a:r>
                  <a:rPr lang="en-US" sz="2400" dirty="0"/>
                  <a:t>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400" dirty="0"/>
                  <a:t> with probability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1/</m:t>
                    </m:r>
                    <m:r>
                      <a:rPr lang="en-US" sz="2400" i="1">
                        <a:latin typeface="Cambria Math" charset="0"/>
                      </a:rPr>
                      <m:t>𝑛𝑘</m:t>
                    </m:r>
                  </m:oMath>
                </a14:m>
                <a:endParaRPr lang="en-US" sz="2400" dirty="0"/>
              </a:p>
              <a:p>
                <a:pPr marL="749808" lvl="1" indent="-457200">
                  <a:buFont typeface="+mj-lt"/>
                  <a:buAutoNum type="alphaLcPeriod"/>
                </a:pPr>
                <a:r>
                  <a:rPr lang="en-US" sz="2400" dirty="0"/>
                  <a:t>Flip it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𝑠</m:t>
                    </m:r>
                    <m:r>
                      <a:rPr lang="en-US" sz="2400" b="0" i="1" smtClean="0">
                        <a:latin typeface="Cambria Math" charset="0"/>
                      </a:rPr>
                      <m:t>=|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𝑣</m:t>
                        </m:r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r>
                          <a:rPr lang="en-US" sz="2400" i="1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/>
                  <a:t>|</a:t>
                </a:r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800" dirty="0"/>
                  <a:t>Output final coloring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3291927"/>
              </a:xfrm>
              <a:blipFill rotWithShape="0">
                <a:blip r:embed="rId3"/>
                <a:stretch>
                  <a:fillRect l="-2121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1" y="5023361"/>
                <a:ext cx="4481884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Fact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the stationary distribution is the uniform distribution over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-colorings.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1" y="5023361"/>
                <a:ext cx="4481884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041" t="-4061" r="-1769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90484" y="5023360"/>
                <a:ext cx="6037689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Theorem [</a:t>
                </a:r>
                <a:r>
                  <a:rPr lang="en-US" sz="2400" b="1" dirty="0" err="1" smtClean="0"/>
                  <a:t>Vigoda</a:t>
                </a:r>
                <a:r>
                  <a:rPr lang="en-US" sz="2400" b="1" dirty="0" smtClean="0"/>
                  <a:t> ‘99</a:t>
                </a:r>
                <a:r>
                  <a:rPr lang="en-US" sz="2400" b="1" dirty="0"/>
                  <a:t>]</a:t>
                </a:r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𝑘</m:t>
                    </m:r>
                    <m:r>
                      <a:rPr lang="en-US" sz="2400" i="1">
                        <a:latin typeface="Cambria Math" charset="0"/>
                      </a:rPr>
                      <m:t>&gt;11</m:t>
                    </m:r>
                    <m:r>
                      <a:rPr lang="en-US" sz="2400" i="1">
                        <a:latin typeface="Cambria Math" charset="0"/>
                      </a:rPr>
                      <m:t>𝑑</m:t>
                    </m:r>
                    <m:r>
                      <a:rPr lang="en-US" sz="2400" i="1">
                        <a:latin typeface="Cambria Math" charset="0"/>
                      </a:rPr>
                      <m:t>/6</m:t>
                    </m:r>
                  </m:oMath>
                </a14:m>
                <a:r>
                  <a:rPr lang="en-US" sz="2400" dirty="0"/>
                  <a:t>, there exist flip parameters for which the SWK dynamics mixes in time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𝑇</m:t>
                    </m:r>
                    <m:r>
                      <a:rPr lang="en-US" sz="2400" i="1" dirty="0">
                        <a:latin typeface="Cambria Math" charset="0"/>
                      </a:rPr>
                      <m:t>=</m:t>
                    </m:r>
                    <m:r>
                      <a:rPr lang="en-US" sz="2400" i="1" dirty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484" y="5023360"/>
                <a:ext cx="6037689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514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0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/>
                  <a:t> which differ only on vertex </a:t>
                </a:r>
                <a:r>
                  <a:rPr lang="en-US" sz="2800" i="1" dirty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be the set of distinct colors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/>
                  <a:t> be the neighbors of </a:t>
                </a:r>
                <a:r>
                  <a:rPr lang="en-US" sz="2800" i="1" dirty="0"/>
                  <a:t>v</a:t>
                </a:r>
                <a:r>
                  <a:rPr lang="en-US" sz="2800" dirty="0"/>
                  <a:t>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2000" t="-2727" r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△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 consists of</a:t>
                </a:r>
                <a:endParaRPr lang="en-US" sz="2400" dirty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i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blipFill rotWithShape="0">
                <a:blip r:embed="rId5"/>
                <a:stretch>
                  <a:fillRect l="-2049" t="-20317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0813" r="12448" b="18955"/>
          <a:stretch/>
        </p:blipFill>
        <p:spPr>
          <a:xfrm>
            <a:off x="5573491" y="3137654"/>
            <a:ext cx="6364481" cy="27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0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0813" r="12448" b="18955"/>
          <a:stretch/>
        </p:blipFill>
        <p:spPr>
          <a:xfrm>
            <a:off x="5573491" y="3137654"/>
            <a:ext cx="6364481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/>
                  <a:t> which differ only on vertex </a:t>
                </a:r>
                <a:r>
                  <a:rPr lang="en-US" sz="2800" i="1" dirty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be the set of distinct colors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/>
                  <a:t> be the neighbors of </a:t>
                </a:r>
                <a:r>
                  <a:rPr lang="en-US" sz="2800" i="1" dirty="0"/>
                  <a:t>v</a:t>
                </a:r>
                <a:r>
                  <a:rPr lang="en-US" sz="2800" dirty="0"/>
                  <a:t>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000" t="-2727" r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△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 consists of</a:t>
                </a:r>
                <a:endParaRPr lang="en-US" sz="2400" dirty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i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blipFill rotWithShape="0">
                <a:blip r:embed="rId6"/>
                <a:stretch>
                  <a:fillRect l="-2049" t="-20317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756313" y="3437263"/>
            <a:ext cx="495760" cy="3360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927075" y="3475822"/>
            <a:ext cx="324998" cy="6279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33433" y="4193224"/>
            <a:ext cx="77118" cy="7423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03897" y="3881651"/>
            <a:ext cx="120948" cy="10539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183071" y="3443581"/>
            <a:ext cx="495760" cy="3360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353833" y="3482140"/>
            <a:ext cx="324998" cy="6279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260191" y="4199542"/>
            <a:ext cx="77118" cy="7423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30655" y="3887969"/>
            <a:ext cx="120948" cy="10539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8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0813" r="12448" b="18955"/>
          <a:stretch/>
        </p:blipFill>
        <p:spPr>
          <a:xfrm>
            <a:off x="5573491" y="3137654"/>
            <a:ext cx="6364481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/>
                  <a:t> which differ only on vertex </a:t>
                </a:r>
                <a:r>
                  <a:rPr lang="en-US" sz="2800" i="1" dirty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be the set of distinct colors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/>
                  <a:t> be the neighbors of </a:t>
                </a:r>
                <a:r>
                  <a:rPr lang="en-US" sz="2800" i="1" dirty="0"/>
                  <a:t>v</a:t>
                </a:r>
                <a:r>
                  <a:rPr lang="en-US" sz="2800" dirty="0"/>
                  <a:t>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000" t="-2727" r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△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 consists of</a:t>
                </a:r>
                <a:endParaRPr lang="en-US" sz="2400" dirty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i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blipFill rotWithShape="0">
                <a:blip r:embed="rId6"/>
                <a:stretch>
                  <a:fillRect l="-2049" t="-20317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6284728" y="3437263"/>
            <a:ext cx="468767" cy="6383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22436" y="3437263"/>
            <a:ext cx="468767" cy="6383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6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0813" r="12448" b="18955"/>
          <a:stretch/>
        </p:blipFill>
        <p:spPr>
          <a:xfrm>
            <a:off x="5573491" y="3137654"/>
            <a:ext cx="6364481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 smtClean="0"/>
              <a:t>Fancier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/>
                  <a:t> which differ only on vertex </a:t>
                </a:r>
                <a:r>
                  <a:rPr lang="en-US" sz="2800" i="1" dirty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be the set of distinct colors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/>
                  <a:t> be the neighbors of </a:t>
                </a:r>
                <a:r>
                  <a:rPr lang="en-US" sz="2800" i="1" dirty="0"/>
                  <a:t>v</a:t>
                </a:r>
                <a:r>
                  <a:rPr lang="en-US" sz="2800" dirty="0"/>
                  <a:t>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000" t="-2727" r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△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 consists of</a:t>
                </a:r>
                <a:endParaRPr lang="en-US" sz="2400" dirty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i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blipFill rotWithShape="0">
                <a:blip r:embed="rId6"/>
                <a:stretch>
                  <a:fillRect l="-2049" t="-20317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6797488" y="4128247"/>
            <a:ext cx="376518" cy="5042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810936" y="3460378"/>
            <a:ext cx="750794" cy="6342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20120" y="4074459"/>
            <a:ext cx="396688" cy="336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8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0813" r="12448" b="18955"/>
          <a:stretch/>
        </p:blipFill>
        <p:spPr>
          <a:xfrm>
            <a:off x="5573491" y="3137654"/>
            <a:ext cx="6364481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/>
                  <a:t> which differ only on vertex </a:t>
                </a:r>
                <a:r>
                  <a:rPr lang="en-US" sz="2800" i="1" dirty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be the set of distinct colors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/>
                  <a:t> be the neighbors of </a:t>
                </a:r>
                <a:r>
                  <a:rPr lang="en-US" sz="2800" i="1" dirty="0"/>
                  <a:t>v</a:t>
                </a:r>
                <a:r>
                  <a:rPr lang="en-US" sz="2800" dirty="0"/>
                  <a:t>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000" t="-2727" r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△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 consists of</a:t>
                </a:r>
                <a:endParaRPr lang="en-US" sz="2400" dirty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i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solidFill>
                    <a:schemeClr val="accent2"/>
                  </a:solidFill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blipFill rotWithShape="0">
                <a:blip r:embed="rId6"/>
                <a:stretch>
                  <a:fillRect l="-2049" t="-20317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10629901" y="4222377"/>
            <a:ext cx="525779" cy="3832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1247651" y="3630706"/>
            <a:ext cx="491632" cy="5513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0629902" y="4637055"/>
            <a:ext cx="617749" cy="2877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1385022" y="5026356"/>
            <a:ext cx="286178" cy="1720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385022" y="4694400"/>
            <a:ext cx="221378" cy="28181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0813" r="12448" b="18955"/>
          <a:stretch/>
        </p:blipFill>
        <p:spPr>
          <a:xfrm>
            <a:off x="5573491" y="3137654"/>
            <a:ext cx="6364481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/>
                  <a:t> which differ only on vertex </a:t>
                </a:r>
                <a:r>
                  <a:rPr lang="en-US" sz="2800" i="1" dirty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be the set of distinct colors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/>
                  <a:t> be the neighbors of </a:t>
                </a:r>
                <a:r>
                  <a:rPr lang="en-US" sz="2800" i="1" dirty="0"/>
                  <a:t>v</a:t>
                </a:r>
                <a:r>
                  <a:rPr lang="en-US" sz="2800" dirty="0"/>
                  <a:t>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5"/>
                <a:stretch>
                  <a:fillRect l="-2000" t="-2727" r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△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 consists of</a:t>
                </a:r>
                <a:endParaRPr lang="en-US" sz="2400" dirty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i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blipFill rotWithShape="0">
                <a:blip r:embed="rId6"/>
                <a:stretch>
                  <a:fillRect l="-2049" t="-20317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6322959" y="4638813"/>
            <a:ext cx="206062" cy="3318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Motivation- phase transitions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6335151" cy="4555066"/>
              </a:xfrm>
            </p:spPr>
            <p:txBody>
              <a:bodyPr>
                <a:no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400" dirty="0" smtClean="0"/>
                  <a:t>In inference in graphical models:</a:t>
                </a:r>
                <a:endParaRPr lang="en-US" sz="2400" b="1" dirty="0" smtClean="0"/>
              </a:p>
              <a:p>
                <a:pPr>
                  <a:buFont typeface="Arial" charset="0"/>
                  <a:buChar char="•"/>
                </a:pPr>
                <a:endParaRPr lang="en-US" sz="1800" b="1" dirty="0" smtClean="0"/>
              </a:p>
              <a:p>
                <a:pPr marL="0" indent="0">
                  <a:buNone/>
                </a:pPr>
                <a:endParaRPr lang="en-US" sz="1800" b="1" dirty="0"/>
              </a:p>
              <a:p>
                <a:pPr>
                  <a:buFont typeface="Arial" charset="0"/>
                  <a:buChar char="•"/>
                </a:pPr>
                <a:r>
                  <a:rPr lang="en-US" sz="2400" dirty="0" smtClean="0"/>
                  <a:t>#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-colorings is partition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𝑍</m:t>
                    </m:r>
                  </m:oMath>
                </a14:m>
                <a:r>
                  <a:rPr lang="en-US" sz="2400" dirty="0" smtClean="0"/>
                  <a:t> of </a:t>
                </a:r>
                <a:r>
                  <a:rPr lang="en-US" sz="2400" b="1" dirty="0" smtClean="0"/>
                  <a:t>antiferromagnetic Potts model </a:t>
                </a:r>
                <a:r>
                  <a:rPr lang="en-US" sz="2400" dirty="0" smtClean="0"/>
                  <a:t>at zero temperature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𝑍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⋅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~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𝕀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=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𝛽</m:t>
                      </m:r>
                      <m:r>
                        <a:rPr lang="en-US" sz="2400" b="0" i="1" smtClean="0">
                          <a:latin typeface="Cambria Math" charset="0"/>
                        </a:rPr>
                        <m:t>→∞</m:t>
                      </m:r>
                    </m:oMath>
                  </m:oMathPara>
                </a14:m>
                <a:endParaRPr lang="en-US" sz="2400" b="0" dirty="0" smtClean="0"/>
              </a:p>
              <a:p>
                <a:pPr>
                  <a:buFont typeface="Arial" charset="0"/>
                  <a:buChar char="•"/>
                </a:pPr>
                <a:r>
                  <a:rPr lang="en-US" sz="2400" b="1" dirty="0" smtClean="0"/>
                  <a:t>Uniqueness</a:t>
                </a:r>
                <a:r>
                  <a:rPr lang="en-US" sz="2400" dirty="0" smtClean="0"/>
                  <a:t>: decay of long-range correlations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200" dirty="0" smtClean="0">
                    <a:solidFill>
                      <a:schemeClr val="accent1"/>
                    </a:solidFill>
                  </a:rPr>
                  <a:t>[</a:t>
                </a:r>
                <a:r>
                  <a:rPr lang="en-US" sz="2200" dirty="0" err="1" smtClean="0">
                    <a:solidFill>
                      <a:schemeClr val="accent1"/>
                    </a:solidFill>
                  </a:rPr>
                  <a:t>Jonasson</a:t>
                </a:r>
                <a:r>
                  <a:rPr lang="en-US" sz="22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fr-FR" sz="2200" dirty="0" smtClean="0">
                    <a:solidFill>
                      <a:schemeClr val="accent1"/>
                    </a:solidFill>
                  </a:rPr>
                  <a:t>’</a:t>
                </a:r>
                <a:r>
                  <a:rPr lang="en-US" sz="2200" dirty="0" smtClean="0">
                    <a:solidFill>
                      <a:schemeClr val="accent1"/>
                    </a:solidFill>
                  </a:rPr>
                  <a:t>01]</a:t>
                </a:r>
                <a:r>
                  <a:rPr lang="en-US" sz="2200" dirty="0" smtClean="0"/>
                  <a:t>: Uniqueness for the infinite d-regular tree 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𝑘</m:t>
                    </m:r>
                    <m:r>
                      <a:rPr lang="en-US" sz="2200" b="0" i="1" smtClean="0">
                        <a:latin typeface="Cambria Math" charset="0"/>
                      </a:rPr>
                      <m:t>≥</m:t>
                    </m:r>
                    <m:r>
                      <a:rPr lang="en-US" sz="2200" b="0" i="1" smtClean="0">
                        <a:latin typeface="Cambria Math" charset="0"/>
                      </a:rPr>
                      <m:t>𝑑</m:t>
                    </m:r>
                    <m:r>
                      <a:rPr lang="en-US" sz="2200" b="0" i="1" smtClean="0">
                        <a:latin typeface="Cambria Math" charset="0"/>
                      </a:rPr>
                      <m:t>+1</m:t>
                    </m:r>
                  </m:oMath>
                </a14:m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6335151" cy="4555066"/>
              </a:xfrm>
              <a:blipFill rotWithShape="0">
                <a:blip r:embed="rId3"/>
                <a:stretch>
                  <a:fillRect l="-2695" t="-1874" b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2" r="37300"/>
          <a:stretch/>
        </p:blipFill>
        <p:spPr>
          <a:xfrm>
            <a:off x="7362867" y="1845734"/>
            <a:ext cx="4102304" cy="43516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267354" y="3802412"/>
            <a:ext cx="362894" cy="3628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01570" y="2325655"/>
            <a:ext cx="173271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Phase</a:t>
            </a:r>
          </a:p>
          <a:p>
            <a:pPr algn="ctr"/>
            <a:r>
              <a:rPr lang="en-US" sz="2400" b="1" dirty="0" smtClean="0"/>
              <a:t>transitions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4288" y="2448767"/>
            <a:ext cx="686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65619" y="2325655"/>
            <a:ext cx="3909848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onset of </a:t>
            </a:r>
            <a:r>
              <a:rPr lang="en-US" sz="2400" b="1" dirty="0"/>
              <a:t>computational </a:t>
            </a:r>
            <a:r>
              <a:rPr lang="en-US" sz="2400" b="1" dirty="0" smtClean="0"/>
              <a:t>hardness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24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0813" r="12448" b="18955"/>
          <a:stretch/>
        </p:blipFill>
        <p:spPr>
          <a:xfrm>
            <a:off x="5573491" y="3137654"/>
            <a:ext cx="6364481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Given: colorings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/>
                  <a:t> which differ only on vertex </a:t>
                </a:r>
                <a:r>
                  <a:rPr lang="en-US" sz="2800" i="1" dirty="0"/>
                  <a:t>v</a:t>
                </a:r>
                <a:r>
                  <a:rPr lang="en-US" sz="2800" dirty="0" smtClean="0"/>
                  <a:t>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be the set of distinct colors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𝑁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800" dirty="0"/>
                  <a:t> be the neighbors of </a:t>
                </a:r>
                <a:r>
                  <a:rPr lang="en-US" sz="2800" i="1" dirty="0"/>
                  <a:t>v</a:t>
                </a:r>
                <a:r>
                  <a:rPr lang="en-US" sz="2800" dirty="0"/>
                  <a:t>.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 rotWithShape="0">
                <a:blip r:embed="rId5"/>
                <a:stretch>
                  <a:fillRect l="-2000" t="-2727" r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△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400" b="0" dirty="0" smtClean="0">
                    <a:ea typeface="Cambria Math" charset="0"/>
                    <a:cs typeface="Cambria Math" charset="0"/>
                  </a:rPr>
                  <a:t> consists of</a:t>
                </a:r>
                <a:endParaRPr lang="en-US" sz="2400" dirty="0"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i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𝑣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pPr algn="ctr"/>
                <a:r>
                  <a:rPr lang="en-US" sz="2400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1≤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b="0" dirty="0" smtClean="0">
                  <a:solidFill>
                    <a:schemeClr val="accent2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380360"/>
                <a:ext cx="4460558" cy="2311980"/>
              </a:xfrm>
              <a:prstGeom prst="rect">
                <a:avLst/>
              </a:prstGeom>
              <a:blipFill rotWithShape="0">
                <a:blip r:embed="rId6"/>
                <a:stretch>
                  <a:fillRect l="-2049" t="-20317" r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9742629" y="5099352"/>
            <a:ext cx="209333" cy="3820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613296" y="5050972"/>
            <a:ext cx="324152" cy="822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9313333" y="5036458"/>
            <a:ext cx="188686" cy="822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298819" y="4136571"/>
            <a:ext cx="358019" cy="8031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708763" y="3478590"/>
            <a:ext cx="0" cy="5370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7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0813" r="12448" b="18955"/>
          <a:stretch/>
        </p:blipFill>
        <p:spPr>
          <a:xfrm>
            <a:off x="2944239" y="3362073"/>
            <a:ext cx="6364481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</a:t>
            </a:r>
            <a:r>
              <a:rPr lang="en-US" dirty="0"/>
              <a:t>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1845734"/>
                <a:ext cx="10058400" cy="14507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supHide m:val="on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∪{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}</m:t>
                      </m:r>
                    </m:oMath>
                  </m:oMathPara>
                </a14:m>
                <a:endParaRPr lang="en-US" sz="2400" b="0" i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10058400" cy="1450782"/>
              </a:xfrm>
              <a:prstGeom prst="rect">
                <a:avLst/>
              </a:prstGeom>
              <a:blipFill rotWithShape="0">
                <a:blip r:embed="rId5"/>
                <a:stretch>
                  <a:fillRect l="-909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3664559" y="5327952"/>
            <a:ext cx="209333" cy="3820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535226" y="5279572"/>
            <a:ext cx="324152" cy="822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3235263" y="5265058"/>
            <a:ext cx="188686" cy="822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220749" y="4365171"/>
            <a:ext cx="358019" cy="8031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30693" y="3707190"/>
            <a:ext cx="0" cy="5370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093558" y="5327952"/>
            <a:ext cx="209333" cy="38203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64225" y="5279572"/>
            <a:ext cx="324152" cy="822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6664262" y="5265058"/>
            <a:ext cx="188686" cy="822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649748" y="4365171"/>
            <a:ext cx="358019" cy="8031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59692" y="3707190"/>
            <a:ext cx="0" cy="5370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970655" y="4891258"/>
            <a:ext cx="520663" cy="3283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828361" y="4705337"/>
            <a:ext cx="286302" cy="2863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0813" r="12448" b="18955"/>
          <a:stretch/>
        </p:blipFill>
        <p:spPr>
          <a:xfrm>
            <a:off x="2944239" y="3362073"/>
            <a:ext cx="6364481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</a:t>
            </a:r>
            <a:r>
              <a:rPr lang="en-US" dirty="0"/>
              <a:t>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1845734"/>
                <a:ext cx="10058400" cy="14507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supHide m:val="on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∪{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}</m:t>
                      </m:r>
                    </m:oMath>
                  </m:oMathPara>
                </a14:m>
                <a:endParaRPr lang="en-US" sz="2400" b="0" i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10058400" cy="1450782"/>
              </a:xfrm>
              <a:prstGeom prst="rect">
                <a:avLst/>
              </a:prstGeom>
              <a:blipFill rotWithShape="0">
                <a:blip r:embed="rId5"/>
                <a:stretch>
                  <a:fillRect l="-909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5202048" y="3864864"/>
            <a:ext cx="467232" cy="5256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91556" y="4685155"/>
            <a:ext cx="286302" cy="2863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293488" y="4905505"/>
            <a:ext cx="229488" cy="2628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317872" y="5241264"/>
            <a:ext cx="229488" cy="1354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634096" y="3864864"/>
            <a:ext cx="467232" cy="5256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725536" y="4905505"/>
            <a:ext cx="229488" cy="26282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8749920" y="5241264"/>
            <a:ext cx="229488" cy="1354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034528" y="4482849"/>
            <a:ext cx="487680" cy="33696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8034528" y="4885368"/>
            <a:ext cx="599568" cy="2829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4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20813" r="12448" b="18955"/>
          <a:stretch/>
        </p:blipFill>
        <p:spPr>
          <a:xfrm>
            <a:off x="2944239" y="3362073"/>
            <a:ext cx="6364481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</a:t>
            </a:r>
            <a:r>
              <a:rPr lang="en-US" dirty="0"/>
              <a:t>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1845734"/>
                <a:ext cx="10058400" cy="14507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nary>
                            <m:naryPr>
                              <m:chr m:val="⋃"/>
                              <m:supHide m:val="on"/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𝜏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∪{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}</m:t>
                      </m:r>
                    </m:oMath>
                  </m:oMathPara>
                </a14:m>
                <a:endParaRPr lang="en-US" sz="2400" b="0" i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10058400" cy="1450782"/>
              </a:xfrm>
              <a:prstGeom prst="rect">
                <a:avLst/>
              </a:prstGeom>
              <a:blipFill rotWithShape="0">
                <a:blip r:embed="rId5"/>
                <a:stretch>
                  <a:fillRect l="-909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H="1">
            <a:off x="5202048" y="3864864"/>
            <a:ext cx="467232" cy="5256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91556" y="4685155"/>
            <a:ext cx="286302" cy="2863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293488" y="4905505"/>
            <a:ext cx="229488" cy="2628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5317872" y="5241264"/>
            <a:ext cx="229488" cy="1354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634096" y="3864864"/>
            <a:ext cx="467232" cy="5256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725536" y="4905505"/>
            <a:ext cx="229488" cy="2628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8749920" y="5241264"/>
            <a:ext cx="229488" cy="1354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034528" y="4482849"/>
            <a:ext cx="487680" cy="3369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8034528" y="4885368"/>
            <a:ext cx="599568" cy="28296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</a:t>
            </a:r>
            <a:r>
              <a:rPr lang="en-US" dirty="0"/>
              <a:t>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Fix a color </a:t>
                </a:r>
                <a:r>
                  <a:rPr lang="en-US" sz="2800" i="1" dirty="0" smtClean="0"/>
                  <a:t>c </a:t>
                </a:r>
                <a:r>
                  <a:rPr lang="en-US" sz="2800" dirty="0" smtClean="0"/>
                  <a:t>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 smtClean="0"/>
                  <a:t> be the neighbors of </a:t>
                </a:r>
                <a:r>
                  <a:rPr lang="en-US" sz="2800" i="1" dirty="0" smtClean="0"/>
                  <a:t>v</a:t>
                </a:r>
                <a:r>
                  <a:rPr lang="en-US" sz="2800" dirty="0" smtClean="0"/>
                  <a:t> colored </a:t>
                </a:r>
                <a:r>
                  <a:rPr lang="en-US" sz="2800" i="1" dirty="0" smtClean="0"/>
                  <a:t>c</a:t>
                </a:r>
                <a:endParaRPr lang="en-US" sz="2800" dirty="0"/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Greedily couple flips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𝜏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’s to flips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𝑣</m:t>
                        </m:r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i="1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𝜏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𝜎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’s.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 rotWithShape="0">
                <a:blip r:embed="rId4"/>
                <a:stretch>
                  <a:fillRect l="-2000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08459" y="3741474"/>
                <a:ext cx="9017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459" y="3741474"/>
                <a:ext cx="901785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675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86431" y="3741474"/>
                <a:ext cx="8726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31" y="3741474"/>
                <a:ext cx="87261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699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86429" y="4043436"/>
                <a:ext cx="1427570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429" y="4043436"/>
                <a:ext cx="1427570" cy="347403"/>
              </a:xfrm>
              <a:prstGeom prst="rect">
                <a:avLst/>
              </a:prstGeom>
              <a:blipFill rotWithShape="0">
                <a:blip r:embed="rId7"/>
                <a:stretch>
                  <a:fillRect l="-3846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80466" y="4396653"/>
                <a:ext cx="1433533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66" y="4396653"/>
                <a:ext cx="1433533" cy="347403"/>
              </a:xfrm>
              <a:prstGeom prst="rect">
                <a:avLst/>
              </a:prstGeom>
              <a:blipFill rotWithShape="0">
                <a:blip r:embed="rId8"/>
                <a:stretch>
                  <a:fillRect l="-3830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80466" y="5242443"/>
                <a:ext cx="1811586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max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66" y="5242443"/>
                <a:ext cx="1811586" cy="4606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21783" y="4628139"/>
                <a:ext cx="3568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783" y="4628139"/>
                <a:ext cx="356865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79692" y="4049856"/>
                <a:ext cx="1422312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692" y="4049856"/>
                <a:ext cx="1422312" cy="347403"/>
              </a:xfrm>
              <a:prstGeom prst="rect">
                <a:avLst/>
              </a:prstGeom>
              <a:blipFill rotWithShape="0">
                <a:blip r:embed="rId11"/>
                <a:stretch>
                  <a:fillRect l="-3863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76711" y="4396654"/>
                <a:ext cx="1428275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711" y="4396654"/>
                <a:ext cx="1428275" cy="347403"/>
              </a:xfrm>
              <a:prstGeom prst="rect">
                <a:avLst/>
              </a:prstGeom>
              <a:blipFill rotWithShape="0">
                <a:blip r:embed="rId12"/>
                <a:stretch>
                  <a:fillRect l="-384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69090" y="5859719"/>
                <a:ext cx="1641154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90" y="5859719"/>
                <a:ext cx="1641154" cy="46063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02151" y="4628139"/>
                <a:ext cx="3568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151" y="4628139"/>
                <a:ext cx="356865" cy="5847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87981" y="4907562"/>
                <a:ext cx="1814023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max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𝜏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81" y="4907562"/>
                <a:ext cx="1814023" cy="46063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94992" y="5229096"/>
                <a:ext cx="3568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92" y="5229096"/>
                <a:ext cx="356865" cy="5847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96014" y="5550630"/>
                <a:ext cx="3568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sz="32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14" y="5550630"/>
                <a:ext cx="356865" cy="5847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21782" y="4959957"/>
                <a:ext cx="3568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782" y="4959957"/>
                <a:ext cx="356865" cy="5847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18799" y="5550630"/>
                <a:ext cx="3568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⋮</m:t>
                      </m:r>
                    </m:oMath>
                  </m:oMathPara>
                </a14:m>
                <a:endParaRPr lang="en-US" sz="3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799" y="5550630"/>
                <a:ext cx="356865" cy="5847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80466" y="5859589"/>
                <a:ext cx="1646413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𝑤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solidFill>
                                        <a:srgbClr val="000000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</a:rPr>
                                <m:t>𝑣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66" y="5859589"/>
                <a:ext cx="1646413" cy="460639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3610244" y="3885738"/>
            <a:ext cx="1670222" cy="15774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5" idx="1"/>
            <a:endCxn id="18" idx="3"/>
          </p:cNvCxnSpPr>
          <p:nvPr/>
        </p:nvCxnSpPr>
        <p:spPr>
          <a:xfrm flipH="1">
            <a:off x="3602004" y="3895363"/>
            <a:ext cx="1684427" cy="1242519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3"/>
            <a:endCxn id="6" idx="1"/>
          </p:cNvCxnSpPr>
          <p:nvPr/>
        </p:nvCxnSpPr>
        <p:spPr>
          <a:xfrm flipV="1">
            <a:off x="3602004" y="4217138"/>
            <a:ext cx="1684425" cy="642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604986" y="4579980"/>
            <a:ext cx="1675480" cy="1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02004" y="5137844"/>
            <a:ext cx="1673352" cy="3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602798" y="5463137"/>
            <a:ext cx="1673352" cy="38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3"/>
            <a:endCxn id="23" idx="1"/>
          </p:cNvCxnSpPr>
          <p:nvPr/>
        </p:nvCxnSpPr>
        <p:spPr>
          <a:xfrm flipV="1">
            <a:off x="3610244" y="6089909"/>
            <a:ext cx="1670222" cy="13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385599" y="3433041"/>
                <a:ext cx="2164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∅</m:t>
                      </m:r>
                    </m:oMath>
                  </m:oMathPara>
                </a14:m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599" y="3433041"/>
                <a:ext cx="216405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33333" r="-3333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92619" y="3433041"/>
                <a:ext cx="2164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charset="0"/>
                        </a:rPr>
                        <m:t>∅</m:t>
                      </m:r>
                    </m:oMath>
                  </m:oMathPara>
                </a14:m>
                <a:endParaRPr lang="en-US" sz="2000" dirty="0" smtClean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19" y="3433041"/>
                <a:ext cx="216405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33333" r="-3333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>
            <a:stCxn id="45" idx="1"/>
            <a:endCxn id="10" idx="3"/>
          </p:cNvCxnSpPr>
          <p:nvPr/>
        </p:nvCxnSpPr>
        <p:spPr>
          <a:xfrm flipH="1">
            <a:off x="3602004" y="3586930"/>
            <a:ext cx="1690615" cy="6366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5" idx="1"/>
            <a:endCxn id="11" idx="3"/>
          </p:cNvCxnSpPr>
          <p:nvPr/>
        </p:nvCxnSpPr>
        <p:spPr>
          <a:xfrm flipH="1">
            <a:off x="3604986" y="3586930"/>
            <a:ext cx="1687633" cy="9834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5" idx="1"/>
            <a:endCxn id="18" idx="3"/>
          </p:cNvCxnSpPr>
          <p:nvPr/>
        </p:nvCxnSpPr>
        <p:spPr>
          <a:xfrm flipH="1">
            <a:off x="3602004" y="3586930"/>
            <a:ext cx="1690615" cy="155095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5" idx="1"/>
          </p:cNvCxnSpPr>
          <p:nvPr/>
        </p:nvCxnSpPr>
        <p:spPr>
          <a:xfrm flipH="1">
            <a:off x="3610244" y="3586930"/>
            <a:ext cx="1682375" cy="187620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5" idx="1"/>
            <a:endCxn id="12" idx="3"/>
          </p:cNvCxnSpPr>
          <p:nvPr/>
        </p:nvCxnSpPr>
        <p:spPr>
          <a:xfrm flipH="1">
            <a:off x="3610244" y="3586930"/>
            <a:ext cx="1682375" cy="250310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4" idx="3"/>
            <a:endCxn id="6" idx="1"/>
          </p:cNvCxnSpPr>
          <p:nvPr/>
        </p:nvCxnSpPr>
        <p:spPr>
          <a:xfrm>
            <a:off x="3602004" y="3586930"/>
            <a:ext cx="1684425" cy="63020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4" idx="3"/>
            <a:endCxn id="7" idx="1"/>
          </p:cNvCxnSpPr>
          <p:nvPr/>
        </p:nvCxnSpPr>
        <p:spPr>
          <a:xfrm>
            <a:off x="3602004" y="3586930"/>
            <a:ext cx="1678462" cy="9834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4" idx="3"/>
          </p:cNvCxnSpPr>
          <p:nvPr/>
        </p:nvCxnSpPr>
        <p:spPr>
          <a:xfrm>
            <a:off x="3602004" y="3586930"/>
            <a:ext cx="1664820" cy="155091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4" idx="3"/>
            <a:endCxn id="8" idx="1"/>
          </p:cNvCxnSpPr>
          <p:nvPr/>
        </p:nvCxnSpPr>
        <p:spPr>
          <a:xfrm>
            <a:off x="3602004" y="3586930"/>
            <a:ext cx="1678462" cy="188583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3"/>
            <a:endCxn id="23" idx="1"/>
          </p:cNvCxnSpPr>
          <p:nvPr/>
        </p:nvCxnSpPr>
        <p:spPr>
          <a:xfrm>
            <a:off x="3602004" y="3586930"/>
            <a:ext cx="1678462" cy="250297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199639" y="3741474"/>
                <a:ext cx="8726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A6B727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639" y="3741474"/>
                <a:ext cx="872610" cy="307777"/>
              </a:xfrm>
              <a:prstGeom prst="rect">
                <a:avLst/>
              </a:prstGeom>
              <a:blipFill rotWithShape="0">
                <a:blip r:embed="rId22"/>
                <a:stretch>
                  <a:fillRect l="-979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199637" y="4043436"/>
                <a:ext cx="3162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A6B727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637" y="4043436"/>
                <a:ext cx="316240" cy="307777"/>
              </a:xfrm>
              <a:prstGeom prst="rect">
                <a:avLst/>
              </a:prstGeom>
              <a:blipFill rotWithShape="0">
                <a:blip r:embed="rId23"/>
                <a:stretch>
                  <a:fillRect l="-9615" r="-576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193674" y="4396653"/>
                <a:ext cx="3184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A6B727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74" y="4396653"/>
                <a:ext cx="318421" cy="307777"/>
              </a:xfrm>
              <a:prstGeom prst="rect">
                <a:avLst/>
              </a:prstGeom>
              <a:blipFill rotWithShape="0">
                <a:blip r:embed="rId24"/>
                <a:stretch>
                  <a:fillRect l="-9615" r="-9615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193674" y="5859589"/>
                <a:ext cx="475258" cy="335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A6B727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A6B727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A6B727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A6B727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74" y="5859589"/>
                <a:ext cx="475258" cy="335733"/>
              </a:xfrm>
              <a:prstGeom prst="rect">
                <a:avLst/>
              </a:prstGeom>
              <a:blipFill rotWithShape="0">
                <a:blip r:embed="rId25"/>
                <a:stretch>
                  <a:fillRect l="-6410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418145" y="4066476"/>
                <a:ext cx="3132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A6B727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145" y="4066476"/>
                <a:ext cx="313291" cy="307777"/>
              </a:xfrm>
              <a:prstGeom prst="rect">
                <a:avLst/>
              </a:prstGeom>
              <a:blipFill rotWithShape="0">
                <a:blip r:embed="rId26"/>
                <a:stretch>
                  <a:fillRect l="-11765" r="-13725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424471" y="4396652"/>
                <a:ext cx="3132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A6B727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71" y="4396652"/>
                <a:ext cx="313291" cy="307777"/>
              </a:xfrm>
              <a:prstGeom prst="rect">
                <a:avLst/>
              </a:prstGeom>
              <a:blipFill rotWithShape="0">
                <a:blip r:embed="rId27"/>
                <a:stretch>
                  <a:fillRect l="-21569" r="-7843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212398" y="5859589"/>
                <a:ext cx="462306" cy="335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A6B727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A6B727"/>
                                  </a:solidFill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A6B727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b>
                        <m:sup>
                          <m: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A6B727"/>
                  </a:solidFill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98" y="5859589"/>
                <a:ext cx="462306" cy="335733"/>
              </a:xfrm>
              <a:prstGeom prst="rect">
                <a:avLst/>
              </a:prstGeom>
              <a:blipFill rotWithShape="0">
                <a:blip r:embed="rId28"/>
                <a:stretch>
                  <a:fillRect l="-14474"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1097280" y="4959840"/>
                <a:ext cx="5763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max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A6B727"/>
                  </a:solidFill>
                </a:endParaRPr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959840"/>
                <a:ext cx="576376" cy="307777"/>
              </a:xfrm>
              <a:prstGeom prst="rect">
                <a:avLst/>
              </a:prstGeom>
              <a:blipFill rotWithShape="0">
                <a:blip r:embed="rId29"/>
                <a:stretch>
                  <a:fillRect l="-10526" r="-2105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409642" y="3748145"/>
                <a:ext cx="32919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A6B727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642" y="3748145"/>
                <a:ext cx="329193" cy="307777"/>
              </a:xfrm>
              <a:prstGeom prst="rect">
                <a:avLst/>
              </a:prstGeom>
              <a:blipFill rotWithShape="0">
                <a:blip r:embed="rId30"/>
                <a:stretch>
                  <a:fillRect l="-7407" r="-12963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97547" y="5318873"/>
                <a:ext cx="5893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max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A6B727"/>
                              </a:solidFill>
                              <a:latin typeface="Cambria Math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A6B727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547" y="5318873"/>
                <a:ext cx="589329" cy="307777"/>
              </a:xfrm>
              <a:prstGeom prst="rect">
                <a:avLst/>
              </a:prstGeom>
              <a:blipFill rotWithShape="0">
                <a:blip r:embed="rId31"/>
                <a:stretch>
                  <a:fillRect l="-6250" r="-3125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786876" y="3261445"/>
                <a:ext cx="4338427" cy="254018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Contribution to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charset="0"/>
                          </a:rPr>
                          <m:t>𝜹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charset="0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000" b="1" i="1" smtClean="0">
                                <a:latin typeface="Cambria Math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latin typeface="Cambria Math" charset="0"/>
                                  </a:rPr>
                                  <m:t>𝝉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b="1" i="1" smtClean="0">
                        <a:latin typeface="Cambria Math" charset="0"/>
                      </a:rPr>
                      <m:t>−</m:t>
                    </m:r>
                    <m:r>
                      <a:rPr lang="en-US" sz="2000" b="1" i="1" smtClean="0">
                        <a:latin typeface="Cambria Math" charset="0"/>
                      </a:rPr>
                      <m:t>𝟏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⃑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⃑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≔</m:t>
                      </m:r>
                    </m:oMath>
                  </m:oMathPara>
                </a14:m>
                <a:endParaRPr lang="en-US" sz="2000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charset="0"/>
                                </a:rPr>
                                <m:t>max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𝑐</m:t>
                              </m:r>
                            </m:sup>
                          </m:sSubSup>
                          <m:r>
                            <a:rPr lang="en-US" sz="1600" b="0" i="1" smtClean="0">
                              <a:latin typeface="Cambria Math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latin typeface="Cambria Math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6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sz="1600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1600" b="0" i="1" smtClean="0">
                                              <a:latin typeface="Cambria Math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sz="2000" dirty="0" smtClean="0"/>
                  <a:t>where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𝑐</m:t>
                              </m:r>
                            </m:sup>
                          </m:sSubSup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sz="1600" b="0" i="1" smtClean="0">
                          <a:latin typeface="Cambria Math" charset="0"/>
                        </a:rPr>
                        <m:t>⋅</m:t>
                      </m:r>
                      <m:r>
                        <a:rPr lang="en-US" sz="1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max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0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bSup>
                      <m:r>
                        <a:rPr lang="en-US" sz="1600" i="1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𝑐</m:t>
                              </m:r>
                            </m:sup>
                          </m:sSubSup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⋅</m:t>
                      </m:r>
                      <m:r>
                        <a:rPr lang="en-US" sz="16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𝕀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𝑖</m:t>
                          </m:r>
                          <m:r>
                            <a:rPr lang="en-US" sz="1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max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876" y="3261445"/>
                <a:ext cx="4338427" cy="2540183"/>
              </a:xfrm>
              <a:prstGeom prst="rect">
                <a:avLst/>
              </a:prstGeom>
              <a:blipFill rotWithShape="0">
                <a:blip r:embed="rId32"/>
                <a:stretch>
                  <a:fillRect l="-1404" t="-1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786876" y="3997740"/>
            <a:ext cx="4338428" cy="1815882"/>
          </a:xfrm>
          <a:prstGeom prst="rect">
            <a:avLst/>
          </a:prstGeom>
          <a:solidFill>
            <a:schemeClr val="bg1">
              <a:lumMod val="85000"/>
              <a:alpha val="94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some linear function in the flip parameters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477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14" grpId="0" animBg="1"/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>
                    <a:ea typeface="Cambria Math" charset="0"/>
                    <a:cs typeface="Cambria Math" charset="0"/>
                  </a:rPr>
                  <a:t>If we could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 smtClean="0">
                    <a:ea typeface="Cambria Math" charset="0"/>
                    <a:cs typeface="Cambria Math" charset="0"/>
                  </a:rPr>
                  <a:t>’s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&gt;0</m:t>
                    </m:r>
                  </m:oMath>
                </a14:m>
                <a:r>
                  <a:rPr lang="en-US" sz="2800" b="0" dirty="0" smtClean="0">
                    <a:ea typeface="Cambria Math" charset="0"/>
                    <a:cs typeface="Cambria Math" charset="0"/>
                  </a:rPr>
                  <a:t> so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charset="0"/>
                        </a:rPr>
                        <m:t>𝐻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⃑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⃑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≤−1+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 charset="0"/>
                        </a:rPr>
                        <m:t>    ∀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𝐵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acc>
                        <m:accPr>
                          <m:chr m:val="⃑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𝑐</m:t>
                              </m:r>
                            </m:sup>
                          </m:sSup>
                        </m:e>
                      </m:acc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acc>
                        <m:accPr>
                          <m:chr m:val="⃑"/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𝑐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800" b="0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ea typeface="Cambria Math" charset="0"/>
                    <a:cs typeface="Cambria Math" charset="0"/>
                  </a:rPr>
                  <a:t>then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  <a:ea typeface="Calibri" charset="0"/>
                        <a:cs typeface="Times New Roman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800" b="0" i="1" smtClean="0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−1</m:t>
                        </m:r>
                      </m:e>
                    </m:d>
                    <m:r>
                      <m:rPr>
                        <m:aln/>
                      </m:rPr>
                      <a:rPr lang="en-US" sz="28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=</m:t>
                    </m:r>
                    <m:r>
                      <a:rPr lang="en-US" sz="28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𝑐</m:t>
                            </m:r>
                            <m: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=0</m:t>
                            </m:r>
                          </m:e>
                        </m:d>
                      </m:e>
                    </m:d>
                    <m:r>
                      <a:rPr lang="en-US" sz="28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</m:ctrlPr>
                      </m:naryPr>
                      <m:sub>
                        <m:r>
                          <a:rPr lang="en-US" sz="28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𝑐</m:t>
                        </m:r>
                        <m:r>
                          <a:rPr lang="en-US" sz="28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≠0</m:t>
                        </m:r>
                      </m:sub>
                      <m:sup/>
                      <m:e>
                        <m:r>
                          <a:rPr lang="en-US" sz="2800" i="1">
                            <a:effectLst/>
                            <a:latin typeface="Cambria Math" charset="0"/>
                            <a:ea typeface="Calibri" charset="0"/>
                            <a:cs typeface="Times New Roman" charset="0"/>
                          </a:rPr>
                          <m:t>𝐻</m:t>
                        </m:r>
                        <m:d>
                          <m:dPr>
                            <m:ctrlP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,</m:t>
                            </m:r>
                            <m:acc>
                              <m:accPr>
                                <m:chr m:val="⃑"/>
                                <m:ctrlP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charset="0"/>
                                        <a:ea typeface="Calibri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charset="0"/>
                                        <a:ea typeface="Calibri" charset="0"/>
                                        <a:cs typeface="Times New Roman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effectLst/>
                                        <a:latin typeface="Cambria Math" charset="0"/>
                                        <a:ea typeface="Calibri" charset="0"/>
                                        <a:cs typeface="Times New Roman" charset="0"/>
                                      </a:rPr>
                                      <m:t>𝑐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sz="2800" i="1">
                                <a:effectLst/>
                                <a:latin typeface="Cambria Math" charset="0"/>
                                <a:ea typeface="Calibri" charset="0"/>
                                <a:cs typeface="Times New Roman" charset="0"/>
                              </a:rPr>
                              <m:t>,</m:t>
                            </m:r>
                            <m:acc>
                              <m:accPr>
                                <m:chr m:val="⃑"/>
                                <m:ctrlPr>
                                  <a:rPr lang="en-US" sz="2800" i="1">
                                    <a:effectLst/>
                                    <a:latin typeface="Cambria Math" charset="0"/>
                                    <a:ea typeface="Calibri" charset="0"/>
                                    <a:cs typeface="Times New Roman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charset="0"/>
                                        <a:ea typeface="Calibri" charset="0"/>
                                        <a:cs typeface="Times New Roman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effectLst/>
                                        <a:latin typeface="Cambria Math" charset="0"/>
                                        <a:ea typeface="Calibri" charset="0"/>
                                        <a:cs typeface="Times New Roman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effectLst/>
                                        <a:latin typeface="Cambria Math" charset="0"/>
                                        <a:ea typeface="Calibri" charset="0"/>
                                        <a:cs typeface="Times New Roman" charset="0"/>
                                      </a:rPr>
                                      <m:t>𝑐</m:t>
                                    </m:r>
                                  </m:sup>
                                </m:sSup>
                              </m:e>
                            </m:acc>
                          </m:e>
                        </m:d>
                      </m:e>
                    </m:nary>
                  </m:oMath>
                </a14:m>
                <a:endParaRPr lang="en-US" sz="2800" i="1" dirty="0" smtClean="0">
                  <a:effectLst/>
                  <a:latin typeface="Cambria Math" charset="0"/>
                  <a:ea typeface="Calibri" charset="0"/>
                  <a:cs typeface="Times New Roman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smtClean="0">
                    <a:effectLst/>
                    <a:ea typeface="Calibri" charset="0"/>
                    <a:cs typeface="Times New Roman" charset="0"/>
                  </a:rPr>
                  <a:t>	  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≤−</m:t>
                    </m:r>
                    <m:r>
                      <a:rPr lang="en-US" sz="28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𝑘</m:t>
                    </m:r>
                    <m:r>
                      <a:rPr lang="en-US" sz="28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+</m:t>
                    </m:r>
                    <m:r>
                      <a:rPr lang="en-US" sz="28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𝜆</m:t>
                    </m:r>
                    <m:r>
                      <a:rPr lang="en-US" sz="28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⋅</m:t>
                    </m:r>
                    <m:r>
                      <a:rPr lang="en-US" sz="2800" i="1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𝑑</m:t>
                    </m:r>
                    <m:r>
                      <a:rPr lang="en-US" sz="2800" b="0" i="1" smtClean="0">
                        <a:effectLst/>
                        <a:latin typeface="Cambria Math" charset="0"/>
                        <a:ea typeface="Calibri" charset="0"/>
                        <a:cs typeface="Times New Roman" charset="0"/>
                      </a:rPr>
                      <m:t>&lt;0</m:t>
                    </m:r>
                  </m:oMath>
                </a14:m>
                <a:endParaRPr lang="en-US" sz="2800" dirty="0">
                  <a:effectLst/>
                  <a:latin typeface="Calibri" charset="0"/>
                  <a:ea typeface="Calibri" charset="0"/>
                  <a:cs typeface="Times New Roman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ea typeface="Cambria Math" charset="0"/>
                    <a:cs typeface="Cambria Math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𝜆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⋅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</m:oMath>
                </a14:m>
                <a:r>
                  <a:rPr lang="en-US" sz="2800" dirty="0" smtClean="0">
                    <a:ea typeface="Cambria Math" charset="0"/>
                    <a:cs typeface="Cambria Math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121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Fancier </a:t>
            </a:r>
            <a:r>
              <a:rPr lang="en-US" dirty="0"/>
              <a:t>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97280" y="4991357"/>
                <a:ext cx="10058400" cy="121706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[</a:t>
                </a:r>
                <a:r>
                  <a:rPr lang="en-US" sz="2800" b="1" dirty="0" err="1" smtClean="0"/>
                  <a:t>Vigoda</a:t>
                </a:r>
                <a:r>
                  <a:rPr lang="en-US" sz="2800" b="1" dirty="0" smtClean="0"/>
                  <a:t> ‘99]</a:t>
                </a:r>
                <a:r>
                  <a:rPr lang="en-US" sz="2800" dirty="0" smtClean="0"/>
                  <a:t>: Can satisfy (*) using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𝜆</m:t>
                    </m:r>
                    <m:r>
                      <a:rPr lang="en-US" sz="2800" b="0" i="1" smtClean="0">
                        <a:latin typeface="Cambria Math" charset="0"/>
                      </a:rPr>
                      <m:t>=11/6</m:t>
                    </m:r>
                  </m:oMath>
                </a14:m>
                <a:r>
                  <a:rPr lang="en-US" sz="2800" dirty="0" smtClean="0"/>
                  <a:t>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=1,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42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6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21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21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6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charset="0"/>
                            </a:rPr>
                            <m:t>84</m:t>
                          </m:r>
                        </m:den>
                      </m:f>
                      <m:r>
                        <a:rPr lang="en-US" sz="2400" b="0" i="1" smtClean="0">
                          <a:latin typeface="Cambria Math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=0 ∀</m:t>
                      </m:r>
                      <m:r>
                        <a:rPr lang="en-US" sz="24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charset="0"/>
                        </a:rPr>
                        <m:t>&gt;6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991357"/>
                <a:ext cx="10058400" cy="1217064"/>
              </a:xfrm>
              <a:prstGeom prst="rect">
                <a:avLst/>
              </a:prstGeom>
              <a:blipFill rotWithShape="0">
                <a:blip r:embed="rId4"/>
                <a:stretch>
                  <a:fillRect l="-1212" t="-55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533888" y="2231136"/>
            <a:ext cx="62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(*)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710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Vigoda’s</a:t>
            </a:r>
            <a:r>
              <a:rPr lang="en-US" dirty="0" smtClean="0"/>
              <a:t> analysis as an LP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7280" y="1845734"/>
            <a:ext cx="1005840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Linear Program 1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471352" y="2402727"/>
              <a:ext cx="9310255" cy="15603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7511"/>
                    <a:gridCol w="7612744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minimize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sz="28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subject to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i="1" smtClean="0">
                                    <a:latin typeface="Cambria Math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en-US" sz="2800" i="1"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i="1">
                                                <a:latin typeface="Cambria Math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i="1">
                                                <a:latin typeface="Cambria Math" charset="0"/>
                                              </a:rPr>
                                              <m:t>𝑐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,</m:t>
                                    </m:r>
                                    <m:acc>
                                      <m:accPr>
                                        <m:chr m:val="⃑"/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sSup>
                                          <m:sSupPr>
                                            <m:ctrlPr>
                                              <a:rPr lang="en-US" sz="2800" i="1">
                                                <a:latin typeface="Cambria Math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800" i="1">
                                                <a:latin typeface="Cambria Math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p>
                                            <m:r>
                                              <a:rPr lang="en-US" sz="2800" i="1">
                                                <a:latin typeface="Cambria Math" charset="0"/>
                                              </a:rPr>
                                              <m:t>𝑐</m:t>
                                            </m:r>
                                          </m:sup>
                                        </m:sSup>
                                      </m:e>
                                    </m:acc>
                                  </m:e>
                                </m:d>
                                <m:r>
                                  <a:rPr lang="en-US" sz="2800" i="1">
                                    <a:latin typeface="Cambria Math" charset="0"/>
                                  </a:rPr>
                                  <m:t>≤−1+</m:t>
                                </m:r>
                                <m:r>
                                  <a:rPr lang="en-US" sz="2800" i="1">
                                    <a:latin typeface="Cambria Math" charset="0"/>
                                  </a:rPr>
                                  <m:t>𝜆</m:t>
                                </m:r>
                                <m:r>
                                  <a:rPr lang="en-US" sz="2800" i="1">
                                    <a:latin typeface="Cambria Math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charset="0"/>
                                  </a:rPr>
                                  <m:t>    ∀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latin typeface="Cambria Math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acc>
                                <m:r>
                                  <a:rPr lang="en-US" sz="2800" i="1">
                                    <a:latin typeface="Cambria Math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⃑"/>
                                    <m:ctrlPr>
                                      <a:rPr lang="en-US" sz="28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acc>
                              </m:oMath>
                            </m:oMathPara>
                          </a14:m>
                          <a:endParaRPr lang="en-US" sz="2800" dirty="0" smtClean="0">
                            <a:latin typeface="Cambria Math" charset="0"/>
                          </a:endParaRP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1=</m:t>
                                    </m:r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≥…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1471352" y="2402727"/>
              <a:ext cx="9310255" cy="156032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7511"/>
                    <a:gridCol w="7612744"/>
                  </a:tblGrid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minimize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2338" t="-11765" b="-202353"/>
                          </a:stretch>
                        </a:blipFill>
                      </a:tcPr>
                    </a:tc>
                  </a:tr>
                  <a:tr h="1042162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subject to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3"/>
                          <a:stretch>
                            <a:fillRect l="-22338" t="-552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1097280" y="4676503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  <a:r>
              <a:rPr lang="en-US" sz="2800" dirty="0" smtClean="0"/>
              <a:t>: Is </a:t>
            </a:r>
            <a:r>
              <a:rPr lang="en-US" sz="2800" dirty="0" err="1" smtClean="0"/>
              <a:t>Vigoda’s</a:t>
            </a:r>
            <a:r>
              <a:rPr lang="en-US" sz="2800" dirty="0" smtClean="0"/>
              <a:t> solution optimal for this LP?</a:t>
            </a:r>
          </a:p>
          <a:p>
            <a:r>
              <a:rPr lang="en-US" sz="2800" b="1" dirty="0" smtClean="0"/>
              <a:t>A</a:t>
            </a:r>
            <a:r>
              <a:rPr lang="en-US" sz="2800" dirty="0" smtClean="0"/>
              <a:t>: Yes!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436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of 11/6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In fact, optimality of 11/6 can be seen just by looking at the constraints arising from the two “extremal configurations”: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3,2;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charset="0"/>
                        </a:rPr>
                        <m:t>and</m:t>
                      </m:r>
                      <m:r>
                        <a:rPr lang="en-US" sz="2800" b="0" i="0" smtClean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7,3;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0" smtClean="0">
                                  <a:latin typeface="Cambria Math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sz="2800" b="0" i="0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0" smtClean="0">
                                  <a:latin typeface="Cambria Math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97280" y="3299812"/>
            <a:ext cx="100584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Linear Program </a:t>
            </a:r>
            <a:r>
              <a:rPr lang="en-US" sz="2800" b="1" dirty="0" smtClean="0">
                <a:solidFill>
                  <a:srgbClr val="000000"/>
                </a:solidFill>
              </a:rPr>
              <a:t>2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/>
              </p:cNvGraphicFramePr>
              <p:nvPr>
                <p:extLst/>
              </p:nvPr>
            </p:nvGraphicFramePr>
            <p:xfrm>
              <a:off x="1471352" y="3856805"/>
              <a:ext cx="9310255" cy="188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7511"/>
                    <a:gridCol w="7612744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minimize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sz="28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subject to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−2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≤−1+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sz="2800" b="0" i="1" dirty="0" smtClean="0">
                            <a:latin typeface="Cambria Math" charset="0"/>
                          </a:endParaRP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+5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latin typeface="Cambria Math" charset="0"/>
                                              </a:rPr>
                                              <m:t>7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≤−1+2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𝜆</m:t>
                                </m:r>
                              </m:oMath>
                            </m:oMathPara>
                          </a14:m>
                          <a:endParaRPr lang="en-US" sz="2800" b="0" i="1" dirty="0" smtClean="0">
                            <a:latin typeface="Cambria Math" charset="0"/>
                          </a:endParaRPr>
                        </a:p>
                        <a:p>
                          <a:pPr marL="0" marR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1=</m:t>
                                    </m:r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≥…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159182"/>
                  </p:ext>
                </p:extLst>
              </p:nvPr>
            </p:nvGraphicFramePr>
            <p:xfrm>
              <a:off x="1471352" y="3856805"/>
              <a:ext cx="9310255" cy="188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97511"/>
                    <a:gridCol w="7612744"/>
                  </a:tblGrid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minimize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2338" t="-11765" b="-265882"/>
                          </a:stretch>
                        </a:blipFill>
                      </a:tcPr>
                    </a:tc>
                  </a:tr>
                  <a:tr h="13716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 b="0" dirty="0" smtClean="0">
                              <a:solidFill>
                                <a:schemeClr val="tx1"/>
                              </a:solidFill>
                            </a:rPr>
                            <a:t>subject to</a:t>
                          </a:r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22338" t="-420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0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3,2;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8287" r="39867" b="26454"/>
          <a:stretch/>
        </p:blipFill>
        <p:spPr>
          <a:xfrm>
            <a:off x="4826000" y="2607733"/>
            <a:ext cx="2607733" cy="3520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5677" y="30310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8954" y="30310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12" name="Circular Arrow 11"/>
          <p:cNvSpPr/>
          <p:nvPr/>
        </p:nvSpPr>
        <p:spPr>
          <a:xfrm rot="17100000">
            <a:off x="4578387" y="3649609"/>
            <a:ext cx="640915" cy="18722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09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479" y="435506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c=</a:t>
            </a:r>
            <a:r>
              <a:rPr lang="en-US" dirty="0" smtClean="0">
                <a:solidFill>
                  <a:srgbClr val="02FA00"/>
                </a:solidFill>
              </a:rPr>
              <a:t>green</a:t>
            </a:r>
            <a:endParaRPr lang="en-US" dirty="0">
              <a:solidFill>
                <a:srgbClr val="02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Motivation- phase transitions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/>
                  <a:t>Does uniqueness threshold coincide with computational hardness threshold for </a:t>
                </a:r>
                <a:r>
                  <a:rPr lang="en-US" sz="2800" b="1" dirty="0" smtClean="0"/>
                  <a:t>approximately counting </a:t>
                </a:r>
                <a:r>
                  <a:rPr lang="en-US" sz="2800" b="1" i="1" dirty="0" smtClean="0"/>
                  <a:t>k</a:t>
                </a:r>
                <a:r>
                  <a:rPr lang="en-US" sz="2800" b="1" dirty="0" smtClean="0"/>
                  <a:t>-colorings</a:t>
                </a:r>
                <a:r>
                  <a:rPr lang="en-US" sz="2800" b="1" dirty="0"/>
                  <a:t>?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800" dirty="0">
                    <a:solidFill>
                      <a:schemeClr val="accent1"/>
                    </a:solidFill>
                  </a:rPr>
                  <a:t>[Sly, Sun </a:t>
                </a:r>
                <a:r>
                  <a:rPr lang="fr-FR" sz="2800" dirty="0">
                    <a:solidFill>
                      <a:schemeClr val="accent1"/>
                    </a:solidFill>
                  </a:rPr>
                  <a:t>’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12] + [</a:t>
                </a:r>
                <a:r>
                  <a:rPr lang="en-US" sz="2800" dirty="0" err="1">
                    <a:solidFill>
                      <a:schemeClr val="accent1"/>
                    </a:solidFill>
                  </a:rPr>
                  <a:t>Weitz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‘06] + [Sinclair, Srivastava, </a:t>
                </a:r>
                <a:r>
                  <a:rPr lang="en-US" sz="2800" dirty="0" err="1">
                    <a:solidFill>
                      <a:schemeClr val="accent1"/>
                    </a:solidFill>
                  </a:rPr>
                  <a:t>Thurley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2800" dirty="0">
                    <a:solidFill>
                      <a:schemeClr val="accent1"/>
                    </a:solidFill>
                  </a:rPr>
                  <a:t>’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11]</a:t>
                </a:r>
                <a:r>
                  <a:rPr lang="en-US" sz="2800" dirty="0"/>
                  <a:t>: Yes for general antiferromagnetic 2-spin </a:t>
                </a:r>
                <a:r>
                  <a:rPr lang="en-US" sz="2800" dirty="0" smtClean="0"/>
                  <a:t>systems on </a:t>
                </a:r>
                <a:r>
                  <a:rPr lang="en-US" sz="2800" dirty="0"/>
                  <a:t>bounded-degree </a:t>
                </a:r>
                <a:r>
                  <a:rPr lang="en-US" sz="2800" dirty="0" smtClean="0"/>
                  <a:t>graphs</a:t>
                </a:r>
                <a:endParaRPr lang="en-US" sz="2800" dirty="0"/>
              </a:p>
              <a:p>
                <a:pPr lvl="1">
                  <a:buFont typeface="Arial" charset="0"/>
                  <a:buChar char="•"/>
                </a:pPr>
                <a:r>
                  <a:rPr lang="en-US" sz="2800" dirty="0">
                    <a:solidFill>
                      <a:schemeClr val="accent1"/>
                    </a:solidFill>
                  </a:rPr>
                  <a:t>[</a:t>
                </a:r>
                <a:r>
                  <a:rPr lang="en-US" sz="2800" dirty="0" err="1">
                    <a:solidFill>
                      <a:schemeClr val="accent1"/>
                    </a:solidFill>
                  </a:rPr>
                  <a:t>Galanis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, </a:t>
                </a:r>
                <a:r>
                  <a:rPr lang="en-US" sz="2800" dirty="0" err="1">
                    <a:solidFill>
                      <a:schemeClr val="accent1"/>
                    </a:solidFill>
                  </a:rPr>
                  <a:t>Stefankovic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, </a:t>
                </a:r>
                <a:r>
                  <a:rPr lang="en-US" sz="2800" dirty="0" err="1">
                    <a:solidFill>
                      <a:schemeClr val="accent1"/>
                    </a:solidFill>
                  </a:rPr>
                  <a:t>Vigoda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fr-FR" sz="2800" dirty="0">
                    <a:solidFill>
                      <a:schemeClr val="accent1"/>
                    </a:solidFill>
                  </a:rPr>
                  <a:t>’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14]</a:t>
                </a:r>
                <a:r>
                  <a:rPr lang="en-US" sz="2800" dirty="0"/>
                  <a:t>: </a:t>
                </a:r>
                <a:r>
                  <a:rPr lang="en-US" sz="2800" dirty="0" smtClean="0"/>
                  <a:t>			      Hardness </a:t>
                </a:r>
                <a:r>
                  <a:rPr lang="en-US" sz="2800" dirty="0"/>
                  <a:t>for </a:t>
                </a:r>
                <a:r>
                  <a:rPr lang="en-US" sz="2800" i="1" dirty="0"/>
                  <a:t>k</a:t>
                </a:r>
                <a:r>
                  <a:rPr lang="en-US" sz="2800" dirty="0"/>
                  <a:t>-colorings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𝑘</m:t>
                    </m:r>
                    <m:r>
                      <a:rPr lang="en-US" sz="2800" i="1">
                        <a:latin typeface="Cambria Math" charset="0"/>
                      </a:rPr>
                      <m:t>&lt;</m:t>
                    </m:r>
                    <m:r>
                      <a:rPr lang="en-US" sz="2800" i="1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800" dirty="0"/>
                  <a:t> and antiferromagnetic Potts model in (conjectured) non-uniqueness </a:t>
                </a:r>
                <a:r>
                  <a:rPr lang="en-US" sz="2800" dirty="0" smtClean="0"/>
                  <a:t>region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sz="2800" dirty="0" smtClean="0"/>
                  <a:t>What about the algorithmic side?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121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6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,2;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8287" r="39867" b="26454"/>
          <a:stretch/>
        </p:blipFill>
        <p:spPr>
          <a:xfrm>
            <a:off x="4826000" y="2607733"/>
            <a:ext cx="2607733" cy="3520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5677" y="30310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8954" y="30310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10" name="Circular Arrow 9"/>
          <p:cNvSpPr/>
          <p:nvPr/>
        </p:nvSpPr>
        <p:spPr>
          <a:xfrm rot="17100000">
            <a:off x="4578387" y="3649609"/>
            <a:ext cx="640915" cy="18722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09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79" y="435506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c=</a:t>
            </a:r>
            <a:r>
              <a:rPr lang="en-US" dirty="0" smtClean="0">
                <a:solidFill>
                  <a:srgbClr val="02FA00"/>
                </a:solidFill>
              </a:rPr>
              <a:t>green</a:t>
            </a:r>
            <a:endParaRPr lang="en-US" dirty="0">
              <a:solidFill>
                <a:srgbClr val="02FA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926080" y="2802569"/>
            <a:ext cx="340950" cy="3409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26080" y="4197477"/>
            <a:ext cx="340950" cy="3409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26080" y="5587422"/>
            <a:ext cx="340950" cy="3409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4"/>
            <a:endCxn id="12" idx="0"/>
          </p:cNvCxnSpPr>
          <p:nvPr/>
        </p:nvCxnSpPr>
        <p:spPr>
          <a:xfrm>
            <a:off x="5096555" y="3143519"/>
            <a:ext cx="0" cy="1053958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92574" y="4538427"/>
            <a:ext cx="0" cy="1053958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94905" y="5897195"/>
                <a:ext cx="995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𝑐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905" y="5897195"/>
                <a:ext cx="99533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0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8287" r="39867" b="26454"/>
          <a:stretch/>
        </p:blipFill>
        <p:spPr>
          <a:xfrm>
            <a:off x="4826000" y="2607733"/>
            <a:ext cx="2607733" cy="3520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5677" y="30310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8954" y="30310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10" name="Circular Arrow 9"/>
          <p:cNvSpPr/>
          <p:nvPr/>
        </p:nvSpPr>
        <p:spPr>
          <a:xfrm rot="17100000">
            <a:off x="4578387" y="3649609"/>
            <a:ext cx="640915" cy="18722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09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79" y="435506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c=</a:t>
            </a:r>
            <a:r>
              <a:rPr lang="en-US" dirty="0" smtClean="0">
                <a:solidFill>
                  <a:srgbClr val="02FA00"/>
                </a:solidFill>
              </a:rPr>
              <a:t>green</a:t>
            </a:r>
            <a:endParaRPr lang="en-US" dirty="0">
              <a:solidFill>
                <a:srgbClr val="02FA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006460" y="2802569"/>
            <a:ext cx="340950" cy="3409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06460" y="4197477"/>
            <a:ext cx="340950" cy="3409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4"/>
            <a:endCxn id="12" idx="0"/>
          </p:cNvCxnSpPr>
          <p:nvPr/>
        </p:nvCxnSpPr>
        <p:spPr>
          <a:xfrm>
            <a:off x="7176935" y="3143519"/>
            <a:ext cx="0" cy="1053958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9266" y="5897195"/>
                <a:ext cx="969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𝑐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266" y="5897195"/>
                <a:ext cx="96956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05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8287" r="39867" b="26454"/>
          <a:stretch/>
        </p:blipFill>
        <p:spPr>
          <a:xfrm>
            <a:off x="4826000" y="2607733"/>
            <a:ext cx="2607733" cy="3520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5677" y="30310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8954" y="30310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10" name="Circular Arrow 9"/>
          <p:cNvSpPr/>
          <p:nvPr/>
        </p:nvSpPr>
        <p:spPr>
          <a:xfrm rot="17100000">
            <a:off x="4578387" y="3649609"/>
            <a:ext cx="640915" cy="18722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09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79" y="435506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c=</a:t>
            </a:r>
            <a:r>
              <a:rPr lang="en-US" dirty="0" smtClean="0">
                <a:solidFill>
                  <a:srgbClr val="02FA00"/>
                </a:solidFill>
              </a:rPr>
              <a:t>green</a:t>
            </a:r>
            <a:endParaRPr lang="en-US" dirty="0">
              <a:solidFill>
                <a:srgbClr val="02FA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006460" y="4193014"/>
            <a:ext cx="340950" cy="3409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06460" y="5587922"/>
            <a:ext cx="340950" cy="3409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4"/>
            <a:endCxn id="12" idx="0"/>
          </p:cNvCxnSpPr>
          <p:nvPr/>
        </p:nvCxnSpPr>
        <p:spPr>
          <a:xfrm>
            <a:off x="7176935" y="4533964"/>
            <a:ext cx="0" cy="1053958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59623" y="5897195"/>
                <a:ext cx="13893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4E4DFF"/>
                          </a:solidFill>
                          <a:latin typeface="Cambria Math" charset="0"/>
                        </a:rPr>
                        <m:t>blue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623" y="5897195"/>
                <a:ext cx="138935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82794" y="4353761"/>
                <a:ext cx="47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94" y="4353761"/>
                <a:ext cx="4710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00820" y="4353761"/>
                <a:ext cx="47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820" y="4353761"/>
                <a:ext cx="4710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9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28287" r="39867" b="26454"/>
          <a:stretch/>
        </p:blipFill>
        <p:spPr>
          <a:xfrm>
            <a:off x="4826000" y="2607733"/>
            <a:ext cx="2607733" cy="3520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25677" y="30310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8954" y="303106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10" name="Circular Arrow 9"/>
          <p:cNvSpPr/>
          <p:nvPr/>
        </p:nvSpPr>
        <p:spPr>
          <a:xfrm rot="17100000">
            <a:off x="4578387" y="3649609"/>
            <a:ext cx="640915" cy="18722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09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7479" y="4355061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c=</a:t>
            </a:r>
            <a:r>
              <a:rPr lang="en-US" dirty="0" smtClean="0">
                <a:solidFill>
                  <a:srgbClr val="02FA00"/>
                </a:solidFill>
              </a:rPr>
              <a:t>green</a:t>
            </a:r>
            <a:endParaRPr lang="en-US" dirty="0">
              <a:solidFill>
                <a:srgbClr val="02FA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925035" y="4193014"/>
            <a:ext cx="340950" cy="34095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74932" y="5897195"/>
                <a:ext cx="1641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yellow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932" y="5897195"/>
                <a:ext cx="164115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82794" y="4353761"/>
                <a:ext cx="47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94" y="4353761"/>
                <a:ext cx="47102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00820" y="4353761"/>
                <a:ext cx="47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820" y="4353761"/>
                <a:ext cx="4710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6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32041" r="19009" b="34466"/>
          <a:stretch/>
        </p:blipFill>
        <p:spPr>
          <a:xfrm>
            <a:off x="1978177" y="2777798"/>
            <a:ext cx="8296605" cy="2830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,3;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6234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278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10" name="Circular Arrow 9"/>
          <p:cNvSpPr/>
          <p:nvPr/>
        </p:nvSpPr>
        <p:spPr>
          <a:xfrm rot="17100000">
            <a:off x="2427921" y="3487562"/>
            <a:ext cx="640915" cy="18722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09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013" y="419301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c=</a:t>
            </a:r>
            <a:r>
              <a:rPr lang="en-US" dirty="0" smtClean="0">
                <a:solidFill>
                  <a:srgbClr val="02FA00"/>
                </a:solidFill>
              </a:rPr>
              <a:t>green</a:t>
            </a:r>
            <a:endParaRPr lang="en-US" dirty="0">
              <a:solidFill>
                <a:srgbClr val="02F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32041" r="19009" b="34466"/>
          <a:stretch/>
        </p:blipFill>
        <p:spPr>
          <a:xfrm>
            <a:off x="1978177" y="2777798"/>
            <a:ext cx="8296605" cy="2830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,3;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6234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278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10" name="Circular Arrow 9"/>
          <p:cNvSpPr/>
          <p:nvPr/>
        </p:nvSpPr>
        <p:spPr>
          <a:xfrm rot="17100000">
            <a:off x="2427921" y="3487562"/>
            <a:ext cx="640915" cy="18722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09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013" y="419301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c=</a:t>
            </a:r>
            <a:r>
              <a:rPr lang="en-US" dirty="0" smtClean="0">
                <a:solidFill>
                  <a:srgbClr val="02FA00"/>
                </a:solidFill>
              </a:rPr>
              <a:t>green</a:t>
            </a:r>
            <a:endParaRPr lang="en-US" dirty="0">
              <a:solidFill>
                <a:srgbClr val="02FA00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691476" y="2896120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76687" y="5635637"/>
                <a:ext cx="995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𝑐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687" y="5635637"/>
                <a:ext cx="99533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>
            <a:spLocks noChangeAspect="1"/>
          </p:cNvSpPr>
          <p:nvPr/>
        </p:nvSpPr>
        <p:spPr>
          <a:xfrm>
            <a:off x="2579936" y="4011920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805633" y="4013390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2019462" y="5123043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3138703" y="5117858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250195" y="5117858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361687" y="5112251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3"/>
            <a:endCxn id="16" idx="7"/>
          </p:cNvCxnSpPr>
          <p:nvPr/>
        </p:nvCxnSpPr>
        <p:spPr>
          <a:xfrm flipH="1">
            <a:off x="2892132" y="3208316"/>
            <a:ext cx="852908" cy="857168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5"/>
            <a:endCxn id="17" idx="1"/>
          </p:cNvCxnSpPr>
          <p:nvPr/>
        </p:nvCxnSpPr>
        <p:spPr>
          <a:xfrm>
            <a:off x="4003672" y="3208316"/>
            <a:ext cx="855525" cy="858638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241087" y="4347363"/>
            <a:ext cx="431158" cy="798927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37889" y="4331865"/>
            <a:ext cx="429451" cy="793742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480352" y="4354860"/>
            <a:ext cx="431158" cy="798927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077154" y="4339362"/>
            <a:ext cx="429451" cy="793742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5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32041" r="19009" b="34466"/>
          <a:stretch/>
        </p:blipFill>
        <p:spPr>
          <a:xfrm>
            <a:off x="1978177" y="2777798"/>
            <a:ext cx="8296605" cy="2830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6234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278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10" name="Circular Arrow 9"/>
          <p:cNvSpPr/>
          <p:nvPr/>
        </p:nvSpPr>
        <p:spPr>
          <a:xfrm rot="17100000">
            <a:off x="2427921" y="3487562"/>
            <a:ext cx="640915" cy="18722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09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013" y="419301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c=</a:t>
            </a:r>
            <a:r>
              <a:rPr lang="en-US" dirty="0" smtClean="0">
                <a:solidFill>
                  <a:srgbClr val="02FA00"/>
                </a:solidFill>
              </a:rPr>
              <a:t>green</a:t>
            </a:r>
            <a:endParaRPr lang="en-US" dirty="0">
              <a:solidFill>
                <a:srgbClr val="02FA00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8129906" y="2896120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14359" y="5635637"/>
                <a:ext cx="9695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r>
                        <a:rPr lang="en-US" b="0" i="1" smtClean="0">
                          <a:latin typeface="Cambria Math" charset="0"/>
                        </a:rPr>
                        <m:t>𝑣</m:t>
                      </m:r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a:rPr lang="en-US" b="0" i="1" smtClean="0">
                          <a:latin typeface="Cambria Math" charset="0"/>
                        </a:rPr>
                        <m:t>𝑐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359" y="5635637"/>
                <a:ext cx="96956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>
            <a:spLocks noChangeAspect="1"/>
          </p:cNvSpPr>
          <p:nvPr/>
        </p:nvSpPr>
        <p:spPr>
          <a:xfrm>
            <a:off x="7018366" y="4011920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244063" y="4013390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4" idx="3"/>
            <a:endCxn id="16" idx="7"/>
          </p:cNvCxnSpPr>
          <p:nvPr/>
        </p:nvCxnSpPr>
        <p:spPr>
          <a:xfrm flipH="1">
            <a:off x="7330562" y="3208316"/>
            <a:ext cx="852908" cy="857168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5"/>
            <a:endCxn id="17" idx="1"/>
          </p:cNvCxnSpPr>
          <p:nvPr/>
        </p:nvCxnSpPr>
        <p:spPr>
          <a:xfrm>
            <a:off x="8442102" y="3208316"/>
            <a:ext cx="855525" cy="858638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32041" r="19009" b="34466"/>
          <a:stretch/>
        </p:blipFill>
        <p:spPr>
          <a:xfrm>
            <a:off x="1978177" y="2777798"/>
            <a:ext cx="8296605" cy="2830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,3;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6234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278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10" name="Circular Arrow 9"/>
          <p:cNvSpPr/>
          <p:nvPr/>
        </p:nvSpPr>
        <p:spPr>
          <a:xfrm rot="17100000">
            <a:off x="2427921" y="3487562"/>
            <a:ext cx="640915" cy="18722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09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013" y="419301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c=</a:t>
            </a:r>
            <a:r>
              <a:rPr lang="en-US" dirty="0" smtClean="0">
                <a:solidFill>
                  <a:srgbClr val="02FA00"/>
                </a:solidFill>
              </a:rPr>
              <a:t>green</a:t>
            </a:r>
            <a:endParaRPr lang="en-US" dirty="0">
              <a:solidFill>
                <a:srgbClr val="02FA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77002" y="5635637"/>
                <a:ext cx="14088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4E4DFF"/>
                          </a:solidFill>
                          <a:latin typeface="Cambria Math" charset="0"/>
                        </a:rPr>
                        <m:t>blue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002" y="5635637"/>
                <a:ext cx="140884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>
            <a:spLocks noChangeAspect="1"/>
          </p:cNvSpPr>
          <p:nvPr/>
        </p:nvSpPr>
        <p:spPr>
          <a:xfrm>
            <a:off x="7032217" y="4011920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9257914" y="4013390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471743" y="5123043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590984" y="5117858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8702476" y="5117858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9813968" y="5112251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693368" y="4347363"/>
            <a:ext cx="431158" cy="798927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90170" y="4331865"/>
            <a:ext cx="429451" cy="793742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932633" y="4354860"/>
            <a:ext cx="431158" cy="798927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529435" y="4339362"/>
            <a:ext cx="429451" cy="793742"/>
          </a:xfrm>
          <a:prstGeom prst="line">
            <a:avLst/>
          </a:prstGeom>
          <a:ln w="190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813248" y="5635637"/>
                <a:ext cx="1394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𝜏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4E4DFF"/>
                          </a:solidFill>
                          <a:latin typeface="Cambria Math" charset="0"/>
                        </a:rPr>
                        <m:t>blue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248" y="5635637"/>
                <a:ext cx="1394677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64047" y="4084961"/>
                <a:ext cx="47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047" y="4084961"/>
                <a:ext cx="4710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08926" y="4084961"/>
                <a:ext cx="476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926" y="4084961"/>
                <a:ext cx="47634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72948" y="4093012"/>
                <a:ext cx="476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948" y="4093012"/>
                <a:ext cx="47634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623674" y="4101821"/>
                <a:ext cx="476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674" y="4101821"/>
                <a:ext cx="4763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1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32041" r="19009" b="34466"/>
          <a:stretch/>
        </p:blipFill>
        <p:spPr>
          <a:xfrm>
            <a:off x="1978177" y="2777798"/>
            <a:ext cx="8296605" cy="2830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7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,3;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6234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278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10" name="Circular Arrow 9"/>
          <p:cNvSpPr/>
          <p:nvPr/>
        </p:nvSpPr>
        <p:spPr>
          <a:xfrm rot="17100000">
            <a:off x="2427921" y="3487562"/>
            <a:ext cx="640915" cy="187224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0911"/>
              <a:gd name="adj5" fmla="val 1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7013" y="4193014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c=</a:t>
            </a:r>
            <a:r>
              <a:rPr lang="en-US" dirty="0" smtClean="0">
                <a:solidFill>
                  <a:srgbClr val="02FA00"/>
                </a:solidFill>
              </a:rPr>
              <a:t>green</a:t>
            </a:r>
            <a:endParaRPr lang="en-US" dirty="0">
              <a:solidFill>
                <a:srgbClr val="02FA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15226" y="5636665"/>
                <a:ext cx="1646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accent5"/>
                          </a:solidFill>
                          <a:latin typeface="Cambria Math" charset="0"/>
                        </a:rPr>
                        <m:t>yellow</m:t>
                      </m:r>
                      <m:r>
                        <a:rPr lang="en-US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226" y="5636665"/>
                <a:ext cx="164647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>
            <a:spLocks noChangeAspect="1"/>
          </p:cNvSpPr>
          <p:nvPr/>
        </p:nvSpPr>
        <p:spPr>
          <a:xfrm>
            <a:off x="2575914" y="4011920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4801611" y="4013390"/>
            <a:ext cx="365760" cy="3657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51472" y="5636665"/>
                <a:ext cx="1664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5"/>
                          </a:solidFill>
                          <a:latin typeface="Cambria Math" charset="0"/>
                        </a:rPr>
                        <m:t>yellow</m:t>
                      </m:r>
                      <m:r>
                        <a:rPr lang="en-US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472" y="5636665"/>
                <a:ext cx="1664430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64047" y="4084961"/>
                <a:ext cx="471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047" y="4084961"/>
                <a:ext cx="47102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08926" y="4084961"/>
                <a:ext cx="476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926" y="4084961"/>
                <a:ext cx="47634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72948" y="4093012"/>
                <a:ext cx="476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948" y="4093012"/>
                <a:ext cx="476349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623674" y="4101821"/>
                <a:ext cx="4763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i="1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674" y="4101821"/>
                <a:ext cx="4763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7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t="32041" r="19009" b="34466"/>
          <a:stretch/>
        </p:blipFill>
        <p:spPr>
          <a:xfrm>
            <a:off x="1978177" y="2777798"/>
            <a:ext cx="8296605" cy="2830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,3;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6234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278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685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Counting vs.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2908213"/>
                <a:ext cx="10058400" cy="3207774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 smtClean="0"/>
                  <a:t>Proof</a:t>
                </a:r>
                <a:r>
                  <a:rPr lang="en-US" sz="2800" dirty="0" smtClean="0"/>
                  <a:t>: Successively remove </a:t>
                </a:r>
                <a:r>
                  <a:rPr lang="en-US" sz="2800" dirty="0"/>
                  <a:t>edges of </a:t>
                </a:r>
                <a:r>
                  <a:rPr lang="en-US" sz="2800" dirty="0" smtClean="0"/>
                  <a:t>G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to get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𝐺</m:t>
                    </m:r>
                    <m:r>
                      <a:rPr lang="en-US" sz="28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𝑚</m:t>
                        </m:r>
                        <m:r>
                          <a:rPr lang="en-US" sz="2800" i="1">
                            <a:latin typeface="Cambria Math" charset="0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Z(G)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charset="0"/>
                          </a:rPr>
                          <m:t>𝑍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latin typeface="Cambria Math" charset="0"/>
                          </a:rPr>
                          <m:t>𝑍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𝑚</m:t>
                            </m:r>
                            <m:r>
                              <a:rPr lang="en-US" sz="2800" b="0" i="1" smtClean="0">
                                <a:latin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</a:rPr>
                          <m:t>𝑍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charset="0"/>
                          </a:rPr>
                          <m:t>𝑍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charset="0"/>
                                  </a:rPr>
                                  <m:t>𝑚</m:t>
                                </m:r>
                                <m:r>
                                  <a:rPr lang="en-US" sz="2800" i="1">
                                    <a:latin typeface="Cambria Math" charset="0"/>
                                  </a:rPr>
                                  <m:t>−2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 charset="0"/>
                      </a:rPr>
                      <m:t>⋯</m:t>
                    </m:r>
                    <m:f>
                      <m:fPr>
                        <m:ctrlPr>
                          <a:rPr lang="en-US" sz="28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charset="0"/>
                          </a:rPr>
                          <m:t>𝑍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charset="0"/>
                          </a:rPr>
                          <m:t>𝑍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 charset="0"/>
                      </a:rPr>
                      <m:t>⋅</m:t>
                    </m:r>
                    <m:r>
                      <a:rPr lang="en-US" sz="2800" b="0" i="1" smtClean="0">
                        <a:latin typeface="Cambria Math" charset="0"/>
                      </a:rPr>
                      <m:t>𝑍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800" b="0" dirty="0" smtClean="0"/>
              </a:p>
              <a:p>
                <a:endParaRPr lang="en-US" sz="2800" i="1" dirty="0" smtClean="0">
                  <a:latin typeface="Cambria Math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is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 isolated vertices,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𝑍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400" i="1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sz="2400" b="0" i="0" smtClean="0">
                              <a:latin typeface="Cambria Math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Pr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vertices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of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edge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removed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are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different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color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in</m:t>
                          </m:r>
                          <m:r>
                            <a:rPr lang="en-US" sz="2400" b="0" i="0" smtClean="0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2908213"/>
                <a:ext cx="10058400" cy="3207774"/>
              </a:xfrm>
              <a:blipFill rotWithShape="0">
                <a:blip r:embed="rId2"/>
                <a:stretch>
                  <a:fillRect l="-1212" t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97280" y="1845733"/>
            <a:ext cx="10058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Theorem (informal)</a:t>
            </a:r>
            <a:r>
              <a:rPr lang="en-US" sz="2800" dirty="0" smtClean="0"/>
              <a:t>: Given an approximate sampler, you can approximately count.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3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3" t="32555" r="18649" b="34526"/>
          <a:stretch/>
        </p:blipFill>
        <p:spPr>
          <a:xfrm>
            <a:off x="1912864" y="2821340"/>
            <a:ext cx="8428050" cy="27869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,3;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6234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278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5558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31762" r="18901" b="32939"/>
          <a:stretch/>
        </p:blipFill>
        <p:spPr>
          <a:xfrm>
            <a:off x="1894116" y="2765392"/>
            <a:ext cx="8406936" cy="2980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,3;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6234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278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9707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5" t="31762" r="18901" b="34129"/>
          <a:stretch/>
        </p:blipFill>
        <p:spPr>
          <a:xfrm>
            <a:off x="1959428" y="2765392"/>
            <a:ext cx="8339653" cy="2880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Extremal configurations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latin typeface="Cambria Math" charset="0"/>
                            </a:rPr>
                            <m:t>7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,3;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3,3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1,1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058400" cy="402336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06234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22784" y="296540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3202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for one-step couplings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02158" y="5741229"/>
                <a:ext cx="1271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158" y="5741229"/>
                <a:ext cx="127131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37064" y="5741229"/>
                <a:ext cx="1286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064" y="5741229"/>
                <a:ext cx="128650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556171" y="2078743"/>
                <a:ext cx="3113315" cy="3785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Theorem</a:t>
                </a:r>
                <a:r>
                  <a:rPr lang="en-US" sz="2400" dirty="0" smtClean="0"/>
                  <a:t>: For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&lt;11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/6</m:t>
                    </m:r>
                  </m:oMath>
                </a14:m>
                <a:r>
                  <a:rPr lang="en-US" sz="2400" dirty="0" smtClean="0"/>
                  <a:t>, there exist </a:t>
                </a:r>
                <a:r>
                  <a:rPr lang="en-US" sz="2400" b="1" dirty="0" smtClean="0"/>
                  <a:t>no choice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1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smtClean="0"/>
                  <a:t> and one-step coupling</a:t>
                </a:r>
                <a:r>
                  <a:rPr lang="en-US" sz="2400" dirty="0" smtClean="0"/>
                  <a:t> of the SWK dynamics which contracts simultaneously for both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under the Hamming metric.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171" y="2078743"/>
                <a:ext cx="3113315" cy="3785652"/>
              </a:xfrm>
              <a:prstGeom prst="rect">
                <a:avLst/>
              </a:prstGeom>
              <a:blipFill rotWithShape="0">
                <a:blip r:embed="rId5"/>
                <a:stretch>
                  <a:fillRect l="-3137" t="-1288" r="-4706" b="-2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30275" r="16448" b="30708"/>
          <a:stretch/>
        </p:blipFill>
        <p:spPr>
          <a:xfrm>
            <a:off x="206647" y="1823280"/>
            <a:ext cx="8349523" cy="3927247"/>
          </a:xfrm>
          <a:prstGeom prst="rect">
            <a:avLst/>
          </a:prstGeom>
        </p:spPr>
      </p:pic>
      <p:sp>
        <p:nvSpPr>
          <p:cNvPr id="11" name="Chord 10"/>
          <p:cNvSpPr>
            <a:spLocks noChangeAspect="1"/>
          </p:cNvSpPr>
          <p:nvPr/>
        </p:nvSpPr>
        <p:spPr>
          <a:xfrm>
            <a:off x="6451217" y="3635225"/>
            <a:ext cx="324625" cy="324625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C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ord 11"/>
          <p:cNvSpPr>
            <a:spLocks noChangeAspect="1"/>
          </p:cNvSpPr>
          <p:nvPr/>
        </p:nvSpPr>
        <p:spPr>
          <a:xfrm>
            <a:off x="2082419" y="3642647"/>
            <a:ext cx="317203" cy="317203"/>
          </a:xfrm>
          <a:prstGeom prst="chord">
            <a:avLst>
              <a:gd name="adj1" fmla="val 2195055"/>
              <a:gd name="adj2" fmla="val 13266764"/>
            </a:avLst>
          </a:prstGeom>
          <a:solidFill>
            <a:srgbClr val="FFFC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Variable-length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4600446"/>
                <a:ext cx="10058400" cy="16018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 smtClean="0"/>
                  <a:t>Our coupling</a:t>
                </a:r>
                <a:r>
                  <a:rPr lang="en-US" sz="2800" dirty="0" smtClean="0"/>
                  <a:t>: take </a:t>
                </a:r>
                <a:r>
                  <a:rPr lang="en-US" sz="2800" i="1" dirty="0" smtClean="0"/>
                  <a:t>t</a:t>
                </a:r>
                <a:r>
                  <a:rPr lang="en-US" sz="2800" dirty="0" smtClean="0"/>
                  <a:t> = first time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0000">
                                    <a:lumMod val="75000"/>
                                    <a:lumOff val="25000"/>
                                  </a:srgbClr>
                                </a:solidFill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≠1</m:t>
                    </m:r>
                  </m:oMath>
                </a14:m>
                <a:r>
                  <a:rPr lang="en-US" sz="2800" dirty="0" smtClean="0"/>
                  <a:t>, i.e.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Repeatedly run </a:t>
                </a:r>
                <a:r>
                  <a:rPr lang="en-US" sz="2800" dirty="0" err="1" smtClean="0"/>
                  <a:t>Vigoda’s</a:t>
                </a:r>
                <a:r>
                  <a:rPr lang="en-US" sz="2800" dirty="0" smtClean="0"/>
                  <a:t> one-step greedy coupling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Stop right after distance between two colorings has changed.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4600446"/>
                <a:ext cx="10058400" cy="1601894"/>
              </a:xfrm>
              <a:blipFill rotWithShape="0">
                <a:blip r:embed="rId3"/>
                <a:stretch>
                  <a:fillRect l="-2121" t="-6870"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1" y="2996529"/>
                <a:ext cx="10058399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>
                  <a:spcAft>
                    <a:spcPts val="600"/>
                  </a:spcAft>
                  <a:buClr>
                    <a:srgbClr val="418AB3"/>
                  </a:buClr>
                  <a:buSzPct val="100000"/>
                </a:pPr>
                <a:r>
                  <a:rPr lang="en-US" sz="2800" b="1" dirty="0" smtClean="0"/>
                  <a:t>Theorem [</a:t>
                </a:r>
                <a:r>
                  <a:rPr lang="en-US" sz="2800" b="1" dirty="0" err="1" smtClean="0"/>
                  <a:t>Bubley</a:t>
                </a:r>
                <a:r>
                  <a:rPr lang="en-US" sz="2800" b="1" dirty="0" smtClean="0"/>
                  <a:t>, Dyer </a:t>
                </a:r>
                <a:r>
                  <a:rPr lang="fr-FR" sz="2800" b="1" dirty="0" smtClean="0"/>
                  <a:t>’</a:t>
                </a:r>
                <a:r>
                  <a:rPr lang="en-US" sz="2800" b="1" dirty="0" smtClean="0"/>
                  <a:t>97]</a:t>
                </a:r>
                <a:r>
                  <a:rPr lang="en-US" sz="2800" dirty="0" smtClean="0"/>
                  <a:t>: 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exists </a:t>
                </a:r>
                <a:r>
                  <a:rPr lang="en-US" sz="2800" i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t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-step</a:t>
                </a:r>
                <a:r>
                  <a:rPr lang="en-US" sz="2800" i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coupling 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which 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contracts for 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, chain 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mixes rapidly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.</a:t>
                </a:r>
                <a:endPara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1" y="2996529"/>
                <a:ext cx="10058399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212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2996529"/>
                <a:ext cx="10058400" cy="138499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800" b="1" dirty="0" smtClean="0"/>
                  <a:t>Theorem [Hayes, </a:t>
                </a:r>
                <a:r>
                  <a:rPr lang="en-US" sz="2800" b="1" dirty="0" err="1"/>
                  <a:t>Vigoda</a:t>
                </a:r>
                <a:r>
                  <a:rPr lang="en-US" sz="2800" b="1" dirty="0"/>
                  <a:t> ‘07]: 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exists </a:t>
                </a:r>
                <a:r>
                  <a:rPr lang="en-US" sz="280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t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-step</a:t>
                </a:r>
                <a:r>
                  <a:rPr lang="en-US" sz="2800" i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coupling,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where </a:t>
                </a:r>
                <a:r>
                  <a:rPr lang="en-US" sz="2800" i="1" dirty="0" smtClean="0">
                    <a:solidFill>
                      <a:srgbClr val="00B050"/>
                    </a:solidFill>
                  </a:rPr>
                  <a:t>t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 is a random stopping time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, 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which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(1−</m:t>
                    </m:r>
                    <m:r>
                      <a:rPr lang="en-US" sz="28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-contracts </a:t>
                </a:r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𝑥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,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𝑦</m:t>
                    </m:r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Ω</m:t>
                    </m:r>
                  </m:oMath>
                </a14:m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, chain </a:t>
                </a:r>
                <a:r>
                  <a:rPr lang="en-US" sz="28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mixes rapidly.</a:t>
                </a:r>
                <a:endPara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996529"/>
                <a:ext cx="10058400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212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418AB3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If one-step coupling fails beyond 11/6, let’s try </a:t>
            </a:r>
            <a:r>
              <a:rPr lang="en-US" sz="28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t</a:t>
            </a: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-step coupling.</a:t>
            </a:r>
          </a:p>
          <a:p>
            <a:pPr lvl="0">
              <a:buClr>
                <a:srgbClr val="418AB3"/>
              </a:buClr>
              <a:buFont typeface="Arial" charset="0"/>
              <a:buChar char="•"/>
            </a:pPr>
            <a:r>
              <a:rPr lang="en-US" sz="28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What </a:t>
            </a:r>
            <a:r>
              <a:rPr 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should </a:t>
            </a:r>
            <a:r>
              <a:rPr lang="en-US" sz="2800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</a:t>
            </a:r>
            <a:r>
              <a:rPr lang="en-US" sz="2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be?</a:t>
            </a:r>
            <a:endParaRPr lang="en-US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8939" y="1861457"/>
            <a:ext cx="4375082" cy="4359730"/>
            <a:chOff x="391536" y="1972795"/>
            <a:chExt cx="3673443" cy="3660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t="31760" r="46581" b="31872"/>
            <a:stretch/>
          </p:blipFill>
          <p:spPr>
            <a:xfrm>
              <a:off x="391536" y="1972795"/>
              <a:ext cx="3673443" cy="3660554"/>
            </a:xfrm>
            <a:prstGeom prst="rect">
              <a:avLst/>
            </a:prstGeom>
          </p:spPr>
        </p:pic>
        <p:sp>
          <p:nvSpPr>
            <p:cNvPr id="12" name="Chord 11"/>
            <p:cNvSpPr>
              <a:spLocks noChangeAspect="1"/>
            </p:cNvSpPr>
            <p:nvPr/>
          </p:nvSpPr>
          <p:spPr>
            <a:xfrm>
              <a:off x="2082419" y="3642647"/>
              <a:ext cx="317203" cy="317203"/>
            </a:xfrm>
            <a:prstGeom prst="chord">
              <a:avLst>
                <a:gd name="adj1" fmla="val 2195055"/>
                <a:gd name="adj2" fmla="val 13266764"/>
              </a:avLst>
            </a:prstGeom>
            <a:solidFill>
              <a:srgbClr val="FFFC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Brittleness of extremal configurations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7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8939" y="1861457"/>
            <a:ext cx="4375082" cy="4359730"/>
            <a:chOff x="391536" y="1972795"/>
            <a:chExt cx="3673443" cy="3660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t="31760" r="46581" b="31872"/>
            <a:stretch/>
          </p:blipFill>
          <p:spPr>
            <a:xfrm>
              <a:off x="391536" y="1972795"/>
              <a:ext cx="3673443" cy="3660554"/>
            </a:xfrm>
            <a:prstGeom prst="rect">
              <a:avLst/>
            </a:prstGeom>
          </p:spPr>
        </p:pic>
        <p:sp>
          <p:nvSpPr>
            <p:cNvPr id="12" name="Chord 11"/>
            <p:cNvSpPr>
              <a:spLocks noChangeAspect="1"/>
            </p:cNvSpPr>
            <p:nvPr/>
          </p:nvSpPr>
          <p:spPr>
            <a:xfrm>
              <a:off x="2082419" y="3642647"/>
              <a:ext cx="317203" cy="317203"/>
            </a:xfrm>
            <a:prstGeom prst="chord">
              <a:avLst>
                <a:gd name="adj1" fmla="val 2195055"/>
                <a:gd name="adj2" fmla="val 13266764"/>
              </a:avLst>
            </a:prstGeom>
            <a:solidFill>
              <a:srgbClr val="FFFC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Brittleness of extremal configurations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008386" y="2552953"/>
            <a:ext cx="356616" cy="356616"/>
          </a:xfrm>
          <a:prstGeom prst="ellipse">
            <a:avLst/>
          </a:prstGeom>
          <a:solidFill>
            <a:srgbClr val="FF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8939" y="1861457"/>
            <a:ext cx="4375082" cy="4359730"/>
            <a:chOff x="391536" y="1972795"/>
            <a:chExt cx="3673443" cy="3660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t="31760" r="46581" b="31872"/>
            <a:stretch/>
          </p:blipFill>
          <p:spPr>
            <a:xfrm>
              <a:off x="391536" y="1972795"/>
              <a:ext cx="3673443" cy="3660554"/>
            </a:xfrm>
            <a:prstGeom prst="rect">
              <a:avLst/>
            </a:prstGeom>
          </p:spPr>
        </p:pic>
        <p:sp>
          <p:nvSpPr>
            <p:cNvPr id="12" name="Chord 11"/>
            <p:cNvSpPr>
              <a:spLocks noChangeAspect="1"/>
            </p:cNvSpPr>
            <p:nvPr/>
          </p:nvSpPr>
          <p:spPr>
            <a:xfrm>
              <a:off x="2082419" y="3642647"/>
              <a:ext cx="317203" cy="317203"/>
            </a:xfrm>
            <a:prstGeom prst="chord">
              <a:avLst>
                <a:gd name="adj1" fmla="val 2195055"/>
                <a:gd name="adj2" fmla="val 13266764"/>
              </a:avLst>
            </a:prstGeom>
            <a:solidFill>
              <a:srgbClr val="FFFC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Brittleness of extremal configurations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008386" y="2552953"/>
            <a:ext cx="356616" cy="356616"/>
          </a:xfrm>
          <a:prstGeom prst="ellipse">
            <a:avLst/>
          </a:prstGeom>
          <a:solidFill>
            <a:srgbClr val="FF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7262126" y="3200653"/>
            <a:ext cx="356616" cy="356616"/>
          </a:xfrm>
          <a:prstGeom prst="ellipse">
            <a:avLst/>
          </a:prstGeom>
          <a:solidFill>
            <a:srgbClr val="CC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8939" y="1861457"/>
            <a:ext cx="4375082" cy="4359730"/>
            <a:chOff x="391536" y="1972795"/>
            <a:chExt cx="3673443" cy="3660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t="31760" r="46581" b="31872"/>
            <a:stretch/>
          </p:blipFill>
          <p:spPr>
            <a:xfrm>
              <a:off x="391536" y="1972795"/>
              <a:ext cx="3673443" cy="3660554"/>
            </a:xfrm>
            <a:prstGeom prst="rect">
              <a:avLst/>
            </a:prstGeom>
          </p:spPr>
        </p:pic>
        <p:sp>
          <p:nvSpPr>
            <p:cNvPr id="12" name="Chord 11"/>
            <p:cNvSpPr>
              <a:spLocks noChangeAspect="1"/>
            </p:cNvSpPr>
            <p:nvPr/>
          </p:nvSpPr>
          <p:spPr>
            <a:xfrm>
              <a:off x="2082419" y="3642647"/>
              <a:ext cx="317203" cy="317203"/>
            </a:xfrm>
            <a:prstGeom prst="chord">
              <a:avLst>
                <a:gd name="adj1" fmla="val 2195055"/>
                <a:gd name="adj2" fmla="val 13266764"/>
              </a:avLst>
            </a:prstGeom>
            <a:solidFill>
              <a:srgbClr val="FFFC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Brittleness of extremal configurations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008386" y="2552953"/>
            <a:ext cx="356616" cy="356616"/>
          </a:xfrm>
          <a:prstGeom prst="ellipse">
            <a:avLst/>
          </a:prstGeom>
          <a:solidFill>
            <a:srgbClr val="FF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656086" y="5806693"/>
            <a:ext cx="356616" cy="356616"/>
          </a:xfrm>
          <a:prstGeom prst="ellipse">
            <a:avLst/>
          </a:prstGeom>
          <a:solidFill>
            <a:srgbClr val="02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262126" y="3200653"/>
            <a:ext cx="356616" cy="356616"/>
          </a:xfrm>
          <a:prstGeom prst="ellipse">
            <a:avLst/>
          </a:prstGeom>
          <a:solidFill>
            <a:srgbClr val="CC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938939" y="1861457"/>
            <a:ext cx="4375082" cy="4359730"/>
            <a:chOff x="391536" y="1972795"/>
            <a:chExt cx="3673443" cy="3660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72" t="31760" r="46581" b="31872"/>
            <a:stretch/>
          </p:blipFill>
          <p:spPr>
            <a:xfrm>
              <a:off x="391536" y="1972795"/>
              <a:ext cx="3673443" cy="3660554"/>
            </a:xfrm>
            <a:prstGeom prst="rect">
              <a:avLst/>
            </a:prstGeom>
          </p:spPr>
        </p:pic>
        <p:sp>
          <p:nvSpPr>
            <p:cNvPr id="12" name="Chord 11"/>
            <p:cNvSpPr>
              <a:spLocks noChangeAspect="1"/>
            </p:cNvSpPr>
            <p:nvPr/>
          </p:nvSpPr>
          <p:spPr>
            <a:xfrm>
              <a:off x="2082419" y="3642647"/>
              <a:ext cx="317203" cy="317203"/>
            </a:xfrm>
            <a:prstGeom prst="chord">
              <a:avLst>
                <a:gd name="adj1" fmla="val 2195055"/>
                <a:gd name="adj2" fmla="val 13266764"/>
              </a:avLst>
            </a:prstGeom>
            <a:solidFill>
              <a:srgbClr val="FFFC6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Brittleness of extremal configurations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008386" y="2552953"/>
            <a:ext cx="356616" cy="356616"/>
          </a:xfrm>
          <a:prstGeom prst="ellipse">
            <a:avLst/>
          </a:prstGeom>
          <a:solidFill>
            <a:srgbClr val="FF9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656086" y="5806693"/>
            <a:ext cx="356616" cy="356616"/>
          </a:xfrm>
          <a:prstGeom prst="ellipse">
            <a:avLst/>
          </a:prstGeom>
          <a:solidFill>
            <a:srgbClr val="02F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262126" y="3200653"/>
            <a:ext cx="356616" cy="356616"/>
          </a:xfrm>
          <a:prstGeom prst="ellipse">
            <a:avLst/>
          </a:prstGeom>
          <a:solidFill>
            <a:srgbClr val="CC1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656086" y="4503673"/>
            <a:ext cx="356616" cy="356616"/>
          </a:xfrm>
          <a:prstGeom prst="ellipse">
            <a:avLst/>
          </a:prstGeom>
          <a:solidFill>
            <a:srgbClr val="CD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668699" y="1513818"/>
            <a:ext cx="3038534" cy="3043055"/>
          </a:xfrm>
          <a:custGeom>
            <a:avLst/>
            <a:gdLst>
              <a:gd name="connsiteX0" fmla="*/ 3033315 w 3038534"/>
              <a:gd name="connsiteY0" fmla="*/ 2541815 h 3043055"/>
              <a:gd name="connsiteX1" fmla="*/ 2097400 w 3038534"/>
              <a:gd name="connsiteY1" fmla="*/ 78314 h 3043055"/>
              <a:gd name="connsiteX2" fmla="*/ 150266 w 3038534"/>
              <a:gd name="connsiteY2" fmla="*/ 777561 h 3043055"/>
              <a:gd name="connsiteX3" fmla="*/ 257842 w 3038534"/>
              <a:gd name="connsiteY3" fmla="*/ 2434238 h 3043055"/>
              <a:gd name="connsiteX4" fmla="*/ 1269061 w 3038534"/>
              <a:gd name="connsiteY4" fmla="*/ 2412723 h 3043055"/>
              <a:gd name="connsiteX5" fmla="*/ 2420129 w 3038534"/>
              <a:gd name="connsiteY5" fmla="*/ 3036667 h 3043055"/>
              <a:gd name="connsiteX6" fmla="*/ 3033315 w 3038534"/>
              <a:gd name="connsiteY6" fmla="*/ 2541815 h 304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8534" h="3043055">
                <a:moveTo>
                  <a:pt x="3033315" y="2541815"/>
                </a:moveTo>
                <a:cubicBezTo>
                  <a:pt x="2979527" y="2048756"/>
                  <a:pt x="2577908" y="372356"/>
                  <a:pt x="2097400" y="78314"/>
                </a:cubicBezTo>
                <a:cubicBezTo>
                  <a:pt x="1616892" y="-215728"/>
                  <a:pt x="456859" y="384907"/>
                  <a:pt x="150266" y="777561"/>
                </a:cubicBezTo>
                <a:cubicBezTo>
                  <a:pt x="-156327" y="1170215"/>
                  <a:pt x="71376" y="2161711"/>
                  <a:pt x="257842" y="2434238"/>
                </a:cubicBezTo>
                <a:cubicBezTo>
                  <a:pt x="444308" y="2706765"/>
                  <a:pt x="908680" y="2312318"/>
                  <a:pt x="1269061" y="2412723"/>
                </a:cubicBezTo>
                <a:cubicBezTo>
                  <a:pt x="1629442" y="2513128"/>
                  <a:pt x="2126087" y="3011566"/>
                  <a:pt x="2420129" y="3036667"/>
                </a:cubicBezTo>
                <a:cubicBezTo>
                  <a:pt x="2714171" y="3061768"/>
                  <a:pt x="3087103" y="3034874"/>
                  <a:pt x="3033315" y="2541815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274397" y="2177030"/>
            <a:ext cx="4227184" cy="4209853"/>
          </a:xfrm>
          <a:custGeom>
            <a:avLst/>
            <a:gdLst>
              <a:gd name="connsiteX0" fmla="*/ 1661708 w 4227184"/>
              <a:gd name="connsiteY0" fmla="*/ 1510550 h 4209853"/>
              <a:gd name="connsiteX1" fmla="*/ 2950862 w 4227184"/>
              <a:gd name="connsiteY1" fmla="*/ 955914 h 4209853"/>
              <a:gd name="connsiteX2" fmla="*/ 3835282 w 4227184"/>
              <a:gd name="connsiteY2" fmla="*/ 11534 h 4209853"/>
              <a:gd name="connsiteX3" fmla="*/ 4180055 w 4227184"/>
              <a:gd name="connsiteY3" fmla="*/ 1660452 h 4209853"/>
              <a:gd name="connsiteX4" fmla="*/ 2845931 w 4227184"/>
              <a:gd name="connsiteY4" fmla="*/ 1585501 h 4209853"/>
              <a:gd name="connsiteX5" fmla="*/ 1631728 w 4227184"/>
              <a:gd name="connsiteY5" fmla="*/ 2769724 h 4209853"/>
              <a:gd name="connsiteX6" fmla="*/ 1601747 w 4227184"/>
              <a:gd name="connsiteY6" fmla="*/ 4103849 h 4209853"/>
              <a:gd name="connsiteX7" fmla="*/ 147701 w 4227184"/>
              <a:gd name="connsiteY7" fmla="*/ 4058878 h 4209853"/>
              <a:gd name="connsiteX8" fmla="*/ 177682 w 4227184"/>
              <a:gd name="connsiteY8" fmla="*/ 3519232 h 4209853"/>
              <a:gd name="connsiteX9" fmla="*/ 1286954 w 4227184"/>
              <a:gd name="connsiteY9" fmla="*/ 2439940 h 4209853"/>
              <a:gd name="connsiteX10" fmla="*/ 1661708 w 4227184"/>
              <a:gd name="connsiteY10" fmla="*/ 1510550 h 420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27184" h="4209853">
                <a:moveTo>
                  <a:pt x="1661708" y="1510550"/>
                </a:moveTo>
                <a:cubicBezTo>
                  <a:pt x="1939026" y="1263212"/>
                  <a:pt x="2588600" y="1205750"/>
                  <a:pt x="2950862" y="955914"/>
                </a:cubicBezTo>
                <a:cubicBezTo>
                  <a:pt x="3313124" y="706078"/>
                  <a:pt x="3630417" y="-105889"/>
                  <a:pt x="3835282" y="11534"/>
                </a:cubicBezTo>
                <a:cubicBezTo>
                  <a:pt x="4040147" y="128957"/>
                  <a:pt x="4344947" y="1398124"/>
                  <a:pt x="4180055" y="1660452"/>
                </a:cubicBezTo>
                <a:cubicBezTo>
                  <a:pt x="4015163" y="1922780"/>
                  <a:pt x="3270652" y="1400622"/>
                  <a:pt x="2845931" y="1585501"/>
                </a:cubicBezTo>
                <a:cubicBezTo>
                  <a:pt x="2421210" y="1770380"/>
                  <a:pt x="1839092" y="2349999"/>
                  <a:pt x="1631728" y="2769724"/>
                </a:cubicBezTo>
                <a:cubicBezTo>
                  <a:pt x="1424364" y="3189449"/>
                  <a:pt x="1849085" y="3888990"/>
                  <a:pt x="1601747" y="4103849"/>
                </a:cubicBezTo>
                <a:cubicBezTo>
                  <a:pt x="1354409" y="4318708"/>
                  <a:pt x="385045" y="4156314"/>
                  <a:pt x="147701" y="4058878"/>
                </a:cubicBezTo>
                <a:cubicBezTo>
                  <a:pt x="-89643" y="3961442"/>
                  <a:pt x="-12194" y="3789055"/>
                  <a:pt x="177682" y="3519232"/>
                </a:cubicBezTo>
                <a:cubicBezTo>
                  <a:pt x="367558" y="3249409"/>
                  <a:pt x="1034620" y="2772222"/>
                  <a:pt x="1286954" y="2439940"/>
                </a:cubicBezTo>
                <a:cubicBezTo>
                  <a:pt x="1539288" y="2107658"/>
                  <a:pt x="1384390" y="1757888"/>
                  <a:pt x="1661708" y="1510550"/>
                </a:cubicBezTo>
                <a:close/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imple candidate sampler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Single-site </a:t>
            </a:r>
            <a:r>
              <a:rPr lang="en-US" sz="2800" b="1" dirty="0" err="1" smtClean="0"/>
              <a:t>Glauber</a:t>
            </a:r>
            <a:r>
              <a:rPr lang="en-US" sz="2800" b="1" dirty="0" smtClean="0"/>
              <a:t> dynamics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Initialize with arbitrary coloring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Repeat for T steps: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Pick a random vertex v and a random color c.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400" dirty="0" smtClean="0"/>
              <a:t>Recolor v with c if allowed.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Output final coloring</a:t>
            </a:r>
            <a:endParaRPr lang="en-US" sz="2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923347" y="2177072"/>
            <a:ext cx="1287610" cy="3323342"/>
            <a:chOff x="9436947" y="2124937"/>
            <a:chExt cx="1287610" cy="3323342"/>
          </a:xfrm>
        </p:grpSpPr>
        <p:sp>
          <p:nvSpPr>
            <p:cNvPr id="4" name="Triangle 3"/>
            <p:cNvSpPr/>
            <p:nvPr/>
          </p:nvSpPr>
          <p:spPr>
            <a:xfrm>
              <a:off x="9550400" y="2235200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9967299" y="2124937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497651" y="3036147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436947" y="3036147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riangle 10"/>
            <p:cNvSpPr/>
            <p:nvPr/>
          </p:nvSpPr>
          <p:spPr>
            <a:xfrm>
              <a:off x="9550400" y="4420426"/>
              <a:ext cx="1060704" cy="914400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67299" y="4310163"/>
              <a:ext cx="226906" cy="226906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497651" y="5221373"/>
              <a:ext cx="226906" cy="22690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436947" y="5221373"/>
              <a:ext cx="226906" cy="2269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9857173" y="3583753"/>
              <a:ext cx="504844" cy="355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87480" y="3420804"/>
              <a:ext cx="370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?</a:t>
              </a:r>
              <a:endParaRPr lang="en-US" sz="32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Fact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the stationary distribution is the uniform distribution over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-colorings.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1" y="5023361"/>
                <a:ext cx="481319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Conjecture</a:t>
                </a:r>
                <a:r>
                  <a:rPr lang="en-US" sz="24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≥</m:t>
                    </m:r>
                    <m:r>
                      <a:rPr lang="en-US" sz="2400" b="0" i="1" smtClean="0">
                        <a:latin typeface="Cambria Math" charset="0"/>
                      </a:rPr>
                      <m:t>𝑑</m:t>
                    </m:r>
                    <m:r>
                      <a:rPr lang="en-US" sz="2400" b="0" i="1" smtClean="0">
                        <a:latin typeface="Cambria Math" charset="0"/>
                      </a:rPr>
                      <m:t>+2</m:t>
                    </m:r>
                  </m:oMath>
                </a14:m>
                <a:r>
                  <a:rPr lang="en-US" sz="2400" dirty="0" smtClean="0"/>
                  <a:t>, single-site </a:t>
                </a:r>
                <a:r>
                  <a:rPr lang="en-US" sz="2400" dirty="0" err="1" smtClean="0"/>
                  <a:t>Glauber</a:t>
                </a:r>
                <a:r>
                  <a:rPr lang="en-US" sz="2400" dirty="0" smtClean="0"/>
                  <a:t> dynamics mixes in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𝑇</m:t>
                    </m:r>
                    <m:r>
                      <a:rPr lang="en-US" sz="2400" b="0" i="1" dirty="0" smtClean="0">
                        <a:latin typeface="Cambria Math" charset="0"/>
                      </a:rPr>
                      <m:t>=</m:t>
                    </m:r>
                    <m:r>
                      <a:rPr lang="en-US" sz="2400" i="1" dirty="0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i="1" dirty="0" smtClean="0">
                                <a:latin typeface="Cambria Math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491" y="5035756"/>
                <a:ext cx="481319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899" t="-4061" b="-106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7" t="14507" r="30054" b="28172"/>
          <a:stretch/>
        </p:blipFill>
        <p:spPr>
          <a:xfrm>
            <a:off x="7845286" y="1832482"/>
            <a:ext cx="3310393" cy="32012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67003" y="184573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Color: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123585" y="2188563"/>
            <a:ext cx="225286" cy="2252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extremal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28496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If you remove the two extremal configuration constraints from Linear Program 1, objective value becomes 161/88=1.8295…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Can’t hope to never encounter an extremal configuration, but the extremal configurations seem incredibly brittle.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7280" y="3632158"/>
                <a:ext cx="5984004" cy="22461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0638" indent="-20638"/>
                <a:r>
                  <a:rPr lang="en-US" sz="2800" b="1" dirty="0" smtClean="0"/>
                  <a:t>Nice Scenario</a:t>
                </a:r>
                <a:r>
                  <a:rPr lang="en-US" sz="2800" dirty="0" smtClean="0"/>
                  <a:t>: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Right before the end of the coupling,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𝜎</m:t>
                        </m:r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i="1">
                            <a:latin typeface="Cambria Math" charset="0"/>
                          </a:rPr>
                          <m:t>𝜏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satisfy</a:t>
                </a:r>
                <a:endParaRPr lang="en-US" sz="2800" dirty="0"/>
              </a:p>
              <a:p>
                <a:pPr marL="20638" indent="-20638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: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;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  <m:t>𝑐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  <m:t>𝑐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400" b="0" i="0" smtClean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charset="0"/>
                                    </a:rPr>
                                    <m:t>extremal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≠0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≤</m:t>
                      </m:r>
                      <m:r>
                        <a:rPr lang="en-US" sz="2400" i="1">
                          <a:latin typeface="Cambria Math" charset="0"/>
                        </a:rPr>
                        <m:t>𝛾</m:t>
                      </m:r>
                    </m:oMath>
                  </m:oMathPara>
                </a14:m>
                <a:endParaRPr lang="en-US" sz="2400" dirty="0"/>
              </a:p>
              <a:p>
                <a:pPr marL="20638" indent="-20638">
                  <a:buNone/>
                </a:pPr>
                <a:r>
                  <a:rPr lang="en-US" sz="2800" dirty="0" smtClean="0"/>
                  <a:t>for </a:t>
                </a:r>
                <a:r>
                  <a:rPr lang="en-US" sz="2800" dirty="0"/>
                  <a:t>some absolute 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𝛾</m:t>
                    </m:r>
                    <m:r>
                      <a:rPr lang="en-US" sz="2800" i="1">
                        <a:latin typeface="Cambria Math" charset="0"/>
                      </a:rPr>
                      <m:t>&lt;1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632158"/>
                <a:ext cx="5984004" cy="2246192"/>
              </a:xfrm>
              <a:prstGeom prst="rect">
                <a:avLst/>
              </a:prstGeom>
              <a:blipFill rotWithShape="0">
                <a:blip r:embed="rId3"/>
                <a:stretch>
                  <a:fillRect l="-2037" t="-2989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336465" y="3632158"/>
            <a:ext cx="3819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In the Nice Scenario, we’d already beat 11/6.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We show the Nice Scenario holds </a:t>
            </a:r>
            <a:r>
              <a:rPr lang="en-US" sz="2800" dirty="0" smtClean="0"/>
              <a:t>in expectation.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58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extremal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28496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If you remove the two extremal configuration constraints from Linear Program 1, objective value becomes 161/88=1.8295…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Can’t hope to never encounter an extremal configuration, but the extremal configurations seem incredibly </a:t>
            </a:r>
            <a:r>
              <a:rPr lang="en-US" sz="2800" dirty="0" smtClean="0"/>
              <a:t>brittle.</a:t>
            </a:r>
            <a:endParaRPr 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3632158"/>
                <a:ext cx="5984004" cy="224619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0638" indent="-20638"/>
                <a:r>
                  <a:rPr lang="en-US" sz="2800" b="1" dirty="0" smtClean="0"/>
                  <a:t>Nice Scenario</a:t>
                </a:r>
                <a:r>
                  <a:rPr lang="en-US" sz="2800" dirty="0" smtClean="0"/>
                  <a:t>:</a:t>
                </a:r>
                <a:r>
                  <a:rPr lang="en-US" sz="2800" b="1" dirty="0" smtClean="0"/>
                  <a:t> </a:t>
                </a:r>
                <a:r>
                  <a:rPr lang="en-US" sz="2800" dirty="0"/>
                  <a:t>Right before the end of the coupling,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𝜎</m:t>
                        </m:r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i="1">
                            <a:latin typeface="Cambria Math" charset="0"/>
                          </a:rPr>
                          <m:t>𝜏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/>
                  <a:t>satisfy </a:t>
                </a:r>
                <a:endParaRPr lang="en-US" sz="2400" i="1" dirty="0" smtClean="0">
                  <a:latin typeface="Cambria Math" charset="0"/>
                </a:endParaRPr>
              </a:p>
              <a:p>
                <a:pPr marL="20638" indent="-206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: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;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  <m:t>𝑐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charset="0"/>
                                                </a:rPr>
                                                <m:t>𝑐</m:t>
                                              </m:r>
                                            </m:sup>
                                          </m:sSup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2400">
                                      <a:latin typeface="Cambria Math" charset="0"/>
                                    </a:rPr>
                                    <m:t>=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>
                                          <a:latin typeface="Cambria Math" charset="0"/>
                                        </a:rPr>
                                        <m:t>7,3;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>
                                              <a:latin typeface="Cambria Math" charset="0"/>
                                            </a:rPr>
                                            <m:t>3,3</m:t>
                                          </m:r>
                                        </m:e>
                                      </m:d>
                                      <m:r>
                                        <a:rPr lang="en-US" sz="240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>
                                              <a:latin typeface="Cambria Math" charset="0"/>
                                            </a:rPr>
                                            <m:t>1,1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≥2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≤</m:t>
                      </m:r>
                      <m:r>
                        <a:rPr lang="en-US" sz="2400" i="1">
                          <a:latin typeface="Cambria Math" charset="0"/>
                        </a:rPr>
                        <m:t>𝛾</m:t>
                      </m:r>
                    </m:oMath>
                  </m:oMathPara>
                </a14:m>
                <a:endParaRPr lang="en-US" sz="2400" dirty="0"/>
              </a:p>
              <a:p>
                <a:pPr marL="20638" indent="-20638">
                  <a:buNone/>
                </a:pPr>
                <a:r>
                  <a:rPr lang="en-US" sz="2800" dirty="0" smtClean="0"/>
                  <a:t>for </a:t>
                </a:r>
                <a:r>
                  <a:rPr lang="en-US" sz="2800" dirty="0"/>
                  <a:t>some absolute 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𝛾</m:t>
                    </m:r>
                    <m:r>
                      <a:rPr lang="en-US" sz="2800" i="1">
                        <a:latin typeface="Cambria Math" charset="0"/>
                      </a:rPr>
                      <m:t>&lt;1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632158"/>
                <a:ext cx="5984004" cy="2246192"/>
              </a:xfrm>
              <a:prstGeom prst="rect">
                <a:avLst/>
              </a:prstGeom>
              <a:blipFill rotWithShape="0">
                <a:blip r:embed="rId3"/>
                <a:stretch>
                  <a:fillRect l="-2037" t="-2989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336465" y="3632158"/>
            <a:ext cx="3819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In the Nice Scenario, we’d already beat 11/6.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We show the Nice Scenario holds in expectation.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2 5"/>
              <p:cNvSpPr/>
              <p:nvPr/>
            </p:nvSpPr>
            <p:spPr>
              <a:xfrm>
                <a:off x="5837274" y="2147777"/>
                <a:ext cx="4221126" cy="193201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21856"/>
                  <a:gd name="adj6" fmla="val -475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We will call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𝜎</m:t>
                        </m:r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i="1">
                            <a:latin typeface="Cambria Math" charset="0"/>
                          </a:rPr>
                          <m:t>𝜏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b="1" i="1" dirty="0" smtClean="0"/>
                  <a:t>c</a:t>
                </a:r>
                <a:r>
                  <a:rPr lang="en-US" sz="2800" b="1" dirty="0" smtClean="0"/>
                  <a:t>-bad </a:t>
                </a: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acc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𝑐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sz="280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charset="0"/>
                          </a:rPr>
                          <m:t>7,3;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charset="0"/>
                              </a:rPr>
                              <m:t>3,3</m:t>
                            </m:r>
                          </m:e>
                        </m:d>
                        <m:r>
                          <a:rPr lang="en-US" sz="2800">
                            <a:latin typeface="Cambria Math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charset="0"/>
                              </a:rPr>
                              <m:t>1,1</m:t>
                            </m:r>
                          </m:e>
                        </m:d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Line Callout 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274" y="2147777"/>
                <a:ext cx="4221126" cy="1932013"/>
              </a:xfrm>
              <a:prstGeom prst="border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21856"/>
                  <a:gd name="adj6" fmla="val -47561"/>
                </a:avLst>
              </a:prstGeom>
              <a:blipFill rotWithShape="0">
                <a:blip r:embed="rId4"/>
                <a:stretch>
                  <a:fillRect r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68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extremal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28496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sz="2800" dirty="0" smtClean="0"/>
              <a:t>If you remove the two extremal configuration constraints from Linear Program 1, objective value becomes 161/88=1.8295…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Can’t hope to never encounter an extremal configuration, but the extremal configurations seem incredibly brittle…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97280" y="3632158"/>
                <a:ext cx="5984004" cy="21649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0638" indent="-20638"/>
                <a:r>
                  <a:rPr lang="en-US" sz="2800" b="1" dirty="0" smtClean="0"/>
                  <a:t>Nice Scenario</a:t>
                </a:r>
                <a:r>
                  <a:rPr lang="en-US" sz="2800" dirty="0" smtClean="0"/>
                  <a:t>:</a:t>
                </a:r>
                <a:r>
                  <a:rPr lang="en-US" sz="2800" b="1" dirty="0" smtClean="0"/>
                  <a:t> </a:t>
                </a:r>
                <a:r>
                  <a:rPr lang="en-US" sz="2800" dirty="0"/>
                  <a:t>Right before the end of the coupling,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𝜎</m:t>
                        </m:r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r>
                          <a:rPr lang="en-US" sz="2800" i="1">
                            <a:latin typeface="Cambria Math" charset="0"/>
                          </a:rPr>
                          <m:t>𝜏</m:t>
                        </m:r>
                      </m:e>
                    </m:d>
                    <m:r>
                      <a:rPr lang="en-US" sz="28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dirty="0"/>
                  <a:t>satisfy </a:t>
                </a:r>
                <a:endParaRPr lang="en-US" sz="2400" i="1" dirty="0" smtClean="0">
                  <a:latin typeface="Cambria Math" charset="0"/>
                </a:endParaRPr>
              </a:p>
              <a:p>
                <a:pPr marL="20638" indent="-206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: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𝜎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 dirty="0"/>
                                    <m:t>c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bad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≥2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charset="0"/>
                        </a:rPr>
                        <m:t>≤</m:t>
                      </m:r>
                      <m:r>
                        <a:rPr lang="en-US" sz="2400" i="1">
                          <a:latin typeface="Cambria Math" charset="0"/>
                        </a:rPr>
                        <m:t>𝛾</m:t>
                      </m:r>
                    </m:oMath>
                  </m:oMathPara>
                </a14:m>
                <a:endParaRPr lang="en-US" sz="2400" dirty="0"/>
              </a:p>
              <a:p>
                <a:pPr marL="20638" indent="-20638">
                  <a:buNone/>
                </a:pPr>
                <a:r>
                  <a:rPr lang="en-US" sz="2800" dirty="0" smtClean="0"/>
                  <a:t>for </a:t>
                </a:r>
                <a:r>
                  <a:rPr lang="en-US" sz="2800" dirty="0"/>
                  <a:t>some absolute 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𝛾</m:t>
                    </m:r>
                    <m:r>
                      <a:rPr lang="en-US" sz="2800" i="1">
                        <a:latin typeface="Cambria Math" charset="0"/>
                      </a:rPr>
                      <m:t>&lt;1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632158"/>
                <a:ext cx="5984004" cy="2164952"/>
              </a:xfrm>
              <a:prstGeom prst="rect">
                <a:avLst/>
              </a:prstGeom>
              <a:blipFill rotWithShape="0">
                <a:blip r:embed="rId3"/>
                <a:stretch>
                  <a:fillRect l="-2037" t="-3099" b="-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336465" y="3632158"/>
            <a:ext cx="3819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In the Nice Scenario, we’d already beat 11/6.</a:t>
            </a:r>
          </a:p>
          <a:p>
            <a:pPr>
              <a:buFont typeface="Arial" charset="0"/>
              <a:buChar char="•"/>
            </a:pPr>
            <a:r>
              <a:rPr lang="en-US" sz="2800" dirty="0"/>
              <a:t>We show the Nice Scenario holds in expectation.</a:t>
            </a:r>
          </a:p>
        </p:txBody>
      </p:sp>
    </p:spTree>
    <p:extLst>
      <p:ext uri="{BB962C8B-B14F-4D97-AF65-F5344CB8AC3E}">
        <p14:creationId xmlns:p14="http://schemas.microsoft.com/office/powerpoint/2010/main" val="18554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 Scenario in expectation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52569" y="1994743"/>
                <a:ext cx="10058400" cy="28206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20638" indent="-20638"/>
                <a:r>
                  <a:rPr lang="en-US" sz="2800" b="1" dirty="0" smtClean="0"/>
                  <a:t>Key Lemma</a:t>
                </a:r>
                <a:r>
                  <a:rPr lang="en-US" sz="2800" dirty="0" smtClean="0"/>
                  <a:t>:</a:t>
                </a:r>
                <a:r>
                  <a:rPr lang="en-US" sz="2800" b="1" dirty="0" smtClean="0"/>
                  <a:t> </a:t>
                </a:r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𝑘</m:t>
                    </m:r>
                    <m:r>
                      <a:rPr lang="en-US" sz="2800" b="0" i="1" smtClean="0">
                        <a:latin typeface="Cambria Math" charset="0"/>
                      </a:rPr>
                      <m:t>≥1.833</m:t>
                    </m:r>
                    <m:r>
                      <a:rPr lang="en-US" sz="2800" b="0" i="1" smtClean="0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. Starting from any pair of colorings differing only at </a:t>
                </a:r>
                <a:r>
                  <a:rPr lang="en-US" sz="2800" i="1" dirty="0" smtClean="0"/>
                  <a:t>v,</a:t>
                </a:r>
                <a:endParaRPr lang="en-US" sz="2800" i="1" dirty="0"/>
              </a:p>
              <a:p>
                <a:pPr marL="20638" indent="-206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en-US" sz="2800" i="1" smtClean="0">
                                      <a:latin typeface="Cambria Math" charset="0"/>
                                    </a:rPr>
                                    <m:t>: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𝜎</m:t>
                                      </m:r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1" dirty="0"/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charset="0"/>
                                    </a:rPr>
                                    <m:t>bad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𝑐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≥2</m:t>
                                  </m:r>
                                </m:e>
                              </m:d>
                            </m:e>
                          </m:d>
                        </m:den>
                      </m:f>
                      <m:r>
                        <a:rPr lang="en-US" sz="2800" i="1">
                          <a:latin typeface="Cambria Math" charset="0"/>
                        </a:rPr>
                        <m:t>≤</m:t>
                      </m:r>
                      <m:r>
                        <a:rPr lang="en-US" sz="2800" i="1">
                          <a:latin typeface="Cambria Math" charset="0"/>
                        </a:rPr>
                        <m:t>𝛾</m:t>
                      </m:r>
                    </m:oMath>
                  </m:oMathPara>
                </a14:m>
                <a:endParaRPr lang="en-US" sz="2800" dirty="0"/>
              </a:p>
              <a:p>
                <a:pPr marL="20638" indent="-20638">
                  <a:buNone/>
                </a:pPr>
                <a:r>
                  <a:rPr lang="en-US" sz="2800" dirty="0" smtClean="0"/>
                  <a:t>for </a:t>
                </a:r>
                <a:r>
                  <a:rPr lang="en-US" sz="2800" dirty="0"/>
                  <a:t>some absolute constant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𝛾</m:t>
                    </m:r>
                    <m:r>
                      <a:rPr lang="en-US" sz="2800" i="1">
                        <a:latin typeface="Cambria Math" charset="0"/>
                      </a:rPr>
                      <m:t>&lt;1</m:t>
                    </m:r>
                  </m:oMath>
                </a14:m>
                <a:r>
                  <a:rPr lang="en-US" sz="2800" dirty="0" smtClean="0"/>
                  <a:t>, where expectation is over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dirty="0" smtClean="0"/>
                  <a:t> right before the end of the variable length coupling.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569" y="1994743"/>
                <a:ext cx="10058400" cy="2820644"/>
              </a:xfrm>
              <a:prstGeom prst="rect">
                <a:avLst/>
              </a:prstGeom>
              <a:blipFill rotWithShape="0">
                <a:blip r:embed="rId2"/>
                <a:stretch>
                  <a:fillRect l="-1212" t="-2160" b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52569" y="5072770"/>
            <a:ext cx="1005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Already know Nice Scenario would let us beat 11/6. By linearity of expectation, so does Key Lemma.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97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bad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</a:rPr>
                      <m:t>𝑐</m:t>
                    </m:r>
                    <m:r>
                      <a:rPr lang="en-US" sz="28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be the probability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sz="2800" i="1" dirty="0" smtClean="0"/>
                  <a:t> c</a:t>
                </a:r>
                <a:r>
                  <a:rPr lang="en-US" sz="2800" dirty="0" smtClean="0"/>
                  <a:t>-bad right before the end of the coupling.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good</m:t>
                        </m:r>
                      </m:sub>
                    </m:sSub>
                    <m:r>
                      <a:rPr lang="en-US" sz="2800" i="1">
                        <a:latin typeface="Cambria Math" charset="0"/>
                      </a:rPr>
                      <m:t>(</m:t>
                    </m:r>
                    <m:r>
                      <a:rPr lang="en-US" sz="2800" i="1">
                        <a:latin typeface="Cambria Math" charset="0"/>
                      </a:rPr>
                      <m:t>𝑐</m:t>
                    </m:r>
                    <m:r>
                      <a:rPr lang="en-US" sz="28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800" dirty="0"/>
                  <a:t> be </a:t>
                </a:r>
                <a:r>
                  <a:rPr lang="en-US" sz="2800" dirty="0" smtClean="0"/>
                  <a:t>probability that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𝜎</m:t>
                    </m:r>
                    <m:r>
                      <a:rPr lang="en-US" sz="2800" i="1">
                        <a:latin typeface="Cambria Math" charset="0"/>
                      </a:rPr>
                      <m:t>,</m:t>
                    </m:r>
                    <m:r>
                      <a:rPr lang="en-US" sz="2800" i="1">
                        <a:latin typeface="Cambria Math" charset="0"/>
                      </a:rPr>
                      <m:t>𝜏</m:t>
                    </m:r>
                    <m:r>
                      <a:rPr lang="en-US" sz="28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b="1" i="1" dirty="0" smtClean="0"/>
                  <a:t>c</a:t>
                </a:r>
                <a:r>
                  <a:rPr lang="en-US" sz="2800" b="1" dirty="0" smtClean="0"/>
                  <a:t>-good</a:t>
                </a:r>
                <a:r>
                  <a:rPr lang="en-US" sz="2800" dirty="0" smtClean="0"/>
                  <a:t>, i.e. not </a:t>
                </a:r>
                <a:r>
                  <a:rPr lang="en-US" sz="2800" i="1" dirty="0" smtClean="0"/>
                  <a:t>c</a:t>
                </a:r>
                <a:r>
                  <a:rPr lang="en-US" sz="2800" dirty="0" smtClean="0"/>
                  <a:t>-bad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≥2</m:t>
                    </m:r>
                  </m:oMath>
                </a14:m>
                <a:r>
                  <a:rPr lang="en-US" sz="2800" dirty="0" smtClean="0"/>
                  <a:t>, right before the end of the coupling.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sz="2800" dirty="0" smtClean="0"/>
                  <a:t>By linearity of expectation, enough to show: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bad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𝛾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</a:rPr>
                            <m:t>good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𝑐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   ∀</m:t>
                      </m:r>
                      <m:r>
                        <a:rPr lang="en-US" sz="28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b="0" dirty="0" smtClean="0"/>
              </a:p>
              <a:p>
                <a:pPr marL="122238" indent="0">
                  <a:buNone/>
                </a:pPr>
                <a:r>
                  <a:rPr lang="en-US" sz="2800" dirty="0" smtClean="0"/>
                  <a:t>for some absolute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𝛾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sz="2800" b="0" dirty="0" smtClean="0"/>
                  <a:t>.</a:t>
                </a:r>
                <a:endParaRPr lang="en-US" sz="2800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00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42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sketch- fractional matching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To any possible trajectory of the variable-length coupling </a:t>
                </a:r>
                <a:endParaRPr lang="en-US" sz="2800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charset="0"/>
                            </a:rPr>
                            <m:t>𝜎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charset="0"/>
                            </a:rPr>
                            <m:t>𝜏</m:t>
                          </m:r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,…,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r>
                  <a:rPr lang="en-US" sz="2800" dirty="0" smtClean="0"/>
                  <a:t>for which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𝑇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𝑇</m:t>
                            </m:r>
                            <m:r>
                              <a:rPr lang="en-US" sz="2800" i="1">
                                <a:latin typeface="Cambria Math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 is </a:t>
                </a:r>
                <a:r>
                  <a:rPr lang="en-US" sz="2800" i="1" dirty="0" smtClean="0"/>
                  <a:t>c</a:t>
                </a:r>
                <a:r>
                  <a:rPr lang="en-US" sz="2800" dirty="0" smtClean="0"/>
                  <a:t>-bad, we will match an (infinite) collection of other trajectories of the form </a:t>
                </a:r>
                <a:endParaRPr lang="en-US" sz="280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charset="0"/>
                            </a:rPr>
                            <m:t>𝜎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</a:rPr>
                            <m:t>𝜏</m:t>
                          </m:r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charset="0"/>
                        </a:rPr>
                        <m:t>…,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</a:rPr>
                                <m:t>𝑇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charset="0"/>
                        </a:rPr>
                        <m:t>,…,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𝜏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∗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800" i="1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800" dirty="0"/>
              </a:p>
              <a:p>
                <a:r>
                  <a:rPr lang="en-US" sz="2800" dirty="0" smtClean="0"/>
                  <a:t>for which: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𝜏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 smtClean="0"/>
                  <a:t> is </a:t>
                </a:r>
                <a:r>
                  <a:rPr lang="en-US" sz="2800" i="1" dirty="0" smtClean="0"/>
                  <a:t>c</a:t>
                </a:r>
                <a:r>
                  <a:rPr lang="en-US" sz="2800" dirty="0" smtClean="0"/>
                  <a:t>-good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2800" i="1">
                            <a:latin typeface="Cambria Math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i="1" dirty="0" smtClean="0"/>
                  <a:t> </a:t>
                </a:r>
                <a:r>
                  <a:rPr lang="en-US" sz="2800" dirty="0" smtClean="0"/>
                  <a:t>not </a:t>
                </a:r>
                <a:r>
                  <a:rPr lang="en-US" sz="2800" i="1" dirty="0" smtClean="0"/>
                  <a:t>c</a:t>
                </a:r>
                <a:r>
                  <a:rPr lang="en-US" sz="2800" dirty="0" smtClean="0"/>
                  <a:t>-bad for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𝑇</m:t>
                    </m:r>
                    <m:r>
                      <a:rPr lang="en-US" sz="2800" b="0" i="1" smtClean="0">
                        <a:latin typeface="Cambria Math" charset="0"/>
                      </a:rPr>
                      <m:t>≤</m:t>
                    </m:r>
                    <m:r>
                      <a:rPr lang="en-US" sz="2800" b="0" i="1" smtClean="0">
                        <a:latin typeface="Cambria Math" charset="0"/>
                      </a:rPr>
                      <m:t>𝑡</m:t>
                    </m:r>
                    <m:r>
                      <a:rPr lang="en-US" sz="2800" b="0" i="1" smtClean="0">
                        <a:latin typeface="Cambria Math" charset="0"/>
                      </a:rPr>
                      <m:t>&lt;</m:t>
                    </m:r>
                    <m:sSup>
                      <m:sSup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212" t="-2727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48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161539" y="1973314"/>
            <a:ext cx="1759266" cy="1681471"/>
            <a:chOff x="8052990" y="1944407"/>
            <a:chExt cx="1235161" cy="1180542"/>
          </a:xfrm>
        </p:grpSpPr>
        <p:sp>
          <p:nvSpPr>
            <p:cNvPr id="6" name="Oval 5"/>
            <p:cNvSpPr/>
            <p:nvPr/>
          </p:nvSpPr>
          <p:spPr>
            <a:xfrm>
              <a:off x="8543862" y="1944407"/>
              <a:ext cx="251012" cy="2510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i="1" dirty="0" smtClean="0"/>
                <a:t>v</a:t>
              </a:r>
              <a:endParaRPr lang="en-US" sz="1400" i="1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292850" y="2482018"/>
              <a:ext cx="251012" cy="25101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794874" y="2482018"/>
              <a:ext cx="251012" cy="25101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/>
                <p:cNvSpPr/>
                <p:nvPr/>
              </p:nvSpPr>
              <p:spPr>
                <a:xfrm>
                  <a:off x="8052990" y="2870713"/>
                  <a:ext cx="251012" cy="251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0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2990" y="2870713"/>
                  <a:ext cx="251012" cy="251012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 l="-18033" t="-58065" b="-79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/>
                <p:cNvSpPr/>
                <p:nvPr/>
              </p:nvSpPr>
              <p:spPr>
                <a:xfrm>
                  <a:off x="8380788" y="2873937"/>
                  <a:ext cx="251012" cy="251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prstClr val="white"/>
                            </a:solidFill>
                            <a:latin typeface="Cambria Math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prstClr val="white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white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white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0788" y="2873937"/>
                  <a:ext cx="251012" cy="251012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 l="-17742" t="-59677" b="-79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/>
                <p:cNvSpPr/>
                <p:nvPr/>
              </p:nvSpPr>
              <p:spPr>
                <a:xfrm>
                  <a:off x="8709341" y="2870713"/>
                  <a:ext cx="251012" cy="251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prstClr val="white"/>
                            </a:solidFill>
                            <a:latin typeface="Cambria Math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1400" i="1" smtClean="0">
                                <a:solidFill>
                                  <a:prstClr val="white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prstClr val="white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white"/>
                                </a:solidFill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9341" y="2870713"/>
                  <a:ext cx="251012" cy="251012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l="-17742" t="-58065" b="-79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9037139" y="2870713"/>
                  <a:ext cx="251012" cy="2510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solidFill>
                              <a:prstClr val="white"/>
                            </a:solidFill>
                            <a:latin typeface="Cambria Math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prstClr val="white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prstClr val="white"/>
                                </a:solidFill>
                                <a:latin typeface="Cambria Math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prstClr val="white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7139" y="2870713"/>
                  <a:ext cx="251012" cy="251012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 l="-18033" t="-58065" b="-790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/>
            <p:cNvCxnSpPr>
              <a:stCxn id="6" idx="3"/>
              <a:endCxn id="15" idx="0"/>
            </p:cNvCxnSpPr>
            <p:nvPr/>
          </p:nvCxnSpPr>
          <p:spPr>
            <a:xfrm flipH="1">
              <a:off x="8418356" y="2158659"/>
              <a:ext cx="162266" cy="323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5"/>
              <a:endCxn id="19" idx="0"/>
            </p:cNvCxnSpPr>
            <p:nvPr/>
          </p:nvCxnSpPr>
          <p:spPr>
            <a:xfrm>
              <a:off x="8758114" y="2158659"/>
              <a:ext cx="162266" cy="3233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5" idx="3"/>
              <a:endCxn id="20" idx="7"/>
            </p:cNvCxnSpPr>
            <p:nvPr/>
          </p:nvCxnSpPr>
          <p:spPr>
            <a:xfrm flipH="1">
              <a:off x="8267242" y="2696270"/>
              <a:ext cx="62368" cy="211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5" idx="5"/>
              <a:endCxn id="21" idx="0"/>
            </p:cNvCxnSpPr>
            <p:nvPr/>
          </p:nvCxnSpPr>
          <p:spPr>
            <a:xfrm flipH="1">
              <a:off x="8506294" y="2696270"/>
              <a:ext cx="808" cy="177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9" idx="3"/>
              <a:endCxn id="22" idx="0"/>
            </p:cNvCxnSpPr>
            <p:nvPr/>
          </p:nvCxnSpPr>
          <p:spPr>
            <a:xfrm>
              <a:off x="8831634" y="2696270"/>
              <a:ext cx="3213" cy="17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9" idx="5"/>
              <a:endCxn id="23" idx="1"/>
            </p:cNvCxnSpPr>
            <p:nvPr/>
          </p:nvCxnSpPr>
          <p:spPr>
            <a:xfrm>
              <a:off x="9009126" y="2696270"/>
              <a:ext cx="64773" cy="2112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</a:t>
            </a:r>
            <a:r>
              <a:rPr lang="en-US" dirty="0" smtClean="0"/>
              <a:t>sketch: bad → good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9764" y="2032238"/>
            <a:ext cx="6956611" cy="3718145"/>
            <a:chOff x="1097279" y="2283249"/>
            <a:chExt cx="6956611" cy="3718145"/>
          </a:xfrm>
        </p:grpSpPr>
        <p:grpSp>
          <p:nvGrpSpPr>
            <p:cNvPr id="25" name="Group 24"/>
            <p:cNvGrpSpPr/>
            <p:nvPr/>
          </p:nvGrpSpPr>
          <p:grpSpPr>
            <a:xfrm>
              <a:off x="1097279" y="2283249"/>
              <a:ext cx="6956611" cy="3718145"/>
              <a:chOff x="1972234" y="1850013"/>
              <a:chExt cx="6956611" cy="37181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Alternate Process 3"/>
                  <p:cNvSpPr/>
                  <p:nvPr/>
                </p:nvSpPr>
                <p:spPr>
                  <a:xfrm>
                    <a:off x="1972234" y="2850776"/>
                    <a:ext cx="1728216" cy="1563624"/>
                  </a:xfrm>
                  <a:prstGeom prst="flowChartAlternate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36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latin typeface="Cambria Math" charset="0"/>
                              </a:rPr>
                              <m:t>𝜎</m:t>
                            </m:r>
                            <m:r>
                              <a:rPr lang="en-US" sz="3600" b="0" i="1" dirty="0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3600" b="0" i="1" dirty="0" smtClean="0">
                                <a:latin typeface="Cambria Math" charset="0"/>
                              </a:rPr>
                              <m:t>𝜏</m:t>
                            </m:r>
                          </m:e>
                        </m:d>
                      </m:oMath>
                    </a14:m>
                    <a:r>
                      <a:rPr lang="en-US" sz="3600" dirty="0" smtClean="0"/>
                      <a:t> </a:t>
                    </a:r>
                    <a:r>
                      <a:rPr lang="en-US" sz="3600" i="1" dirty="0" smtClean="0"/>
                      <a:t>c</a:t>
                    </a:r>
                    <a:r>
                      <a:rPr lang="en-US" sz="3600" dirty="0" smtClean="0"/>
                      <a:t>-bad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4" name="Alternate Process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2234" y="2850776"/>
                    <a:ext cx="1728216" cy="1563624"/>
                  </a:xfrm>
                  <a:prstGeom prst="flowChartAlternateProcess">
                    <a:avLst/>
                  </a:prstGeom>
                  <a:blipFill rotWithShape="0">
                    <a:blip r:embed="rId7"/>
                    <a:stretch>
                      <a:fillRect b="-19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" name="Elbow Connector 9"/>
              <p:cNvCxnSpPr>
                <a:endCxn id="18" idx="1"/>
              </p:cNvCxnSpPr>
              <p:nvPr/>
            </p:nvCxnSpPr>
            <p:spPr>
              <a:xfrm>
                <a:off x="3532094" y="3533888"/>
                <a:ext cx="2867090" cy="1252458"/>
              </a:xfrm>
              <a:prstGeom prst="bentConnector3">
                <a:avLst>
                  <a:gd name="adj1" fmla="val 54377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Elbow Connector 10"/>
              <p:cNvCxnSpPr>
                <a:endCxn id="17" idx="1"/>
              </p:cNvCxnSpPr>
              <p:nvPr/>
            </p:nvCxnSpPr>
            <p:spPr>
              <a:xfrm flipV="1">
                <a:off x="3532094" y="2631825"/>
                <a:ext cx="3295512" cy="891306"/>
              </a:xfrm>
              <a:prstGeom prst="bentConnector3">
                <a:avLst>
                  <a:gd name="adj1" fmla="val 4728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Alternate Process 16"/>
                  <p:cNvSpPr/>
                  <p:nvPr/>
                </p:nvSpPr>
                <p:spPr>
                  <a:xfrm>
                    <a:off x="6827606" y="1850013"/>
                    <a:ext cx="1728216" cy="1563624"/>
                  </a:xfrm>
                  <a:prstGeom prst="flowChartAlternate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36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charset="0"/>
                                </a:rPr>
                                <m:t>𝜎</m:t>
                              </m:r>
                              <m:r>
                                <a:rPr lang="en-US" sz="3600" b="0" i="1" dirty="0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3600" b="0" i="1" dirty="0" smtClean="0">
                                  <a:latin typeface="Cambria Math" charset="0"/>
                                </a:rPr>
                                <m:t>𝜏</m:t>
                              </m:r>
                            </m:e>
                          </m:d>
                        </m:oMath>
                      </m:oMathPara>
                    </a14:m>
                    <a:endParaRPr lang="en-US" sz="3600" b="0" i="1" dirty="0" smtClean="0"/>
                  </a:p>
                  <a:p>
                    <a:pPr algn="ctr"/>
                    <a:r>
                      <a:rPr lang="en-US" sz="3600" i="1" dirty="0" smtClean="0"/>
                      <a:t>c</a:t>
                    </a:r>
                    <a:r>
                      <a:rPr lang="en-US" sz="3600" dirty="0" smtClean="0"/>
                      <a:t>-good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7" name="Alternate Process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606" y="1850013"/>
                    <a:ext cx="1728216" cy="1563624"/>
                  </a:xfrm>
                  <a:prstGeom prst="flowChartAlternateProcess">
                    <a:avLst/>
                  </a:prstGeom>
                  <a:blipFill rotWithShape="0">
                    <a:blip r:embed="rId8"/>
                    <a:stretch>
                      <a:fillRect l="-3846" r="-3497" b="-1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Alternate Process 17"/>
              <p:cNvSpPr/>
              <p:nvPr/>
            </p:nvSpPr>
            <p:spPr>
              <a:xfrm>
                <a:off x="6399184" y="4004534"/>
                <a:ext cx="2529661" cy="1563624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coupling terminates</a:t>
                </a:r>
                <a:endParaRPr lang="en-US" sz="36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00282" y="4593353"/>
                  <a:ext cx="800732" cy="6186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O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282" y="4593353"/>
                  <a:ext cx="800732" cy="61863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500282" y="2446430"/>
                  <a:ext cx="796693" cy="6186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282" y="2446430"/>
                  <a:ext cx="796693" cy="61863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49590" y="4165338"/>
                <a:ext cx="4201751" cy="1606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Coupling only terminates when one of the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𝑂</m:t>
                    </m:r>
                    <m:r>
                      <a:rPr lang="en-US" sz="2000" b="0" i="1" dirty="0" smtClean="0">
                        <a:latin typeface="Cambria Math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components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△</m:t>
                    </m:r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𝒮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000" dirty="0" smtClean="0"/>
                  <a:t> is chosen, with total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𝑑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𝑛𝑘</m:t>
                          </m:r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590" y="4165338"/>
                <a:ext cx="4201751" cy="1606465"/>
              </a:xfrm>
              <a:prstGeom prst="rect">
                <a:avLst/>
              </a:prstGeom>
              <a:blipFill rotWithShape="0">
                <a:blip r:embed="rId11"/>
                <a:stretch>
                  <a:fillRect l="-1597" t="-492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909421" y="1856929"/>
                <a:ext cx="3111129" cy="1914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charset="0"/>
                          </a:rPr>
                          <m:t>𝜎</m:t>
                        </m:r>
                        <m:r>
                          <a:rPr lang="en-US" sz="2000" i="1" dirty="0">
                            <a:latin typeface="Cambria Math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charset="0"/>
                          </a:rPr>
                          <m:t>𝜏</m:t>
                        </m:r>
                      </m:e>
                    </m:d>
                    <m:r>
                      <a:rPr lang="en-US" sz="2000" b="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becomes </a:t>
                </a:r>
                <a:r>
                  <a:rPr lang="en-US" sz="2000" i="1" dirty="0" smtClean="0"/>
                  <a:t>c</a:t>
                </a:r>
                <a:r>
                  <a:rPr lang="en-US" sz="2000" dirty="0" smtClean="0"/>
                  <a:t>-good as soon as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is selected and successfully recolored, with total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≥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9421" y="1856929"/>
                <a:ext cx="3111129" cy="1914242"/>
              </a:xfrm>
              <a:prstGeom prst="rect">
                <a:avLst/>
              </a:prstGeom>
              <a:blipFill rotWithShape="0">
                <a:blip r:embed="rId12"/>
                <a:stretch>
                  <a:fillRect l="-2157" t="-20382" r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3327934" y="2779523"/>
            <a:ext cx="5722620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Even </a:t>
            </a:r>
            <a:r>
              <a:rPr lang="en-US" sz="2800" dirty="0"/>
              <a:t>if the pair of colorings becomes </a:t>
            </a:r>
            <a:r>
              <a:rPr lang="en-US" sz="2800" i="1" dirty="0"/>
              <a:t>c</a:t>
            </a:r>
            <a:r>
              <a:rPr lang="en-US" sz="2800" dirty="0"/>
              <a:t>-good at some point, how </a:t>
            </a:r>
            <a:r>
              <a:rPr lang="en-US" sz="2800" dirty="0" smtClean="0"/>
              <a:t>do you ensure </a:t>
            </a:r>
            <a:r>
              <a:rPr lang="en-US" sz="2800" dirty="0"/>
              <a:t>it’s more likely to stay </a:t>
            </a:r>
            <a:r>
              <a:rPr lang="en-US" sz="2800" i="1" dirty="0"/>
              <a:t>c</a:t>
            </a:r>
            <a:r>
              <a:rPr lang="en-US" sz="2800" dirty="0"/>
              <a:t>-good than revert to </a:t>
            </a:r>
            <a:r>
              <a:rPr lang="en-US" sz="2800" i="1" dirty="0"/>
              <a:t>c</a:t>
            </a:r>
            <a:r>
              <a:rPr lang="en-US" sz="2800" dirty="0"/>
              <a:t>-bad?</a:t>
            </a:r>
          </a:p>
        </p:txBody>
      </p:sp>
    </p:spTree>
    <p:extLst>
      <p:ext uri="{BB962C8B-B14F-4D97-AF65-F5344CB8AC3E}">
        <p14:creationId xmlns:p14="http://schemas.microsoft.com/office/powerpoint/2010/main" val="573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</a:t>
            </a:r>
            <a:r>
              <a:rPr lang="en-US" dirty="0"/>
              <a:t>sketch: </a:t>
            </a:r>
            <a:r>
              <a:rPr lang="en-US" dirty="0" smtClean="0"/>
              <a:t>good → bad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69764" y="2032238"/>
            <a:ext cx="6956611" cy="3718145"/>
            <a:chOff x="1097279" y="2283249"/>
            <a:chExt cx="6956611" cy="3718145"/>
          </a:xfrm>
        </p:grpSpPr>
        <p:grpSp>
          <p:nvGrpSpPr>
            <p:cNvPr id="5" name="Group 4"/>
            <p:cNvGrpSpPr/>
            <p:nvPr/>
          </p:nvGrpSpPr>
          <p:grpSpPr>
            <a:xfrm>
              <a:off x="1097279" y="2283249"/>
              <a:ext cx="6956611" cy="3718145"/>
              <a:chOff x="1972234" y="1850013"/>
              <a:chExt cx="6956611" cy="37181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Alternate Process 7"/>
                  <p:cNvSpPr/>
                  <p:nvPr/>
                </p:nvSpPr>
                <p:spPr>
                  <a:xfrm>
                    <a:off x="1972234" y="2850776"/>
                    <a:ext cx="1728216" cy="1563624"/>
                  </a:xfrm>
                  <a:prstGeom prst="flowChartAlternate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36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3600" b="0" i="1" dirty="0" smtClean="0">
                                <a:latin typeface="Cambria Math" charset="0"/>
                              </a:rPr>
                              <m:t>𝜎</m:t>
                            </m:r>
                            <m:r>
                              <a:rPr lang="en-US" sz="3600" b="0" i="1" dirty="0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3600" b="0" i="1" dirty="0" smtClean="0">
                                <a:latin typeface="Cambria Math" charset="0"/>
                              </a:rPr>
                              <m:t>𝜏</m:t>
                            </m:r>
                          </m:e>
                        </m:d>
                      </m:oMath>
                    </a14:m>
                    <a:r>
                      <a:rPr lang="en-US" sz="3600" dirty="0" smtClean="0"/>
                      <a:t> </a:t>
                    </a:r>
                    <a:r>
                      <a:rPr lang="en-US" sz="3600" i="1" dirty="0" smtClean="0"/>
                      <a:t>c</a:t>
                    </a:r>
                    <a:r>
                      <a:rPr lang="en-US" sz="3600" dirty="0" smtClean="0"/>
                      <a:t>-good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8" name="Alternate Process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72234" y="2850776"/>
                    <a:ext cx="1728216" cy="1563624"/>
                  </a:xfrm>
                  <a:prstGeom prst="flowChartAlternateProcess">
                    <a:avLst/>
                  </a:prstGeom>
                  <a:blipFill rotWithShape="0">
                    <a:blip r:embed="rId2"/>
                    <a:stretch>
                      <a:fillRect l="-3833" r="-3136" b="-193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Elbow Connector 8"/>
              <p:cNvCxnSpPr/>
              <p:nvPr/>
            </p:nvCxnSpPr>
            <p:spPr>
              <a:xfrm>
                <a:off x="3532094" y="3533888"/>
                <a:ext cx="2867090" cy="1252458"/>
              </a:xfrm>
              <a:prstGeom prst="bentConnector3">
                <a:avLst>
                  <a:gd name="adj1" fmla="val 54377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Elbow Connector 9"/>
              <p:cNvCxnSpPr/>
              <p:nvPr/>
            </p:nvCxnSpPr>
            <p:spPr>
              <a:xfrm flipV="1">
                <a:off x="3532094" y="2631825"/>
                <a:ext cx="3295512" cy="891306"/>
              </a:xfrm>
              <a:prstGeom prst="bentConnector3">
                <a:avLst>
                  <a:gd name="adj1" fmla="val 4728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Alternate Process 10"/>
                  <p:cNvSpPr/>
                  <p:nvPr/>
                </p:nvSpPr>
                <p:spPr>
                  <a:xfrm>
                    <a:off x="6827606" y="1850013"/>
                    <a:ext cx="1728216" cy="1563624"/>
                  </a:xfrm>
                  <a:prstGeom prst="flowChartAlternate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36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dirty="0" smtClean="0">
                                  <a:latin typeface="Cambria Math" charset="0"/>
                                </a:rPr>
                                <m:t>𝜎</m:t>
                              </m:r>
                              <m:r>
                                <a:rPr lang="en-US" sz="3600" b="0" i="1" dirty="0" smtClean="0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3600" b="0" i="1" dirty="0" smtClean="0">
                                  <a:latin typeface="Cambria Math" charset="0"/>
                                </a:rPr>
                                <m:t>𝜏</m:t>
                              </m:r>
                            </m:e>
                          </m:d>
                        </m:oMath>
                      </m:oMathPara>
                    </a14:m>
                    <a:endParaRPr lang="en-US" sz="3600" b="0" i="1" dirty="0" smtClean="0"/>
                  </a:p>
                  <a:p>
                    <a:pPr algn="ctr"/>
                    <a:r>
                      <a:rPr lang="en-US" sz="3600" i="1" dirty="0" smtClean="0"/>
                      <a:t>c</a:t>
                    </a:r>
                    <a:r>
                      <a:rPr lang="en-US" sz="3600" dirty="0" smtClean="0"/>
                      <a:t>-bad</a:t>
                    </a:r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1" name="Alternate Process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606" y="1850013"/>
                    <a:ext cx="1728216" cy="1563624"/>
                  </a:xfrm>
                  <a:prstGeom prst="flowChartAlternateProcess">
                    <a:avLst/>
                  </a:prstGeom>
                  <a:blipFill rotWithShape="0">
                    <a:blip r:embed="rId3"/>
                    <a:stretch>
                      <a:fillRect b="-19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Alternate Process 11"/>
              <p:cNvSpPr/>
              <p:nvPr/>
            </p:nvSpPr>
            <p:spPr>
              <a:xfrm>
                <a:off x="6399184" y="4004534"/>
                <a:ext cx="2529661" cy="1563624"/>
              </a:xfrm>
              <a:prstGeom prst="flowChartAlternate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/>
                  <a:t>coupling terminates</a:t>
                </a:r>
                <a:endParaRPr lang="en-US" sz="36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500282" y="4593353"/>
                  <a:ext cx="800732" cy="6186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0B050"/>
                            </a:solidFill>
                            <a:latin typeface="Cambria Math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282" y="4593353"/>
                  <a:ext cx="800732" cy="6186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500282" y="2446430"/>
                  <a:ext cx="796693" cy="6186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O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282" y="2446430"/>
                  <a:ext cx="796693" cy="6186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49590" y="4165338"/>
                <a:ext cx="4201751" cy="1606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Coupling terminates as soon as </a:t>
                </a:r>
                <a:r>
                  <a:rPr lang="en-US" sz="2000" i="1" dirty="0" smtClean="0"/>
                  <a:t>v </a:t>
                </a:r>
                <a:r>
                  <a:rPr lang="en-US" sz="2000" dirty="0" smtClean="0"/>
                  <a:t>is chosen to be recolored with any </a:t>
                </a:r>
                <a:r>
                  <a:rPr lang="en-US" sz="2000" i="1" dirty="0" smtClean="0"/>
                  <a:t>c’ </a:t>
                </a:r>
                <a:r>
                  <a:rPr lang="en-US" sz="2000" dirty="0" smtClean="0"/>
                  <a:t>not in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charset="0"/>
                      </a:rPr>
                      <m:t>𝑁</m:t>
                    </m:r>
                    <m:r>
                      <a:rPr lang="en-US" sz="2000" i="1" dirty="0" smtClean="0">
                        <a:latin typeface="Cambria Math" charset="0"/>
                      </a:rPr>
                      <m:t>(</m:t>
                    </m:r>
                    <m:r>
                      <a:rPr lang="en-US" sz="2000" i="1" dirty="0" smtClean="0">
                        <a:latin typeface="Cambria Math" charset="0"/>
                      </a:rPr>
                      <m:t>𝑣</m:t>
                    </m:r>
                    <m:r>
                      <a:rPr lang="en-US" sz="200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, with total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≥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⋅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charset="0"/>
                        </a:rPr>
                        <m:t>Ω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590" y="4165338"/>
                <a:ext cx="4201751" cy="1606465"/>
              </a:xfrm>
              <a:prstGeom prst="rect">
                <a:avLst/>
              </a:prstGeom>
              <a:blipFill rotWithShape="0">
                <a:blip r:embed="rId6"/>
                <a:stretch>
                  <a:fillRect l="-1597" t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649589" y="1804574"/>
                <a:ext cx="4201751" cy="2209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Toy case</a:t>
                </a:r>
                <a:r>
                  <a:rPr lang="en-US" sz="2000" dirty="0" smtClean="0"/>
                  <a:t>: 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&gt;2</m:t>
                    </m:r>
                  </m:oMath>
                </a14:m>
                <a:r>
                  <a:rPr lang="en-US" sz="2000" b="1" dirty="0" smtClean="0"/>
                  <a:t>. </a:t>
                </a:r>
                <a:r>
                  <a:rPr lang="en-US" sz="2000" dirty="0" smtClean="0"/>
                  <a:t>At least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i="1" dirty="0" smtClean="0"/>
                  <a:t>c</a:t>
                </a:r>
                <a:r>
                  <a:rPr lang="en-US" sz="2000" dirty="0" smtClean="0"/>
                  <a:t>-colored neighbors must be flipped. At most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−2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i="1" dirty="0" smtClean="0"/>
                  <a:t> </a:t>
                </a:r>
                <a:r>
                  <a:rPr lang="en-US" sz="2000" dirty="0" smtClean="0"/>
                  <a:t>such </a:t>
                </a:r>
                <a:r>
                  <a:rPr lang="en-US" sz="2000" dirty="0" err="1" smtClean="0"/>
                  <a:t>Kempe</a:t>
                </a:r>
                <a:r>
                  <a:rPr lang="en-US" sz="2000" dirty="0" smtClean="0"/>
                  <a:t> components, with total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≤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−2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𝑛𝑘</m:t>
                          </m:r>
                        </m:den>
                      </m:f>
                      <m:r>
                        <a:rPr lang="en-US" sz="2000" b="0" i="1" smtClean="0">
                          <a:latin typeface="Cambria Math" charset="0"/>
                        </a:rPr>
                        <m:t>⋅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charset="0"/>
                            </a:rPr>
                            <m:t>−2</m:t>
                          </m:r>
                        </m:e>
                      </m:d>
                      <m:r>
                        <a:rPr lang="en-US" sz="2000" b="0" i="1" smtClean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589" y="1804574"/>
                <a:ext cx="4201751" cy="2209451"/>
              </a:xfrm>
              <a:prstGeom prst="rect">
                <a:avLst/>
              </a:prstGeom>
              <a:blipFill rotWithShape="0">
                <a:blip r:embed="rId7"/>
                <a:stretch>
                  <a:fillRect l="-1597" t="-1381" r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Line Callout 2 14"/>
              <p:cNvSpPr/>
              <p:nvPr/>
            </p:nvSpPr>
            <p:spPr>
              <a:xfrm rot="10800000" flipV="1">
                <a:off x="6305550" y="495687"/>
                <a:ext cx="3110002" cy="1032587"/>
              </a:xfrm>
              <a:prstGeom prst="borderCallout2">
                <a:avLst>
                  <a:gd name="adj1" fmla="val 18750"/>
                  <a:gd name="adj2" fmla="val -2594"/>
                  <a:gd name="adj3" fmla="val 18750"/>
                  <a:gd name="adj4" fmla="val -16667"/>
                  <a:gd name="adj5" fmla="val 298832"/>
                  <a:gd name="adj6" fmla="val -37733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Provided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−2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but we can add this for free into the LP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Line Callout 2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6305550" y="495687"/>
                <a:ext cx="3110002" cy="1032587"/>
              </a:xfrm>
              <a:prstGeom prst="borderCallout2">
                <a:avLst>
                  <a:gd name="adj1" fmla="val 18750"/>
                  <a:gd name="adj2" fmla="val -2594"/>
                  <a:gd name="adj3" fmla="val 18750"/>
                  <a:gd name="adj4" fmla="val -16667"/>
                  <a:gd name="adj5" fmla="val 298832"/>
                  <a:gd name="adj6" fmla="val -37733"/>
                </a:avLst>
              </a:prstGeom>
              <a:blipFill rotWithShape="0">
                <a:blip r:embed="rId8"/>
                <a:stretch>
                  <a:fillRect l="-1273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90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Reformulated </a:t>
            </a:r>
            <a:r>
              <a:rPr lang="en-US" sz="2800" dirty="0" err="1" smtClean="0"/>
              <a:t>Vigoda’s</a:t>
            </a:r>
            <a:r>
              <a:rPr lang="en-US" sz="2800" dirty="0" smtClean="0"/>
              <a:t> analysis as solving an LP.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Identified the two extremal configurations that obstruct us from beating 11/6 with any one-step coupling.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Modified coupling to only terminate once distance changes.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Argued that right before coupling terminates, only a constant fraction of configurations around </a:t>
            </a:r>
            <a:r>
              <a:rPr lang="en-US" sz="2800" i="1" dirty="0" smtClean="0"/>
              <a:t>v</a:t>
            </a:r>
            <a:r>
              <a:rPr lang="en-US" sz="2800" dirty="0" smtClean="0"/>
              <a:t> are extremal in expectation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109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2800" dirty="0" err="1" smtClean="0"/>
              <a:t>Delcourt</a:t>
            </a:r>
            <a:r>
              <a:rPr lang="en-US" sz="2800" dirty="0" smtClean="0"/>
              <a:t>, </a:t>
            </a:r>
            <a:r>
              <a:rPr lang="en-US" sz="2800" dirty="0" err="1" smtClean="0"/>
              <a:t>Perarnau</a:t>
            </a:r>
            <a:r>
              <a:rPr lang="en-US" sz="2800" dirty="0" smtClean="0"/>
              <a:t>, </a:t>
            </a:r>
            <a:r>
              <a:rPr lang="en-US" sz="2800" dirty="0" err="1" smtClean="0"/>
              <a:t>Postle</a:t>
            </a:r>
            <a:r>
              <a:rPr lang="en-US" sz="2800" dirty="0" smtClean="0"/>
              <a:t> </a:t>
            </a:r>
            <a:r>
              <a:rPr lang="fr-FR" sz="2800" dirty="0" smtClean="0"/>
              <a:t>’</a:t>
            </a:r>
            <a:r>
              <a:rPr lang="en-US" sz="2800" dirty="0" smtClean="0"/>
              <a:t>18 independently showed essentially the same result by doing a </a:t>
            </a:r>
            <a:r>
              <a:rPr lang="en-US" sz="2800" b="1" dirty="0" smtClean="0"/>
              <a:t>one-step coupling</a:t>
            </a:r>
            <a:r>
              <a:rPr lang="en-US" sz="2800" dirty="0" smtClean="0"/>
              <a:t> analysis on a </a:t>
            </a:r>
            <a:r>
              <a:rPr lang="en-US" sz="2800" b="1" dirty="0" smtClean="0"/>
              <a:t>deformation of the Hamming metric</a:t>
            </a:r>
            <a:r>
              <a:rPr lang="en-US" sz="28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2800" b="1" dirty="0" smtClean="0"/>
              <a:t>Idea</a:t>
            </a:r>
            <a:r>
              <a:rPr lang="en-US" sz="2800" dirty="0" smtClean="0"/>
              <a:t>: take Hamming metric minus a bonus term that counts the number of non-extremal configurations around </a:t>
            </a:r>
            <a:r>
              <a:rPr lang="en-US" sz="2800" i="1" dirty="0" smtClean="0"/>
              <a:t>v</a:t>
            </a:r>
            <a:r>
              <a:rPr lang="en-US" sz="28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Win-win analysis: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2600" dirty="0" smtClean="0"/>
              <a:t>Few extremal configurations, so Hamming term decreases</a:t>
            </a:r>
          </a:p>
          <a:p>
            <a:pPr marL="715518" lvl="1" indent="-514350">
              <a:buFont typeface="+mj-lt"/>
              <a:buAutoNum type="arabicPeriod"/>
            </a:pPr>
            <a:r>
              <a:rPr lang="en-US" sz="2600" dirty="0" smtClean="0"/>
              <a:t>Many extremal configurations, so bonus term </a:t>
            </a:r>
            <a:r>
              <a:rPr lang="en-US" sz="2600" dirty="0" smtClean="0"/>
              <a:t>increases</a:t>
            </a:r>
          </a:p>
          <a:p>
            <a:pPr>
              <a:buFont typeface="Arial" charset="0"/>
              <a:buChar char="•"/>
            </a:pPr>
            <a:r>
              <a:rPr lang="en-US" sz="2800" dirty="0" smtClean="0"/>
              <a:t>Proof very similar to proof of Key Lemma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31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6827</Words>
  <Application>Microsoft Macintosh PowerPoint</Application>
  <PresentationFormat>Widescreen</PresentationFormat>
  <Paragraphs>1105</Paragraphs>
  <Slides>101</Slides>
  <Notes>80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7" baseType="lpstr">
      <vt:lpstr>Calibri</vt:lpstr>
      <vt:lpstr>Cambria</vt:lpstr>
      <vt:lpstr>Cambria Math</vt:lpstr>
      <vt:lpstr>Times New Roman</vt:lpstr>
      <vt:lpstr>Arial</vt:lpstr>
      <vt:lpstr>Retrospect</vt:lpstr>
      <vt:lpstr>PowerPoint Presentation</vt:lpstr>
      <vt:lpstr>Preliminaries</vt:lpstr>
      <vt:lpstr>Background</vt:lpstr>
      <vt:lpstr>Motivation- counting complexity</vt:lpstr>
      <vt:lpstr>Motivation- phase transitions</vt:lpstr>
      <vt:lpstr>Motivation- phase transitions</vt:lpstr>
      <vt:lpstr>Motivation- phase transitions</vt:lpstr>
      <vt:lpstr>Counting vs. sampling</vt:lpstr>
      <vt:lpstr>Simple candidate sampler</vt:lpstr>
      <vt:lpstr>Simple candidate sampler</vt:lpstr>
      <vt:lpstr>Simple candidate sampler</vt:lpstr>
      <vt:lpstr>Simple candidate sampler</vt:lpstr>
      <vt:lpstr>Simple candidate sampler</vt:lpstr>
      <vt:lpstr>Simple candidate sampler</vt:lpstr>
      <vt:lpstr>Simple candidate sampler</vt:lpstr>
      <vt:lpstr>Prior work</vt:lpstr>
      <vt:lpstr>Prior work</vt:lpstr>
      <vt:lpstr>Prior work</vt:lpstr>
      <vt:lpstr>Prior work</vt:lpstr>
      <vt:lpstr>Prior work</vt:lpstr>
      <vt:lpstr>Prior work</vt:lpstr>
      <vt:lpstr>Prior work</vt:lpstr>
      <vt:lpstr>Prior work</vt:lpstr>
      <vt:lpstr>Our results</vt:lpstr>
      <vt:lpstr>Technical tools</vt:lpstr>
      <vt:lpstr>Review: coupling</vt:lpstr>
      <vt:lpstr>Review: path coupling</vt:lpstr>
      <vt:lpstr>Review: k&gt;3d</vt:lpstr>
      <vt:lpstr>Review: k&gt;3d</vt:lpstr>
      <vt:lpstr>Review: k&gt;3d</vt:lpstr>
      <vt:lpstr>Review: k&gt;3d</vt:lpstr>
      <vt:lpstr>Review: k&gt;3d</vt:lpstr>
      <vt:lpstr>Review: k&gt;3d</vt:lpstr>
      <vt:lpstr>Review: k&gt;3d</vt:lpstr>
      <vt:lpstr>Review: k&gt;3d</vt:lpstr>
      <vt:lpstr>Review: k&gt;3d</vt:lpstr>
      <vt:lpstr>Review: k&gt;3d</vt:lpstr>
      <vt:lpstr>Review: k&gt;3d</vt:lpstr>
      <vt:lpstr>Review: k&gt;2d [Jerrum ‘95]</vt:lpstr>
      <vt:lpstr>Review: k&gt;2d [Jerrum ‘95]</vt:lpstr>
      <vt:lpstr>Review: k&gt;2d [Jerrum ‘95]</vt:lpstr>
      <vt:lpstr>Review: k&gt;2d [Jerrum ‘95]</vt:lpstr>
      <vt:lpstr>Review: k&gt;2d [Jerrum ‘95]</vt:lpstr>
      <vt:lpstr>Review: k&gt;2d [Jerrum ‘95]</vt:lpstr>
      <vt:lpstr>Review: k&gt;2d [Jerrum ‘95]</vt:lpstr>
      <vt:lpstr>Tight example for Jerrum’s analysis</vt:lpstr>
      <vt:lpstr>What makes high-girth graphs easier?</vt:lpstr>
      <vt:lpstr>Vigoda’s analysis</vt:lpstr>
      <vt:lpstr>Kempe components</vt:lpstr>
      <vt:lpstr>Bigger flips are better</vt:lpstr>
      <vt:lpstr>Bigger flips are better</vt:lpstr>
      <vt:lpstr>Tradeoff</vt:lpstr>
      <vt:lpstr>Fancier Markov chain</vt:lpstr>
      <vt:lpstr>Fancier coupling</vt:lpstr>
      <vt:lpstr>Fancier coupling</vt:lpstr>
      <vt:lpstr>Fancier coupling</vt:lpstr>
      <vt:lpstr>Fancier coupling</vt:lpstr>
      <vt:lpstr>Fancier coupling</vt:lpstr>
      <vt:lpstr>Fancier coupling</vt:lpstr>
      <vt:lpstr>Fancier coupling</vt:lpstr>
      <vt:lpstr>Fancier coupling</vt:lpstr>
      <vt:lpstr>Fancier coupling</vt:lpstr>
      <vt:lpstr>Fancier coupling</vt:lpstr>
      <vt:lpstr>Fancier coupling</vt:lpstr>
      <vt:lpstr>Fancier coupling</vt:lpstr>
      <vt:lpstr>Our approach</vt:lpstr>
      <vt:lpstr>Vigoda’s analysis as an LP</vt:lpstr>
      <vt:lpstr>Optimality of 11/6</vt:lpstr>
      <vt:lpstr>Extremal configurations</vt:lpstr>
      <vt:lpstr>Extremal configurations</vt:lpstr>
      <vt:lpstr>Extremal configurations</vt:lpstr>
      <vt:lpstr>Extremal configurations</vt:lpstr>
      <vt:lpstr>Extremal configurations</vt:lpstr>
      <vt:lpstr>Extremal configurations</vt:lpstr>
      <vt:lpstr>Extremal configurations</vt:lpstr>
      <vt:lpstr>Extremal configurations</vt:lpstr>
      <vt:lpstr>Extremal configurations</vt:lpstr>
      <vt:lpstr>Extremal configurations</vt:lpstr>
      <vt:lpstr>Extremal configurations</vt:lpstr>
      <vt:lpstr>Extremal configurations</vt:lpstr>
      <vt:lpstr>Extremal configurations</vt:lpstr>
      <vt:lpstr>Extremal configurations</vt:lpstr>
      <vt:lpstr>Bottleneck for one-step couplings</vt:lpstr>
      <vt:lpstr>Variable-length coupling</vt:lpstr>
      <vt:lpstr>Brittleness of extremal configurations</vt:lpstr>
      <vt:lpstr>Brittleness of extremal configurations</vt:lpstr>
      <vt:lpstr>Brittleness of extremal configurations</vt:lpstr>
      <vt:lpstr>Brittleness of extremal configurations</vt:lpstr>
      <vt:lpstr>Brittleness of extremal configurations</vt:lpstr>
      <vt:lpstr>Avoiding extremal configurations</vt:lpstr>
      <vt:lpstr>Avoiding extremal configurations</vt:lpstr>
      <vt:lpstr>Avoiding extremal configurations</vt:lpstr>
      <vt:lpstr>Nice Scenario in expectation</vt:lpstr>
      <vt:lpstr>Proof sketch</vt:lpstr>
      <vt:lpstr>Proof sketch- fractional matching</vt:lpstr>
      <vt:lpstr>Proof sketch: bad → good</vt:lpstr>
      <vt:lpstr>Proof sketch: good → bad</vt:lpstr>
      <vt:lpstr>Recap</vt:lpstr>
      <vt:lpstr>An alternative approach</vt:lpstr>
      <vt:lpstr>Open questions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Bounds for Sampling Colorings</dc:title>
  <dc:creator>Microsoft Office User</dc:creator>
  <cp:lastModifiedBy>Microsoft Office User</cp:lastModifiedBy>
  <cp:revision>209</cp:revision>
  <dcterms:created xsi:type="dcterms:W3CDTF">2018-10-03T20:48:45Z</dcterms:created>
  <dcterms:modified xsi:type="dcterms:W3CDTF">2018-10-17T20:05:53Z</dcterms:modified>
</cp:coreProperties>
</file>