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76" r:id="rId4"/>
    <p:sldId id="278" r:id="rId5"/>
    <p:sldId id="282" r:id="rId6"/>
    <p:sldId id="280" r:id="rId7"/>
    <p:sldId id="283" r:id="rId8"/>
    <p:sldId id="285" r:id="rId9"/>
    <p:sldId id="284" r:id="rId10"/>
    <p:sldId id="286" r:id="rId11"/>
    <p:sldId id="287" r:id="rId12"/>
    <p:sldId id="288" r:id="rId13"/>
    <p:sldId id="291" r:id="rId14"/>
    <p:sldId id="289" r:id="rId15"/>
    <p:sldId id="29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71"/>
    <p:restoredTop sz="95673"/>
  </p:normalViewPr>
  <p:slideViewPr>
    <p:cSldViewPr snapToGrid="0" snapToObjects="1">
      <p:cViewPr>
        <p:scale>
          <a:sx n="70" d="100"/>
          <a:sy n="70" d="100"/>
        </p:scale>
        <p:origin x="73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B84BD-3E64-6B45-8D99-FE51021EA19F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5ABD2-9EF9-8C4B-BB45-705AF516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8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FBB8-15FB-6C4F-83FA-9A740769C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A4C15-CACA-0C4F-B229-8F3EC64EC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FCBC7-5EAC-E047-A661-1E974C83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5D84-02D0-9D4C-A875-7782E015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79E87-97EA-B548-8D25-C031C807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0079-5541-A944-A42F-031153BF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B8419-1D15-604F-AA57-A83614FE2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6DF2A-4218-D54C-B68B-EB68E653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936C-E911-8D45-A9E5-838A80E1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9449-DEBE-144F-BA16-115BB435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8401E-EA0E-7743-85EC-CA99A4D64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40150-CCE0-3345-9DCC-10F3383D0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90653-016A-B048-83CF-551DB57C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66913-364C-2B47-A59A-ED01F045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7CDE3-684A-C748-B43A-2A97CD2D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F107-32F5-CD45-80B7-51D4AD33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1D145-5EB1-5740-8835-B4E1B2927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74911-B097-DD43-8B27-0D9B8417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8648D-F005-5642-ABC6-811D5C1E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06E95-6E58-394E-8A6D-EB42628D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8A1B-BE36-F74D-9F54-C1A7BA66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AEA4-C9DE-9D4E-84A4-21D3E26B9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E5C00-B361-B442-AF2B-0D6F9B7A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2531B-9B55-634B-A937-64847A55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ED245-4F49-B44F-B291-8F0A8AB9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E38E-ADA7-A046-BB86-A5CC11D5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1AAEA-92E4-A742-8CAA-DB6E8C04A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BBB25-AEA5-E644-B9A2-936FDFB8D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0970E-922F-0C45-A70A-566FCD0D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C0B74-6293-6847-9437-3D30B09B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F2794-F47D-574C-B03B-EF0BB224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7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6AFC-915F-964D-BF1C-968B1BCC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13D53-24A6-594E-9EF4-EC47BB722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5D852-F3D0-BF44-A93C-3554F4C8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CB080-DCCA-3E42-AFA8-209CAFF56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56900-E42C-8748-B983-865446867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A9D25-627C-8B41-9E25-7010E291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E8C75-9C8C-5B4E-BAA0-8ABF01EC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AD6E08-B02E-DF48-A97B-3EDA6FFF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AE8E-53BB-244A-B736-B44B24BE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E55AD-8E2C-2042-8E67-B5600D25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8A530-1469-0C4D-9CD3-63BF0720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A4EB5-F6C5-5D49-82EC-7DE95BA7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0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630CF-4D1A-DC45-B177-ACC58FC2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67349-B1A4-5649-B2ED-A06B6592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77A34-744F-8947-8D91-F887BEE3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8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42A1-81A0-5B44-9805-C312E3FE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B42A-937D-674C-ACB5-209379A02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7FB49-F103-114A-A623-428C406FF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19FA9-F7AB-734F-A3C4-C1D8383E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DDEF-8DBA-004E-94F2-A4F0FD9F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9E587-4815-384C-BBCC-16161D9F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4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6A86-DA32-2140-AA26-FE3106B6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26DD3-F2B9-FE43-A859-3716D8BC0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BB80E-A05F-054F-8EF4-272AAE5BE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1000-8F5F-0045-BB53-7F58DC4F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C2D93-14F1-0648-8C3D-4B9A2A0D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2C645-1707-F44B-9396-B6882D1E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01AC0-7C20-6F42-8294-B80B8D22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77001-C944-7041-8934-65EE3D692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189B-4AC5-334C-8AE7-A5D77314F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7692-EC73-4246-95F6-08B1B41F76F5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FA7D6-F54E-AB41-9C28-5F495636C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E4355-C88F-DE45-BAD9-25C17A1B0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84B4-FF97-804F-B0C7-B1A76F88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5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50143E9-F243-0F4C-ACE8-CF1365D382FC}"/>
              </a:ext>
            </a:extLst>
          </p:cNvPr>
          <p:cNvGrpSpPr/>
          <p:nvPr/>
        </p:nvGrpSpPr>
        <p:grpSpPr>
          <a:xfrm>
            <a:off x="923543" y="-248231"/>
            <a:ext cx="10344914" cy="8038919"/>
            <a:chOff x="1261872" y="-110916"/>
            <a:chExt cx="8967976" cy="69689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4E1CD8-BC2A-BF46-8B59-E36E097E2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23998" y="-110916"/>
              <a:ext cx="8705850" cy="696891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69827-4A42-5844-86EC-04848A0CA3E9}"/>
                </a:ext>
              </a:extLst>
            </p:cNvPr>
            <p:cNvSpPr/>
            <p:nvPr/>
          </p:nvSpPr>
          <p:spPr>
            <a:xfrm>
              <a:off x="1261872" y="2139696"/>
              <a:ext cx="658368" cy="238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A08950E-04B0-E548-80C8-D331562E4CC9}"/>
                </a:ext>
              </a:extLst>
            </p:cNvPr>
            <p:cNvCxnSpPr/>
            <p:nvPr/>
          </p:nvCxnSpPr>
          <p:spPr>
            <a:xfrm>
              <a:off x="1755648" y="4334256"/>
              <a:ext cx="5230368" cy="252374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4E6A2B-D330-654E-96A3-83B9B5601A7E}"/>
                </a:ext>
              </a:extLst>
            </p:cNvPr>
            <p:cNvCxnSpPr/>
            <p:nvPr/>
          </p:nvCxnSpPr>
          <p:spPr>
            <a:xfrm flipV="1">
              <a:off x="6931152" y="3054096"/>
              <a:ext cx="3243832" cy="380390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135426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b="1" cap="small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Learning Polynomials in Few Relevant Dimensions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17953"/>
              </p:ext>
            </p:extLst>
          </p:nvPr>
        </p:nvGraphicFramePr>
        <p:xfrm>
          <a:off x="3498824" y="4006016"/>
          <a:ext cx="519434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Sitan</a:t>
                      </a:r>
                      <a:r>
                        <a:rPr lang="en-US" sz="28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Raghu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Meka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UCLA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8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C8E3C6-576F-344B-A263-A7B8B82537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GETTING A WARM START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C8E3C6-576F-344B-A263-A7B8B8253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D486-2CE8-854B-9BF3-A39DB4E77D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b="1" dirty="0">
                    <a:solidFill>
                      <a:prstClr val="black"/>
                    </a:solidFill>
                  </a:rPr>
                  <a:t>Want</a:t>
                </a:r>
                <a:r>
                  <a:rPr lang="en-US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so that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(0,1)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b="1" dirty="0">
                    <a:solidFill>
                      <a:prstClr val="black"/>
                    </a:solidFill>
                  </a:rPr>
                  <a:t>Idea</a:t>
                </a:r>
                <a:r>
                  <a:rPr lang="en-US" dirty="0">
                    <a:solidFill>
                      <a:prstClr val="black"/>
                    </a:solidFill>
                  </a:rPr>
                  <a:t>: By compactness of the set of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’s, 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such that for all such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/>
                  <a:t>So if we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0" lv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(0,1)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5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for some absolute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again by compactness.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D486-2CE8-854B-9BF3-A39DB4E77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2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CAA2EB-906B-AE41-AC46-D5BF556D58B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GETTING A WARM START (general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CAA2EB-906B-AE41-AC46-D5BF556D5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069CA-A36D-CA40-8171-53247D5101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Same argument shows that that for general </a:t>
                </a:r>
                <a:r>
                  <a:rPr lang="en-US" i="1" dirty="0"/>
                  <a:t>r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Top eigenvector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𝐼𝑑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 in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To recover another direction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estimate and take the top eigenvector of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sub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Id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| 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r>
                  <a:rPr lang="en-US" dirty="0"/>
                  <a:t>Repeatedly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project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C00000"/>
                    </a:solidFill>
                  </a:rPr>
                  <a:t>condition</a:t>
                </a:r>
                <a:r>
                  <a:rPr lang="en-US" dirty="0"/>
                  <a:t> to learn remaining directions.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-nondegeneracy ensures we don’t lose too much by projecting out directions we’ve found already.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069CA-A36D-CA40-8171-53247D510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7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908C-AA20-B044-B9AC-1688A868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FROM A WARM START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8D26F-2915-E445-98A4-C829C2575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0186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Want to run SGD on squared loss to update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of our estimate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as well as our estimates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for the directions.</a:t>
                </a:r>
              </a:p>
              <a:p>
                <a:r>
                  <a:rPr lang="en-US" dirty="0"/>
                  <a:t>Because the parameters are only identifiable up to a change of basis, we have to be careful what space we work in.</a:t>
                </a:r>
              </a:p>
              <a:p>
                <a:r>
                  <a:rPr lang="en-US" dirty="0"/>
                  <a:t>Even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Vanilla SGD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provably fails, need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to have unit norm</a:t>
                </a:r>
              </a:p>
              <a:p>
                <a:pPr lvl="1"/>
                <a:r>
                  <a:rPr lang="en-US" b="1" dirty="0"/>
                  <a:t>Main issue</a:t>
                </a:r>
                <a:r>
                  <a:rPr lang="en-US" dirty="0"/>
                  <a:t>: because we also need to descend on the unknown coefficients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vanilla SGD can lead us to infinitesimal-curvature points</a:t>
                </a:r>
              </a:p>
              <a:p>
                <a:pPr lvl="1"/>
                <a:r>
                  <a:rPr lang="en-US" dirty="0"/>
                  <a:t>In sharp contrast to </a:t>
                </a:r>
                <a:r>
                  <a:rPr lang="en-US" dirty="0" err="1"/>
                  <a:t>Wirtinger</a:t>
                </a:r>
                <a:r>
                  <a:rPr lang="en-US" dirty="0"/>
                  <a:t> flow for phase retrieval (where we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8D26F-2915-E445-98A4-C829C2575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01865" cy="4351338"/>
              </a:xfrm>
              <a:blipFill>
                <a:blip r:embed="rId2"/>
                <a:stretch>
                  <a:fillRect l="-939" t="-2339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5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1B3A-AC73-FA4E-83C3-9E2D6E34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ON THE GRASSMANNIAN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D9286-DA0B-694C-9D27-9E0BF3BE7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0654" cy="4351338"/>
              </a:xfrm>
              <a:ln>
                <a:noFill/>
              </a:ln>
            </p:spPr>
            <p:txBody>
              <a:bodyPr/>
              <a:lstStyle/>
              <a:p>
                <a:r>
                  <a:rPr lang="en-US" dirty="0"/>
                  <a:t>In general, must maintain the invariant that:</a:t>
                </a:r>
              </a:p>
              <a:p>
                <a:pPr marL="0" indent="0" algn="ctr">
                  <a:buNone/>
                </a:pP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 always form an orthonormal basis, i.e. represent a point on Grassmannian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-dimensional subspaces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1" dirty="0"/>
                  <a:t>To maintain this</a:t>
                </a:r>
                <a:r>
                  <a:rPr lang="en-US" dirty="0"/>
                  <a:t>: move iterates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along </a:t>
                </a:r>
                <a:r>
                  <a:rPr lang="en-US" i="1" dirty="0"/>
                  <a:t>geodesics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Form </a:t>
                </a:r>
                <a:r>
                  <a:rPr lang="en-US" dirty="0">
                    <a:solidFill>
                      <a:srgbClr val="00B0F0"/>
                    </a:solidFill>
                  </a:rPr>
                  <a:t>stochastic gradient </a:t>
                </a:r>
                <a:r>
                  <a:rPr lang="en-US" dirty="0"/>
                  <a:t>of squared loss at current iterate </a:t>
                </a:r>
                <a:r>
                  <a:rPr lang="en-US" i="1" dirty="0"/>
                  <a:t>V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Project the gradient</a:t>
                </a:r>
                <a:r>
                  <a:rPr lang="en-US" dirty="0"/>
                  <a:t> onto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tangent space at </a:t>
                </a:r>
                <a:r>
                  <a:rPr lang="en-US" i="1" dirty="0">
                    <a:solidFill>
                      <a:schemeClr val="accent4">
                        <a:lumMod val="75000"/>
                      </a:schemeClr>
                    </a:solidFill>
                  </a:rPr>
                  <a:t>V</a:t>
                </a:r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Walk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along the </a:t>
                </a:r>
                <a:r>
                  <a:rPr lang="en-US" dirty="0">
                    <a:solidFill>
                      <a:srgbClr val="C00000"/>
                    </a:solidFill>
                  </a:rPr>
                  <a:t>geodesic</a:t>
                </a:r>
                <a:r>
                  <a:rPr lang="en-US" dirty="0"/>
                  <a:t> with</a:t>
                </a:r>
              </a:p>
              <a:p>
                <a:pPr lvl="2"/>
                <a:r>
                  <a:rPr lang="en-US" u="sng" dirty="0"/>
                  <a:t>Starting point</a:t>
                </a:r>
                <a:r>
                  <a:rPr lang="en-US" dirty="0"/>
                  <a:t>: </a:t>
                </a:r>
                <a:r>
                  <a:rPr lang="en-US" i="1" dirty="0"/>
                  <a:t>V</a:t>
                </a:r>
              </a:p>
              <a:p>
                <a:pPr lvl="2"/>
                <a:r>
                  <a:rPr lang="en-US" u="sng" dirty="0"/>
                  <a:t>Velocity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projected gradient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D9286-DA0B-694C-9D27-9E0BF3BE7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0654" cy="4351338"/>
              </a:xfrm>
              <a:blipFill>
                <a:blip r:embed="rId2"/>
                <a:stretch>
                  <a:fillRect l="-949" t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2EEC321-F2FB-314A-8B54-B112BFD25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80" t="14667" r="18366" b="62888"/>
          <a:stretch/>
        </p:blipFill>
        <p:spPr>
          <a:xfrm>
            <a:off x="6096000" y="3967231"/>
            <a:ext cx="5867401" cy="2890769"/>
          </a:xfrm>
          <a:prstGeom prst="rect">
            <a:avLst/>
          </a:prstGeom>
        </p:spPr>
      </p:pic>
      <p:sp>
        <p:nvSpPr>
          <p:cNvPr id="23" name="Diamond 22">
            <a:extLst>
              <a:ext uri="{FF2B5EF4-FFF2-40B4-BE49-F238E27FC236}">
                <a16:creationId xmlns:a16="http://schemas.microsoft.com/office/drawing/2014/main" id="{9C628832-5B15-BE4D-A36A-D51532B5F289}"/>
              </a:ext>
            </a:extLst>
          </p:cNvPr>
          <p:cNvSpPr/>
          <p:nvPr/>
        </p:nvSpPr>
        <p:spPr>
          <a:xfrm>
            <a:off x="7627620" y="4082953"/>
            <a:ext cx="3947160" cy="1922975"/>
          </a:xfrm>
          <a:prstGeom prst="diamond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638A43-25AD-3A40-8244-FA078A0C514C}"/>
              </a:ext>
            </a:extLst>
          </p:cNvPr>
          <p:cNvSpPr/>
          <p:nvPr/>
        </p:nvSpPr>
        <p:spPr>
          <a:xfrm>
            <a:off x="9555480" y="499872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913513FE-5CAB-9C42-98C9-002FC5C9C893}"/>
              </a:ext>
            </a:extLst>
          </p:cNvPr>
          <p:cNvSpPr/>
          <p:nvPr/>
        </p:nvSpPr>
        <p:spPr>
          <a:xfrm>
            <a:off x="8069414" y="5037766"/>
            <a:ext cx="2551269" cy="914400"/>
          </a:xfrm>
          <a:prstGeom prst="arc">
            <a:avLst>
              <a:gd name="adj1" fmla="val 18191306"/>
              <a:gd name="adj2" fmla="val 21058565"/>
            </a:avLst>
          </a:prstGeom>
          <a:ln w="31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234A71-A937-F247-970B-C5BE93F89E89}"/>
              </a:ext>
            </a:extLst>
          </p:cNvPr>
          <p:cNvCxnSpPr>
            <a:cxnSpLocks/>
          </p:cNvCxnSpPr>
          <p:nvPr/>
        </p:nvCxnSpPr>
        <p:spPr>
          <a:xfrm>
            <a:off x="9634394" y="5031915"/>
            <a:ext cx="578341" cy="45720"/>
          </a:xfrm>
          <a:prstGeom prst="straightConnector1">
            <a:avLst/>
          </a:prstGeom>
          <a:ln w="317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EAA83B7-D6BB-074C-B403-2D55434A53A4}"/>
              </a:ext>
            </a:extLst>
          </p:cNvPr>
          <p:cNvCxnSpPr>
            <a:cxnSpLocks/>
          </p:cNvCxnSpPr>
          <p:nvPr/>
        </p:nvCxnSpPr>
        <p:spPr>
          <a:xfrm flipV="1">
            <a:off x="9621868" y="4132332"/>
            <a:ext cx="658059" cy="887965"/>
          </a:xfrm>
          <a:prstGeom prst="straightConnector1">
            <a:avLst/>
          </a:prstGeom>
          <a:ln w="31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F8EFC0-C0FF-F646-9BB6-F6CEA51D2786}"/>
                  </a:ext>
                </a:extLst>
              </p:cNvPr>
              <p:cNvSpPr txBox="1"/>
              <p:nvPr/>
            </p:nvSpPr>
            <p:spPr>
              <a:xfrm>
                <a:off x="9369923" y="4774704"/>
                <a:ext cx="2769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F8EFC0-C0FF-F646-9BB6-F6CEA51D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923" y="4774704"/>
                <a:ext cx="276997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118BCEC-2D59-1A4A-96F0-46BA9DFD167A}"/>
              </a:ext>
            </a:extLst>
          </p:cNvPr>
          <p:cNvCxnSpPr>
            <a:cxnSpLocks/>
          </p:cNvCxnSpPr>
          <p:nvPr/>
        </p:nvCxnSpPr>
        <p:spPr>
          <a:xfrm flipH="1">
            <a:off x="10197237" y="4132332"/>
            <a:ext cx="67192" cy="957829"/>
          </a:xfrm>
          <a:prstGeom prst="straightConnector1">
            <a:avLst/>
          </a:prstGeom>
          <a:ln w="3175">
            <a:solidFill>
              <a:schemeClr val="bg2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32" grpId="1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636A-3BFD-D34C-AA44-EEBEB4B9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GEODESICS + ALTERNATING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E8DD9-263D-A047-9793-5E5513A89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65941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To update </a:t>
                </a:r>
                <a:r>
                  <a:rPr lang="en-US" b="1" i="1" dirty="0"/>
                  <a:t>v</a:t>
                </a:r>
                <a:r>
                  <a:rPr lang="en-US" b="1" dirty="0"/>
                  <a:t>’s</a:t>
                </a:r>
                <a:r>
                  <a:rPr lang="en-US" dirty="0"/>
                  <a:t>: move iterates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along </a:t>
                </a:r>
                <a:r>
                  <a:rPr lang="en-US" i="1" dirty="0"/>
                  <a:t>geodesics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How do we update the c’s?</a:t>
                </a:r>
              </a:p>
              <a:p>
                <a:r>
                  <a:rPr lang="en-US" dirty="0"/>
                  <a:t>”Right” way would be to simultaneously update both </a:t>
                </a:r>
                <a:r>
                  <a:rPr lang="en-US" i="1" dirty="0"/>
                  <a:t>v</a:t>
                </a:r>
                <a:r>
                  <a:rPr lang="en-US" dirty="0"/>
                  <a:t>’s and </a:t>
                </a:r>
                <a:r>
                  <a:rPr lang="en-US" i="1" dirty="0"/>
                  <a:t>c</a:t>
                </a:r>
                <a:r>
                  <a:rPr lang="en-US" dirty="0"/>
                  <a:t>’s via geodesics of the </a:t>
                </a:r>
                <a:r>
                  <a:rPr lang="en-US" i="1" dirty="0"/>
                  <a:t>manifold on which low-rank polynomials live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This is the total space of some vector bundle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… geodesics for this are tricky to write down/analyze.</a:t>
                </a:r>
              </a:p>
              <a:p>
                <a:r>
                  <a:rPr lang="en-US" dirty="0"/>
                  <a:t>Instead, run </a:t>
                </a:r>
                <a:r>
                  <a:rPr lang="en-US" i="1" dirty="0"/>
                  <a:t>alternating minimization</a:t>
                </a:r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Fix </a:t>
                </a:r>
                <a:r>
                  <a:rPr lang="en-US" i="1" dirty="0"/>
                  <a:t>c</a:t>
                </a:r>
                <a:r>
                  <a:rPr lang="en-US" dirty="0"/>
                  <a:t>’s and update </a:t>
                </a:r>
                <a:r>
                  <a:rPr lang="en-US" i="1" dirty="0"/>
                  <a:t>v</a:t>
                </a:r>
                <a:r>
                  <a:rPr lang="en-US" dirty="0"/>
                  <a:t>’s via geodesic step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Fix </a:t>
                </a:r>
                <a:r>
                  <a:rPr lang="en-US" i="1" dirty="0"/>
                  <a:t>v</a:t>
                </a:r>
                <a:r>
                  <a:rPr lang="en-US" dirty="0"/>
                  <a:t>’s and update </a:t>
                </a:r>
                <a:r>
                  <a:rPr lang="en-US" i="1" dirty="0"/>
                  <a:t>c</a:t>
                </a:r>
                <a:r>
                  <a:rPr lang="en-US" dirty="0"/>
                  <a:t>’s via</a:t>
                </a:r>
                <a:r>
                  <a:rPr lang="en-US" i="1" dirty="0"/>
                  <a:t> </a:t>
                </a:r>
                <a:r>
                  <a:rPr lang="en-US" dirty="0"/>
                  <a:t>several vanilla stochastic gradient steps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E8DD9-263D-A047-9793-5E5513A89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65941" cy="4351338"/>
              </a:xfrm>
              <a:blipFill>
                <a:blip r:embed="rId2"/>
                <a:stretch>
                  <a:fillRect l="-95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1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203E-169F-9F46-8C6D-A742EF5B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7C46D-0B9D-D743-8905-B03F10889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Algorithm for learning low-rank polynomials over Gaussian space</a:t>
                </a:r>
              </a:p>
              <a:p>
                <a:r>
                  <a:rPr lang="en-US" dirty="0"/>
                  <a:t>Sample complexity depending near-optimally on ambient dimension and target accuracy</a:t>
                </a:r>
              </a:p>
              <a:p>
                <a:r>
                  <a:rPr lang="en-US" dirty="0"/>
                  <a:t>Recipe: “trimmed” PCA + boosting via Riemannian optimization</a:t>
                </a:r>
              </a:p>
              <a:p>
                <a:r>
                  <a:rPr lang="en-US" dirty="0"/>
                  <a:t>Open questions:</a:t>
                </a:r>
              </a:p>
              <a:p>
                <a:pPr lvl="1"/>
                <a:r>
                  <a:rPr lang="en-US" dirty="0"/>
                  <a:t>Right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? (boils down to extremal function problem)</a:t>
                </a:r>
              </a:p>
              <a:p>
                <a:pPr lvl="1"/>
                <a:r>
                  <a:rPr lang="en-US" dirty="0"/>
                  <a:t>Beyond Gaussians?</a:t>
                </a:r>
              </a:p>
              <a:p>
                <a:pPr lvl="1"/>
                <a:r>
                  <a:rPr lang="en-US" dirty="0"/>
                  <a:t>Prediction instead of parameter recovery?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7C46D-0B9D-D743-8905-B03F10889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8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DA8C0E-7668-DC48-87DD-D3D6EED79EAA}"/>
              </a:ext>
            </a:extLst>
          </p:cNvPr>
          <p:cNvSpPr txBox="1"/>
          <p:nvPr/>
        </p:nvSpPr>
        <p:spPr>
          <a:xfrm>
            <a:off x="4373349" y="2767280"/>
            <a:ext cx="34453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Thanks!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EEA20F-548F-2A4F-B1D6-8991992156F3}"/>
              </a:ext>
            </a:extLst>
          </p:cNvPr>
          <p:cNvGrpSpPr/>
          <p:nvPr/>
        </p:nvGrpSpPr>
        <p:grpSpPr>
          <a:xfrm>
            <a:off x="923543" y="-248231"/>
            <a:ext cx="10344914" cy="8038919"/>
            <a:chOff x="1261872" y="-110916"/>
            <a:chExt cx="8967976" cy="69689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50AA96-2E15-2941-9F33-A54D60B8B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23998" y="-110916"/>
              <a:ext cx="8705850" cy="696891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3B4A5D-F278-2E41-8DC8-D10567CBC484}"/>
                </a:ext>
              </a:extLst>
            </p:cNvPr>
            <p:cNvSpPr/>
            <p:nvPr/>
          </p:nvSpPr>
          <p:spPr>
            <a:xfrm>
              <a:off x="1261872" y="2139696"/>
              <a:ext cx="658368" cy="238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610B1AD-B071-D149-8B3B-E3509A420796}"/>
                </a:ext>
              </a:extLst>
            </p:cNvPr>
            <p:cNvCxnSpPr/>
            <p:nvPr/>
          </p:nvCxnSpPr>
          <p:spPr>
            <a:xfrm>
              <a:off x="1755648" y="4334256"/>
              <a:ext cx="5230368" cy="252374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63C58E-05F0-8B45-B91B-5724289E2583}"/>
                </a:ext>
              </a:extLst>
            </p:cNvPr>
            <p:cNvCxnSpPr/>
            <p:nvPr/>
          </p:nvCxnSpPr>
          <p:spPr>
            <a:xfrm flipV="1">
              <a:off x="6931152" y="3054096"/>
              <a:ext cx="3243832" cy="380390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289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b="1" dirty="0"/>
                  <a:t>Given</a:t>
                </a:r>
                <a:r>
                  <a:rPr lang="en-US" dirty="0"/>
                  <a:t>: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is some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(for this talk: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 (in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variables)</a:t>
                </a:r>
              </a:p>
              <a:p>
                <a:r>
                  <a:rPr lang="en-US" b="1" dirty="0"/>
                  <a:t>Goal</a:t>
                </a:r>
                <a:r>
                  <a:rPr lang="en-US" dirty="0"/>
                  <a:t>: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samples, can solve a linear system 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exactly</a:t>
                </a:r>
              </a:p>
              <a:p>
                <a:endParaRPr lang="en-US" sz="400" b="1" dirty="0"/>
              </a:p>
              <a:p>
                <a:r>
                  <a:rPr lang="en-US" dirty="0"/>
                  <a:t>Important primitive in practice and in theory</a:t>
                </a:r>
              </a:p>
              <a:p>
                <a:pPr lvl="1"/>
                <a:r>
                  <a:rPr lang="en-US" dirty="0"/>
                  <a:t>Basic tool in kernel methods</a:t>
                </a:r>
              </a:p>
              <a:p>
                <a:pPr lvl="1"/>
                <a:r>
                  <a:rPr lang="en-US" dirty="0"/>
                  <a:t>State-of-the-art for PAC learning constant-depth circuits, intersections of </a:t>
                </a:r>
                <a:r>
                  <a:rPr lang="en-US" dirty="0" err="1"/>
                  <a:t>halfspaces</a:t>
                </a:r>
                <a:r>
                  <a:rPr lang="en-US" dirty="0"/>
                  <a:t>, DNFs, convex sets, low-depth neural nets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62A51F-7D05-3344-8A94-48436E856B79}"/>
              </a:ext>
            </a:extLst>
          </p:cNvPr>
          <p:cNvCxnSpPr>
            <a:cxnSpLocks/>
          </p:cNvCxnSpPr>
          <p:nvPr/>
        </p:nvCxnSpPr>
        <p:spPr>
          <a:xfrm>
            <a:off x="838200" y="4199414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9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Given</a:t>
                </a:r>
                <a:r>
                  <a:rPr lang="en-US" dirty="0"/>
                  <a:t>: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is some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(for this talk: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 (in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variables)</a:t>
                </a:r>
              </a:p>
              <a:p>
                <a:r>
                  <a:rPr lang="en-US" b="1" dirty="0"/>
                  <a:t>Goal</a:t>
                </a:r>
                <a:r>
                  <a:rPr lang="en-US" dirty="0"/>
                  <a:t>: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samples, can solve a linear system 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exactly</a:t>
                </a:r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[APVZ’13]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: </a:t>
                </a:r>
                <a:r>
                  <a:rPr lang="en-US" i="1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i="1" dirty="0"/>
                  <a:t>only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monomials</a:t>
                </a:r>
                <a:r>
                  <a:rPr lang="en-US" dirty="0"/>
                  <a:t>, can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to squared-error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 samples.</a:t>
                </a:r>
              </a:p>
              <a:p>
                <a:r>
                  <a:rPr lang="en-US" b="1" dirty="0"/>
                  <a:t>This talk</a:t>
                </a:r>
                <a:r>
                  <a:rPr lang="en-US" dirty="0"/>
                  <a:t>: alternative, </a:t>
                </a:r>
                <a:r>
                  <a:rPr lang="en-US" i="1" dirty="0"/>
                  <a:t>basis-free</a:t>
                </a:r>
                <a:r>
                  <a:rPr lang="en-US" dirty="0"/>
                  <a:t> notion of sparsity.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965" t="-2452" b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3D11F8-3EA5-F449-AEA9-539D2A31D480}"/>
                  </a:ext>
                </a:extLst>
              </p:cNvPr>
              <p:cNvSpPr txBox="1"/>
              <p:nvPr/>
            </p:nvSpPr>
            <p:spPr>
              <a:xfrm>
                <a:off x="859310" y="4283812"/>
                <a:ext cx="10494490" cy="5309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When can we hope to beat this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/>
                  <a:t> scaling?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3D11F8-3EA5-F449-AEA9-539D2A31D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10" y="4283812"/>
                <a:ext cx="10494490" cy="530915"/>
              </a:xfrm>
              <a:prstGeom prst="rect">
                <a:avLst/>
              </a:prstGeom>
              <a:blipFill>
                <a:blip r:embed="rId3"/>
                <a:stretch>
                  <a:fillRect t="-6667" b="-2444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6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91BA-9B2A-1140-A9C0-59583DBD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LOW-RANK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56390-AE90-0D4C-9171-710475A1B0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rank-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if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which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for some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variables (think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Goal</a:t>
                </a:r>
                <a:r>
                  <a:rPr lang="en-US" dirty="0"/>
                  <a:t>: Recover the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b="1" dirty="0"/>
                  <a:t>Examples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this is </a:t>
                </a:r>
                <a:r>
                  <a:rPr lang="en-US" b="1" i="1" dirty="0">
                    <a:solidFill>
                      <a:schemeClr val="accent5">
                        <a:lumMod val="75000"/>
                      </a:schemeClr>
                    </a:solidFill>
                  </a:rPr>
                  <a:t>phase retrieval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inputs uniform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this is </a:t>
                </a:r>
                <a:r>
                  <a:rPr lang="en-US" b="1" i="1" dirty="0">
                    <a:solidFill>
                      <a:schemeClr val="accent5">
                        <a:lumMod val="75000"/>
                      </a:schemeClr>
                    </a:solidFill>
                  </a:rPr>
                  <a:t>junta learning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arbitrary function, this is a </a:t>
                </a:r>
                <a:r>
                  <a:rPr lang="en-US" b="1" i="1" dirty="0">
                    <a:solidFill>
                      <a:schemeClr val="accent5">
                        <a:lumMod val="75000"/>
                      </a:schemeClr>
                    </a:solidFill>
                  </a:rPr>
                  <a:t>multiple index model/subspace junta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56390-AE90-0D4C-9171-710475A1B0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2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D93C-0DF0-7B42-A200-27D561AA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IDENTIFIABILITY ISSUES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AE7D-A1F2-734F-9548-C975493381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0453" cy="48639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Can only ever hope to recover the </a:t>
                </a:r>
                <a:r>
                  <a:rPr lang="en-US" i="1" dirty="0"/>
                  <a:t>span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are linearly independent, this may be impossible…</a:t>
                </a:r>
              </a:p>
              <a:p>
                <a:r>
                  <a:rPr lang="en-US" b="1" dirty="0"/>
                  <a:t>Ex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can be represented as a low-rank polynomial via: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For parameter recovery to be possible, must assume: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00" dirty="0"/>
              </a:p>
              <a:p>
                <a:r>
                  <a:rPr lang="en-US" dirty="0"/>
                  <a:t>For convenience, can also assume WLOG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AE7D-A1F2-734F-9548-C97549338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0453" cy="4863933"/>
              </a:xfrm>
              <a:blipFill>
                <a:blip r:embed="rId2"/>
                <a:stretch>
                  <a:fillRect l="-936"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6FAFEE-E583-6F40-8D66-21634141EC42}"/>
                  </a:ext>
                </a:extLst>
              </p:cNvPr>
              <p:cNvSpPr txBox="1"/>
              <p:nvPr/>
            </p:nvSpPr>
            <p:spPr>
              <a:xfrm>
                <a:off x="838200" y="4744286"/>
                <a:ext cx="10515600" cy="9541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“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US" sz="2800" b="1" dirty="0"/>
                  <a:t>-non-degeneracy”</a:t>
                </a:r>
                <a:r>
                  <a:rPr lang="en-US" sz="2800" dirty="0"/>
                  <a:t>: For any codimension-1 subspace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conditional variance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on subspace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6FAFEE-E583-6F40-8D66-21634141E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44286"/>
                <a:ext cx="10515600" cy="954107"/>
              </a:xfrm>
              <a:prstGeom prst="rect">
                <a:avLst/>
              </a:prstGeom>
              <a:blipFill>
                <a:blip r:embed="rId3"/>
                <a:stretch>
                  <a:fillRect t="-5063" r="-721" b="-1265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1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91BA-9B2A-1140-A9C0-59583DBD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25BB6D7-F06A-DE4A-B75D-F922694F89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13255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There is an algorithm for learning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-nondegenerate, degree-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rank-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polynomials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to error*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samples and running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25BB6D7-F06A-DE4A-B75D-F922694F8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962" t="-7407" b="-463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8303D1-0674-9446-98DA-F79159C1C9F6}"/>
                  </a:ext>
                </a:extLst>
              </p:cNvPr>
              <p:cNvSpPr/>
              <p:nvPr/>
            </p:nvSpPr>
            <p:spPr>
              <a:xfrm>
                <a:off x="838199" y="3280314"/>
                <a:ext cx="10920663" cy="878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</a:rPr>
                  <a:t>*outputs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with span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for which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acc>
                      <m:accPr>
                        <m:chr m:val="̂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has sq.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8303D1-0674-9446-98DA-F79159C1C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280314"/>
                <a:ext cx="10920663" cy="878317"/>
              </a:xfrm>
              <a:prstGeom prst="rect">
                <a:avLst/>
              </a:prstGeom>
              <a:blipFill>
                <a:blip r:embed="rId3"/>
                <a:stretch>
                  <a:fillRect l="-1045" t="-10000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583123A-7277-9A4E-B87C-73CF5BADF4A1}"/>
              </a:ext>
            </a:extLst>
          </p:cNvPr>
          <p:cNvSpPr txBox="1"/>
          <p:nvPr/>
        </p:nvSpPr>
        <p:spPr>
          <a:xfrm>
            <a:off x="838199" y="4454109"/>
            <a:ext cx="10515601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u="sng" dirty="0">
                <a:solidFill>
                  <a:prstClr val="black"/>
                </a:solidFill>
              </a:rPr>
              <a:t>Algorithm Outline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b="1" dirty="0">
                <a:solidFill>
                  <a:prstClr val="black"/>
                </a:solidFill>
              </a:rPr>
              <a:t>Get a warm start</a:t>
            </a:r>
            <a:r>
              <a:rPr lang="en-US" sz="2800" dirty="0">
                <a:solidFill>
                  <a:prstClr val="black"/>
                </a:solidFill>
              </a:rPr>
              <a:t>- “Trimmed” PCA</a:t>
            </a:r>
            <a:endParaRPr lang="en-US" sz="2800" b="1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b="1" dirty="0">
                <a:solidFill>
                  <a:prstClr val="black"/>
                </a:solidFill>
              </a:rPr>
              <a:t>Boost to arbitrary accuracy</a:t>
            </a:r>
            <a:r>
              <a:rPr lang="en-US" sz="2800" dirty="0">
                <a:solidFill>
                  <a:prstClr val="black"/>
                </a:solidFill>
              </a:rPr>
              <a:t>- Geodesic SGD </a:t>
            </a:r>
            <a:r>
              <a:rPr lang="en-US" sz="2800" dirty="0" err="1">
                <a:solidFill>
                  <a:prstClr val="black"/>
                </a:solidFill>
              </a:rPr>
              <a:t>w.r.t</a:t>
            </a:r>
            <a:r>
              <a:rPr lang="en-US" sz="2800" dirty="0">
                <a:solidFill>
                  <a:prstClr val="black"/>
                </a:solidFill>
              </a:rPr>
              <a:t>. squared loss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C8E3C6-576F-344B-A263-A7B8B82537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GETTING A WARM START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C8E3C6-576F-344B-A263-A7B8B8253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D486-2CE8-854B-9BF3-A39DB4E77D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b="1" dirty="0"/>
                  <a:t>Attempt 1</a:t>
                </a:r>
                <a:r>
                  <a:rPr lang="en-US" dirty="0"/>
                  <a:t>: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from samples, compute its top eigenvector</a:t>
                </a:r>
              </a:p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orthogonal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in the kernel:</a:t>
                </a:r>
              </a:p>
              <a:p>
                <a:pPr lvl="1"/>
                <a:endParaRPr lang="en-US" sz="1050" b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(0,1)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1050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So this works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𝑀𝑣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(0,1)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D486-2CE8-854B-9BF3-A39DB4E77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5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C8E3C6-576F-344B-A263-A7B8B82537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GETTING A WARM START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C8E3C6-576F-344B-A263-A7B8B8253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D486-2CE8-854B-9BF3-A39DB4E77D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b="1" dirty="0"/>
                  <a:t>Attempt 2</a:t>
                </a:r>
                <a:r>
                  <a:rPr lang="en-US" dirty="0"/>
                  <a:t>: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from samples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, compute its top eigenvector</a:t>
                </a:r>
              </a:p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orthogonal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in the kernel:</a:t>
                </a:r>
              </a:p>
              <a:p>
                <a:pPr lvl="1"/>
                <a:endParaRPr lang="en-US" sz="1050" b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(0,1)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1050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So this works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𝑀𝑣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(0,1)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D486-2CE8-854B-9BF3-A39DB4E77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79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C8E3C6-576F-344B-A263-A7B8B82537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GETTING A WARM START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C8E3C6-576F-344B-A263-A7B8B8253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D486-2CE8-854B-9BF3-A39DB4E77D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b="1" dirty="0">
                    <a:solidFill>
                      <a:prstClr val="black"/>
                    </a:solidFill>
                  </a:rPr>
                  <a:t>Want</a:t>
                </a:r>
                <a:r>
                  <a:rPr lang="en-US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so that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(0,1)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b="1" dirty="0">
                    <a:solidFill>
                      <a:prstClr val="black"/>
                    </a:solidFill>
                  </a:rPr>
                  <a:t>Idea</a:t>
                </a:r>
                <a:r>
                  <a:rPr lang="en-US" dirty="0">
                    <a:solidFill>
                      <a:prstClr val="black"/>
                    </a:solidFill>
                  </a:rPr>
                  <a:t>: By compactness of the set of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’s, 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such that for all such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D486-2CE8-854B-9BF3-A39DB4E77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BE5550F-4D14-CC4C-B9DC-B775D9E6F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08" y="3429000"/>
            <a:ext cx="7224584" cy="2819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CE4EF5-CE8C-3948-8830-56196CC43DAA}"/>
              </a:ext>
            </a:extLst>
          </p:cNvPr>
          <p:cNvCxnSpPr>
            <a:cxnSpLocks/>
          </p:cNvCxnSpPr>
          <p:nvPr/>
        </p:nvCxnSpPr>
        <p:spPr>
          <a:xfrm>
            <a:off x="2483708" y="4361935"/>
            <a:ext cx="7224584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0BC9C7-367C-764A-B80B-7C175A60D81B}"/>
              </a:ext>
            </a:extLst>
          </p:cNvPr>
          <p:cNvCxnSpPr>
            <a:cxnSpLocks/>
          </p:cNvCxnSpPr>
          <p:nvPr/>
        </p:nvCxnSpPr>
        <p:spPr>
          <a:xfrm>
            <a:off x="2483708" y="5268098"/>
            <a:ext cx="7224584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98AAE9-9DE1-2E4C-B750-27F6B5D6242B}"/>
              </a:ext>
            </a:extLst>
          </p:cNvPr>
          <p:cNvCxnSpPr>
            <a:cxnSpLocks/>
          </p:cNvCxnSpPr>
          <p:nvPr/>
        </p:nvCxnSpPr>
        <p:spPr>
          <a:xfrm>
            <a:off x="3188043" y="4139514"/>
            <a:ext cx="0" cy="137160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A0DCBF-6B1B-5D43-AF0B-63A702809C30}"/>
              </a:ext>
            </a:extLst>
          </p:cNvPr>
          <p:cNvCxnSpPr>
            <a:cxnSpLocks/>
          </p:cNvCxnSpPr>
          <p:nvPr/>
        </p:nvCxnSpPr>
        <p:spPr>
          <a:xfrm>
            <a:off x="8933935" y="4139514"/>
            <a:ext cx="0" cy="137160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2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1280</Words>
  <Application>Microsoft Macintosh PowerPoint</Application>
  <PresentationFormat>Widescreen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Learning Polynomials in Few Relevant Dimensions</vt:lpstr>
      <vt:lpstr>POLYNOMIAL REGRESSION</vt:lpstr>
      <vt:lpstr>POLYNOMIAL REGRESSION</vt:lpstr>
      <vt:lpstr>LOW-RANK POLYNOMIALS</vt:lpstr>
      <vt:lpstr>IDENTIFIABILITY ISSUES</vt:lpstr>
      <vt:lpstr>OUR RESULT</vt:lpstr>
      <vt:lpstr>GETTING A WARM START (r=1)</vt:lpstr>
      <vt:lpstr>GETTING A WARM START (r=1)</vt:lpstr>
      <vt:lpstr>GETTING A WARM START (r=1)</vt:lpstr>
      <vt:lpstr>GETTING A WARM START (r=1)</vt:lpstr>
      <vt:lpstr>GETTING A WARM START (general r)</vt:lpstr>
      <vt:lpstr>BOOSTING FROM A WARM START</vt:lpstr>
      <vt:lpstr>DESCENDING ON THE GRASSMANNIAN</vt:lpstr>
      <vt:lpstr>GEODESICS + ALTERNATING MINIMIZATION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Polynomials in Few Relevant Dimensions</dc:title>
  <dc:creator>Microsoft Office User</dc:creator>
  <cp:lastModifiedBy>Microsoft Office User</cp:lastModifiedBy>
  <cp:revision>46</cp:revision>
  <dcterms:created xsi:type="dcterms:W3CDTF">2020-06-20T20:16:05Z</dcterms:created>
  <dcterms:modified xsi:type="dcterms:W3CDTF">2020-06-21T20:21:22Z</dcterms:modified>
</cp:coreProperties>
</file>