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72"/>
  </p:notesMasterIdLst>
  <p:sldIdLst>
    <p:sldId id="257" r:id="rId3"/>
    <p:sldId id="826" r:id="rId4"/>
    <p:sldId id="901" r:id="rId5"/>
    <p:sldId id="829" r:id="rId6"/>
    <p:sldId id="778" r:id="rId7"/>
    <p:sldId id="838" r:id="rId8"/>
    <p:sldId id="941" r:id="rId9"/>
    <p:sldId id="872" r:id="rId10"/>
    <p:sldId id="864" r:id="rId11"/>
    <p:sldId id="873" r:id="rId12"/>
    <p:sldId id="871" r:id="rId13"/>
    <p:sldId id="876" r:id="rId14"/>
    <p:sldId id="875" r:id="rId15"/>
    <p:sldId id="912" r:id="rId16"/>
    <p:sldId id="890" r:id="rId17"/>
    <p:sldId id="866" r:id="rId18"/>
    <p:sldId id="877" r:id="rId19"/>
    <p:sldId id="878" r:id="rId20"/>
    <p:sldId id="913" r:id="rId21"/>
    <p:sldId id="916" r:id="rId22"/>
    <p:sldId id="914" r:id="rId23"/>
    <p:sldId id="915" r:id="rId24"/>
    <p:sldId id="879" r:id="rId25"/>
    <p:sldId id="881" r:id="rId26"/>
    <p:sldId id="882" r:id="rId27"/>
    <p:sldId id="920" r:id="rId28"/>
    <p:sldId id="883" r:id="rId29"/>
    <p:sldId id="886" r:id="rId30"/>
    <p:sldId id="891" r:id="rId31"/>
    <p:sldId id="917" r:id="rId32"/>
    <p:sldId id="889" r:id="rId33"/>
    <p:sldId id="940" r:id="rId34"/>
    <p:sldId id="867" r:id="rId35"/>
    <p:sldId id="868" r:id="rId36"/>
    <p:sldId id="869" r:id="rId37"/>
    <p:sldId id="892" r:id="rId38"/>
    <p:sldId id="905" r:id="rId39"/>
    <p:sldId id="870" r:id="rId40"/>
    <p:sldId id="894" r:id="rId41"/>
    <p:sldId id="899" r:id="rId42"/>
    <p:sldId id="919" r:id="rId43"/>
    <p:sldId id="895" r:id="rId44"/>
    <p:sldId id="918" r:id="rId45"/>
    <p:sldId id="898" r:id="rId46"/>
    <p:sldId id="896" r:id="rId47"/>
    <p:sldId id="909" r:id="rId48"/>
    <p:sldId id="910" r:id="rId49"/>
    <p:sldId id="938" r:id="rId50"/>
    <p:sldId id="832" r:id="rId51"/>
    <p:sldId id="925" r:id="rId52"/>
    <p:sldId id="928" r:id="rId53"/>
    <p:sldId id="929" r:id="rId54"/>
    <p:sldId id="939" r:id="rId55"/>
    <p:sldId id="921" r:id="rId56"/>
    <p:sldId id="926" r:id="rId57"/>
    <p:sldId id="922" r:id="rId58"/>
    <p:sldId id="930" r:id="rId59"/>
    <p:sldId id="931" r:id="rId60"/>
    <p:sldId id="932" r:id="rId61"/>
    <p:sldId id="933" r:id="rId62"/>
    <p:sldId id="934" r:id="rId63"/>
    <p:sldId id="935" r:id="rId64"/>
    <p:sldId id="936" r:id="rId65"/>
    <p:sldId id="937" r:id="rId66"/>
    <p:sldId id="779" r:id="rId67"/>
    <p:sldId id="847" r:id="rId68"/>
    <p:sldId id="908" r:id="rId69"/>
    <p:sldId id="766" r:id="rId70"/>
    <p:sldId id="911" r:id="rId7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15"/>
    <p:restoredTop sz="96327"/>
  </p:normalViewPr>
  <p:slideViewPr>
    <p:cSldViewPr snapToGrid="0">
      <p:cViewPr varScale="1">
        <p:scale>
          <a:sx n="139" d="100"/>
          <a:sy n="139" d="100"/>
        </p:scale>
        <p:origin x="200" y="464"/>
      </p:cViewPr>
      <p:guideLst/>
    </p:cSldViewPr>
  </p:slideViewPr>
  <p:outlineViewPr>
    <p:cViewPr>
      <p:scale>
        <a:sx n="33" d="100"/>
        <a:sy n="33" d="100"/>
      </p:scale>
      <p:origin x="0" y="-3410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49E0D1-B225-F048-90C9-48B34F382C0E}" type="datetimeFigureOut">
              <a:rPr lang="en-US" smtClean="0"/>
              <a:t>12/11/22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56289D-D001-9B49-92FD-E02D67F36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331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9C66BF-7D70-4D47-8FFD-04829FBD1F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48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5DEBFB-3DE6-FF48-83C1-E3D51B5C4F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17172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5DEBFB-3DE6-FF48-83C1-E3D51B5C4F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245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3375C9-0E23-C847-BC27-2F44CD65F3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778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3375C9-0E23-C847-BC27-2F44CD65F3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2989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3375C9-0E23-C847-BC27-2F44CD65F3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950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56289D-D001-9B49-92FD-E02D67F36B08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8327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56289D-D001-9B49-92FD-E02D67F36B08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8921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under any reasonable distance, e.g. TV or </a:t>
            </a:r>
            <a:r>
              <a:rPr lang="en-US" dirty="0" err="1"/>
              <a:t>wasserstein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ECAA2E-2980-EC40-AEBB-6E6BC5D13012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1913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ECAA2E-2980-EC40-AEBB-6E6BC5D13012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3221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F3FA29-5595-9D48-8C2E-60BAEB856E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9465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BF1FB-B49E-CC41-2630-17B2897B7E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33F785-9427-BDA5-6685-04F03C987D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397B31-BFF2-B844-FF63-F61E761C5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6EA66-B5A7-754E-87E3-559C005FC405}" type="datetimeFigureOut">
              <a:rPr lang="en-US" smtClean="0"/>
              <a:t>12/11/22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9AD0A8-777D-7142-10D5-7AE452E14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5E6224-5062-411C-15BA-D3C2AF288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6C01-E6EE-1F47-923E-3754C46E8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99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8F7FB-F130-92B5-AF6C-B4079B305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9CC275-2C69-F7AB-19B9-61D805CD94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7F32A-BDEB-BD5B-529E-082321878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6EA66-B5A7-754E-87E3-559C005FC405}" type="datetimeFigureOut">
              <a:rPr lang="en-US" smtClean="0"/>
              <a:t>12/11/22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9F797B-E79D-148E-B26A-E9EDF080B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EB83E5-8DC9-91B6-71FB-48E70673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6C01-E6EE-1F47-923E-3754C46E8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931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4C8BD1-232F-415C-22B1-BEEA8DEB6B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6CF08D-C67B-FF37-72E8-0418713F27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18F4FE-723B-0348-AF94-7C463CAF2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6EA66-B5A7-754E-87E3-559C005FC405}" type="datetimeFigureOut">
              <a:rPr lang="en-US" smtClean="0"/>
              <a:t>12/11/22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3E0B0F-68C3-2282-5A64-AC5A1E8B5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4EE9B-D64B-9D25-FA20-84E1609A0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6C01-E6EE-1F47-923E-3754C46E8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0841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1430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DF924-1730-9447-897A-6D1C7E9034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984A32-44E1-9C4B-B466-E8C264FDF2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30D51-D751-5E45-A4FF-BB60690C14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12/11/22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9022B-9574-7243-BF00-EA2BF723D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AA4455-766A-9549-BC03-6C46B8507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604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1430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A3ABC-87C8-9C4F-9D84-51D595B78F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3840" y="283319"/>
            <a:ext cx="11704320" cy="1011092"/>
          </a:xfrm>
          <a:effectLst/>
        </p:spPr>
        <p:txBody>
          <a:bodyPr>
            <a:normAutofit/>
          </a:bodyPr>
          <a:lstStyle>
            <a:lvl1pPr>
              <a:defRPr sz="4400" b="1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F95C9-D544-4149-9010-292C4DF23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1"/>
            <a:ext cx="11704320" cy="5280271"/>
          </a:xfrm>
          <a:effectLst/>
        </p:spPr>
        <p:txBody>
          <a:bodyPr>
            <a:normAutofit/>
          </a:bodyPr>
          <a:lstStyle>
            <a:lvl1pPr>
              <a:defRPr sz="3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 sz="28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2pPr>
            <a:lvl3pPr>
              <a:defRPr sz="24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3pPr>
            <a:lvl4pPr>
              <a:defRPr sz="20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4pPr>
            <a:lvl5pPr>
              <a:defRPr sz="20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42A5DE-E34B-D045-90F0-91639E32BB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12/11/22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B40522-700D-9A42-834F-3193BE8C6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D9B5C9-E353-6B42-B8B0-5C9B359CA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3580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4E3F1-F4D1-3243-B3F1-7537191A4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8284E7-BAE3-1242-BEA0-AE44542624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55B23B-C30F-2D45-834F-80D91C16E4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12/11/22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75B12B-D9AC-8746-93E0-36644961F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24A3C2-2E64-8740-875B-CD96E0AAD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5554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37775-149C-1648-8655-AAAFB64D4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02D21-1B12-984E-B34D-4BB9C742A5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F8DA20-9D39-CD43-AA84-98B39EAA90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1B69BB-BB55-6D48-893C-1DE97E7094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12/11/22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C54FCE-DC19-2D46-8877-B9B76C904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52797B-6CEF-7A48-9984-5DE25A2C0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2751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92C9F-F0C9-E341-A22A-022C61A25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BFD8BA-7E63-5048-BA75-4123C37EA1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E27C2D-4439-5D43-A3C4-5517F482A1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B71EA6-AB41-0443-8AAE-915AEDB4D3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02D8C4-E93B-4147-97D2-1A8F55B54F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DFF6F7-52E6-A947-94AE-D0E3D2CB09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12/11/22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9646DB-C494-7D44-A4FA-018D19F43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D0B7F7-95CF-9144-8428-48FC957BF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5792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BE60E-1451-0346-A830-8BB475DE2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75E70A-CA61-0D4F-AA1B-CE38E607E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12/11/22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26410F-63EE-BA4A-A9DC-001845ABD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008DB1-7CD8-0541-BBA0-BB928EDA0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9032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59F1DA-EFCD-C144-A1E7-B8A46E0B39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12/11/22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30C44B-8026-A54F-9207-24AEB24C0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38F13D-A078-EF4A-864A-3BFF07B09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7804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05106-BE30-6F43-BB1F-9BED7E226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DD99D-2E9D-4B4E-830C-51749856A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A6F4F4-3241-1F4C-86CF-0BD5391687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C21EA7-4B72-A942-9917-CA373F83AF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12/11/22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3156A0-A450-674E-A1BB-7D006522E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9982FD-F2D7-ED4F-8468-1999A404A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05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1A2B3-7530-6919-0CE5-85F745AE7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A7CAE-D43F-8E8D-3C3C-33ACD11A21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C1F9C6-1551-009C-F6F3-B9EB449D6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6EA66-B5A7-754E-87E3-559C005FC405}" type="datetimeFigureOut">
              <a:rPr lang="en-US" smtClean="0"/>
              <a:t>12/11/22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D52D91-02CF-6A0A-EAFA-9C2AAA5C7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52A38D-9ABF-5D96-12B1-8FF17E9EF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6C01-E6EE-1F47-923E-3754C46E8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641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35ADE-1A53-FE44-9E54-BB3350B52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AC65AD-83D7-3644-A02E-0B07F243F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0F9CBA-7F1B-0E45-977C-11AFC8E9EE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AF5B8-5480-9B4D-A39B-CA33B43C04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12/11/22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DA85E7-35F6-314D-8298-B9F044AAD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36E77-F3E7-FF43-B800-48B46B99F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0543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3B635-8439-1A4E-8092-D5773E34B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C2FB3D-9095-A843-AECD-17D6EE6776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176949-C4E1-E74D-9E37-EF601A795B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12/11/22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49F77-CD97-B347-A6DA-EB4F132F8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C5F9AC-5423-904F-A631-CECE9420C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7927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594F90-9AA6-AF4A-8E60-72DB9649CE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1CBD27-0339-4846-9541-447088C6AD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4CBC6A-410F-4D45-9B7F-DC121F5E6B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12/11/22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C37508-651C-0446-B0E2-45C3A32B7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C8A1EE-DB53-DE47-A021-2B8E99EA0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357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B1E6F-44A5-03A3-6180-1E79C1886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1F0765-290C-B412-CF00-07DB9C80AA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E372BD-2AC5-A2E2-ADB0-D98C06483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6EA66-B5A7-754E-87E3-559C005FC405}" type="datetimeFigureOut">
              <a:rPr lang="en-US" smtClean="0"/>
              <a:t>12/11/22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523A18-B552-EAEF-3C3D-67DF8CE9A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CFFFD9-BC98-AC4B-5DA9-7ACB98C5E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6C01-E6EE-1F47-923E-3754C46E8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537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55CCF-C192-DFC7-A1BE-4C725292F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7EAEBC-5530-7DEC-325E-FB870AB039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6EB696-B128-F6EB-CE78-CE9F6D2863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CB4E44-8B84-CD62-53F5-72955AF0D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6EA66-B5A7-754E-87E3-559C005FC405}" type="datetimeFigureOut">
              <a:rPr lang="en-US" smtClean="0"/>
              <a:t>12/11/22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AD7E2C-39D5-0CDB-61A6-41EFEBFDA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6942DC-61D9-5317-1BED-7B333C0E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6C01-E6EE-1F47-923E-3754C46E8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828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07A3A-91B9-9B7C-DA47-BC69A5C4E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887513-BF46-81D4-15DA-F2B10F82E6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A1232A-5EAF-4985-4B66-260809FC5A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87242A-CA14-854B-0742-2A281CC52C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57D8D1-5309-0C28-A7BE-7DDFCDAA74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31DC08-1FCC-6DD5-C06C-0807533F1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6EA66-B5A7-754E-87E3-559C005FC405}" type="datetimeFigureOut">
              <a:rPr lang="en-US" smtClean="0"/>
              <a:t>12/11/22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B71127-D1D0-B0D9-342D-67F20D054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3921A1-D2A5-D4C0-104C-E0382A1A2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6C01-E6EE-1F47-923E-3754C46E8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021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BF9E0-B6B1-AFFC-E707-DCA85421D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010A8-09DA-CD28-7F57-1C56D3A80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6EA66-B5A7-754E-87E3-559C005FC405}" type="datetimeFigureOut">
              <a:rPr lang="en-US" smtClean="0"/>
              <a:t>12/11/22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E3A041-BDCC-BD8E-485B-96E440C6C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3371B6-F2F1-F05C-D1A5-EE5694692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6C01-E6EE-1F47-923E-3754C46E8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18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83EEFB-72C4-FA0B-B359-90A78194B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6EA66-B5A7-754E-87E3-559C005FC405}" type="datetimeFigureOut">
              <a:rPr lang="en-US" smtClean="0"/>
              <a:t>12/11/22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89F6E1-5FD4-727B-1802-A50D4B835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080A21-7431-563E-E351-700B33536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6C01-E6EE-1F47-923E-3754C46E8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138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DF731-78EF-2B9F-C9C6-55C72B6D8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C924B-ABED-77EF-F064-41ABFB42A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922C09-ADCF-C5B9-28C3-D4C22E5566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FCBE66-D8A4-13BE-E450-0E7141468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6EA66-B5A7-754E-87E3-559C005FC405}" type="datetimeFigureOut">
              <a:rPr lang="en-US" smtClean="0"/>
              <a:t>12/11/22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D05137-9722-B8A2-42EB-B04AFE224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50A197-0C57-3F34-9D70-74E1BDF15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6C01-E6EE-1F47-923E-3754C46E8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910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8CC44-9548-E47D-CCB3-460A4E609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7DB0B7-4A5E-4D6D-1E35-A9B5C90AFC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0CFD6B-A380-4E3E-D749-BFF3100C14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BCA406-C18D-C5DD-D57E-DA7EA11F5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6EA66-B5A7-754E-87E3-559C005FC405}" type="datetimeFigureOut">
              <a:rPr lang="en-US" smtClean="0"/>
              <a:t>12/11/22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C7818C-9565-E90A-8F5A-90E1B6248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09B5E5-DD4E-6476-F688-7EED64BEA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6C01-E6EE-1F47-923E-3754C46E8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785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8DC8DF-2A3E-02AC-CA29-C693193CF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232B2C-4500-422D-B475-56247C2E54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B70DF4-4B11-E713-8BA4-C2D5E2FF35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96EA66-B5A7-754E-87E3-559C005FC405}" type="datetimeFigureOut">
              <a:rPr lang="en-US" smtClean="0"/>
              <a:t>12/11/22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B2413-47E1-FF2E-CB71-4D460CC905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2FD1E-8C65-F0C4-1046-3403328979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96C01-E6EE-1F47-923E-3754C46E8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180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C46938-BDAF-9149-AB13-B24577D22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283318"/>
            <a:ext cx="117043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920246-93A3-6C46-9853-624ACD1758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3840" y="1794075"/>
            <a:ext cx="11704320" cy="4780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6765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NULL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NUL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10.wdp"/><Relationship Id="rId11" Type="http://schemas.openxmlformats.org/officeDocument/2006/relationships/image" Target="NULL"/><Relationship Id="rId5" Type="http://schemas.openxmlformats.org/officeDocument/2006/relationships/image" Target="../media/image19.png"/><Relationship Id="rId15" Type="http://schemas.microsoft.com/office/2007/relationships/hdphoto" Target="../media/hdphoto12.wdp"/><Relationship Id="rId10" Type="http://schemas.openxmlformats.org/officeDocument/2006/relationships/image" Target="NULL"/><Relationship Id="rId4" Type="http://schemas.microsoft.com/office/2007/relationships/hdphoto" Target="../media/hdphoto9.wdp"/><Relationship Id="rId9" Type="http://schemas.openxmlformats.org/officeDocument/2006/relationships/image" Target="NULL"/><Relationship Id="rId1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NULL"/><Relationship Id="rId3" Type="http://schemas.microsoft.com/office/2007/relationships/hdphoto" Target="../media/hdphoto13.wdp"/><Relationship Id="rId7" Type="http://schemas.openxmlformats.org/officeDocument/2006/relationships/image" Target="../media/image19.png"/><Relationship Id="rId12" Type="http://schemas.openxmlformats.org/officeDocument/2006/relationships/image" Target="NULL"/><Relationship Id="rId2" Type="http://schemas.openxmlformats.org/officeDocument/2006/relationships/image" Target="../media/image22.png"/><Relationship Id="rId16" Type="http://schemas.openxmlformats.org/officeDocument/2006/relationships/image" Target="NULL"/><Relationship Id="rId1" Type="http://schemas.openxmlformats.org/officeDocument/2006/relationships/slideLayout" Target="../slideLayouts/slideLayout13.xml"/><Relationship Id="rId6" Type="http://schemas.microsoft.com/office/2007/relationships/hdphoto" Target="../media/hdphoto14.wdp"/><Relationship Id="rId11" Type="http://schemas.openxmlformats.org/officeDocument/2006/relationships/image" Target="NULL"/><Relationship Id="rId5" Type="http://schemas.openxmlformats.org/officeDocument/2006/relationships/image" Target="../media/image18.png"/><Relationship Id="rId15" Type="http://schemas.openxmlformats.org/officeDocument/2006/relationships/image" Target="NULL"/><Relationship Id="rId10" Type="http://schemas.microsoft.com/office/2007/relationships/hdphoto" Target="../media/hdphoto16.wdp"/><Relationship Id="rId4" Type="http://schemas.openxmlformats.org/officeDocument/2006/relationships/image" Target="../media/image17.jpg"/><Relationship Id="rId9" Type="http://schemas.openxmlformats.org/officeDocument/2006/relationships/image" Target="../media/image20.png"/><Relationship Id="rId14" Type="http://schemas.openxmlformats.org/officeDocument/2006/relationships/image" Target="NUL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microsoft.com/office/2007/relationships/hdphoto" Target="../media/hdphoto4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2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10.wdp"/><Relationship Id="rId11" Type="http://schemas.openxmlformats.org/officeDocument/2006/relationships/image" Target="NULL"/><Relationship Id="rId5" Type="http://schemas.openxmlformats.org/officeDocument/2006/relationships/image" Target="../media/image19.png"/><Relationship Id="rId10" Type="http://schemas.openxmlformats.org/officeDocument/2006/relationships/image" Target="NULL"/><Relationship Id="rId4" Type="http://schemas.microsoft.com/office/2007/relationships/hdphoto" Target="../media/hdphoto17.wdp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1.png"/><Relationship Id="rId3" Type="http://schemas.microsoft.com/office/2007/relationships/hdphoto" Target="../media/hdphoto19.wdp"/><Relationship Id="rId7" Type="http://schemas.microsoft.com/office/2007/relationships/hdphoto" Target="../media/hdphoto21.wdp"/><Relationship Id="rId12" Type="http://schemas.openxmlformats.org/officeDocument/2006/relationships/image" Target="NUL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11" Type="http://schemas.openxmlformats.org/officeDocument/2006/relationships/image" Target="NULL"/><Relationship Id="rId5" Type="http://schemas.microsoft.com/office/2007/relationships/hdphoto" Target="../media/hdphoto20.wdp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../media/image24.png"/><Relationship Id="rId9" Type="http://schemas.microsoft.com/office/2007/relationships/hdphoto" Target="../media/hdphoto22.wdp"/><Relationship Id="rId1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13" Type="http://schemas.openxmlformats.org/officeDocument/2006/relationships/image" Target="NULL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openxmlformats.org/officeDocument/2006/relationships/image" Target="NUL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4.wdp"/><Relationship Id="rId11" Type="http://schemas.openxmlformats.org/officeDocument/2006/relationships/image" Target="NULL"/><Relationship Id="rId5" Type="http://schemas.openxmlformats.org/officeDocument/2006/relationships/image" Target="../media/image29.png"/><Relationship Id="rId10" Type="http://schemas.microsoft.com/office/2007/relationships/hdphoto" Target="../media/hdphoto26.wdp"/><Relationship Id="rId4" Type="http://schemas.microsoft.com/office/2007/relationships/hdphoto" Target="../media/hdphoto23.wdp"/><Relationship Id="rId9" Type="http://schemas.openxmlformats.org/officeDocument/2006/relationships/image" Target="../media/image31.png"/><Relationship Id="rId14" Type="http://schemas.openxmlformats.org/officeDocument/2006/relationships/image" Target="NUL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13" Type="http://schemas.openxmlformats.org/officeDocument/2006/relationships/image" Target="../media/image31.png"/><Relationship Id="rId3" Type="http://schemas.openxmlformats.org/officeDocument/2006/relationships/image" Target="NULL"/><Relationship Id="rId7" Type="http://schemas.openxmlformats.org/officeDocument/2006/relationships/image" Target="../media/image28.png"/><Relationship Id="rId12" Type="http://schemas.microsoft.com/office/2007/relationships/hdphoto" Target="../media/hdphoto29.wdp"/><Relationship Id="rId2" Type="http://schemas.openxmlformats.org/officeDocument/2006/relationships/image" Target="NUL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image" Target="NULL"/><Relationship Id="rId10" Type="http://schemas.microsoft.com/office/2007/relationships/hdphoto" Target="../media/hdphoto28.wdp"/><Relationship Id="rId4" Type="http://schemas.openxmlformats.org/officeDocument/2006/relationships/image" Target="NULL"/><Relationship Id="rId9" Type="http://schemas.openxmlformats.org/officeDocument/2006/relationships/image" Target="../media/image29.png"/><Relationship Id="rId14" Type="http://schemas.microsoft.com/office/2007/relationships/hdphoto" Target="../media/hdphoto30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13.xml"/><Relationship Id="rId4" Type="http://schemas.openxmlformats.org/officeDocument/2006/relationships/image" Target="NUL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13.xml"/><Relationship Id="rId4" Type="http://schemas.openxmlformats.org/officeDocument/2006/relationships/image" Target="NUL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13.xml"/><Relationship Id="rId4" Type="http://schemas.openxmlformats.org/officeDocument/2006/relationships/image" Target="NUL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13.xml"/><Relationship Id="rId4" Type="http://schemas.openxmlformats.org/officeDocument/2006/relationships/image" Target="NUL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13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13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13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microsoft.com/office/2007/relationships/hdphoto" Target="../media/hdphoto31.wdp"/><Relationship Id="rId2" Type="http://schemas.openxmlformats.org/officeDocument/2006/relationships/image" Target="NUL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microsoft.com/office/2007/relationships/hdphoto" Target="../media/hdphoto18.wdp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13.xml"/><Relationship Id="rId5" Type="http://schemas.microsoft.com/office/2007/relationships/hdphoto" Target="../media/hdphoto32.wdp"/><Relationship Id="rId10" Type="http://schemas.microsoft.com/office/2007/relationships/hdphoto" Target="../media/hdphoto18.wdp"/><Relationship Id="rId4" Type="http://schemas.openxmlformats.org/officeDocument/2006/relationships/image" Target="../media/image21.png"/><Relationship Id="rId9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33.wdp"/><Relationship Id="rId13" Type="http://schemas.openxmlformats.org/officeDocument/2006/relationships/image" Target="../media/image31.png"/><Relationship Id="rId3" Type="http://schemas.openxmlformats.org/officeDocument/2006/relationships/image" Target="NULL"/><Relationship Id="rId7" Type="http://schemas.openxmlformats.org/officeDocument/2006/relationships/image" Target="../media/image28.png"/><Relationship Id="rId12" Type="http://schemas.microsoft.com/office/2007/relationships/hdphoto" Target="../media/hdphoto35.wdp"/><Relationship Id="rId2" Type="http://schemas.openxmlformats.org/officeDocument/2006/relationships/image" Target="NUL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image" Target="NULL"/><Relationship Id="rId10" Type="http://schemas.microsoft.com/office/2007/relationships/hdphoto" Target="../media/hdphoto34.wdp"/><Relationship Id="rId4" Type="http://schemas.openxmlformats.org/officeDocument/2006/relationships/image" Target="NULL"/><Relationship Id="rId9" Type="http://schemas.openxmlformats.org/officeDocument/2006/relationships/image" Target="../media/image29.png"/><Relationship Id="rId14" Type="http://schemas.microsoft.com/office/2007/relationships/hdphoto" Target="../media/hdphoto36.wdp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37.wdp"/><Relationship Id="rId13" Type="http://schemas.openxmlformats.org/officeDocument/2006/relationships/image" Target="../media/image31.png"/><Relationship Id="rId3" Type="http://schemas.openxmlformats.org/officeDocument/2006/relationships/image" Target="NULL"/><Relationship Id="rId7" Type="http://schemas.openxmlformats.org/officeDocument/2006/relationships/image" Target="../media/image28.png"/><Relationship Id="rId12" Type="http://schemas.microsoft.com/office/2007/relationships/hdphoto" Target="../media/hdphoto35.wdp"/><Relationship Id="rId2" Type="http://schemas.openxmlformats.org/officeDocument/2006/relationships/image" Target="NUL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image" Target="NULL"/><Relationship Id="rId10" Type="http://schemas.microsoft.com/office/2007/relationships/hdphoto" Target="../media/hdphoto38.wdp"/><Relationship Id="rId4" Type="http://schemas.openxmlformats.org/officeDocument/2006/relationships/image" Target="NULL"/><Relationship Id="rId9" Type="http://schemas.openxmlformats.org/officeDocument/2006/relationships/image" Target="../media/image29.png"/><Relationship Id="rId14" Type="http://schemas.microsoft.com/office/2007/relationships/hdphoto" Target="../media/hdphoto39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40.wdp"/><Relationship Id="rId3" Type="http://schemas.openxmlformats.org/officeDocument/2006/relationships/image" Target="NULL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openxmlformats.org/officeDocument/2006/relationships/image" Target="NULL"/><Relationship Id="rId1" Type="http://schemas.openxmlformats.org/officeDocument/2006/relationships/slideLayout" Target="../slideLayouts/slideLayout13.xml"/><Relationship Id="rId6" Type="http://schemas.openxmlformats.org/officeDocument/2006/relationships/image" Target="NULL"/><Relationship Id="rId11" Type="http://schemas.microsoft.com/office/2007/relationships/hdphoto" Target="../media/hdphoto38.wdp"/><Relationship Id="rId5" Type="http://schemas.openxmlformats.org/officeDocument/2006/relationships/image" Target="NULL"/><Relationship Id="rId15" Type="http://schemas.microsoft.com/office/2007/relationships/hdphoto" Target="../media/hdphoto41.wdp"/><Relationship Id="rId10" Type="http://schemas.openxmlformats.org/officeDocument/2006/relationships/image" Target="../media/image29.png"/><Relationship Id="rId4" Type="http://schemas.openxmlformats.org/officeDocument/2006/relationships/image" Target="NULL"/><Relationship Id="rId9" Type="http://schemas.microsoft.com/office/2007/relationships/hdphoto" Target="../media/hdphoto33.wdp"/><Relationship Id="rId1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microsoft.com/office/2007/relationships/hdphoto" Target="../media/hdphoto43.wdp"/><Relationship Id="rId2" Type="http://schemas.openxmlformats.org/officeDocument/2006/relationships/image" Target="NULL"/><Relationship Id="rId16" Type="http://schemas.microsoft.com/office/2007/relationships/hdphoto" Target="../media/hdphoto45.wdp"/><Relationship Id="rId1" Type="http://schemas.openxmlformats.org/officeDocument/2006/relationships/slideLayout" Target="../slideLayouts/slideLayout13.xml"/><Relationship Id="rId6" Type="http://schemas.openxmlformats.org/officeDocument/2006/relationships/image" Target="NULL"/><Relationship Id="rId11" Type="http://schemas.openxmlformats.org/officeDocument/2006/relationships/image" Target="../media/image29.png"/><Relationship Id="rId5" Type="http://schemas.openxmlformats.org/officeDocument/2006/relationships/image" Target="NULL"/><Relationship Id="rId15" Type="http://schemas.openxmlformats.org/officeDocument/2006/relationships/image" Target="../media/image31.png"/><Relationship Id="rId10" Type="http://schemas.microsoft.com/office/2007/relationships/hdphoto" Target="../media/hdphoto42.wdp"/><Relationship Id="rId4" Type="http://schemas.openxmlformats.org/officeDocument/2006/relationships/image" Target="NULL"/><Relationship Id="rId9" Type="http://schemas.openxmlformats.org/officeDocument/2006/relationships/image" Target="../media/image28.png"/><Relationship Id="rId14" Type="http://schemas.microsoft.com/office/2007/relationships/hdphoto" Target="../media/hdphoto44.wdp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13.xml"/><Relationship Id="rId4" Type="http://schemas.openxmlformats.org/officeDocument/2006/relationships/image" Target="NUL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13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13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13.xml"/><Relationship Id="rId4" Type="http://schemas.openxmlformats.org/officeDocument/2006/relationships/image" Target="NUL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13.xml"/><Relationship Id="rId4" Type="http://schemas.openxmlformats.org/officeDocument/2006/relationships/image" Target="NUL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../media/image1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6" Type="http://schemas.openxmlformats.org/officeDocument/2006/relationships/image" Target="NULL"/><Relationship Id="rId4" Type="http://schemas.openxmlformats.org/officeDocument/2006/relationships/image" Target="NUL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13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4.png"/><Relationship Id="rId4" Type="http://schemas.openxmlformats.org/officeDocument/2006/relationships/image" Target="../media/image9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4.png"/><Relationship Id="rId4" Type="http://schemas.openxmlformats.org/officeDocument/2006/relationships/image" Target="../media/image34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3.xml"/><Relationship Id="rId4" Type="http://schemas.openxmlformats.org/officeDocument/2006/relationships/image" Target="NUL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NULL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NUL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11" Type="http://schemas.openxmlformats.org/officeDocument/2006/relationships/image" Target="NULL"/><Relationship Id="rId5" Type="http://schemas.openxmlformats.org/officeDocument/2006/relationships/image" Target="../media/image19.png"/><Relationship Id="rId15" Type="http://schemas.openxmlformats.org/officeDocument/2006/relationships/image" Target="NULL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21.png"/><Relationship Id="rId14" Type="http://schemas.openxmlformats.org/officeDocument/2006/relationships/image" Target="NUL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NULL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NUL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6.wdp"/><Relationship Id="rId11" Type="http://schemas.openxmlformats.org/officeDocument/2006/relationships/image" Target="NULL"/><Relationship Id="rId5" Type="http://schemas.openxmlformats.org/officeDocument/2006/relationships/image" Target="../media/image19.png"/><Relationship Id="rId15" Type="http://schemas.openxmlformats.org/officeDocument/2006/relationships/image" Target="NULL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21.png"/><Relationship Id="rId14" Type="http://schemas.openxmlformats.org/officeDocument/2006/relationships/image" Target="NUL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95CDD-1AA9-574F-BF7A-96731F5FCE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999" y="367267"/>
            <a:ext cx="11564002" cy="3061733"/>
          </a:xfrm>
          <a:effectLst/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4800" b="1" cap="small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COMPLEXITY OF LEARNING GENERATIVE MODELS</a:t>
            </a:r>
            <a:endParaRPr lang="en-US" sz="4800" b="1" cap="small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108D775-0962-EA41-8BC7-BDAD26E25640}"/>
              </a:ext>
            </a:extLst>
          </p:cNvPr>
          <p:cNvGraphicFramePr>
            <a:graphicFrameLocks noGrp="1"/>
          </p:cNvGraphicFramePr>
          <p:nvPr/>
        </p:nvGraphicFramePr>
        <p:xfrm>
          <a:off x="2196066" y="3429000"/>
          <a:ext cx="7799868" cy="85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99868">
                  <a:extLst>
                    <a:ext uri="{9D8B030D-6E8A-4147-A177-3AD203B41FA5}">
                      <a16:colId xmlns:a16="http://schemas.microsoft.com/office/drawing/2014/main" val="26929261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0" cap="small" dirty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SITAN CHEN </a:t>
                      </a:r>
                    </a:p>
                    <a:p>
                      <a:pPr algn="ctr"/>
                      <a:r>
                        <a:rPr lang="en-US" sz="2800" b="0" cap="small" dirty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UC BERKELEY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569290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C6E3BAD-BD3C-6AEA-36B9-C5140DB0D364}"/>
              </a:ext>
            </a:extLst>
          </p:cNvPr>
          <p:cNvSpPr txBox="1"/>
          <p:nvPr/>
        </p:nvSpPr>
        <p:spPr>
          <a:xfrm>
            <a:off x="2196066" y="4282440"/>
            <a:ext cx="7799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all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CCSI REUNION</a:t>
            </a:r>
          </a:p>
        </p:txBody>
      </p:sp>
    </p:spTree>
    <p:extLst>
      <p:ext uri="{BB962C8B-B14F-4D97-AF65-F5344CB8AC3E}">
        <p14:creationId xmlns:p14="http://schemas.microsoft.com/office/powerpoint/2010/main" val="40176492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6DEB4-B11F-5D0F-ADEC-0BC2EF24A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DIFFUSION MODELS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A7A1C-B3BE-22B9-23D9-26CA6B745D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Forward process</a:t>
            </a:r>
          </a:p>
        </p:txBody>
      </p:sp>
      <p:pic>
        <p:nvPicPr>
          <p:cNvPr id="49" name="Picture 48" descr="A squirrel sitting on a fence&#10;&#10;Description automatically generated with medium confidence">
            <a:extLst>
              <a:ext uri="{FF2B5EF4-FFF2-40B4-BE49-F238E27FC236}">
                <a16:creationId xmlns:a16="http://schemas.microsoft.com/office/drawing/2014/main" id="{B4271690-6858-37FD-33EC-F1D01CFC0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193" y="2073897"/>
            <a:ext cx="2052522" cy="25216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Picture 52" descr="A cat sitting on a chair&#10;&#10;Description automatically generated with medium confidence">
            <a:extLst>
              <a:ext uri="{FF2B5EF4-FFF2-40B4-BE49-F238E27FC236}">
                <a16:creationId xmlns:a16="http://schemas.microsoft.com/office/drawing/2014/main" id="{410555D9-E4F7-A5B9-40CB-2BAB9A3A5D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3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69966" y="2073897"/>
            <a:ext cx="2052522" cy="25216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B923AFA-FB7D-1BA1-3DF2-A549365E55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7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69739" y="2073897"/>
            <a:ext cx="2052522" cy="25216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2" name="Picture 61" descr="Background pattern&#10;&#10;Description automatically generated">
            <a:extLst>
              <a:ext uri="{FF2B5EF4-FFF2-40B4-BE49-F238E27FC236}">
                <a16:creationId xmlns:a16="http://schemas.microsoft.com/office/drawing/2014/main" id="{9A6ECC12-2F0B-57EF-3C7F-1A20386BF3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9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69512" y="2073896"/>
            <a:ext cx="2052523" cy="25216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BD5055BB-20E0-A3F2-4143-BD309AEC9891}"/>
                  </a:ext>
                </a:extLst>
              </p:cNvPr>
              <p:cNvSpPr txBox="1"/>
              <p:nvPr/>
            </p:nvSpPr>
            <p:spPr>
              <a:xfrm>
                <a:off x="983108" y="4815823"/>
                <a:ext cx="102669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=0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BD5055BB-20E0-A3F2-4143-BD309AEC98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108" y="4815823"/>
                <a:ext cx="1026691" cy="492443"/>
              </a:xfrm>
              <a:prstGeom prst="rect">
                <a:avLst/>
              </a:prstGeom>
              <a:blipFill>
                <a:blip r:embed="rId9"/>
                <a:stretch>
                  <a:fillRect l="-8537" r="-12195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8" name="TextBox 1027">
                <a:extLst>
                  <a:ext uri="{FF2B5EF4-FFF2-40B4-BE49-F238E27FC236}">
                    <a16:creationId xmlns:a16="http://schemas.microsoft.com/office/drawing/2014/main" id="{7C6592DD-1483-F6AA-4472-6DF7B941484B}"/>
                  </a:ext>
                </a:extLst>
              </p:cNvPr>
              <p:cNvSpPr txBox="1"/>
              <p:nvPr/>
            </p:nvSpPr>
            <p:spPr>
              <a:xfrm>
                <a:off x="10121286" y="4815822"/>
                <a:ext cx="105176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𝑇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28" name="TextBox 1027">
                <a:extLst>
                  <a:ext uri="{FF2B5EF4-FFF2-40B4-BE49-F238E27FC236}">
                    <a16:creationId xmlns:a16="http://schemas.microsoft.com/office/drawing/2014/main" id="{7C6592DD-1483-F6AA-4472-6DF7B94148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1286" y="4815822"/>
                <a:ext cx="1051762" cy="492443"/>
              </a:xfrm>
              <a:prstGeom prst="rect">
                <a:avLst/>
              </a:prstGeom>
              <a:blipFill>
                <a:blip r:embed="rId10"/>
                <a:stretch>
                  <a:fillRect l="-7143" r="-1190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30" name="Straight Arrow Connector 1029">
            <a:extLst>
              <a:ext uri="{FF2B5EF4-FFF2-40B4-BE49-F238E27FC236}">
                <a16:creationId xmlns:a16="http://schemas.microsoft.com/office/drawing/2014/main" id="{7DC9C6FC-2BA3-002A-A9BB-9C204BAC3E8C}"/>
              </a:ext>
            </a:extLst>
          </p:cNvPr>
          <p:cNvCxnSpPr>
            <a:cxnSpLocks/>
          </p:cNvCxnSpPr>
          <p:nvPr/>
        </p:nvCxnSpPr>
        <p:spPr>
          <a:xfrm>
            <a:off x="2617509" y="5062043"/>
            <a:ext cx="6956981" cy="0"/>
          </a:xfrm>
          <a:prstGeom prst="straightConnector1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32" name="TextBox 1031">
                <a:extLst>
                  <a:ext uri="{FF2B5EF4-FFF2-40B4-BE49-F238E27FC236}">
                    <a16:creationId xmlns:a16="http://schemas.microsoft.com/office/drawing/2014/main" id="{8D61EE17-20A7-B698-CE34-46ACCA5B118D}"/>
                  </a:ext>
                </a:extLst>
              </p:cNvPr>
              <p:cNvSpPr txBox="1"/>
              <p:nvPr/>
            </p:nvSpPr>
            <p:spPr>
              <a:xfrm>
                <a:off x="3832298" y="5308265"/>
                <a:ext cx="4470840" cy="10429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𝐝</m:t>
                      </m:r>
                      <m:sSub>
                        <m:sSub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𝑿</m:t>
                          </m:r>
                        </m:e>
                        <m:sub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𝒕</m:t>
                          </m:r>
                        </m:sub>
                      </m:sSub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=−</m:t>
                      </m:r>
                      <m:sSub>
                        <m:sSub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𝑿</m:t>
                          </m:r>
                        </m:e>
                        <m:sub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𝒕</m:t>
                          </m:r>
                        </m:sub>
                      </m:sSub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𝐝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𝒕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radPr>
                        <m:deg/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e>
                      </m:rad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𝐝</m:t>
                      </m:r>
                      <m:sSub>
                        <m:sSub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𝑩</m:t>
                          </m:r>
                        </m:e>
                        <m:sub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𝒕</m:t>
                          </m:r>
                        </m:sub>
                      </m:sSub>
                    </m:oMath>
                  </m:oMathPara>
                </a14:m>
                <a:endPara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FEC306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𝑋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sub>
                    </m:sSub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∼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𝑞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(data distribution)</a:t>
                </a:r>
              </a:p>
            </p:txBody>
          </p:sp>
        </mc:Choice>
        <mc:Fallback xmlns="">
          <p:sp>
            <p:nvSpPr>
              <p:cNvPr id="1032" name="TextBox 1031">
                <a:extLst>
                  <a:ext uri="{FF2B5EF4-FFF2-40B4-BE49-F238E27FC236}">
                    <a16:creationId xmlns:a16="http://schemas.microsoft.com/office/drawing/2014/main" id="{8D61EE17-20A7-B698-CE34-46ACCA5B11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2298" y="5308265"/>
                <a:ext cx="4470840" cy="1042978"/>
              </a:xfrm>
              <a:prstGeom prst="rect">
                <a:avLst/>
              </a:prstGeom>
              <a:blipFill>
                <a:blip r:embed="rId11"/>
                <a:stretch>
                  <a:fillRect l="-850" r="-4249" b="-253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5" name="TextBox 1034">
                <a:extLst>
                  <a:ext uri="{FF2B5EF4-FFF2-40B4-BE49-F238E27FC236}">
                    <a16:creationId xmlns:a16="http://schemas.microsoft.com/office/drawing/2014/main" id="{25B7CD3C-9D8E-E627-11AB-653E9B6FFF11}"/>
                  </a:ext>
                </a:extLst>
              </p:cNvPr>
              <p:cNvSpPr txBox="1"/>
              <p:nvPr/>
            </p:nvSpPr>
            <p:spPr>
              <a:xfrm>
                <a:off x="8586389" y="962667"/>
                <a:ext cx="167129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𝑞</m:t>
                          </m:r>
                        </m:e>
                        <m:sub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35" name="TextBox 1034">
                <a:extLst>
                  <a:ext uri="{FF2B5EF4-FFF2-40B4-BE49-F238E27FC236}">
                    <a16:creationId xmlns:a16="http://schemas.microsoft.com/office/drawing/2014/main" id="{25B7CD3C-9D8E-E627-11AB-653E9B6FFF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6389" y="962667"/>
                <a:ext cx="1671291" cy="584775"/>
              </a:xfrm>
              <a:prstGeom prst="rect">
                <a:avLst/>
              </a:prstGeom>
              <a:blipFill>
                <a:blip r:embed="rId12"/>
                <a:stretch>
                  <a:fillRect b="-21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36" name="Straight Arrow Connector 1035">
            <a:extLst>
              <a:ext uri="{FF2B5EF4-FFF2-40B4-BE49-F238E27FC236}">
                <a16:creationId xmlns:a16="http://schemas.microsoft.com/office/drawing/2014/main" id="{E40E9FB5-E6A0-7087-BBA7-33781C34C949}"/>
              </a:ext>
            </a:extLst>
          </p:cNvPr>
          <p:cNvCxnSpPr>
            <a:cxnSpLocks/>
          </p:cNvCxnSpPr>
          <p:nvPr/>
        </p:nvCxnSpPr>
        <p:spPr>
          <a:xfrm flipH="1">
            <a:off x="8484124" y="1432045"/>
            <a:ext cx="643713" cy="447141"/>
          </a:xfrm>
          <a:prstGeom prst="straightConnector1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7DEB7A2-66AA-1983-9519-40AB90B29EE7}"/>
                  </a:ext>
                </a:extLst>
              </p:cNvPr>
              <p:cNvSpPr txBox="1"/>
              <p:nvPr/>
            </p:nvSpPr>
            <p:spPr>
              <a:xfrm>
                <a:off x="4016380" y="962667"/>
                <a:ext cx="167129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𝑞</m:t>
                          </m:r>
                        </m:e>
                        <m:sub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b>
                      </m:sSub>
                      <m:r>
                        <a:rPr kumimoji="0" lang="en-US" sz="3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𝑞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7DEB7A2-66AA-1983-9519-40AB90B29E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6380" y="962667"/>
                <a:ext cx="1671291" cy="584775"/>
              </a:xfrm>
              <a:prstGeom prst="rect">
                <a:avLst/>
              </a:prstGeom>
              <a:blipFill>
                <a:blip r:embed="rId13"/>
                <a:stretch>
                  <a:fillRect b="-21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E2F09E2-7ACF-EF09-BCDD-49866E8D8CDE}"/>
              </a:ext>
            </a:extLst>
          </p:cNvPr>
          <p:cNvCxnSpPr>
            <a:cxnSpLocks/>
          </p:cNvCxnSpPr>
          <p:nvPr/>
        </p:nvCxnSpPr>
        <p:spPr>
          <a:xfrm flipH="1">
            <a:off x="2617509" y="1432045"/>
            <a:ext cx="1554540" cy="438821"/>
          </a:xfrm>
          <a:prstGeom prst="straightConnector1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EF2F0A8-E260-2D84-BABD-D2A41042BF95}"/>
              </a:ext>
            </a:extLst>
          </p:cNvPr>
          <p:cNvSpPr txBox="1"/>
          <p:nvPr/>
        </p:nvSpPr>
        <p:spPr>
          <a:xfrm>
            <a:off x="9811521" y="5289393"/>
            <a:ext cx="16712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in practice, can only run for finite time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67B0C1F-E094-F580-02BB-9F06A896AD1A}"/>
              </a:ext>
            </a:extLst>
          </p:cNvPr>
          <p:cNvGrpSpPr/>
          <p:nvPr/>
        </p:nvGrpSpPr>
        <p:grpSpPr>
          <a:xfrm>
            <a:off x="9669024" y="2073896"/>
            <a:ext cx="2052523" cy="2521671"/>
            <a:chOff x="9669024" y="2073896"/>
            <a:chExt cx="2052523" cy="2521671"/>
          </a:xfrm>
        </p:grpSpPr>
        <p:pic>
          <p:nvPicPr>
            <p:cNvPr id="16" name="Picture 15" descr="Background pattern&#10;&#10;Description automatically generated">
              <a:extLst>
                <a:ext uri="{FF2B5EF4-FFF2-40B4-BE49-F238E27FC236}">
                  <a16:creationId xmlns:a16="http://schemas.microsoft.com/office/drawing/2014/main" id="{A8EBF956-C4F4-5958-F65E-E73FCFFAB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harpenSoften amount="45000"/>
                      </a14:imgEffect>
                      <a14:imgEffect>
                        <a14:brightnessContrast contrast="93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669024" y="2073896"/>
              <a:ext cx="2052523" cy="252167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A42F3F0-357D-A7E4-CC4B-51C63266ED27}"/>
                </a:ext>
              </a:extLst>
            </p:cNvPr>
            <p:cNvSpPr/>
            <p:nvPr/>
          </p:nvSpPr>
          <p:spPr>
            <a:xfrm>
              <a:off x="10121286" y="2956264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0476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62315D1C-62A7-986F-AC10-309120E96095}"/>
              </a:ext>
            </a:extLst>
          </p:cNvPr>
          <p:cNvGrpSpPr/>
          <p:nvPr/>
        </p:nvGrpSpPr>
        <p:grpSpPr>
          <a:xfrm>
            <a:off x="469861" y="2073896"/>
            <a:ext cx="2052523" cy="2521671"/>
            <a:chOff x="9669024" y="2073896"/>
            <a:chExt cx="2052523" cy="2521671"/>
          </a:xfrm>
        </p:grpSpPr>
        <p:pic>
          <p:nvPicPr>
            <p:cNvPr id="23" name="Picture 22" descr="Background pattern&#10;&#10;Description automatically generated">
              <a:extLst>
                <a:ext uri="{FF2B5EF4-FFF2-40B4-BE49-F238E27FC236}">
                  <a16:creationId xmlns:a16="http://schemas.microsoft.com/office/drawing/2014/main" id="{D7EEBFE2-7CD2-4910-E15A-F7EE27410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45000"/>
                      </a14:imgEffect>
                      <a14:imgEffect>
                        <a14:brightnessContrast contrast="93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669024" y="2073896"/>
              <a:ext cx="2052523" cy="252167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8A71D67-49F8-3132-E046-75334E918133}"/>
                </a:ext>
              </a:extLst>
            </p:cNvPr>
            <p:cNvSpPr/>
            <p:nvPr/>
          </p:nvSpPr>
          <p:spPr>
            <a:xfrm>
              <a:off x="10121286" y="2956264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546DEB4-B11F-5D0F-ADEC-0BC2EF24A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DIFFUSION MODELS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A7A1C-B3BE-22B9-23D9-26CA6B745D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Reverse process</a:t>
            </a:r>
          </a:p>
        </p:txBody>
      </p:sp>
      <p:pic>
        <p:nvPicPr>
          <p:cNvPr id="49" name="Picture 48" descr="A squirrel sitting on a fence&#10;&#10;Description automatically generated with medium confidence">
            <a:extLst>
              <a:ext uri="{FF2B5EF4-FFF2-40B4-BE49-F238E27FC236}">
                <a16:creationId xmlns:a16="http://schemas.microsoft.com/office/drawing/2014/main" id="{B4271690-6858-37FD-33EC-F1D01CFC0F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9285" y="2073897"/>
            <a:ext cx="2052522" cy="25216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Picture 52" descr="A cat sitting on a chair&#10;&#10;Description automatically generated with medium confidence">
            <a:extLst>
              <a:ext uri="{FF2B5EF4-FFF2-40B4-BE49-F238E27FC236}">
                <a16:creationId xmlns:a16="http://schemas.microsoft.com/office/drawing/2014/main" id="{410555D9-E4F7-A5B9-40CB-2BAB9A3A5D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3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0865" y="2073897"/>
            <a:ext cx="2052522" cy="25216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B923AFA-FB7D-1BA1-3DF2-A549365E55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7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69739" y="2073897"/>
            <a:ext cx="2052522" cy="25216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2" name="Picture 61" descr="Background pattern&#10;&#10;Description automatically generated">
            <a:extLst>
              <a:ext uri="{FF2B5EF4-FFF2-40B4-BE49-F238E27FC236}">
                <a16:creationId xmlns:a16="http://schemas.microsoft.com/office/drawing/2014/main" id="{9A6ECC12-2F0B-57EF-3C7F-1A20386BF3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9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70988" y="2073895"/>
            <a:ext cx="2052523" cy="25216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BD5055BB-20E0-A3F2-4143-BD309AEC9891}"/>
                  </a:ext>
                </a:extLst>
              </p:cNvPr>
              <p:cNvSpPr txBox="1"/>
              <p:nvPr/>
            </p:nvSpPr>
            <p:spPr>
              <a:xfrm>
                <a:off x="983108" y="4815823"/>
                <a:ext cx="102669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=0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BD5055BB-20E0-A3F2-4143-BD309AEC98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108" y="4815823"/>
                <a:ext cx="1026691" cy="492443"/>
              </a:xfrm>
              <a:prstGeom prst="rect">
                <a:avLst/>
              </a:prstGeom>
              <a:blipFill>
                <a:blip r:embed="rId11"/>
                <a:stretch>
                  <a:fillRect l="-8537" r="-12195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8" name="TextBox 1027">
                <a:extLst>
                  <a:ext uri="{FF2B5EF4-FFF2-40B4-BE49-F238E27FC236}">
                    <a16:creationId xmlns:a16="http://schemas.microsoft.com/office/drawing/2014/main" id="{7C6592DD-1483-F6AA-4472-6DF7B941484B}"/>
                  </a:ext>
                </a:extLst>
              </p:cNvPr>
              <p:cNvSpPr txBox="1"/>
              <p:nvPr/>
            </p:nvSpPr>
            <p:spPr>
              <a:xfrm>
                <a:off x="10121286" y="4815822"/>
                <a:ext cx="105176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𝑇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28" name="TextBox 1027">
                <a:extLst>
                  <a:ext uri="{FF2B5EF4-FFF2-40B4-BE49-F238E27FC236}">
                    <a16:creationId xmlns:a16="http://schemas.microsoft.com/office/drawing/2014/main" id="{7C6592DD-1483-F6AA-4472-6DF7B94148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1286" y="4815822"/>
                <a:ext cx="1051762" cy="492443"/>
              </a:xfrm>
              <a:prstGeom prst="rect">
                <a:avLst/>
              </a:prstGeom>
              <a:blipFill>
                <a:blip r:embed="rId12"/>
                <a:stretch>
                  <a:fillRect l="-7143" r="-1190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30" name="Straight Arrow Connector 1029">
            <a:extLst>
              <a:ext uri="{FF2B5EF4-FFF2-40B4-BE49-F238E27FC236}">
                <a16:creationId xmlns:a16="http://schemas.microsoft.com/office/drawing/2014/main" id="{7DC9C6FC-2BA3-002A-A9BB-9C204BAC3E8C}"/>
              </a:ext>
            </a:extLst>
          </p:cNvPr>
          <p:cNvCxnSpPr>
            <a:cxnSpLocks/>
          </p:cNvCxnSpPr>
          <p:nvPr/>
        </p:nvCxnSpPr>
        <p:spPr>
          <a:xfrm>
            <a:off x="2617509" y="5062043"/>
            <a:ext cx="6956981" cy="0"/>
          </a:xfrm>
          <a:prstGeom prst="straightConnector1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32" name="TextBox 1031">
                <a:extLst>
                  <a:ext uri="{FF2B5EF4-FFF2-40B4-BE49-F238E27FC236}">
                    <a16:creationId xmlns:a16="http://schemas.microsoft.com/office/drawing/2014/main" id="{8D61EE17-20A7-B698-CE34-46ACCA5B118D}"/>
                  </a:ext>
                </a:extLst>
              </p:cNvPr>
              <p:cNvSpPr txBox="1"/>
              <p:nvPr/>
            </p:nvSpPr>
            <p:spPr>
              <a:xfrm>
                <a:off x="2171222" y="5308265"/>
                <a:ext cx="7849585" cy="10429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𝐝</m:t>
                      </m:r>
                      <m:sSubSup>
                        <m:sSubSup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𝑿</m:t>
                          </m:r>
                        </m:e>
                        <m:sub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𝒕</m:t>
                          </m:r>
                        </m:sub>
                        <m:sup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←</m:t>
                          </m:r>
                        </m:sup>
                      </m:sSubSup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𝑿</m:t>
                              </m:r>
                            </m:e>
                            <m:sub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𝒕</m:t>
                              </m:r>
                            </m:sub>
                            <m:sup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←</m:t>
                              </m:r>
                            </m:sup>
                          </m:sSubSup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  <m: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𝛁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𝐥𝐧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sSub>
                            <m:sSubPr>
                              <m:ctrlP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𝒒</m:t>
                              </m:r>
                            </m:e>
                            <m:sub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𝑻</m:t>
                              </m:r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𝒕</m:t>
                              </m:r>
                            </m:sub>
                          </m:sSub>
                          <m:d>
                            <m:dPr>
                              <m:ctrlP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kumimoji="0" lang="en-US" sz="3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en-US" sz="3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𝑿</m:t>
                                  </m:r>
                                </m:e>
                                <m:sub>
                                  <m:r>
                                    <a:rPr kumimoji="0" lang="en-US" sz="3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𝒕</m:t>
                                  </m:r>
                                </m:sub>
                                <m:sup>
                                  <m:r>
                                    <a:rPr kumimoji="0" lang="en-US" sz="3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←</m:t>
                                  </m:r>
                                </m:sup>
                              </m:sSubSup>
                            </m:e>
                          </m:d>
                        </m:e>
                      </m:d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𝐝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𝒕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radPr>
                        <m:deg/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e>
                      </m:rad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𝐝</m:t>
                      </m:r>
                      <m:sSub>
                        <m:sSub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𝑩</m:t>
                          </m:r>
                        </m:e>
                        <m:sub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𝒕</m:t>
                          </m:r>
                        </m:sub>
                      </m:sSub>
                    </m:oMath>
                  </m:oMathPara>
                </a14:m>
                <a:endPara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𝑋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sub>
                      <m:sup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←</m:t>
                        </m:r>
                      </m:sup>
                    </m:sSubSup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∼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b>
                    </m:sSub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(forward process at time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𝑇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1032" name="TextBox 1031">
                <a:extLst>
                  <a:ext uri="{FF2B5EF4-FFF2-40B4-BE49-F238E27FC236}">
                    <a16:creationId xmlns:a16="http://schemas.microsoft.com/office/drawing/2014/main" id="{8D61EE17-20A7-B698-CE34-46ACCA5B11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1222" y="5308265"/>
                <a:ext cx="7849585" cy="1042978"/>
              </a:xfrm>
              <a:prstGeom prst="rect">
                <a:avLst/>
              </a:prstGeom>
              <a:blipFill>
                <a:blip r:embed="rId13"/>
                <a:stretch>
                  <a:fillRect l="-1452" r="-161" b="-253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DB9E882-CCA0-E45F-C3E2-DE7AED3EBFEA}"/>
                  </a:ext>
                </a:extLst>
              </p:cNvPr>
              <p:cNvSpPr txBox="1"/>
              <p:nvPr/>
            </p:nvSpPr>
            <p:spPr>
              <a:xfrm>
                <a:off x="8833639" y="962667"/>
                <a:ext cx="167129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𝑞</m:t>
                          </m:r>
                        </m:e>
                        <m:sub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</m:t>
                          </m:r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DB9E882-CCA0-E45F-C3E2-DE7AED3EBF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3639" y="962667"/>
                <a:ext cx="1671291" cy="584775"/>
              </a:xfrm>
              <a:prstGeom prst="rect">
                <a:avLst/>
              </a:prstGeom>
              <a:blipFill>
                <a:blip r:embed="rId14"/>
                <a:stretch>
                  <a:fillRect b="-21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BA02943-F33A-8BE8-43D0-E3464E924305}"/>
              </a:ext>
            </a:extLst>
          </p:cNvPr>
          <p:cNvCxnSpPr>
            <a:cxnSpLocks/>
          </p:cNvCxnSpPr>
          <p:nvPr/>
        </p:nvCxnSpPr>
        <p:spPr>
          <a:xfrm flipH="1">
            <a:off x="8484124" y="1432045"/>
            <a:ext cx="643713" cy="447141"/>
          </a:xfrm>
          <a:prstGeom prst="straightConnector1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157A848-1B59-C406-0975-9AE430B2E006}"/>
                  </a:ext>
                </a:extLst>
              </p:cNvPr>
              <p:cNvSpPr txBox="1"/>
              <p:nvPr/>
            </p:nvSpPr>
            <p:spPr>
              <a:xfrm>
                <a:off x="3655820" y="962667"/>
                <a:ext cx="167129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𝑞</m:t>
                          </m:r>
                        </m:e>
                        <m:sub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157A848-1B59-C406-0975-9AE430B2E0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820" y="962667"/>
                <a:ext cx="1671291" cy="584775"/>
              </a:xfrm>
              <a:prstGeom prst="rect">
                <a:avLst/>
              </a:prstGeom>
              <a:blipFill>
                <a:blip r:embed="rId15"/>
                <a:stretch>
                  <a:fillRect b="-21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E41FB3A-DAF7-5687-9FB7-6B1505251785}"/>
              </a:ext>
            </a:extLst>
          </p:cNvPr>
          <p:cNvCxnSpPr>
            <a:cxnSpLocks/>
          </p:cNvCxnSpPr>
          <p:nvPr/>
        </p:nvCxnSpPr>
        <p:spPr>
          <a:xfrm flipH="1">
            <a:off x="2617509" y="1432045"/>
            <a:ext cx="1554540" cy="438821"/>
          </a:xfrm>
          <a:prstGeom prst="straightConnector1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72FF69A-00E0-270B-7451-F4880DD848F9}"/>
                  </a:ext>
                </a:extLst>
              </p:cNvPr>
              <p:cNvSpPr txBox="1"/>
              <p:nvPr/>
            </p:nvSpPr>
            <p:spPr>
              <a:xfrm>
                <a:off x="10626384" y="966511"/>
                <a:ext cx="167129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𝑞</m:t>
                          </m:r>
                        </m:e>
                        <m:sub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b>
                      </m:sSub>
                      <m:r>
                        <a:rPr kumimoji="0" lang="en-US" sz="3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𝑞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72FF69A-00E0-270B-7451-F4880DD848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6384" y="966511"/>
                <a:ext cx="1671291" cy="584775"/>
              </a:xfrm>
              <a:prstGeom prst="rect">
                <a:avLst/>
              </a:prstGeom>
              <a:blipFill>
                <a:blip r:embed="rId16"/>
                <a:stretch>
                  <a:fillRect b="-21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9A0519B-4749-3876-FB4A-9CD5DFFDB86E}"/>
              </a:ext>
            </a:extLst>
          </p:cNvPr>
          <p:cNvCxnSpPr>
            <a:cxnSpLocks/>
          </p:cNvCxnSpPr>
          <p:nvPr/>
        </p:nvCxnSpPr>
        <p:spPr>
          <a:xfrm flipH="1">
            <a:off x="10759736" y="1547442"/>
            <a:ext cx="213064" cy="323424"/>
          </a:xfrm>
          <a:prstGeom prst="straightConnector1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6501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15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/>
      <p:bldP spid="1028" grpId="0"/>
      <p:bldP spid="4" grpId="0"/>
      <p:bldP spid="9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6DEB4-B11F-5D0F-ADEC-0BC2EF24A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DIFFUSION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A7A1C-B3BE-22B9-23D9-26CA6B745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1"/>
            <a:ext cx="11704320" cy="528027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To sample fresh images, run reverse process w/ Gaussian initialization</a:t>
            </a:r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49" name="Picture 48" descr="A squirrel sitting on a fence&#10;&#10;Description automatically generated with medium confidence">
            <a:extLst>
              <a:ext uri="{FF2B5EF4-FFF2-40B4-BE49-F238E27FC236}">
                <a16:creationId xmlns:a16="http://schemas.microsoft.com/office/drawing/2014/main" id="{B4271690-6858-37FD-33EC-F1D01CFC0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9285" y="2073897"/>
            <a:ext cx="2052522" cy="25216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Picture 52" descr="A cat sitting on a chair&#10;&#10;Description automatically generated with medium confidence">
            <a:extLst>
              <a:ext uri="{FF2B5EF4-FFF2-40B4-BE49-F238E27FC236}">
                <a16:creationId xmlns:a16="http://schemas.microsoft.com/office/drawing/2014/main" id="{410555D9-E4F7-A5B9-40CB-2BAB9A3A5D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3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0865" y="2073897"/>
            <a:ext cx="2052522" cy="25216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B923AFA-FB7D-1BA1-3DF2-A549365E55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7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69739" y="2073897"/>
            <a:ext cx="2052522" cy="25216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2" name="Picture 61" descr="Background pattern&#10;&#10;Description automatically generated">
            <a:extLst>
              <a:ext uri="{FF2B5EF4-FFF2-40B4-BE49-F238E27FC236}">
                <a16:creationId xmlns:a16="http://schemas.microsoft.com/office/drawing/2014/main" id="{9A6ECC12-2F0B-57EF-3C7F-1A20386BF3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9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70988" y="2073895"/>
            <a:ext cx="2052523" cy="25216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BD5055BB-20E0-A3F2-4143-BD309AEC9891}"/>
                  </a:ext>
                </a:extLst>
              </p:cNvPr>
              <p:cNvSpPr txBox="1"/>
              <p:nvPr/>
            </p:nvSpPr>
            <p:spPr>
              <a:xfrm>
                <a:off x="983108" y="4815823"/>
                <a:ext cx="102669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=0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BD5055BB-20E0-A3F2-4143-BD309AEC98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108" y="4815823"/>
                <a:ext cx="1026691" cy="492443"/>
              </a:xfrm>
              <a:prstGeom prst="rect">
                <a:avLst/>
              </a:prstGeom>
              <a:blipFill>
                <a:blip r:embed="rId9"/>
                <a:stretch>
                  <a:fillRect l="-8537" r="-12195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8" name="TextBox 1027">
                <a:extLst>
                  <a:ext uri="{FF2B5EF4-FFF2-40B4-BE49-F238E27FC236}">
                    <a16:creationId xmlns:a16="http://schemas.microsoft.com/office/drawing/2014/main" id="{7C6592DD-1483-F6AA-4472-6DF7B941484B}"/>
                  </a:ext>
                </a:extLst>
              </p:cNvPr>
              <p:cNvSpPr txBox="1"/>
              <p:nvPr/>
            </p:nvSpPr>
            <p:spPr>
              <a:xfrm>
                <a:off x="10121286" y="4815822"/>
                <a:ext cx="105176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𝑇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28" name="TextBox 1027">
                <a:extLst>
                  <a:ext uri="{FF2B5EF4-FFF2-40B4-BE49-F238E27FC236}">
                    <a16:creationId xmlns:a16="http://schemas.microsoft.com/office/drawing/2014/main" id="{7C6592DD-1483-F6AA-4472-6DF7B94148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1286" y="4815822"/>
                <a:ext cx="1051762" cy="492443"/>
              </a:xfrm>
              <a:prstGeom prst="rect">
                <a:avLst/>
              </a:prstGeom>
              <a:blipFill>
                <a:blip r:embed="rId10"/>
                <a:stretch>
                  <a:fillRect l="-7143" r="-1190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30" name="Straight Arrow Connector 1029">
            <a:extLst>
              <a:ext uri="{FF2B5EF4-FFF2-40B4-BE49-F238E27FC236}">
                <a16:creationId xmlns:a16="http://schemas.microsoft.com/office/drawing/2014/main" id="{7DC9C6FC-2BA3-002A-A9BB-9C204BAC3E8C}"/>
              </a:ext>
            </a:extLst>
          </p:cNvPr>
          <p:cNvCxnSpPr>
            <a:cxnSpLocks/>
          </p:cNvCxnSpPr>
          <p:nvPr/>
        </p:nvCxnSpPr>
        <p:spPr>
          <a:xfrm>
            <a:off x="2617509" y="5062043"/>
            <a:ext cx="6956981" cy="0"/>
          </a:xfrm>
          <a:prstGeom prst="straightConnector1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32" name="TextBox 1031">
                <a:extLst>
                  <a:ext uri="{FF2B5EF4-FFF2-40B4-BE49-F238E27FC236}">
                    <a16:creationId xmlns:a16="http://schemas.microsoft.com/office/drawing/2014/main" id="{8D61EE17-20A7-B698-CE34-46ACCA5B118D}"/>
                  </a:ext>
                </a:extLst>
              </p:cNvPr>
              <p:cNvSpPr txBox="1"/>
              <p:nvPr/>
            </p:nvSpPr>
            <p:spPr>
              <a:xfrm>
                <a:off x="2124087" y="5308265"/>
                <a:ext cx="7849585" cy="10429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𝐝</m:t>
                      </m:r>
                      <m:sSubSup>
                        <m:sSubSup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𝑿</m:t>
                          </m:r>
                        </m:e>
                        <m:sub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𝒕</m:t>
                          </m:r>
                        </m:sub>
                        <m:sup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←</m:t>
                          </m:r>
                        </m:sup>
                      </m:sSubSup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𝑿</m:t>
                              </m:r>
                            </m:e>
                            <m:sub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𝒕</m:t>
                              </m:r>
                            </m:sub>
                            <m:sup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←</m:t>
                              </m:r>
                            </m:sup>
                          </m:sSubSup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  <m: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𝛁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𝐥𝐧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sSub>
                            <m:sSubPr>
                              <m:ctrlP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𝒒</m:t>
                              </m:r>
                            </m:e>
                            <m:sub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𝑻</m:t>
                              </m:r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𝒕</m:t>
                              </m:r>
                            </m:sub>
                          </m:sSub>
                          <m:d>
                            <m:dPr>
                              <m:ctrlP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kumimoji="0" lang="en-US" sz="3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en-US" sz="3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𝑿</m:t>
                                  </m:r>
                                </m:e>
                                <m:sub>
                                  <m:r>
                                    <a:rPr kumimoji="0" lang="en-US" sz="3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𝒕</m:t>
                                  </m:r>
                                </m:sub>
                                <m:sup>
                                  <m:r>
                                    <a:rPr kumimoji="0" lang="en-US" sz="3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←</m:t>
                                  </m:r>
                                </m:sup>
                              </m:sSubSup>
                            </m:e>
                          </m:d>
                        </m:e>
                      </m:d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𝐝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𝒕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radPr>
                        <m:deg/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e>
                      </m:rad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𝐝</m:t>
                      </m:r>
                      <m:sSub>
                        <m:sSub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𝑩</m:t>
                          </m:r>
                        </m:e>
                        <m:sub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𝒕</m:t>
                          </m:r>
                        </m:sub>
                      </m:sSub>
                    </m:oMath>
                  </m:oMathPara>
                </a14:m>
                <a:endPara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𝑋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sub>
                      <m:sup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←</m:t>
                        </m:r>
                      </m:sup>
                    </m:sSubSup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∼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b>
                    </m:sSub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(forward process at time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𝑇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1032" name="TextBox 1031">
                <a:extLst>
                  <a:ext uri="{FF2B5EF4-FFF2-40B4-BE49-F238E27FC236}">
                    <a16:creationId xmlns:a16="http://schemas.microsoft.com/office/drawing/2014/main" id="{8D61EE17-20A7-B698-CE34-46ACCA5B11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4087" y="5308265"/>
                <a:ext cx="7849585" cy="1042978"/>
              </a:xfrm>
              <a:prstGeom prst="rect">
                <a:avLst/>
              </a:prstGeom>
              <a:blipFill>
                <a:blip r:embed="rId11"/>
                <a:stretch>
                  <a:fillRect l="-969" r="-646" b="-253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37C8737F-8A93-FB3F-E700-6FEA6E667F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8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861" y="2073896"/>
            <a:ext cx="2052523" cy="2521671"/>
          </a:xfrm>
          <a:prstGeom prst="rect">
            <a:avLst/>
          </a:prstGeom>
          <a:ln w="76200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9618F21-B104-81E7-F937-4F9CA2E30DAB}"/>
                  </a:ext>
                </a:extLst>
              </p:cNvPr>
              <p:cNvSpPr txBox="1"/>
              <p:nvPr/>
            </p:nvSpPr>
            <p:spPr>
              <a:xfrm>
                <a:off x="6281247" y="120049"/>
                <a:ext cx="566691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F5327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Sources of error:</a:t>
                </a:r>
              </a:p>
              <a:p>
                <a:pPr marL="285750" marR="0" lvl="0" indent="-109538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F53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Initialize at Gaussian instead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b>
                    </m:sSub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DF5327">
                      <a:lumMod val="60000"/>
                      <a:lumOff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9618F21-B104-81E7-F937-4F9CA2E30D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1247" y="120049"/>
                <a:ext cx="5666913" cy="707886"/>
              </a:xfrm>
              <a:prstGeom prst="rect">
                <a:avLst/>
              </a:prstGeom>
              <a:blipFill>
                <a:blip r:embed="rId14"/>
                <a:stretch>
                  <a:fillRect t="-5263" r="-1790" b="-192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7FAA7AEC-DD0D-F962-334C-EE1F3AF6180E}"/>
              </a:ext>
            </a:extLst>
          </p:cNvPr>
          <p:cNvSpPr txBox="1"/>
          <p:nvPr/>
        </p:nvSpPr>
        <p:spPr>
          <a:xfrm>
            <a:off x="723124" y="3334381"/>
            <a:ext cx="15459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270">
                  <a:solidFill>
                    <a:srgbClr val="DF5327">
                      <a:lumMod val="50000"/>
                    </a:srgbClr>
                  </a:solidFill>
                </a:ln>
                <a:solidFill>
                  <a:srgbClr val="DF5327">
                    <a:lumMod val="60000"/>
                    <a:lumOff val="40000"/>
                  </a:srgbClr>
                </a:solidFill>
                <a:effectLst>
                  <a:glow rad="40286">
                    <a:srgbClr val="DF5327">
                      <a:lumMod val="50000"/>
                      <a:alpha val="60073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initialize at pure Gaussian</a:t>
            </a:r>
          </a:p>
        </p:txBody>
      </p:sp>
    </p:spTree>
    <p:extLst>
      <p:ext uri="{BB962C8B-B14F-4D97-AF65-F5344CB8AC3E}">
        <p14:creationId xmlns:p14="http://schemas.microsoft.com/office/powerpoint/2010/main" val="828616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6DEB4-B11F-5D0F-ADEC-0BC2EF24A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DIFFUSION MODELS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A7A1C-B3BE-22B9-23D9-26CA6B745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1"/>
            <a:ext cx="11704320" cy="528027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To sample fresh images, run reverse process w/ Gaussian initialization</a:t>
            </a:r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49" name="Picture 48" descr="A squirrel sitting on a fence&#10;&#10;Description automatically generated with medium confidence">
            <a:extLst>
              <a:ext uri="{FF2B5EF4-FFF2-40B4-BE49-F238E27FC236}">
                <a16:creationId xmlns:a16="http://schemas.microsoft.com/office/drawing/2014/main" id="{B4271690-6858-37FD-33EC-F1D01CFC0F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 size="57"/>
                    </a14:imgEffect>
                    <a14:imgEffect>
                      <a14:sharpenSoften amount="-1000"/>
                    </a14:imgEffect>
                    <a14:imgEffect>
                      <a14:brightnessContrast contrast="-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9285" y="2073897"/>
            <a:ext cx="2052522" cy="25216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Picture 52" descr="A cat sitting on a chair&#10;&#10;Description automatically generated with medium confidence">
            <a:extLst>
              <a:ext uri="{FF2B5EF4-FFF2-40B4-BE49-F238E27FC236}">
                <a16:creationId xmlns:a16="http://schemas.microsoft.com/office/drawing/2014/main" id="{410555D9-E4F7-A5B9-40CB-2BAB9A3A5D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Marker size="33"/>
                    </a14:imgEffect>
                    <a14:imgEffect>
                      <a14:sharpenSoften amount="58000"/>
                    </a14:imgEffect>
                    <a14:imgEffect>
                      <a14:brightnessContrast contrast="2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0865" y="2073897"/>
            <a:ext cx="2052522" cy="25216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B923AFA-FB7D-1BA1-3DF2-A549365E55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Marker size="2"/>
                    </a14:imgEffect>
                    <a14:imgEffect>
                      <a14:sharpenSoften amount="42000"/>
                    </a14:imgEffect>
                    <a14:imgEffect>
                      <a14:brightnessContrast contrast="7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69739" y="2073897"/>
            <a:ext cx="2052522" cy="25216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2" name="Picture 61" descr="Background pattern&#10;&#10;Description automatically generated">
            <a:extLst>
              <a:ext uri="{FF2B5EF4-FFF2-40B4-BE49-F238E27FC236}">
                <a16:creationId xmlns:a16="http://schemas.microsoft.com/office/drawing/2014/main" id="{9A6ECC12-2F0B-57EF-3C7F-1A20386BF3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Marker size="1"/>
                    </a14:imgEffect>
                    <a14:imgEffect>
                      <a14:sharpenSoften amount="44000"/>
                    </a14:imgEffect>
                    <a14:imgEffect>
                      <a14:brightnessContrast contrast="9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70988" y="2073895"/>
            <a:ext cx="2052523" cy="25216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BD5055BB-20E0-A3F2-4143-BD309AEC9891}"/>
                  </a:ext>
                </a:extLst>
              </p:cNvPr>
              <p:cNvSpPr txBox="1"/>
              <p:nvPr/>
            </p:nvSpPr>
            <p:spPr>
              <a:xfrm>
                <a:off x="983108" y="4815823"/>
                <a:ext cx="102669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=0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BD5055BB-20E0-A3F2-4143-BD309AEC98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108" y="4815823"/>
                <a:ext cx="1026691" cy="492443"/>
              </a:xfrm>
              <a:prstGeom prst="rect">
                <a:avLst/>
              </a:prstGeom>
              <a:blipFill>
                <a:blip r:embed="rId10"/>
                <a:stretch>
                  <a:fillRect l="-8537" r="-12195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8" name="TextBox 1027">
                <a:extLst>
                  <a:ext uri="{FF2B5EF4-FFF2-40B4-BE49-F238E27FC236}">
                    <a16:creationId xmlns:a16="http://schemas.microsoft.com/office/drawing/2014/main" id="{7C6592DD-1483-F6AA-4472-6DF7B941484B}"/>
                  </a:ext>
                </a:extLst>
              </p:cNvPr>
              <p:cNvSpPr txBox="1"/>
              <p:nvPr/>
            </p:nvSpPr>
            <p:spPr>
              <a:xfrm>
                <a:off x="10121286" y="4815822"/>
                <a:ext cx="105176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𝑇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28" name="TextBox 1027">
                <a:extLst>
                  <a:ext uri="{FF2B5EF4-FFF2-40B4-BE49-F238E27FC236}">
                    <a16:creationId xmlns:a16="http://schemas.microsoft.com/office/drawing/2014/main" id="{7C6592DD-1483-F6AA-4472-6DF7B94148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1286" y="4815822"/>
                <a:ext cx="1051762" cy="492443"/>
              </a:xfrm>
              <a:prstGeom prst="rect">
                <a:avLst/>
              </a:prstGeom>
              <a:blipFill>
                <a:blip r:embed="rId11"/>
                <a:stretch>
                  <a:fillRect l="-7143" r="-1190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30" name="Straight Arrow Connector 1029">
            <a:extLst>
              <a:ext uri="{FF2B5EF4-FFF2-40B4-BE49-F238E27FC236}">
                <a16:creationId xmlns:a16="http://schemas.microsoft.com/office/drawing/2014/main" id="{7DC9C6FC-2BA3-002A-A9BB-9C204BAC3E8C}"/>
              </a:ext>
            </a:extLst>
          </p:cNvPr>
          <p:cNvCxnSpPr>
            <a:cxnSpLocks/>
          </p:cNvCxnSpPr>
          <p:nvPr/>
        </p:nvCxnSpPr>
        <p:spPr>
          <a:xfrm>
            <a:off x="2617509" y="5062043"/>
            <a:ext cx="6956981" cy="0"/>
          </a:xfrm>
          <a:prstGeom prst="straightConnector1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32" name="TextBox 1031">
                <a:extLst>
                  <a:ext uri="{FF2B5EF4-FFF2-40B4-BE49-F238E27FC236}">
                    <a16:creationId xmlns:a16="http://schemas.microsoft.com/office/drawing/2014/main" id="{8D61EE17-20A7-B698-CE34-46ACCA5B118D}"/>
                  </a:ext>
                </a:extLst>
              </p:cNvPr>
              <p:cNvSpPr txBox="1"/>
              <p:nvPr/>
            </p:nvSpPr>
            <p:spPr>
              <a:xfrm>
                <a:off x="2124087" y="5308265"/>
                <a:ext cx="7849585" cy="10429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𝐝</m:t>
                      </m:r>
                      <m:sSubSup>
                        <m:sSubSup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𝑿</m:t>
                          </m:r>
                        </m:e>
                        <m:sub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𝒕</m:t>
                          </m:r>
                        </m:sub>
                        <m:sup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←</m:t>
                          </m:r>
                        </m:sup>
                      </m:sSubSup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𝑿</m:t>
                              </m:r>
                            </m:e>
                            <m:sub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𝒕</m:t>
                              </m:r>
                            </m:sub>
                            <m:sup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←</m:t>
                              </m:r>
                            </m:sup>
                          </m:sSubSup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  <m: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𝛁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𝐥𝐧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sSub>
                            <m:sSubPr>
                              <m:ctrlP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𝒒</m:t>
                              </m:r>
                            </m:e>
                            <m:sub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𝑻</m:t>
                              </m:r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𝒕</m:t>
                              </m:r>
                            </m:sub>
                          </m:sSub>
                          <m:d>
                            <m:dPr>
                              <m:ctrlP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kumimoji="0" lang="en-US" sz="3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en-US" sz="3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𝑿</m:t>
                                  </m:r>
                                </m:e>
                                <m:sub>
                                  <m:r>
                                    <a:rPr kumimoji="0" lang="en-US" sz="3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𝒕</m:t>
                                  </m:r>
                                </m:sub>
                                <m:sup>
                                  <m:r>
                                    <a:rPr kumimoji="0" lang="en-US" sz="3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←</m:t>
                                  </m:r>
                                </m:sup>
                              </m:sSubSup>
                            </m:e>
                          </m:d>
                        </m:e>
                      </m:d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𝐝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𝒕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radPr>
                        <m:deg/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e>
                      </m:rad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𝐝</m:t>
                      </m:r>
                      <m:sSub>
                        <m:sSub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𝑩</m:t>
                          </m:r>
                        </m:e>
                        <m:sub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𝒕</m:t>
                          </m:r>
                        </m:sub>
                      </m:sSub>
                    </m:oMath>
                  </m:oMathPara>
                </a14:m>
                <a:endPara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𝑋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sub>
                      <m:sup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←</m:t>
                        </m:r>
                      </m:sup>
                    </m:sSubSup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∼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b>
                    </m:sSub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(forward process at time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𝑇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1032" name="TextBox 1031">
                <a:extLst>
                  <a:ext uri="{FF2B5EF4-FFF2-40B4-BE49-F238E27FC236}">
                    <a16:creationId xmlns:a16="http://schemas.microsoft.com/office/drawing/2014/main" id="{8D61EE17-20A7-B698-CE34-46ACCA5B11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4087" y="5308265"/>
                <a:ext cx="7849585" cy="1042978"/>
              </a:xfrm>
              <a:prstGeom prst="rect">
                <a:avLst/>
              </a:prstGeom>
              <a:blipFill>
                <a:blip r:embed="rId12"/>
                <a:stretch>
                  <a:fillRect l="-969" r="-646" b="-253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E56F273B-3490-23B9-121F-0DB3105988F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8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861" y="2073896"/>
            <a:ext cx="2052523" cy="2521671"/>
          </a:xfrm>
          <a:prstGeom prst="rect">
            <a:avLst/>
          </a:prstGeom>
          <a:ln w="76200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C238675-1007-720F-F81A-E766C7E3D6C3}"/>
                  </a:ext>
                </a:extLst>
              </p:cNvPr>
              <p:cNvSpPr txBox="1"/>
              <p:nvPr/>
            </p:nvSpPr>
            <p:spPr>
              <a:xfrm>
                <a:off x="6281247" y="120049"/>
                <a:ext cx="566691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F5327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Sources of error:</a:t>
                </a:r>
              </a:p>
              <a:p>
                <a:pPr marL="285750" marR="0" lvl="0" indent="-109538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F53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Initialize at Gaussian instead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b>
                    </m:sSub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DF5327">
                      <a:lumMod val="60000"/>
                      <a:lumOff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C238675-1007-720F-F81A-E766C7E3D6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1247" y="120049"/>
                <a:ext cx="5666913" cy="707886"/>
              </a:xfrm>
              <a:prstGeom prst="rect">
                <a:avLst/>
              </a:prstGeom>
              <a:blipFill>
                <a:blip r:embed="rId15"/>
                <a:stretch>
                  <a:fillRect t="-5263" r="-1790" b="-192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7BEAA88D-4338-B513-1BD8-910AFCB5DD79}"/>
              </a:ext>
            </a:extLst>
          </p:cNvPr>
          <p:cNvSpPr txBox="1"/>
          <p:nvPr/>
        </p:nvSpPr>
        <p:spPr>
          <a:xfrm>
            <a:off x="723124" y="3334381"/>
            <a:ext cx="15459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270">
                  <a:solidFill>
                    <a:srgbClr val="DF5327">
                      <a:lumMod val="50000"/>
                    </a:srgbClr>
                  </a:solidFill>
                </a:ln>
                <a:solidFill>
                  <a:srgbClr val="DF5327">
                    <a:lumMod val="60000"/>
                    <a:lumOff val="40000"/>
                  </a:srgbClr>
                </a:solidFill>
                <a:effectLst>
                  <a:glow rad="40286">
                    <a:srgbClr val="DF5327">
                      <a:lumMod val="50000"/>
                      <a:alpha val="60073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initialize at pure Gaussian</a:t>
            </a:r>
          </a:p>
        </p:txBody>
      </p:sp>
    </p:spTree>
    <p:extLst>
      <p:ext uri="{BB962C8B-B14F-4D97-AF65-F5344CB8AC3E}">
        <p14:creationId xmlns:p14="http://schemas.microsoft.com/office/powerpoint/2010/main" val="366860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mall dog looking at the camera&#10;&#10;Description automatically generated with low confidence">
            <a:extLst>
              <a:ext uri="{FF2B5EF4-FFF2-40B4-BE49-F238E27FC236}">
                <a16:creationId xmlns:a16="http://schemas.microsoft.com/office/drawing/2014/main" id="{576DF0CE-EF05-37CD-93C2-690D28CC6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0103" y="2073895"/>
            <a:ext cx="2049932" cy="25184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 descr="A picture containing dog, indoor, mammal&#10;&#10;Description automatically generated">
            <a:extLst>
              <a:ext uri="{FF2B5EF4-FFF2-40B4-BE49-F238E27FC236}">
                <a16:creationId xmlns:a16="http://schemas.microsoft.com/office/drawing/2014/main" id="{CF6CFBFB-86FF-D6B0-1279-A4E68A2AF8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9000"/>
                    </a14:imgEffect>
                    <a14:imgEffect>
                      <a14:brightnessContrast contrast="5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0866" y="2073895"/>
            <a:ext cx="2052522" cy="25216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57A00A-32EB-8523-F2A3-7E6736780A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95000"/>
                    </a14:imgEffect>
                    <a14:imgEffect>
                      <a14:brightnessContrast contrast="6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8659" y="2073895"/>
            <a:ext cx="2050418" cy="25190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picture containing indoor, white, mammal&#10;&#10;Description automatically generated">
            <a:extLst>
              <a:ext uri="{FF2B5EF4-FFF2-40B4-BE49-F238E27FC236}">
                <a16:creationId xmlns:a16="http://schemas.microsoft.com/office/drawing/2014/main" id="{7526265C-7ADA-FB88-1955-38262CA0BA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67000"/>
                    </a14:imgEffect>
                    <a14:imgEffect>
                      <a14:brightnessContrast contrast="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69409" y="2073895"/>
            <a:ext cx="2050413" cy="25190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20E845F4-3B91-62F6-26A4-FBCCB0C38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5000" contrast="9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965" y="2073895"/>
            <a:ext cx="2050420" cy="2519087"/>
          </a:xfrm>
          <a:prstGeom prst="rect">
            <a:avLst/>
          </a:prstGeom>
          <a:ln w="76200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46DEB4-B11F-5D0F-ADEC-0BC2EF24A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DIFFUSION MODELS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A7A1C-B3BE-22B9-23D9-26CA6B745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1"/>
            <a:ext cx="11704320" cy="528027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To sample fresh images, run reverse process w/ Gaussian initialization</a:t>
            </a:r>
            <a:endParaRPr lang="en-US" dirty="0">
              <a:solidFill>
                <a:schemeClr val="accent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BD5055BB-20E0-A3F2-4143-BD309AEC9891}"/>
                  </a:ext>
                </a:extLst>
              </p:cNvPr>
              <p:cNvSpPr txBox="1"/>
              <p:nvPr/>
            </p:nvSpPr>
            <p:spPr>
              <a:xfrm>
                <a:off x="983108" y="4815823"/>
                <a:ext cx="102669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=0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BD5055BB-20E0-A3F2-4143-BD309AEC98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108" y="4815823"/>
                <a:ext cx="1026691" cy="492443"/>
              </a:xfrm>
              <a:prstGeom prst="rect">
                <a:avLst/>
              </a:prstGeom>
              <a:blipFill>
                <a:blip r:embed="rId11"/>
                <a:stretch>
                  <a:fillRect l="-8537" r="-12195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8" name="TextBox 1027">
                <a:extLst>
                  <a:ext uri="{FF2B5EF4-FFF2-40B4-BE49-F238E27FC236}">
                    <a16:creationId xmlns:a16="http://schemas.microsoft.com/office/drawing/2014/main" id="{7C6592DD-1483-F6AA-4472-6DF7B941484B}"/>
                  </a:ext>
                </a:extLst>
              </p:cNvPr>
              <p:cNvSpPr txBox="1"/>
              <p:nvPr/>
            </p:nvSpPr>
            <p:spPr>
              <a:xfrm>
                <a:off x="10121286" y="4815822"/>
                <a:ext cx="105176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𝑇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28" name="TextBox 1027">
                <a:extLst>
                  <a:ext uri="{FF2B5EF4-FFF2-40B4-BE49-F238E27FC236}">
                    <a16:creationId xmlns:a16="http://schemas.microsoft.com/office/drawing/2014/main" id="{7C6592DD-1483-F6AA-4472-6DF7B94148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1286" y="4815822"/>
                <a:ext cx="1051762" cy="492443"/>
              </a:xfrm>
              <a:prstGeom prst="rect">
                <a:avLst/>
              </a:prstGeom>
              <a:blipFill>
                <a:blip r:embed="rId12"/>
                <a:stretch>
                  <a:fillRect l="-7143" r="-1190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30" name="Straight Arrow Connector 1029">
            <a:extLst>
              <a:ext uri="{FF2B5EF4-FFF2-40B4-BE49-F238E27FC236}">
                <a16:creationId xmlns:a16="http://schemas.microsoft.com/office/drawing/2014/main" id="{7DC9C6FC-2BA3-002A-A9BB-9C204BAC3E8C}"/>
              </a:ext>
            </a:extLst>
          </p:cNvPr>
          <p:cNvCxnSpPr>
            <a:cxnSpLocks/>
          </p:cNvCxnSpPr>
          <p:nvPr/>
        </p:nvCxnSpPr>
        <p:spPr>
          <a:xfrm>
            <a:off x="2617509" y="5062043"/>
            <a:ext cx="6956981" cy="0"/>
          </a:xfrm>
          <a:prstGeom prst="straightConnector1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32" name="TextBox 1031">
                <a:extLst>
                  <a:ext uri="{FF2B5EF4-FFF2-40B4-BE49-F238E27FC236}">
                    <a16:creationId xmlns:a16="http://schemas.microsoft.com/office/drawing/2014/main" id="{8D61EE17-20A7-B698-CE34-46ACCA5B118D}"/>
                  </a:ext>
                </a:extLst>
              </p:cNvPr>
              <p:cNvSpPr txBox="1"/>
              <p:nvPr/>
            </p:nvSpPr>
            <p:spPr>
              <a:xfrm>
                <a:off x="2124087" y="5308265"/>
                <a:ext cx="7849585" cy="10429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𝐝</m:t>
                      </m:r>
                      <m:sSubSup>
                        <m:sSubSup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𝑿</m:t>
                          </m:r>
                        </m:e>
                        <m:sub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𝒕</m:t>
                          </m:r>
                        </m:sub>
                        <m:sup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←</m:t>
                          </m:r>
                        </m:sup>
                      </m:sSubSup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𝑿</m:t>
                              </m:r>
                            </m:e>
                            <m:sub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𝒕</m:t>
                              </m:r>
                            </m:sub>
                            <m:sup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←</m:t>
                              </m:r>
                            </m:sup>
                          </m:sSubSup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  <m: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𝛁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𝐥𝐧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sSub>
                            <m:sSubPr>
                              <m:ctrlP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𝒒</m:t>
                              </m:r>
                            </m:e>
                            <m:sub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𝑻</m:t>
                              </m:r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𝒕</m:t>
                              </m:r>
                            </m:sub>
                          </m:sSub>
                          <m:d>
                            <m:dPr>
                              <m:ctrlP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kumimoji="0" lang="en-US" sz="3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en-US" sz="3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𝑿</m:t>
                                  </m:r>
                                </m:e>
                                <m:sub>
                                  <m:r>
                                    <a:rPr kumimoji="0" lang="en-US" sz="3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𝒕</m:t>
                                  </m:r>
                                </m:sub>
                                <m:sup>
                                  <m:r>
                                    <a:rPr kumimoji="0" lang="en-US" sz="3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←</m:t>
                                  </m:r>
                                </m:sup>
                              </m:sSubSup>
                            </m:e>
                          </m:d>
                        </m:e>
                      </m:d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𝐝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𝒕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radPr>
                        <m:deg/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e>
                      </m:rad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𝐝</m:t>
                      </m:r>
                      <m:sSub>
                        <m:sSub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𝑩</m:t>
                          </m:r>
                        </m:e>
                        <m:sub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𝒕</m:t>
                          </m:r>
                        </m:sub>
                      </m:sSub>
                    </m:oMath>
                  </m:oMathPara>
                </a14:m>
                <a:endPara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𝑋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sub>
                      <m:sup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←</m:t>
                        </m:r>
                      </m:sup>
                    </m:sSubSup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∼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b>
                    </m:sSub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(forward process at time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𝑇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1032" name="TextBox 1031">
                <a:extLst>
                  <a:ext uri="{FF2B5EF4-FFF2-40B4-BE49-F238E27FC236}">
                    <a16:creationId xmlns:a16="http://schemas.microsoft.com/office/drawing/2014/main" id="{8D61EE17-20A7-B698-CE34-46ACCA5B11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4087" y="5308265"/>
                <a:ext cx="7849585" cy="1042978"/>
              </a:xfrm>
              <a:prstGeom prst="rect">
                <a:avLst/>
              </a:prstGeom>
              <a:blipFill>
                <a:blip r:embed="rId13"/>
                <a:stretch>
                  <a:fillRect l="-969" r="-646" b="-253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C238675-1007-720F-F81A-E766C7E3D6C3}"/>
                  </a:ext>
                </a:extLst>
              </p:cNvPr>
              <p:cNvSpPr txBox="1"/>
              <p:nvPr/>
            </p:nvSpPr>
            <p:spPr>
              <a:xfrm>
                <a:off x="6281247" y="120049"/>
                <a:ext cx="566691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F5327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Sources of error:</a:t>
                </a:r>
              </a:p>
              <a:p>
                <a:pPr marL="285750" marR="0" lvl="0" indent="-109538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F53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Initialize at Gaussian instead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b>
                    </m:sSub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DF5327">
                      <a:lumMod val="60000"/>
                      <a:lumOff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C238675-1007-720F-F81A-E766C7E3D6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1247" y="120049"/>
                <a:ext cx="5666913" cy="707886"/>
              </a:xfrm>
              <a:prstGeom prst="rect">
                <a:avLst/>
              </a:prstGeom>
              <a:blipFill>
                <a:blip r:embed="rId14"/>
                <a:stretch>
                  <a:fillRect t="-5263" r="-1790" b="-192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7BEAA88D-4338-B513-1BD8-910AFCB5DD79}"/>
              </a:ext>
            </a:extLst>
          </p:cNvPr>
          <p:cNvSpPr txBox="1"/>
          <p:nvPr/>
        </p:nvSpPr>
        <p:spPr>
          <a:xfrm>
            <a:off x="723124" y="3334381"/>
            <a:ext cx="15459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270">
                  <a:solidFill>
                    <a:srgbClr val="DF5327">
                      <a:lumMod val="50000"/>
                    </a:srgbClr>
                  </a:solidFill>
                </a:ln>
                <a:solidFill>
                  <a:srgbClr val="DF5327">
                    <a:lumMod val="60000"/>
                    <a:lumOff val="40000"/>
                  </a:srgbClr>
                </a:solidFill>
                <a:effectLst>
                  <a:glow rad="40286">
                    <a:srgbClr val="DF5327">
                      <a:lumMod val="50000"/>
                      <a:alpha val="60073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initialize at pure Gaussian</a:t>
            </a:r>
          </a:p>
        </p:txBody>
      </p:sp>
    </p:spTree>
    <p:extLst>
      <p:ext uri="{BB962C8B-B14F-4D97-AF65-F5344CB8AC3E}">
        <p14:creationId xmlns:p14="http://schemas.microsoft.com/office/powerpoint/2010/main" val="844860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5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6DEB4-B11F-5D0F-ADEC-0BC2EF24A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DIFFUSION MODELS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A7A1C-B3BE-22B9-23D9-26CA6B745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85533"/>
            <a:ext cx="11704320" cy="528027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To sample fresh images, run reverse process w/ Gaussian initialization</a:t>
            </a:r>
            <a:endParaRPr lang="en-US" dirty="0">
              <a:solidFill>
                <a:schemeClr val="accent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BD5055BB-20E0-A3F2-4143-BD309AEC9891}"/>
                  </a:ext>
                </a:extLst>
              </p:cNvPr>
              <p:cNvSpPr txBox="1"/>
              <p:nvPr/>
            </p:nvSpPr>
            <p:spPr>
              <a:xfrm>
                <a:off x="983108" y="4815823"/>
                <a:ext cx="102669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=0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BD5055BB-20E0-A3F2-4143-BD309AEC98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108" y="4815823"/>
                <a:ext cx="1026691" cy="492443"/>
              </a:xfrm>
              <a:prstGeom prst="rect">
                <a:avLst/>
              </a:prstGeom>
              <a:blipFill>
                <a:blip r:embed="rId2"/>
                <a:stretch>
                  <a:fillRect l="-8537" r="-12195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8" name="TextBox 1027">
                <a:extLst>
                  <a:ext uri="{FF2B5EF4-FFF2-40B4-BE49-F238E27FC236}">
                    <a16:creationId xmlns:a16="http://schemas.microsoft.com/office/drawing/2014/main" id="{7C6592DD-1483-F6AA-4472-6DF7B941484B}"/>
                  </a:ext>
                </a:extLst>
              </p:cNvPr>
              <p:cNvSpPr txBox="1"/>
              <p:nvPr/>
            </p:nvSpPr>
            <p:spPr>
              <a:xfrm>
                <a:off x="10121286" y="4815822"/>
                <a:ext cx="105176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𝑇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28" name="TextBox 1027">
                <a:extLst>
                  <a:ext uri="{FF2B5EF4-FFF2-40B4-BE49-F238E27FC236}">
                    <a16:creationId xmlns:a16="http://schemas.microsoft.com/office/drawing/2014/main" id="{7C6592DD-1483-F6AA-4472-6DF7B94148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1286" y="4815822"/>
                <a:ext cx="1051762" cy="492443"/>
              </a:xfrm>
              <a:prstGeom prst="rect">
                <a:avLst/>
              </a:prstGeom>
              <a:blipFill>
                <a:blip r:embed="rId3"/>
                <a:stretch>
                  <a:fillRect l="-7143" r="-1190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30" name="Straight Arrow Connector 1029">
            <a:extLst>
              <a:ext uri="{FF2B5EF4-FFF2-40B4-BE49-F238E27FC236}">
                <a16:creationId xmlns:a16="http://schemas.microsoft.com/office/drawing/2014/main" id="{7DC9C6FC-2BA3-002A-A9BB-9C204BAC3E8C}"/>
              </a:ext>
            </a:extLst>
          </p:cNvPr>
          <p:cNvCxnSpPr>
            <a:cxnSpLocks/>
          </p:cNvCxnSpPr>
          <p:nvPr/>
        </p:nvCxnSpPr>
        <p:spPr>
          <a:xfrm>
            <a:off x="2617509" y="5062043"/>
            <a:ext cx="6956981" cy="0"/>
          </a:xfrm>
          <a:prstGeom prst="straightConnector1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32" name="TextBox 1031">
                <a:extLst>
                  <a:ext uri="{FF2B5EF4-FFF2-40B4-BE49-F238E27FC236}">
                    <a16:creationId xmlns:a16="http://schemas.microsoft.com/office/drawing/2014/main" id="{8D61EE17-20A7-B698-CE34-46ACCA5B118D}"/>
                  </a:ext>
                </a:extLst>
              </p:cNvPr>
              <p:cNvSpPr txBox="1"/>
              <p:nvPr/>
            </p:nvSpPr>
            <p:spPr>
              <a:xfrm>
                <a:off x="2124087" y="5308265"/>
                <a:ext cx="7849585" cy="10429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𝐝</m:t>
                      </m:r>
                      <m:sSubSup>
                        <m:sSubSup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𝑿</m:t>
                          </m:r>
                        </m:e>
                        <m:sub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𝒕</m:t>
                          </m:r>
                        </m:sub>
                        <m:sup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←</m:t>
                          </m:r>
                        </m:sup>
                      </m:sSubSup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𝑿</m:t>
                              </m:r>
                            </m:e>
                            <m:sub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𝒕</m:t>
                              </m:r>
                            </m:sub>
                            <m:sup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←</m:t>
                              </m:r>
                            </m:sup>
                          </m:sSubSup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  <m: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F5327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𝛁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F5327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F5327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𝐥𝐧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F5327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sSub>
                            <m:sSubPr>
                              <m:ctrlP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F5327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F5327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𝒒</m:t>
                              </m:r>
                            </m:e>
                            <m:sub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F5327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𝑻</m:t>
                              </m:r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F5327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F5327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𝒕</m:t>
                              </m:r>
                            </m:sub>
                          </m:sSub>
                          <m:d>
                            <m:dPr>
                              <m:ctrlP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F5327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kumimoji="0" lang="en-US" sz="3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DF5327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en-US" sz="3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DF5327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𝑿</m:t>
                                  </m:r>
                                </m:e>
                                <m:sub>
                                  <m:r>
                                    <a:rPr kumimoji="0" lang="en-US" sz="3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DF5327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𝒕</m:t>
                                  </m:r>
                                </m:sub>
                                <m:sup>
                                  <m:r>
                                    <a:rPr kumimoji="0" lang="en-US" sz="3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DF5327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←</m:t>
                                  </m:r>
                                </m:sup>
                              </m:sSubSup>
                            </m:e>
                          </m:d>
                        </m:e>
                      </m:d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𝐝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𝒕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radPr>
                        <m:deg/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e>
                      </m:rad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𝐝</m:t>
                      </m:r>
                      <m:sSub>
                        <m:sSub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𝑩</m:t>
                          </m:r>
                        </m:e>
                        <m:sub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𝒕</m:t>
                          </m:r>
                        </m:sub>
                      </m:sSub>
                    </m:oMath>
                  </m:oMathPara>
                </a14:m>
                <a:endPara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𝑋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sub>
                      <m:sup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←</m:t>
                        </m:r>
                      </m:sup>
                    </m:sSubSup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∼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b>
                    </m:sSub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(forward process at time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𝑇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1032" name="TextBox 1031">
                <a:extLst>
                  <a:ext uri="{FF2B5EF4-FFF2-40B4-BE49-F238E27FC236}">
                    <a16:creationId xmlns:a16="http://schemas.microsoft.com/office/drawing/2014/main" id="{8D61EE17-20A7-B698-CE34-46ACCA5B11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4087" y="5308265"/>
                <a:ext cx="7849585" cy="1042978"/>
              </a:xfrm>
              <a:prstGeom prst="rect">
                <a:avLst/>
              </a:prstGeom>
              <a:blipFill>
                <a:blip r:embed="rId4"/>
                <a:stretch>
                  <a:fillRect l="-969" r="-646" b="-253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C238675-1007-720F-F81A-E766C7E3D6C3}"/>
                  </a:ext>
                </a:extLst>
              </p:cNvPr>
              <p:cNvSpPr txBox="1"/>
              <p:nvPr/>
            </p:nvSpPr>
            <p:spPr>
              <a:xfrm>
                <a:off x="6281247" y="120049"/>
                <a:ext cx="566691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F5327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Sources of error:</a:t>
                </a:r>
              </a:p>
              <a:p>
                <a:pPr marL="285750" marR="0" lvl="0" indent="-109538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F53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Initialize at Gaussian instead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b>
                    </m:sSub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DF5327">
                      <a:lumMod val="60000"/>
                      <a:lumOff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C238675-1007-720F-F81A-E766C7E3D6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1247" y="120049"/>
                <a:ext cx="5666913" cy="707886"/>
              </a:xfrm>
              <a:prstGeom prst="rect">
                <a:avLst/>
              </a:prstGeom>
              <a:blipFill>
                <a:blip r:embed="rId5"/>
                <a:stretch>
                  <a:fillRect t="-5263" r="-1790" b="-192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7658055B-36B3-F813-0864-24C7CB836631}"/>
              </a:ext>
            </a:extLst>
          </p:cNvPr>
          <p:cNvSpPr txBox="1"/>
          <p:nvPr/>
        </p:nvSpPr>
        <p:spPr>
          <a:xfrm>
            <a:off x="71565" y="5375052"/>
            <a:ext cx="2052522" cy="1107996"/>
          </a:xfrm>
          <a:prstGeom prst="roundRect">
            <a:avLst>
              <a:gd name="adj" fmla="val 1459"/>
            </a:avLst>
          </a:prstGeom>
          <a:noFill/>
          <a:ln w="38100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20000"/>
                    <a:lumOff val="8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“score function”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F53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we don’t have access to this!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A1B2355-0513-0558-BEED-7401BF2D49B3}"/>
              </a:ext>
            </a:extLst>
          </p:cNvPr>
          <p:cNvSpPr/>
          <p:nvPr/>
        </p:nvSpPr>
        <p:spPr>
          <a:xfrm>
            <a:off x="4944861" y="5375053"/>
            <a:ext cx="2530137" cy="519720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53570F-4BAD-FB68-3538-1D0D66411003}"/>
              </a:ext>
            </a:extLst>
          </p:cNvPr>
          <p:cNvCxnSpPr>
            <a:cxnSpLocks/>
            <a:stCxn id="5" idx="0"/>
          </p:cNvCxnSpPr>
          <p:nvPr/>
        </p:nvCxnSpPr>
        <p:spPr>
          <a:xfrm flipH="1">
            <a:off x="1083076" y="5375053"/>
            <a:ext cx="5126854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small dog looking at the camera&#10;&#10;Description automatically generated with low confidence">
            <a:extLst>
              <a:ext uri="{FF2B5EF4-FFF2-40B4-BE49-F238E27FC236}">
                <a16:creationId xmlns:a16="http://schemas.microsoft.com/office/drawing/2014/main" id="{AE38992D-8F5D-3523-DD06-1323A5A255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0103" y="2073895"/>
            <a:ext cx="2049932" cy="25184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picture containing dog, indoor, mammal&#10;&#10;Description automatically generated">
            <a:extLst>
              <a:ext uri="{FF2B5EF4-FFF2-40B4-BE49-F238E27FC236}">
                <a16:creationId xmlns:a16="http://schemas.microsoft.com/office/drawing/2014/main" id="{24FCC8A5-34FE-F9B3-9404-C6A1D0FFC4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69000"/>
                    </a14:imgEffect>
                    <a14:imgEffect>
                      <a14:brightnessContrast contrast="5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0866" y="2073895"/>
            <a:ext cx="2052522" cy="25216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E20A3E-A19B-6CCF-E8CF-ADB24A58A1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95000"/>
                    </a14:imgEffect>
                    <a14:imgEffect>
                      <a14:brightnessContrast contrast="6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8659" y="2073895"/>
            <a:ext cx="2050418" cy="25190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picture containing indoor, white, mammal&#10;&#10;Description automatically generated">
            <a:extLst>
              <a:ext uri="{FF2B5EF4-FFF2-40B4-BE49-F238E27FC236}">
                <a16:creationId xmlns:a16="http://schemas.microsoft.com/office/drawing/2014/main" id="{385B087D-D3A6-1C2E-1C91-8796E2D1A4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67000"/>
                    </a14:imgEffect>
                    <a14:imgEffect>
                      <a14:brightnessContrast contrast="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69409" y="2073895"/>
            <a:ext cx="2050413" cy="25190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6B7EACED-2BEB-9F43-B104-9028617B539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5000" contrast="9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965" y="2073895"/>
            <a:ext cx="2050420" cy="2519087"/>
          </a:xfrm>
          <a:prstGeom prst="rect">
            <a:avLst/>
          </a:prstGeom>
          <a:ln w="76200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A8D5791-EA0E-401E-031D-0A8106A6E4CE}"/>
              </a:ext>
            </a:extLst>
          </p:cNvPr>
          <p:cNvSpPr txBox="1"/>
          <p:nvPr/>
        </p:nvSpPr>
        <p:spPr>
          <a:xfrm>
            <a:off x="723124" y="3334381"/>
            <a:ext cx="15459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270">
                  <a:solidFill>
                    <a:srgbClr val="DF5327">
                      <a:lumMod val="50000"/>
                    </a:srgbClr>
                  </a:solidFill>
                </a:ln>
                <a:solidFill>
                  <a:srgbClr val="DF5327">
                    <a:lumMod val="60000"/>
                    <a:lumOff val="40000"/>
                  </a:srgbClr>
                </a:solidFill>
                <a:effectLst>
                  <a:glow rad="40286">
                    <a:srgbClr val="DF5327">
                      <a:lumMod val="50000"/>
                      <a:alpha val="60073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initialize at pure Gaussian</a:t>
            </a:r>
          </a:p>
        </p:txBody>
      </p:sp>
    </p:spTree>
    <p:extLst>
      <p:ext uri="{BB962C8B-B14F-4D97-AF65-F5344CB8AC3E}">
        <p14:creationId xmlns:p14="http://schemas.microsoft.com/office/powerpoint/2010/main" val="3895863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877B0-4C2F-DF1C-61C5-16AF3EAAD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SCORE MATCHING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5A4123-A96E-BC33-B727-9F4852A32E3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39" y="1294411"/>
                <a:ext cx="11794189" cy="5280271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b="1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Idea </a:t>
                </a:r>
                <a:r>
                  <a:rPr lang="en-US" dirty="0">
                    <a:solidFill>
                      <a:schemeClr val="bg2">
                        <a:lumMod val="90000"/>
                      </a:schemeClr>
                    </a:solidFill>
                  </a:rPr>
                  <a:t>[</a:t>
                </a:r>
                <a:r>
                  <a:rPr lang="en-US" dirty="0" err="1">
                    <a:solidFill>
                      <a:schemeClr val="bg2">
                        <a:lumMod val="90000"/>
                      </a:schemeClr>
                    </a:solidFill>
                  </a:rPr>
                  <a:t>Hyvarinen</a:t>
                </a:r>
                <a:r>
                  <a:rPr lang="en-US" dirty="0">
                    <a:solidFill>
                      <a:schemeClr val="bg2">
                        <a:lumMod val="90000"/>
                      </a:schemeClr>
                    </a:solidFill>
                  </a:rPr>
                  <a:t> ‘05, Vincent ‘11, Song-</a:t>
                </a:r>
                <a:r>
                  <a:rPr lang="en-US" dirty="0" err="1">
                    <a:solidFill>
                      <a:schemeClr val="bg2">
                        <a:lumMod val="90000"/>
                      </a:schemeClr>
                    </a:solidFill>
                  </a:rPr>
                  <a:t>Ermon</a:t>
                </a:r>
                <a:r>
                  <a:rPr lang="en-US" dirty="0">
                    <a:solidFill>
                      <a:schemeClr val="bg2">
                        <a:lumMod val="90000"/>
                      </a:schemeClr>
                    </a:solidFill>
                  </a:rPr>
                  <a:t> ’19]:</a:t>
                </a:r>
              </a:p>
              <a:p>
                <a:pPr marL="0" indent="0">
                  <a:buNone/>
                </a:pPr>
                <a:r>
                  <a:rPr lang="en-US" dirty="0"/>
                  <a:t>reduce estimating the score function to a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supervised learning task</a:t>
                </a:r>
              </a:p>
              <a:p>
                <a:pPr marL="0" indent="0">
                  <a:buNone/>
                </a:pPr>
                <a:endParaRPr lang="en-US" sz="1000" i="1" dirty="0">
                  <a:solidFill>
                    <a:schemeClr val="accent5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3200" i="1" smtClean="0">
                            <a:solidFill>
                              <a:schemeClr val="accent5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3200" i="1" smtClean="0">
                                <a:solidFill>
                                  <a:schemeClr val="accent5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solidFill>
                                  <a:schemeClr val="accent5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sz="3200" b="0" i="1" smtClean="0">
                                <a:solidFill>
                                  <a:schemeClr val="accent5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𝑠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en-US" sz="3200" i="1" smtClean="0">
                                <a:solidFill>
                                  <a:schemeClr val="accent5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chemeClr val="accent5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𝔼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3200" i="1" smtClean="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sub>
                        </m:sSub>
                        <m:sSup>
                          <m:sSupPr>
                            <m:ctrlPr>
                              <a:rPr lang="en-US" sz="3200" i="1" smtClean="0">
                                <a:solidFill>
                                  <a:schemeClr val="accent5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sz="3200" i="1" smtClean="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200" b="0" i="1" smtClean="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  <m:d>
                                  <m:dPr>
                                    <m:ctrlPr>
                                      <a:rPr lang="en-US" sz="320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3200" b="0" i="1" smtClean="0">
                                            <a:solidFill>
                                              <a:schemeClr val="accent5"/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3200" b="0" i="1" smtClean="0">
                                            <a:solidFill>
                                              <a:schemeClr val="accent5"/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en-US" sz="3200" b="0" i="1" smtClean="0">
                                            <a:solidFill>
                                              <a:schemeClr val="accent5"/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3200" b="0" i="1" smtClean="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3200" b="0" i="0" smtClean="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∇</m:t>
                                </m:r>
                                <m:func>
                                  <m:funcPr>
                                    <m:ctrlPr>
                                      <a:rPr lang="en-US" sz="320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3200" b="0" i="0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ln</m:t>
                                    </m:r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en-US" sz="3200" i="1" smtClean="0">
                                            <a:solidFill>
                                              <a:schemeClr val="accent5"/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3200" b="0" i="1" smtClean="0">
                                            <a:solidFill>
                                              <a:schemeClr val="accent5"/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</m:e>
                                      <m:sub>
                                        <m:r>
                                          <a:rPr lang="en-US" sz="3200" b="0" i="1" smtClean="0">
                                            <a:solidFill>
                                              <a:schemeClr val="accent5"/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3200" i="1" smtClean="0">
                                            <a:solidFill>
                                              <a:schemeClr val="accent5"/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3200" b="0" i="1" smtClean="0">
                                                <a:solidFill>
                                                  <a:schemeClr val="accent5"/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3200" b="0" i="1" smtClean="0">
                                                <a:solidFill>
                                                  <a:schemeClr val="accent5"/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𝑋</m:t>
                                            </m:r>
                                          </m:e>
                                          <m:sub>
                                            <m:r>
                                              <a:rPr lang="en-US" sz="3200" b="0" i="1" smtClean="0">
                                                <a:solidFill>
                                                  <a:schemeClr val="accent5"/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func>
                              </m:e>
                            </m:d>
                          </m:e>
                          <m:sup>
                            <m:r>
                              <a:rPr lang="en-US" sz="3200" b="0" i="1" smtClean="0">
                                <a:solidFill>
                                  <a:schemeClr val="accent5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func>
                  </m:oMath>
                </a14:m>
                <a:r>
                  <a:rPr lang="en-US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 </a:t>
                </a: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5A4123-A96E-BC33-B727-9F4852A32E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39" y="1294411"/>
                <a:ext cx="11794189" cy="5280271"/>
              </a:xfrm>
              <a:blipFill>
                <a:blip r:embed="rId2"/>
                <a:stretch>
                  <a:fillRect l="-1398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9E5F43E-592C-3370-3018-66F990C184C4}"/>
                  </a:ext>
                </a:extLst>
              </p:cNvPr>
              <p:cNvSpPr txBox="1"/>
              <p:nvPr/>
            </p:nvSpPr>
            <p:spPr>
              <a:xfrm>
                <a:off x="6281247" y="120049"/>
                <a:ext cx="566691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F5327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Sources of error:</a:t>
                </a:r>
              </a:p>
              <a:p>
                <a:pPr marL="285750" marR="0" lvl="0" indent="-109538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F53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Initialize at Gaussian instead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b>
                    </m:sSub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DF5327">
                      <a:lumMod val="60000"/>
                      <a:lumOff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9E5F43E-592C-3370-3018-66F990C184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1247" y="120049"/>
                <a:ext cx="5666913" cy="707886"/>
              </a:xfrm>
              <a:prstGeom prst="rect">
                <a:avLst/>
              </a:prstGeom>
              <a:blipFill>
                <a:blip r:embed="rId3"/>
                <a:stretch>
                  <a:fillRect t="-5263" r="-1790" b="-192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220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877B0-4C2F-DF1C-61C5-16AF3EAAD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SCORE MATCHING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5A4123-A96E-BC33-B727-9F4852A32E3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39" y="1294411"/>
                <a:ext cx="11794189" cy="5280271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b="1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Idea </a:t>
                </a:r>
                <a:r>
                  <a:rPr lang="en-US" dirty="0">
                    <a:solidFill>
                      <a:schemeClr val="bg2">
                        <a:lumMod val="90000"/>
                      </a:schemeClr>
                    </a:solidFill>
                  </a:rPr>
                  <a:t>[</a:t>
                </a:r>
                <a:r>
                  <a:rPr lang="en-US" dirty="0" err="1">
                    <a:solidFill>
                      <a:schemeClr val="bg2">
                        <a:lumMod val="90000"/>
                      </a:schemeClr>
                    </a:solidFill>
                  </a:rPr>
                  <a:t>Hyvarinen</a:t>
                </a:r>
                <a:r>
                  <a:rPr lang="en-US" dirty="0">
                    <a:solidFill>
                      <a:schemeClr val="bg2">
                        <a:lumMod val="90000"/>
                      </a:schemeClr>
                    </a:solidFill>
                  </a:rPr>
                  <a:t> ‘05, Vincent ‘11, Song-</a:t>
                </a:r>
                <a:r>
                  <a:rPr lang="en-US" dirty="0" err="1">
                    <a:solidFill>
                      <a:schemeClr val="bg2">
                        <a:lumMod val="90000"/>
                      </a:schemeClr>
                    </a:solidFill>
                  </a:rPr>
                  <a:t>Ermon</a:t>
                </a:r>
                <a:r>
                  <a:rPr lang="en-US" dirty="0">
                    <a:solidFill>
                      <a:schemeClr val="bg2">
                        <a:lumMod val="90000"/>
                      </a:schemeClr>
                    </a:solidFill>
                  </a:rPr>
                  <a:t> ’19]:</a:t>
                </a:r>
              </a:p>
              <a:p>
                <a:pPr marL="0" indent="0">
                  <a:buNone/>
                </a:pPr>
                <a:r>
                  <a:rPr lang="en-US" dirty="0"/>
                  <a:t>reduce estimating the score function to a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supervised learning task</a:t>
                </a:r>
              </a:p>
              <a:p>
                <a:pPr marL="0" lvl="0" indent="0">
                  <a:buNone/>
                  <a:defRPr/>
                </a:pPr>
                <a:endParaRPr lang="en-US" sz="1000" i="1" dirty="0">
                  <a:solidFill>
                    <a:schemeClr val="accent5"/>
                  </a:solidFill>
                  <a:latin typeface="Cambria Math" panose="02040503050406030204" pitchFamily="18" charset="0"/>
                </a:endParaRPr>
              </a:p>
              <a:p>
                <a:pPr marL="0" lvl="0" indent="0">
                  <a:buNone/>
                  <a:defRPr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𝔼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sub>
                        </m:sSub>
                        <m:sSup>
                          <m:sSupPr>
                            <m:ctrlP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accent5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chemeClr val="accent5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accent5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solidFill>
                                              <a:schemeClr val="accent5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  <m:r>
                          <a:rPr lang="en-US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d>
                          <m:dPr>
                            <m:begChr m:val="⟨"/>
                            <m:endChr m:val="⟩"/>
                            <m:ctrlP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accent5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accent5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accent5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∇</m:t>
                            </m:r>
                            <m: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ln</m:t>
                            </m:r>
                            <m:r>
                              <a:rPr lang="en-US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accent5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accent5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accent5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  <m:r>
                          <a:rPr lang="en-US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∇</m:t>
                                </m:r>
                                <m:func>
                                  <m:funcPr>
                                    <m:ctrlPr>
                                      <a:rPr lang="en-US" i="1">
                                        <a:solidFill>
                                          <a:schemeClr val="accent5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i="1">
                                        <a:solidFill>
                                          <a:schemeClr val="accent5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ln</m:t>
                                    </m:r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chemeClr val="accent5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accent5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chemeClr val="accent5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accent5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b="0" i="1" smtClean="0">
                                                <a:solidFill>
                                                  <a:schemeClr val="accent5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0" i="1" smtClean="0">
                                                <a:solidFill>
                                                  <a:schemeClr val="accent5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𝑋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solidFill>
                                                  <a:schemeClr val="accent5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func>
                              </m:e>
                            </m:d>
                          </m:e>
                          <m:sup>
                            <m: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func>
                  </m:oMath>
                </a14:m>
                <a:r>
                  <a:rPr lang="en-US" dirty="0">
                    <a:solidFill>
                      <a:schemeClr val="accent5"/>
                    </a:solidFill>
                  </a:rPr>
                  <a:t> </a:t>
                </a: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5A4123-A96E-BC33-B727-9F4852A32E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39" y="1294411"/>
                <a:ext cx="11794189" cy="5280271"/>
              </a:xfrm>
              <a:blipFill>
                <a:blip r:embed="rId2"/>
                <a:stretch>
                  <a:fillRect l="-1398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AD91A37A-168E-749A-E39A-11319BA639CC}"/>
              </a:ext>
            </a:extLst>
          </p:cNvPr>
          <p:cNvSpPr txBox="1"/>
          <p:nvPr/>
        </p:nvSpPr>
        <p:spPr>
          <a:xfrm>
            <a:off x="137194" y="3051076"/>
            <a:ext cx="94550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EC30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FB8BBE5-F409-2BF9-0B81-48E784C6B949}"/>
                  </a:ext>
                </a:extLst>
              </p:cNvPr>
              <p:cNvSpPr txBox="1"/>
              <p:nvPr/>
            </p:nvSpPr>
            <p:spPr>
              <a:xfrm>
                <a:off x="6281247" y="120049"/>
                <a:ext cx="566691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F5327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Sources of error:</a:t>
                </a:r>
              </a:p>
              <a:p>
                <a:pPr marL="285750" marR="0" lvl="0" indent="-109538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F53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Initialize at Gaussian instead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b>
                    </m:sSub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DF5327">
                      <a:lumMod val="60000"/>
                      <a:lumOff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FB8BBE5-F409-2BF9-0B81-48E784C6B9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1247" y="120049"/>
                <a:ext cx="5666913" cy="707886"/>
              </a:xfrm>
              <a:prstGeom prst="rect">
                <a:avLst/>
              </a:prstGeom>
              <a:blipFill>
                <a:blip r:embed="rId3"/>
                <a:stretch>
                  <a:fillRect t="-5263" r="-1790" b="-192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64459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877B0-4C2F-DF1C-61C5-16AF3EAAD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SCORE MATCHING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5A4123-A96E-BC33-B727-9F4852A32E3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39" y="1294411"/>
                <a:ext cx="11794189" cy="5280271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b="1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Idea </a:t>
                </a:r>
                <a:r>
                  <a:rPr lang="en-US" dirty="0">
                    <a:solidFill>
                      <a:schemeClr val="bg2">
                        <a:lumMod val="90000"/>
                      </a:schemeClr>
                    </a:solidFill>
                  </a:rPr>
                  <a:t>[</a:t>
                </a:r>
                <a:r>
                  <a:rPr lang="en-US" dirty="0" err="1">
                    <a:solidFill>
                      <a:schemeClr val="bg2">
                        <a:lumMod val="90000"/>
                      </a:schemeClr>
                    </a:solidFill>
                  </a:rPr>
                  <a:t>Hyvarinen</a:t>
                </a:r>
                <a:r>
                  <a:rPr lang="en-US" dirty="0">
                    <a:solidFill>
                      <a:schemeClr val="bg2">
                        <a:lumMod val="90000"/>
                      </a:schemeClr>
                    </a:solidFill>
                  </a:rPr>
                  <a:t> ‘05, Vincent ‘11, Song-</a:t>
                </a:r>
                <a:r>
                  <a:rPr lang="en-US" dirty="0" err="1">
                    <a:solidFill>
                      <a:schemeClr val="bg2">
                        <a:lumMod val="90000"/>
                      </a:schemeClr>
                    </a:solidFill>
                  </a:rPr>
                  <a:t>Ermon</a:t>
                </a:r>
                <a:r>
                  <a:rPr lang="en-US" dirty="0">
                    <a:solidFill>
                      <a:schemeClr val="bg2">
                        <a:lumMod val="90000"/>
                      </a:schemeClr>
                    </a:solidFill>
                  </a:rPr>
                  <a:t> ’19]:</a:t>
                </a:r>
              </a:p>
              <a:p>
                <a:pPr marL="0" indent="0">
                  <a:buNone/>
                </a:pPr>
                <a:r>
                  <a:rPr lang="en-US" dirty="0"/>
                  <a:t>reduce estimating the score function to a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supervised learning task</a:t>
                </a:r>
              </a:p>
              <a:p>
                <a:pPr marL="0" lvl="0" indent="0">
                  <a:buNone/>
                  <a:defRPr/>
                </a:pPr>
                <a:endParaRPr lang="en-US" sz="1000" i="1" dirty="0">
                  <a:solidFill>
                    <a:schemeClr val="accent5"/>
                  </a:solidFill>
                  <a:latin typeface="Cambria Math" panose="02040503050406030204" pitchFamily="18" charset="0"/>
                </a:endParaRPr>
              </a:p>
              <a:p>
                <a:pPr marL="0" lvl="0" indent="0">
                  <a:buNone/>
                  <a:defRPr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𝔼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sub>
                        </m:sSub>
                        <m:sSup>
                          <m:sSupPr>
                            <m:ctrlP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accent5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chemeClr val="accent5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accent5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solidFill>
                                              <a:schemeClr val="accent5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  <m:r>
                          <a:rPr lang="en-US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r>
                          <a:rPr lang="en-US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⟨</m:t>
                        </m:r>
                        <m:r>
                          <a:rPr lang="en-US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  <m:r>
                          <a:rPr lang="en-US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  <m:r>
                          <a:rPr lang="en-US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ln</m:t>
                        </m:r>
                        <m:r>
                          <a:rPr lang="en-US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  <m:r>
                          <a:rPr lang="en-US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⟩</m:t>
                        </m:r>
                      </m:e>
                    </m:func>
                  </m:oMath>
                </a14:m>
                <a:r>
                  <a:rPr lang="en-US" dirty="0">
                    <a:solidFill>
                      <a:schemeClr val="accent5"/>
                    </a:solidFill>
                  </a:rPr>
                  <a:t> </a:t>
                </a: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5A4123-A96E-BC33-B727-9F4852A32E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39" y="1294411"/>
                <a:ext cx="11794189" cy="5280271"/>
              </a:xfrm>
              <a:blipFill>
                <a:blip r:embed="rId2"/>
                <a:stretch>
                  <a:fillRect l="-1398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6">
                <a:extLst>
                  <a:ext uri="{FF2B5EF4-FFF2-40B4-BE49-F238E27FC236}">
                    <a16:creationId xmlns:a16="http://schemas.microsoft.com/office/drawing/2014/main" id="{DC89DA42-4FD9-8F31-6A71-E2AE9D4558B5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32532" y="3635851"/>
              <a:ext cx="11726935" cy="208883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298141">
                      <a:extLst>
                        <a:ext uri="{9D8B030D-6E8A-4147-A177-3AD203B41FA5}">
                          <a16:colId xmlns:a16="http://schemas.microsoft.com/office/drawing/2014/main" val="1568710543"/>
                        </a:ext>
                      </a:extLst>
                    </a:gridCol>
                    <a:gridCol w="7428794">
                      <a:extLst>
                        <a:ext uri="{9D8B030D-6E8A-4147-A177-3AD203B41FA5}">
                          <a16:colId xmlns:a16="http://schemas.microsoft.com/office/drawing/2014/main" val="383688768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∫</m:t>
                                </m:r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2800" b="0" i="0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∇</m:t>
                                    </m:r>
                                    <m:r>
                                      <a:rPr lang="en-US" sz="2800" b="0" i="0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2800" b="0" i="0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ln</m:t>
                                    </m:r>
                                    <m:r>
                                      <a:rPr lang="en-US" sz="2800" b="0" i="0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solidFill>
                                              <a:schemeClr val="accent5"/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accent5"/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chemeClr val="accent5"/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2800" b="0" i="0" smtClean="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d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800" b="0" dirty="0">
                            <a:solidFill>
                              <a:schemeClr val="accent5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800" b="0" dirty="0">
                            <a:solidFill>
                              <a:schemeClr val="accent5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72432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endParaRPr lang="en-US" sz="2800" b="0" i="1" dirty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800" b="0" dirty="0">
                            <a:solidFill>
                              <a:schemeClr val="accent5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04579508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r"/>
                          <a:endParaRPr lang="en-US" sz="2800" b="0" dirty="0"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800" b="0" dirty="0">
                            <a:solidFill>
                              <a:schemeClr val="accent5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560740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800" b="0" i="1" dirty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800" dirty="0">
                            <a:solidFill>
                              <a:schemeClr val="accent5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7380387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6">
                <a:extLst>
                  <a:ext uri="{FF2B5EF4-FFF2-40B4-BE49-F238E27FC236}">
                    <a16:creationId xmlns:a16="http://schemas.microsoft.com/office/drawing/2014/main" id="{DC89DA42-4FD9-8F31-6A71-E2AE9D4558B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03311859"/>
                  </p:ext>
                </p:extLst>
              </p:nvPr>
            </p:nvGraphicFramePr>
            <p:xfrm>
              <a:off x="232532" y="3635851"/>
              <a:ext cx="11726935" cy="208883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298141">
                      <a:extLst>
                        <a:ext uri="{9D8B030D-6E8A-4147-A177-3AD203B41FA5}">
                          <a16:colId xmlns:a16="http://schemas.microsoft.com/office/drawing/2014/main" val="1568710543"/>
                        </a:ext>
                      </a:extLst>
                    </a:gridCol>
                    <a:gridCol w="7428794">
                      <a:extLst>
                        <a:ext uri="{9D8B030D-6E8A-4147-A177-3AD203B41FA5}">
                          <a16:colId xmlns:a16="http://schemas.microsoft.com/office/drawing/2014/main" val="3836887683"/>
                        </a:ext>
                      </a:extLst>
                    </a:gridCol>
                  </a:tblGrid>
                  <a:tr h="53435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t="-7143" r="-172566" b="-2952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:endParaRPr lang="en-US" sz="2800" b="0" dirty="0">
                            <a:solidFill>
                              <a:schemeClr val="accent5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7243283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r"/>
                          <a:endParaRPr lang="en-US" sz="2800" b="0" i="1" dirty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800" b="0" dirty="0">
                            <a:solidFill>
                              <a:schemeClr val="accent5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04579508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r"/>
                          <a:endParaRPr lang="en-US" sz="2800" b="0" dirty="0"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800" b="0" dirty="0">
                            <a:solidFill>
                              <a:schemeClr val="accent5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56074003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800" b="0" i="1" dirty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800" dirty="0">
                            <a:solidFill>
                              <a:schemeClr val="accent5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7380387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AD91A37A-168E-749A-E39A-11319BA639CC}"/>
              </a:ext>
            </a:extLst>
          </p:cNvPr>
          <p:cNvSpPr txBox="1"/>
          <p:nvPr/>
        </p:nvSpPr>
        <p:spPr>
          <a:xfrm>
            <a:off x="137194" y="3051076"/>
            <a:ext cx="94550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EC30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11B26C2-EC83-992F-6E1F-9A6CD23C45E0}"/>
                  </a:ext>
                </a:extLst>
              </p:cNvPr>
              <p:cNvSpPr txBox="1"/>
              <p:nvPr/>
            </p:nvSpPr>
            <p:spPr>
              <a:xfrm>
                <a:off x="6281247" y="120049"/>
                <a:ext cx="566691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F5327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Sources of error:</a:t>
                </a:r>
              </a:p>
              <a:p>
                <a:pPr marL="285750" marR="0" lvl="0" indent="-109538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F53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Initialize at Gaussian instead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b>
                    </m:sSub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DF5327">
                      <a:lumMod val="60000"/>
                      <a:lumOff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11B26C2-EC83-992F-6E1F-9A6CD23C45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1247" y="120049"/>
                <a:ext cx="5666913" cy="707886"/>
              </a:xfrm>
              <a:prstGeom prst="rect">
                <a:avLst/>
              </a:prstGeom>
              <a:blipFill>
                <a:blip r:embed="rId4"/>
                <a:stretch>
                  <a:fillRect t="-5263" r="-1790" b="-192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615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877B0-4C2F-DF1C-61C5-16AF3EAAD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SCORE MATCHING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5A4123-A96E-BC33-B727-9F4852A32E3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39" y="1294411"/>
                <a:ext cx="11794189" cy="5280271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b="1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Idea </a:t>
                </a:r>
                <a:r>
                  <a:rPr lang="en-US" dirty="0">
                    <a:solidFill>
                      <a:schemeClr val="bg2">
                        <a:lumMod val="90000"/>
                      </a:schemeClr>
                    </a:solidFill>
                  </a:rPr>
                  <a:t>[</a:t>
                </a:r>
                <a:r>
                  <a:rPr lang="en-US" dirty="0" err="1">
                    <a:solidFill>
                      <a:schemeClr val="bg2">
                        <a:lumMod val="90000"/>
                      </a:schemeClr>
                    </a:solidFill>
                  </a:rPr>
                  <a:t>Hyvarinen</a:t>
                </a:r>
                <a:r>
                  <a:rPr lang="en-US" dirty="0">
                    <a:solidFill>
                      <a:schemeClr val="bg2">
                        <a:lumMod val="90000"/>
                      </a:schemeClr>
                    </a:solidFill>
                  </a:rPr>
                  <a:t> ‘05, Vincent ‘11, Song-</a:t>
                </a:r>
                <a:r>
                  <a:rPr lang="en-US" dirty="0" err="1">
                    <a:solidFill>
                      <a:schemeClr val="bg2">
                        <a:lumMod val="90000"/>
                      </a:schemeClr>
                    </a:solidFill>
                  </a:rPr>
                  <a:t>Ermon</a:t>
                </a:r>
                <a:r>
                  <a:rPr lang="en-US" dirty="0">
                    <a:solidFill>
                      <a:schemeClr val="bg2">
                        <a:lumMod val="90000"/>
                      </a:schemeClr>
                    </a:solidFill>
                  </a:rPr>
                  <a:t> ’19]:</a:t>
                </a:r>
              </a:p>
              <a:p>
                <a:pPr marL="0" indent="0">
                  <a:buNone/>
                </a:pPr>
                <a:r>
                  <a:rPr lang="en-US" dirty="0"/>
                  <a:t>reduce estimating the score function to a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supervised learning task</a:t>
                </a:r>
              </a:p>
              <a:p>
                <a:pPr marL="0" lvl="0" indent="0">
                  <a:buNone/>
                  <a:defRPr/>
                </a:pPr>
                <a:endParaRPr lang="en-US" sz="1000" i="1" dirty="0">
                  <a:solidFill>
                    <a:schemeClr val="accent5"/>
                  </a:solidFill>
                  <a:latin typeface="Cambria Math" panose="02040503050406030204" pitchFamily="18" charset="0"/>
                </a:endParaRPr>
              </a:p>
              <a:p>
                <a:pPr marL="0" lvl="0" indent="0">
                  <a:buNone/>
                  <a:defRPr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𝔼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sub>
                        </m:sSub>
                        <m:sSup>
                          <m:sSupPr>
                            <m:ctrlP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accent5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chemeClr val="accent5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accent5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solidFill>
                                              <a:schemeClr val="accent5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  <m:r>
                          <a:rPr lang="en-US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r>
                          <a:rPr lang="en-US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⟨</m:t>
                        </m:r>
                        <m:r>
                          <a:rPr lang="en-US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  <m:r>
                          <a:rPr lang="en-US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  <m:r>
                          <a:rPr lang="en-US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ln</m:t>
                        </m:r>
                        <m:r>
                          <a:rPr lang="en-US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  <m:r>
                          <a:rPr lang="en-US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⟩</m:t>
                        </m:r>
                      </m:e>
                    </m:func>
                  </m:oMath>
                </a14:m>
                <a:r>
                  <a:rPr lang="en-US" dirty="0">
                    <a:solidFill>
                      <a:schemeClr val="accent5"/>
                    </a:solidFill>
                  </a:rPr>
                  <a:t> </a:t>
                </a: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5A4123-A96E-BC33-B727-9F4852A32E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39" y="1294411"/>
                <a:ext cx="11794189" cy="5280271"/>
              </a:xfrm>
              <a:blipFill>
                <a:blip r:embed="rId2"/>
                <a:stretch>
                  <a:fillRect l="-1398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6">
                <a:extLst>
                  <a:ext uri="{FF2B5EF4-FFF2-40B4-BE49-F238E27FC236}">
                    <a16:creationId xmlns:a16="http://schemas.microsoft.com/office/drawing/2014/main" id="{DC89DA42-4FD9-8F31-6A71-E2AE9D4558B5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32532" y="3635851"/>
              <a:ext cx="11726935" cy="208883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298141">
                      <a:extLst>
                        <a:ext uri="{9D8B030D-6E8A-4147-A177-3AD203B41FA5}">
                          <a16:colId xmlns:a16="http://schemas.microsoft.com/office/drawing/2014/main" val="1568710543"/>
                        </a:ext>
                      </a:extLst>
                    </a:gridCol>
                    <a:gridCol w="7428794">
                      <a:extLst>
                        <a:ext uri="{9D8B030D-6E8A-4147-A177-3AD203B41FA5}">
                          <a16:colId xmlns:a16="http://schemas.microsoft.com/office/drawing/2014/main" val="383688768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∫</m:t>
                                </m:r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2800" b="0" i="0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∇</m:t>
                                    </m:r>
                                    <m:r>
                                      <a:rPr lang="en-US" sz="2800" b="0" i="0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2800" b="0" i="0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ln</m:t>
                                    </m:r>
                                    <m:r>
                                      <a:rPr lang="en-US" sz="2800" b="0" i="0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solidFill>
                                              <a:schemeClr val="accent5"/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accent5"/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chemeClr val="accent5"/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2800" b="0" i="0" smtClean="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d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800" b="0" dirty="0">
                            <a:solidFill>
                              <a:schemeClr val="accent5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=∫</m:t>
                                </m:r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2800" b="0" i="0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∇</m:t>
                                    </m:r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solidFill>
                                              <a:schemeClr val="accent5"/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accent5"/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chemeClr val="accent5"/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US" sz="2800" b="0" dirty="0">
                            <a:solidFill>
                              <a:schemeClr val="accent5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72432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endParaRPr lang="en-US" sz="2800" b="0" i="1" dirty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800" b="0" dirty="0">
                            <a:solidFill>
                              <a:schemeClr val="accent5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04579508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r"/>
                          <a:endParaRPr lang="en-US" sz="2800" b="0" dirty="0"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800" b="0" dirty="0">
                            <a:solidFill>
                              <a:schemeClr val="accent5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560740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800" b="0" i="1" dirty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800" dirty="0">
                            <a:solidFill>
                              <a:schemeClr val="accent5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7380387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6">
                <a:extLst>
                  <a:ext uri="{FF2B5EF4-FFF2-40B4-BE49-F238E27FC236}">
                    <a16:creationId xmlns:a16="http://schemas.microsoft.com/office/drawing/2014/main" id="{DC89DA42-4FD9-8F31-6A71-E2AE9D4558B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71949593"/>
                  </p:ext>
                </p:extLst>
              </p:nvPr>
            </p:nvGraphicFramePr>
            <p:xfrm>
              <a:off x="232532" y="3635851"/>
              <a:ext cx="11726935" cy="208883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298141">
                      <a:extLst>
                        <a:ext uri="{9D8B030D-6E8A-4147-A177-3AD203B41FA5}">
                          <a16:colId xmlns:a16="http://schemas.microsoft.com/office/drawing/2014/main" val="1568710543"/>
                        </a:ext>
                      </a:extLst>
                    </a:gridCol>
                    <a:gridCol w="7428794">
                      <a:extLst>
                        <a:ext uri="{9D8B030D-6E8A-4147-A177-3AD203B41FA5}">
                          <a16:colId xmlns:a16="http://schemas.microsoft.com/office/drawing/2014/main" val="3836887683"/>
                        </a:ext>
                      </a:extLst>
                    </a:gridCol>
                  </a:tblGrid>
                  <a:tr h="53435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t="-7143" r="-172566" b="-2952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7949" t="-7143" b="-2952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7243283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r"/>
                          <a:endParaRPr lang="en-US" sz="2800" b="0" i="1" dirty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800" b="0" dirty="0">
                            <a:solidFill>
                              <a:schemeClr val="accent5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04579508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r"/>
                          <a:endParaRPr lang="en-US" sz="2800" b="0" dirty="0"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800" b="0" dirty="0">
                            <a:solidFill>
                              <a:schemeClr val="accent5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56074003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800" b="0" i="1" dirty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800" dirty="0">
                            <a:solidFill>
                              <a:schemeClr val="accent5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7380387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AD91A37A-168E-749A-E39A-11319BA639CC}"/>
              </a:ext>
            </a:extLst>
          </p:cNvPr>
          <p:cNvSpPr txBox="1"/>
          <p:nvPr/>
        </p:nvSpPr>
        <p:spPr>
          <a:xfrm>
            <a:off x="137194" y="3051076"/>
            <a:ext cx="94550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EC30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11B26C2-EC83-992F-6E1F-9A6CD23C45E0}"/>
                  </a:ext>
                </a:extLst>
              </p:cNvPr>
              <p:cNvSpPr txBox="1"/>
              <p:nvPr/>
            </p:nvSpPr>
            <p:spPr>
              <a:xfrm>
                <a:off x="6281247" y="120049"/>
                <a:ext cx="566691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F5327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Sources of error:</a:t>
                </a:r>
              </a:p>
              <a:p>
                <a:pPr marL="285750" marR="0" lvl="0" indent="-109538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F53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Initialize at Gaussian instead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b>
                    </m:sSub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DF5327">
                      <a:lumMod val="60000"/>
                      <a:lumOff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11B26C2-EC83-992F-6E1F-9A6CD23C45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1247" y="120049"/>
                <a:ext cx="5666913" cy="707886"/>
              </a:xfrm>
              <a:prstGeom prst="rect">
                <a:avLst/>
              </a:prstGeom>
              <a:blipFill>
                <a:blip r:embed="rId4"/>
                <a:stretch>
                  <a:fillRect t="-5263" r="-1790" b="-192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8806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ounded Rectangle 35840">
            <a:extLst>
              <a:ext uri="{FF2B5EF4-FFF2-40B4-BE49-F238E27FC236}">
                <a16:creationId xmlns:a16="http://schemas.microsoft.com/office/drawing/2014/main" id="{08362DDF-22CE-7A68-27EA-E557DDB5CBA5}"/>
              </a:ext>
            </a:extLst>
          </p:cNvPr>
          <p:cNvSpPr>
            <a:spLocks/>
          </p:cNvSpPr>
          <p:nvPr/>
        </p:nvSpPr>
        <p:spPr>
          <a:xfrm rot="16200000">
            <a:off x="8854288" y="435521"/>
            <a:ext cx="3268798" cy="3270276"/>
          </a:xfrm>
          <a:prstGeom prst="roundRect">
            <a:avLst>
              <a:gd name="adj" fmla="val 6361"/>
            </a:avLst>
          </a:prstGeom>
          <a:solidFill>
            <a:srgbClr val="446996">
              <a:alpha val="70000"/>
            </a:srgb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20D110-5E85-EFC8-4211-07EFFA4CC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GENERATIVE MODELS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80031607-5690-2AD0-EA33-7E4D15FD4045}"/>
              </a:ext>
            </a:extLst>
          </p:cNvPr>
          <p:cNvSpPr txBox="1">
            <a:spLocks/>
          </p:cNvSpPr>
          <p:nvPr/>
        </p:nvSpPr>
        <p:spPr>
          <a:xfrm>
            <a:off x="243840" y="1294411"/>
            <a:ext cx="6130521" cy="2134589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20000"/>
                    <a:lumOff val="8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Powerful framework for modeling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A6B727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real-world, high-dimensional distributions</a:t>
            </a:r>
          </a:p>
        </p:txBody>
      </p:sp>
      <p:pic>
        <p:nvPicPr>
          <p:cNvPr id="30" name="Content Placeholder 4" descr="A picture containing person, posing, standing, group&#10;&#10;Description automatically generated">
            <a:extLst>
              <a:ext uri="{FF2B5EF4-FFF2-40B4-BE49-F238E27FC236}">
                <a16:creationId xmlns:a16="http://schemas.microsoft.com/office/drawing/2014/main" id="{FBD035EF-B6AB-8415-C8AF-CE68ABF603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090" t="673" r="880" b="1045"/>
          <a:stretch/>
        </p:blipFill>
        <p:spPr>
          <a:xfrm>
            <a:off x="8984341" y="570308"/>
            <a:ext cx="3008691" cy="3008690"/>
          </a:xfrm>
          <a:prstGeom prst="roundRect">
            <a:avLst>
              <a:gd name="adj" fmla="val 587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BA910F9-A23D-4E82-BC2C-BC06396471CE}"/>
              </a:ext>
            </a:extLst>
          </p:cNvPr>
          <p:cNvGrpSpPr/>
          <p:nvPr/>
        </p:nvGrpSpPr>
        <p:grpSpPr>
          <a:xfrm>
            <a:off x="5217617" y="2035647"/>
            <a:ext cx="4334698" cy="2410644"/>
            <a:chOff x="470551" y="3465721"/>
            <a:chExt cx="5961888" cy="3108960"/>
          </a:xfrm>
        </p:grpSpPr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3349EF8C-4DAD-2372-ABDC-DA03553A1731}"/>
                </a:ext>
              </a:extLst>
            </p:cNvPr>
            <p:cNvSpPr>
              <a:spLocks/>
            </p:cNvSpPr>
            <p:nvPr/>
          </p:nvSpPr>
          <p:spPr>
            <a:xfrm rot="16200000">
              <a:off x="1897015" y="2039257"/>
              <a:ext cx="3108960" cy="5961888"/>
            </a:xfrm>
            <a:prstGeom prst="roundRect">
              <a:avLst>
                <a:gd name="adj" fmla="val 11102"/>
              </a:avLst>
            </a:prstGeom>
            <a:solidFill>
              <a:srgbClr val="446996">
                <a:alpha val="70000"/>
              </a:srgb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3" name="Picture 32" descr="A picture containing dog, different, mammal&#10;&#10;Description automatically generated">
              <a:extLst>
                <a:ext uri="{FF2B5EF4-FFF2-40B4-BE49-F238E27FC236}">
                  <a16:creationId xmlns:a16="http://schemas.microsoft.com/office/drawing/2014/main" id="{41A36A46-4AA5-86A8-5C50-55196B1B4C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2904" y="3668286"/>
              <a:ext cx="5397182" cy="2703826"/>
            </a:xfrm>
            <a:prstGeom prst="roundRect">
              <a:avLst>
                <a:gd name="adj" fmla="val 8595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9116736-3FDC-B06C-54B3-AA52BC10A2DD}"/>
                </a:ext>
              </a:extLst>
            </p:cNvPr>
            <p:cNvSpPr txBox="1"/>
            <p:nvPr/>
          </p:nvSpPr>
          <p:spPr>
            <a:xfrm>
              <a:off x="657755" y="3697751"/>
              <a:ext cx="3375208" cy="357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 w="3175">
                    <a:solidFill>
                      <a:sysClr val="windowText" lastClr="000000"/>
                    </a:solidFill>
                  </a:ln>
                  <a:solidFill>
                    <a:srgbClr val="FEC306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Franklin Gothic Heavy" panose="020B0603020102020204" pitchFamily="34" charset="0"/>
                  <a:ea typeface="+mn-ea"/>
                  <a:cs typeface="Calibri" panose="020F0502020204030204" pitchFamily="34" charset="0"/>
                </a:rPr>
                <a:t>[Brock-Donahue-</a:t>
              </a:r>
              <a:r>
                <a:rPr kumimoji="0" lang="en-US" sz="1200" b="1" i="0" u="none" strike="noStrike" kern="1200" cap="none" spc="0" normalizeH="0" baseline="0" noProof="0" dirty="0" err="1">
                  <a:ln w="3175">
                    <a:solidFill>
                      <a:sysClr val="windowText" lastClr="000000"/>
                    </a:solidFill>
                  </a:ln>
                  <a:solidFill>
                    <a:srgbClr val="FEC306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Franklin Gothic Heavy" panose="020B0603020102020204" pitchFamily="34" charset="0"/>
                  <a:ea typeface="+mn-ea"/>
                  <a:cs typeface="Calibri" panose="020F0502020204030204" pitchFamily="34" charset="0"/>
                </a:rPr>
                <a:t>Simonyan</a:t>
              </a:r>
              <a:r>
                <a:rPr kumimoji="0" lang="en-US" sz="1200" b="1" i="0" u="none" strike="noStrike" kern="1200" cap="none" spc="0" normalizeH="0" baseline="0" noProof="0" dirty="0">
                  <a:ln w="3175">
                    <a:solidFill>
                      <a:sysClr val="windowText" lastClr="000000"/>
                    </a:solidFill>
                  </a:ln>
                  <a:solidFill>
                    <a:srgbClr val="FEC306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Franklin Gothic Heavy" panose="020B0603020102020204" pitchFamily="34" charset="0"/>
                  <a:ea typeface="+mn-ea"/>
                  <a:cs typeface="Calibri" panose="020F0502020204030204" pitchFamily="34" charset="0"/>
                </a:rPr>
                <a:t> ’18]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79F342B-AB5B-8857-90CA-82FF2CEAE7AB}"/>
              </a:ext>
            </a:extLst>
          </p:cNvPr>
          <p:cNvGrpSpPr/>
          <p:nvPr/>
        </p:nvGrpSpPr>
        <p:grpSpPr>
          <a:xfrm>
            <a:off x="6859358" y="211680"/>
            <a:ext cx="3751305" cy="1562606"/>
            <a:chOff x="613623" y="1680880"/>
            <a:chExt cx="3751305" cy="1562606"/>
          </a:xfrm>
        </p:grpSpPr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B43F6EB6-F7F8-FEC4-CBD8-C01C193925A9}"/>
                </a:ext>
              </a:extLst>
            </p:cNvPr>
            <p:cNvSpPr>
              <a:spLocks/>
            </p:cNvSpPr>
            <p:nvPr/>
          </p:nvSpPr>
          <p:spPr>
            <a:xfrm rot="16200000">
              <a:off x="1707973" y="586530"/>
              <a:ext cx="1562606" cy="3751305"/>
            </a:xfrm>
            <a:prstGeom prst="roundRect">
              <a:avLst>
                <a:gd name="adj" fmla="val 14090"/>
              </a:avLst>
            </a:prstGeom>
            <a:solidFill>
              <a:srgbClr val="446996">
                <a:alpha val="70000"/>
              </a:srgb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7" name="Picture 3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C361FD3D-E665-3FAD-E77D-4CC36A69E4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513" r="26246"/>
            <a:stretch/>
          </p:blipFill>
          <p:spPr>
            <a:xfrm>
              <a:off x="750467" y="1810229"/>
              <a:ext cx="3496236" cy="1294223"/>
            </a:xfrm>
            <a:prstGeom prst="roundRect">
              <a:avLst>
                <a:gd name="adj" fmla="val 12511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5D40970-3388-AFB2-2374-B3E5921657D4}"/>
                </a:ext>
              </a:extLst>
            </p:cNvPr>
            <p:cNvSpPr txBox="1"/>
            <p:nvPr/>
          </p:nvSpPr>
          <p:spPr>
            <a:xfrm>
              <a:off x="1709108" y="2731196"/>
              <a:ext cx="254824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 w="3175">
                    <a:solidFill>
                      <a:sysClr val="windowText" lastClr="000000"/>
                    </a:solidFill>
                  </a:ln>
                  <a:solidFill>
                    <a:srgbClr val="FEC306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Franklin Gothic Heavy" panose="020B0603020102020204" pitchFamily="34" charset="0"/>
                  <a:ea typeface="+mn-ea"/>
                  <a:cs typeface="Calibri" panose="020F0502020204030204" pitchFamily="34" charset="0"/>
                </a:rPr>
                <a:t>[Yu-Lin-Yang-Shen-Lu-Huang ‘18]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2CF34B8-D59D-2835-0029-40242FC272FE}"/>
              </a:ext>
            </a:extLst>
          </p:cNvPr>
          <p:cNvGrpSpPr/>
          <p:nvPr/>
        </p:nvGrpSpPr>
        <p:grpSpPr>
          <a:xfrm>
            <a:off x="6960013" y="3968180"/>
            <a:ext cx="5060528" cy="2623105"/>
            <a:chOff x="6887633" y="3951575"/>
            <a:chExt cx="5060528" cy="2623105"/>
          </a:xfrm>
        </p:grpSpPr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BCF15165-6FF6-26B7-452B-84E25935AD76}"/>
                </a:ext>
              </a:extLst>
            </p:cNvPr>
            <p:cNvSpPr>
              <a:spLocks/>
            </p:cNvSpPr>
            <p:nvPr/>
          </p:nvSpPr>
          <p:spPr>
            <a:xfrm rot="16200000">
              <a:off x="8106344" y="2732864"/>
              <a:ext cx="2623105" cy="5060528"/>
            </a:xfrm>
            <a:prstGeom prst="roundRect">
              <a:avLst>
                <a:gd name="adj" fmla="val 6361"/>
              </a:avLst>
            </a:prstGeom>
            <a:solidFill>
              <a:srgbClr val="446996">
                <a:alpha val="70000"/>
              </a:srgb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1" name="Picture 4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07D94F0D-785C-4B4B-1867-00711F332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47852" y="4083626"/>
              <a:ext cx="4740088" cy="2359003"/>
            </a:xfrm>
            <a:prstGeom prst="roundRect">
              <a:avLst>
                <a:gd name="adj" fmla="val 5836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57C9491-87E2-678B-7DF5-9685F94A6DF4}"/>
                </a:ext>
              </a:extLst>
            </p:cNvPr>
            <p:cNvSpPr txBox="1"/>
            <p:nvPr/>
          </p:nvSpPr>
          <p:spPr>
            <a:xfrm>
              <a:off x="9646901" y="6113329"/>
              <a:ext cx="21489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 w="3175">
                    <a:solidFill>
                      <a:sysClr val="windowText" lastClr="000000"/>
                    </a:solidFill>
                  </a:ln>
                  <a:solidFill>
                    <a:srgbClr val="FEC306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Franklin Gothic Heavy" panose="020B0603020102020204" pitchFamily="34" charset="0"/>
                  <a:ea typeface="+mn-ea"/>
                  <a:cs typeface="Calibri" panose="020F0502020204030204" pitchFamily="34" charset="0"/>
                </a:rPr>
                <a:t>[Park-Liu-Wang-Zhu ’19]</a:t>
              </a:r>
            </a:p>
          </p:txBody>
        </p:sp>
      </p:grpSp>
      <p:sp>
        <p:nvSpPr>
          <p:cNvPr id="35843" name="TextBox 35842">
            <a:extLst>
              <a:ext uri="{FF2B5EF4-FFF2-40B4-BE49-F238E27FC236}">
                <a16:creationId xmlns:a16="http://schemas.microsoft.com/office/drawing/2014/main" id="{CE0DDF35-1219-C559-319F-CC9F540BB9AC}"/>
              </a:ext>
            </a:extLst>
          </p:cNvPr>
          <p:cNvSpPr txBox="1"/>
          <p:nvPr/>
        </p:nvSpPr>
        <p:spPr>
          <a:xfrm>
            <a:off x="9909497" y="3117333"/>
            <a:ext cx="2148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 w="3175">
                  <a:solidFill>
                    <a:sysClr val="windowText" lastClr="000000"/>
                  </a:solidFill>
                </a:ln>
                <a:solidFill>
                  <a:srgbClr val="FEC306">
                    <a:lumMod val="60000"/>
                    <a:lumOff val="40000"/>
                  </a:srgbClr>
                </a:solidFill>
                <a:effectLst/>
                <a:uLnTx/>
                <a:uFillTx/>
                <a:latin typeface="Franklin Gothic Heavy" panose="020B0603020102020204" pitchFamily="34" charset="0"/>
                <a:ea typeface="+mn-ea"/>
                <a:cs typeface="Calibri" panose="020F0502020204030204" pitchFamily="34" charset="0"/>
              </a:rPr>
              <a:t>[</a:t>
            </a:r>
            <a:r>
              <a:rPr kumimoji="0" lang="en-US" sz="1200" b="1" i="0" u="none" strike="noStrike" kern="1200" cap="none" spc="0" normalizeH="0" baseline="0" noProof="0" dirty="0" err="1">
                <a:ln w="3175">
                  <a:solidFill>
                    <a:sysClr val="windowText" lastClr="000000"/>
                  </a:solidFill>
                </a:ln>
                <a:solidFill>
                  <a:srgbClr val="FEC306">
                    <a:lumMod val="60000"/>
                    <a:lumOff val="40000"/>
                  </a:srgbClr>
                </a:solidFill>
                <a:effectLst/>
                <a:uLnTx/>
                <a:uFillTx/>
                <a:latin typeface="Franklin Gothic Heavy" panose="020B0603020102020204" pitchFamily="34" charset="0"/>
                <a:ea typeface="+mn-ea"/>
                <a:cs typeface="Calibri" panose="020F0502020204030204" pitchFamily="34" charset="0"/>
              </a:rPr>
              <a:t>Karras</a:t>
            </a:r>
            <a:r>
              <a:rPr kumimoji="0" lang="en-US" sz="1200" b="1" i="0" u="none" strike="noStrike" kern="1200" cap="none" spc="0" normalizeH="0" baseline="0" noProof="0" dirty="0">
                <a:ln w="3175">
                  <a:solidFill>
                    <a:sysClr val="windowText" lastClr="000000"/>
                  </a:solidFill>
                </a:ln>
                <a:solidFill>
                  <a:srgbClr val="FEC306">
                    <a:lumMod val="60000"/>
                    <a:lumOff val="40000"/>
                  </a:srgbClr>
                </a:solidFill>
                <a:effectLst/>
                <a:uLnTx/>
                <a:uFillTx/>
                <a:latin typeface="Franklin Gothic Heavy" panose="020B0603020102020204" pitchFamily="34" charset="0"/>
                <a:ea typeface="+mn-ea"/>
                <a:cs typeface="Calibri" panose="020F0502020204030204" pitchFamily="34" charset="0"/>
              </a:rPr>
              <a:t>-Laine-</a:t>
            </a:r>
            <a:r>
              <a:rPr kumimoji="0" lang="en-US" sz="1200" b="1" i="0" u="none" strike="noStrike" kern="1200" cap="none" spc="0" normalizeH="0" baseline="0" noProof="0" dirty="0" err="1">
                <a:ln w="3175">
                  <a:solidFill>
                    <a:sysClr val="windowText" lastClr="000000"/>
                  </a:solidFill>
                </a:ln>
                <a:solidFill>
                  <a:srgbClr val="FEC306">
                    <a:lumMod val="60000"/>
                    <a:lumOff val="40000"/>
                  </a:srgbClr>
                </a:solidFill>
                <a:effectLst/>
                <a:uLnTx/>
                <a:uFillTx/>
                <a:latin typeface="Franklin Gothic Heavy" panose="020B0603020102020204" pitchFamily="34" charset="0"/>
                <a:ea typeface="+mn-ea"/>
                <a:cs typeface="Calibri" panose="020F0502020204030204" pitchFamily="34" charset="0"/>
              </a:rPr>
              <a:t>Aittala</a:t>
            </a:r>
            <a:r>
              <a:rPr kumimoji="0" lang="en-US" sz="1200" b="1" i="0" u="none" strike="noStrike" kern="1200" cap="none" spc="0" normalizeH="0" baseline="0" noProof="0" dirty="0">
                <a:ln w="3175">
                  <a:solidFill>
                    <a:sysClr val="windowText" lastClr="000000"/>
                  </a:solidFill>
                </a:ln>
                <a:solidFill>
                  <a:srgbClr val="FEC306">
                    <a:lumMod val="60000"/>
                    <a:lumOff val="40000"/>
                  </a:srgbClr>
                </a:solidFill>
                <a:effectLst/>
                <a:uLnTx/>
                <a:uFillTx/>
                <a:latin typeface="Franklin Gothic Heavy" panose="020B0603020102020204" pitchFamily="34" charset="0"/>
                <a:ea typeface="+mn-ea"/>
                <a:cs typeface="Calibri" panose="020F0502020204030204" pitchFamily="34" charset="0"/>
              </a:rPr>
              <a:t>-</a:t>
            </a:r>
            <a:r>
              <a:rPr kumimoji="0" lang="en-US" sz="1200" b="1" i="0" u="none" strike="noStrike" kern="1200" cap="none" spc="0" normalizeH="0" baseline="0" noProof="0" dirty="0" err="1">
                <a:ln w="3175">
                  <a:solidFill>
                    <a:sysClr val="windowText" lastClr="000000"/>
                  </a:solidFill>
                </a:ln>
                <a:solidFill>
                  <a:srgbClr val="FEC306">
                    <a:lumMod val="60000"/>
                    <a:lumOff val="40000"/>
                  </a:srgbClr>
                </a:solidFill>
                <a:effectLst/>
                <a:uLnTx/>
                <a:uFillTx/>
                <a:latin typeface="Franklin Gothic Heavy" panose="020B0603020102020204" pitchFamily="34" charset="0"/>
                <a:ea typeface="+mn-ea"/>
                <a:cs typeface="Calibri" panose="020F0502020204030204" pitchFamily="34" charset="0"/>
              </a:rPr>
              <a:t>Hellsten</a:t>
            </a:r>
            <a:r>
              <a:rPr kumimoji="0" lang="en-US" sz="1200" b="1" i="0" u="none" strike="noStrike" kern="1200" cap="none" spc="0" normalizeH="0" baseline="0" noProof="0" dirty="0">
                <a:ln w="3175">
                  <a:solidFill>
                    <a:sysClr val="windowText" lastClr="000000"/>
                  </a:solidFill>
                </a:ln>
                <a:solidFill>
                  <a:srgbClr val="FEC306">
                    <a:lumMod val="60000"/>
                    <a:lumOff val="40000"/>
                  </a:srgbClr>
                </a:solidFill>
                <a:effectLst/>
                <a:uLnTx/>
                <a:uFillTx/>
                <a:latin typeface="Franklin Gothic Heavy" panose="020B0603020102020204" pitchFamily="34" charset="0"/>
                <a:ea typeface="+mn-ea"/>
                <a:cs typeface="Calibri" panose="020F0502020204030204" pitchFamily="34" charset="0"/>
              </a:rPr>
              <a:t>-</a:t>
            </a:r>
            <a:r>
              <a:rPr kumimoji="0" lang="en-US" sz="1200" b="1" i="0" u="none" strike="noStrike" kern="1200" cap="none" spc="0" normalizeH="0" baseline="0" noProof="0" dirty="0" err="1">
                <a:ln w="3175">
                  <a:solidFill>
                    <a:sysClr val="windowText" lastClr="000000"/>
                  </a:solidFill>
                </a:ln>
                <a:solidFill>
                  <a:srgbClr val="FEC306">
                    <a:lumMod val="60000"/>
                    <a:lumOff val="40000"/>
                  </a:srgbClr>
                </a:solidFill>
                <a:effectLst/>
                <a:uLnTx/>
                <a:uFillTx/>
                <a:latin typeface="Franklin Gothic Heavy" panose="020B0603020102020204" pitchFamily="34" charset="0"/>
                <a:ea typeface="+mn-ea"/>
                <a:cs typeface="Calibri" panose="020F0502020204030204" pitchFamily="34" charset="0"/>
              </a:rPr>
              <a:t>Lehtinen</a:t>
            </a:r>
            <a:r>
              <a:rPr kumimoji="0" lang="en-US" sz="1200" b="1" i="0" u="none" strike="noStrike" kern="1200" cap="none" spc="0" normalizeH="0" baseline="0" noProof="0" dirty="0">
                <a:ln w="3175">
                  <a:solidFill>
                    <a:sysClr val="windowText" lastClr="000000"/>
                  </a:solidFill>
                </a:ln>
                <a:solidFill>
                  <a:srgbClr val="FEC306">
                    <a:lumMod val="60000"/>
                    <a:lumOff val="40000"/>
                  </a:srgbClr>
                </a:solidFill>
                <a:effectLst/>
                <a:uLnTx/>
                <a:uFillTx/>
                <a:latin typeface="Franklin Gothic Heavy" panose="020B0603020102020204" pitchFamily="34" charset="0"/>
                <a:ea typeface="+mn-ea"/>
                <a:cs typeface="Calibri" panose="020F0502020204030204" pitchFamily="34" charset="0"/>
              </a:rPr>
              <a:t>-Aila ’19]</a:t>
            </a:r>
          </a:p>
        </p:txBody>
      </p:sp>
    </p:spTree>
    <p:extLst>
      <p:ext uri="{BB962C8B-B14F-4D97-AF65-F5344CB8AC3E}">
        <p14:creationId xmlns:p14="http://schemas.microsoft.com/office/powerpoint/2010/main" val="5034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877B0-4C2F-DF1C-61C5-16AF3EAAD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SCORE MATCHING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5A4123-A96E-BC33-B727-9F4852A32E3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39" y="1294411"/>
                <a:ext cx="11794189" cy="5280271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b="1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Idea </a:t>
                </a:r>
                <a:r>
                  <a:rPr lang="en-US" dirty="0">
                    <a:solidFill>
                      <a:schemeClr val="bg2">
                        <a:lumMod val="90000"/>
                      </a:schemeClr>
                    </a:solidFill>
                  </a:rPr>
                  <a:t>[</a:t>
                </a:r>
                <a:r>
                  <a:rPr lang="en-US" dirty="0" err="1">
                    <a:solidFill>
                      <a:schemeClr val="bg2">
                        <a:lumMod val="90000"/>
                      </a:schemeClr>
                    </a:solidFill>
                  </a:rPr>
                  <a:t>Hyvarinen</a:t>
                </a:r>
                <a:r>
                  <a:rPr lang="en-US" dirty="0">
                    <a:solidFill>
                      <a:schemeClr val="bg2">
                        <a:lumMod val="90000"/>
                      </a:schemeClr>
                    </a:solidFill>
                  </a:rPr>
                  <a:t> ‘05, Vincent ‘11, Song-</a:t>
                </a:r>
                <a:r>
                  <a:rPr lang="en-US" dirty="0" err="1">
                    <a:solidFill>
                      <a:schemeClr val="bg2">
                        <a:lumMod val="90000"/>
                      </a:schemeClr>
                    </a:solidFill>
                  </a:rPr>
                  <a:t>Ermon</a:t>
                </a:r>
                <a:r>
                  <a:rPr lang="en-US" dirty="0">
                    <a:solidFill>
                      <a:schemeClr val="bg2">
                        <a:lumMod val="90000"/>
                      </a:schemeClr>
                    </a:solidFill>
                  </a:rPr>
                  <a:t> ’19]:</a:t>
                </a:r>
              </a:p>
              <a:p>
                <a:pPr marL="0" indent="0">
                  <a:buNone/>
                </a:pPr>
                <a:r>
                  <a:rPr lang="en-US" dirty="0"/>
                  <a:t>reduce estimating the score function to a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supervised learning task</a:t>
                </a:r>
              </a:p>
              <a:p>
                <a:pPr marL="0" lvl="0" indent="0">
                  <a:buNone/>
                  <a:defRPr/>
                </a:pPr>
                <a:endParaRPr lang="en-US" sz="1000" i="1" dirty="0">
                  <a:solidFill>
                    <a:schemeClr val="accent5"/>
                  </a:solidFill>
                  <a:latin typeface="Cambria Math" panose="02040503050406030204" pitchFamily="18" charset="0"/>
                </a:endParaRPr>
              </a:p>
              <a:p>
                <a:pPr marL="0" lvl="0" indent="0">
                  <a:buNone/>
                  <a:defRPr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𝔼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sub>
                        </m:sSub>
                        <m:sSup>
                          <m:sSupPr>
                            <m:ctrlP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accent5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chemeClr val="accent5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accent5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solidFill>
                                              <a:schemeClr val="accent5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  <m:r>
                          <a:rPr lang="en-US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r>
                          <a:rPr lang="en-US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⟨</m:t>
                        </m:r>
                        <m:r>
                          <a:rPr lang="en-US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  <m:r>
                          <a:rPr lang="en-US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  <m:r>
                          <a:rPr lang="en-US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ln</m:t>
                        </m:r>
                        <m:r>
                          <a:rPr lang="en-US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  <m:r>
                          <a:rPr lang="en-US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⟩</m:t>
                        </m:r>
                      </m:e>
                    </m:func>
                  </m:oMath>
                </a14:m>
                <a:r>
                  <a:rPr lang="en-US" dirty="0">
                    <a:solidFill>
                      <a:schemeClr val="accent5"/>
                    </a:solidFill>
                  </a:rPr>
                  <a:t> </a:t>
                </a: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5A4123-A96E-BC33-B727-9F4852A32E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39" y="1294411"/>
                <a:ext cx="11794189" cy="5280271"/>
              </a:xfrm>
              <a:blipFill>
                <a:blip r:embed="rId2"/>
                <a:stretch>
                  <a:fillRect l="-1398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6">
                <a:extLst>
                  <a:ext uri="{FF2B5EF4-FFF2-40B4-BE49-F238E27FC236}">
                    <a16:creationId xmlns:a16="http://schemas.microsoft.com/office/drawing/2014/main" id="{DC89DA42-4FD9-8F31-6A71-E2AE9D4558B5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32532" y="3635851"/>
              <a:ext cx="11726935" cy="210502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298141">
                      <a:extLst>
                        <a:ext uri="{9D8B030D-6E8A-4147-A177-3AD203B41FA5}">
                          <a16:colId xmlns:a16="http://schemas.microsoft.com/office/drawing/2014/main" val="1568710543"/>
                        </a:ext>
                      </a:extLst>
                    </a:gridCol>
                    <a:gridCol w="7428794">
                      <a:extLst>
                        <a:ext uri="{9D8B030D-6E8A-4147-A177-3AD203B41FA5}">
                          <a16:colId xmlns:a16="http://schemas.microsoft.com/office/drawing/2014/main" val="383688768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∫</m:t>
                                </m:r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2800" b="0" i="0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∇</m:t>
                                    </m:r>
                                    <m:r>
                                      <a:rPr lang="en-US" sz="2800" b="0" i="0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2800" b="0" i="0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ln</m:t>
                                    </m:r>
                                    <m:r>
                                      <a:rPr lang="en-US" sz="2800" b="0" i="0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solidFill>
                                              <a:schemeClr val="accent5"/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accent5"/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chemeClr val="accent5"/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2800" b="0" i="0" smtClean="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d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800" b="0" dirty="0">
                            <a:solidFill>
                              <a:schemeClr val="accent5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=∫</m:t>
                                </m:r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2800" b="0" i="0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∇</m:t>
                                    </m:r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solidFill>
                                              <a:schemeClr val="accent5"/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accent5"/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chemeClr val="accent5"/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US" sz="2800" b="0" dirty="0">
                            <a:solidFill>
                              <a:schemeClr val="accent5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72432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800" b="0" i="1" dirty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</a:rPr>
                            <a:t>integration by parts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=−∫</m:t>
                                </m:r>
                                <m:d>
                                  <m:dPr>
                                    <m:ctrlP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800" b="0" i="0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div</m:t>
                                    </m:r>
                                    <m: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  <m:r>
                                  <a:rPr lang="en-US" sz="2800" b="0" i="1" smtClean="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d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800" b="0" dirty="0">
                            <a:solidFill>
                              <a:schemeClr val="accent5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04579508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r"/>
                          <a:endParaRPr lang="en-US" sz="2800" b="0" dirty="0"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800" b="0" dirty="0">
                            <a:solidFill>
                              <a:schemeClr val="accent5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560740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800" b="0" i="1" dirty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800" dirty="0">
                            <a:solidFill>
                              <a:schemeClr val="accent5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7380387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6">
                <a:extLst>
                  <a:ext uri="{FF2B5EF4-FFF2-40B4-BE49-F238E27FC236}">
                    <a16:creationId xmlns:a16="http://schemas.microsoft.com/office/drawing/2014/main" id="{DC89DA42-4FD9-8F31-6A71-E2AE9D4558B5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32532" y="3635851"/>
              <a:ext cx="11726935" cy="210502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298141">
                      <a:extLst>
                        <a:ext uri="{9D8B030D-6E8A-4147-A177-3AD203B41FA5}">
                          <a16:colId xmlns:a16="http://schemas.microsoft.com/office/drawing/2014/main" val="1568710543"/>
                        </a:ext>
                      </a:extLst>
                    </a:gridCol>
                    <a:gridCol w="7428794">
                      <a:extLst>
                        <a:ext uri="{9D8B030D-6E8A-4147-A177-3AD203B41FA5}">
                          <a16:colId xmlns:a16="http://schemas.microsoft.com/office/drawing/2014/main" val="3836887683"/>
                        </a:ext>
                      </a:extLst>
                    </a:gridCol>
                  </a:tblGrid>
                  <a:tr h="53435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t="-7143" r="-172566" b="-2976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7949" t="-7143" b="-29761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7243283"/>
                      </a:ext>
                    </a:extLst>
                  </a:tr>
                  <a:tr h="534353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800" b="0" i="1" dirty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</a:rPr>
                            <a:t>integration by parts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7949" t="-104651" b="-19069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04579508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r"/>
                          <a:endParaRPr lang="en-US" sz="2800" b="0" dirty="0"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800" b="0" dirty="0">
                            <a:solidFill>
                              <a:schemeClr val="accent5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56074003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800" b="0" i="1" dirty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800" dirty="0">
                            <a:solidFill>
                              <a:schemeClr val="accent5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7380387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AD91A37A-168E-749A-E39A-11319BA639CC}"/>
              </a:ext>
            </a:extLst>
          </p:cNvPr>
          <p:cNvSpPr txBox="1"/>
          <p:nvPr/>
        </p:nvSpPr>
        <p:spPr>
          <a:xfrm>
            <a:off x="137194" y="3051076"/>
            <a:ext cx="94550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EC30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11B26C2-EC83-992F-6E1F-9A6CD23C45E0}"/>
                  </a:ext>
                </a:extLst>
              </p:cNvPr>
              <p:cNvSpPr txBox="1"/>
              <p:nvPr/>
            </p:nvSpPr>
            <p:spPr>
              <a:xfrm>
                <a:off x="6281247" y="120049"/>
                <a:ext cx="566691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F5327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Sources of error:</a:t>
                </a:r>
              </a:p>
              <a:p>
                <a:pPr marL="285750" marR="0" lvl="0" indent="-109538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F53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Initialize at Gaussian instead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b>
                    </m:sSub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DF5327">
                      <a:lumMod val="60000"/>
                      <a:lumOff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11B26C2-EC83-992F-6E1F-9A6CD23C45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1247" y="120049"/>
                <a:ext cx="5666913" cy="707886"/>
              </a:xfrm>
              <a:prstGeom prst="rect">
                <a:avLst/>
              </a:prstGeom>
              <a:blipFill>
                <a:blip r:embed="rId4"/>
                <a:stretch>
                  <a:fillRect t="-5263" r="-1790" b="-192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77694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877B0-4C2F-DF1C-61C5-16AF3EAAD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SCORE MATCHING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5A4123-A96E-BC33-B727-9F4852A32E3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39" y="1294411"/>
                <a:ext cx="11794189" cy="5280271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b="1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Idea </a:t>
                </a:r>
                <a:r>
                  <a:rPr lang="en-US" dirty="0">
                    <a:solidFill>
                      <a:schemeClr val="bg2">
                        <a:lumMod val="90000"/>
                      </a:schemeClr>
                    </a:solidFill>
                  </a:rPr>
                  <a:t>[</a:t>
                </a:r>
                <a:r>
                  <a:rPr lang="en-US" dirty="0" err="1">
                    <a:solidFill>
                      <a:schemeClr val="bg2">
                        <a:lumMod val="90000"/>
                      </a:schemeClr>
                    </a:solidFill>
                  </a:rPr>
                  <a:t>Hyvarinen</a:t>
                </a:r>
                <a:r>
                  <a:rPr lang="en-US" dirty="0">
                    <a:solidFill>
                      <a:schemeClr val="bg2">
                        <a:lumMod val="90000"/>
                      </a:schemeClr>
                    </a:solidFill>
                  </a:rPr>
                  <a:t> ‘05, Vincent ‘11, Song-</a:t>
                </a:r>
                <a:r>
                  <a:rPr lang="en-US" dirty="0" err="1">
                    <a:solidFill>
                      <a:schemeClr val="bg2">
                        <a:lumMod val="90000"/>
                      </a:schemeClr>
                    </a:solidFill>
                  </a:rPr>
                  <a:t>Ermon</a:t>
                </a:r>
                <a:r>
                  <a:rPr lang="en-US" dirty="0">
                    <a:solidFill>
                      <a:schemeClr val="bg2">
                        <a:lumMod val="90000"/>
                      </a:schemeClr>
                    </a:solidFill>
                  </a:rPr>
                  <a:t> ’19]:</a:t>
                </a:r>
              </a:p>
              <a:p>
                <a:pPr marL="0" indent="0">
                  <a:buNone/>
                </a:pPr>
                <a:r>
                  <a:rPr lang="en-US" dirty="0"/>
                  <a:t>reduce estimating the score function to a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supervised learning task</a:t>
                </a:r>
              </a:p>
              <a:p>
                <a:pPr marL="0" lvl="0" indent="0">
                  <a:buNone/>
                  <a:defRPr/>
                </a:pPr>
                <a:endParaRPr lang="en-US" sz="1000" i="1" dirty="0">
                  <a:solidFill>
                    <a:schemeClr val="accent5"/>
                  </a:solidFill>
                  <a:latin typeface="Cambria Math" panose="02040503050406030204" pitchFamily="18" charset="0"/>
                </a:endParaRPr>
              </a:p>
              <a:p>
                <a:pPr marL="0" lvl="0" indent="0">
                  <a:buNone/>
                  <a:defRPr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𝔼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sub>
                        </m:sSub>
                        <m:sSup>
                          <m:sSupPr>
                            <m:ctrlP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accent5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chemeClr val="accent5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accent5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solidFill>
                                              <a:schemeClr val="accent5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  <m:r>
                          <a:rPr lang="en-US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r>
                          <a:rPr lang="en-US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⟨</m:t>
                        </m:r>
                        <m:r>
                          <a:rPr lang="en-US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  <m:r>
                          <a:rPr lang="en-US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  <m:r>
                          <a:rPr lang="en-US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ln</m:t>
                        </m:r>
                        <m:r>
                          <a:rPr lang="en-US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  <m:r>
                          <a:rPr lang="en-US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⟩</m:t>
                        </m:r>
                      </m:e>
                    </m:func>
                  </m:oMath>
                </a14:m>
                <a:r>
                  <a:rPr lang="en-US" dirty="0">
                    <a:solidFill>
                      <a:schemeClr val="accent5"/>
                    </a:solidFill>
                  </a:rPr>
                  <a:t> </a:t>
                </a: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5A4123-A96E-BC33-B727-9F4852A32E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39" y="1294411"/>
                <a:ext cx="11794189" cy="5280271"/>
              </a:xfrm>
              <a:blipFill>
                <a:blip r:embed="rId2"/>
                <a:stretch>
                  <a:fillRect l="-1398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6">
                <a:extLst>
                  <a:ext uri="{FF2B5EF4-FFF2-40B4-BE49-F238E27FC236}">
                    <a16:creationId xmlns:a16="http://schemas.microsoft.com/office/drawing/2014/main" id="{DC89DA42-4FD9-8F31-6A71-E2AE9D4558B5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32532" y="3635851"/>
              <a:ext cx="11726935" cy="22105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298141">
                      <a:extLst>
                        <a:ext uri="{9D8B030D-6E8A-4147-A177-3AD203B41FA5}">
                          <a16:colId xmlns:a16="http://schemas.microsoft.com/office/drawing/2014/main" val="1568710543"/>
                        </a:ext>
                      </a:extLst>
                    </a:gridCol>
                    <a:gridCol w="7428794">
                      <a:extLst>
                        <a:ext uri="{9D8B030D-6E8A-4147-A177-3AD203B41FA5}">
                          <a16:colId xmlns:a16="http://schemas.microsoft.com/office/drawing/2014/main" val="383688768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∫</m:t>
                                </m:r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2800" b="0" i="0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∇</m:t>
                                    </m:r>
                                    <m:r>
                                      <a:rPr lang="en-US" sz="2800" b="0" i="0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2800" b="0" i="0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ln</m:t>
                                    </m:r>
                                    <m:r>
                                      <a:rPr lang="en-US" sz="2800" b="0" i="0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solidFill>
                                              <a:schemeClr val="accent5"/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accent5"/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chemeClr val="accent5"/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2800" b="0" i="0" smtClean="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d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800" b="0" dirty="0">
                            <a:solidFill>
                              <a:schemeClr val="accent5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=∫</m:t>
                                </m:r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2800" b="0" i="0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∇</m:t>
                                    </m:r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solidFill>
                                              <a:schemeClr val="accent5"/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accent5"/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chemeClr val="accent5"/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US" sz="2800" b="0" dirty="0">
                            <a:solidFill>
                              <a:schemeClr val="accent5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72432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800" b="0" i="1" dirty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</a:rPr>
                            <a:t>integration by parts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=−∫</m:t>
                                </m:r>
                                <m:d>
                                  <m:dPr>
                                    <m:ctrlP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800" b="0" i="0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div</m:t>
                                    </m:r>
                                    <m: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  <m:r>
                                  <a:rPr lang="en-US" sz="2800" b="0" i="1" smtClean="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d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800" b="0" dirty="0">
                            <a:solidFill>
                              <a:schemeClr val="accent5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04579508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r"/>
                          <a:endParaRPr lang="en-US" sz="2800" b="0" dirty="0"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=−</m:t>
                                </m:r>
                                <m:r>
                                  <a:rPr lang="en-US" sz="2800" b="0" i="1" smtClean="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∬</m:t>
                                </m:r>
                                <m:d>
                                  <m:dPr>
                                    <m:ctrlP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800" b="0" i="0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div</m:t>
                                    </m:r>
                                    <m: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  <m:r>
                                  <a:rPr lang="en-US" sz="2800" b="0" i="0" smtClean="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p>
                                </m:sSup>
                                <m:r>
                                  <a:rPr lang="en-US" sz="2800" b="0" i="1" smtClean="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sz="2800" b="0" i="1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sz="2800" b="0" i="1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sSup>
                                      <m:sSupPr>
                                        <m:ctrlPr>
                                          <a:rPr lang="en-US" sz="2800" b="0" i="1" smtClean="0">
                                            <a:solidFill>
                                              <a:schemeClr val="accent5"/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accent5"/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r>
                                          <a:rPr lang="en-US" sz="2800" b="0" i="1" smtClean="0">
                                            <a:solidFill>
                                              <a:schemeClr val="accent5"/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  <m:t>−2</m:t>
                                        </m:r>
                                        <m:r>
                                          <a:rPr lang="en-US" sz="2800" b="0" i="1" smtClean="0">
                                            <a:solidFill>
                                              <a:schemeClr val="accent5"/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p>
                                    </m:sSup>
                                  </m:e>
                                </m:rad>
                                <m:r>
                                  <a:rPr lang="en-US" sz="2800" b="0" i="1" smtClean="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800" b="0" i="1" smtClean="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  <m:r>
                                  <a:rPr lang="en-US" sz="2800" b="0" i="0" smtClean="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)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d</m:t>
                                </m:r>
                                <m:r>
                                  <a:rPr lang="en-US" sz="2800" b="0" i="1" smtClean="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  <m:d>
                                  <m:dPr>
                                    <m:ctrlP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solidFill>
                                              <a:schemeClr val="accent5"/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accent5"/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chemeClr val="accent5"/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d</m:t>
                                </m:r>
                                <m:r>
                                  <a:rPr lang="en-US" sz="2800" b="0" i="1" smtClean="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oMath>
                            </m:oMathPara>
                          </a14:m>
                          <a:endParaRPr lang="en-US" sz="2800" b="0" dirty="0">
                            <a:solidFill>
                              <a:schemeClr val="accent5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560740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800" b="0" i="1" dirty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800" dirty="0">
                            <a:solidFill>
                              <a:schemeClr val="accent5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7380387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6">
                <a:extLst>
                  <a:ext uri="{FF2B5EF4-FFF2-40B4-BE49-F238E27FC236}">
                    <a16:creationId xmlns:a16="http://schemas.microsoft.com/office/drawing/2014/main" id="{DC89DA42-4FD9-8F31-6A71-E2AE9D4558B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8944405"/>
                  </p:ext>
                </p:extLst>
              </p:nvPr>
            </p:nvGraphicFramePr>
            <p:xfrm>
              <a:off x="232532" y="3635851"/>
              <a:ext cx="11726935" cy="22105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298141">
                      <a:extLst>
                        <a:ext uri="{9D8B030D-6E8A-4147-A177-3AD203B41FA5}">
                          <a16:colId xmlns:a16="http://schemas.microsoft.com/office/drawing/2014/main" val="1568710543"/>
                        </a:ext>
                      </a:extLst>
                    </a:gridCol>
                    <a:gridCol w="7428794">
                      <a:extLst>
                        <a:ext uri="{9D8B030D-6E8A-4147-A177-3AD203B41FA5}">
                          <a16:colId xmlns:a16="http://schemas.microsoft.com/office/drawing/2014/main" val="3836887683"/>
                        </a:ext>
                      </a:extLst>
                    </a:gridCol>
                  </a:tblGrid>
                  <a:tr h="53435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t="-7143" r="-172566" b="-31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7949" t="-7143" b="-31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7243283"/>
                      </a:ext>
                    </a:extLst>
                  </a:tr>
                  <a:tr h="534353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800" b="0" i="1" dirty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</a:rPr>
                            <a:t>integration by parts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7949" t="-104651" b="-20930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04579508"/>
                      </a:ext>
                    </a:extLst>
                  </a:tr>
                  <a:tr h="623634">
                    <a:tc>
                      <a:txBody>
                        <a:bodyPr/>
                        <a:lstStyle/>
                        <a:p>
                          <a:pPr algn="r"/>
                          <a:endParaRPr lang="en-US" sz="2800" b="0" dirty="0"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7949" t="-179592" b="-8367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56074003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800" b="0" i="1" dirty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800" dirty="0">
                            <a:solidFill>
                              <a:schemeClr val="accent5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7380387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AD91A37A-168E-749A-E39A-11319BA639CC}"/>
              </a:ext>
            </a:extLst>
          </p:cNvPr>
          <p:cNvSpPr txBox="1"/>
          <p:nvPr/>
        </p:nvSpPr>
        <p:spPr>
          <a:xfrm>
            <a:off x="137194" y="3051076"/>
            <a:ext cx="94550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EC30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11B26C2-EC83-992F-6E1F-9A6CD23C45E0}"/>
                  </a:ext>
                </a:extLst>
              </p:cNvPr>
              <p:cNvSpPr txBox="1"/>
              <p:nvPr/>
            </p:nvSpPr>
            <p:spPr>
              <a:xfrm>
                <a:off x="6281247" y="120049"/>
                <a:ext cx="566691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F5327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Sources of error:</a:t>
                </a:r>
              </a:p>
              <a:p>
                <a:pPr marL="285750" marR="0" lvl="0" indent="-109538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F53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Initialize at Gaussian instead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b>
                    </m:sSub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DF5327">
                      <a:lumMod val="60000"/>
                      <a:lumOff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11B26C2-EC83-992F-6E1F-9A6CD23C45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1247" y="120049"/>
                <a:ext cx="5666913" cy="707886"/>
              </a:xfrm>
              <a:prstGeom prst="rect">
                <a:avLst/>
              </a:prstGeom>
              <a:blipFill>
                <a:blip r:embed="rId4"/>
                <a:stretch>
                  <a:fillRect t="-5263" r="-1790" b="-192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10865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877B0-4C2F-DF1C-61C5-16AF3EAAD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SCORE MATCHING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5A4123-A96E-BC33-B727-9F4852A32E3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39" y="1294411"/>
                <a:ext cx="11794189" cy="5280271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b="1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Idea </a:t>
                </a:r>
                <a:r>
                  <a:rPr lang="en-US" dirty="0">
                    <a:solidFill>
                      <a:schemeClr val="bg2">
                        <a:lumMod val="90000"/>
                      </a:schemeClr>
                    </a:solidFill>
                  </a:rPr>
                  <a:t>[</a:t>
                </a:r>
                <a:r>
                  <a:rPr lang="en-US" dirty="0" err="1">
                    <a:solidFill>
                      <a:schemeClr val="bg2">
                        <a:lumMod val="90000"/>
                      </a:schemeClr>
                    </a:solidFill>
                  </a:rPr>
                  <a:t>Hyvarinen</a:t>
                </a:r>
                <a:r>
                  <a:rPr lang="en-US" dirty="0">
                    <a:solidFill>
                      <a:schemeClr val="bg2">
                        <a:lumMod val="90000"/>
                      </a:schemeClr>
                    </a:solidFill>
                  </a:rPr>
                  <a:t> ‘05, Vincent ‘11, Song-</a:t>
                </a:r>
                <a:r>
                  <a:rPr lang="en-US" dirty="0" err="1">
                    <a:solidFill>
                      <a:schemeClr val="bg2">
                        <a:lumMod val="90000"/>
                      </a:schemeClr>
                    </a:solidFill>
                  </a:rPr>
                  <a:t>Ermon</a:t>
                </a:r>
                <a:r>
                  <a:rPr lang="en-US" dirty="0">
                    <a:solidFill>
                      <a:schemeClr val="bg2">
                        <a:lumMod val="90000"/>
                      </a:schemeClr>
                    </a:solidFill>
                  </a:rPr>
                  <a:t> ’19]:</a:t>
                </a:r>
              </a:p>
              <a:p>
                <a:pPr marL="0" indent="0">
                  <a:buNone/>
                </a:pPr>
                <a:r>
                  <a:rPr lang="en-US" dirty="0"/>
                  <a:t>reduce estimating the score function to a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supervised learning task</a:t>
                </a:r>
              </a:p>
              <a:p>
                <a:pPr marL="0" lvl="0" indent="0">
                  <a:buNone/>
                  <a:defRPr/>
                </a:pPr>
                <a:endParaRPr lang="en-US" sz="1000" i="1" dirty="0">
                  <a:solidFill>
                    <a:schemeClr val="accent5"/>
                  </a:solidFill>
                  <a:latin typeface="Cambria Math" panose="02040503050406030204" pitchFamily="18" charset="0"/>
                </a:endParaRPr>
              </a:p>
              <a:p>
                <a:pPr marL="0" lvl="0" indent="0">
                  <a:buNone/>
                  <a:defRPr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𝔼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sub>
                        </m:sSub>
                        <m:sSup>
                          <m:sSupPr>
                            <m:ctrlP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accent5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chemeClr val="accent5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accent5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solidFill>
                                              <a:schemeClr val="accent5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  <m:r>
                          <a:rPr lang="en-US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r>
                          <a:rPr lang="en-US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⟨</m:t>
                        </m:r>
                        <m:r>
                          <a:rPr lang="en-US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  <m:r>
                          <a:rPr lang="en-US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  <m:r>
                          <a:rPr lang="en-US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ln</m:t>
                        </m:r>
                        <m:r>
                          <a:rPr lang="en-US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  <m:r>
                          <a:rPr lang="en-US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⟩</m:t>
                        </m:r>
                      </m:e>
                    </m:func>
                  </m:oMath>
                </a14:m>
                <a:r>
                  <a:rPr lang="en-US" dirty="0">
                    <a:solidFill>
                      <a:schemeClr val="accent5"/>
                    </a:solidFill>
                  </a:rPr>
                  <a:t> </a:t>
                </a: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5A4123-A96E-BC33-B727-9F4852A32E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39" y="1294411"/>
                <a:ext cx="11794189" cy="5280271"/>
              </a:xfrm>
              <a:blipFill>
                <a:blip r:embed="rId2"/>
                <a:stretch>
                  <a:fillRect l="-1398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6">
                <a:extLst>
                  <a:ext uri="{FF2B5EF4-FFF2-40B4-BE49-F238E27FC236}">
                    <a16:creationId xmlns:a16="http://schemas.microsoft.com/office/drawing/2014/main" id="{DC89DA42-4FD9-8F31-6A71-E2AE9D4558B5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32532" y="3635851"/>
              <a:ext cx="11726935" cy="270307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298141">
                      <a:extLst>
                        <a:ext uri="{9D8B030D-6E8A-4147-A177-3AD203B41FA5}">
                          <a16:colId xmlns:a16="http://schemas.microsoft.com/office/drawing/2014/main" val="1568710543"/>
                        </a:ext>
                      </a:extLst>
                    </a:gridCol>
                    <a:gridCol w="7428794">
                      <a:extLst>
                        <a:ext uri="{9D8B030D-6E8A-4147-A177-3AD203B41FA5}">
                          <a16:colId xmlns:a16="http://schemas.microsoft.com/office/drawing/2014/main" val="383688768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∫</m:t>
                                </m:r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2800" b="0" i="0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∇</m:t>
                                    </m:r>
                                    <m:r>
                                      <a:rPr lang="en-US" sz="2800" b="0" i="0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2800" b="0" i="0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ln</m:t>
                                    </m:r>
                                    <m:r>
                                      <a:rPr lang="en-US" sz="2800" b="0" i="0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solidFill>
                                              <a:schemeClr val="accent5"/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accent5"/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chemeClr val="accent5"/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2800" b="0" i="0" smtClean="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d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800" b="0" dirty="0">
                            <a:solidFill>
                              <a:schemeClr val="accent5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=∫</m:t>
                                </m:r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2800" b="0" i="0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∇</m:t>
                                    </m:r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solidFill>
                                              <a:schemeClr val="accent5"/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accent5"/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chemeClr val="accent5"/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US" sz="2800" b="0" dirty="0">
                            <a:solidFill>
                              <a:schemeClr val="accent5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72432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800" b="0" i="1" dirty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</a:rPr>
                            <a:t>integration by parts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=−∫</m:t>
                                </m:r>
                                <m:d>
                                  <m:dPr>
                                    <m:ctrlP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800" b="0" i="0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div</m:t>
                                    </m:r>
                                    <m: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  <m:r>
                                  <a:rPr lang="en-US" sz="2800" b="0" i="1" smtClean="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d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800" b="0" dirty="0">
                            <a:solidFill>
                              <a:schemeClr val="accent5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04579508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r"/>
                          <a:endParaRPr lang="en-US" sz="2800" b="0" dirty="0"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=−</m:t>
                                </m:r>
                                <m:r>
                                  <a:rPr lang="en-US" sz="2800" b="0" i="1" smtClean="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∬</m:t>
                                </m:r>
                                <m:d>
                                  <m:dPr>
                                    <m:ctrlP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800" b="0" i="0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div</m:t>
                                    </m:r>
                                    <m: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  <m:r>
                                  <a:rPr lang="en-US" sz="2800" b="0" i="0" smtClean="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p>
                                </m:sSup>
                                <m:r>
                                  <a:rPr lang="en-US" sz="2800" b="0" i="1" smtClean="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sz="2800" b="0" i="1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sz="2800" b="0" i="1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sSup>
                                      <m:sSupPr>
                                        <m:ctrlPr>
                                          <a:rPr lang="en-US" sz="2800" b="0" i="1" smtClean="0">
                                            <a:solidFill>
                                              <a:schemeClr val="accent5"/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accent5"/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r>
                                          <a:rPr lang="en-US" sz="2800" b="0" i="1" smtClean="0">
                                            <a:solidFill>
                                              <a:schemeClr val="accent5"/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  <m:t>−2</m:t>
                                        </m:r>
                                        <m:r>
                                          <a:rPr lang="en-US" sz="2800" b="0" i="1" smtClean="0">
                                            <a:solidFill>
                                              <a:schemeClr val="accent5"/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p>
                                    </m:sSup>
                                  </m:e>
                                </m:rad>
                                <m:r>
                                  <a:rPr lang="en-US" sz="2800" b="0" i="1" smtClean="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800" b="0" i="1" smtClean="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  <m:r>
                                  <a:rPr lang="en-US" sz="2800" b="0" i="0" smtClean="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)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d</m:t>
                                </m:r>
                                <m:r>
                                  <a:rPr lang="en-US" sz="2800" b="0" i="1" smtClean="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  <m:d>
                                  <m:dPr>
                                    <m:ctrlP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solidFill>
                                              <a:schemeClr val="accent5"/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accent5"/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chemeClr val="accent5"/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d</m:t>
                                </m:r>
                                <m:r>
                                  <a:rPr lang="en-US" sz="2800" b="0" i="1" smtClean="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oMath>
                            </m:oMathPara>
                          </a14:m>
                          <a:endParaRPr lang="en-US" sz="2800" b="0" dirty="0">
                            <a:solidFill>
                              <a:schemeClr val="accent5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560740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b="0" i="1" dirty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</a:rPr>
                            <a:t>Stein’s lemma </a:t>
                          </a:r>
                        </a:p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nary>
                                <m:naryPr>
                                  <m:subHide m:val="on"/>
                                  <m:supHide m:val="on"/>
                                  <m:ctrlPr>
                                    <a:rPr lang="en-US" sz="2800" b="0" i="1" smtClean="0">
                                      <a:solidFill>
                                        <a:schemeClr val="accent1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d>
                                    <m:dPr>
                                      <m:ctrlPr>
                                        <a:rPr lang="en-US" sz="2800" b="0" i="1" smtClean="0">
                                          <a:solidFill>
                                            <a:schemeClr val="accent1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800" b="0" i="0" smtClean="0">
                                          <a:solidFill>
                                            <a:schemeClr val="accent1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div</m:t>
                                      </m:r>
                                      <m:r>
                                        <a:rPr lang="en-US" sz="2800" b="0" i="1" smtClean="0">
                                          <a:solidFill>
                                            <a:schemeClr val="accent1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sz="2800" b="0" i="1" smtClean="0">
                                          <a:solidFill>
                                            <a:schemeClr val="accent1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d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solidFill>
                                        <a:schemeClr val="accent1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  <m:r>
                                    <a:rPr lang="en-US" sz="2800" b="0" i="1" smtClean="0">
                                      <a:solidFill>
                                        <a:schemeClr val="accent1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</m:nary>
                              <m:r>
                                <a:rPr lang="en-US" sz="2800" b="0" i="0" smtClean="0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nary>
                                <m:naryPr>
                                  <m:subHide m:val="on"/>
                                  <m:supHide m:val="on"/>
                                  <m:ctrlPr>
                                    <a:rPr lang="en-US" sz="2800" b="0" i="1" smtClean="0">
                                      <a:solidFill>
                                        <a:schemeClr val="accent1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sz="2800" b="0" i="1" smtClean="0">
                                          <a:solidFill>
                                            <a:schemeClr val="accent1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accent1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  <m:r>
                                        <a:rPr lang="en-US" sz="2800" b="0" i="1" smtClean="0">
                                          <a:solidFill>
                                            <a:schemeClr val="accent1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800" b="0" i="1" smtClean="0">
                                          <a:solidFill>
                                            <a:schemeClr val="accent1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  <m:d>
                                        <m:dPr>
                                          <m:ctrlPr>
                                            <a:rPr lang="en-US" sz="2800" b="0" i="1" smtClean="0">
                                              <a:solidFill>
                                                <a:schemeClr val="accent1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800" b="0" i="1" smtClean="0">
                                              <a:solidFill>
                                                <a:schemeClr val="accent1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  <m:t>𝛾</m:t>
                                          </m:r>
                                        </m:e>
                                      </m:d>
                                    </m:e>
                                  </m:d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solidFill>
                                        <a:schemeClr val="accent1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  <m:r>
                                    <a:rPr lang="en-US" sz="2800" b="0" i="1" smtClean="0">
                                      <a:solidFill>
                                        <a:schemeClr val="accent1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</m:nary>
                            </m:oMath>
                          </a14:m>
                          <a:r>
                            <a:rPr lang="en-US" sz="2800" b="0" i="1" dirty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</a:rPr>
                            <a:t> 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</m:oMath>
                            </m:oMathPara>
                          </a14:m>
                          <a:endParaRPr lang="en-US" sz="2800" dirty="0">
                            <a:solidFill>
                              <a:schemeClr val="accent5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7380387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6">
                <a:extLst>
                  <a:ext uri="{FF2B5EF4-FFF2-40B4-BE49-F238E27FC236}">
                    <a16:creationId xmlns:a16="http://schemas.microsoft.com/office/drawing/2014/main" id="{DC89DA42-4FD9-8F31-6A71-E2AE9D4558B5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32532" y="3635851"/>
              <a:ext cx="11726935" cy="270307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298141">
                      <a:extLst>
                        <a:ext uri="{9D8B030D-6E8A-4147-A177-3AD203B41FA5}">
                          <a16:colId xmlns:a16="http://schemas.microsoft.com/office/drawing/2014/main" val="1568710543"/>
                        </a:ext>
                      </a:extLst>
                    </a:gridCol>
                    <a:gridCol w="7428794">
                      <a:extLst>
                        <a:ext uri="{9D8B030D-6E8A-4147-A177-3AD203B41FA5}">
                          <a16:colId xmlns:a16="http://schemas.microsoft.com/office/drawing/2014/main" val="3836887683"/>
                        </a:ext>
                      </a:extLst>
                    </a:gridCol>
                  </a:tblGrid>
                  <a:tr h="53435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t="-7143" r="-172566" b="-6476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7949" t="-7143" b="-64761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7243283"/>
                      </a:ext>
                    </a:extLst>
                  </a:tr>
                  <a:tr h="534353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800" b="0" i="1" dirty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</a:rPr>
                            <a:t>integration by parts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7949" t="-104651" b="-53255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04579508"/>
                      </a:ext>
                    </a:extLst>
                  </a:tr>
                  <a:tr h="623634">
                    <a:tc>
                      <a:txBody>
                        <a:bodyPr/>
                        <a:lstStyle/>
                        <a:p>
                          <a:pPr algn="r"/>
                          <a:endParaRPr lang="en-US" sz="2800" b="0" dirty="0"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7949" t="-179592" b="-36734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56074003"/>
                      </a:ext>
                    </a:extLst>
                  </a:tr>
                  <a:tr h="101073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t="-171250" r="-172566" b="-1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7949" t="-171250" b="-1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7380387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C9827C6-E1AC-6736-ECB8-FE655482250C}"/>
                  </a:ext>
                </a:extLst>
              </p:cNvPr>
              <p:cNvSpPr txBox="1"/>
              <p:nvPr/>
            </p:nvSpPr>
            <p:spPr>
              <a:xfrm>
                <a:off x="4897074" y="5476745"/>
                <a:ext cx="6102990" cy="8069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f>
                      <m:f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EC30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EC30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EC30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radPr>
                          <m:deg/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EC30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EC306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EC306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EC306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−2</m:t>
                                </m:r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EC306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𝑡</m:t>
                                </m:r>
                              </m:sup>
                            </m:sSup>
                          </m:e>
                        </m:rad>
                      </m:den>
                    </m:f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EC306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∫</m:t>
                    </m:r>
                    <m:d>
                      <m:dPr>
                        <m:begChr m:val="⟨"/>
                        <m:endChr m:val="⟩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EC30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EC30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𝛾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EC30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EC30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  <m:d>
                          <m:d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EC30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EC306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EC306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EC306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EC306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EC306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𝑑𝑞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EC30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EC30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EC30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𝑋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EC30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EC306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EC306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𝛾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C9827C6-E1AC-6736-ECB8-FE65548225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7074" y="5476745"/>
                <a:ext cx="6102990" cy="806952"/>
              </a:xfrm>
              <a:prstGeom prst="rect">
                <a:avLst/>
              </a:prstGeom>
              <a:blipFill>
                <a:blip r:embed="rId4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AD91A37A-168E-749A-E39A-11319BA639CC}"/>
              </a:ext>
            </a:extLst>
          </p:cNvPr>
          <p:cNvSpPr txBox="1"/>
          <p:nvPr/>
        </p:nvSpPr>
        <p:spPr>
          <a:xfrm>
            <a:off x="137194" y="3051076"/>
            <a:ext cx="94550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EC30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11B26C2-EC83-992F-6E1F-9A6CD23C45E0}"/>
                  </a:ext>
                </a:extLst>
              </p:cNvPr>
              <p:cNvSpPr txBox="1"/>
              <p:nvPr/>
            </p:nvSpPr>
            <p:spPr>
              <a:xfrm>
                <a:off x="6281247" y="120049"/>
                <a:ext cx="566691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F5327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Sources of error:</a:t>
                </a:r>
              </a:p>
              <a:p>
                <a:pPr marL="285750" marR="0" lvl="0" indent="-109538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F53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Initialize at Gaussian instead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b>
                    </m:sSub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DF5327">
                      <a:lumMod val="60000"/>
                      <a:lumOff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11B26C2-EC83-992F-6E1F-9A6CD23C45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1247" y="120049"/>
                <a:ext cx="5666913" cy="707886"/>
              </a:xfrm>
              <a:prstGeom prst="rect">
                <a:avLst/>
              </a:prstGeom>
              <a:blipFill>
                <a:blip r:embed="rId5"/>
                <a:stretch>
                  <a:fillRect t="-5263" r="-1790" b="-192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88390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877B0-4C2F-DF1C-61C5-16AF3EAAD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SCORE MATCHING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5A4123-A96E-BC33-B727-9F4852A32E3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39" y="1294411"/>
                <a:ext cx="11794189" cy="5280271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b="1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Idea </a:t>
                </a:r>
                <a:r>
                  <a:rPr lang="en-US" dirty="0">
                    <a:solidFill>
                      <a:schemeClr val="bg2">
                        <a:lumMod val="90000"/>
                      </a:schemeClr>
                    </a:solidFill>
                  </a:rPr>
                  <a:t>[</a:t>
                </a:r>
                <a:r>
                  <a:rPr lang="en-US" dirty="0" err="1">
                    <a:solidFill>
                      <a:schemeClr val="bg2">
                        <a:lumMod val="90000"/>
                      </a:schemeClr>
                    </a:solidFill>
                  </a:rPr>
                  <a:t>Hyvarinen</a:t>
                </a:r>
                <a:r>
                  <a:rPr lang="en-US" dirty="0">
                    <a:solidFill>
                      <a:schemeClr val="bg2">
                        <a:lumMod val="90000"/>
                      </a:schemeClr>
                    </a:solidFill>
                  </a:rPr>
                  <a:t> ‘05, Vincent ‘11, Song-</a:t>
                </a:r>
                <a:r>
                  <a:rPr lang="en-US" dirty="0" err="1">
                    <a:solidFill>
                      <a:schemeClr val="bg2">
                        <a:lumMod val="90000"/>
                      </a:schemeClr>
                    </a:solidFill>
                  </a:rPr>
                  <a:t>Ermon</a:t>
                </a:r>
                <a:r>
                  <a:rPr lang="en-US" dirty="0">
                    <a:solidFill>
                      <a:schemeClr val="bg2">
                        <a:lumMod val="90000"/>
                      </a:schemeClr>
                    </a:solidFill>
                  </a:rPr>
                  <a:t> ’19]:</a:t>
                </a:r>
              </a:p>
              <a:p>
                <a:pPr marL="0" indent="0">
                  <a:buNone/>
                </a:pPr>
                <a:r>
                  <a:rPr lang="en-US" dirty="0"/>
                  <a:t>reduce estimating the score function to a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supervised learning task</a:t>
                </a:r>
              </a:p>
              <a:p>
                <a:pPr marL="0" lvl="0" indent="0">
                  <a:buNone/>
                  <a:defRPr/>
                </a:pPr>
                <a:endParaRPr lang="en-US" sz="1000" i="1" dirty="0">
                  <a:solidFill>
                    <a:schemeClr val="accent5"/>
                  </a:solidFill>
                  <a:latin typeface="Cambria Math" panose="02040503050406030204" pitchFamily="18" charset="0"/>
                </a:endParaRPr>
              </a:p>
              <a:p>
                <a:pPr marL="0" lvl="0" indent="0">
                  <a:buNone/>
                  <a:defRPr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𝔼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sub>
                        </m:sSub>
                        <m:sSup>
                          <m:sSupPr>
                            <m:ctrlP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accent5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chemeClr val="accent5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accent5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solidFill>
                                              <a:schemeClr val="accent5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func>
                    <m:r>
                      <a:rPr lang="en-US" b="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−2⋅</m:t>
                    </m:r>
                  </m:oMath>
                </a14:m>
                <a:r>
                  <a:rPr lang="en-US" dirty="0">
                    <a:solidFill>
                      <a:schemeClr val="accent5"/>
                    </a:solidFill>
                  </a:rPr>
                  <a:t> </a:t>
                </a: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5A4123-A96E-BC33-B727-9F4852A32E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39" y="1294411"/>
                <a:ext cx="11794189" cy="5280271"/>
              </a:xfrm>
              <a:blipFill>
                <a:blip r:embed="rId2"/>
                <a:stretch>
                  <a:fillRect l="-1398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6">
                <a:extLst>
                  <a:ext uri="{FF2B5EF4-FFF2-40B4-BE49-F238E27FC236}">
                    <a16:creationId xmlns:a16="http://schemas.microsoft.com/office/drawing/2014/main" id="{DC89DA42-4FD9-8F31-6A71-E2AE9D4558B5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32532" y="3635851"/>
              <a:ext cx="11726935" cy="270307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298141">
                      <a:extLst>
                        <a:ext uri="{9D8B030D-6E8A-4147-A177-3AD203B41FA5}">
                          <a16:colId xmlns:a16="http://schemas.microsoft.com/office/drawing/2014/main" val="1568710543"/>
                        </a:ext>
                      </a:extLst>
                    </a:gridCol>
                    <a:gridCol w="7428794">
                      <a:extLst>
                        <a:ext uri="{9D8B030D-6E8A-4147-A177-3AD203B41FA5}">
                          <a16:colId xmlns:a16="http://schemas.microsoft.com/office/drawing/2014/main" val="383688768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∫</m:t>
                                </m:r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2800" b="0" i="0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∇</m:t>
                                    </m:r>
                                    <m:r>
                                      <a:rPr lang="en-US" sz="2800" b="0" i="0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2800" b="0" i="0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ln</m:t>
                                    </m:r>
                                    <m:r>
                                      <a:rPr lang="en-US" sz="2800" b="0" i="0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solidFill>
                                              <a:schemeClr val="accent5"/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accent5"/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chemeClr val="accent5"/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2800" b="0" i="0" smtClean="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d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800" b="0" dirty="0">
                            <a:solidFill>
                              <a:schemeClr val="accent5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=∫</m:t>
                                </m:r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2800" b="0" i="0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∇</m:t>
                                    </m:r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solidFill>
                                              <a:schemeClr val="accent5"/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accent5"/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chemeClr val="accent5"/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US" sz="2800" b="0" dirty="0">
                            <a:solidFill>
                              <a:schemeClr val="accent5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72432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800" b="0" i="1" dirty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</a:rPr>
                            <a:t>integration by parts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=−∫</m:t>
                                </m:r>
                                <m:d>
                                  <m:dPr>
                                    <m:ctrlP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800" b="0" i="0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div</m:t>
                                    </m:r>
                                    <m: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  <m:r>
                                  <a:rPr lang="en-US" sz="2800" b="0" i="1" smtClean="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d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800" b="0" dirty="0">
                            <a:solidFill>
                              <a:schemeClr val="accent5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04579508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r"/>
                          <a:endParaRPr lang="en-US" sz="2800" b="0" dirty="0"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=−</m:t>
                                </m:r>
                                <m:r>
                                  <a:rPr lang="en-US" sz="2800" b="0" i="1" smtClean="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∬</m:t>
                                </m:r>
                                <m:d>
                                  <m:dPr>
                                    <m:ctrlP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800" b="0" i="0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div</m:t>
                                    </m:r>
                                    <m: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  <m:r>
                                  <a:rPr lang="en-US" sz="2800" b="0" i="0" smtClean="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p>
                                </m:sSup>
                                <m:r>
                                  <a:rPr lang="en-US" sz="2800" b="0" i="1" smtClean="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sz="2800" b="0" i="1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sz="2800" b="0" i="1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sSup>
                                      <m:sSupPr>
                                        <m:ctrlPr>
                                          <a:rPr lang="en-US" sz="2800" b="0" i="1" smtClean="0">
                                            <a:solidFill>
                                              <a:schemeClr val="accent5"/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accent5"/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r>
                                          <a:rPr lang="en-US" sz="2800" b="0" i="1" smtClean="0">
                                            <a:solidFill>
                                              <a:schemeClr val="accent5"/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  <m:t>−2</m:t>
                                        </m:r>
                                        <m:r>
                                          <a:rPr lang="en-US" sz="2800" b="0" i="1" smtClean="0">
                                            <a:solidFill>
                                              <a:schemeClr val="accent5"/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p>
                                    </m:sSup>
                                  </m:e>
                                </m:rad>
                                <m:r>
                                  <a:rPr lang="en-US" sz="2800" b="0" i="1" smtClean="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800" b="0" i="1" smtClean="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  <m:r>
                                  <a:rPr lang="en-US" sz="2800" b="0" i="0" smtClean="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)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d</m:t>
                                </m:r>
                                <m:r>
                                  <a:rPr lang="en-US" sz="2800" b="0" i="1" smtClean="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  <m:d>
                                  <m:dPr>
                                    <m:ctrlP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solidFill>
                                              <a:schemeClr val="accent5"/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accent5"/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chemeClr val="accent5"/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d</m:t>
                                </m:r>
                                <m:r>
                                  <a:rPr lang="en-US" sz="2800" b="0" i="1" smtClean="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oMath>
                            </m:oMathPara>
                          </a14:m>
                          <a:endParaRPr lang="en-US" sz="2800" b="0" dirty="0">
                            <a:solidFill>
                              <a:schemeClr val="accent5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560740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b="0" i="1" dirty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</a:rPr>
                            <a:t>Stein’s lemma </a:t>
                          </a:r>
                        </a:p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nary>
                                <m:naryPr>
                                  <m:subHide m:val="on"/>
                                  <m:supHide m:val="on"/>
                                  <m:ctrlPr>
                                    <a:rPr lang="en-US" sz="2800" b="0" i="1" smtClean="0">
                                      <a:solidFill>
                                        <a:schemeClr val="accent1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d>
                                    <m:dPr>
                                      <m:ctrlPr>
                                        <a:rPr lang="en-US" sz="2800" b="0" i="1" smtClean="0">
                                          <a:solidFill>
                                            <a:schemeClr val="accent1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800" b="0" i="0" smtClean="0">
                                          <a:solidFill>
                                            <a:schemeClr val="accent1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div</m:t>
                                      </m:r>
                                      <m:r>
                                        <a:rPr lang="en-US" sz="2800" b="0" i="1" smtClean="0">
                                          <a:solidFill>
                                            <a:schemeClr val="accent1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sz="2800" b="0" i="1" smtClean="0">
                                          <a:solidFill>
                                            <a:schemeClr val="accent1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d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solidFill>
                                        <a:schemeClr val="accent1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  <m:r>
                                    <a:rPr lang="en-US" sz="2800" b="0" i="1" smtClean="0">
                                      <a:solidFill>
                                        <a:schemeClr val="accent1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</m:nary>
                              <m:r>
                                <a:rPr lang="en-US" sz="2800" b="0" i="0" smtClean="0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nary>
                                <m:naryPr>
                                  <m:subHide m:val="on"/>
                                  <m:supHide m:val="on"/>
                                  <m:ctrlPr>
                                    <a:rPr lang="en-US" sz="2800" b="0" i="1" smtClean="0">
                                      <a:solidFill>
                                        <a:schemeClr val="accent1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sz="2800" b="0" i="1" smtClean="0">
                                          <a:solidFill>
                                            <a:schemeClr val="accent1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accent1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  <m:r>
                                        <a:rPr lang="en-US" sz="2800" b="0" i="1" smtClean="0">
                                          <a:solidFill>
                                            <a:schemeClr val="accent1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800" b="0" i="1" smtClean="0">
                                          <a:solidFill>
                                            <a:schemeClr val="accent1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  <m:d>
                                        <m:dPr>
                                          <m:ctrlPr>
                                            <a:rPr lang="en-US" sz="2800" b="0" i="1" smtClean="0">
                                              <a:solidFill>
                                                <a:schemeClr val="accent1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800" b="0" i="1" smtClean="0">
                                              <a:solidFill>
                                                <a:schemeClr val="accent1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  <m:t>𝛾</m:t>
                                          </m:r>
                                        </m:e>
                                      </m:d>
                                    </m:e>
                                  </m:d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solidFill>
                                        <a:schemeClr val="accent1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  <m:r>
                                    <a:rPr lang="en-US" sz="2800" b="0" i="1" smtClean="0">
                                      <a:solidFill>
                                        <a:schemeClr val="accent1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</m:nary>
                            </m:oMath>
                          </a14:m>
                          <a:r>
                            <a:rPr lang="en-US" sz="2800" b="0" i="1" dirty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</a:rPr>
                            <a:t> 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</m:oMath>
                            </m:oMathPara>
                          </a14:m>
                          <a:endParaRPr lang="en-US" sz="2800" dirty="0">
                            <a:solidFill>
                              <a:schemeClr val="accent5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7380387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6">
                <a:extLst>
                  <a:ext uri="{FF2B5EF4-FFF2-40B4-BE49-F238E27FC236}">
                    <a16:creationId xmlns:a16="http://schemas.microsoft.com/office/drawing/2014/main" id="{DC89DA42-4FD9-8F31-6A71-E2AE9D4558B5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32532" y="3635851"/>
              <a:ext cx="11726935" cy="270307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298141">
                      <a:extLst>
                        <a:ext uri="{9D8B030D-6E8A-4147-A177-3AD203B41FA5}">
                          <a16:colId xmlns:a16="http://schemas.microsoft.com/office/drawing/2014/main" val="1568710543"/>
                        </a:ext>
                      </a:extLst>
                    </a:gridCol>
                    <a:gridCol w="7428794">
                      <a:extLst>
                        <a:ext uri="{9D8B030D-6E8A-4147-A177-3AD203B41FA5}">
                          <a16:colId xmlns:a16="http://schemas.microsoft.com/office/drawing/2014/main" val="3836887683"/>
                        </a:ext>
                      </a:extLst>
                    </a:gridCol>
                  </a:tblGrid>
                  <a:tr h="53435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t="-7143" r="-172566" b="-6476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7949" t="-7143" b="-64761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7243283"/>
                      </a:ext>
                    </a:extLst>
                  </a:tr>
                  <a:tr h="534353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800" b="0" i="1" dirty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</a:rPr>
                            <a:t>integration by parts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7949" t="-104651" b="-53255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04579508"/>
                      </a:ext>
                    </a:extLst>
                  </a:tr>
                  <a:tr h="623634">
                    <a:tc>
                      <a:txBody>
                        <a:bodyPr/>
                        <a:lstStyle/>
                        <a:p>
                          <a:pPr algn="r"/>
                          <a:endParaRPr lang="en-US" sz="2800" b="0" dirty="0"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7949" t="-179592" b="-36734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56074003"/>
                      </a:ext>
                    </a:extLst>
                  </a:tr>
                  <a:tr h="101073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t="-171250" r="-172566" b="-1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7949" t="-171250" b="-1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7380387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C9827C6-E1AC-6736-ECB8-FE655482250C}"/>
                  </a:ext>
                </a:extLst>
              </p:cNvPr>
              <p:cNvSpPr txBox="1"/>
              <p:nvPr/>
            </p:nvSpPr>
            <p:spPr>
              <a:xfrm>
                <a:off x="4897074" y="5476745"/>
                <a:ext cx="6102990" cy="7950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f>
                      <m:f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EC30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EC30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EC30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radPr>
                          <m:deg/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EC30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EC306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EC306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EC306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−2</m:t>
                                </m:r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EC306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𝑡</m:t>
                                </m:r>
                              </m:sup>
                            </m:sSup>
                          </m:e>
                        </m:rad>
                      </m:den>
                    </m:f>
                    <m:sSub>
                      <m:sSub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EC30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EC30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𝔼</m:t>
                        </m:r>
                      </m:e>
                      <m:sub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EC30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EC30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𝑞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EC30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𝑡</m:t>
                            </m:r>
                          </m:sub>
                        </m:sSub>
                      </m:sub>
                    </m:sSub>
                    <m:d>
                      <m:dPr>
                        <m:begChr m:val="⟨"/>
                        <m:endChr m:val="⟩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EC30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EC30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𝛾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EC30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,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EC30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𝑠</m:t>
                        </m:r>
                        <m:d>
                          <m:d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EC30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EC306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EC306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EC306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C9827C6-E1AC-6736-ECB8-FE65548225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7074" y="5476745"/>
                <a:ext cx="6102990" cy="795026"/>
              </a:xfrm>
              <a:prstGeom prst="rect">
                <a:avLst/>
              </a:prstGeom>
              <a:blipFill>
                <a:blip r:embed="rId4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D17BA11-2088-BF18-D4D1-797B1908B109}"/>
                  </a:ext>
                </a:extLst>
              </p:cNvPr>
              <p:cNvSpPr txBox="1"/>
              <p:nvPr/>
            </p:nvSpPr>
            <p:spPr>
              <a:xfrm>
                <a:off x="3212283" y="2657982"/>
                <a:ext cx="610299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noFill/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− 2⋅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⟨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𝑠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EC30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EC30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EC30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𝑋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EC30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EC306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,</m:t>
                    </m:r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EC306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∇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EC306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EC306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ln</m:t>
                    </m:r>
                    <m:r>
                      <a:rPr kumimoji="0" lang="en-US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EC306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EC30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EC30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𝑞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EC30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𝑡</m:t>
                        </m:r>
                      </m:sub>
                    </m:sSub>
                    <m:d>
                      <m:d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EC30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EC30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EC30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𝑋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EC30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EC306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⟩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D17BA11-2088-BF18-D4D1-797B1908B1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2283" y="2657982"/>
                <a:ext cx="6102990" cy="584775"/>
              </a:xfrm>
              <a:prstGeom prst="rect">
                <a:avLst/>
              </a:prstGeom>
              <a:blipFill>
                <a:blip r:embed="rId5"/>
                <a:stretch>
                  <a:fillRect t="-2128" b="-29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AE7731B-A423-0D45-4AC1-E4CF182459C6}"/>
                  </a:ext>
                </a:extLst>
              </p:cNvPr>
              <p:cNvSpPr txBox="1"/>
              <p:nvPr/>
            </p:nvSpPr>
            <p:spPr>
              <a:xfrm>
                <a:off x="6281247" y="120049"/>
                <a:ext cx="566691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F5327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Sources of error:</a:t>
                </a:r>
              </a:p>
              <a:p>
                <a:pPr marL="285750" marR="0" lvl="0" indent="-109538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F53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Initialize at Gaussian instead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b>
                    </m:sSub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DF5327">
                      <a:lumMod val="60000"/>
                      <a:lumOff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AE7731B-A423-0D45-4AC1-E4CF182459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1247" y="120049"/>
                <a:ext cx="5666913" cy="707886"/>
              </a:xfrm>
              <a:prstGeom prst="rect">
                <a:avLst/>
              </a:prstGeom>
              <a:blipFill>
                <a:blip r:embed="rId6"/>
                <a:stretch>
                  <a:fillRect t="-5263" r="-1790" b="-192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38261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021457B-58A6-E326-ECDB-4943F4DCF3EC}"/>
                  </a:ext>
                </a:extLst>
              </p:cNvPr>
              <p:cNvSpPr txBox="1"/>
              <p:nvPr/>
            </p:nvSpPr>
            <p:spPr>
              <a:xfrm>
                <a:off x="4101516" y="2463994"/>
                <a:ext cx="6102990" cy="9892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noFill/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noFill/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noFill/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kumimoji="0" lang="en-US" sz="3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noFill/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kumimoji="0" lang="en-US" sz="3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noFill/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1−</m:t>
                                </m:r>
                                <m:sSup>
                                  <m:sSupPr>
                                    <m:ctrlPr>
                                      <a:rPr kumimoji="0" lang="en-US" sz="32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noFill/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32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noFill/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kumimoji="0" lang="en-US" sz="32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noFill/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−2</m:t>
                                    </m:r>
                                    <m:r>
                                      <a:rPr kumimoji="0" lang="en-US" sz="32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noFill/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𝑡</m:t>
                                    </m:r>
                                  </m:sup>
                                </m:sSup>
                              </m:e>
                            </m:rad>
                          </m:den>
                        </m:f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noFill/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noFill/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𝔼</m:t>
                            </m:r>
                          </m:e>
                          <m:sub>
                            <m:sSub>
                              <m:sSubPr>
                                <m:ctrlPr>
                                  <a:rPr kumimoji="0" lang="en-US" sz="3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noFill/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3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noFill/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kumimoji="0" lang="en-US" sz="3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noFill/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𝑡</m:t>
                                </m:r>
                              </m:sub>
                            </m:sSub>
                          </m:sub>
                        </m:sSub>
                        <m:d>
                          <m:dPr>
                            <m:begChr m:val="⟨"/>
                            <m:endChr m:val="⟩"/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noFill/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noFill/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𝛾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noFill/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,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noFill/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𝑠</m:t>
                            </m:r>
                            <m:d>
                              <m:dPr>
                                <m:ctrlPr>
                                  <a:rPr kumimoji="0" lang="en-US" sz="3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noFill/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kumimoji="0" lang="en-US" sz="32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noFill/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32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noFill/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kumimoji="0" lang="en-US" sz="32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noFill/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021457B-58A6-E326-ECDB-4943F4DCF3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1516" y="2463994"/>
                <a:ext cx="6102990" cy="98924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5A4123-A96E-BC33-B727-9F4852A32E3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39" y="1294411"/>
                <a:ext cx="11794189" cy="5280271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b="1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Idea </a:t>
                </a:r>
                <a:r>
                  <a:rPr lang="en-US" dirty="0">
                    <a:solidFill>
                      <a:schemeClr val="bg2">
                        <a:lumMod val="90000"/>
                      </a:schemeClr>
                    </a:solidFill>
                  </a:rPr>
                  <a:t>[</a:t>
                </a:r>
                <a:r>
                  <a:rPr lang="en-US" dirty="0" err="1">
                    <a:solidFill>
                      <a:schemeClr val="bg2">
                        <a:lumMod val="90000"/>
                      </a:schemeClr>
                    </a:solidFill>
                  </a:rPr>
                  <a:t>Hyvarinen</a:t>
                </a:r>
                <a:r>
                  <a:rPr lang="en-US" dirty="0">
                    <a:solidFill>
                      <a:schemeClr val="bg2">
                        <a:lumMod val="90000"/>
                      </a:schemeClr>
                    </a:solidFill>
                  </a:rPr>
                  <a:t> ‘05, Vincent ‘11, Song-</a:t>
                </a:r>
                <a:r>
                  <a:rPr lang="en-US" dirty="0" err="1">
                    <a:solidFill>
                      <a:schemeClr val="bg2">
                        <a:lumMod val="90000"/>
                      </a:schemeClr>
                    </a:solidFill>
                  </a:rPr>
                  <a:t>Ermon</a:t>
                </a:r>
                <a:r>
                  <a:rPr lang="en-US" dirty="0">
                    <a:solidFill>
                      <a:schemeClr val="bg2">
                        <a:lumMod val="90000"/>
                      </a:schemeClr>
                    </a:solidFill>
                  </a:rPr>
                  <a:t> ’19]:</a:t>
                </a:r>
              </a:p>
              <a:p>
                <a:pPr marL="0" indent="0">
                  <a:buNone/>
                </a:pPr>
                <a:r>
                  <a:rPr lang="en-US" dirty="0"/>
                  <a:t>reduce estimating the score function to a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supervised learning task</a:t>
                </a:r>
              </a:p>
              <a:p>
                <a:pPr marL="0" lvl="0" indent="0">
                  <a:buNone/>
                  <a:defRPr/>
                </a:pPr>
                <a:endParaRPr lang="en-US" sz="1000" i="1" dirty="0">
                  <a:solidFill>
                    <a:schemeClr val="accent5"/>
                  </a:solidFill>
                  <a:latin typeface="Cambria Math" panose="02040503050406030204" pitchFamily="18" charset="0"/>
                </a:endParaRPr>
              </a:p>
              <a:p>
                <a:pPr marL="0" lvl="0" indent="0">
                  <a:buNone/>
                  <a:defRPr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𝔼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sub>
                        </m:sSub>
                        <m:sSup>
                          <m:sSupPr>
                            <m:ctrlP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accent5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chemeClr val="accent5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accent5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chemeClr val="accent5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func>
                    <m:r>
                      <a:rPr lang="en-US" i="1">
                        <a:solidFill>
                          <a:schemeClr val="accent5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−2⋅</m:t>
                    </m:r>
                  </m:oMath>
                </a14:m>
                <a:r>
                  <a:rPr lang="en-US" dirty="0">
                    <a:solidFill>
                      <a:schemeClr val="accent5"/>
                    </a:solidFill>
                  </a:rPr>
                  <a:t>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5A4123-A96E-BC33-B727-9F4852A32E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39" y="1294411"/>
                <a:ext cx="11794189" cy="5280271"/>
              </a:xfrm>
              <a:blipFill>
                <a:blip r:embed="rId3"/>
                <a:stretch>
                  <a:fillRect l="-1398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C9827C6-E1AC-6736-ECB8-FE655482250C}"/>
                  </a:ext>
                </a:extLst>
              </p:cNvPr>
              <p:cNvSpPr txBox="1"/>
              <p:nvPr/>
            </p:nvSpPr>
            <p:spPr>
              <a:xfrm>
                <a:off x="4294462" y="2557737"/>
                <a:ext cx="6102990" cy="8955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f>
                      <m:f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EC30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EC30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radPr>
                          <m:deg/>
                          <m:e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EC30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kumimoji="0" lang="en-US" sz="3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EC306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en-US" sz="3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EC306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kumimoji="0" lang="en-US" sz="3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EC306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−2</m:t>
                                </m:r>
                                <m:r>
                                  <a:rPr kumimoji="0" lang="en-US" sz="3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EC306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𝑡</m:t>
                                </m:r>
                              </m:sup>
                            </m:sSup>
                          </m:e>
                        </m:rad>
                      </m:den>
                    </m:f>
                    <m:sSub>
                      <m:sSub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EC30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EC30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𝔼</m:t>
                        </m:r>
                      </m:e>
                      <m:sub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EC30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EC30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𝑞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EC30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𝑡</m:t>
                            </m:r>
                          </m:sub>
                        </m:sSub>
                      </m:sub>
                    </m:sSub>
                    <m:d>
                      <m:dPr>
                        <m:begChr m:val="⟨"/>
                        <m:endChr m:val="⟩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EC30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EC30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𝛾</m:t>
                        </m:r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EC30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,</m:t>
                        </m:r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EC30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𝑠</m:t>
                        </m:r>
                        <m:d>
                          <m:d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EC30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en-US" sz="3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EC306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3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EC306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kumimoji="0" lang="en-US" sz="3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EC306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C9827C6-E1AC-6736-ECB8-FE65548225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4462" y="2557737"/>
                <a:ext cx="6102990" cy="895502"/>
              </a:xfrm>
              <a:prstGeom prst="rect">
                <a:avLst/>
              </a:prstGeom>
              <a:blipFill>
                <a:blip r:embed="rId4"/>
                <a:stretch>
                  <a:fillRect b="-5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191877B0-4C2F-DF1C-61C5-16AF3EAAD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SCORE MATCHING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1109835-4B5E-E4C5-86C0-F7BAD6233B36}"/>
                  </a:ext>
                </a:extLst>
              </p:cNvPr>
              <p:cNvSpPr txBox="1"/>
              <p:nvPr/>
            </p:nvSpPr>
            <p:spPr>
              <a:xfrm>
                <a:off x="6281247" y="120049"/>
                <a:ext cx="566691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F5327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Sources of error:</a:t>
                </a:r>
              </a:p>
              <a:p>
                <a:pPr marL="285750" marR="0" lvl="0" indent="-109538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F53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Initialize at Gaussian instead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b>
                    </m:sSub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DF5327">
                      <a:lumMod val="60000"/>
                      <a:lumOff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1109835-4B5E-E4C5-86C0-F7BAD6233B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1247" y="120049"/>
                <a:ext cx="5666913" cy="707886"/>
              </a:xfrm>
              <a:prstGeom prst="rect">
                <a:avLst/>
              </a:prstGeom>
              <a:blipFill>
                <a:blip r:embed="rId5"/>
                <a:stretch>
                  <a:fillRect t="-5263" r="-1790" b="-192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8319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5A4123-A96E-BC33-B727-9F4852A32E3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39" y="1294411"/>
                <a:ext cx="11794189" cy="584323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1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Idea </a:t>
                </a:r>
                <a:r>
                  <a:rPr lang="en-US" dirty="0">
                    <a:solidFill>
                      <a:schemeClr val="bg2">
                        <a:lumMod val="90000"/>
                      </a:schemeClr>
                    </a:solidFill>
                  </a:rPr>
                  <a:t>[</a:t>
                </a:r>
                <a:r>
                  <a:rPr lang="en-US" dirty="0" err="1">
                    <a:solidFill>
                      <a:schemeClr val="bg2">
                        <a:lumMod val="90000"/>
                      </a:schemeClr>
                    </a:solidFill>
                  </a:rPr>
                  <a:t>Hyvarinen</a:t>
                </a:r>
                <a:r>
                  <a:rPr lang="en-US" dirty="0">
                    <a:solidFill>
                      <a:schemeClr val="bg2">
                        <a:lumMod val="90000"/>
                      </a:schemeClr>
                    </a:solidFill>
                  </a:rPr>
                  <a:t> ‘05, Vincent ‘11, Song-</a:t>
                </a:r>
                <a:r>
                  <a:rPr lang="en-US" dirty="0" err="1">
                    <a:solidFill>
                      <a:schemeClr val="bg2">
                        <a:lumMod val="90000"/>
                      </a:schemeClr>
                    </a:solidFill>
                  </a:rPr>
                  <a:t>Ermon</a:t>
                </a:r>
                <a:r>
                  <a:rPr lang="en-US" dirty="0">
                    <a:solidFill>
                      <a:schemeClr val="bg2">
                        <a:lumMod val="90000"/>
                      </a:schemeClr>
                    </a:solidFill>
                  </a:rPr>
                  <a:t> ’19]:</a:t>
                </a:r>
              </a:p>
              <a:p>
                <a:pPr marL="0" indent="0">
                  <a:buNone/>
                </a:pPr>
                <a:r>
                  <a:rPr lang="en-US" dirty="0"/>
                  <a:t>reduce estimating the score function to a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supervised learning task</a:t>
                </a:r>
              </a:p>
              <a:p>
                <a:pPr marL="0" lvl="0" indent="0">
                  <a:buNone/>
                  <a:defRPr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𝔼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sub>
                        </m:sSub>
                        <m:sSup>
                          <m:sSupPr>
                            <m:ctrlP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accent5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chemeClr val="accent5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accent5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solidFill>
                                              <a:schemeClr val="accent5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b="0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i="1">
                                        <a:solidFill>
                                          <a:schemeClr val="accent5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solidFill>
                                          <a:schemeClr val="accent5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i="1">
                                            <a:solidFill>
                                              <a:schemeClr val="accent5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accent5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1−</m:t>
                                        </m:r>
                                        <m:sSup>
                                          <m:sSupPr>
                                            <m:ctrlPr>
                                              <a:rPr lang="en-US" i="1">
                                                <a:solidFill>
                                                  <a:schemeClr val="accent5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chemeClr val="accent5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𝑒</m:t>
                                            </m:r>
                                          </m:e>
                                          <m:sup>
                                            <m:r>
                                              <a:rPr lang="en-US" i="1">
                                                <a:solidFill>
                                                  <a:schemeClr val="accent5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−2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chemeClr val="accent5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sup>
                                        </m:sSup>
                                      </m:e>
                                    </m:rad>
                                  </m:den>
                                </m:f>
                                <m:r>
                                  <a:rPr lang="en-US" b="0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</m:d>
                          </m:e>
                          <m:sup>
                            <m: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func>
                  </m:oMath>
                </a14:m>
                <a:r>
                  <a:rPr lang="en-US" dirty="0">
                    <a:solidFill>
                      <a:schemeClr val="accent5"/>
                    </a:solidFill>
                  </a:rPr>
                  <a:t> </a:t>
                </a:r>
              </a:p>
              <a:p>
                <a:pPr marL="0" lvl="0" indent="0">
                  <a:buNone/>
                  <a:defRPr/>
                </a:pPr>
                <a:r>
                  <a:rPr lang="en-US" sz="1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</a:t>
                </a:r>
              </a:p>
              <a:p>
                <a:pPr marL="0" indent="0">
                  <a:buNone/>
                </a:pPr>
                <a:endParaRPr lang="en-US" sz="140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sz="10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5A4123-A96E-BC33-B727-9F4852A32E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39" y="1294411"/>
                <a:ext cx="11794189" cy="5843236"/>
              </a:xfrm>
              <a:blipFill>
                <a:blip r:embed="rId2"/>
                <a:stretch>
                  <a:fillRect l="-1398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191877B0-4C2F-DF1C-61C5-16AF3EAAD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SCORE MATCHING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71FED9C-C8CA-767D-DA2E-5CC10FEEEEA1}"/>
                  </a:ext>
                </a:extLst>
              </p:cNvPr>
              <p:cNvSpPr txBox="1"/>
              <p:nvPr/>
            </p:nvSpPr>
            <p:spPr>
              <a:xfrm>
                <a:off x="6281247" y="120049"/>
                <a:ext cx="566691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F5327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Sources of error:</a:t>
                </a:r>
              </a:p>
              <a:p>
                <a:pPr marL="285750" marR="0" lvl="0" indent="-109538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F53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Initialize at Gaussian instead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b>
                    </m:sSub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DF5327">
                      <a:lumMod val="60000"/>
                      <a:lumOff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71FED9C-C8CA-767D-DA2E-5CC10FEEEE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1247" y="120049"/>
                <a:ext cx="5666913" cy="707886"/>
              </a:xfrm>
              <a:prstGeom prst="rect">
                <a:avLst/>
              </a:prstGeom>
              <a:blipFill>
                <a:blip r:embed="rId3"/>
                <a:stretch>
                  <a:fillRect t="-5263" r="-1790" b="-192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23847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5A4123-A96E-BC33-B727-9F4852A32E3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39" y="1294411"/>
                <a:ext cx="11794189" cy="584323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1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Idea </a:t>
                </a:r>
                <a:r>
                  <a:rPr lang="en-US" dirty="0">
                    <a:solidFill>
                      <a:schemeClr val="bg2">
                        <a:lumMod val="90000"/>
                      </a:schemeClr>
                    </a:solidFill>
                  </a:rPr>
                  <a:t>[</a:t>
                </a:r>
                <a:r>
                  <a:rPr lang="en-US" dirty="0" err="1">
                    <a:solidFill>
                      <a:schemeClr val="bg2">
                        <a:lumMod val="90000"/>
                      </a:schemeClr>
                    </a:solidFill>
                  </a:rPr>
                  <a:t>Hyvarinen</a:t>
                </a:r>
                <a:r>
                  <a:rPr lang="en-US" dirty="0">
                    <a:solidFill>
                      <a:schemeClr val="bg2">
                        <a:lumMod val="90000"/>
                      </a:schemeClr>
                    </a:solidFill>
                  </a:rPr>
                  <a:t> ‘05, Vincent ‘11, Song-</a:t>
                </a:r>
                <a:r>
                  <a:rPr lang="en-US" dirty="0" err="1">
                    <a:solidFill>
                      <a:schemeClr val="bg2">
                        <a:lumMod val="90000"/>
                      </a:schemeClr>
                    </a:solidFill>
                  </a:rPr>
                  <a:t>Ermon</a:t>
                </a:r>
                <a:r>
                  <a:rPr lang="en-US" dirty="0">
                    <a:solidFill>
                      <a:schemeClr val="bg2">
                        <a:lumMod val="90000"/>
                      </a:schemeClr>
                    </a:solidFill>
                  </a:rPr>
                  <a:t> ’19]:</a:t>
                </a:r>
              </a:p>
              <a:p>
                <a:pPr marL="0" indent="0">
                  <a:buNone/>
                </a:pPr>
                <a:r>
                  <a:rPr lang="en-US" dirty="0"/>
                  <a:t>reduce estimating the score function to a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supervised learning task</a:t>
                </a:r>
              </a:p>
              <a:p>
                <a:pPr marL="0" lvl="0" indent="0">
                  <a:buNone/>
                  <a:defRPr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𝔼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sub>
                        </m:sSub>
                        <m:sSup>
                          <m:sSupPr>
                            <m:ctrlP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accent5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chemeClr val="accent5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accent5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solidFill>
                                              <a:schemeClr val="accent5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b="0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0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</m:d>
                          </m:e>
                          <m:sup>
                            <m: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func>
                  </m:oMath>
                </a14:m>
                <a:r>
                  <a:rPr lang="en-US" dirty="0">
                    <a:solidFill>
                      <a:schemeClr val="accent5"/>
                    </a:solidFill>
                  </a:rPr>
                  <a:t> </a:t>
                </a:r>
              </a:p>
              <a:p>
                <a:pPr marL="0" lvl="0" indent="0">
                  <a:buNone/>
                  <a:defRPr/>
                </a:pPr>
                <a:r>
                  <a:rPr lang="en-US" sz="1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</a:t>
                </a: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Interpretation: </a:t>
                </a:r>
                <a:r>
                  <a:rPr lang="en-US" dirty="0"/>
                  <a:t>g</a:t>
                </a: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iven noisy image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, predict noise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that was added</a:t>
                </a:r>
              </a:p>
              <a:p>
                <a:pPr marL="0" indent="0">
                  <a:buNone/>
                </a:pPr>
                <a:endParaRPr lang="en-US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sz="1600" dirty="0"/>
              </a:p>
              <a:p>
                <a:pPr marL="0" indent="0">
                  <a:buNone/>
                </a:pPr>
                <a:endParaRPr lang="en-US" sz="1200" dirty="0"/>
              </a:p>
              <a:p>
                <a:pPr marL="0" indent="0">
                  <a:buNone/>
                </a:pPr>
                <a:endParaRPr lang="en-US" sz="140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sz="10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5A4123-A96E-BC33-B727-9F4852A32E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39" y="1294411"/>
                <a:ext cx="11794189" cy="5843236"/>
              </a:xfrm>
              <a:blipFill>
                <a:blip r:embed="rId2"/>
                <a:stretch>
                  <a:fillRect l="-1398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191877B0-4C2F-DF1C-61C5-16AF3EAAD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SCORE MATCHING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71FED9C-C8CA-767D-DA2E-5CC10FEEEEA1}"/>
                  </a:ext>
                </a:extLst>
              </p:cNvPr>
              <p:cNvSpPr txBox="1"/>
              <p:nvPr/>
            </p:nvSpPr>
            <p:spPr>
              <a:xfrm>
                <a:off x="6281247" y="120049"/>
                <a:ext cx="566691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F5327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Sources of error:</a:t>
                </a:r>
              </a:p>
              <a:p>
                <a:pPr marL="285750" marR="0" lvl="0" indent="-109538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F53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Initialize at Gaussian instead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b>
                    </m:sSub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DF5327">
                      <a:lumMod val="60000"/>
                      <a:lumOff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71FED9C-C8CA-767D-DA2E-5CC10FEEEE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1247" y="120049"/>
                <a:ext cx="5666913" cy="707886"/>
              </a:xfrm>
              <a:prstGeom prst="rect">
                <a:avLst/>
              </a:prstGeom>
              <a:blipFill>
                <a:blip r:embed="rId3"/>
                <a:stretch>
                  <a:fillRect t="-5263" r="-1790" b="-192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9DAD91D8-C0DA-6A5F-DC21-0E0F9223F7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5323" y="4216031"/>
            <a:ext cx="1984005" cy="24374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45A4FDC8-4E53-2E40-B8A6-3E699C0EDA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8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02582" y="4216029"/>
            <a:ext cx="1984005" cy="24374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1AEDF6F-4871-955E-3148-EBFC77A5CBDD}"/>
              </a:ext>
            </a:extLst>
          </p:cNvPr>
          <p:cNvCxnSpPr>
            <a:cxnSpLocks/>
          </p:cNvCxnSpPr>
          <p:nvPr/>
        </p:nvCxnSpPr>
        <p:spPr>
          <a:xfrm>
            <a:off x="6774519" y="5430347"/>
            <a:ext cx="826228" cy="0"/>
          </a:xfrm>
          <a:prstGeom prst="straightConnector1">
            <a:avLst/>
          </a:prstGeom>
          <a:ln w="53975">
            <a:solidFill>
              <a:schemeClr val="accent5">
                <a:lumMod val="60000"/>
                <a:lumOff val="40000"/>
              </a:schemeClr>
            </a:solidFill>
            <a:tailEnd type="stealth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1C6155A-93A8-3477-84C7-D3BC9E1FE638}"/>
                  </a:ext>
                </a:extLst>
              </p:cNvPr>
              <p:cNvSpPr txBox="1"/>
              <p:nvPr/>
            </p:nvSpPr>
            <p:spPr>
              <a:xfrm>
                <a:off x="1369143" y="4645517"/>
                <a:ext cx="3224345" cy="1569660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Fit neural net to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training examples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drawn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60000"/>
                                <a:lumOff val="4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60000"/>
                                <a:lumOff val="4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60000"/>
                                <a:lumOff val="4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sub>
                    </m:sSub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1C6155A-93A8-3477-84C7-D3BC9E1FE6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9143" y="4645517"/>
                <a:ext cx="3224345" cy="156966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610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5A4123-A96E-BC33-B727-9F4852A32E3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39" y="1294411"/>
                <a:ext cx="11794189" cy="4990979"/>
              </a:xfrm>
            </p:spPr>
            <p:txBody>
              <a:bodyPr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lang="en-US" dirty="0">
                  <a:solidFill>
                    <a:srgbClr val="FEC306">
                      <a:lumMod val="20000"/>
                      <a:lumOff val="80000"/>
                    </a:srgbClr>
                  </a:solidFill>
                  <a:latin typeface="Calibri" panose="020F0502020204030204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lang="en-US" dirty="0">
                  <a:solidFill>
                    <a:srgbClr val="FEC306">
                      <a:lumMod val="20000"/>
                      <a:lumOff val="80000"/>
                    </a:srgbClr>
                  </a:solidFill>
                  <a:latin typeface="Calibri" panose="020F0502020204030204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Still far from rigorously understanding why neural nets can solve such supervised tasks well... We will just take on faith that they can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 pitchFamily="2" charset="2"/>
                  </a:rPr>
                  <a:t>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lang="en-US" sz="800" dirty="0">
                  <a:solidFill>
                    <a:srgbClr val="FEC306">
                      <a:lumMod val="20000"/>
                      <a:lumOff val="80000"/>
                    </a:srgbClr>
                  </a:solidFill>
                  <a:latin typeface="Calibri" panose="020F0502020204030204"/>
                  <a:sym typeface="Wingdings" pitchFamily="2" charset="2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 pitchFamily="2" charset="2"/>
                  </a:rPr>
                  <a:t>Assumption: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 pitchFamily="2" charset="2"/>
                  </a:rPr>
                  <a:t> For all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Wingdings" pitchFamily="2" charset="2"/>
                      </a:rPr>
                      <m:t>𝑡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score estimate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sub>
                    </m:sSub>
                    <m:d>
                      <m:d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⋅</m:t>
                        </m:r>
                      </m:e>
                    </m:d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satisfies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1050" b="0" i="1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5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5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sSub>
                            <m:sSubPr>
                              <m:ctrlP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𝒒</m:t>
                              </m:r>
                            </m:e>
                            <m:sub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𝒕</m:t>
                              </m:r>
                            </m:sub>
                          </m:sSub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5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kumimoji="0" lang="en-US" sz="3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5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0" lang="en-US" sz="3200" b="1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5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3200" b="1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5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𝒔</m:t>
                                      </m:r>
                                    </m:e>
                                    <m:sub>
                                      <m:r>
                                        <a:rPr kumimoji="0" lang="en-US" sz="3200" b="1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5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𝒕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kumimoji="0" lang="en-US" sz="3200" b="1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5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kumimoji="0" lang="en-US" sz="3200" b="1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accent5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3200" b="1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accent5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𝑿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3200" b="1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accent5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𝒕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kumimoji="0" lang="en-US" sz="3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5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kumimoji="0" lang="en-US" sz="3200" b="1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5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𝛁</m:t>
                                  </m:r>
                                  <m:func>
                                    <m:funcPr>
                                      <m:ctrlPr>
                                        <a:rPr kumimoji="0" lang="en-US" sz="3200" b="1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5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a:rPr kumimoji="0" lang="en-US" sz="3200" b="1" i="0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5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𝐥𝐧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kumimoji="0" lang="en-US" sz="3200" b="1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accent5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3200" b="1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accent5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𝒒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3200" b="1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accent5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𝒕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kumimoji="0" lang="en-US" sz="3200" b="1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accent5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kumimoji="0" lang="en-US" sz="3200" b="1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accent5"/>
                                                  </a:solidFill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kumimoji="0" lang="en-US" sz="3200" b="1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accent5"/>
                                                  </a:solidFill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𝑿</m:t>
                                              </m:r>
                                            </m:e>
                                            <m:sub>
                                              <m:r>
                                                <a:rPr kumimoji="0" lang="en-US" sz="3200" b="1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accent5"/>
                                                  </a:solidFill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𝒕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func>
                                </m:e>
                              </m:d>
                            </m:e>
                            <m:sup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d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bSup>
                        <m:sSubSup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5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5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𝜺</m:t>
                          </m:r>
                        </m:e>
                        <m:sub>
                          <m: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5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𝐬𝐜</m:t>
                          </m:r>
                        </m:sub>
                        <m:sup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5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</m:oMath>
                  </m:oMathPara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5A4123-A96E-BC33-B727-9F4852A32E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39" y="1294411"/>
                <a:ext cx="11794189" cy="4990979"/>
              </a:xfrm>
              <a:blipFill>
                <a:blip r:embed="rId2"/>
                <a:stretch>
                  <a:fillRect l="-1398" r="-8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191877B0-4C2F-DF1C-61C5-16AF3EAAD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SCORE MATCHING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71FED9C-C8CA-767D-DA2E-5CC10FEEEEA1}"/>
                  </a:ext>
                </a:extLst>
              </p:cNvPr>
              <p:cNvSpPr txBox="1"/>
              <p:nvPr/>
            </p:nvSpPr>
            <p:spPr>
              <a:xfrm>
                <a:off x="6281247" y="120049"/>
                <a:ext cx="5666913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F5327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Sources of error:</a:t>
                </a:r>
              </a:p>
              <a:p>
                <a:pPr marL="285750" marR="0" lvl="0" indent="-109538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F53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Initialize at Gaussian instead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b>
                    </m:sSub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DF5327">
                      <a:lumMod val="60000"/>
                      <a:lumOff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285750" marR="0" lvl="0" indent="-109538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F53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Score estimation error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71FED9C-C8CA-767D-DA2E-5CC10FEEEE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1247" y="120049"/>
                <a:ext cx="5666913" cy="1015663"/>
              </a:xfrm>
              <a:prstGeom prst="rect">
                <a:avLst/>
              </a:prstGeom>
              <a:blipFill>
                <a:blip r:embed="rId3"/>
                <a:stretch>
                  <a:fillRect t="-3704" r="-1790" b="-13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45A4FDC8-4E53-2E40-B8A6-3E699C0EDA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8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35617" y="1599187"/>
            <a:ext cx="1288227" cy="15826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1AEDF6F-4871-955E-3148-EBFC77A5CBDD}"/>
              </a:ext>
            </a:extLst>
          </p:cNvPr>
          <p:cNvCxnSpPr>
            <a:cxnSpLocks/>
          </p:cNvCxnSpPr>
          <p:nvPr/>
        </p:nvCxnSpPr>
        <p:spPr>
          <a:xfrm>
            <a:off x="6805029" y="2391588"/>
            <a:ext cx="826228" cy="0"/>
          </a:xfrm>
          <a:prstGeom prst="straightConnector1">
            <a:avLst/>
          </a:prstGeom>
          <a:ln w="53975">
            <a:solidFill>
              <a:schemeClr val="accent5">
                <a:lumMod val="60000"/>
                <a:lumOff val="40000"/>
              </a:schemeClr>
            </a:solidFill>
            <a:tailEnd type="stealth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1C6155A-93A8-3477-84C7-D3BC9E1FE638}"/>
                  </a:ext>
                </a:extLst>
              </p:cNvPr>
              <p:cNvSpPr txBox="1"/>
              <p:nvPr/>
            </p:nvSpPr>
            <p:spPr>
              <a:xfrm>
                <a:off x="2379274" y="1698029"/>
                <a:ext cx="2837572" cy="1384995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Fit neural net to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training examples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drawn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60000"/>
                                <a:lumOff val="4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60000"/>
                                <a:lumOff val="4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60000"/>
                                <a:lumOff val="4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sub>
                    </m:sSub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1C6155A-93A8-3477-84C7-D3BC9E1FE6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9274" y="1698029"/>
                <a:ext cx="2837572" cy="138499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C9FA062-3787-BEAF-2845-CBB41B06D178}"/>
              </a:ext>
            </a:extLst>
          </p:cNvPr>
          <p:cNvSpPr/>
          <p:nvPr/>
        </p:nvSpPr>
        <p:spPr>
          <a:xfrm>
            <a:off x="243840" y="4467638"/>
            <a:ext cx="11297132" cy="1580225"/>
          </a:xfrm>
          <a:prstGeom prst="roundRect">
            <a:avLst/>
          </a:prstGeom>
          <a:noFill/>
          <a:ln w="38100"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1473BB36-0B4E-14DB-21C0-0C20275A21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16846" y="1599187"/>
            <a:ext cx="1288228" cy="15826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48775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6DEB4-B11F-5D0F-ADEC-0BC2EF24A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DIFFUSION MODELS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A7A1C-B3BE-22B9-23D9-26CA6B745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1"/>
            <a:ext cx="11704320" cy="528027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Reverse process </a:t>
            </a:r>
            <a:r>
              <a:rPr lang="en-US" dirty="0">
                <a:solidFill>
                  <a:schemeClr val="accent6"/>
                </a:solidFill>
              </a:rPr>
              <a:t>(in practice)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BD5055BB-20E0-A3F2-4143-BD309AEC9891}"/>
                  </a:ext>
                </a:extLst>
              </p:cNvPr>
              <p:cNvSpPr txBox="1"/>
              <p:nvPr/>
            </p:nvSpPr>
            <p:spPr>
              <a:xfrm>
                <a:off x="983108" y="4815823"/>
                <a:ext cx="102669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=0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BD5055BB-20E0-A3F2-4143-BD309AEC98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108" y="4815823"/>
                <a:ext cx="1026691" cy="492443"/>
              </a:xfrm>
              <a:prstGeom prst="rect">
                <a:avLst/>
              </a:prstGeom>
              <a:blipFill>
                <a:blip r:embed="rId2"/>
                <a:stretch>
                  <a:fillRect l="-8537" r="-12195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8" name="TextBox 1027">
                <a:extLst>
                  <a:ext uri="{FF2B5EF4-FFF2-40B4-BE49-F238E27FC236}">
                    <a16:creationId xmlns:a16="http://schemas.microsoft.com/office/drawing/2014/main" id="{7C6592DD-1483-F6AA-4472-6DF7B941484B}"/>
                  </a:ext>
                </a:extLst>
              </p:cNvPr>
              <p:cNvSpPr txBox="1"/>
              <p:nvPr/>
            </p:nvSpPr>
            <p:spPr>
              <a:xfrm>
                <a:off x="10121286" y="4815822"/>
                <a:ext cx="105176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𝑇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28" name="TextBox 1027">
                <a:extLst>
                  <a:ext uri="{FF2B5EF4-FFF2-40B4-BE49-F238E27FC236}">
                    <a16:creationId xmlns:a16="http://schemas.microsoft.com/office/drawing/2014/main" id="{7C6592DD-1483-F6AA-4472-6DF7B94148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1286" y="4815822"/>
                <a:ext cx="1051762" cy="492443"/>
              </a:xfrm>
              <a:prstGeom prst="rect">
                <a:avLst/>
              </a:prstGeom>
              <a:blipFill>
                <a:blip r:embed="rId3"/>
                <a:stretch>
                  <a:fillRect l="-7143" r="-1190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30" name="Straight Arrow Connector 1029">
            <a:extLst>
              <a:ext uri="{FF2B5EF4-FFF2-40B4-BE49-F238E27FC236}">
                <a16:creationId xmlns:a16="http://schemas.microsoft.com/office/drawing/2014/main" id="{7DC9C6FC-2BA3-002A-A9BB-9C204BAC3E8C}"/>
              </a:ext>
            </a:extLst>
          </p:cNvPr>
          <p:cNvCxnSpPr>
            <a:cxnSpLocks/>
          </p:cNvCxnSpPr>
          <p:nvPr/>
        </p:nvCxnSpPr>
        <p:spPr>
          <a:xfrm>
            <a:off x="2617509" y="5062043"/>
            <a:ext cx="6956981" cy="0"/>
          </a:xfrm>
          <a:prstGeom prst="straightConnector1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32" name="TextBox 1031">
                <a:extLst>
                  <a:ext uri="{FF2B5EF4-FFF2-40B4-BE49-F238E27FC236}">
                    <a16:creationId xmlns:a16="http://schemas.microsoft.com/office/drawing/2014/main" id="{8D61EE17-20A7-B698-CE34-46ACCA5B118D}"/>
                  </a:ext>
                </a:extLst>
              </p:cNvPr>
              <p:cNvSpPr txBox="1"/>
              <p:nvPr/>
            </p:nvSpPr>
            <p:spPr>
              <a:xfrm>
                <a:off x="2124087" y="5308265"/>
                <a:ext cx="7849585" cy="10429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𝐝</m:t>
                      </m:r>
                      <m:sSubSup>
                        <m:sSubSup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𝑿</m:t>
                          </m:r>
                        </m:e>
                        <m:sub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𝒕</m:t>
                          </m:r>
                        </m:sub>
                        <m:sup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←</m:t>
                          </m:r>
                        </m:sup>
                      </m:sSubSup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𝑿</m:t>
                              </m:r>
                            </m:e>
                            <m:sub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𝒕</m:t>
                              </m:r>
                            </m:sub>
                            <m:sup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←</m:t>
                              </m:r>
                            </m:sup>
                          </m:sSubSup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  <m: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𝛁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𝐥𝐧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sSub>
                            <m:sSubPr>
                              <m:ctrlP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𝒒</m:t>
                              </m:r>
                            </m:e>
                            <m:sub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𝑻</m:t>
                              </m:r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𝒕</m:t>
                              </m:r>
                            </m:sub>
                          </m:sSub>
                          <m:d>
                            <m:dPr>
                              <m:ctrlP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kumimoji="0" lang="en-US" sz="3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en-US" sz="3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𝑿</m:t>
                                  </m:r>
                                </m:e>
                                <m:sub>
                                  <m:r>
                                    <a:rPr kumimoji="0" lang="en-US" sz="3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𝒕</m:t>
                                  </m:r>
                                </m:sub>
                                <m:sup>
                                  <m:r>
                                    <a:rPr kumimoji="0" lang="en-US" sz="3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←</m:t>
                                  </m:r>
                                </m:sup>
                              </m:sSubSup>
                            </m:e>
                          </m:d>
                        </m:e>
                      </m:d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𝐝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𝒕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radPr>
                        <m:deg/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e>
                      </m:rad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𝐝</m:t>
                      </m:r>
                      <m:sSub>
                        <m:sSub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𝑩</m:t>
                          </m:r>
                        </m:e>
                        <m:sub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𝒕</m:t>
                          </m:r>
                        </m:sub>
                      </m:sSub>
                    </m:oMath>
                  </m:oMathPara>
                </a14:m>
                <a:endPara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𝑋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sub>
                      <m:sup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←</m:t>
                        </m:r>
                      </m:sup>
                    </m:sSubSup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∼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b>
                    </m:sSub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(forward process at time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𝑇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1032" name="TextBox 1031">
                <a:extLst>
                  <a:ext uri="{FF2B5EF4-FFF2-40B4-BE49-F238E27FC236}">
                    <a16:creationId xmlns:a16="http://schemas.microsoft.com/office/drawing/2014/main" id="{8D61EE17-20A7-B698-CE34-46ACCA5B11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4087" y="5308265"/>
                <a:ext cx="7849585" cy="1042978"/>
              </a:xfrm>
              <a:prstGeom prst="rect">
                <a:avLst/>
              </a:prstGeom>
              <a:blipFill>
                <a:blip r:embed="rId4"/>
                <a:stretch>
                  <a:fillRect l="-969" r="-646" b="-253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085C2FD-986C-2FFF-1CF0-AC4D6B4A87DB}"/>
                  </a:ext>
                </a:extLst>
              </p:cNvPr>
              <p:cNvSpPr txBox="1"/>
              <p:nvPr/>
            </p:nvSpPr>
            <p:spPr>
              <a:xfrm>
                <a:off x="6281247" y="120049"/>
                <a:ext cx="5666913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F5327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Sources of error:</a:t>
                </a:r>
              </a:p>
              <a:p>
                <a:pPr marL="285750" marR="0" lvl="0" indent="-109538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F53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Initialize at Gaussian instead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b>
                    </m:sSub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DF5327">
                      <a:lumMod val="60000"/>
                      <a:lumOff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285750" marR="0" lvl="0" indent="-109538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F53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Score estimation error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085C2FD-986C-2FFF-1CF0-AC4D6B4A87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1247" y="120049"/>
                <a:ext cx="5666913" cy="1015663"/>
              </a:xfrm>
              <a:prstGeom prst="rect">
                <a:avLst/>
              </a:prstGeom>
              <a:blipFill>
                <a:blip r:embed="rId5"/>
                <a:stretch>
                  <a:fillRect t="-3704" r="-1790" b="-13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small dog looking at the camera&#10;&#10;Description automatically generated with low confidence">
            <a:extLst>
              <a:ext uri="{FF2B5EF4-FFF2-40B4-BE49-F238E27FC236}">
                <a16:creationId xmlns:a16="http://schemas.microsoft.com/office/drawing/2014/main" id="{6E82BF6D-22F8-C813-6C80-E42DEC0D07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0103" y="2073895"/>
            <a:ext cx="2049932" cy="25184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icture containing dog, indoor, mammal&#10;&#10;Description automatically generated">
            <a:extLst>
              <a:ext uri="{FF2B5EF4-FFF2-40B4-BE49-F238E27FC236}">
                <a16:creationId xmlns:a16="http://schemas.microsoft.com/office/drawing/2014/main" id="{F3A390EA-23E8-B05C-88A3-FB1FC41B3B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69000"/>
                    </a14:imgEffect>
                    <a14:imgEffect>
                      <a14:brightnessContrast contrast="5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0866" y="2073895"/>
            <a:ext cx="2052522" cy="25216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6837CC-845F-BDAF-E66C-B7D2F0E1A2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95000"/>
                    </a14:imgEffect>
                    <a14:imgEffect>
                      <a14:brightnessContrast contrast="6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8659" y="2073895"/>
            <a:ext cx="2050418" cy="25190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picture containing indoor, white, mammal&#10;&#10;Description automatically generated">
            <a:extLst>
              <a:ext uri="{FF2B5EF4-FFF2-40B4-BE49-F238E27FC236}">
                <a16:creationId xmlns:a16="http://schemas.microsoft.com/office/drawing/2014/main" id="{67C53C10-29CC-3EBA-527F-B7462FB047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67000"/>
                    </a14:imgEffect>
                    <a14:imgEffect>
                      <a14:brightnessContrast contrast="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69409" y="2073895"/>
            <a:ext cx="2050413" cy="25190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08C0B0CF-02B2-21D7-33BC-3ED506A8065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5000" contrast="9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965" y="2073895"/>
            <a:ext cx="2050420" cy="2519087"/>
          </a:xfrm>
          <a:prstGeom prst="rect">
            <a:avLst/>
          </a:prstGeom>
          <a:ln w="76200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D1BEC68-AAD1-4865-A8CD-0E16ABF6FFA4}"/>
              </a:ext>
            </a:extLst>
          </p:cNvPr>
          <p:cNvSpPr txBox="1"/>
          <p:nvPr/>
        </p:nvSpPr>
        <p:spPr>
          <a:xfrm>
            <a:off x="723124" y="3334381"/>
            <a:ext cx="15459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270">
                  <a:solidFill>
                    <a:srgbClr val="DF5327">
                      <a:lumMod val="50000"/>
                    </a:srgbClr>
                  </a:solidFill>
                </a:ln>
                <a:solidFill>
                  <a:srgbClr val="DF5327">
                    <a:lumMod val="60000"/>
                    <a:lumOff val="40000"/>
                  </a:srgbClr>
                </a:solidFill>
                <a:effectLst>
                  <a:glow rad="40286">
                    <a:srgbClr val="DF5327">
                      <a:lumMod val="50000"/>
                      <a:alpha val="60073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initialize at pure Gaussian</a:t>
            </a:r>
          </a:p>
        </p:txBody>
      </p:sp>
    </p:spTree>
    <p:extLst>
      <p:ext uri="{BB962C8B-B14F-4D97-AF65-F5344CB8AC3E}">
        <p14:creationId xmlns:p14="http://schemas.microsoft.com/office/powerpoint/2010/main" val="17425526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6DEB4-B11F-5D0F-ADEC-0BC2EF24A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DIFFUSION MODELS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A7A1C-B3BE-22B9-23D9-26CA6B745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1"/>
            <a:ext cx="11704320" cy="528027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Reverse process </a:t>
            </a:r>
            <a:r>
              <a:rPr lang="en-US" dirty="0">
                <a:solidFill>
                  <a:schemeClr val="accent6"/>
                </a:solidFill>
              </a:rPr>
              <a:t>(in practice)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BD5055BB-20E0-A3F2-4143-BD309AEC9891}"/>
                  </a:ext>
                </a:extLst>
              </p:cNvPr>
              <p:cNvSpPr txBox="1"/>
              <p:nvPr/>
            </p:nvSpPr>
            <p:spPr>
              <a:xfrm>
                <a:off x="983108" y="4815823"/>
                <a:ext cx="102669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=0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BD5055BB-20E0-A3F2-4143-BD309AEC98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108" y="4815823"/>
                <a:ext cx="1026691" cy="492443"/>
              </a:xfrm>
              <a:prstGeom prst="rect">
                <a:avLst/>
              </a:prstGeom>
              <a:blipFill>
                <a:blip r:embed="rId2"/>
                <a:stretch>
                  <a:fillRect l="-8537" r="-12195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8" name="TextBox 1027">
                <a:extLst>
                  <a:ext uri="{FF2B5EF4-FFF2-40B4-BE49-F238E27FC236}">
                    <a16:creationId xmlns:a16="http://schemas.microsoft.com/office/drawing/2014/main" id="{7C6592DD-1483-F6AA-4472-6DF7B941484B}"/>
                  </a:ext>
                </a:extLst>
              </p:cNvPr>
              <p:cNvSpPr txBox="1"/>
              <p:nvPr/>
            </p:nvSpPr>
            <p:spPr>
              <a:xfrm>
                <a:off x="10121286" y="4815822"/>
                <a:ext cx="105176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𝑇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28" name="TextBox 1027">
                <a:extLst>
                  <a:ext uri="{FF2B5EF4-FFF2-40B4-BE49-F238E27FC236}">
                    <a16:creationId xmlns:a16="http://schemas.microsoft.com/office/drawing/2014/main" id="{7C6592DD-1483-F6AA-4472-6DF7B94148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1286" y="4815822"/>
                <a:ext cx="1051762" cy="492443"/>
              </a:xfrm>
              <a:prstGeom prst="rect">
                <a:avLst/>
              </a:prstGeom>
              <a:blipFill>
                <a:blip r:embed="rId3"/>
                <a:stretch>
                  <a:fillRect l="-7143" r="-1190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2" name="TextBox 1031">
                <a:extLst>
                  <a:ext uri="{FF2B5EF4-FFF2-40B4-BE49-F238E27FC236}">
                    <a16:creationId xmlns:a16="http://schemas.microsoft.com/office/drawing/2014/main" id="{8D61EE17-20A7-B698-CE34-46ACCA5B118D}"/>
                  </a:ext>
                </a:extLst>
              </p:cNvPr>
              <p:cNvSpPr txBox="1"/>
              <p:nvPr/>
            </p:nvSpPr>
            <p:spPr>
              <a:xfrm>
                <a:off x="2560907" y="5308265"/>
                <a:ext cx="6975948" cy="10429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𝐝</m:t>
                      </m:r>
                      <m:sSubSup>
                        <m:sSubSup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𝑿</m:t>
                          </m:r>
                        </m:e>
                        <m:sub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𝒕</m:t>
                          </m:r>
                        </m:sub>
                        <m:sup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←</m:t>
                          </m:r>
                        </m:sup>
                      </m:sSubSup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𝑿</m:t>
                              </m:r>
                            </m:e>
                            <m:sub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𝒕</m:t>
                              </m:r>
                            </m:sub>
                            <m:sup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←</m:t>
                              </m:r>
                            </m:sup>
                          </m:sSubSup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  <m:sSub>
                            <m:sSubPr>
                              <m:ctrlP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F5327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F5327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𝒔</m:t>
                              </m:r>
                            </m:e>
                            <m:sub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F5327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𝑻</m:t>
                              </m:r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F5327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F5327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𝒕</m:t>
                              </m:r>
                            </m:sub>
                          </m:sSub>
                          <m:d>
                            <m:dPr>
                              <m:ctrlP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kumimoji="0" lang="en-US" sz="3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en-US" sz="3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𝑿</m:t>
                                  </m:r>
                                </m:e>
                                <m:sub>
                                  <m:r>
                                    <a:rPr kumimoji="0" lang="en-US" sz="3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𝒕</m:t>
                                  </m:r>
                                </m:sub>
                                <m:sup>
                                  <m:r>
                                    <a:rPr kumimoji="0" lang="en-US" sz="3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←</m:t>
                                  </m:r>
                                </m:sup>
                              </m:sSubSup>
                            </m:e>
                          </m:d>
                        </m:e>
                      </m:d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𝐝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𝒕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radPr>
                        <m:deg/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e>
                      </m:rad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𝐝</m:t>
                      </m:r>
                      <m:sSub>
                        <m:sSub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𝑩</m:t>
                          </m:r>
                        </m:e>
                        <m:sub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𝒕</m:t>
                          </m:r>
                        </m:sub>
                      </m:sSub>
                    </m:oMath>
                  </m:oMathPara>
                </a14:m>
                <a:endPara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𝑋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sub>
                      <m:sup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←</m:t>
                        </m:r>
                      </m:sup>
                    </m:sSubSup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∼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b>
                    </m:sSub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(forward process at time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𝑇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1032" name="TextBox 1031">
                <a:extLst>
                  <a:ext uri="{FF2B5EF4-FFF2-40B4-BE49-F238E27FC236}">
                    <a16:creationId xmlns:a16="http://schemas.microsoft.com/office/drawing/2014/main" id="{8D61EE17-20A7-B698-CE34-46ACCA5B11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0907" y="5308265"/>
                <a:ext cx="6975948" cy="1042978"/>
              </a:xfrm>
              <a:prstGeom prst="rect">
                <a:avLst/>
              </a:prstGeom>
              <a:blipFill>
                <a:blip r:embed="rId4"/>
                <a:stretch>
                  <a:fillRect l="-1091" r="-909" b="-253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07E71D9-9B69-2EA2-4618-522FB4269CC3}"/>
                  </a:ext>
                </a:extLst>
              </p:cNvPr>
              <p:cNvSpPr txBox="1"/>
              <p:nvPr/>
            </p:nvSpPr>
            <p:spPr>
              <a:xfrm>
                <a:off x="6281247" y="120049"/>
                <a:ext cx="5666913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F5327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Sources of error:</a:t>
                </a:r>
              </a:p>
              <a:p>
                <a:pPr marL="285750" marR="0" lvl="0" indent="-109538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F53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Initialize at Gaussian instead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b>
                    </m:sSub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DF5327">
                      <a:lumMod val="60000"/>
                      <a:lumOff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285750" marR="0" lvl="0" indent="-109538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F53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Score estimation error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07E71D9-9B69-2EA2-4618-522FB4269C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1247" y="120049"/>
                <a:ext cx="5666913" cy="1015663"/>
              </a:xfrm>
              <a:prstGeom prst="rect">
                <a:avLst/>
              </a:prstGeom>
              <a:blipFill>
                <a:blip r:embed="rId5"/>
                <a:stretch>
                  <a:fillRect t="-3704" r="-1790" b="-13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75A59F08-82A4-9A1C-F005-7B4335CBE358}"/>
              </a:ext>
            </a:extLst>
          </p:cNvPr>
          <p:cNvSpPr txBox="1"/>
          <p:nvPr/>
        </p:nvSpPr>
        <p:spPr>
          <a:xfrm>
            <a:off x="71564" y="5375052"/>
            <a:ext cx="2489343" cy="1200329"/>
          </a:xfrm>
          <a:prstGeom prst="roundRect">
            <a:avLst>
              <a:gd name="adj" fmla="val 1459"/>
            </a:avLst>
          </a:prstGeom>
          <a:noFill/>
          <a:ln w="38100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288" tIns="18288" rIns="18288" bIns="1828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F53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can’t train infinitely many neural nets, need to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DF53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discretize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EAC6B5A-758D-FEAB-F501-1573D8DB12A4}"/>
              </a:ext>
            </a:extLst>
          </p:cNvPr>
          <p:cNvSpPr/>
          <p:nvPr/>
        </p:nvSpPr>
        <p:spPr>
          <a:xfrm>
            <a:off x="5406502" y="5375053"/>
            <a:ext cx="763480" cy="519720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30F200-7AA9-A02C-FFFC-AD102B313A4B}"/>
              </a:ext>
            </a:extLst>
          </p:cNvPr>
          <p:cNvCxnSpPr>
            <a:cxnSpLocks/>
            <a:stCxn id="9" idx="0"/>
          </p:cNvCxnSpPr>
          <p:nvPr/>
        </p:nvCxnSpPr>
        <p:spPr>
          <a:xfrm flipH="1">
            <a:off x="1083076" y="5375053"/>
            <a:ext cx="4705166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small dog looking at the camera&#10;&#10;Description automatically generated with low confidence">
            <a:extLst>
              <a:ext uri="{FF2B5EF4-FFF2-40B4-BE49-F238E27FC236}">
                <a16:creationId xmlns:a16="http://schemas.microsoft.com/office/drawing/2014/main" id="{1E78BCA8-1F06-ACAB-9101-0884CCB4AA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0103" y="2073895"/>
            <a:ext cx="2049932" cy="25184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A picture containing dog, indoor, mammal&#10;&#10;Description automatically generated">
            <a:extLst>
              <a:ext uri="{FF2B5EF4-FFF2-40B4-BE49-F238E27FC236}">
                <a16:creationId xmlns:a16="http://schemas.microsoft.com/office/drawing/2014/main" id="{72974F20-D66B-F4AA-C584-486586A971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69000"/>
                    </a14:imgEffect>
                    <a14:imgEffect>
                      <a14:brightnessContrast contrast="5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0866" y="2073895"/>
            <a:ext cx="2052522" cy="25216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FE2937-DDE7-FA92-67A0-D1067460BA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95000"/>
                    </a14:imgEffect>
                    <a14:imgEffect>
                      <a14:brightnessContrast contrast="6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8659" y="2073895"/>
            <a:ext cx="2050418" cy="25190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A picture containing indoor, white, mammal&#10;&#10;Description automatically generated">
            <a:extLst>
              <a:ext uri="{FF2B5EF4-FFF2-40B4-BE49-F238E27FC236}">
                <a16:creationId xmlns:a16="http://schemas.microsoft.com/office/drawing/2014/main" id="{0B7315C7-3DC2-FABE-7721-C2E89D293AD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67000"/>
                    </a14:imgEffect>
                    <a14:imgEffect>
                      <a14:brightnessContrast contrast="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69409" y="2073895"/>
            <a:ext cx="2050413" cy="25190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Background pattern&#10;&#10;Description automatically generated">
            <a:extLst>
              <a:ext uri="{FF2B5EF4-FFF2-40B4-BE49-F238E27FC236}">
                <a16:creationId xmlns:a16="http://schemas.microsoft.com/office/drawing/2014/main" id="{C6D9E23E-BAD4-5ED6-E88C-76FFE8DF0CB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5000" contrast="9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965" y="2073895"/>
            <a:ext cx="2050420" cy="2519087"/>
          </a:xfrm>
          <a:prstGeom prst="rect">
            <a:avLst/>
          </a:prstGeom>
          <a:ln w="76200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A051E0F-08FB-F3A1-1DD0-FEE997D5330E}"/>
              </a:ext>
            </a:extLst>
          </p:cNvPr>
          <p:cNvSpPr txBox="1"/>
          <p:nvPr/>
        </p:nvSpPr>
        <p:spPr>
          <a:xfrm>
            <a:off x="723124" y="3334381"/>
            <a:ext cx="15459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270">
                  <a:solidFill>
                    <a:srgbClr val="DF5327">
                      <a:lumMod val="50000"/>
                    </a:srgbClr>
                  </a:solidFill>
                </a:ln>
                <a:solidFill>
                  <a:srgbClr val="DF5327">
                    <a:lumMod val="60000"/>
                    <a:lumOff val="40000"/>
                  </a:srgbClr>
                </a:solidFill>
                <a:effectLst>
                  <a:glow rad="40286">
                    <a:srgbClr val="DF5327">
                      <a:lumMod val="50000"/>
                      <a:alpha val="60073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initialize at pure Gaussian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47406DA-2C3D-C13C-21B6-E910204A8B5C}"/>
              </a:ext>
            </a:extLst>
          </p:cNvPr>
          <p:cNvCxnSpPr>
            <a:cxnSpLocks/>
          </p:cNvCxnSpPr>
          <p:nvPr/>
        </p:nvCxnSpPr>
        <p:spPr>
          <a:xfrm>
            <a:off x="2617509" y="5062043"/>
            <a:ext cx="6956981" cy="0"/>
          </a:xfrm>
          <a:prstGeom prst="straightConnector1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560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0D110-5E85-EFC8-4211-07EFFA4CC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GENERATIVE MODELS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80031607-5690-2AD0-EA33-7E4D15FD4045}"/>
              </a:ext>
            </a:extLst>
          </p:cNvPr>
          <p:cNvSpPr txBox="1">
            <a:spLocks/>
          </p:cNvSpPr>
          <p:nvPr/>
        </p:nvSpPr>
        <p:spPr>
          <a:xfrm>
            <a:off x="243840" y="1294411"/>
            <a:ext cx="6130521" cy="2134589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20000"/>
                    <a:lumOff val="8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Powerful framework for modeling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A6B727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real-world, high-dimensional distributions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BF5B657-0EB0-F70C-3B78-A1BE5FCE09CE}"/>
              </a:ext>
            </a:extLst>
          </p:cNvPr>
          <p:cNvSpPr txBox="1"/>
          <p:nvPr/>
        </p:nvSpPr>
        <p:spPr>
          <a:xfrm>
            <a:off x="243840" y="3035251"/>
            <a:ext cx="437143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Idea: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pushforwards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20000"/>
                    <a:lumOff val="8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20000"/>
                    <a:lumOff val="8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simple distributions, e.g.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20000"/>
                    <a:lumOff val="8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Gaussian, under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neural networks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20000"/>
                    <a:lumOff val="8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are</a:t>
            </a:r>
          </a:p>
          <a:p>
            <a:pPr marL="406400" marR="0" lvl="0" indent="-406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C306">
                  <a:lumMod val="20000"/>
                  <a:lumOff val="80000"/>
                </a:srgbClr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A6B727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A6B727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highly expressive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20000"/>
                    <a:lumOff val="8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406400" marR="0" lvl="0" indent="-406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20000"/>
                    <a:lumOff val="8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(heuristically)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A6B727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easy to optimize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20000"/>
                    <a:lumOff val="8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over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EC306">
                  <a:lumMod val="20000"/>
                  <a:lumOff val="8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CCC4837-CF7D-EA15-3259-8E2C4586CD96}"/>
              </a:ext>
            </a:extLst>
          </p:cNvPr>
          <p:cNvGrpSpPr/>
          <p:nvPr/>
        </p:nvGrpSpPr>
        <p:grpSpPr>
          <a:xfrm>
            <a:off x="7070500" y="3376851"/>
            <a:ext cx="4963886" cy="2916222"/>
            <a:chOff x="4990011" y="3328683"/>
            <a:chExt cx="4963886" cy="2916222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2C8CA5F1-19B8-2D9B-7067-1F6DF9BC02DA}"/>
                </a:ext>
              </a:extLst>
            </p:cNvPr>
            <p:cNvSpPr>
              <a:spLocks/>
            </p:cNvSpPr>
            <p:nvPr/>
          </p:nvSpPr>
          <p:spPr>
            <a:xfrm rot="16200000">
              <a:off x="6013843" y="2304851"/>
              <a:ext cx="2916222" cy="4963886"/>
            </a:xfrm>
            <a:prstGeom prst="roundRect">
              <a:avLst>
                <a:gd name="adj" fmla="val 11139"/>
              </a:avLst>
            </a:prstGeom>
            <a:solidFill>
              <a:srgbClr val="446996">
                <a:alpha val="70000"/>
              </a:srgb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5844" name="Picture 4" descr="AI art tool Midjourney has all the answers to 'what if' | Technology  News,The Indian Express">
              <a:extLst>
                <a:ext uri="{FF2B5EF4-FFF2-40B4-BE49-F238E27FC236}">
                  <a16:creationId xmlns:a16="http://schemas.microsoft.com/office/drawing/2014/main" id="{E6FD3530-7BB0-2FAA-9736-31CC2B4DD1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2078" y="3530620"/>
              <a:ext cx="4519749" cy="2512345"/>
            </a:xfrm>
            <a:prstGeom prst="roundRect">
              <a:avLst>
                <a:gd name="adj" fmla="val 8001"/>
              </a:avLst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3202528-43BD-C706-0533-702D2B672D46}"/>
              </a:ext>
            </a:extLst>
          </p:cNvPr>
          <p:cNvGrpSpPr/>
          <p:nvPr/>
        </p:nvGrpSpPr>
        <p:grpSpPr>
          <a:xfrm>
            <a:off x="4685214" y="2235923"/>
            <a:ext cx="4688986" cy="3633196"/>
            <a:chOff x="4685214" y="2235923"/>
            <a:chExt cx="4688986" cy="3633196"/>
          </a:xfrm>
        </p:grpSpPr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689445D2-BDDF-2054-49DE-F2617787D895}"/>
                </a:ext>
              </a:extLst>
            </p:cNvPr>
            <p:cNvSpPr>
              <a:spLocks/>
            </p:cNvSpPr>
            <p:nvPr/>
          </p:nvSpPr>
          <p:spPr>
            <a:xfrm rot="16200000">
              <a:off x="5213109" y="1708028"/>
              <a:ext cx="3633196" cy="4688986"/>
            </a:xfrm>
            <a:prstGeom prst="roundRect">
              <a:avLst>
                <a:gd name="adj" fmla="val 11139"/>
              </a:avLst>
            </a:prstGeom>
            <a:solidFill>
              <a:srgbClr val="446996">
                <a:alpha val="70000"/>
              </a:srgb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8" name="Picture 27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5F8D58C8-9C64-BF2C-A755-41A6E46473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877" r="2610"/>
            <a:stretch/>
          </p:blipFill>
          <p:spPr>
            <a:xfrm>
              <a:off x="4906831" y="2449155"/>
              <a:ext cx="4262405" cy="3216087"/>
            </a:xfrm>
            <a:prstGeom prst="roundRect">
              <a:avLst>
                <a:gd name="adj" fmla="val 10354"/>
              </a:avLst>
            </a:prstGeom>
          </p:spPr>
        </p:pic>
      </p:grpSp>
      <p:sp>
        <p:nvSpPr>
          <p:cNvPr id="6" name="Round Diagonal Corner Rectangle 5">
            <a:extLst>
              <a:ext uri="{FF2B5EF4-FFF2-40B4-BE49-F238E27FC236}">
                <a16:creationId xmlns:a16="http://schemas.microsoft.com/office/drawing/2014/main" id="{C075DE59-0A69-02C7-FA94-272689A70044}"/>
              </a:ext>
            </a:extLst>
          </p:cNvPr>
          <p:cNvSpPr>
            <a:spLocks/>
          </p:cNvSpPr>
          <p:nvPr/>
        </p:nvSpPr>
        <p:spPr>
          <a:xfrm rot="16200000">
            <a:off x="6415199" y="725609"/>
            <a:ext cx="4101858" cy="3374364"/>
          </a:xfrm>
          <a:prstGeom prst="round2DiagRect">
            <a:avLst>
              <a:gd name="adj1" fmla="val 23635"/>
              <a:gd name="adj2" fmla="val 0"/>
            </a:avLst>
          </a:prstGeom>
          <a:solidFill>
            <a:srgbClr val="446996">
              <a:alpha val="70000"/>
            </a:srgb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842" name="Picture 2" descr="DALL-E 2 Makes Its First-Ever Magazine Cover for Cosmopolitan">
            <a:extLst>
              <a:ext uri="{FF2B5EF4-FFF2-40B4-BE49-F238E27FC236}">
                <a16:creationId xmlns:a16="http://schemas.microsoft.com/office/drawing/2014/main" id="{BDB17521-9D60-C61C-0E1F-310B31978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567" y="511842"/>
            <a:ext cx="2773497" cy="3466871"/>
          </a:xfrm>
          <a:prstGeom prst="roundRect">
            <a:avLst>
              <a:gd name="adj" fmla="val 6933"/>
            </a:avLst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Social Media – CT Productions">
            <a:extLst>
              <a:ext uri="{FF2B5EF4-FFF2-40B4-BE49-F238E27FC236}">
                <a16:creationId xmlns:a16="http://schemas.microsoft.com/office/drawing/2014/main" id="{F41A8EE9-720D-EE06-4DD6-AB9C57AE94DD}"/>
              </a:ext>
            </a:extLst>
          </p:cNvPr>
          <p:cNvPicPr>
            <a:picLocks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2" t="4131" r="14391" b="2857"/>
          <a:stretch/>
        </p:blipFill>
        <p:spPr bwMode="auto">
          <a:xfrm>
            <a:off x="7116147" y="711286"/>
            <a:ext cx="2770632" cy="3465576"/>
          </a:xfrm>
          <a:prstGeom prst="roundRect">
            <a:avLst>
              <a:gd name="adj" fmla="val 8180"/>
            </a:avLst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3565173-CC21-65B3-AAAF-E93A53AEADCF}"/>
              </a:ext>
            </a:extLst>
          </p:cNvPr>
          <p:cNvGrpSpPr/>
          <p:nvPr/>
        </p:nvGrpSpPr>
        <p:grpSpPr>
          <a:xfrm>
            <a:off x="7322517" y="928687"/>
            <a:ext cx="2744144" cy="3447619"/>
            <a:chOff x="2417053" y="1565176"/>
            <a:chExt cx="4055639" cy="509532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" name="Picture 3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96C9FC3D-CEBF-EC84-08EF-31D601F40C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47843" b="1390"/>
            <a:stretch/>
          </p:blipFill>
          <p:spPr>
            <a:xfrm>
              <a:off x="2417053" y="3179348"/>
              <a:ext cx="4055639" cy="3481150"/>
            </a:xfrm>
            <a:prstGeom prst="round2SameRect">
              <a:avLst>
                <a:gd name="adj1" fmla="val 0"/>
                <a:gd name="adj2" fmla="val 15528"/>
              </a:avLst>
            </a:prstGeom>
          </p:spPr>
        </p:pic>
        <p:pic>
          <p:nvPicPr>
            <p:cNvPr id="5" name="Picture 4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8FE07D87-5B86-72AF-CDE1-1D0DE85B9A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94696"/>
            <a:stretch/>
          </p:blipFill>
          <p:spPr>
            <a:xfrm>
              <a:off x="2417053" y="1565176"/>
              <a:ext cx="4055639" cy="363717"/>
            </a:xfrm>
            <a:prstGeom prst="round2SameRect">
              <a:avLst>
                <a:gd name="adj1" fmla="val 50000"/>
                <a:gd name="adj2" fmla="val 0"/>
              </a:avLst>
            </a:prstGeom>
          </p:spPr>
        </p:pic>
        <p:pic>
          <p:nvPicPr>
            <p:cNvPr id="7" name="Picture 6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ECD013A2-DAA3-A162-BCE2-84BCFEDA39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15994" b="65533"/>
            <a:stretch/>
          </p:blipFill>
          <p:spPr>
            <a:xfrm>
              <a:off x="2417053" y="1924539"/>
              <a:ext cx="4055639" cy="1266723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38AC29B-3D59-C1C7-57B9-615AD72A6D61}"/>
              </a:ext>
            </a:extLst>
          </p:cNvPr>
          <p:cNvGrpSpPr/>
          <p:nvPr/>
        </p:nvGrpSpPr>
        <p:grpSpPr>
          <a:xfrm>
            <a:off x="8304316" y="922702"/>
            <a:ext cx="3838249" cy="2916223"/>
            <a:chOff x="2883174" y="1006864"/>
            <a:chExt cx="6308465" cy="4793043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5EA4F411-62FC-1033-833D-D3A74AE69B11}"/>
                </a:ext>
              </a:extLst>
            </p:cNvPr>
            <p:cNvSpPr>
              <a:spLocks/>
            </p:cNvSpPr>
            <p:nvPr/>
          </p:nvSpPr>
          <p:spPr>
            <a:xfrm rot="16200000">
              <a:off x="3640885" y="249153"/>
              <a:ext cx="4793043" cy="6308465"/>
            </a:xfrm>
            <a:prstGeom prst="roundRect">
              <a:avLst>
                <a:gd name="adj" fmla="val 11139"/>
              </a:avLst>
            </a:prstGeom>
            <a:solidFill>
              <a:srgbClr val="446996">
                <a:alpha val="70000"/>
              </a:srgb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5846" name="Picture 6" descr="A gif of the girl with a pearl earing painting in Dall-E2 outpainting editor">
              <a:extLst>
                <a:ext uri="{FF2B5EF4-FFF2-40B4-BE49-F238E27FC236}">
                  <a16:creationId xmlns:a16="http://schemas.microsoft.com/office/drawing/2014/main" id="{4AB86F6D-62E6-2A96-88F3-7D79DDA0CE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9656" y="1311543"/>
              <a:ext cx="5735501" cy="4183688"/>
            </a:xfrm>
            <a:prstGeom prst="roundRect">
              <a:avLst>
                <a:gd name="adj" fmla="val 6290"/>
              </a:avLst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77886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6DEB4-B11F-5D0F-ADEC-0BC2EF24A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DIFFUSION MODELS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A7A1C-B3BE-22B9-23D9-26CA6B745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1"/>
            <a:ext cx="11704320" cy="528027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Reverse process </a:t>
            </a:r>
            <a:r>
              <a:rPr lang="en-US" dirty="0">
                <a:solidFill>
                  <a:schemeClr val="accent6"/>
                </a:solidFill>
              </a:rPr>
              <a:t>(in practice)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BD5055BB-20E0-A3F2-4143-BD309AEC9891}"/>
                  </a:ext>
                </a:extLst>
              </p:cNvPr>
              <p:cNvSpPr txBox="1"/>
              <p:nvPr/>
            </p:nvSpPr>
            <p:spPr>
              <a:xfrm>
                <a:off x="983108" y="4815823"/>
                <a:ext cx="102669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=0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BD5055BB-20E0-A3F2-4143-BD309AEC98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108" y="4815823"/>
                <a:ext cx="1026691" cy="492443"/>
              </a:xfrm>
              <a:prstGeom prst="rect">
                <a:avLst/>
              </a:prstGeom>
              <a:blipFill>
                <a:blip r:embed="rId2"/>
                <a:stretch>
                  <a:fillRect l="-8537" r="-12195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8" name="TextBox 1027">
                <a:extLst>
                  <a:ext uri="{FF2B5EF4-FFF2-40B4-BE49-F238E27FC236}">
                    <a16:creationId xmlns:a16="http://schemas.microsoft.com/office/drawing/2014/main" id="{7C6592DD-1483-F6AA-4472-6DF7B941484B}"/>
                  </a:ext>
                </a:extLst>
              </p:cNvPr>
              <p:cNvSpPr txBox="1"/>
              <p:nvPr/>
            </p:nvSpPr>
            <p:spPr>
              <a:xfrm>
                <a:off x="10121286" y="4815822"/>
                <a:ext cx="105176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𝑇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28" name="TextBox 1027">
                <a:extLst>
                  <a:ext uri="{FF2B5EF4-FFF2-40B4-BE49-F238E27FC236}">
                    <a16:creationId xmlns:a16="http://schemas.microsoft.com/office/drawing/2014/main" id="{7C6592DD-1483-F6AA-4472-6DF7B94148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1286" y="4815822"/>
                <a:ext cx="1051762" cy="492443"/>
              </a:xfrm>
              <a:prstGeom prst="rect">
                <a:avLst/>
              </a:prstGeom>
              <a:blipFill>
                <a:blip r:embed="rId3"/>
                <a:stretch>
                  <a:fillRect l="-7143" r="-1190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2" name="TextBox 1031">
                <a:extLst>
                  <a:ext uri="{FF2B5EF4-FFF2-40B4-BE49-F238E27FC236}">
                    <a16:creationId xmlns:a16="http://schemas.microsoft.com/office/drawing/2014/main" id="{8D61EE17-20A7-B698-CE34-46ACCA5B118D}"/>
                  </a:ext>
                </a:extLst>
              </p:cNvPr>
              <p:cNvSpPr txBox="1"/>
              <p:nvPr/>
            </p:nvSpPr>
            <p:spPr>
              <a:xfrm>
                <a:off x="2560907" y="5308265"/>
                <a:ext cx="6975948" cy="10429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𝐝</m:t>
                      </m:r>
                      <m:sSubSup>
                        <m:sSubSup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𝑿</m:t>
                          </m:r>
                        </m:e>
                        <m:sub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𝒕</m:t>
                          </m:r>
                        </m:sub>
                        <m:sup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←</m:t>
                          </m:r>
                        </m:sup>
                      </m:sSubSup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𝑿</m:t>
                              </m:r>
                            </m:e>
                            <m:sub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𝒕</m:t>
                              </m:r>
                            </m:sub>
                            <m:sup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←</m:t>
                              </m:r>
                            </m:sup>
                          </m:sSubSup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  <m:sSub>
                            <m:sSubPr>
                              <m:ctrlP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F5327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F5327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𝒔</m:t>
                              </m:r>
                            </m:e>
                            <m:sub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F5327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𝑻</m:t>
                              </m:r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F5327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F5327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𝒕</m:t>
                              </m:r>
                            </m:sub>
                          </m:sSub>
                          <m:d>
                            <m:dPr>
                              <m:ctrlP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kumimoji="0" lang="en-US" sz="3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en-US" sz="3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𝑿</m:t>
                                  </m:r>
                                </m:e>
                                <m:sub>
                                  <m:r>
                                    <a:rPr kumimoji="0" lang="en-US" sz="3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𝒕</m:t>
                                  </m:r>
                                </m:sub>
                                <m:sup>
                                  <m:r>
                                    <a:rPr kumimoji="0" lang="en-US" sz="3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←</m:t>
                                  </m:r>
                                </m:sup>
                              </m:sSubSup>
                            </m:e>
                          </m:d>
                        </m:e>
                      </m:d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𝐝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𝒕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radPr>
                        <m:deg/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e>
                      </m:rad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𝐝</m:t>
                      </m:r>
                      <m:sSub>
                        <m:sSub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𝑩</m:t>
                          </m:r>
                        </m:e>
                        <m:sub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𝒕</m:t>
                          </m:r>
                        </m:sub>
                      </m:sSub>
                    </m:oMath>
                  </m:oMathPara>
                </a14:m>
                <a:endPara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𝑋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sub>
                      <m:sup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←</m:t>
                        </m:r>
                      </m:sup>
                    </m:sSubSup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∼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b>
                    </m:sSub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(forward process at time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𝑇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1032" name="TextBox 1031">
                <a:extLst>
                  <a:ext uri="{FF2B5EF4-FFF2-40B4-BE49-F238E27FC236}">
                    <a16:creationId xmlns:a16="http://schemas.microsoft.com/office/drawing/2014/main" id="{8D61EE17-20A7-B698-CE34-46ACCA5B11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0907" y="5308265"/>
                <a:ext cx="6975948" cy="1042978"/>
              </a:xfrm>
              <a:prstGeom prst="rect">
                <a:avLst/>
              </a:prstGeom>
              <a:blipFill>
                <a:blip r:embed="rId4"/>
                <a:stretch>
                  <a:fillRect l="-1091" r="-909" b="-253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07E71D9-9B69-2EA2-4618-522FB4269CC3}"/>
                  </a:ext>
                </a:extLst>
              </p:cNvPr>
              <p:cNvSpPr txBox="1"/>
              <p:nvPr/>
            </p:nvSpPr>
            <p:spPr>
              <a:xfrm>
                <a:off x="6281247" y="120049"/>
                <a:ext cx="5666913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F5327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Sources of error:</a:t>
                </a:r>
              </a:p>
              <a:p>
                <a:pPr marL="285750" marR="0" lvl="0" indent="-109538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F53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Initialize at Gaussian instead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b>
                    </m:sSub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DF5327">
                      <a:lumMod val="60000"/>
                      <a:lumOff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285750" marR="0" lvl="0" indent="-109538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F53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Score estimation error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07E71D9-9B69-2EA2-4618-522FB4269C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1247" y="120049"/>
                <a:ext cx="5666913" cy="1015663"/>
              </a:xfrm>
              <a:prstGeom prst="rect">
                <a:avLst/>
              </a:prstGeom>
              <a:blipFill>
                <a:blip r:embed="rId5"/>
                <a:stretch>
                  <a:fillRect t="-3704" r="-1790" b="-13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AD8F795-34CF-44E6-2D8F-8244453C8996}"/>
              </a:ext>
            </a:extLst>
          </p:cNvPr>
          <p:cNvCxnSpPr>
            <a:cxnSpLocks/>
          </p:cNvCxnSpPr>
          <p:nvPr/>
        </p:nvCxnSpPr>
        <p:spPr>
          <a:xfrm>
            <a:off x="2617509" y="5062043"/>
            <a:ext cx="6956981" cy="0"/>
          </a:xfrm>
          <a:prstGeom prst="straightConnector1">
            <a:avLst/>
          </a:prstGeom>
          <a:ln w="63500">
            <a:solidFill>
              <a:schemeClr val="accent6"/>
            </a:solidFill>
            <a:prstDash val="lgDash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5A59F08-82A4-9A1C-F005-7B4335CBE358}"/>
              </a:ext>
            </a:extLst>
          </p:cNvPr>
          <p:cNvSpPr txBox="1"/>
          <p:nvPr/>
        </p:nvSpPr>
        <p:spPr>
          <a:xfrm>
            <a:off x="71564" y="5375052"/>
            <a:ext cx="2489343" cy="1200329"/>
          </a:xfrm>
          <a:prstGeom prst="roundRect">
            <a:avLst>
              <a:gd name="adj" fmla="val 1459"/>
            </a:avLst>
          </a:prstGeom>
          <a:noFill/>
          <a:ln w="38100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288" tIns="18288" rIns="18288" bIns="1828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F53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can’t train infinitely many neural nets, need to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DF53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discretize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EAC6B5A-758D-FEAB-F501-1573D8DB12A4}"/>
              </a:ext>
            </a:extLst>
          </p:cNvPr>
          <p:cNvSpPr/>
          <p:nvPr/>
        </p:nvSpPr>
        <p:spPr>
          <a:xfrm>
            <a:off x="5406502" y="5375053"/>
            <a:ext cx="763480" cy="519720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30F200-7AA9-A02C-FFFC-AD102B313A4B}"/>
              </a:ext>
            </a:extLst>
          </p:cNvPr>
          <p:cNvCxnSpPr>
            <a:cxnSpLocks/>
            <a:stCxn id="9" idx="0"/>
          </p:cNvCxnSpPr>
          <p:nvPr/>
        </p:nvCxnSpPr>
        <p:spPr>
          <a:xfrm flipH="1">
            <a:off x="1083076" y="5375053"/>
            <a:ext cx="4705166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DCCAB98-D45E-3F77-B4C2-99BF23EFADE9}"/>
                  </a:ext>
                </a:extLst>
              </p:cNvPr>
              <p:cNvSpPr txBox="1"/>
              <p:nvPr/>
            </p:nvSpPr>
            <p:spPr>
              <a:xfrm>
                <a:off x="4987981" y="4662355"/>
                <a:ext cx="212179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F5327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𝒕</m:t>
                      </m:r>
                      <m:r>
                        <a:rPr kumimoji="0" lang="en-US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F5327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F5327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𝒉</m:t>
                      </m:r>
                      <m:r>
                        <a:rPr kumimoji="0" lang="en-US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F5327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 </m:t>
                      </m:r>
                      <m:r>
                        <a:rPr kumimoji="0" lang="en-US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F5327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𝟐</m:t>
                      </m:r>
                      <m:r>
                        <a:rPr kumimoji="0" lang="en-US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F5327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𝒉</m:t>
                      </m:r>
                      <m:r>
                        <a:rPr kumimoji="0" lang="en-US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F5327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 </m:t>
                      </m:r>
                      <m:r>
                        <a:rPr kumimoji="0" lang="en-US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F5327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𝟑</m:t>
                      </m:r>
                      <m:r>
                        <a:rPr kumimoji="0" lang="en-US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F5327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𝒉</m:t>
                      </m:r>
                      <m:r>
                        <a:rPr kumimoji="0" lang="en-US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F5327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 …</m:t>
                      </m:r>
                    </m:oMath>
                  </m:oMathPara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DF5327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DCCAB98-D45E-3F77-B4C2-99BF23EFAD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7981" y="4662355"/>
                <a:ext cx="2121799" cy="369332"/>
              </a:xfrm>
              <a:prstGeom prst="rect">
                <a:avLst/>
              </a:prstGeom>
              <a:blipFill>
                <a:blip r:embed="rId6"/>
                <a:stretch>
                  <a:fillRect l="-2976" r="-1190" b="-20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A small dog looking at the camera&#10;&#10;Description automatically generated with low confidence">
            <a:extLst>
              <a:ext uri="{FF2B5EF4-FFF2-40B4-BE49-F238E27FC236}">
                <a16:creationId xmlns:a16="http://schemas.microsoft.com/office/drawing/2014/main" id="{1E78BCA8-1F06-ACAB-9101-0884CCB4AA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70103" y="2073895"/>
            <a:ext cx="2049932" cy="25184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A picture containing dog, indoor, mammal&#10;&#10;Description automatically generated">
            <a:extLst>
              <a:ext uri="{FF2B5EF4-FFF2-40B4-BE49-F238E27FC236}">
                <a16:creationId xmlns:a16="http://schemas.microsoft.com/office/drawing/2014/main" id="{72974F20-D66B-F4AA-C584-486586A971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69000"/>
                    </a14:imgEffect>
                    <a14:imgEffect>
                      <a14:brightnessContrast contrast="5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0866" y="2073895"/>
            <a:ext cx="2052522" cy="25216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FE2937-DDE7-FA92-67A0-D1067460BA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95000"/>
                    </a14:imgEffect>
                    <a14:imgEffect>
                      <a14:brightnessContrast contrast="6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8659" y="2073895"/>
            <a:ext cx="2050418" cy="25190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A picture containing indoor, white, mammal&#10;&#10;Description automatically generated">
            <a:extLst>
              <a:ext uri="{FF2B5EF4-FFF2-40B4-BE49-F238E27FC236}">
                <a16:creationId xmlns:a16="http://schemas.microsoft.com/office/drawing/2014/main" id="{0B7315C7-3DC2-FABE-7721-C2E89D293AD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67000"/>
                    </a14:imgEffect>
                    <a14:imgEffect>
                      <a14:brightnessContrast contrast="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69409" y="2073895"/>
            <a:ext cx="2050413" cy="25190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Background pattern&#10;&#10;Description automatically generated">
            <a:extLst>
              <a:ext uri="{FF2B5EF4-FFF2-40B4-BE49-F238E27FC236}">
                <a16:creationId xmlns:a16="http://schemas.microsoft.com/office/drawing/2014/main" id="{C6D9E23E-BAD4-5ED6-E88C-76FFE8DF0CB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5000" contrast="9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965" y="2073895"/>
            <a:ext cx="2050420" cy="2519087"/>
          </a:xfrm>
          <a:prstGeom prst="rect">
            <a:avLst/>
          </a:prstGeom>
          <a:ln w="76200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A051E0F-08FB-F3A1-1DD0-FEE997D5330E}"/>
              </a:ext>
            </a:extLst>
          </p:cNvPr>
          <p:cNvSpPr txBox="1"/>
          <p:nvPr/>
        </p:nvSpPr>
        <p:spPr>
          <a:xfrm>
            <a:off x="723124" y="3334381"/>
            <a:ext cx="15459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270">
                  <a:solidFill>
                    <a:srgbClr val="DF5327">
                      <a:lumMod val="50000"/>
                    </a:srgbClr>
                  </a:solidFill>
                </a:ln>
                <a:solidFill>
                  <a:srgbClr val="DF5327">
                    <a:lumMod val="60000"/>
                    <a:lumOff val="40000"/>
                  </a:srgbClr>
                </a:solidFill>
                <a:effectLst>
                  <a:glow rad="40286">
                    <a:srgbClr val="DF5327">
                      <a:lumMod val="50000"/>
                      <a:alpha val="60073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initialize at pure Gaussian</a:t>
            </a:r>
          </a:p>
        </p:txBody>
      </p:sp>
    </p:spTree>
    <p:extLst>
      <p:ext uri="{BB962C8B-B14F-4D97-AF65-F5344CB8AC3E}">
        <p14:creationId xmlns:p14="http://schemas.microsoft.com/office/powerpoint/2010/main" val="6087580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6DEB4-B11F-5D0F-ADEC-0BC2EF24A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DIFFUSION MODELS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A7A1C-B3BE-22B9-23D9-26CA6B745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1"/>
            <a:ext cx="11704320" cy="528027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Reverse process </a:t>
            </a:r>
            <a:r>
              <a:rPr lang="en-US" dirty="0">
                <a:solidFill>
                  <a:schemeClr val="accent6"/>
                </a:solidFill>
              </a:rPr>
              <a:t>(in practice)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BD5055BB-20E0-A3F2-4143-BD309AEC9891}"/>
                  </a:ext>
                </a:extLst>
              </p:cNvPr>
              <p:cNvSpPr txBox="1"/>
              <p:nvPr/>
            </p:nvSpPr>
            <p:spPr>
              <a:xfrm>
                <a:off x="983108" y="4815823"/>
                <a:ext cx="102669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=0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BD5055BB-20E0-A3F2-4143-BD309AEC98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108" y="4815823"/>
                <a:ext cx="1026691" cy="492443"/>
              </a:xfrm>
              <a:prstGeom prst="rect">
                <a:avLst/>
              </a:prstGeom>
              <a:blipFill>
                <a:blip r:embed="rId2"/>
                <a:stretch>
                  <a:fillRect l="-8537" r="-12195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8" name="TextBox 1027">
                <a:extLst>
                  <a:ext uri="{FF2B5EF4-FFF2-40B4-BE49-F238E27FC236}">
                    <a16:creationId xmlns:a16="http://schemas.microsoft.com/office/drawing/2014/main" id="{7C6592DD-1483-F6AA-4472-6DF7B941484B}"/>
                  </a:ext>
                </a:extLst>
              </p:cNvPr>
              <p:cNvSpPr txBox="1"/>
              <p:nvPr/>
            </p:nvSpPr>
            <p:spPr>
              <a:xfrm>
                <a:off x="10121286" y="4815822"/>
                <a:ext cx="105176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𝑇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28" name="TextBox 1027">
                <a:extLst>
                  <a:ext uri="{FF2B5EF4-FFF2-40B4-BE49-F238E27FC236}">
                    <a16:creationId xmlns:a16="http://schemas.microsoft.com/office/drawing/2014/main" id="{7C6592DD-1483-F6AA-4472-6DF7B94148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1286" y="4815822"/>
                <a:ext cx="1051762" cy="492443"/>
              </a:xfrm>
              <a:prstGeom prst="rect">
                <a:avLst/>
              </a:prstGeom>
              <a:blipFill>
                <a:blip r:embed="rId3"/>
                <a:stretch>
                  <a:fillRect l="-7143" r="-1190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30" name="Straight Arrow Connector 1029">
            <a:extLst>
              <a:ext uri="{FF2B5EF4-FFF2-40B4-BE49-F238E27FC236}">
                <a16:creationId xmlns:a16="http://schemas.microsoft.com/office/drawing/2014/main" id="{7DC9C6FC-2BA3-002A-A9BB-9C204BAC3E8C}"/>
              </a:ext>
            </a:extLst>
          </p:cNvPr>
          <p:cNvCxnSpPr>
            <a:cxnSpLocks/>
          </p:cNvCxnSpPr>
          <p:nvPr/>
        </p:nvCxnSpPr>
        <p:spPr>
          <a:xfrm>
            <a:off x="2617509" y="5062043"/>
            <a:ext cx="6956981" cy="0"/>
          </a:xfrm>
          <a:prstGeom prst="straightConnector1">
            <a:avLst/>
          </a:prstGeom>
          <a:ln w="63500">
            <a:solidFill>
              <a:schemeClr val="accent6"/>
            </a:solidFill>
            <a:prstDash val="lgDash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32" name="TextBox 1031">
                <a:extLst>
                  <a:ext uri="{FF2B5EF4-FFF2-40B4-BE49-F238E27FC236}">
                    <a16:creationId xmlns:a16="http://schemas.microsoft.com/office/drawing/2014/main" id="{8D61EE17-20A7-B698-CE34-46ACCA5B118D}"/>
                  </a:ext>
                </a:extLst>
              </p:cNvPr>
              <p:cNvSpPr txBox="1"/>
              <p:nvPr/>
            </p:nvSpPr>
            <p:spPr>
              <a:xfrm>
                <a:off x="2377364" y="5308265"/>
                <a:ext cx="7343036" cy="10556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𝐝</m:t>
                      </m:r>
                      <m:sSubSup>
                        <m:sSubSup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𝑿</m:t>
                          </m:r>
                        </m:e>
                        <m:sub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𝒕</m:t>
                          </m:r>
                        </m:sub>
                        <m:sup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←</m:t>
                          </m:r>
                        </m:sup>
                      </m:sSubSup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𝑿</m:t>
                              </m:r>
                            </m:e>
                            <m:sub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𝒕</m:t>
                              </m:r>
                            </m:sub>
                            <m:sup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←</m:t>
                              </m:r>
                            </m:sup>
                          </m:sSubSup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  <m:sSub>
                            <m:sSubPr>
                              <m:ctrlP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F5327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F5327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𝒔</m:t>
                              </m:r>
                            </m:e>
                            <m:sub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F5327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𝑻</m:t>
                              </m:r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F5327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18AB3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𝒌𝒉</m:t>
                              </m:r>
                            </m:sub>
                          </m:sSub>
                          <m:d>
                            <m:dPr>
                              <m:ctrlP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F5327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kumimoji="0" lang="en-US" sz="3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DF5327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en-US" sz="3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DF5327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𝑿</m:t>
                                  </m:r>
                                </m:e>
                                <m:sub>
                                  <m:r>
                                    <a:rPr kumimoji="0" lang="en-US" sz="3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18AB3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𝒌𝒉</m:t>
                                  </m:r>
                                </m:sub>
                                <m:sup>
                                  <m:r>
                                    <a:rPr kumimoji="0" lang="en-US" sz="3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DF5327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←</m:t>
                                  </m:r>
                                </m:sup>
                              </m:sSubSup>
                            </m:e>
                          </m:d>
                        </m:e>
                      </m:d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𝐝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𝒕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radPr>
                        <m:deg/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e>
                      </m:rad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𝐝</m:t>
                      </m:r>
                      <m:sSub>
                        <m:sSub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𝑩</m:t>
                          </m:r>
                        </m:e>
                        <m:sub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𝒕</m:t>
                          </m:r>
                        </m:sub>
                      </m:sSub>
                    </m:oMath>
                  </m:oMathPara>
                </a14:m>
                <a:endPara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𝑋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sub>
                      <m:sup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←</m:t>
                        </m:r>
                      </m:sup>
                    </m:sSubSup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∼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b>
                    </m:sSub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(forward process at time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𝑇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1032" name="TextBox 1031">
                <a:extLst>
                  <a:ext uri="{FF2B5EF4-FFF2-40B4-BE49-F238E27FC236}">
                    <a16:creationId xmlns:a16="http://schemas.microsoft.com/office/drawing/2014/main" id="{8D61EE17-20A7-B698-CE34-46ACCA5B11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7364" y="5308265"/>
                <a:ext cx="7343036" cy="1055674"/>
              </a:xfrm>
              <a:prstGeom prst="rect">
                <a:avLst/>
              </a:prstGeom>
              <a:blipFill>
                <a:blip r:embed="rId4"/>
                <a:stretch>
                  <a:fillRect l="-1209" r="-691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07E71D9-9B69-2EA2-4618-522FB4269CC3}"/>
                  </a:ext>
                </a:extLst>
              </p:cNvPr>
              <p:cNvSpPr txBox="1"/>
              <p:nvPr/>
            </p:nvSpPr>
            <p:spPr>
              <a:xfrm>
                <a:off x="6281247" y="120049"/>
                <a:ext cx="566691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F5327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Sources of error:</a:t>
                </a:r>
              </a:p>
              <a:p>
                <a:pPr marL="285750" marR="0" lvl="0" indent="-109538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F53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Initialize at Gaussian instead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b>
                    </m:sSub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DF5327">
                      <a:lumMod val="60000"/>
                      <a:lumOff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285750" marR="0" lvl="0" indent="-109538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F53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Score estimation error</a:t>
                </a:r>
              </a:p>
              <a:p>
                <a:pPr marL="285750" marR="0" lvl="0" indent="-109538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F53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Discretization error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07E71D9-9B69-2EA2-4618-522FB4269C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1247" y="120049"/>
                <a:ext cx="5666913" cy="1323439"/>
              </a:xfrm>
              <a:prstGeom prst="rect">
                <a:avLst/>
              </a:prstGeom>
              <a:blipFill>
                <a:blip r:embed="rId5"/>
                <a:stretch>
                  <a:fillRect t="-2857" r="-1790" b="-104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B03C3C8-BAED-D9E7-64AC-5503D5DC5542}"/>
              </a:ext>
            </a:extLst>
          </p:cNvPr>
          <p:cNvSpPr txBox="1"/>
          <p:nvPr/>
        </p:nvSpPr>
        <p:spPr>
          <a:xfrm>
            <a:off x="9814636" y="5263637"/>
            <a:ext cx="2308194" cy="1144929"/>
          </a:xfrm>
          <a:prstGeom prst="roundRect">
            <a:avLst>
              <a:gd name="adj" fmla="val 1459"/>
            </a:avLst>
          </a:prstGeom>
          <a:noFill/>
          <a:ln w="38100">
            <a:noFill/>
          </a:ln>
          <a:effectLst/>
        </p:spPr>
        <p:txBody>
          <a:bodyPr wrap="square" lIns="18288" tIns="18288" rIns="18288" bIns="1828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Linear SDE, so can be implemented exactly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4A0CF2F-9FC6-8DE4-55A6-32EA0BA3FCB7}"/>
                  </a:ext>
                </a:extLst>
              </p:cNvPr>
              <p:cNvSpPr txBox="1"/>
              <p:nvPr/>
            </p:nvSpPr>
            <p:spPr>
              <a:xfrm>
                <a:off x="4987981" y="4662355"/>
                <a:ext cx="212179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F5327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𝒕</m:t>
                      </m:r>
                      <m:r>
                        <a:rPr kumimoji="0" lang="en-US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F5327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F5327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𝒉</m:t>
                      </m:r>
                      <m:r>
                        <a:rPr kumimoji="0" lang="en-US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F5327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 </m:t>
                      </m:r>
                      <m:r>
                        <a:rPr kumimoji="0" lang="en-US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F5327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𝟐</m:t>
                      </m:r>
                      <m:r>
                        <a:rPr kumimoji="0" lang="en-US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F5327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𝒉</m:t>
                      </m:r>
                      <m:r>
                        <a:rPr kumimoji="0" lang="en-US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F5327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 </m:t>
                      </m:r>
                      <m:r>
                        <a:rPr kumimoji="0" lang="en-US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F5327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𝟑</m:t>
                      </m:r>
                      <m:r>
                        <a:rPr kumimoji="0" lang="en-US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F5327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𝒉</m:t>
                      </m:r>
                      <m:r>
                        <a:rPr kumimoji="0" lang="en-US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F5327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 …</m:t>
                      </m:r>
                    </m:oMath>
                  </m:oMathPara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DF5327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4A0CF2F-9FC6-8DE4-55A6-32EA0BA3FC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7981" y="4662355"/>
                <a:ext cx="2121799" cy="369332"/>
              </a:xfrm>
              <a:prstGeom prst="rect">
                <a:avLst/>
              </a:prstGeom>
              <a:blipFill>
                <a:blip r:embed="rId6"/>
                <a:stretch>
                  <a:fillRect l="-2976" r="-1190" b="-20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E59765C-B292-CBF4-FA18-5B8B2D50DB8C}"/>
                  </a:ext>
                </a:extLst>
              </p:cNvPr>
              <p:cNvSpPr txBox="1"/>
              <p:nvPr/>
            </p:nvSpPr>
            <p:spPr>
              <a:xfrm>
                <a:off x="450710" y="6142658"/>
                <a:ext cx="194694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18AB3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𝑘</m:t>
                      </m:r>
                      <m:r>
                        <a:rPr kumimoji="0" lang="en-US" sz="3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18AB3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=⌊</m:t>
                      </m:r>
                      <m:r>
                        <a:rPr kumimoji="0" lang="en-US" sz="3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18AB3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3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18AB3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/</m:t>
                      </m:r>
                      <m:r>
                        <a:rPr kumimoji="0" lang="en-US" sz="3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18AB3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h</m:t>
                      </m:r>
                      <m:r>
                        <a:rPr kumimoji="0" lang="en-US" sz="3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18AB3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⌋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418AB3">
                      <a:lumMod val="60000"/>
                      <a:lumOff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E59765C-B292-CBF4-FA18-5B8B2D50DB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710" y="6142658"/>
                <a:ext cx="1946943" cy="584775"/>
              </a:xfrm>
              <a:prstGeom prst="rect">
                <a:avLst/>
              </a:prstGeom>
              <a:blipFill>
                <a:blip r:embed="rId7"/>
                <a:stretch>
                  <a:fillRect l="-649" r="-4545" b="-27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364DB01-CA03-911A-CD8B-D3080CF5FAFB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2397653" y="5836101"/>
            <a:ext cx="3408343" cy="598945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small dog looking at the camera&#10;&#10;Description automatically generated with low confidence">
            <a:extLst>
              <a:ext uri="{FF2B5EF4-FFF2-40B4-BE49-F238E27FC236}">
                <a16:creationId xmlns:a16="http://schemas.microsoft.com/office/drawing/2014/main" id="{113EF9FF-A494-02B1-D99C-B12E71A08E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70103" y="2073895"/>
            <a:ext cx="2049932" cy="25184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A picture containing dog, indoor, mammal&#10;&#10;Description automatically generated">
            <a:extLst>
              <a:ext uri="{FF2B5EF4-FFF2-40B4-BE49-F238E27FC236}">
                <a16:creationId xmlns:a16="http://schemas.microsoft.com/office/drawing/2014/main" id="{CC13BE50-C8B4-2F64-A304-6FFBDFA940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69000"/>
                    </a14:imgEffect>
                    <a14:imgEffect>
                      <a14:brightnessContrast contrast="5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0866" y="2073895"/>
            <a:ext cx="2052522" cy="25216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A4D84B2-1F48-D6B8-9A05-47E960CFF4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95000"/>
                    </a14:imgEffect>
                    <a14:imgEffect>
                      <a14:brightnessContrast contrast="6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8659" y="2073895"/>
            <a:ext cx="2050418" cy="25190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A picture containing indoor, white, mammal&#10;&#10;Description automatically generated">
            <a:extLst>
              <a:ext uri="{FF2B5EF4-FFF2-40B4-BE49-F238E27FC236}">
                <a16:creationId xmlns:a16="http://schemas.microsoft.com/office/drawing/2014/main" id="{ED08EB28-B68C-C8FA-D6A0-8FFA6964FFD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67000"/>
                    </a14:imgEffect>
                    <a14:imgEffect>
                      <a14:brightnessContrast contrast="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69409" y="2073895"/>
            <a:ext cx="2050413" cy="25190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 descr="Background pattern&#10;&#10;Description automatically generated">
            <a:extLst>
              <a:ext uri="{FF2B5EF4-FFF2-40B4-BE49-F238E27FC236}">
                <a16:creationId xmlns:a16="http://schemas.microsoft.com/office/drawing/2014/main" id="{8EDEB77A-8494-1179-D450-134F398E37C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5000" contrast="9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965" y="2073895"/>
            <a:ext cx="2050420" cy="2519087"/>
          </a:xfrm>
          <a:prstGeom prst="rect">
            <a:avLst/>
          </a:prstGeom>
          <a:ln w="76200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84CDA23-5B6C-0A73-3656-FC8EDF4A4036}"/>
              </a:ext>
            </a:extLst>
          </p:cNvPr>
          <p:cNvSpPr txBox="1"/>
          <p:nvPr/>
        </p:nvSpPr>
        <p:spPr>
          <a:xfrm>
            <a:off x="723124" y="3334381"/>
            <a:ext cx="15459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270">
                  <a:solidFill>
                    <a:srgbClr val="DF5327">
                      <a:lumMod val="50000"/>
                    </a:srgbClr>
                  </a:solidFill>
                </a:ln>
                <a:solidFill>
                  <a:srgbClr val="DF5327">
                    <a:lumMod val="60000"/>
                    <a:lumOff val="40000"/>
                  </a:srgbClr>
                </a:solidFill>
                <a:effectLst>
                  <a:glow rad="40286">
                    <a:srgbClr val="DF5327">
                      <a:lumMod val="50000"/>
                      <a:alpha val="60073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initialize at pure Gaussian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EB035B25-9CB9-67C0-D8CE-FBDB859EF6E8}"/>
              </a:ext>
            </a:extLst>
          </p:cNvPr>
          <p:cNvSpPr/>
          <p:nvPr/>
        </p:nvSpPr>
        <p:spPr>
          <a:xfrm>
            <a:off x="2316448" y="5347139"/>
            <a:ext cx="7403951" cy="584775"/>
          </a:xfrm>
          <a:prstGeom prst="round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18AB3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542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F304A9-BE8B-1927-F740-3584E4AA6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4006" y="301366"/>
            <a:ext cx="4923988" cy="6255268"/>
          </a:xfrm>
        </p:spPr>
        <p:txBody>
          <a:bodyPr anchor="ctr" anchorCtr="0">
            <a:noAutofit/>
          </a:bodyPr>
          <a:lstStyle/>
          <a:p>
            <a:pPr marL="4763" indent="0" algn="ctr">
              <a:buNone/>
            </a:pPr>
            <a:r>
              <a:rPr lang="en-US" sz="3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DIFFUSION MODELS</a:t>
            </a:r>
          </a:p>
          <a:p>
            <a:pPr marL="4763" indent="0" algn="ctr">
              <a:spcBef>
                <a:spcPts val="0"/>
              </a:spcBef>
              <a:buNone/>
            </a:pPr>
            <a:r>
              <a:rPr lang="en-US" sz="2800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Crash course</a:t>
            </a:r>
          </a:p>
          <a:p>
            <a:pPr marL="4763" indent="0" algn="ctr">
              <a:spcBef>
                <a:spcPts val="0"/>
              </a:spcBef>
              <a:buNone/>
            </a:pPr>
            <a:r>
              <a:rPr lang="en-US" sz="2800" i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Prior work / our results</a:t>
            </a:r>
          </a:p>
          <a:p>
            <a:pPr marL="4763" indent="0" algn="ctr">
              <a:spcBef>
                <a:spcPts val="0"/>
              </a:spcBef>
              <a:buNone/>
            </a:pPr>
            <a:r>
              <a:rPr lang="en-US" sz="2800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Proof sketch</a:t>
            </a:r>
          </a:p>
          <a:p>
            <a:pPr marL="4763" indent="0" algn="ctr">
              <a:spcBef>
                <a:spcPts val="0"/>
              </a:spcBef>
              <a:buNone/>
            </a:pPr>
            <a:endParaRPr lang="en-US" sz="900" i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4763" indent="0" algn="ctr">
              <a:spcBef>
                <a:spcPts val="0"/>
              </a:spcBef>
              <a:buNone/>
            </a:pPr>
            <a:endParaRPr lang="en-US" sz="900" i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4763" indent="0" algn="ctr">
              <a:buNone/>
            </a:pPr>
            <a:r>
              <a:rPr lang="en-US" sz="3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SQ HARDNESS</a:t>
            </a:r>
          </a:p>
          <a:p>
            <a:pPr marL="4763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20000"/>
                    <a:lumOff val="8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Setup / prior work</a:t>
            </a:r>
          </a:p>
          <a:p>
            <a:pPr marL="4763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20000"/>
                    <a:lumOff val="8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Lower bound</a:t>
            </a:r>
          </a:p>
          <a:p>
            <a:pPr marL="4763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900" b="0" i="1" u="none" strike="noStrike" kern="1200" cap="none" spc="0" normalizeH="0" baseline="0" noProof="0" dirty="0">
              <a:ln>
                <a:noFill/>
              </a:ln>
              <a:solidFill>
                <a:srgbClr val="418AB3">
                  <a:lumMod val="20000"/>
                  <a:lumOff val="8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763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900" b="0" i="1" u="none" strike="noStrike" kern="1200" cap="none" spc="0" normalizeH="0" baseline="0" noProof="0" dirty="0">
              <a:ln>
                <a:noFill/>
              </a:ln>
              <a:solidFill>
                <a:srgbClr val="418AB3">
                  <a:lumMod val="20000"/>
                  <a:lumOff val="8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763" indent="0" algn="ctr">
              <a:buNone/>
            </a:pPr>
            <a:r>
              <a:rPr lang="en-US" sz="3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TAKEAWAYS</a:t>
            </a:r>
          </a:p>
        </p:txBody>
      </p:sp>
    </p:spTree>
    <p:extLst>
      <p:ext uri="{BB962C8B-B14F-4D97-AF65-F5344CB8AC3E}">
        <p14:creationId xmlns:p14="http://schemas.microsoft.com/office/powerpoint/2010/main" val="4525984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8A967-404E-3209-8B66-C0E8FD746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 WORK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7446693-0326-6CE7-6FE8-1D4A2C619A8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948160" cy="5280271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Existing analyses</a:t>
                </a:r>
                <a:r>
                  <a:rPr lang="en-US" dirty="0"/>
                  <a:t> </a:t>
                </a:r>
                <a:r>
                  <a:rPr lang="en-US" dirty="0">
                    <a:solidFill>
                      <a:schemeClr val="bg2">
                        <a:lumMod val="90000"/>
                      </a:schemeClr>
                    </a:solidFill>
                  </a:rPr>
                  <a:t>[Block-</a:t>
                </a:r>
                <a:r>
                  <a:rPr lang="en-US" dirty="0" err="1">
                    <a:solidFill>
                      <a:schemeClr val="bg2">
                        <a:lumMod val="90000"/>
                      </a:schemeClr>
                    </a:solidFill>
                  </a:rPr>
                  <a:t>Mroueh</a:t>
                </a:r>
                <a:r>
                  <a:rPr lang="en-US" dirty="0">
                    <a:solidFill>
                      <a:schemeClr val="bg2">
                        <a:lumMod val="90000"/>
                      </a:schemeClr>
                    </a:solidFill>
                  </a:rPr>
                  <a:t>-</a:t>
                </a:r>
                <a:r>
                  <a:rPr lang="en-US" dirty="0" err="1">
                    <a:solidFill>
                      <a:schemeClr val="bg2">
                        <a:lumMod val="90000"/>
                      </a:schemeClr>
                    </a:solidFill>
                  </a:rPr>
                  <a:t>Rahklin</a:t>
                </a:r>
                <a:r>
                  <a:rPr lang="en-US" dirty="0">
                    <a:solidFill>
                      <a:schemeClr val="bg2">
                        <a:lumMod val="90000"/>
                      </a:schemeClr>
                    </a:solidFill>
                  </a:rPr>
                  <a:t> ‘20], [De </a:t>
                </a:r>
                <a:r>
                  <a:rPr lang="en-US" dirty="0" err="1">
                    <a:solidFill>
                      <a:schemeClr val="bg2">
                        <a:lumMod val="90000"/>
                      </a:schemeClr>
                    </a:solidFill>
                  </a:rPr>
                  <a:t>Bortoli</a:t>
                </a:r>
                <a:r>
                  <a:rPr lang="en-US" dirty="0">
                    <a:solidFill>
                      <a:schemeClr val="bg2">
                        <a:lumMod val="90000"/>
                      </a:schemeClr>
                    </a:solidFill>
                  </a:rPr>
                  <a:t>-Thornton-Heng-Doucet ‘21], [De </a:t>
                </a:r>
                <a:r>
                  <a:rPr lang="en-US" dirty="0" err="1">
                    <a:solidFill>
                      <a:schemeClr val="bg2">
                        <a:lumMod val="90000"/>
                      </a:schemeClr>
                    </a:solidFill>
                  </a:rPr>
                  <a:t>Bortoli</a:t>
                </a:r>
                <a:r>
                  <a:rPr lang="en-US" dirty="0">
                    <a:solidFill>
                      <a:schemeClr val="bg2">
                        <a:lumMod val="90000"/>
                      </a:schemeClr>
                    </a:solidFill>
                  </a:rPr>
                  <a:t> ‘22], [Lee-Lu-Tan ‘22], [</a:t>
                </a:r>
                <a:r>
                  <a:rPr lang="en-US" dirty="0" err="1">
                    <a:solidFill>
                      <a:schemeClr val="bg2">
                        <a:lumMod val="90000"/>
                      </a:schemeClr>
                    </a:solidFill>
                  </a:rPr>
                  <a:t>Pidstrigach</a:t>
                </a:r>
                <a:r>
                  <a:rPr lang="en-US" dirty="0">
                    <a:solidFill>
                      <a:schemeClr val="bg2">
                        <a:lumMod val="90000"/>
                      </a:schemeClr>
                    </a:solidFill>
                  </a:rPr>
                  <a:t> ‘22], [Liu-Mu-Ye-Liu ‘22]</a:t>
                </a:r>
                <a:r>
                  <a:rPr lang="en-US" dirty="0"/>
                  <a:t> </a:t>
                </a:r>
                <a:r>
                  <a:rPr lang="en-US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come with at least one of three limitations:</a:t>
                </a:r>
              </a:p>
              <a:p>
                <a:pPr marL="514350" indent="-514350">
                  <a:buClr>
                    <a:schemeClr val="accent5">
                      <a:lumMod val="20000"/>
                      <a:lumOff val="80000"/>
                    </a:schemeClr>
                  </a:buClr>
                  <a:buFont typeface="+mj-lt"/>
                  <a:buAutoNum type="arabicPeriod"/>
                </a:pPr>
                <a:r>
                  <a:rPr lang="en-US" dirty="0">
                    <a:solidFill>
                      <a:schemeClr val="accent6"/>
                    </a:solidFill>
                  </a:rPr>
                  <a:t> </a:t>
                </a:r>
                <a:r>
                  <a:rPr lang="en-US" b="1" dirty="0">
                    <a:solidFill>
                      <a:schemeClr val="accent6"/>
                    </a:solidFill>
                  </a:rPr>
                  <a:t>Exponential dependencies</a:t>
                </a:r>
                <a:r>
                  <a:rPr lang="en-US" dirty="0"/>
                  <a:t> on problem parameters, e.g. dimension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 Strong assumptions 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dirty="0"/>
                  <a:t>, e.g. </a:t>
                </a:r>
                <a:r>
                  <a:rPr lang="en-US" b="1" dirty="0">
                    <a:solidFill>
                      <a:schemeClr val="accent6"/>
                    </a:solidFill>
                  </a:rPr>
                  <a:t>log-</a:t>
                </a:r>
                <a:r>
                  <a:rPr lang="en-US" b="1" dirty="0" err="1">
                    <a:solidFill>
                      <a:schemeClr val="accent6"/>
                    </a:solidFill>
                  </a:rPr>
                  <a:t>Sobolev</a:t>
                </a:r>
                <a:r>
                  <a:rPr lang="en-US" b="1" dirty="0">
                    <a:solidFill>
                      <a:schemeClr val="accent6"/>
                    </a:solidFill>
                  </a:rPr>
                  <a:t> inequality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 Strong assumptions on score estimate, e.g. </a:t>
                </a:r>
                <a:r>
                  <a:rPr lang="en-US" b="1" dirty="0">
                    <a:solidFill>
                      <a:schemeClr val="accent6"/>
                    </a:solidFill>
                  </a:rPr>
                  <a:t>pointwise accurate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b="1" dirty="0">
                  <a:solidFill>
                    <a:schemeClr val="accent6"/>
                  </a:solidFill>
                </a:endParaRPr>
              </a:p>
              <a:p>
                <a:pPr marL="0" indent="0" algn="ctr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Can we prove polynomial convergence of diffusion models under minimal assumptions on the data distribution and score estimate?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7446693-0326-6CE7-6FE8-1D4A2C619A8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948160" cy="5280271"/>
              </a:xfrm>
              <a:blipFill>
                <a:blip r:embed="rId2"/>
                <a:stretch>
                  <a:fillRect l="-1486" t="-2638" r="-6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2028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8405F-29BA-A458-AFC3-54F4416C3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ASSUMPTIONS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73C396A5-1E23-3C0A-745C-0CCE55ED32D5}"/>
                  </a:ext>
                </a:extLst>
              </p:cNvPr>
              <p:cNvSpPr/>
              <p:nvPr/>
            </p:nvSpPr>
            <p:spPr>
              <a:xfrm>
                <a:off x="243840" y="1294411"/>
                <a:ext cx="11704319" cy="3197690"/>
              </a:xfrm>
              <a:prstGeom prst="roundRect">
                <a:avLst/>
              </a:prstGeom>
              <a:noFill/>
              <a:ln w="38100">
                <a:solidFill>
                  <a:schemeClr val="accent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71500" marR="0" lvl="0" indent="-5715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romanUcPeriod"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18AB3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 pitchFamily="2" charset="2"/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Wingdings" pitchFamily="2" charset="2"/>
                          </a:rPr>
                          <m:t>𝑳</m:t>
                        </m:r>
                      </m:e>
                      <m:sup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Wingdings" pitchFamily="2" charset="2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18AB3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 pitchFamily="2" charset="2"/>
                  </a:rPr>
                  <a:t>-accurate score estimate):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 pitchFamily="2" charset="2"/>
                  </a:rPr>
                  <a:t> For all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Wingdings" pitchFamily="2" charset="2"/>
                      </a:rPr>
                      <m:t>𝑡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Wingdings" pitchFamily="2" charset="2"/>
                      </a:rPr>
                      <m:t>=0,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Wingdings" pitchFamily="2" charset="2"/>
                      </a:rPr>
                      <m:t>h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Wingdings" pitchFamily="2" charset="2"/>
                      </a:rPr>
                      <m:t>,2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Wingdings" pitchFamily="2" charset="2"/>
                      </a:rPr>
                      <m:t>h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Wingdings" pitchFamily="2" charset="2"/>
                      </a:rPr>
                      <m:t>,…,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Wingdings" pitchFamily="2" charset="2"/>
                      </a:rPr>
                      <m:t>𝑇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the score estimate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sub>
                    </m:sSub>
                    <m:d>
                      <m:d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⋅</m:t>
                        </m:r>
                      </m:e>
                    </m:d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satisfies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𝔼</m:t>
                          </m:r>
                        </m:e>
                        <m:sub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𝑞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𝑡</m:t>
                              </m:r>
                            </m:sub>
                          </m:sSub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0" lang="en-US" sz="3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3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kumimoji="0" lang="en-US" sz="3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kumimoji="0" lang="en-US" sz="3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kumimoji="0" lang="en-US" sz="32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FEC306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32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FEC306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  <m:t>𝑋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32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FEC306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kumimoji="0" lang="en-US" sz="32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∇</m:t>
                                  </m:r>
                                  <m:func>
                                    <m:funcPr>
                                      <m:ctrlPr>
                                        <a:rPr kumimoji="0" lang="en-US" sz="3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kumimoji="0" lang="en-US" sz="3200" b="0" i="0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ln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kumimoji="0" lang="en-US" sz="32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FEC306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32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FEC306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  <m:t>𝑞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32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FEC306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kumimoji="0" lang="en-US" sz="32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FEC306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kumimoji="0" lang="en-US" sz="32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FEC306"/>
                                                  </a:solidFill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+mn-cs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kumimoji="0" lang="en-US" sz="32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FEC306"/>
                                                  </a:solidFill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+mn-cs"/>
                                                </a:rPr>
                                                <m:t>𝑋</m:t>
                                              </m:r>
                                            </m:e>
                                            <m:sub>
                                              <m:r>
                                                <a:rPr kumimoji="0" lang="en-US" sz="32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FEC306"/>
                                                  </a:solidFill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+mn-cs"/>
                                                </a:rPr>
                                                <m:t>𝑡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func>
                                </m:e>
                              </m:d>
                            </m:e>
                            <m:sup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≤</m:t>
                      </m:r>
                      <m:sSubSup>
                        <m:sSubSup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sc</m:t>
                          </m:r>
                        </m:sub>
                        <m:sup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kumimoji="0" lang="en-US" sz="1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571500" marR="0" lvl="0" indent="-5715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romanUcPeriod" startAt="2"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18AB3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(Lipschitz score):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For all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𝑡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≥0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∇</m:t>
                    </m:r>
                    <m:func>
                      <m:func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ln</m:t>
                        </m:r>
                      </m:fName>
                      <m:e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EC30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EC30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𝑞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EC30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sub>
                        </m:sSub>
                      </m:e>
                    </m:func>
                    <m:d>
                      <m:d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⋅</m:t>
                        </m:r>
                      </m:e>
                    </m:d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is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𝐿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-Lipschitz</a:t>
                </a:r>
                <a:endParaRPr kumimoji="0" lang="en-US" sz="1100" b="0" i="1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571500" marR="0" lvl="0" indent="-5715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romanUcPeriod" startAt="2"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18AB3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(Bounded second moment):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𝔪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</m:sub>
                      <m:sup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</m:sup>
                    </m:sSubSup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≔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𝔼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𝑞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EC30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EC306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EC306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𝑥</m:t>
                                </m:r>
                              </m:e>
                            </m:d>
                          </m:e>
                          <m:sup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EC30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&lt;∞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73C396A5-1E23-3C0A-745C-0CCE55ED32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1294411"/>
                <a:ext cx="11704319" cy="3197690"/>
              </a:xfrm>
              <a:prstGeom prst="roundRect">
                <a:avLst/>
              </a:prstGeom>
              <a:blipFill>
                <a:blip r:embed="rId2"/>
                <a:stretch>
                  <a:fillRect b="-391"/>
                </a:stretch>
              </a:blipFill>
              <a:ln w="38100">
                <a:solidFill>
                  <a:schemeClr val="accent5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9DC47FD-BFC3-6785-DB0A-AEFF3E1695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1" y="4731798"/>
            <a:ext cx="11704318" cy="118073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II is standard and necessary to get TV convergence</a:t>
            </a:r>
          </a:p>
          <a:p>
            <a:pPr marL="0" indent="0">
              <a:buNone/>
            </a:pPr>
            <a:r>
              <a:rPr lang="en-US" dirty="0"/>
              <a:t>III is significantly weaker than what is needed in prior work</a:t>
            </a:r>
          </a:p>
        </p:txBody>
      </p:sp>
    </p:spTree>
    <p:extLst>
      <p:ext uri="{BB962C8B-B14F-4D97-AF65-F5344CB8AC3E}">
        <p14:creationId xmlns:p14="http://schemas.microsoft.com/office/powerpoint/2010/main" val="1417511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5DB18-C27B-4FDE-4B30-EAC74C737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8521979D-2DC7-94D6-38D4-E9478802E14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40" y="1202223"/>
                <a:ext cx="11704320" cy="3289878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Thm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[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Chewi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-Li-Li-Salim-Zhang ‘22]: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Under these assumptions,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𝒑</m:t>
                        </m:r>
                      </m:e>
                      <m:sub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𝑻</m:t>
                        </m:r>
                      </m:sub>
                    </m:sSub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is the law of the output of the algorithm after </a:t>
                </a:r>
                <a14:m>
                  <m:oMath xmlns:m="http://schemas.openxmlformats.org/officeDocument/2006/math">
                    <m:r>
                      <a:rPr kumimoji="0" lang="en-US" sz="32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A6B727">
                            <a:lumMod val="60000"/>
                            <a:lumOff val="4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𝑵</m:t>
                    </m:r>
                    <m:r>
                      <a:rPr kumimoji="0" lang="en-US" sz="32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A6B727">
                            <a:lumMod val="60000"/>
                            <a:lumOff val="4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= </m:t>
                    </m:r>
                    <m:r>
                      <a:rPr kumimoji="0" lang="en-US" sz="32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A6B727">
                            <a:lumMod val="60000"/>
                            <a:lumOff val="4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𝑻</m:t>
                    </m:r>
                    <m:r>
                      <a:rPr kumimoji="0" lang="en-US" sz="32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A6B727">
                            <a:lumMod val="60000"/>
                            <a:lumOff val="4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/</m:t>
                    </m:r>
                    <m:r>
                      <a:rPr kumimoji="0" lang="en-US" sz="32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A6B727">
                            <a:lumMod val="60000"/>
                            <a:lumOff val="4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𝒉</m:t>
                    </m:r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iterations with step size </a:t>
                </a:r>
                <a14:m>
                  <m:oMath xmlns:m="http://schemas.openxmlformats.org/officeDocument/2006/math"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A6B727">
                            <a:lumMod val="60000"/>
                            <a:lumOff val="4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𝒉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" b="0" i="0" u="none" strike="noStrike" kern="1200" cap="none" spc="0" normalizeH="0" baseline="0" noProof="0" dirty="0">
                  <a:ln>
                    <a:noFill/>
                  </a:ln>
                  <a:solidFill>
                    <a:srgbClr val="A6B727">
                      <a:lumMod val="40000"/>
                      <a:lumOff val="6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315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𝐓𝐕</m:t>
                      </m:r>
                      <m:d>
                        <m:dPr>
                          <m:ctrlPr>
                            <a:rPr kumimoji="0" lang="en-US" sz="315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315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315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𝒑</m:t>
                              </m:r>
                            </m:e>
                            <m:sub>
                              <m:r>
                                <a:rPr kumimoji="0" lang="en-US" sz="315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𝑻</m:t>
                              </m:r>
                            </m:sub>
                          </m:sSub>
                          <m:r>
                            <a:rPr kumimoji="0" lang="en-US" sz="315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en-US" sz="315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𝒒</m:t>
                          </m:r>
                        </m:e>
                      </m:d>
                      <m:r>
                        <a:rPr kumimoji="0" lang="en-US" sz="315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≲</m:t>
                      </m:r>
                      <m:rad>
                        <m:radPr>
                          <m:degHide m:val="on"/>
                          <m:ctrlPr>
                            <a:rPr kumimoji="0" lang="en-US" sz="315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radPr>
                        <m:deg/>
                        <m:e>
                          <m:r>
                            <a:rPr kumimoji="0" lang="en-US" sz="315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𝑲𝑳</m:t>
                          </m:r>
                          <m:r>
                            <a:rPr kumimoji="0" lang="en-US" sz="315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(</m:t>
                          </m:r>
                          <m:r>
                            <a:rPr kumimoji="0" lang="en-US" sz="315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𝒒</m:t>
                          </m:r>
                          <m:r>
                            <a:rPr kumimoji="0" lang="en-US" sz="315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|</m:t>
                          </m:r>
                          <m:d>
                            <m:dPr>
                              <m:begChr m:val="|"/>
                              <m:ctrlPr>
                                <a:rPr kumimoji="0" lang="en-US" sz="315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315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𝜸</m:t>
                              </m:r>
                            </m:e>
                          </m:d>
                        </m:e>
                      </m:rad>
                      <m:r>
                        <a:rPr kumimoji="0" lang="en-US" sz="315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⋅</m:t>
                      </m:r>
                      <m:func>
                        <m:funcPr>
                          <m:ctrlPr>
                            <a:rPr kumimoji="0" lang="en-US" sz="315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uncPr>
                        <m:fName>
                          <m:r>
                            <a:rPr kumimoji="0" lang="en-US" sz="315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𝐞𝐱𝐩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15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315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315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𝑻</m:t>
                              </m:r>
                            </m:e>
                          </m:d>
                        </m:e>
                      </m:func>
                      <m:r>
                        <a:rPr kumimoji="0" lang="en-US" sz="315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+</m:t>
                      </m:r>
                      <m:d>
                        <m:dPr>
                          <m:ctrlPr>
                            <a:rPr kumimoji="0" lang="en-US" sz="315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315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𝑳</m:t>
                          </m:r>
                          <m:rad>
                            <m:radPr>
                              <m:degHide m:val="on"/>
                              <m:ctrlPr>
                                <a:rPr kumimoji="0" lang="en-US" sz="315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315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𝒅𝒉</m:t>
                              </m:r>
                            </m:e>
                          </m:rad>
                          <m:r>
                            <a:rPr kumimoji="0" lang="en-US" sz="315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+</m:t>
                          </m:r>
                          <m:r>
                            <a:rPr kumimoji="0" lang="en-US" sz="315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𝑳</m:t>
                          </m:r>
                          <m:sSub>
                            <m:sSubPr>
                              <m:ctrlPr>
                                <a:rPr kumimoji="0" lang="en-US" sz="315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315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𝖒</m:t>
                              </m:r>
                            </m:e>
                            <m:sub>
                              <m:r>
                                <a:rPr kumimoji="0" lang="en-US" sz="315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𝟐</m:t>
                              </m:r>
                            </m:sub>
                          </m:sSub>
                          <m:r>
                            <a:rPr kumimoji="0" lang="en-US" sz="315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𝒉</m:t>
                          </m:r>
                        </m:e>
                      </m:d>
                      <m:rad>
                        <m:radPr>
                          <m:degHide m:val="on"/>
                          <m:ctrlPr>
                            <a:rPr kumimoji="0" lang="en-US" sz="315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radPr>
                        <m:deg/>
                        <m:e>
                          <m:r>
                            <a:rPr kumimoji="0" lang="en-US" sz="315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𝑻</m:t>
                          </m:r>
                        </m:e>
                      </m:rad>
                      <m:r>
                        <a:rPr kumimoji="0" lang="en-US" sz="315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+</m:t>
                      </m:r>
                      <m:sSub>
                        <m:sSubPr>
                          <m:ctrlPr>
                            <a:rPr kumimoji="0" lang="en-US" sz="315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15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𝜺</m:t>
                          </m:r>
                        </m:e>
                        <m:sub>
                          <m:r>
                            <a:rPr kumimoji="0" lang="en-US" sz="315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𝐬𝐜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kumimoji="0" lang="en-US" sz="315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radPr>
                        <m:deg/>
                        <m:e>
                          <m:r>
                            <a:rPr kumimoji="0" lang="en-US" sz="315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𝑻</m:t>
                          </m:r>
                        </m:e>
                      </m:rad>
                    </m:oMath>
                  </m:oMathPara>
                </a14:m>
                <a:endParaRPr kumimoji="0" lang="en-US" sz="3150" b="1" i="1" u="none" strike="noStrike" kern="1200" cap="none" spc="0" normalizeH="0" baseline="0" noProof="0" dirty="0">
                  <a:ln>
                    <a:noFill/>
                  </a:ln>
                  <a:solidFill>
                    <a:srgbClr val="FEC306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8521979D-2DC7-94D6-38D4-E9478802E1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1202223"/>
                <a:ext cx="11704320" cy="3289878"/>
              </a:xfrm>
              <a:prstGeom prst="roundRect">
                <a:avLst>
                  <a:gd name="adj" fmla="val 6119"/>
                </a:avLst>
              </a:prstGeom>
              <a:blipFill>
                <a:blip r:embed="rId2"/>
                <a:stretch>
                  <a:fillRect l="-866"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ight Brace 4">
            <a:extLst>
              <a:ext uri="{FF2B5EF4-FFF2-40B4-BE49-F238E27FC236}">
                <a16:creationId xmlns:a16="http://schemas.microsoft.com/office/drawing/2014/main" id="{29413DAF-66FF-6880-8908-56AA3F173FCF}"/>
              </a:ext>
            </a:extLst>
          </p:cNvPr>
          <p:cNvSpPr/>
          <p:nvPr/>
        </p:nvSpPr>
        <p:spPr>
          <a:xfrm rot="5400000">
            <a:off x="4468585" y="1781224"/>
            <a:ext cx="164238" cy="3717949"/>
          </a:xfrm>
          <a:prstGeom prst="rightBrace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AC0CDAAA-D155-B920-27CE-F11D6CBCD7B6}"/>
              </a:ext>
            </a:extLst>
          </p:cNvPr>
          <p:cNvSpPr/>
          <p:nvPr/>
        </p:nvSpPr>
        <p:spPr>
          <a:xfrm rot="5400000">
            <a:off x="8500673" y="1987039"/>
            <a:ext cx="164237" cy="3306321"/>
          </a:xfrm>
          <a:prstGeom prst="rightBrace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347DBFA4-D3D3-BC16-7207-872622B7E346}"/>
              </a:ext>
            </a:extLst>
          </p:cNvPr>
          <p:cNvSpPr/>
          <p:nvPr/>
        </p:nvSpPr>
        <p:spPr>
          <a:xfrm rot="5400000">
            <a:off x="11150058" y="3136094"/>
            <a:ext cx="164237" cy="1008206"/>
          </a:xfrm>
          <a:prstGeom prst="rightBrace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53519A5-C75A-24E2-8B7B-4DD369316D57}"/>
                  </a:ext>
                </a:extLst>
              </p:cNvPr>
              <p:cNvSpPr txBox="1"/>
              <p:nvPr/>
            </p:nvSpPr>
            <p:spPr>
              <a:xfrm>
                <a:off x="3033906" y="3671738"/>
                <a:ext cx="3033595" cy="6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error from initializing at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A6B727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𝛾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instead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b>
                    </m:sSub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A6B727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53519A5-C75A-24E2-8B7B-4DD369316D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3906" y="3671738"/>
                <a:ext cx="3033595" cy="689676"/>
              </a:xfrm>
              <a:prstGeom prst="rect">
                <a:avLst/>
              </a:prstGeom>
              <a:blipFill>
                <a:blip r:embed="rId3"/>
                <a:stretch>
                  <a:fillRect t="-16071" r="-2929" b="-232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B387466D-E57E-2FCB-414F-9F52FA8A4E16}"/>
              </a:ext>
            </a:extLst>
          </p:cNvPr>
          <p:cNvSpPr txBox="1"/>
          <p:nvPr/>
        </p:nvSpPr>
        <p:spPr>
          <a:xfrm>
            <a:off x="7498554" y="3671737"/>
            <a:ext cx="2168474" cy="690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A6B727">
                    <a:lumMod val="20000"/>
                    <a:lumOff val="8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discretization error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1550CF-009C-D007-6338-04F0B6469CEC}"/>
              </a:ext>
            </a:extLst>
          </p:cNvPr>
          <p:cNvSpPr txBox="1"/>
          <p:nvPr/>
        </p:nvSpPr>
        <p:spPr>
          <a:xfrm>
            <a:off x="10619618" y="3671737"/>
            <a:ext cx="1220085" cy="690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A6B727">
                    <a:lumMod val="20000"/>
                    <a:lumOff val="8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score error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DEDA3B92-C4FA-6EFA-724E-E1E7A7F2B65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4734163"/>
                <a:ext cx="11704320" cy="184051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b="0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sc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acc>
                      <m:accPr>
                        <m:chr m:val="̃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acc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</m:d>
                  </m:oMath>
                </a14:m>
                <a:r>
                  <a:rPr lang="en-US" b="0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𝐾𝐿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d>
                      <m:dPr>
                        <m:begChr m:val="|"/>
                        <m:ctrlP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</m:d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poly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</m:d>
                  </m:oMath>
                </a14:m>
                <a:r>
                  <a:rPr lang="en-US" b="0" dirty="0"/>
                  <a:t>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𝔪</m:t>
                        </m:r>
                      </m:e>
                      <m:sub>
                        <m:r>
                          <a:rPr lang="en-US" b="0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1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b="0" dirty="0"/>
                  <a:t>, 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b="0" dirty="0"/>
                  <a:t>then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𝑵</m:t>
                    </m:r>
                    <m:r>
                      <a:rPr lang="en-US" b="1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̃"/>
                        <m:ctrlPr>
                          <a:rPr lang="en-US" b="1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𝑶</m:t>
                        </m:r>
                      </m:e>
                    </m:acc>
                    <m:d>
                      <m:dPr>
                        <m:ctrlPr>
                          <a:rPr lang="en-US" b="1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1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𝑳</m:t>
                            </m:r>
                          </m:e>
                          <m:sup>
                            <m:r>
                              <a:rPr lang="en-US" b="1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b="1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  <m:r>
                          <a:rPr lang="en-US" b="1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sSup>
                          <m:sSupPr>
                            <m:ctrlPr>
                              <a:rPr lang="en-US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𝜺</m:t>
                            </m:r>
                          </m:e>
                          <m:sup>
                            <m:r>
                              <a:rPr lang="en-US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 iterations suffice to get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ε</m:t>
                    </m:r>
                  </m:oMath>
                </a14:m>
                <a:r>
                  <a:rPr lang="en-US" b="0" dirty="0"/>
                  <a:t>-close in TV. </a:t>
                </a:r>
                <a:endParaRPr lang="en-US" sz="1050" dirty="0"/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dirty="0"/>
                  <a:t>Matches </a:t>
                </a:r>
                <a:r>
                  <a:rPr lang="en-US" b="0" dirty="0"/>
                  <a:t>SOTA discretization bounds for Langevin MCMC under LSI</a:t>
                </a: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DEDA3B92-C4FA-6EFA-724E-E1E7A7F2B65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4734163"/>
                <a:ext cx="11704320" cy="1840517"/>
              </a:xfrm>
              <a:blipFill>
                <a:blip r:embed="rId4"/>
                <a:stretch>
                  <a:fillRect l="-1410" t="-4110" b="-20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853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allAtOnce" animBg="1"/>
      <p:bldP spid="5" grpId="0" animBg="1"/>
      <p:bldP spid="6" grpId="0" animBg="1"/>
      <p:bldP spid="7" grpId="0" animBg="1"/>
      <p:bldP spid="8" grpId="0"/>
      <p:bldP spid="9" grpId="0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5DB18-C27B-4FDE-4B30-EAC74C737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8521979D-2DC7-94D6-38D4-E9478802E14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40" y="1202223"/>
                <a:ext cx="11704320" cy="3149644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Cor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[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Chewi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-Li-Li-Salim-Zhang ‘22]: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If </a:t>
                </a:r>
                <a14:m>
                  <m:oMath xmlns:m="http://schemas.openxmlformats.org/officeDocument/2006/math"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A6B727">
                            <a:lumMod val="60000"/>
                            <a:lumOff val="4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𝒒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is an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arbitrary distribution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on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A6B727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A6B727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(0,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A6B727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𝑅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A6B727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then diffusion models can sample from a distribution which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𝜀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𝑇𝑉</m:t>
                        </m:r>
                      </m:sub>
                    </m:sSub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-close in TV to a distribution which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6B7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𝜀</m:t>
                        </m:r>
                      </m:e>
                      <m:sub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6B727">
                                    <a:lumMod val="60000"/>
                                    <a:lumOff val="4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6B727">
                                    <a:lumMod val="60000"/>
                                    <a:lumOff val="4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𝑊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6B727">
                                    <a:lumMod val="60000"/>
                                    <a:lumOff val="4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</m:sub>
                    </m:sSub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-close in Wasserstein-2 to </a:t>
                </a:r>
                <a14:m>
                  <m:oMath xmlns:m="http://schemas.openxmlformats.org/officeDocument/2006/math">
                    <m:r>
                      <a:rPr kumimoji="0" lang="en-US" sz="3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B727">
                            <a:lumMod val="60000"/>
                            <a:lumOff val="4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𝒒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provided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A6B727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" b="0" i="0" u="none" strike="noStrike" kern="1200" cap="none" spc="0" normalizeH="0" baseline="0" noProof="0" dirty="0">
                  <a:ln>
                    <a:noFill/>
                  </a:ln>
                  <a:solidFill>
                    <a:srgbClr val="A6B727">
                      <a:lumMod val="40000"/>
                      <a:lumOff val="6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315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𝑵</m:t>
                      </m:r>
                      <m:r>
                        <a:rPr kumimoji="0" lang="en-US" sz="315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 </m:t>
                      </m:r>
                      <m:sSubSup>
                        <m:sSubSupPr>
                          <m:ctrlPr>
                            <a:rPr kumimoji="0" lang="en-US" sz="315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315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𝜺</m:t>
                          </m:r>
                        </m:e>
                        <m:sub>
                          <m:r>
                            <a:rPr kumimoji="0" lang="en-US" sz="315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𝐬𝐜</m:t>
                          </m:r>
                        </m:sub>
                        <m:sup>
                          <m:r>
                            <a:rPr kumimoji="0" lang="en-US" sz="315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315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sup>
                      </m:sSubSup>
                      <m:r>
                        <a:rPr kumimoji="0" lang="en-US" sz="315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≤</m:t>
                      </m:r>
                      <m:r>
                        <a:rPr kumimoji="0" lang="en-US" sz="315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𝐩𝐨𝐥𝐲</m:t>
                      </m:r>
                      <m:d>
                        <m:dPr>
                          <m:ctrlPr>
                            <a:rPr kumimoji="0" lang="en-US" sz="315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315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𝒅</m:t>
                          </m:r>
                          <m:r>
                            <a:rPr kumimoji="0" lang="en-US" sz="315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en-US" sz="315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𝑹</m:t>
                          </m:r>
                          <m:r>
                            <a:rPr kumimoji="0" lang="en-US" sz="315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sSubSup>
                            <m:sSubSupPr>
                              <m:ctrlPr>
                                <a:rPr kumimoji="0" lang="en-US" sz="315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US" sz="315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𝜺</m:t>
                              </m:r>
                            </m:e>
                            <m:sub>
                              <m:r>
                                <a:rPr kumimoji="0" lang="en-US" sz="315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𝑻𝑽</m:t>
                              </m:r>
                            </m:sub>
                            <m:sup>
                              <m:r>
                                <a:rPr kumimoji="0" lang="en-US" sz="315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315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𝟏</m:t>
                              </m:r>
                            </m:sup>
                          </m:sSubSup>
                          <m:r>
                            <a:rPr kumimoji="0" lang="en-US" sz="315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sSubSup>
                            <m:sSubSupPr>
                              <m:ctrlPr>
                                <a:rPr kumimoji="0" lang="en-US" sz="315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US" sz="315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𝜺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kumimoji="0" lang="en-US" sz="315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15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𝑾</m:t>
                                  </m:r>
                                </m:e>
                                <m:sub>
                                  <m:r>
                                    <a:rPr kumimoji="0" lang="en-US" sz="315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𝟐</m:t>
                                  </m:r>
                                </m:sub>
                              </m:sSub>
                            </m:sub>
                            <m:sup>
                              <m:r>
                                <a:rPr kumimoji="0" lang="en-US" sz="315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315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𝟏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kumimoji="0" lang="en-US" sz="3150" b="1" i="1" u="none" strike="noStrike" kern="1200" cap="none" spc="0" normalizeH="0" baseline="0" noProof="0" dirty="0">
                  <a:ln>
                    <a:noFill/>
                  </a:ln>
                  <a:solidFill>
                    <a:srgbClr val="FEC306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8521979D-2DC7-94D6-38D4-E9478802E1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1202223"/>
                <a:ext cx="11704320" cy="3149644"/>
              </a:xfrm>
              <a:prstGeom prst="roundRect">
                <a:avLst>
                  <a:gd name="adj" fmla="val 6119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EDA3B92-C4FA-6EFA-724E-E1E7A7F2B6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4530963"/>
            <a:ext cx="11704320" cy="184051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Provided neural nets can do score matching, diffusion models can efficiently sample from arbitrarily non-log-concave distributions!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05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Concurrent work: </a:t>
            </a: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[Lee-Lu-Tan ‘22b]</a:t>
            </a:r>
            <a:r>
              <a:rPr lang="en-US" dirty="0"/>
              <a:t> </a:t>
            </a:r>
            <a:r>
              <a:rPr lang="en-US" dirty="0">
                <a:effectLst/>
              </a:rPr>
              <a:t>arXiv:2209.12381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effectLst/>
              </a:rPr>
              <a:t>Follow-up work: </a:t>
            </a: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</a:rPr>
              <a:t>[H. Chen-Lee-Lu ‘22] </a:t>
            </a:r>
            <a:r>
              <a:rPr lang="en-US" dirty="0">
                <a:effectLst/>
              </a:rPr>
              <a:t>arxiv:2211.01916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49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F304A9-BE8B-1927-F740-3584E4AA6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4006" y="301366"/>
            <a:ext cx="4923988" cy="6255268"/>
          </a:xfrm>
        </p:spPr>
        <p:txBody>
          <a:bodyPr anchor="ctr" anchorCtr="0">
            <a:noAutofit/>
          </a:bodyPr>
          <a:lstStyle/>
          <a:p>
            <a:pPr marL="4763" indent="0" algn="ctr">
              <a:buNone/>
            </a:pPr>
            <a:r>
              <a:rPr lang="en-US" sz="3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DIFFUSION MODELS</a:t>
            </a:r>
          </a:p>
          <a:p>
            <a:pPr marL="4763" indent="0" algn="ctr">
              <a:spcBef>
                <a:spcPts val="0"/>
              </a:spcBef>
              <a:buNone/>
            </a:pPr>
            <a:r>
              <a:rPr lang="en-US" sz="2800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Crash course</a:t>
            </a:r>
          </a:p>
          <a:p>
            <a:pPr marL="4763" indent="0" algn="ctr">
              <a:spcBef>
                <a:spcPts val="0"/>
              </a:spcBef>
              <a:buNone/>
            </a:pPr>
            <a:r>
              <a:rPr lang="en-US" sz="2800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Prior work / our results</a:t>
            </a:r>
          </a:p>
          <a:p>
            <a:pPr marL="4763" indent="0" algn="ctr">
              <a:spcBef>
                <a:spcPts val="0"/>
              </a:spcBef>
              <a:buNone/>
            </a:pPr>
            <a:r>
              <a:rPr lang="en-US" sz="2800" i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Proof sketch</a:t>
            </a:r>
          </a:p>
          <a:p>
            <a:pPr marL="4763" indent="0" algn="ctr">
              <a:spcBef>
                <a:spcPts val="0"/>
              </a:spcBef>
              <a:buNone/>
            </a:pPr>
            <a:endParaRPr lang="en-US" sz="900" i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4763" indent="0" algn="ctr">
              <a:spcBef>
                <a:spcPts val="0"/>
              </a:spcBef>
              <a:buNone/>
            </a:pPr>
            <a:endParaRPr lang="en-US" sz="900" i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4763" indent="0" algn="ctr">
              <a:buNone/>
            </a:pPr>
            <a:r>
              <a:rPr lang="en-US" sz="3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SQ HARDNESS</a:t>
            </a:r>
          </a:p>
          <a:p>
            <a:pPr marL="4763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20000"/>
                    <a:lumOff val="8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Setup / prior work</a:t>
            </a:r>
          </a:p>
          <a:p>
            <a:pPr marL="4763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20000"/>
                    <a:lumOff val="8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Lower bound</a:t>
            </a:r>
          </a:p>
          <a:p>
            <a:pPr marL="4763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900" b="0" i="1" u="none" strike="noStrike" kern="1200" cap="none" spc="0" normalizeH="0" baseline="0" noProof="0" dirty="0">
              <a:ln>
                <a:noFill/>
              </a:ln>
              <a:solidFill>
                <a:srgbClr val="418AB3">
                  <a:lumMod val="20000"/>
                  <a:lumOff val="8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763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900" b="0" i="1" u="none" strike="noStrike" kern="1200" cap="none" spc="0" normalizeH="0" baseline="0" noProof="0" dirty="0">
              <a:ln>
                <a:noFill/>
              </a:ln>
              <a:solidFill>
                <a:srgbClr val="418AB3">
                  <a:lumMod val="20000"/>
                  <a:lumOff val="8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763" indent="0" algn="ctr">
              <a:buNone/>
            </a:pPr>
            <a:r>
              <a:rPr lang="en-US" sz="3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TAKEAWAYS</a:t>
            </a:r>
          </a:p>
        </p:txBody>
      </p:sp>
    </p:spTree>
    <p:extLst>
      <p:ext uri="{BB962C8B-B14F-4D97-AF65-F5344CB8AC3E}">
        <p14:creationId xmlns:p14="http://schemas.microsoft.com/office/powerpoint/2010/main" val="11653797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642DD-8273-4919-841D-847F0CCBC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CONTINUOUS-TIME ARGUMENT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3447769-34D9-1D72-5860-340D556FC3D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Let’s momentarily ignore discretization and score estimation error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Forward process converges exponentially quickly to Gaussian</a:t>
                </a:r>
              </a:p>
              <a:p>
                <a:pPr marL="0" indent="0">
                  <a:buNone/>
                </a:pPr>
                <a:endParaRPr lang="en-US" sz="5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𝐾𝐿</m:t>
                      </m:r>
                      <m:r>
                        <a:rPr lang="en-US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d>
                        <m:dPr>
                          <m:begChr m:val="‖"/>
                          <m:ctrlPr>
                            <a:rPr lang="en-US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func>
                        <m:funcPr>
                          <m:ctrlPr>
                            <a:rPr lang="en-US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r>
                                <a:rPr lang="en-US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𝐾𝐿</m:t>
                      </m:r>
                      <m:r>
                        <a:rPr lang="en-US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‖</m:t>
                      </m:r>
                      <m:r>
                        <a:rPr lang="en-US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accent5"/>
                  </a:solidFill>
                </a:endParaRPr>
              </a:p>
              <a:p>
                <a:pPr marL="0" indent="0">
                  <a:buNone/>
                </a:pPr>
                <a:endParaRPr lang="en-US" sz="200" dirty="0"/>
              </a:p>
              <a:p>
                <a:pPr marL="514350" indent="-514350">
                  <a:buFont typeface="+mj-lt"/>
                  <a:buAutoNum type="arabicPeriod" startAt="2"/>
                </a:pPr>
                <a:r>
                  <a:rPr lang="en-US" dirty="0"/>
                  <a:t>Running reverse SDE starting from Gaussian vs.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/>
                  <a:t> cannot increase distance between them </a:t>
                </a:r>
                <a:r>
                  <a:rPr lang="en-US" b="1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(data processing inequality)</a:t>
                </a:r>
              </a:p>
              <a:p>
                <a:pPr marL="514350" indent="-514350">
                  <a:buFont typeface="+mj-lt"/>
                  <a:buAutoNum type="arabicPeriod" startAt="2"/>
                </a:pPr>
                <a:endParaRPr lang="en-US" sz="500" b="1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𝐾𝐿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begChr m:val="‖"/>
                              <m:ctrlPr>
                                <a:rPr lang="en-US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𝐾𝐿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reverse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‖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reverse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</m:d>
                            </m:e>
                          </m:d>
                          <m: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≤</m:t>
                          </m:r>
                          <m: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𝐾𝐿</m:t>
                          </m:r>
                          <m:d>
                            <m:dPr>
                              <m:endChr m:val="‖"/>
                              <m:ctrlPr>
                                <a:rPr lang="en-US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</m:d>
                    </m:oMath>
                  </m:oMathPara>
                </a14:m>
                <a:endParaRPr lang="en-US" b="1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sz="100" b="1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  <a:p>
                <a:pPr marL="514350" indent="-514350">
                  <a:buFont typeface="+mj-lt"/>
                  <a:buAutoNum type="arabicPeriod" startAt="3"/>
                </a:pPr>
                <a:r>
                  <a:rPr lang="en-US" dirty="0" err="1"/>
                  <a:t>Pinsker’s</a:t>
                </a:r>
                <a:r>
                  <a:rPr lang="en-US" dirty="0"/>
                  <a:t> to get bound in TV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3447769-34D9-1D72-5860-340D556FC3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18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F2A3612-745E-BCF5-2B82-F4A23E374178}"/>
                  </a:ext>
                </a:extLst>
              </p:cNvPr>
              <p:cNvSpPr txBox="1"/>
              <p:nvPr/>
            </p:nvSpPr>
            <p:spPr>
              <a:xfrm>
                <a:off x="6089010" y="0"/>
                <a:ext cx="6102990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𝑞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18AB3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data distribution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sub>
                    </m:sSub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18AB3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forward process at time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𝑡</m:t>
                    </m:r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18AB3">
                      <a:lumMod val="40000"/>
                      <a:lumOff val="6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𝑝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sub>
                    </m:sSub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18AB3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reverse process at time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𝑡</m:t>
                    </m:r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18AB3">
                      <a:lumMod val="40000"/>
                      <a:lumOff val="6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𝑞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𝑞</m:t>
                      </m:r>
                      <m: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𝛾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 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alg</m:t>
                      </m:r>
                      <m: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. </m:t>
                      </m:r>
                      <m:r>
                        <m:rPr>
                          <m:sty m:val="p"/>
                        </m:rP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output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18AB3">
                      <a:lumMod val="40000"/>
                      <a:lumOff val="6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F2A3612-745E-BCF5-2B82-F4A23E3741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9010" y="0"/>
                <a:ext cx="6102990" cy="1200329"/>
              </a:xfrm>
              <a:prstGeom prst="rect">
                <a:avLst/>
              </a:prstGeom>
              <a:blipFill>
                <a:blip r:embed="rId3"/>
                <a:stretch>
                  <a:fillRect t="-3158" r="-1245" b="-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2128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8DBE3-2C5A-8837-AB34-DBFE80160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DISCRETIZATION ARGUMENT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D9986F6-DDAA-8BCB-7F7C-22FBEAB143E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Consider the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ideal reverse process </a:t>
                </a:r>
                <a:r>
                  <a:rPr lang="en-US" dirty="0">
                    <a:solidFill>
                      <a:schemeClr val="accent2"/>
                    </a:solidFill>
                  </a:rPr>
                  <a:t>(continuous, perfect score) </a:t>
                </a:r>
                <a:r>
                  <a:rPr lang="en-US" dirty="0"/>
                  <a:t>and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algorithm</a:t>
                </a:r>
                <a:r>
                  <a:rPr lang="en-US" dirty="0"/>
                  <a:t> </a:t>
                </a:r>
                <a:r>
                  <a:rPr lang="en-US" dirty="0">
                    <a:solidFill>
                      <a:schemeClr val="accent6"/>
                    </a:solidFill>
                  </a:rPr>
                  <a:t>(discrete, estimated score), </a:t>
                </a:r>
                <a:r>
                  <a:rPr lang="en-US" dirty="0"/>
                  <a:t>with </a:t>
                </a:r>
                <a:r>
                  <a:rPr lang="en-US" b="1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both now initialized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sub>
                    </m:sSub>
                  </m:oMath>
                </a14:m>
                <a:endParaRPr lang="en-US" b="1" i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sz="1050" b="1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sz="1050" b="1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sz="1050" b="1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dirty="0"/>
                  <a:t>To control the distance between these processes, we use </a:t>
                </a:r>
                <a:r>
                  <a:rPr lang="en-US" b="1" dirty="0" err="1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Girsanov’s</a:t>
                </a:r>
                <a:r>
                  <a:rPr lang="en-US" b="1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 theorem</a:t>
                </a:r>
                <a:r>
                  <a:rPr lang="en-US" dirty="0"/>
                  <a:t>, a powerful tool for bounding distance between laws of processes driven by the same Brownian motion</a:t>
                </a:r>
                <a:endParaRPr lang="en-US" sz="100" dirty="0">
                  <a:solidFill>
                    <a:schemeClr val="accent1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D9986F6-DDAA-8BCB-7F7C-22FBEAB143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834FAB3-34AD-959F-177F-D4A9B7A159CD}"/>
                  </a:ext>
                </a:extLst>
              </p:cNvPr>
              <p:cNvSpPr txBox="1"/>
              <p:nvPr/>
            </p:nvSpPr>
            <p:spPr>
              <a:xfrm>
                <a:off x="6089010" y="0"/>
                <a:ext cx="6102990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𝑞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18AB3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data distribution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sub>
                    </m:sSub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18AB3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forward process at time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𝑡</m:t>
                    </m:r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18AB3">
                      <a:lumMod val="40000"/>
                      <a:lumOff val="6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𝑝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sub>
                    </m:sSub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18AB3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reverse process at time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𝑡</m:t>
                    </m:r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18AB3">
                      <a:lumMod val="40000"/>
                      <a:lumOff val="6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𝑞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𝑞</m:t>
                      </m:r>
                      <m: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𝛾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 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alg</m:t>
                      </m:r>
                      <m: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. </m:t>
                      </m:r>
                      <m:r>
                        <m:rPr>
                          <m:sty m:val="p"/>
                        </m:rP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output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18AB3">
                      <a:lumMod val="40000"/>
                      <a:lumOff val="6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834FAB3-34AD-959F-177F-D4A9B7A159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9010" y="0"/>
                <a:ext cx="6102990" cy="1200329"/>
              </a:xfrm>
              <a:prstGeom prst="rect">
                <a:avLst/>
              </a:prstGeom>
              <a:blipFill>
                <a:blip r:embed="rId3"/>
                <a:stretch>
                  <a:fillRect t="-3158" r="-1245" b="-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3444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280DF2DD-C8FF-ADC3-03A5-E5BD0BB94E7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671282" y="1231427"/>
                <a:ext cx="394928" cy="5273778"/>
              </a:xfrm>
              <a:prstGeom prst="roundRect">
                <a:avLst>
                  <a:gd name="adj" fmla="val 12228"/>
                </a:avLst>
              </a:prstGeom>
              <a:solidFill>
                <a:schemeClr val="accent2">
                  <a:alpha val="7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A6B727">
                              <a:lumMod val="20000"/>
                              <a:lumOff val="8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A6B727">
                              <a:lumMod val="20000"/>
                              <a:lumOff val="8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A6B727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280DF2DD-C8FF-ADC3-03A5-E5BD0BB94E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1282" y="1231427"/>
                <a:ext cx="394928" cy="5273778"/>
              </a:xfrm>
              <a:prstGeom prst="roundRect">
                <a:avLst>
                  <a:gd name="adj" fmla="val 12228"/>
                </a:avLst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CD2F04D7-029D-5AD4-9CA2-B7ACD7DC1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GENERATIVE MODELS</a:t>
            </a:r>
          </a:p>
        </p:txBody>
      </p:sp>
      <p:sp>
        <p:nvSpPr>
          <p:cNvPr id="4" name="Trapezoid 3">
            <a:extLst>
              <a:ext uri="{FF2B5EF4-FFF2-40B4-BE49-F238E27FC236}">
                <a16:creationId xmlns:a16="http://schemas.microsoft.com/office/drawing/2014/main" id="{011547F2-DC87-1FB7-6F67-059D840AA9E5}"/>
              </a:ext>
            </a:extLst>
          </p:cNvPr>
          <p:cNvSpPr>
            <a:spLocks/>
          </p:cNvSpPr>
          <p:nvPr/>
        </p:nvSpPr>
        <p:spPr>
          <a:xfrm rot="16200000">
            <a:off x="-414755" y="2495401"/>
            <a:ext cx="5139560" cy="2757650"/>
          </a:xfrm>
          <a:prstGeom prst="trapezoid">
            <a:avLst>
              <a:gd name="adj" fmla="val 57670"/>
            </a:avLst>
          </a:prstGeom>
          <a:solidFill>
            <a:srgbClr val="446996">
              <a:alpha val="70000"/>
            </a:srgb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7F03CB9E-28F9-0439-1BEE-D854D512791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40" y="2898311"/>
                <a:ext cx="394928" cy="1940010"/>
              </a:xfrm>
              <a:prstGeom prst="roundRect">
                <a:avLst>
                  <a:gd name="adj" fmla="val 12228"/>
                </a:avLst>
              </a:prstGeom>
              <a:solidFill>
                <a:schemeClr val="accent3">
                  <a:lumMod val="75000"/>
                  <a:alpha val="70000"/>
                </a:schemeClr>
              </a:solid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69200">
                              <a:lumMod val="20000"/>
                              <a:lumOff val="8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69200">
                              <a:lumMod val="20000"/>
                              <a:lumOff val="8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𝑔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692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7F03CB9E-28F9-0439-1BEE-D854D51279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2898311"/>
                <a:ext cx="394928" cy="1940010"/>
              </a:xfrm>
              <a:prstGeom prst="roundRect">
                <a:avLst>
                  <a:gd name="adj" fmla="val 12228"/>
                </a:avLst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28E5BDDB-E221-D442-0515-3A096BE1D9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70000" contrast="-70000"/>
          </a:blip>
          <a:srcRect b="18455"/>
          <a:stretch/>
        </p:blipFill>
        <p:spPr>
          <a:xfrm rot="10800000">
            <a:off x="590645" y="2000097"/>
            <a:ext cx="3128760" cy="37364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FE4F4A2-4BB5-4786-EB8E-B2C306AAB25F}"/>
                  </a:ext>
                </a:extLst>
              </p:cNvPr>
              <p:cNvSpPr txBox="1"/>
              <p:nvPr/>
            </p:nvSpPr>
            <p:spPr>
              <a:xfrm>
                <a:off x="1730961" y="5736528"/>
                <a:ext cx="45320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18AB3">
                              <a:lumMod val="20000"/>
                              <a:lumOff val="8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𝐹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18AB3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FE4F4A2-4BB5-4786-EB8E-B2C306AAB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0961" y="5736528"/>
                <a:ext cx="453201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759E5487-05AF-A71D-CFC9-BE9102184F4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338243" y="1433194"/>
                <a:ext cx="7747347" cy="4870235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p>
                    </m:sSup>
                    <m:r>
                      <a:rPr lang="en-US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:</a:t>
                </a:r>
                <a:r>
                  <a:rPr lang="en-US" dirty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rPr>
                  <a:t> </a:t>
                </a:r>
                <a:r>
                  <a:rPr lang="en-US" dirty="0"/>
                  <a:t>parametric function (e.g. a neural network)</a:t>
                </a:r>
              </a:p>
              <a:p>
                <a:pPr marL="0" indent="0">
                  <a:buNone/>
                </a:pPr>
                <a:endParaRPr lang="en-US" sz="1050" dirty="0"/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Goal:</a:t>
                </a:r>
                <a:r>
                  <a:rPr lang="en-US" dirty="0"/>
                  <a:t> given samples from some real-world distribution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, produce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dirty="0"/>
                  <a:t> for which the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pushforward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𝑭</m:t>
                    </m:r>
                    <m:r>
                      <a:rPr lang="en-US" b="1" i="1" dirty="0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dirty="0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𝑵</m:t>
                    </m:r>
                    <m:d>
                      <m:dPr>
                        <m:ctrlPr>
                          <a:rPr lang="en-US" b="1" i="1" dirty="0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dirty="0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b="1" i="1" dirty="0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0" dirty="0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𝐈𝐝</m:t>
                        </m:r>
                      </m:e>
                    </m:d>
                    <m:r>
                      <a:rPr lang="en-US" b="1" i="1" dirty="0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b="0" i="1" dirty="0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endParaRPr lang="en-US" dirty="0"/>
              </a:p>
              <a:p>
                <a:pPr marL="342900" indent="0">
                  <a:buNone/>
                </a:pPr>
                <a:r>
                  <a:rPr lang="en-US" dirty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rPr>
                  <a:t>To sample from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accent1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0,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accent1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Id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rPr>
                  <a:t>:</a:t>
                </a:r>
              </a:p>
              <a:p>
                <a:pPr marL="857250" indent="-514350">
                  <a:buFont typeface="+mj-lt"/>
                  <a:buAutoNum type="arabicPeriod"/>
                </a:pPr>
                <a:r>
                  <a:rPr lang="en-US" dirty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rPr>
                  <a:t>Nature samples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b="0" i="1" smtClean="0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b="0" i="1" smtClean="0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(0,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Id</m:t>
                    </m:r>
                    <m:r>
                      <a:rPr lang="en-US" b="0" i="1" smtClean="0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chemeClr val="accent3">
                      <a:lumMod val="60000"/>
                      <a:lumOff val="40000"/>
                    </a:schemeClr>
                  </a:solidFill>
                </a:endParaRPr>
              </a:p>
              <a:p>
                <a:pPr marL="857250" indent="-514350">
                  <a:buFont typeface="+mj-lt"/>
                  <a:buAutoNum type="arabicPeriod"/>
                </a:pPr>
                <a:r>
                  <a:rPr lang="en-US" dirty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rPr>
                  <a:t>We observe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d>
                  </m:oMath>
                </a14:m>
                <a:endParaRPr lang="en-US" dirty="0">
                  <a:solidFill>
                    <a:schemeClr val="bg2">
                      <a:lumMod val="9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sz="1050" dirty="0"/>
              </a:p>
            </p:txBody>
          </p:sp>
        </mc:Choice>
        <mc:Fallback xmlns="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759E5487-05AF-A71D-CFC9-BE9102184F4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38243" y="1433194"/>
                <a:ext cx="7747347" cy="4870235"/>
              </a:xfrm>
              <a:blipFill>
                <a:blip r:embed="rId6"/>
                <a:stretch>
                  <a:fillRect l="-2128" t="-2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674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8DBE3-2C5A-8837-AB34-DBFE80160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DISCRETIZATION ARGUMENT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D9986F6-DDAA-8BCB-7F7C-22FBEAB143E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sz="100" dirty="0">
                  <a:solidFill>
                    <a:schemeClr val="accent1">
                      <a:lumMod val="20000"/>
                      <a:lumOff val="8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dirty="0"/>
                  <a:t>Consider the SDE’s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US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>
                        <a:rPr lang="en-US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b="0" dirty="0">
                  <a:solidFill>
                    <a:schemeClr val="accent5"/>
                  </a:solidFill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US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>
                        <a:rPr lang="en-US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with the same initial distribution.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D9986F6-DDAA-8BCB-7F7C-22FBEAB143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0F8A400-65D7-343A-1BCF-4C235A2021BC}"/>
                  </a:ext>
                </a:extLst>
              </p:cNvPr>
              <p:cNvSpPr txBox="1"/>
              <p:nvPr/>
            </p:nvSpPr>
            <p:spPr>
              <a:xfrm>
                <a:off x="243839" y="3934546"/>
                <a:ext cx="11704319" cy="29274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𝑄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b>
                    </m:sSub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 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b>
                    </m:sSub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denote the laws of the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trajectories</a:t>
                </a:r>
                <a:r>
                  <a: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EC306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over time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𝑇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i.e. as random variables in path space. Then*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1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d</m:t>
                          </m:r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𝑄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𝑇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d</m:t>
                          </m:r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𝑃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𝑇</m:t>
                              </m:r>
                            </m:sub>
                          </m:sSub>
                        </m:den>
                      </m:f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</m:t>
                                  </m:r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kumimoji="0" lang="en-US" sz="3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kumimoji="0" lang="en-US" sz="3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e>
                                  </m:rad>
                                </m:den>
                              </m:f>
                              <m:nary>
                                <m:naryPr>
                                  <m:ctrlP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naryPr>
                                <m:sub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𝑇</m:t>
                                  </m:r>
                                </m:sup>
                                <m:e>
                                  <m:d>
                                    <m:dPr>
                                      <m:ctrlPr>
                                        <a:rPr kumimoji="0" lang="en-US" sz="3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kumimoji="0" lang="en-US" sz="32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FEC306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32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FEC306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32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FEC306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  <m:r>
                                        <a:rPr kumimoji="0" lang="en-US" sz="3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−</m:t>
                                      </m:r>
                                      <m:sSubSup>
                                        <m:sSubSupPr>
                                          <m:ctrlPr>
                                            <a:rPr kumimoji="0" lang="en-US" sz="32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FEC306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kumimoji="0" lang="en-US" sz="32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FEC306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32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FEC306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𝑡</m:t>
                                          </m:r>
                                        </m:sub>
                                        <m:sup>
                                          <m:r>
                                            <a:rPr kumimoji="0" lang="en-US" sz="32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FEC306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′</m:t>
                                          </m:r>
                                        </m:sup>
                                      </m:sSubSup>
                                    </m:e>
                                  </m:d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kumimoji="0" lang="en-US" sz="32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d</m:t>
                                  </m:r>
                                  <m:sSub>
                                    <m:sSubPr>
                                      <m:ctrlPr>
                                        <a:rPr kumimoji="0" lang="en-US" sz="3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3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kumimoji="0" lang="en-US" sz="3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nary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4</m:t>
                                  </m:r>
                                </m:den>
                              </m:f>
                              <m:nary>
                                <m:nary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naryPr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𝑇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kumimoji="0" lang="en-US" sz="32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FEC306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kumimoji="0" lang="en-US" sz="32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FEC306"/>
                                                  </a:solidFill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kumimoji="0" lang="en-US" sz="32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FEC306"/>
                                                  </a:solidFill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𝑏</m:t>
                                              </m:r>
                                            </m:e>
                                            <m:sub>
                                              <m:r>
                                                <a:rPr kumimoji="0" lang="en-US" sz="32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FEC306"/>
                                                  </a:solidFill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𝑡</m:t>
                                              </m:r>
                                            </m:sub>
                                          </m:sSub>
                                          <m:r>
                                            <a:rPr kumimoji="0" lang="en-US" sz="32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FEC306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−</m:t>
                                          </m:r>
                                          <m:sSubSup>
                                            <m:sSubSupPr>
                                              <m:ctrlPr>
                                                <a:rPr kumimoji="0" lang="en-US" sz="32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FEC306"/>
                                                  </a:solidFill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kumimoji="0" lang="en-US" sz="32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FEC306"/>
                                                  </a:solidFill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𝑏</m:t>
                                              </m:r>
                                            </m:e>
                                            <m:sub>
                                              <m:r>
                                                <a:rPr kumimoji="0" lang="en-US" sz="32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FEC306"/>
                                                  </a:solidFill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𝑡</m:t>
                                              </m:r>
                                            </m:sub>
                                            <m:sup>
                                              <m:r>
                                                <a:rPr kumimoji="0" lang="en-US" sz="32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FEC306"/>
                                                  </a:solidFill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′</m:t>
                                              </m:r>
                                            </m:sup>
                                          </m:sSubSup>
                                        </m:e>
                                      </m:d>
                                    </m:e>
                                    <m:sup>
                                      <m: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kumimoji="0" lang="en-US" sz="3200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d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𝑡</m:t>
                                  </m:r>
                                </m:e>
                              </m:nary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sub>
                    </m:sSub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is a standard Brownian motion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w.r.t.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b>
                    </m:sSub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0F8A400-65D7-343A-1BCF-4C235A2021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39" y="3934546"/>
                <a:ext cx="11704319" cy="2927468"/>
              </a:xfrm>
              <a:prstGeom prst="rect">
                <a:avLst/>
              </a:prstGeom>
              <a:blipFill>
                <a:blip r:embed="rId3"/>
                <a:stretch>
                  <a:fillRect l="-1410" t="-28879" b="-83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2917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8DBE3-2C5A-8837-AB34-DBFE80160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DISCRETIZATION ARGUMENT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D9986F6-DDAA-8BCB-7F7C-22FBEAB143E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sz="100" dirty="0">
                  <a:solidFill>
                    <a:schemeClr val="accent1">
                      <a:lumMod val="20000"/>
                      <a:lumOff val="8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dirty="0"/>
                  <a:t>Consider the SDE’s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  <m:func>
                            <m:funcPr>
                              <m:ctrlPr>
                                <a:rPr lang="en-US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r>
                                    <a:rPr lang="en-US" i="1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d>
                      <m:r>
                        <a:rPr lang="en-US" i="1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US" i="1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i="1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>
                        <a:rPr lang="en-US" i="1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accent5"/>
                  </a:solidFill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US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𝑘h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  <m:t>𝑘h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i="1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US" i="1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i="1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>
                        <a:rPr lang="en-US" i="1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both initialized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D9986F6-DDAA-8BCB-7F7C-22FBEAB143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0F8A400-65D7-343A-1BCF-4C235A2021BC}"/>
                  </a:ext>
                </a:extLst>
              </p:cNvPr>
              <p:cNvSpPr txBox="1"/>
              <p:nvPr/>
            </p:nvSpPr>
            <p:spPr>
              <a:xfrm>
                <a:off x="243839" y="3934546"/>
                <a:ext cx="11704319" cy="29274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𝑄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b>
                    </m:sSub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 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b>
                    </m:sSub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denote the laws of the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trajectories</a:t>
                </a:r>
                <a:r>
                  <a: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EC306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over time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𝑇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i.e. as random variables in path space. Then*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1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d</m:t>
                          </m:r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𝑄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𝑇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d</m:t>
                          </m:r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𝑃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𝑇</m:t>
                              </m:r>
                            </m:sub>
                          </m:sSub>
                        </m:den>
                      </m:f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</m:t>
                                  </m:r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kumimoji="0" lang="en-US" sz="3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kumimoji="0" lang="en-US" sz="3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e>
                                  </m:rad>
                                </m:den>
                              </m:f>
                              <m:nary>
                                <m:naryPr>
                                  <m:ctrlP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naryPr>
                                <m:sub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𝑇</m:t>
                                  </m:r>
                                </m:sup>
                                <m:e>
                                  <m:d>
                                    <m:dPr>
                                      <m:ctrlPr>
                                        <a:rPr kumimoji="0" lang="en-US" sz="3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kumimoji="0" lang="en-US" sz="32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FEC306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32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FEC306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32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FEC306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  <m:r>
                                        <a:rPr kumimoji="0" lang="en-US" sz="3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−</m:t>
                                      </m:r>
                                      <m:sSubSup>
                                        <m:sSubSupPr>
                                          <m:ctrlPr>
                                            <a:rPr kumimoji="0" lang="en-US" sz="32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FEC306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kumimoji="0" lang="en-US" sz="32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FEC306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32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FEC306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𝑡</m:t>
                                          </m:r>
                                        </m:sub>
                                        <m:sup>
                                          <m:r>
                                            <a:rPr kumimoji="0" lang="en-US" sz="32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FEC306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′</m:t>
                                          </m:r>
                                        </m:sup>
                                      </m:sSubSup>
                                    </m:e>
                                  </m:d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kumimoji="0" lang="en-US" sz="32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d</m:t>
                                  </m:r>
                                  <m:sSub>
                                    <m:sSubPr>
                                      <m:ctrlPr>
                                        <a:rPr kumimoji="0" lang="en-US" sz="3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3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kumimoji="0" lang="en-US" sz="3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nary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4</m:t>
                                  </m:r>
                                </m:den>
                              </m:f>
                              <m:nary>
                                <m:nary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naryPr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𝑇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kumimoji="0" lang="en-US" sz="32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FEC306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kumimoji="0" lang="en-US" sz="32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FEC306"/>
                                                  </a:solidFill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kumimoji="0" lang="en-US" sz="32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FEC306"/>
                                                  </a:solidFill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𝑏</m:t>
                                              </m:r>
                                            </m:e>
                                            <m:sub>
                                              <m:r>
                                                <a:rPr kumimoji="0" lang="en-US" sz="32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FEC306"/>
                                                  </a:solidFill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𝑡</m:t>
                                              </m:r>
                                            </m:sub>
                                          </m:sSub>
                                          <m:r>
                                            <a:rPr kumimoji="0" lang="en-US" sz="32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FEC306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−</m:t>
                                          </m:r>
                                          <m:sSubSup>
                                            <m:sSubSupPr>
                                              <m:ctrlPr>
                                                <a:rPr kumimoji="0" lang="en-US" sz="32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FEC306"/>
                                                  </a:solidFill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kumimoji="0" lang="en-US" sz="32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FEC306"/>
                                                  </a:solidFill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𝑏</m:t>
                                              </m:r>
                                            </m:e>
                                            <m:sub>
                                              <m:r>
                                                <a:rPr kumimoji="0" lang="en-US" sz="32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FEC306"/>
                                                  </a:solidFill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𝑡</m:t>
                                              </m:r>
                                            </m:sub>
                                            <m:sup>
                                              <m:r>
                                                <a:rPr kumimoji="0" lang="en-US" sz="32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FEC306"/>
                                                  </a:solidFill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′</m:t>
                                              </m:r>
                                            </m:sup>
                                          </m:sSubSup>
                                        </m:e>
                                      </m:d>
                                    </m:e>
                                    <m:sup>
                                      <m: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kumimoji="0" lang="en-US" sz="3200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d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𝑡</m:t>
                                  </m:r>
                                </m:e>
                              </m:nary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sub>
                    </m:sSub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is a standard Brownian motion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w.r.t.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b>
                    </m:sSub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0F8A400-65D7-343A-1BCF-4C235A2021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39" y="3934546"/>
                <a:ext cx="11704319" cy="2927468"/>
              </a:xfrm>
              <a:prstGeom prst="rect">
                <a:avLst/>
              </a:prstGeom>
              <a:blipFill>
                <a:blip r:embed="rId3"/>
                <a:stretch>
                  <a:fillRect l="-1410" t="-28879" b="-83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174911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8DBE3-2C5A-8837-AB34-DBFE80160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DISCRETIZATION ARGUMENT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D9986F6-DDAA-8BCB-7F7C-22FBEAB143E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2"/>
                <a:ext cx="11704320" cy="250523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sz="100" dirty="0">
                  <a:solidFill>
                    <a:schemeClr val="accent1">
                      <a:lumMod val="20000"/>
                      <a:lumOff val="8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dirty="0"/>
                  <a:t>Consider the SDE’s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d>
                      <m:r>
                        <a:rPr lang="en-US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US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>
                        <a:rPr lang="en-US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b="0" dirty="0">
                  <a:solidFill>
                    <a:schemeClr val="accent5"/>
                  </a:solidFill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US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𝑘h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  <m:t>𝑘h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US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>
                        <a:rPr lang="en-US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both initialized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D9986F6-DDAA-8BCB-7F7C-22FBEAB143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2"/>
                <a:ext cx="11704320" cy="2505232"/>
              </a:xfrm>
              <a:blipFill>
                <a:blip r:embed="rId2"/>
                <a:stretch>
                  <a:fillRect l="-1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7B6AAC2-030E-BE8F-632A-0E18B9842EA2}"/>
                  </a:ext>
                </a:extLst>
              </p:cNvPr>
              <p:cNvSpPr txBox="1"/>
              <p:nvPr/>
            </p:nvSpPr>
            <p:spPr>
              <a:xfrm>
                <a:off x="243839" y="3934546"/>
                <a:ext cx="11704319" cy="5355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𝑄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b>
                    </m:sSub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 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b>
                    </m:sSub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denote the laws of the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trajectories</a:t>
                </a:r>
                <a:r>
                  <a: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EC306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over time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𝑇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:endParaRPr kumimoji="0" lang="en-US" sz="100" b="0" i="1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7B6AAC2-030E-BE8F-632A-0E18B9842E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39" y="3934546"/>
                <a:ext cx="11704319" cy="535531"/>
              </a:xfrm>
              <a:prstGeom prst="rect">
                <a:avLst/>
              </a:prstGeom>
              <a:blipFill>
                <a:blip r:embed="rId3"/>
                <a:stretch>
                  <a:fillRect l="-1410" t="-25581" b="-44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DFA96AB-33C2-3062-F6EF-4DD3AC87E70D}"/>
                  </a:ext>
                </a:extLst>
              </p:cNvPr>
              <p:cNvSpPr txBox="1"/>
              <p:nvPr/>
            </p:nvSpPr>
            <p:spPr>
              <a:xfrm>
                <a:off x="243839" y="4612167"/>
                <a:ext cx="11704319" cy="11455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	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𝐾𝐿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𝑄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b>
                    </m:sSub>
                    <m:d>
                      <m:dPr>
                        <m:begChr m:val="‖"/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EC30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EC30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EC30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sub>
                        </m:sSub>
                      </m:e>
                    </m:d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𝔼</m:t>
                        </m:r>
                      </m:e>
                      <m:sub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EC30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EC30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𝑄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EC30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𝑇</m:t>
                            </m:r>
                          </m:sub>
                        </m:sSub>
                      </m:sub>
                    </m:sSub>
                    <m:d>
                      <m:dPr>
                        <m:begChr m:val="["/>
                        <m:endChr m:val="]"/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EC30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en-US" sz="32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EC30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ln</m:t>
                            </m:r>
                          </m:fName>
                          <m:e>
                            <m:f>
                              <m:fPr>
                                <m:ctrlP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EC306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kumimoji="0" lang="en-US" sz="32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EC306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d</m:t>
                                </m:r>
                                <m:sSub>
                                  <m:sSubPr>
                                    <m:ctrlPr>
                                      <a:rPr kumimoji="0" lang="en-US" sz="32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FEC306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32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FEC306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kumimoji="0" lang="en-US" sz="32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FEC306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𝑇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m:rPr>
                                    <m:sty m:val="p"/>
                                  </m:rPr>
                                  <a:rPr kumimoji="0" lang="en-US" sz="32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EC306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d</m:t>
                                </m:r>
                                <m:sSub>
                                  <m:sSubPr>
                                    <m:ctrlPr>
                                      <a:rPr kumimoji="0" lang="en-US" sz="32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FEC306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32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FEC306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kumimoji="0" lang="en-US" sz="32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FEC306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𝑇</m:t>
                                    </m:r>
                                  </m:sub>
                                </m:sSub>
                              </m:den>
                            </m:f>
                          </m:e>
                        </m:func>
                      </m:e>
                    </m:d>
                  </m:oMath>
                </a14:m>
                <a:endPara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EC306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DFA96AB-33C2-3062-F6EF-4DD3AC87E7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39" y="4612167"/>
                <a:ext cx="11704319" cy="1145506"/>
              </a:xfrm>
              <a:prstGeom prst="rect">
                <a:avLst/>
              </a:prstGeom>
              <a:blipFill>
                <a:blip r:embed="rId4"/>
                <a:stretch>
                  <a:fillRect t="-2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9266147-9E1C-6EBB-C315-97A62E173A82}"/>
                  </a:ext>
                </a:extLst>
              </p:cNvPr>
              <p:cNvSpPr txBox="1"/>
              <p:nvPr/>
            </p:nvSpPr>
            <p:spPr>
              <a:xfrm>
                <a:off x="4907171" y="5837006"/>
                <a:ext cx="610299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kumimoji="0" lang="en-US" sz="2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∇</m:t>
                              </m:r>
                              <m:func>
                                <m:funcPr>
                                  <m:ctrlP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kumimoji="0" lang="en-US" sz="2800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ln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𝑇</m:t>
                                      </m:r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−</m:t>
                                      </m:r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)</m:t>
                                  </m:r>
                                </m:e>
                              </m:func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𝑇</m:t>
                                  </m:r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−</m:t>
                                  </m:r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𝑘h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𝑘h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p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9266147-9E1C-6EBB-C315-97A62E173A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7171" y="5837006"/>
                <a:ext cx="6102990" cy="523220"/>
              </a:xfrm>
              <a:prstGeom prst="rect">
                <a:avLst/>
              </a:prstGeom>
              <a:blipFill>
                <a:blip r:embed="rId5"/>
                <a:stretch>
                  <a:fillRect b="-26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9B8DC55-2FEF-1117-5666-317842288FD4}"/>
                  </a:ext>
                </a:extLst>
              </p:cNvPr>
              <p:cNvSpPr txBox="1"/>
              <p:nvPr/>
            </p:nvSpPr>
            <p:spPr>
              <a:xfrm>
                <a:off x="2561166" y="5367711"/>
                <a:ext cx="8763000" cy="14618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unc>
                        <m:func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𝔼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𝑇</m:t>
                                  </m:r>
                                </m:sub>
                              </m:sSub>
                            </m:sub>
                          </m:sSub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ctrlP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naryPr>
                                <m:sub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</m:t>
                                  </m:r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=0</m:t>
                                  </m:r>
                                </m:sub>
                                <m:sup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𝑇</m:t>
                                  </m:r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/</m:t>
                                  </m:r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h</m:t>
                                  </m:r>
                                </m:sup>
                                <m:e>
                                  <m:nary>
                                    <m:naryPr>
                                      <m:ctrlP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𝑘h</m:t>
                                      </m:r>
                                    </m:sub>
                                    <m:sup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(</m:t>
                                      </m:r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𝑘</m:t>
                                      </m:r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+1)</m:t>
                                      </m:r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h</m:t>
                                      </m:r>
                                    </m:sup>
                                    <m:e>
                                      <m:sSup>
                                        <m:sSupPr>
                                          <m:ctrlP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noFill/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begChr m:val="‖"/>
                                              <m:endChr m:val="‖"/>
                                              <m:ctrlPr>
                                                <a:rPr kumimoji="0" lang="en-US" sz="2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noFill/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kumimoji="0" lang="en-US" sz="2800" b="0" i="0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noFill/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∇</m:t>
                                              </m:r>
                                              <m:func>
                                                <m:funcPr>
                                                  <m:ctrlPr>
                                                    <a:rPr kumimoji="0" lang="en-US" sz="2800" b="0" i="1" u="none" strike="noStrike" kern="1200" cap="none" spc="0" normalizeH="0" baseline="0" noProof="0">
                                                      <a:ln>
                                                        <a:noFill/>
                                                      </a:ln>
                                                      <a:noFill/>
                                                      <a:effectLst>
                                                        <a:outerShdw blurRad="50800" dist="38100" dir="2700000" algn="tl" rotWithShape="0">
                                                          <a:prstClr val="black">
                                                            <a:alpha val="40000"/>
                                                          </a:prstClr>
                                                        </a:outerShdw>
                                                      </a:effectLst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</m:ctrlPr>
                                                </m:funcPr>
                                                <m:fName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kumimoji="0" lang="en-US" sz="2800" b="0" i="0" u="none" strike="noStrike" kern="1200" cap="none" spc="0" normalizeH="0" baseline="0" noProof="0">
                                                      <a:ln>
                                                        <a:noFill/>
                                                      </a:ln>
                                                      <a:noFill/>
                                                      <a:effectLst>
                                                        <a:outerShdw blurRad="50800" dist="38100" dir="2700000" algn="tl" rotWithShape="0">
                                                          <a:prstClr val="black">
                                                            <a:alpha val="40000"/>
                                                          </a:prstClr>
                                                        </a:outerShdw>
                                                      </a:effectLst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ln</m:t>
                                                  </m:r>
                                                </m:fName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kumimoji="0" lang="en-US" sz="2800" b="0" i="1" u="none" strike="noStrike" kern="1200" cap="none" spc="0" normalizeH="0" baseline="0" noProof="0">
                                                          <a:ln>
                                                            <a:noFill/>
                                                          </a:ln>
                                                          <a:noFill/>
                                                          <a:effectLst>
                                                            <a:outerShdw blurRad="50800" dist="38100" dir="2700000" algn="tl" rotWithShape="0">
                                                              <a:prstClr val="black">
                                                                <a:alpha val="40000"/>
                                                              </a:prstClr>
                                                            </a:outerShdw>
                                                          </a:effectLst>
                                                          <a:uLnTx/>
                                                          <a:uFillTx/>
                                                          <a:latin typeface="Cambria Math" panose="02040503050406030204" pitchFamily="18" charset="0"/>
                                                          <a:ea typeface="+mn-ea"/>
                                                          <a:cs typeface="+mn-cs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kumimoji="0" lang="en-US" sz="2800" b="0" i="1" u="none" strike="noStrike" kern="1200" cap="none" spc="0" normalizeH="0" baseline="0" noProof="0">
                                                          <a:ln>
                                                            <a:noFill/>
                                                          </a:ln>
                                                          <a:noFill/>
                                                          <a:effectLst>
                                                            <a:outerShdw blurRad="50800" dist="38100" dir="2700000" algn="tl" rotWithShape="0">
                                                              <a:prstClr val="black">
                                                                <a:alpha val="40000"/>
                                                              </a:prstClr>
                                                            </a:outerShdw>
                                                          </a:effectLst>
                                                          <a:uLnTx/>
                                                          <a:uFillTx/>
                                                          <a:latin typeface="Cambria Math" panose="02040503050406030204" pitchFamily="18" charset="0"/>
                                                          <a:ea typeface="+mn-ea"/>
                                                          <a:cs typeface="+mn-cs"/>
                                                        </a:rPr>
                                                        <m:t>𝑞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kumimoji="0" lang="en-US" sz="2800" b="0" i="1" u="none" strike="noStrike" kern="1200" cap="none" spc="0" normalizeH="0" baseline="0" noProof="0">
                                                          <a:ln>
                                                            <a:noFill/>
                                                          </a:ln>
                                                          <a:noFill/>
                                                          <a:effectLst>
                                                            <a:outerShdw blurRad="50800" dist="38100" dir="2700000" algn="tl" rotWithShape="0">
                                                              <a:prstClr val="black">
                                                                <a:alpha val="40000"/>
                                                              </a:prstClr>
                                                            </a:outerShdw>
                                                          </a:effectLst>
                                                          <a:uLnTx/>
                                                          <a:uFillTx/>
                                                          <a:latin typeface="Cambria Math" panose="02040503050406030204" pitchFamily="18" charset="0"/>
                                                          <a:ea typeface="+mn-ea"/>
                                                          <a:cs typeface="+mn-cs"/>
                                                        </a:rPr>
                                                        <m:t>𝑇</m:t>
                                                      </m:r>
                                                      <m:r>
                                                        <a:rPr kumimoji="0" lang="en-US" sz="2800" b="0" i="1" u="none" strike="noStrike" kern="1200" cap="none" spc="0" normalizeH="0" baseline="0" noProof="0">
                                                          <a:ln>
                                                            <a:noFill/>
                                                          </a:ln>
                                                          <a:noFill/>
                                                          <a:effectLst>
                                                            <a:outerShdw blurRad="50800" dist="38100" dir="2700000" algn="tl" rotWithShape="0">
                                                              <a:prstClr val="black">
                                                                <a:alpha val="40000"/>
                                                              </a:prstClr>
                                                            </a:outerShdw>
                                                          </a:effectLst>
                                                          <a:uLnTx/>
                                                          <a:uFillTx/>
                                                          <a:latin typeface="Cambria Math" panose="02040503050406030204" pitchFamily="18" charset="0"/>
                                                          <a:ea typeface="+mn-ea"/>
                                                          <a:cs typeface="+mn-cs"/>
                                                        </a:rPr>
                                                        <m:t>−</m:t>
                                                      </m:r>
                                                      <m:r>
                                                        <a:rPr kumimoji="0" lang="en-US" sz="2800" b="0" i="1" u="none" strike="noStrike" kern="1200" cap="none" spc="0" normalizeH="0" baseline="0" noProof="0">
                                                          <a:ln>
                                                            <a:noFill/>
                                                          </a:ln>
                                                          <a:noFill/>
                                                          <a:effectLst>
                                                            <a:outerShdw blurRad="50800" dist="38100" dir="2700000" algn="tl" rotWithShape="0">
                                                              <a:prstClr val="black">
                                                                <a:alpha val="40000"/>
                                                              </a:prstClr>
                                                            </a:outerShdw>
                                                          </a:effectLst>
                                                          <a:uLnTx/>
                                                          <a:uFillTx/>
                                                          <a:latin typeface="Cambria Math" panose="02040503050406030204" pitchFamily="18" charset="0"/>
                                                          <a:ea typeface="+mn-ea"/>
                                                          <a:cs typeface="+mn-cs"/>
                                                        </a:rPr>
                                                        <m:t>𝑡</m:t>
                                                      </m:r>
                                                    </m:sub>
                                                  </m:sSub>
                                                  <m:r>
                                                    <a:rPr kumimoji="0" lang="en-US" sz="2800" b="0" i="1" u="none" strike="noStrike" kern="1200" cap="none" spc="0" normalizeH="0" baseline="0" noProof="0">
                                                      <a:ln>
                                                        <a:noFill/>
                                                      </a:ln>
                                                      <a:noFill/>
                                                      <a:effectLst>
                                                        <a:outerShdw blurRad="50800" dist="38100" dir="2700000" algn="tl" rotWithShape="0">
                                                          <a:prstClr val="black">
                                                            <a:alpha val="40000"/>
                                                          </a:prstClr>
                                                        </a:outerShdw>
                                                      </a:effectLst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(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kumimoji="0" lang="en-US" sz="2800" b="0" i="1" u="none" strike="noStrike" kern="1200" cap="none" spc="0" normalizeH="0" baseline="0" noProof="0">
                                                          <a:ln>
                                                            <a:noFill/>
                                                          </a:ln>
                                                          <a:noFill/>
                                                          <a:effectLst>
                                                            <a:outerShdw blurRad="50800" dist="38100" dir="2700000" algn="tl" rotWithShape="0">
                                                              <a:prstClr val="black">
                                                                <a:alpha val="40000"/>
                                                              </a:prstClr>
                                                            </a:outerShdw>
                                                          </a:effectLst>
                                                          <a:uLnTx/>
                                                          <a:uFillTx/>
                                                          <a:latin typeface="Cambria Math" panose="02040503050406030204" pitchFamily="18" charset="0"/>
                                                          <a:ea typeface="+mn-ea"/>
                                                          <a:cs typeface="+mn-cs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kumimoji="0" lang="en-US" sz="2800" b="0" i="1" u="none" strike="noStrike" kern="1200" cap="none" spc="0" normalizeH="0" baseline="0" noProof="0">
                                                          <a:ln>
                                                            <a:noFill/>
                                                          </a:ln>
                                                          <a:noFill/>
                                                          <a:effectLst>
                                                            <a:outerShdw blurRad="50800" dist="38100" dir="2700000" algn="tl" rotWithShape="0">
                                                              <a:prstClr val="black">
                                                                <a:alpha val="40000"/>
                                                              </a:prstClr>
                                                            </a:outerShdw>
                                                          </a:effectLst>
                                                          <a:uLnTx/>
                                                          <a:uFillTx/>
                                                          <a:latin typeface="Cambria Math" panose="02040503050406030204" pitchFamily="18" charset="0"/>
                                                          <a:ea typeface="+mn-ea"/>
                                                          <a:cs typeface="+mn-cs"/>
                                                        </a:rPr>
                                                        <m:t>𝑋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kumimoji="0" lang="en-US" sz="2800" b="0" i="1" u="none" strike="noStrike" kern="1200" cap="none" spc="0" normalizeH="0" baseline="0" noProof="0">
                                                          <a:ln>
                                                            <a:noFill/>
                                                          </a:ln>
                                                          <a:noFill/>
                                                          <a:effectLst>
                                                            <a:outerShdw blurRad="50800" dist="38100" dir="2700000" algn="tl" rotWithShape="0">
                                                              <a:prstClr val="black">
                                                                <a:alpha val="40000"/>
                                                              </a:prstClr>
                                                            </a:outerShdw>
                                                          </a:effectLst>
                                                          <a:uLnTx/>
                                                          <a:uFillTx/>
                                                          <a:latin typeface="Cambria Math" panose="02040503050406030204" pitchFamily="18" charset="0"/>
                                                          <a:ea typeface="+mn-ea"/>
                                                          <a:cs typeface="+mn-cs"/>
                                                        </a:rPr>
                                                        <m:t>𝑡</m:t>
                                                      </m:r>
                                                    </m:sub>
                                                  </m:sSub>
                                                  <m:r>
                                                    <a:rPr kumimoji="0" lang="en-US" sz="2800" b="0" i="1" u="none" strike="noStrike" kern="1200" cap="none" spc="0" normalizeH="0" baseline="0" noProof="0">
                                                      <a:ln>
                                                        <a:noFill/>
                                                      </a:ln>
                                                      <a:noFill/>
                                                      <a:effectLst>
                                                        <a:outerShdw blurRad="50800" dist="38100" dir="2700000" algn="tl" rotWithShape="0">
                                                          <a:prstClr val="black">
                                                            <a:alpha val="40000"/>
                                                          </a:prstClr>
                                                        </a:outerShdw>
                                                      </a:effectLst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)</m:t>
                                                  </m:r>
                                                </m:e>
                                              </m:func>
                                              <m:r>
                                                <a:rPr kumimoji="0" lang="en-US" sz="2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noFill/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kumimoji="0" lang="en-US" sz="2800" b="0" i="1" u="none" strike="noStrike" kern="1200" cap="none" spc="0" normalizeH="0" baseline="0" noProof="0">
                                                      <a:ln>
                                                        <a:noFill/>
                                                      </a:ln>
                                                      <a:noFill/>
                                                      <a:effectLst>
                                                        <a:outerShdw blurRad="50800" dist="38100" dir="2700000" algn="tl" rotWithShape="0">
                                                          <a:prstClr val="black">
                                                            <a:alpha val="40000"/>
                                                          </a:prstClr>
                                                        </a:outerShdw>
                                                      </a:effectLst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kumimoji="0" lang="en-US" sz="2800" b="0" i="1" u="none" strike="noStrike" kern="1200" cap="none" spc="0" normalizeH="0" baseline="0" noProof="0">
                                                      <a:ln>
                                                        <a:noFill/>
                                                      </a:ln>
                                                      <a:noFill/>
                                                      <a:effectLst>
                                                        <a:outerShdw blurRad="50800" dist="38100" dir="2700000" algn="tl" rotWithShape="0">
                                                          <a:prstClr val="black">
                                                            <a:alpha val="40000"/>
                                                          </a:prstClr>
                                                        </a:outerShdw>
                                                      </a:effectLst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𝑠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kumimoji="0" lang="en-US" sz="2800" b="0" i="1" u="none" strike="noStrike" kern="1200" cap="none" spc="0" normalizeH="0" baseline="0" noProof="0">
                                                      <a:ln>
                                                        <a:noFill/>
                                                      </a:ln>
                                                      <a:noFill/>
                                                      <a:effectLst>
                                                        <a:outerShdw blurRad="50800" dist="38100" dir="2700000" algn="tl" rotWithShape="0">
                                                          <a:prstClr val="black">
                                                            <a:alpha val="40000"/>
                                                          </a:prstClr>
                                                        </a:outerShdw>
                                                      </a:effectLst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𝑇</m:t>
                                                  </m:r>
                                                  <m:r>
                                                    <a:rPr kumimoji="0" lang="en-US" sz="2800" b="0" i="1" u="none" strike="noStrike" kern="1200" cap="none" spc="0" normalizeH="0" baseline="0" noProof="0">
                                                      <a:ln>
                                                        <a:noFill/>
                                                      </a:ln>
                                                      <a:noFill/>
                                                      <a:effectLst>
                                                        <a:outerShdw blurRad="50800" dist="38100" dir="2700000" algn="tl" rotWithShape="0">
                                                          <a:prstClr val="black">
                                                            <a:alpha val="40000"/>
                                                          </a:prstClr>
                                                        </a:outerShdw>
                                                      </a:effectLst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−</m:t>
                                                  </m:r>
                                                  <m:r>
                                                    <a:rPr kumimoji="0" lang="en-US" sz="2800" b="0" i="1" u="none" strike="noStrike" kern="1200" cap="none" spc="0" normalizeH="0" baseline="0" noProof="0">
                                                      <a:ln>
                                                        <a:noFill/>
                                                      </a:ln>
                                                      <a:noFill/>
                                                      <a:effectLst>
                                                        <a:outerShdw blurRad="50800" dist="38100" dir="2700000" algn="tl" rotWithShape="0">
                                                          <a:prstClr val="black">
                                                            <a:alpha val="40000"/>
                                                          </a:prstClr>
                                                        </a:outerShdw>
                                                      </a:effectLst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𝑘h</m:t>
                                                  </m:r>
                                                </m:sub>
                                              </m:sSub>
                                              <m:d>
                                                <m:dPr>
                                                  <m:ctrlPr>
                                                    <a:rPr kumimoji="0" lang="en-US" sz="2800" b="0" i="1" u="none" strike="noStrike" kern="1200" cap="none" spc="0" normalizeH="0" baseline="0" noProof="0">
                                                      <a:ln>
                                                        <a:noFill/>
                                                      </a:ln>
                                                      <a:noFill/>
                                                      <a:effectLst>
                                                        <a:outerShdw blurRad="50800" dist="38100" dir="2700000" algn="tl" rotWithShape="0">
                                                          <a:prstClr val="black">
                                                            <a:alpha val="40000"/>
                                                          </a:prstClr>
                                                        </a:outerShdw>
                                                      </a:effectLst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kumimoji="0" lang="en-US" sz="2800" b="0" i="1" u="none" strike="noStrike" kern="1200" cap="none" spc="0" normalizeH="0" baseline="0" noProof="0">
                                                          <a:ln>
                                                            <a:noFill/>
                                                          </a:ln>
                                                          <a:noFill/>
                                                          <a:effectLst>
                                                            <a:outerShdw blurRad="50800" dist="38100" dir="2700000" algn="tl" rotWithShape="0">
                                                              <a:prstClr val="black">
                                                                <a:alpha val="40000"/>
                                                              </a:prstClr>
                                                            </a:outerShdw>
                                                          </a:effectLst>
                                                          <a:uLnTx/>
                                                          <a:uFillTx/>
                                                          <a:latin typeface="Cambria Math" panose="02040503050406030204" pitchFamily="18" charset="0"/>
                                                          <a:ea typeface="+mn-ea"/>
                                                          <a:cs typeface="+mn-cs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kumimoji="0" lang="en-US" sz="2800" b="0" i="1" u="none" strike="noStrike" kern="1200" cap="none" spc="0" normalizeH="0" baseline="0" noProof="0">
                                                          <a:ln>
                                                            <a:noFill/>
                                                          </a:ln>
                                                          <a:noFill/>
                                                          <a:effectLst>
                                                            <a:outerShdw blurRad="50800" dist="38100" dir="2700000" algn="tl" rotWithShape="0">
                                                              <a:prstClr val="black">
                                                                <a:alpha val="40000"/>
                                                              </a:prstClr>
                                                            </a:outerShdw>
                                                          </a:effectLst>
                                                          <a:uLnTx/>
                                                          <a:uFillTx/>
                                                          <a:latin typeface="Cambria Math" panose="02040503050406030204" pitchFamily="18" charset="0"/>
                                                          <a:ea typeface="+mn-ea"/>
                                                          <a:cs typeface="+mn-cs"/>
                                                        </a:rPr>
                                                        <m:t>𝑋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kumimoji="0" lang="en-US" sz="2800" b="0" i="1" u="none" strike="noStrike" kern="1200" cap="none" spc="0" normalizeH="0" baseline="0" noProof="0">
                                                          <a:ln>
                                                            <a:noFill/>
                                                          </a:ln>
                                                          <a:noFill/>
                                                          <a:effectLst>
                                                            <a:outerShdw blurRad="50800" dist="38100" dir="2700000" algn="tl" rotWithShape="0">
                                                              <a:prstClr val="black">
                                                                <a:alpha val="40000"/>
                                                              </a:prstClr>
                                                            </a:outerShdw>
                                                          </a:effectLst>
                                                          <a:uLnTx/>
                                                          <a:uFillTx/>
                                                          <a:latin typeface="Cambria Math" panose="02040503050406030204" pitchFamily="18" charset="0"/>
                                                          <a:ea typeface="+mn-ea"/>
                                                          <a:cs typeface="+mn-cs"/>
                                                        </a:rPr>
                                                        <m:t>𝑘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noFill/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 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kumimoji="0" lang="en-US" sz="2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d</m:t>
                                      </m:r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𝑡</m:t>
                                      </m:r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 </m:t>
                                      </m:r>
                                    </m:e>
                                  </m:nary>
                                </m:e>
                              </m:nary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9B8DC55-2FEF-1117-5666-317842288F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1166" y="5367711"/>
                <a:ext cx="8763000" cy="1461810"/>
              </a:xfrm>
              <a:prstGeom prst="rect">
                <a:avLst/>
              </a:prstGeom>
              <a:blipFill>
                <a:blip r:embed="rId6"/>
                <a:stretch>
                  <a:fillRect t="-106897" b="-165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D2D074D-618F-2757-FA95-0D600D528D67}"/>
                  </a:ext>
                </a:extLst>
              </p:cNvPr>
              <p:cNvSpPr txBox="1"/>
              <p:nvPr/>
            </p:nvSpPr>
            <p:spPr>
              <a:xfrm>
                <a:off x="4106333" y="3136612"/>
                <a:ext cx="6279237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≥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𝐾𝐿</m:t>
                      </m:r>
                      <m:d>
                        <m:d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A6B727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ideal</m:t>
                          </m:r>
                          <m: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A6B727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A6B727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process</m:t>
                          </m:r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‖</m:t>
                          </m:r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F5327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algorithm</m:t>
                          </m:r>
                        </m:e>
                      </m:d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D2D074D-618F-2757-FA95-0D600D528D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6333" y="3136612"/>
                <a:ext cx="6279237" cy="584775"/>
              </a:xfrm>
              <a:prstGeom prst="rect">
                <a:avLst/>
              </a:prstGeom>
              <a:blipFill>
                <a:blip r:embed="rId7"/>
                <a:stretch>
                  <a:fillRect t="-2174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4CA8470-D1B6-A63A-A4A8-9AFAC6A03DEA}"/>
              </a:ext>
            </a:extLst>
          </p:cNvPr>
          <p:cNvCxnSpPr>
            <a:cxnSpLocks/>
          </p:cNvCxnSpPr>
          <p:nvPr/>
        </p:nvCxnSpPr>
        <p:spPr>
          <a:xfrm flipV="1">
            <a:off x="2286000" y="3428999"/>
            <a:ext cx="1998133" cy="1318070"/>
          </a:xfrm>
          <a:prstGeom prst="straightConnector1">
            <a:avLst/>
          </a:prstGeom>
          <a:ln w="1905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7524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8DBE3-2C5A-8837-AB34-DBFE80160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DISCRETIZATION ARGUMENT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D9986F6-DDAA-8BCB-7F7C-22FBEAB143E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2"/>
                <a:ext cx="11704320" cy="250523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sz="100" dirty="0">
                  <a:solidFill>
                    <a:schemeClr val="accent1">
                      <a:lumMod val="20000"/>
                      <a:lumOff val="8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dirty="0"/>
                  <a:t>Consider the SDE’s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d>
                      <m:r>
                        <a:rPr lang="en-US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US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>
                        <a:rPr lang="en-US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b="0" dirty="0">
                  <a:solidFill>
                    <a:schemeClr val="accent5"/>
                  </a:solidFill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US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𝑘h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  <m:t>𝑘h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US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>
                        <a:rPr lang="en-US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both initialized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D9986F6-DDAA-8BCB-7F7C-22FBEAB143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2"/>
                <a:ext cx="11704320" cy="2505232"/>
              </a:xfrm>
              <a:blipFill>
                <a:blip r:embed="rId2"/>
                <a:stretch>
                  <a:fillRect l="-1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7B6AAC2-030E-BE8F-632A-0E18B9842EA2}"/>
                  </a:ext>
                </a:extLst>
              </p:cNvPr>
              <p:cNvSpPr txBox="1"/>
              <p:nvPr/>
            </p:nvSpPr>
            <p:spPr>
              <a:xfrm>
                <a:off x="243839" y="3934546"/>
                <a:ext cx="11704319" cy="6776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𝑄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b>
                    </m:sSub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 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b>
                    </m:sSub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denote the laws of their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trajectories</a:t>
                </a:r>
                <a:r>
                  <a: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EC306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over time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𝑇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 Then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" b="0" i="1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7B6AAC2-030E-BE8F-632A-0E18B9842E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39" y="3934546"/>
                <a:ext cx="11704319" cy="677621"/>
              </a:xfrm>
              <a:prstGeom prst="rect">
                <a:avLst/>
              </a:prstGeom>
              <a:blipFill>
                <a:blip r:embed="rId3"/>
                <a:stretch>
                  <a:fillRect l="-1410" t="-20000" b="-1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DFA96AB-33C2-3062-F6EF-4DD3AC87E70D}"/>
                  </a:ext>
                </a:extLst>
              </p:cNvPr>
              <p:cNvSpPr txBox="1"/>
              <p:nvPr/>
            </p:nvSpPr>
            <p:spPr>
              <a:xfrm>
                <a:off x="243839" y="4612167"/>
                <a:ext cx="11704319" cy="15191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d</m:t>
                          </m:r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𝑄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𝑇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d</m:t>
                          </m:r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𝑃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𝑇</m:t>
                              </m:r>
                            </m:sub>
                          </m:sSub>
                        </m:den>
                      </m:f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naryPr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=0</m:t>
                                  </m:r>
                                </m:sub>
                                <m:sup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𝑇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/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h</m:t>
                                  </m:r>
                                </m:sup>
                                <m:e>
                                  <m:nary>
                                    <m:naryPr>
                                      <m:ctrlP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𝑘h</m:t>
                                      </m:r>
                                    </m:sub>
                                    <m:sup>
                                      <m: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(</m:t>
                                      </m:r>
                                      <m: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𝑘</m:t>
                                      </m:r>
                                      <m: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+1)</m:t>
                                      </m:r>
                                      <m: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h</m:t>
                                      </m:r>
                                    </m:sup>
                                    <m:e>
                                      <m:sSup>
                                        <m:sSupPr>
                                          <m:ctrlPr>
                                            <a:rPr kumimoji="0" lang="en-US" sz="32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FEC306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begChr m:val="‖"/>
                                              <m:endChr m:val="‖"/>
                                              <m:ctrlPr>
                                                <a:rPr kumimoji="0" lang="en-US" sz="32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FEC306"/>
                                                  </a:solidFill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kumimoji="0" lang="en-US" sz="3200" b="0" i="0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FEC306"/>
                                                  </a:solidFill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∇</m:t>
                                              </m:r>
                                              <m:func>
                                                <m:funcPr>
                                                  <m:ctrlPr>
                                                    <a:rPr kumimoji="0" lang="en-US" sz="3200" b="0" i="1" u="none" strike="noStrike" kern="1200" cap="none" spc="0" normalizeH="0" baseline="0" noProof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FEC306"/>
                                                      </a:solidFill>
                                                      <a:effectLst>
                                                        <a:outerShdw blurRad="50800" dist="38100" dir="2700000" algn="tl" rotWithShape="0">
                                                          <a:prstClr val="black">
                                                            <a:alpha val="40000"/>
                                                          </a:prstClr>
                                                        </a:outerShdw>
                                                      </a:effectLst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</m:ctrlPr>
                                                </m:funcPr>
                                                <m:fName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kumimoji="0" lang="en-US" sz="3200" b="0" i="0" u="none" strike="noStrike" kern="1200" cap="none" spc="0" normalizeH="0" baseline="0" noProof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FEC306"/>
                                                      </a:solidFill>
                                                      <a:effectLst>
                                                        <a:outerShdw blurRad="50800" dist="38100" dir="2700000" algn="tl" rotWithShape="0">
                                                          <a:prstClr val="black">
                                                            <a:alpha val="40000"/>
                                                          </a:prstClr>
                                                        </a:outerShdw>
                                                      </a:effectLst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ln</m:t>
                                                  </m:r>
                                                </m:fName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kumimoji="0" lang="en-US" sz="3200" b="0" i="1" u="none" strike="noStrike" kern="1200" cap="none" spc="0" normalizeH="0" baseline="0" noProof="0">
                                                          <a:ln>
                                                            <a:noFill/>
                                                          </a:ln>
                                                          <a:solidFill>
                                                            <a:srgbClr val="FEC306"/>
                                                          </a:solidFill>
                                                          <a:effectLst>
                                                            <a:outerShdw blurRad="50800" dist="38100" dir="2700000" algn="tl" rotWithShape="0">
                                                              <a:prstClr val="black">
                                                                <a:alpha val="40000"/>
                                                              </a:prstClr>
                                                            </a:outerShdw>
                                                          </a:effectLst>
                                                          <a:uLnTx/>
                                                          <a:uFillTx/>
                                                          <a:latin typeface="Cambria Math" panose="02040503050406030204" pitchFamily="18" charset="0"/>
                                                          <a:ea typeface="+mn-ea"/>
                                                          <a:cs typeface="+mn-cs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kumimoji="0" lang="en-US" sz="3200" b="0" i="1" u="none" strike="noStrike" kern="1200" cap="none" spc="0" normalizeH="0" baseline="0" noProof="0">
                                                          <a:ln>
                                                            <a:noFill/>
                                                          </a:ln>
                                                          <a:solidFill>
                                                            <a:srgbClr val="FEC306"/>
                                                          </a:solidFill>
                                                          <a:effectLst>
                                                            <a:outerShdw blurRad="50800" dist="38100" dir="2700000" algn="tl" rotWithShape="0">
                                                              <a:prstClr val="black">
                                                                <a:alpha val="40000"/>
                                                              </a:prstClr>
                                                            </a:outerShdw>
                                                          </a:effectLst>
                                                          <a:uLnTx/>
                                                          <a:uFillTx/>
                                                          <a:latin typeface="Cambria Math" panose="02040503050406030204" pitchFamily="18" charset="0"/>
                                                          <a:ea typeface="+mn-ea"/>
                                                          <a:cs typeface="+mn-cs"/>
                                                        </a:rPr>
                                                        <m:t>𝑞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kumimoji="0" lang="en-US" sz="3200" b="0" i="1" u="none" strike="noStrike" kern="1200" cap="none" spc="0" normalizeH="0" baseline="0" noProof="0">
                                                          <a:ln>
                                                            <a:noFill/>
                                                          </a:ln>
                                                          <a:solidFill>
                                                            <a:srgbClr val="FEC306"/>
                                                          </a:solidFill>
                                                          <a:effectLst>
                                                            <a:outerShdw blurRad="50800" dist="38100" dir="2700000" algn="tl" rotWithShape="0">
                                                              <a:prstClr val="black">
                                                                <a:alpha val="40000"/>
                                                              </a:prstClr>
                                                            </a:outerShdw>
                                                          </a:effectLst>
                                                          <a:uLnTx/>
                                                          <a:uFillTx/>
                                                          <a:latin typeface="Cambria Math" panose="02040503050406030204" pitchFamily="18" charset="0"/>
                                                          <a:ea typeface="+mn-ea"/>
                                                          <a:cs typeface="+mn-cs"/>
                                                        </a:rPr>
                                                        <m:t>𝑇</m:t>
                                                      </m:r>
                                                      <m:r>
                                                        <a:rPr kumimoji="0" lang="en-US" sz="3200" b="0" i="1" u="none" strike="noStrike" kern="1200" cap="none" spc="0" normalizeH="0" baseline="0" noProof="0">
                                                          <a:ln>
                                                            <a:noFill/>
                                                          </a:ln>
                                                          <a:solidFill>
                                                            <a:srgbClr val="FEC306"/>
                                                          </a:solidFill>
                                                          <a:effectLst>
                                                            <a:outerShdw blurRad="50800" dist="38100" dir="2700000" algn="tl" rotWithShape="0">
                                                              <a:prstClr val="black">
                                                                <a:alpha val="40000"/>
                                                              </a:prstClr>
                                                            </a:outerShdw>
                                                          </a:effectLst>
                                                          <a:uLnTx/>
                                                          <a:uFillTx/>
                                                          <a:latin typeface="Cambria Math" panose="02040503050406030204" pitchFamily="18" charset="0"/>
                                                          <a:ea typeface="+mn-ea"/>
                                                          <a:cs typeface="+mn-cs"/>
                                                        </a:rPr>
                                                        <m:t>−</m:t>
                                                      </m:r>
                                                      <m:r>
                                                        <a:rPr kumimoji="0" lang="en-US" sz="3200" b="0" i="1" u="none" strike="noStrike" kern="1200" cap="none" spc="0" normalizeH="0" baseline="0" noProof="0">
                                                          <a:ln>
                                                            <a:noFill/>
                                                          </a:ln>
                                                          <a:solidFill>
                                                            <a:srgbClr val="FEC306"/>
                                                          </a:solidFill>
                                                          <a:effectLst>
                                                            <a:outerShdw blurRad="50800" dist="38100" dir="2700000" algn="tl" rotWithShape="0">
                                                              <a:prstClr val="black">
                                                                <a:alpha val="40000"/>
                                                              </a:prstClr>
                                                            </a:outerShdw>
                                                          </a:effectLst>
                                                          <a:uLnTx/>
                                                          <a:uFillTx/>
                                                          <a:latin typeface="Cambria Math" panose="02040503050406030204" pitchFamily="18" charset="0"/>
                                                          <a:ea typeface="+mn-ea"/>
                                                          <a:cs typeface="+mn-cs"/>
                                                        </a:rPr>
                                                        <m:t>𝑡</m:t>
                                                      </m:r>
                                                    </m:sub>
                                                  </m:sSub>
                                                  <m:r>
                                                    <a:rPr kumimoji="0" lang="en-US" sz="3200" b="0" i="1" u="none" strike="noStrike" kern="1200" cap="none" spc="0" normalizeH="0" baseline="0" noProof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FEC306"/>
                                                      </a:solidFill>
                                                      <a:effectLst>
                                                        <a:outerShdw blurRad="50800" dist="38100" dir="2700000" algn="tl" rotWithShape="0">
                                                          <a:prstClr val="black">
                                                            <a:alpha val="40000"/>
                                                          </a:prstClr>
                                                        </a:outerShdw>
                                                      </a:effectLst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(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kumimoji="0" lang="en-US" sz="3200" b="0" i="1" u="none" strike="noStrike" kern="1200" cap="none" spc="0" normalizeH="0" baseline="0" noProof="0">
                                                          <a:ln>
                                                            <a:noFill/>
                                                          </a:ln>
                                                          <a:solidFill>
                                                            <a:srgbClr val="FEC306"/>
                                                          </a:solidFill>
                                                          <a:effectLst>
                                                            <a:outerShdw blurRad="50800" dist="38100" dir="2700000" algn="tl" rotWithShape="0">
                                                              <a:prstClr val="black">
                                                                <a:alpha val="40000"/>
                                                              </a:prstClr>
                                                            </a:outerShdw>
                                                          </a:effectLst>
                                                          <a:uLnTx/>
                                                          <a:uFillTx/>
                                                          <a:latin typeface="Cambria Math" panose="02040503050406030204" pitchFamily="18" charset="0"/>
                                                          <a:ea typeface="+mn-ea"/>
                                                          <a:cs typeface="+mn-cs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kumimoji="0" lang="en-US" sz="3200" b="0" i="1" u="none" strike="noStrike" kern="1200" cap="none" spc="0" normalizeH="0" baseline="0" noProof="0">
                                                          <a:ln>
                                                            <a:noFill/>
                                                          </a:ln>
                                                          <a:solidFill>
                                                            <a:srgbClr val="FEC306"/>
                                                          </a:solidFill>
                                                          <a:effectLst>
                                                            <a:outerShdw blurRad="50800" dist="38100" dir="2700000" algn="tl" rotWithShape="0">
                                                              <a:prstClr val="black">
                                                                <a:alpha val="40000"/>
                                                              </a:prstClr>
                                                            </a:outerShdw>
                                                          </a:effectLst>
                                                          <a:uLnTx/>
                                                          <a:uFillTx/>
                                                          <a:latin typeface="Cambria Math" panose="02040503050406030204" pitchFamily="18" charset="0"/>
                                                          <a:ea typeface="+mn-ea"/>
                                                          <a:cs typeface="+mn-cs"/>
                                                        </a:rPr>
                                                        <m:t>𝑋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kumimoji="0" lang="en-US" sz="3200" b="0" i="1" u="none" strike="noStrike" kern="1200" cap="none" spc="0" normalizeH="0" baseline="0" noProof="0">
                                                          <a:ln>
                                                            <a:noFill/>
                                                          </a:ln>
                                                          <a:solidFill>
                                                            <a:srgbClr val="FEC306"/>
                                                          </a:solidFill>
                                                          <a:effectLst>
                                                            <a:outerShdw blurRad="50800" dist="38100" dir="2700000" algn="tl" rotWithShape="0">
                                                              <a:prstClr val="black">
                                                                <a:alpha val="40000"/>
                                                              </a:prstClr>
                                                            </a:outerShdw>
                                                          </a:effectLst>
                                                          <a:uLnTx/>
                                                          <a:uFillTx/>
                                                          <a:latin typeface="Cambria Math" panose="02040503050406030204" pitchFamily="18" charset="0"/>
                                                          <a:ea typeface="+mn-ea"/>
                                                          <a:cs typeface="+mn-cs"/>
                                                        </a:rPr>
                                                        <m:t>𝑡</m:t>
                                                      </m:r>
                                                    </m:sub>
                                                  </m:sSub>
                                                  <m:r>
                                                    <a:rPr kumimoji="0" lang="en-US" sz="3200" b="0" i="1" u="none" strike="noStrike" kern="1200" cap="none" spc="0" normalizeH="0" baseline="0" noProof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FEC306"/>
                                                      </a:solidFill>
                                                      <a:effectLst>
                                                        <a:outerShdw blurRad="50800" dist="38100" dir="2700000" algn="tl" rotWithShape="0">
                                                          <a:prstClr val="black">
                                                            <a:alpha val="40000"/>
                                                          </a:prstClr>
                                                        </a:outerShdw>
                                                      </a:effectLst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)</m:t>
                                                  </m:r>
                                                </m:e>
                                              </m:func>
                                              <m:r>
                                                <a:rPr kumimoji="0" lang="en-US" sz="32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FEC306"/>
                                                  </a:solidFill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kumimoji="0" lang="en-US" sz="3200" b="0" i="1" u="none" strike="noStrike" kern="1200" cap="none" spc="0" normalizeH="0" baseline="0" noProof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FEC306"/>
                                                      </a:solidFill>
                                                      <a:effectLst>
                                                        <a:outerShdw blurRad="50800" dist="38100" dir="2700000" algn="tl" rotWithShape="0">
                                                          <a:prstClr val="black">
                                                            <a:alpha val="40000"/>
                                                          </a:prstClr>
                                                        </a:outerShdw>
                                                      </a:effectLst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kumimoji="0" lang="en-US" sz="3200" b="0" i="1" u="none" strike="noStrike" kern="1200" cap="none" spc="0" normalizeH="0" baseline="0" noProof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FEC306"/>
                                                      </a:solidFill>
                                                      <a:effectLst>
                                                        <a:outerShdw blurRad="50800" dist="38100" dir="2700000" algn="tl" rotWithShape="0">
                                                          <a:prstClr val="black">
                                                            <a:alpha val="40000"/>
                                                          </a:prstClr>
                                                        </a:outerShdw>
                                                      </a:effectLst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𝑠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kumimoji="0" lang="en-US" sz="3200" b="0" i="1" u="none" strike="noStrike" kern="1200" cap="none" spc="0" normalizeH="0" baseline="0" noProof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FEC306"/>
                                                      </a:solidFill>
                                                      <a:effectLst>
                                                        <a:outerShdw blurRad="50800" dist="38100" dir="2700000" algn="tl" rotWithShape="0">
                                                          <a:prstClr val="black">
                                                            <a:alpha val="40000"/>
                                                          </a:prstClr>
                                                        </a:outerShdw>
                                                      </a:effectLst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𝑇</m:t>
                                                  </m:r>
                                                  <m:r>
                                                    <a:rPr kumimoji="0" lang="en-US" sz="3200" b="0" i="1" u="none" strike="noStrike" kern="1200" cap="none" spc="0" normalizeH="0" baseline="0" noProof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FEC306"/>
                                                      </a:solidFill>
                                                      <a:effectLst>
                                                        <a:outerShdw blurRad="50800" dist="38100" dir="2700000" algn="tl" rotWithShape="0">
                                                          <a:prstClr val="black">
                                                            <a:alpha val="40000"/>
                                                          </a:prstClr>
                                                        </a:outerShdw>
                                                      </a:effectLst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−</m:t>
                                                  </m:r>
                                                  <m:r>
                                                    <a:rPr kumimoji="0" lang="en-US" sz="3200" b="0" i="1" u="none" strike="noStrike" kern="1200" cap="none" spc="0" normalizeH="0" baseline="0" noProof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FEC306"/>
                                                      </a:solidFill>
                                                      <a:effectLst>
                                                        <a:outerShdw blurRad="50800" dist="38100" dir="2700000" algn="tl" rotWithShape="0">
                                                          <a:prstClr val="black">
                                                            <a:alpha val="40000"/>
                                                          </a:prstClr>
                                                        </a:outerShdw>
                                                      </a:effectLst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𝑘h</m:t>
                                                  </m:r>
                                                </m:sub>
                                              </m:sSub>
                                              <m:d>
                                                <m:dPr>
                                                  <m:ctrlPr>
                                                    <a:rPr kumimoji="0" lang="en-US" sz="3200" b="0" i="1" u="none" strike="noStrike" kern="1200" cap="none" spc="0" normalizeH="0" baseline="0" noProof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FEC306"/>
                                                      </a:solidFill>
                                                      <a:effectLst>
                                                        <a:outerShdw blurRad="50800" dist="38100" dir="2700000" algn="tl" rotWithShape="0">
                                                          <a:prstClr val="black">
                                                            <a:alpha val="40000"/>
                                                          </a:prstClr>
                                                        </a:outerShdw>
                                                      </a:effectLst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kumimoji="0" lang="en-US" sz="3200" b="0" i="1" u="none" strike="noStrike" kern="1200" cap="none" spc="0" normalizeH="0" baseline="0" noProof="0">
                                                          <a:ln>
                                                            <a:noFill/>
                                                          </a:ln>
                                                          <a:solidFill>
                                                            <a:srgbClr val="FEC306"/>
                                                          </a:solidFill>
                                                          <a:effectLst>
                                                            <a:outerShdw blurRad="50800" dist="38100" dir="2700000" algn="tl" rotWithShape="0">
                                                              <a:prstClr val="black">
                                                                <a:alpha val="40000"/>
                                                              </a:prstClr>
                                                            </a:outerShdw>
                                                          </a:effectLst>
                                                          <a:uLnTx/>
                                                          <a:uFillTx/>
                                                          <a:latin typeface="Cambria Math" panose="02040503050406030204" pitchFamily="18" charset="0"/>
                                                          <a:ea typeface="+mn-ea"/>
                                                          <a:cs typeface="+mn-cs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kumimoji="0" lang="en-US" sz="3200" b="0" i="1" u="none" strike="noStrike" kern="1200" cap="none" spc="0" normalizeH="0" baseline="0" noProof="0">
                                                          <a:ln>
                                                            <a:noFill/>
                                                          </a:ln>
                                                          <a:solidFill>
                                                            <a:srgbClr val="FEC306"/>
                                                          </a:solidFill>
                                                          <a:effectLst>
                                                            <a:outerShdw blurRad="50800" dist="38100" dir="2700000" algn="tl" rotWithShape="0">
                                                              <a:prstClr val="black">
                                                                <a:alpha val="40000"/>
                                                              </a:prstClr>
                                                            </a:outerShdw>
                                                          </a:effectLst>
                                                          <a:uLnTx/>
                                                          <a:uFillTx/>
                                                          <a:latin typeface="Cambria Math" panose="02040503050406030204" pitchFamily="18" charset="0"/>
                                                          <a:ea typeface="+mn-ea"/>
                                                          <a:cs typeface="+mn-cs"/>
                                                        </a:rPr>
                                                        <m:t>𝑋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kumimoji="0" lang="en-US" sz="3200" b="0" i="1" u="none" strike="noStrike" kern="1200" cap="none" spc="0" normalizeH="0" baseline="0" noProof="0" smtClean="0">
                                                          <a:ln>
                                                            <a:noFill/>
                                                          </a:ln>
                                                          <a:solidFill>
                                                            <a:srgbClr val="FEC306"/>
                                                          </a:solidFill>
                                                          <a:effectLst>
                                                            <a:outerShdw blurRad="50800" dist="38100" dir="2700000" algn="tl" rotWithShape="0">
                                                              <a:prstClr val="black">
                                                                <a:alpha val="40000"/>
                                                              </a:prstClr>
                                                            </a:outerShdw>
                                                          </a:effectLst>
                                                          <a:uLnTx/>
                                                          <a:uFillTx/>
                                                          <a:latin typeface="Cambria Math" panose="02040503050406030204" pitchFamily="18" charset="0"/>
                                                          <a:ea typeface="+mn-ea"/>
                                                          <a:cs typeface="+mn-cs"/>
                                                        </a:rPr>
                                                        <m:t>𝑘h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kumimoji="0" lang="en-US" sz="32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FEC306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 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kumimoji="0" lang="en-US" sz="32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d</m:t>
                                      </m:r>
                                      <m: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𝑡</m:t>
                                      </m:r>
                                    </m:e>
                                  </m:nary>
                                </m:e>
                              </m:nary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DFA96AB-33C2-3062-F6EF-4DD3AC87E7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39" y="4612167"/>
                <a:ext cx="11704319" cy="1519198"/>
              </a:xfrm>
              <a:prstGeom prst="rect">
                <a:avLst/>
              </a:prstGeom>
              <a:blipFill>
                <a:blip r:embed="rId4"/>
                <a:stretch>
                  <a:fillRect t="-125000" b="-18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888421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8DBE3-2C5A-8837-AB34-DBFE80160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DISCRETIZATION ARGUMENT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DCC8FDF-47A9-B507-C5C8-42A7F961D825}"/>
                  </a:ext>
                </a:extLst>
              </p:cNvPr>
              <p:cNvSpPr txBox="1"/>
              <p:nvPr/>
            </p:nvSpPr>
            <p:spPr>
              <a:xfrm>
                <a:off x="243837" y="1294411"/>
                <a:ext cx="11704319" cy="15191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d</m:t>
                          </m:r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𝑄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𝑇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d</m:t>
                          </m:r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𝑃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𝑇</m:t>
                              </m:r>
                            </m:sub>
                          </m:sSub>
                        </m:den>
                      </m:f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naryPr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=0</m:t>
                                  </m:r>
                                </m:sub>
                                <m:sup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𝑇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/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h</m:t>
                                  </m:r>
                                </m:sup>
                                <m:e>
                                  <m:nary>
                                    <m:naryPr>
                                      <m:ctrlP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𝑘h</m:t>
                                      </m:r>
                                    </m:sub>
                                    <m:sup>
                                      <m: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(</m:t>
                                      </m:r>
                                      <m: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𝑘</m:t>
                                      </m:r>
                                      <m: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+1)</m:t>
                                      </m:r>
                                      <m: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h</m:t>
                                      </m:r>
                                    </m:sup>
                                    <m:e>
                                      <m:sSup>
                                        <m:sSupPr>
                                          <m:ctrlPr>
                                            <a:rPr kumimoji="0" lang="en-US" sz="32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FEC306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begChr m:val="‖"/>
                                              <m:endChr m:val="‖"/>
                                              <m:ctrlPr>
                                                <a:rPr kumimoji="0" lang="en-US" sz="32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FEC306"/>
                                                  </a:solidFill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kumimoji="0" lang="en-US" sz="3200" b="0" i="0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FEC306"/>
                                                  </a:solidFill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∇</m:t>
                                              </m:r>
                                              <m:func>
                                                <m:funcPr>
                                                  <m:ctrlPr>
                                                    <a:rPr kumimoji="0" lang="en-US" sz="3200" b="0" i="1" u="none" strike="noStrike" kern="1200" cap="none" spc="0" normalizeH="0" baseline="0" noProof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FEC306"/>
                                                      </a:solidFill>
                                                      <a:effectLst>
                                                        <a:outerShdw blurRad="50800" dist="38100" dir="2700000" algn="tl" rotWithShape="0">
                                                          <a:prstClr val="black">
                                                            <a:alpha val="40000"/>
                                                          </a:prstClr>
                                                        </a:outerShdw>
                                                      </a:effectLst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</m:ctrlPr>
                                                </m:funcPr>
                                                <m:fName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kumimoji="0" lang="en-US" sz="3200" b="0" i="0" u="none" strike="noStrike" kern="1200" cap="none" spc="0" normalizeH="0" baseline="0" noProof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FEC306"/>
                                                      </a:solidFill>
                                                      <a:effectLst>
                                                        <a:outerShdw blurRad="50800" dist="38100" dir="2700000" algn="tl" rotWithShape="0">
                                                          <a:prstClr val="black">
                                                            <a:alpha val="40000"/>
                                                          </a:prstClr>
                                                        </a:outerShdw>
                                                      </a:effectLst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ln</m:t>
                                                  </m:r>
                                                </m:fName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kumimoji="0" lang="en-US" sz="3200" b="0" i="1" u="none" strike="noStrike" kern="1200" cap="none" spc="0" normalizeH="0" baseline="0" noProof="0">
                                                          <a:ln>
                                                            <a:noFill/>
                                                          </a:ln>
                                                          <a:solidFill>
                                                            <a:srgbClr val="FEC306"/>
                                                          </a:solidFill>
                                                          <a:effectLst>
                                                            <a:outerShdw blurRad="50800" dist="38100" dir="2700000" algn="tl" rotWithShape="0">
                                                              <a:prstClr val="black">
                                                                <a:alpha val="40000"/>
                                                              </a:prstClr>
                                                            </a:outerShdw>
                                                          </a:effectLst>
                                                          <a:uLnTx/>
                                                          <a:uFillTx/>
                                                          <a:latin typeface="Cambria Math" panose="02040503050406030204" pitchFamily="18" charset="0"/>
                                                          <a:ea typeface="+mn-ea"/>
                                                          <a:cs typeface="+mn-cs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kumimoji="0" lang="en-US" sz="3200" b="0" i="1" u="none" strike="noStrike" kern="1200" cap="none" spc="0" normalizeH="0" baseline="0" noProof="0">
                                                          <a:ln>
                                                            <a:noFill/>
                                                          </a:ln>
                                                          <a:solidFill>
                                                            <a:srgbClr val="FEC306"/>
                                                          </a:solidFill>
                                                          <a:effectLst>
                                                            <a:outerShdw blurRad="50800" dist="38100" dir="2700000" algn="tl" rotWithShape="0">
                                                              <a:prstClr val="black">
                                                                <a:alpha val="40000"/>
                                                              </a:prstClr>
                                                            </a:outerShdw>
                                                          </a:effectLst>
                                                          <a:uLnTx/>
                                                          <a:uFillTx/>
                                                          <a:latin typeface="Cambria Math" panose="02040503050406030204" pitchFamily="18" charset="0"/>
                                                          <a:ea typeface="+mn-ea"/>
                                                          <a:cs typeface="+mn-cs"/>
                                                        </a:rPr>
                                                        <m:t>𝑞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kumimoji="0" lang="en-US" sz="3200" b="0" i="1" u="none" strike="noStrike" kern="1200" cap="none" spc="0" normalizeH="0" baseline="0" noProof="0">
                                                          <a:ln>
                                                            <a:noFill/>
                                                          </a:ln>
                                                          <a:solidFill>
                                                            <a:srgbClr val="FEC306"/>
                                                          </a:solidFill>
                                                          <a:effectLst>
                                                            <a:outerShdw blurRad="50800" dist="38100" dir="2700000" algn="tl" rotWithShape="0">
                                                              <a:prstClr val="black">
                                                                <a:alpha val="40000"/>
                                                              </a:prstClr>
                                                            </a:outerShdw>
                                                          </a:effectLst>
                                                          <a:uLnTx/>
                                                          <a:uFillTx/>
                                                          <a:latin typeface="Cambria Math" panose="02040503050406030204" pitchFamily="18" charset="0"/>
                                                          <a:ea typeface="+mn-ea"/>
                                                          <a:cs typeface="+mn-cs"/>
                                                        </a:rPr>
                                                        <m:t>𝑇</m:t>
                                                      </m:r>
                                                      <m:r>
                                                        <a:rPr kumimoji="0" lang="en-US" sz="3200" b="0" i="1" u="none" strike="noStrike" kern="1200" cap="none" spc="0" normalizeH="0" baseline="0" noProof="0">
                                                          <a:ln>
                                                            <a:noFill/>
                                                          </a:ln>
                                                          <a:solidFill>
                                                            <a:srgbClr val="FEC306"/>
                                                          </a:solidFill>
                                                          <a:effectLst>
                                                            <a:outerShdw blurRad="50800" dist="38100" dir="2700000" algn="tl" rotWithShape="0">
                                                              <a:prstClr val="black">
                                                                <a:alpha val="40000"/>
                                                              </a:prstClr>
                                                            </a:outerShdw>
                                                          </a:effectLst>
                                                          <a:uLnTx/>
                                                          <a:uFillTx/>
                                                          <a:latin typeface="Cambria Math" panose="02040503050406030204" pitchFamily="18" charset="0"/>
                                                          <a:ea typeface="+mn-ea"/>
                                                          <a:cs typeface="+mn-cs"/>
                                                        </a:rPr>
                                                        <m:t>−</m:t>
                                                      </m:r>
                                                      <m:r>
                                                        <a:rPr kumimoji="0" lang="en-US" sz="3200" b="0" i="1" u="none" strike="noStrike" kern="1200" cap="none" spc="0" normalizeH="0" baseline="0" noProof="0">
                                                          <a:ln>
                                                            <a:noFill/>
                                                          </a:ln>
                                                          <a:solidFill>
                                                            <a:srgbClr val="FEC306"/>
                                                          </a:solidFill>
                                                          <a:effectLst>
                                                            <a:outerShdw blurRad="50800" dist="38100" dir="2700000" algn="tl" rotWithShape="0">
                                                              <a:prstClr val="black">
                                                                <a:alpha val="40000"/>
                                                              </a:prstClr>
                                                            </a:outerShdw>
                                                          </a:effectLst>
                                                          <a:uLnTx/>
                                                          <a:uFillTx/>
                                                          <a:latin typeface="Cambria Math" panose="02040503050406030204" pitchFamily="18" charset="0"/>
                                                          <a:ea typeface="+mn-ea"/>
                                                          <a:cs typeface="+mn-cs"/>
                                                        </a:rPr>
                                                        <m:t>𝑡</m:t>
                                                      </m:r>
                                                    </m:sub>
                                                  </m:sSub>
                                                  <m:r>
                                                    <a:rPr kumimoji="0" lang="en-US" sz="3200" b="0" i="1" u="none" strike="noStrike" kern="1200" cap="none" spc="0" normalizeH="0" baseline="0" noProof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FEC306"/>
                                                      </a:solidFill>
                                                      <a:effectLst>
                                                        <a:outerShdw blurRad="50800" dist="38100" dir="2700000" algn="tl" rotWithShape="0">
                                                          <a:prstClr val="black">
                                                            <a:alpha val="40000"/>
                                                          </a:prstClr>
                                                        </a:outerShdw>
                                                      </a:effectLst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(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kumimoji="0" lang="en-US" sz="3200" b="0" i="1" u="none" strike="noStrike" kern="1200" cap="none" spc="0" normalizeH="0" baseline="0" noProof="0">
                                                          <a:ln>
                                                            <a:noFill/>
                                                          </a:ln>
                                                          <a:solidFill>
                                                            <a:srgbClr val="FEC306"/>
                                                          </a:solidFill>
                                                          <a:effectLst>
                                                            <a:outerShdw blurRad="50800" dist="38100" dir="2700000" algn="tl" rotWithShape="0">
                                                              <a:prstClr val="black">
                                                                <a:alpha val="40000"/>
                                                              </a:prstClr>
                                                            </a:outerShdw>
                                                          </a:effectLst>
                                                          <a:uLnTx/>
                                                          <a:uFillTx/>
                                                          <a:latin typeface="Cambria Math" panose="02040503050406030204" pitchFamily="18" charset="0"/>
                                                          <a:ea typeface="+mn-ea"/>
                                                          <a:cs typeface="+mn-cs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kumimoji="0" lang="en-US" sz="3200" b="0" i="1" u="none" strike="noStrike" kern="1200" cap="none" spc="0" normalizeH="0" baseline="0" noProof="0">
                                                          <a:ln>
                                                            <a:noFill/>
                                                          </a:ln>
                                                          <a:solidFill>
                                                            <a:srgbClr val="FEC306"/>
                                                          </a:solidFill>
                                                          <a:effectLst>
                                                            <a:outerShdw blurRad="50800" dist="38100" dir="2700000" algn="tl" rotWithShape="0">
                                                              <a:prstClr val="black">
                                                                <a:alpha val="40000"/>
                                                              </a:prstClr>
                                                            </a:outerShdw>
                                                          </a:effectLst>
                                                          <a:uLnTx/>
                                                          <a:uFillTx/>
                                                          <a:latin typeface="Cambria Math" panose="02040503050406030204" pitchFamily="18" charset="0"/>
                                                          <a:ea typeface="+mn-ea"/>
                                                          <a:cs typeface="+mn-cs"/>
                                                        </a:rPr>
                                                        <m:t>𝑋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kumimoji="0" lang="en-US" sz="3200" b="0" i="1" u="none" strike="noStrike" kern="1200" cap="none" spc="0" normalizeH="0" baseline="0" noProof="0">
                                                          <a:ln>
                                                            <a:noFill/>
                                                          </a:ln>
                                                          <a:solidFill>
                                                            <a:srgbClr val="FEC306"/>
                                                          </a:solidFill>
                                                          <a:effectLst>
                                                            <a:outerShdw blurRad="50800" dist="38100" dir="2700000" algn="tl" rotWithShape="0">
                                                              <a:prstClr val="black">
                                                                <a:alpha val="40000"/>
                                                              </a:prstClr>
                                                            </a:outerShdw>
                                                          </a:effectLst>
                                                          <a:uLnTx/>
                                                          <a:uFillTx/>
                                                          <a:latin typeface="Cambria Math" panose="02040503050406030204" pitchFamily="18" charset="0"/>
                                                          <a:ea typeface="+mn-ea"/>
                                                          <a:cs typeface="+mn-cs"/>
                                                        </a:rPr>
                                                        <m:t>𝑡</m:t>
                                                      </m:r>
                                                    </m:sub>
                                                  </m:sSub>
                                                  <m:r>
                                                    <a:rPr kumimoji="0" lang="en-US" sz="3200" b="0" i="1" u="none" strike="noStrike" kern="1200" cap="none" spc="0" normalizeH="0" baseline="0" noProof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FEC306"/>
                                                      </a:solidFill>
                                                      <a:effectLst>
                                                        <a:outerShdw blurRad="50800" dist="38100" dir="2700000" algn="tl" rotWithShape="0">
                                                          <a:prstClr val="black">
                                                            <a:alpha val="40000"/>
                                                          </a:prstClr>
                                                        </a:outerShdw>
                                                      </a:effectLst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)</m:t>
                                                  </m:r>
                                                </m:e>
                                              </m:func>
                                              <m:r>
                                                <a:rPr kumimoji="0" lang="en-US" sz="32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FEC306"/>
                                                  </a:solidFill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kumimoji="0" lang="en-US" sz="3200" b="0" i="1" u="none" strike="noStrike" kern="1200" cap="none" spc="0" normalizeH="0" baseline="0" noProof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FEC306"/>
                                                      </a:solidFill>
                                                      <a:effectLst>
                                                        <a:outerShdw blurRad="50800" dist="38100" dir="2700000" algn="tl" rotWithShape="0">
                                                          <a:prstClr val="black">
                                                            <a:alpha val="40000"/>
                                                          </a:prstClr>
                                                        </a:outerShdw>
                                                      </a:effectLst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kumimoji="0" lang="en-US" sz="3200" b="0" i="1" u="none" strike="noStrike" kern="1200" cap="none" spc="0" normalizeH="0" baseline="0" noProof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FEC306"/>
                                                      </a:solidFill>
                                                      <a:effectLst>
                                                        <a:outerShdw blurRad="50800" dist="38100" dir="2700000" algn="tl" rotWithShape="0">
                                                          <a:prstClr val="black">
                                                            <a:alpha val="40000"/>
                                                          </a:prstClr>
                                                        </a:outerShdw>
                                                      </a:effectLst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𝑠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kumimoji="0" lang="en-US" sz="3200" b="0" i="1" u="none" strike="noStrike" kern="1200" cap="none" spc="0" normalizeH="0" baseline="0" noProof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FEC306"/>
                                                      </a:solidFill>
                                                      <a:effectLst>
                                                        <a:outerShdw blurRad="50800" dist="38100" dir="2700000" algn="tl" rotWithShape="0">
                                                          <a:prstClr val="black">
                                                            <a:alpha val="40000"/>
                                                          </a:prstClr>
                                                        </a:outerShdw>
                                                      </a:effectLst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𝑇</m:t>
                                                  </m:r>
                                                  <m:r>
                                                    <a:rPr kumimoji="0" lang="en-US" sz="3200" b="0" i="1" u="none" strike="noStrike" kern="1200" cap="none" spc="0" normalizeH="0" baseline="0" noProof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FEC306"/>
                                                      </a:solidFill>
                                                      <a:effectLst>
                                                        <a:outerShdw blurRad="50800" dist="38100" dir="2700000" algn="tl" rotWithShape="0">
                                                          <a:prstClr val="black">
                                                            <a:alpha val="40000"/>
                                                          </a:prstClr>
                                                        </a:outerShdw>
                                                      </a:effectLst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−</m:t>
                                                  </m:r>
                                                  <m:r>
                                                    <a:rPr kumimoji="0" lang="en-US" sz="3200" b="0" i="1" u="none" strike="noStrike" kern="1200" cap="none" spc="0" normalizeH="0" baseline="0" noProof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FEC306"/>
                                                      </a:solidFill>
                                                      <a:effectLst>
                                                        <a:outerShdw blurRad="50800" dist="38100" dir="2700000" algn="tl" rotWithShape="0">
                                                          <a:prstClr val="black">
                                                            <a:alpha val="40000"/>
                                                          </a:prstClr>
                                                        </a:outerShdw>
                                                      </a:effectLst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𝑘h</m:t>
                                                  </m:r>
                                                </m:sub>
                                              </m:sSub>
                                              <m:d>
                                                <m:dPr>
                                                  <m:ctrlPr>
                                                    <a:rPr kumimoji="0" lang="en-US" sz="3200" b="0" i="1" u="none" strike="noStrike" kern="1200" cap="none" spc="0" normalizeH="0" baseline="0" noProof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FEC306"/>
                                                      </a:solidFill>
                                                      <a:effectLst>
                                                        <a:outerShdw blurRad="50800" dist="38100" dir="2700000" algn="tl" rotWithShape="0">
                                                          <a:prstClr val="black">
                                                            <a:alpha val="40000"/>
                                                          </a:prstClr>
                                                        </a:outerShdw>
                                                      </a:effectLst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kumimoji="0" lang="en-US" sz="3200" b="0" i="1" u="none" strike="noStrike" kern="1200" cap="none" spc="0" normalizeH="0" baseline="0" noProof="0">
                                                          <a:ln>
                                                            <a:noFill/>
                                                          </a:ln>
                                                          <a:solidFill>
                                                            <a:srgbClr val="FEC306"/>
                                                          </a:solidFill>
                                                          <a:effectLst>
                                                            <a:outerShdw blurRad="50800" dist="38100" dir="2700000" algn="tl" rotWithShape="0">
                                                              <a:prstClr val="black">
                                                                <a:alpha val="40000"/>
                                                              </a:prstClr>
                                                            </a:outerShdw>
                                                          </a:effectLst>
                                                          <a:uLnTx/>
                                                          <a:uFillTx/>
                                                          <a:latin typeface="Cambria Math" panose="02040503050406030204" pitchFamily="18" charset="0"/>
                                                          <a:ea typeface="+mn-ea"/>
                                                          <a:cs typeface="+mn-cs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kumimoji="0" lang="en-US" sz="3200" b="0" i="1" u="none" strike="noStrike" kern="1200" cap="none" spc="0" normalizeH="0" baseline="0" noProof="0">
                                                          <a:ln>
                                                            <a:noFill/>
                                                          </a:ln>
                                                          <a:solidFill>
                                                            <a:srgbClr val="FEC306"/>
                                                          </a:solidFill>
                                                          <a:effectLst>
                                                            <a:outerShdw blurRad="50800" dist="38100" dir="2700000" algn="tl" rotWithShape="0">
                                                              <a:prstClr val="black">
                                                                <a:alpha val="40000"/>
                                                              </a:prstClr>
                                                            </a:outerShdw>
                                                          </a:effectLst>
                                                          <a:uLnTx/>
                                                          <a:uFillTx/>
                                                          <a:latin typeface="Cambria Math" panose="02040503050406030204" pitchFamily="18" charset="0"/>
                                                          <a:ea typeface="+mn-ea"/>
                                                          <a:cs typeface="+mn-cs"/>
                                                        </a:rPr>
                                                        <m:t>𝑋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kumimoji="0" lang="en-US" sz="3200" b="0" i="1" u="none" strike="noStrike" kern="1200" cap="none" spc="0" normalizeH="0" baseline="0" noProof="0" smtClean="0">
                                                          <a:ln>
                                                            <a:noFill/>
                                                          </a:ln>
                                                          <a:solidFill>
                                                            <a:srgbClr val="FEC306"/>
                                                          </a:solidFill>
                                                          <a:effectLst>
                                                            <a:outerShdw blurRad="50800" dist="38100" dir="2700000" algn="tl" rotWithShape="0">
                                                              <a:prstClr val="black">
                                                                <a:alpha val="40000"/>
                                                              </a:prstClr>
                                                            </a:outerShdw>
                                                          </a:effectLst>
                                                          <a:uLnTx/>
                                                          <a:uFillTx/>
                                                          <a:latin typeface="Cambria Math" panose="02040503050406030204" pitchFamily="18" charset="0"/>
                                                          <a:ea typeface="+mn-ea"/>
                                                          <a:cs typeface="+mn-cs"/>
                                                        </a:rPr>
                                                        <m:t>𝑘h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kumimoji="0" lang="en-US" sz="32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FEC306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 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kumimoji="0" lang="en-US" sz="32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d</m:t>
                                      </m:r>
                                      <m: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𝑡</m:t>
                                      </m:r>
                                    </m:e>
                                  </m:nary>
                                </m:e>
                              </m:nary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DCC8FDF-47A9-B507-C5C8-42A7F961D8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37" y="1294411"/>
                <a:ext cx="11704319" cy="1519198"/>
              </a:xfrm>
              <a:prstGeom prst="rect">
                <a:avLst/>
              </a:prstGeom>
              <a:blipFill>
                <a:blip r:embed="rId2"/>
                <a:stretch>
                  <a:fillRect t="-123967" b="-1851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424D68E-EE0E-399D-1D25-A7BA7B51B061}"/>
                  </a:ext>
                </a:extLst>
              </p:cNvPr>
              <p:cNvSpPr txBox="1"/>
              <p:nvPr/>
            </p:nvSpPr>
            <p:spPr>
              <a:xfrm>
                <a:off x="4337205" y="4819246"/>
                <a:ext cx="610299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kumimoji="0" lang="en-US" sz="32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∇</m:t>
                              </m:r>
                              <m:func>
                                <m:func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kumimoji="0" lang="en-US" sz="3200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ln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𝑇</m:t>
                                      </m:r>
                                      <m: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−</m:t>
                                      </m:r>
                                      <m: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)</m:t>
                                  </m:r>
                                </m:e>
                              </m:func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𝑇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−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𝑘h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kumimoji="0" lang="en-US" sz="3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𝑘h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p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424D68E-EE0E-399D-1D25-A7BA7B51B0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7205" y="4819246"/>
                <a:ext cx="6102990" cy="584775"/>
              </a:xfrm>
              <a:prstGeom prst="rect">
                <a:avLst/>
              </a:prstGeom>
              <a:blipFill>
                <a:blip r:embed="rId3"/>
                <a:stretch>
                  <a:fillRect b="-29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085A97C-2EE9-C39D-DC9F-F8B21B6B914A}"/>
                  </a:ext>
                </a:extLst>
              </p:cNvPr>
              <p:cNvSpPr txBox="1"/>
              <p:nvPr/>
            </p:nvSpPr>
            <p:spPr>
              <a:xfrm>
                <a:off x="243833" y="3280821"/>
                <a:ext cx="11704319" cy="27095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𝐾𝐿</m:t>
                      </m:r>
                      <m:d>
                        <m:d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A6B727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ideal</m:t>
                          </m:r>
                          <m: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A6B727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A6B727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process</m:t>
                          </m:r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‖</m:t>
                          </m:r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F5327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algorithm</m:t>
                          </m:r>
                        </m:e>
                      </m:d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≤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𝐾𝐿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sSub>
                        <m:sSub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𝑄</m:t>
                          </m:r>
                        </m:e>
                        <m:sub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</m:t>
                          </m:r>
                        </m:sub>
                      </m:sSub>
                      <m:d>
                        <m:dPr>
                          <m:begChr m:val="‖"/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𝑃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𝑇</m:t>
                              </m:r>
                            </m:sub>
                          </m:sSub>
                        </m:e>
                      </m:d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𝔼</m:t>
                          </m:r>
                        </m:e>
                        <m:sub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𝑄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𝑇</m:t>
                              </m:r>
                            </m:sub>
                          </m:sSub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32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ln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kumimoji="0" lang="en-US" sz="3200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d</m:t>
                                  </m:r>
                                  <m:sSub>
                                    <m:sSubPr>
                                      <m:ctrlP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𝑇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kumimoji="0" lang="en-US" sz="3200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d</m:t>
                                  </m:r>
                                  <m:sSub>
                                    <m:sSubPr>
                                      <m:ctrlP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𝑇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func>
                        </m:e>
                      </m:d>
                    </m:oMath>
                  </m:oMathPara>
                </a14:m>
                <a:endPara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EC306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1" u="none" strike="noStrike" kern="1200" cap="none" spc="0" normalizeH="0" baseline="0" noProof="0" dirty="0">
                  <a:ln>
                    <a:noFill/>
                  </a:ln>
                  <a:solidFill>
                    <a:srgbClr val="FEC306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𝔼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𝑇</m:t>
                                  </m:r>
                                </m:sub>
                              </m:sSub>
                            </m:sub>
                          </m:sSub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ctrlP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naryPr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=0</m:t>
                                  </m:r>
                                </m:sub>
                                <m:sup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𝑇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/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h</m:t>
                                  </m:r>
                                </m:sup>
                                <m:e>
                                  <m:nary>
                                    <m:naryPr>
                                      <m:ctrlP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𝑘h</m:t>
                                      </m:r>
                                    </m:sub>
                                    <m:sup>
                                      <m: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(</m:t>
                                      </m:r>
                                      <m: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𝑘</m:t>
                                      </m:r>
                                      <m: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+1)</m:t>
                                      </m:r>
                                      <m: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h</m:t>
                                      </m:r>
                                    </m:sup>
                                    <m:e>
                                      <m:sSup>
                                        <m:sSupPr>
                                          <m:ctrlPr>
                                            <a:rPr kumimoji="0" lang="en-US" sz="32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noFill/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begChr m:val="‖"/>
                                              <m:endChr m:val="‖"/>
                                              <m:ctrlPr>
                                                <a:rPr kumimoji="0" lang="en-US" sz="32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noFill/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kumimoji="0" lang="en-US" sz="3200" b="0" i="0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noFill/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∇</m:t>
                                              </m:r>
                                              <m:func>
                                                <m:funcPr>
                                                  <m:ctrlPr>
                                                    <a:rPr kumimoji="0" lang="en-US" sz="3200" b="0" i="1" u="none" strike="noStrike" kern="1200" cap="none" spc="0" normalizeH="0" baseline="0" noProof="0">
                                                      <a:ln>
                                                        <a:noFill/>
                                                      </a:ln>
                                                      <a:noFill/>
                                                      <a:effectLst>
                                                        <a:outerShdw blurRad="50800" dist="38100" dir="2700000" algn="tl" rotWithShape="0">
                                                          <a:prstClr val="black">
                                                            <a:alpha val="40000"/>
                                                          </a:prstClr>
                                                        </a:outerShdw>
                                                      </a:effectLst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</m:ctrlPr>
                                                </m:funcPr>
                                                <m:fName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kumimoji="0" lang="en-US" sz="3200" b="0" i="0" u="none" strike="noStrike" kern="1200" cap="none" spc="0" normalizeH="0" baseline="0" noProof="0">
                                                      <a:ln>
                                                        <a:noFill/>
                                                      </a:ln>
                                                      <a:noFill/>
                                                      <a:effectLst>
                                                        <a:outerShdw blurRad="50800" dist="38100" dir="2700000" algn="tl" rotWithShape="0">
                                                          <a:prstClr val="black">
                                                            <a:alpha val="40000"/>
                                                          </a:prstClr>
                                                        </a:outerShdw>
                                                      </a:effectLst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ln</m:t>
                                                  </m:r>
                                                </m:fName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kumimoji="0" lang="en-US" sz="3200" b="0" i="1" u="none" strike="noStrike" kern="1200" cap="none" spc="0" normalizeH="0" baseline="0" noProof="0">
                                                          <a:ln>
                                                            <a:noFill/>
                                                          </a:ln>
                                                          <a:noFill/>
                                                          <a:effectLst>
                                                            <a:outerShdw blurRad="50800" dist="38100" dir="2700000" algn="tl" rotWithShape="0">
                                                              <a:prstClr val="black">
                                                                <a:alpha val="40000"/>
                                                              </a:prstClr>
                                                            </a:outerShdw>
                                                          </a:effectLst>
                                                          <a:uLnTx/>
                                                          <a:uFillTx/>
                                                          <a:latin typeface="Cambria Math" panose="02040503050406030204" pitchFamily="18" charset="0"/>
                                                          <a:ea typeface="+mn-ea"/>
                                                          <a:cs typeface="+mn-cs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kumimoji="0" lang="en-US" sz="3200" b="0" i="1" u="none" strike="noStrike" kern="1200" cap="none" spc="0" normalizeH="0" baseline="0" noProof="0">
                                                          <a:ln>
                                                            <a:noFill/>
                                                          </a:ln>
                                                          <a:noFill/>
                                                          <a:effectLst>
                                                            <a:outerShdw blurRad="50800" dist="38100" dir="2700000" algn="tl" rotWithShape="0">
                                                              <a:prstClr val="black">
                                                                <a:alpha val="40000"/>
                                                              </a:prstClr>
                                                            </a:outerShdw>
                                                          </a:effectLst>
                                                          <a:uLnTx/>
                                                          <a:uFillTx/>
                                                          <a:latin typeface="Cambria Math" panose="02040503050406030204" pitchFamily="18" charset="0"/>
                                                          <a:ea typeface="+mn-ea"/>
                                                          <a:cs typeface="+mn-cs"/>
                                                        </a:rPr>
                                                        <m:t>𝑞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kumimoji="0" lang="en-US" sz="3200" b="0" i="1" u="none" strike="noStrike" kern="1200" cap="none" spc="0" normalizeH="0" baseline="0" noProof="0">
                                                          <a:ln>
                                                            <a:noFill/>
                                                          </a:ln>
                                                          <a:noFill/>
                                                          <a:effectLst>
                                                            <a:outerShdw blurRad="50800" dist="38100" dir="2700000" algn="tl" rotWithShape="0">
                                                              <a:prstClr val="black">
                                                                <a:alpha val="40000"/>
                                                              </a:prstClr>
                                                            </a:outerShdw>
                                                          </a:effectLst>
                                                          <a:uLnTx/>
                                                          <a:uFillTx/>
                                                          <a:latin typeface="Cambria Math" panose="02040503050406030204" pitchFamily="18" charset="0"/>
                                                          <a:ea typeface="+mn-ea"/>
                                                          <a:cs typeface="+mn-cs"/>
                                                        </a:rPr>
                                                        <m:t>𝑇</m:t>
                                                      </m:r>
                                                      <m:r>
                                                        <a:rPr kumimoji="0" lang="en-US" sz="3200" b="0" i="1" u="none" strike="noStrike" kern="1200" cap="none" spc="0" normalizeH="0" baseline="0" noProof="0">
                                                          <a:ln>
                                                            <a:noFill/>
                                                          </a:ln>
                                                          <a:noFill/>
                                                          <a:effectLst>
                                                            <a:outerShdw blurRad="50800" dist="38100" dir="2700000" algn="tl" rotWithShape="0">
                                                              <a:prstClr val="black">
                                                                <a:alpha val="40000"/>
                                                              </a:prstClr>
                                                            </a:outerShdw>
                                                          </a:effectLst>
                                                          <a:uLnTx/>
                                                          <a:uFillTx/>
                                                          <a:latin typeface="Cambria Math" panose="02040503050406030204" pitchFamily="18" charset="0"/>
                                                          <a:ea typeface="+mn-ea"/>
                                                          <a:cs typeface="+mn-cs"/>
                                                        </a:rPr>
                                                        <m:t>−</m:t>
                                                      </m:r>
                                                      <m:r>
                                                        <a:rPr kumimoji="0" lang="en-US" sz="3200" b="0" i="1" u="none" strike="noStrike" kern="1200" cap="none" spc="0" normalizeH="0" baseline="0" noProof="0">
                                                          <a:ln>
                                                            <a:noFill/>
                                                          </a:ln>
                                                          <a:noFill/>
                                                          <a:effectLst>
                                                            <a:outerShdw blurRad="50800" dist="38100" dir="2700000" algn="tl" rotWithShape="0">
                                                              <a:prstClr val="black">
                                                                <a:alpha val="40000"/>
                                                              </a:prstClr>
                                                            </a:outerShdw>
                                                          </a:effectLst>
                                                          <a:uLnTx/>
                                                          <a:uFillTx/>
                                                          <a:latin typeface="Cambria Math" panose="02040503050406030204" pitchFamily="18" charset="0"/>
                                                          <a:ea typeface="+mn-ea"/>
                                                          <a:cs typeface="+mn-cs"/>
                                                        </a:rPr>
                                                        <m:t>𝑡</m:t>
                                                      </m:r>
                                                    </m:sub>
                                                  </m:sSub>
                                                  <m:r>
                                                    <a:rPr kumimoji="0" lang="en-US" sz="3200" b="0" i="1" u="none" strike="noStrike" kern="1200" cap="none" spc="0" normalizeH="0" baseline="0" noProof="0">
                                                      <a:ln>
                                                        <a:noFill/>
                                                      </a:ln>
                                                      <a:noFill/>
                                                      <a:effectLst>
                                                        <a:outerShdw blurRad="50800" dist="38100" dir="2700000" algn="tl" rotWithShape="0">
                                                          <a:prstClr val="black">
                                                            <a:alpha val="40000"/>
                                                          </a:prstClr>
                                                        </a:outerShdw>
                                                      </a:effectLst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(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kumimoji="0" lang="en-US" sz="3200" b="0" i="1" u="none" strike="noStrike" kern="1200" cap="none" spc="0" normalizeH="0" baseline="0" noProof="0">
                                                          <a:ln>
                                                            <a:noFill/>
                                                          </a:ln>
                                                          <a:noFill/>
                                                          <a:effectLst>
                                                            <a:outerShdw blurRad="50800" dist="38100" dir="2700000" algn="tl" rotWithShape="0">
                                                              <a:prstClr val="black">
                                                                <a:alpha val="40000"/>
                                                              </a:prstClr>
                                                            </a:outerShdw>
                                                          </a:effectLst>
                                                          <a:uLnTx/>
                                                          <a:uFillTx/>
                                                          <a:latin typeface="Cambria Math" panose="02040503050406030204" pitchFamily="18" charset="0"/>
                                                          <a:ea typeface="+mn-ea"/>
                                                          <a:cs typeface="+mn-cs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kumimoji="0" lang="en-US" sz="3200" b="0" i="1" u="none" strike="noStrike" kern="1200" cap="none" spc="0" normalizeH="0" baseline="0" noProof="0">
                                                          <a:ln>
                                                            <a:noFill/>
                                                          </a:ln>
                                                          <a:noFill/>
                                                          <a:effectLst>
                                                            <a:outerShdw blurRad="50800" dist="38100" dir="2700000" algn="tl" rotWithShape="0">
                                                              <a:prstClr val="black">
                                                                <a:alpha val="40000"/>
                                                              </a:prstClr>
                                                            </a:outerShdw>
                                                          </a:effectLst>
                                                          <a:uLnTx/>
                                                          <a:uFillTx/>
                                                          <a:latin typeface="Cambria Math" panose="02040503050406030204" pitchFamily="18" charset="0"/>
                                                          <a:ea typeface="+mn-ea"/>
                                                          <a:cs typeface="+mn-cs"/>
                                                        </a:rPr>
                                                        <m:t>𝑋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kumimoji="0" lang="en-US" sz="3200" b="0" i="1" u="none" strike="noStrike" kern="1200" cap="none" spc="0" normalizeH="0" baseline="0" noProof="0">
                                                          <a:ln>
                                                            <a:noFill/>
                                                          </a:ln>
                                                          <a:noFill/>
                                                          <a:effectLst>
                                                            <a:outerShdw blurRad="50800" dist="38100" dir="2700000" algn="tl" rotWithShape="0">
                                                              <a:prstClr val="black">
                                                                <a:alpha val="40000"/>
                                                              </a:prstClr>
                                                            </a:outerShdw>
                                                          </a:effectLst>
                                                          <a:uLnTx/>
                                                          <a:uFillTx/>
                                                          <a:latin typeface="Cambria Math" panose="02040503050406030204" pitchFamily="18" charset="0"/>
                                                          <a:ea typeface="+mn-ea"/>
                                                          <a:cs typeface="+mn-cs"/>
                                                        </a:rPr>
                                                        <m:t>𝑡</m:t>
                                                      </m:r>
                                                    </m:sub>
                                                  </m:sSub>
                                                  <m:r>
                                                    <a:rPr kumimoji="0" lang="en-US" sz="3200" b="0" i="1" u="none" strike="noStrike" kern="1200" cap="none" spc="0" normalizeH="0" baseline="0" noProof="0">
                                                      <a:ln>
                                                        <a:noFill/>
                                                      </a:ln>
                                                      <a:noFill/>
                                                      <a:effectLst>
                                                        <a:outerShdw blurRad="50800" dist="38100" dir="2700000" algn="tl" rotWithShape="0">
                                                          <a:prstClr val="black">
                                                            <a:alpha val="40000"/>
                                                          </a:prstClr>
                                                        </a:outerShdw>
                                                      </a:effectLst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)</m:t>
                                                  </m:r>
                                                </m:e>
                                              </m:func>
                                              <m:r>
                                                <a:rPr kumimoji="0" lang="en-US" sz="32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noFill/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kumimoji="0" lang="en-US" sz="3200" b="0" i="1" u="none" strike="noStrike" kern="1200" cap="none" spc="0" normalizeH="0" baseline="0" noProof="0">
                                                      <a:ln>
                                                        <a:noFill/>
                                                      </a:ln>
                                                      <a:noFill/>
                                                      <a:effectLst>
                                                        <a:outerShdw blurRad="50800" dist="38100" dir="2700000" algn="tl" rotWithShape="0">
                                                          <a:prstClr val="black">
                                                            <a:alpha val="40000"/>
                                                          </a:prstClr>
                                                        </a:outerShdw>
                                                      </a:effectLst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kumimoji="0" lang="en-US" sz="3200" b="0" i="1" u="none" strike="noStrike" kern="1200" cap="none" spc="0" normalizeH="0" baseline="0" noProof="0">
                                                      <a:ln>
                                                        <a:noFill/>
                                                      </a:ln>
                                                      <a:noFill/>
                                                      <a:effectLst>
                                                        <a:outerShdw blurRad="50800" dist="38100" dir="2700000" algn="tl" rotWithShape="0">
                                                          <a:prstClr val="black">
                                                            <a:alpha val="40000"/>
                                                          </a:prstClr>
                                                        </a:outerShdw>
                                                      </a:effectLst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𝑠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kumimoji="0" lang="en-US" sz="3200" b="0" i="1" u="none" strike="noStrike" kern="1200" cap="none" spc="0" normalizeH="0" baseline="0" noProof="0">
                                                      <a:ln>
                                                        <a:noFill/>
                                                      </a:ln>
                                                      <a:noFill/>
                                                      <a:effectLst>
                                                        <a:outerShdw blurRad="50800" dist="38100" dir="2700000" algn="tl" rotWithShape="0">
                                                          <a:prstClr val="black">
                                                            <a:alpha val="40000"/>
                                                          </a:prstClr>
                                                        </a:outerShdw>
                                                      </a:effectLst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𝑇</m:t>
                                                  </m:r>
                                                  <m:r>
                                                    <a:rPr kumimoji="0" lang="en-US" sz="3200" b="0" i="1" u="none" strike="noStrike" kern="1200" cap="none" spc="0" normalizeH="0" baseline="0" noProof="0">
                                                      <a:ln>
                                                        <a:noFill/>
                                                      </a:ln>
                                                      <a:noFill/>
                                                      <a:effectLst>
                                                        <a:outerShdw blurRad="50800" dist="38100" dir="2700000" algn="tl" rotWithShape="0">
                                                          <a:prstClr val="black">
                                                            <a:alpha val="40000"/>
                                                          </a:prstClr>
                                                        </a:outerShdw>
                                                      </a:effectLst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−</m:t>
                                                  </m:r>
                                                  <m:r>
                                                    <a:rPr kumimoji="0" lang="en-US" sz="3200" b="0" i="1" u="none" strike="noStrike" kern="1200" cap="none" spc="0" normalizeH="0" baseline="0" noProof="0">
                                                      <a:ln>
                                                        <a:noFill/>
                                                      </a:ln>
                                                      <a:noFill/>
                                                      <a:effectLst>
                                                        <a:outerShdw blurRad="50800" dist="38100" dir="2700000" algn="tl" rotWithShape="0">
                                                          <a:prstClr val="black">
                                                            <a:alpha val="40000"/>
                                                          </a:prstClr>
                                                        </a:outerShdw>
                                                      </a:effectLst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𝑘h</m:t>
                                                  </m:r>
                                                </m:sub>
                                              </m:sSub>
                                              <m:d>
                                                <m:dPr>
                                                  <m:ctrlPr>
                                                    <a:rPr kumimoji="0" lang="en-US" sz="3200" b="0" i="1" u="none" strike="noStrike" kern="1200" cap="none" spc="0" normalizeH="0" baseline="0" noProof="0">
                                                      <a:ln>
                                                        <a:noFill/>
                                                      </a:ln>
                                                      <a:noFill/>
                                                      <a:effectLst>
                                                        <a:outerShdw blurRad="50800" dist="38100" dir="2700000" algn="tl" rotWithShape="0">
                                                          <a:prstClr val="black">
                                                            <a:alpha val="40000"/>
                                                          </a:prstClr>
                                                        </a:outerShdw>
                                                      </a:effectLst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kumimoji="0" lang="en-US" sz="3200" b="0" i="1" u="none" strike="noStrike" kern="1200" cap="none" spc="0" normalizeH="0" baseline="0" noProof="0">
                                                          <a:ln>
                                                            <a:noFill/>
                                                          </a:ln>
                                                          <a:noFill/>
                                                          <a:effectLst>
                                                            <a:outerShdw blurRad="50800" dist="38100" dir="2700000" algn="tl" rotWithShape="0">
                                                              <a:prstClr val="black">
                                                                <a:alpha val="40000"/>
                                                              </a:prstClr>
                                                            </a:outerShdw>
                                                          </a:effectLst>
                                                          <a:uLnTx/>
                                                          <a:uFillTx/>
                                                          <a:latin typeface="Cambria Math" panose="02040503050406030204" pitchFamily="18" charset="0"/>
                                                          <a:ea typeface="+mn-ea"/>
                                                          <a:cs typeface="+mn-cs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kumimoji="0" lang="en-US" sz="3200" b="0" i="1" u="none" strike="noStrike" kern="1200" cap="none" spc="0" normalizeH="0" baseline="0" noProof="0">
                                                          <a:ln>
                                                            <a:noFill/>
                                                          </a:ln>
                                                          <a:noFill/>
                                                          <a:effectLst>
                                                            <a:outerShdw blurRad="50800" dist="38100" dir="2700000" algn="tl" rotWithShape="0">
                                                              <a:prstClr val="black">
                                                                <a:alpha val="40000"/>
                                                              </a:prstClr>
                                                            </a:outerShdw>
                                                          </a:effectLst>
                                                          <a:uLnTx/>
                                                          <a:uFillTx/>
                                                          <a:latin typeface="Cambria Math" panose="02040503050406030204" pitchFamily="18" charset="0"/>
                                                          <a:ea typeface="+mn-ea"/>
                                                          <a:cs typeface="+mn-cs"/>
                                                        </a:rPr>
                                                        <m:t>𝑋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kumimoji="0" lang="en-US" sz="3200" b="0" i="1" u="none" strike="noStrike" kern="1200" cap="none" spc="0" normalizeH="0" baseline="0" noProof="0" smtClean="0">
                                                          <a:ln>
                                                            <a:noFill/>
                                                          </a:ln>
                                                          <a:noFill/>
                                                          <a:effectLst>
                                                            <a:outerShdw blurRad="50800" dist="38100" dir="2700000" algn="tl" rotWithShape="0">
                                                              <a:prstClr val="black">
                                                                <a:alpha val="40000"/>
                                                              </a:prstClr>
                                                            </a:outerShdw>
                                                          </a:effectLst>
                                                          <a:uLnTx/>
                                                          <a:uFillTx/>
                                                          <a:latin typeface="Cambria Math" panose="02040503050406030204" pitchFamily="18" charset="0"/>
                                                          <a:ea typeface="+mn-ea"/>
                                                          <a:cs typeface="+mn-cs"/>
                                                        </a:rPr>
                                                        <m:t>𝑘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kumimoji="0" lang="en-US" sz="32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noFill/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 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kumimoji="0" lang="en-US" sz="32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d</m:t>
                                      </m:r>
                                      <m: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𝑡</m:t>
                                      </m:r>
                                      <m:r>
                                        <a:rPr kumimoji="0" lang="en-US" sz="3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 </m:t>
                                      </m:r>
                                    </m:e>
                                  </m:nary>
                                </m:e>
                              </m:nary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085A97C-2EE9-C39D-DC9F-F8B21B6B91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33" y="3280821"/>
                <a:ext cx="11704319" cy="2709588"/>
              </a:xfrm>
              <a:prstGeom prst="rect">
                <a:avLst/>
              </a:prstGeom>
              <a:blipFill>
                <a:blip r:embed="rId4"/>
                <a:stretch>
                  <a:fillRect l="-651" t="-28972" b="-1023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271103FB-5FB3-7218-4D3E-1B4D7F47DDA9}"/>
              </a:ext>
            </a:extLst>
          </p:cNvPr>
          <p:cNvSpPr txBox="1"/>
          <p:nvPr/>
        </p:nvSpPr>
        <p:spPr>
          <a:xfrm>
            <a:off x="4651898" y="2881225"/>
            <a:ext cx="19264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data processing inequality</a:t>
            </a:r>
          </a:p>
        </p:txBody>
      </p:sp>
    </p:spTree>
    <p:extLst>
      <p:ext uri="{BB962C8B-B14F-4D97-AF65-F5344CB8AC3E}">
        <p14:creationId xmlns:p14="http://schemas.microsoft.com/office/powerpoint/2010/main" val="32976942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8DBE3-2C5A-8837-AB34-DBFE80160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DISCRETIZATION ARGUMENT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D9986F6-DDAA-8BCB-7F7C-22FBEAB143E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We can decompose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FEC30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FEC30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rgbClr val="FEC30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FEC30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FEC30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sub>
                    </m:sSub>
                    <m:r>
                      <a:rPr lang="en-US" sz="3200" b="0" i="1" smtClean="0">
                        <a:solidFill>
                          <a:srgbClr val="FEC306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						   into</a:t>
                </a:r>
              </a:p>
              <a:p>
                <a:pPr marL="0" indent="0">
                  <a:buNone/>
                </a:pPr>
                <a:endParaRPr lang="en-US" sz="200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𝔼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</m:sSub>
                          </m:sub>
                        </m:sSub>
                        <m:d>
                          <m:dPr>
                            <m:begChr m:val="‖"/>
                            <m:endChr m:val="‖"/>
                            <m:ctrlPr>
                              <a:rPr lang="en-US" sz="320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3200" smtClean="0"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∇</m:t>
                            </m:r>
                            <m:func>
                              <m:funcPr>
                                <m:ctrlPr>
                                  <a:rPr lang="en-US" sz="3200" i="1">
                                    <a:solidFill>
                                      <a:schemeClr val="accent1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3200">
                                    <a:solidFill>
                                      <a:schemeClr val="accent1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ln</m:t>
                                </m:r>
                              </m:fNam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chemeClr val="accent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chemeClr val="accent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chemeClr val="accent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  <m:r>
                                      <a:rPr lang="en-US" sz="3200" i="1">
                                        <a:solidFill>
                                          <a:schemeClr val="accent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3200" b="0" i="1" smtClean="0">
                                        <a:solidFill>
                                          <a:schemeClr val="accent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𝑘h</m:t>
                                    </m:r>
                                  </m:sub>
                                </m:sSub>
                                <m:r>
                                  <a:rPr lang="en-US" sz="3200" i="1">
                                    <a:solidFill>
                                      <a:schemeClr val="accent1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chemeClr val="accent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chemeClr val="accent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solidFill>
                                          <a:schemeClr val="accent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𝑘h</m:t>
                                    </m:r>
                                  </m:sub>
                                </m:sSub>
                                <m:r>
                                  <a:rPr lang="en-US" sz="3200" i="1">
                                    <a:solidFill>
                                      <a:schemeClr val="accent1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func>
                            <m:r>
                              <a:rPr lang="en-US" sz="3200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3200" i="1" smtClean="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i="1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sz="3200" i="1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  <m:r>
                                  <a:rPr lang="en-US" sz="3200" i="1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3200" i="1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𝑘h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3200" i="1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𝑘h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p>
                        <m:r>
                          <a:rPr lang="en-US" sz="3200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	score estimation error, bounded by assumption I</a:t>
                </a:r>
              </a:p>
              <a:p>
                <a:pPr marL="514350" indent="-514350">
                  <a:buFont typeface="+mj-lt"/>
                  <a:buAutoNum type="arabicPeriod" startAt="2"/>
                </a:pP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𝔼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</m:sSub>
                          </m:sub>
                        </m:sSub>
                        <m:d>
                          <m:dPr>
                            <m:begChr m:val="‖"/>
                            <m:endChr m:val="‖"/>
                            <m:ctrlPr>
                              <a:rPr lang="en-US" sz="320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3200" smtClean="0">
                                <a:solidFill>
                                  <a:schemeClr val="accent3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∇</m:t>
                            </m:r>
                            <m:func>
                              <m:funcPr>
                                <m:ctrlPr>
                                  <a:rPr lang="en-US" sz="3200" i="1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3200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ln</m:t>
                                </m:r>
                              </m:fNam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  <m:r>
                                      <a:rPr lang="en-US" sz="3200" i="1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3200" i="1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en-US" sz="3200" i="1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𝑘h</m:t>
                                    </m:r>
                                  </m:sub>
                                </m:sSub>
                                <m:r>
                                  <a:rPr lang="en-US" sz="3200" i="1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func>
                            <m:r>
                              <a:rPr lang="en-US" sz="320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3200" i="0" smtClean="0"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∇</m:t>
                            </m:r>
                            <m:func>
                              <m:funcPr>
                                <m:ctrlPr>
                                  <a:rPr lang="en-US" sz="3200" b="0" i="1" smtClean="0">
                                    <a:solidFill>
                                      <a:schemeClr val="accent1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3200" b="0" i="0" smtClean="0">
                                    <a:solidFill>
                                      <a:schemeClr val="accent1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ln</m:t>
                                </m:r>
                              </m:fName>
                              <m:e>
                                <m:sSub>
                                  <m:sSubPr>
                                    <m:ctrlPr>
                                      <a:rPr lang="en-US" sz="3200" b="0" i="1" smtClean="0">
                                        <a:solidFill>
                                          <a:schemeClr val="accent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chemeClr val="accent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accent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  <m:r>
                                      <a:rPr lang="en-US" i="1">
                                        <a:solidFill>
                                          <a:schemeClr val="accent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i="1">
                                        <a:solidFill>
                                          <a:schemeClr val="accent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𝑘h</m:t>
                                    </m:r>
                                  </m:sub>
                                </m:sSub>
                              </m:e>
                            </m:func>
                            <m:d>
                              <m:dPr>
                                <m:ctrlPr>
                                  <a:rPr lang="en-US" sz="3200" i="1">
                                    <a:solidFill>
                                      <a:schemeClr val="accent1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chemeClr val="accent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chemeClr val="accent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solidFill>
                                          <a:schemeClr val="accent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𝑘h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p>
                        <m:r>
                          <a:rPr lang="en-US" sz="3200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marL="915988" indent="0">
                  <a:buNone/>
                </a:pPr>
                <a:r>
                  <a:rPr lang="en-US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bounded because score doesn’t change much over short period (uses </a:t>
                </a:r>
                <a:r>
                  <a:rPr lang="en-US" dirty="0" err="1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Lipschitzness</a:t>
                </a:r>
                <a:r>
                  <a:rPr lang="en-US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 of score and second moment bound)</a:t>
                </a:r>
              </a:p>
              <a:p>
                <a:pPr marL="514350" indent="-514350">
                  <a:buFont typeface="+mj-lt"/>
                  <a:buAutoNum type="arabicPeriod" startAt="3"/>
                </a:pP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𝔼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</m:sSub>
                          </m:sub>
                        </m:sSub>
                        <m:d>
                          <m:dPr>
                            <m:begChr m:val="‖"/>
                            <m:endChr m:val="‖"/>
                            <m:ctrlPr>
                              <a:rPr lang="en-US" sz="3200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3200" smtClean="0">
                                <a:solidFill>
                                  <a:schemeClr val="accent5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∇</m:t>
                            </m:r>
                            <m:func>
                              <m:funcPr>
                                <m:ctrlPr>
                                  <a:rPr lang="en-US" sz="3200" i="1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320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ln</m:t>
                                </m:r>
                              </m:fNam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  <m:r>
                                      <a:rPr lang="en-US" sz="3200" i="1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3200" i="1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en-US" sz="3200" i="1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en-US" sz="3200" i="1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func>
                            <m:r>
                              <a:rPr lang="en-US" sz="3200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3200" i="0" smtClean="0">
                                <a:solidFill>
                                  <a:schemeClr val="accent3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∇</m:t>
                            </m:r>
                            <m:func>
                              <m:funcPr>
                                <m:ctrlPr>
                                  <a:rPr lang="en-US" sz="3200" b="0" i="1" smtClean="0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3200" b="0" i="0" smtClean="0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ln</m:t>
                                </m:r>
                              </m:fName>
                              <m:e>
                                <m:sSub>
                                  <m:sSubPr>
                                    <m:ctrlPr>
                                      <a:rPr lang="en-US" sz="3200" b="0" i="1" smtClean="0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  <m:r>
                                      <a:rPr lang="en-US" i="1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func>
                            <m:d>
                              <m:dPr>
                                <m:ctrlPr>
                                  <a:rPr lang="en-US" sz="3200" i="1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𝑘h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p>
                        <m:r>
                          <a:rPr lang="en-US" sz="3200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marL="915988" indent="0">
                  <a:buNone/>
                </a:pPr>
                <a:r>
                  <a:rPr lang="en-US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bounded because score function is Lipschitz by assumption II,   and process doesn’t move too much over short period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D9986F6-DDAA-8BCB-7F7C-22FBEAB143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18" t="-2398" r="-1518" b="-1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0B277C9-F2D9-E6B9-90AB-9B97BA309B78}"/>
                  </a:ext>
                </a:extLst>
              </p:cNvPr>
              <p:cNvSpPr txBox="1"/>
              <p:nvPr/>
            </p:nvSpPr>
            <p:spPr>
              <a:xfrm>
                <a:off x="4212157" y="1257171"/>
                <a:ext cx="5553279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kumimoji="0" lang="en-US" sz="32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∇</m:t>
                              </m:r>
                              <m:func>
                                <m:func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kumimoji="0" lang="en-US" sz="3200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ln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𝑇</m:t>
                                      </m:r>
                                      <m: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−</m:t>
                                      </m:r>
                                      <m: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)</m:t>
                                  </m:r>
                                </m:e>
                              </m:func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𝑇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−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𝑘h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kumimoji="0" lang="en-US" sz="3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𝑘h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p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0B277C9-F2D9-E6B9-90AB-9B97BA309B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2157" y="1257171"/>
                <a:ext cx="5553279" cy="584775"/>
              </a:xfrm>
              <a:prstGeom prst="rect">
                <a:avLst/>
              </a:prstGeom>
              <a:blipFill>
                <a:blip r:embed="rId3"/>
                <a:stretch>
                  <a:fillRect b="-29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41555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BC395-808A-D3F4-C3CC-5874DC9D6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QUESTIONS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5BCAF84-CE56-C716-E309-BF6562383461}"/>
              </a:ext>
            </a:extLst>
          </p:cNvPr>
          <p:cNvSpPr txBox="1">
            <a:spLocks/>
          </p:cNvSpPr>
          <p:nvPr/>
        </p:nvSpPr>
        <p:spPr>
          <a:xfrm>
            <a:off x="243840" y="1294411"/>
            <a:ext cx="11704320" cy="5563589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srgbClr val="FEC306">
                  <a:lumMod val="20000"/>
                  <a:lumOff val="8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20000"/>
                    <a:lumOff val="8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Interesting situations where score estimation is provably possible?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srgbClr val="FEC306">
                  <a:lumMod val="20000"/>
                  <a:lumOff val="8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srgbClr val="FEC306">
                  <a:lumMod val="20000"/>
                  <a:lumOff val="8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20000"/>
                    <a:lumOff val="8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Acceleration via underdamped diffusion?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7FCDDB73-49E6-12E6-256A-46875417532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40" y="3093280"/>
                <a:ext cx="11704319" cy="2470309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Thm 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[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Chewi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-Li-Li-Salim-Zhang]: 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For 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ritically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-damped Langevin diffusion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the KL between the law of the algorithm and the law of the true reverse process can be </a:t>
                </a:r>
                <a14:m>
                  <m:oMath xmlns:m="http://schemas.openxmlformats.org/officeDocument/2006/math"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A6B727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𝜔</m:t>
                    </m:r>
                    <m:d>
                      <m:dPr>
                        <m:ctrlP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e>
                    </m:d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even if number of iterations scales linearly in </a:t>
                </a:r>
                <a14:m>
                  <m:oMath xmlns:m="http://schemas.openxmlformats.org/officeDocument/2006/math"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A6B727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</a:t>
                </a:r>
              </a:p>
            </p:txBody>
          </p:sp>
        </mc:Choice>
        <mc:Fallback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7FCDDB73-49E6-12E6-256A-4687541753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3093280"/>
                <a:ext cx="11704319" cy="2470309"/>
              </a:xfrm>
              <a:prstGeom prst="roundRect">
                <a:avLst>
                  <a:gd name="adj" fmla="val 6119"/>
                </a:avLst>
              </a:prstGeom>
              <a:blipFill>
                <a:blip r:embed="rId2"/>
                <a:stretch>
                  <a:fillRect l="-1190" b="-7107"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28241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BC395-808A-D3F4-C3CC-5874DC9D6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QUESTIONS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5BCAF84-CE56-C716-E309-BF6562383461}"/>
              </a:ext>
            </a:extLst>
          </p:cNvPr>
          <p:cNvSpPr txBox="1">
            <a:spLocks/>
          </p:cNvSpPr>
          <p:nvPr/>
        </p:nvSpPr>
        <p:spPr>
          <a:xfrm>
            <a:off x="243840" y="1294412"/>
            <a:ext cx="11704320" cy="4879966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srgbClr val="FEC306">
                  <a:lumMod val="20000"/>
                  <a:lumOff val="8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20000"/>
                    <a:lumOff val="8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Interesting situations where score estimation is provably possible?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srgbClr val="FEC306">
                  <a:lumMod val="20000"/>
                  <a:lumOff val="8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srgbClr val="FEC306">
                  <a:lumMod val="20000"/>
                  <a:lumOff val="8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20000"/>
                    <a:lumOff val="8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Acceleration via underdamped diffusion?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EC306">
                  <a:lumMod val="20000"/>
                  <a:lumOff val="8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EC306">
                  <a:lumMod val="20000"/>
                  <a:lumOff val="8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20000"/>
                    <a:lumOff val="8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Other benefits of underdamping? e.g. better score error</a:t>
            </a:r>
          </a:p>
          <a:p>
            <a:pPr marL="0" lvl="0" indent="0">
              <a:buNone/>
              <a:defRPr/>
            </a:pPr>
            <a:endParaRPr lang="en-US" sz="800" dirty="0">
              <a:solidFill>
                <a:srgbClr val="FEC306">
                  <a:lumMod val="20000"/>
                  <a:lumOff val="80000"/>
                </a:srgbClr>
              </a:solidFill>
            </a:endParaRPr>
          </a:p>
          <a:p>
            <a:pPr marL="0" lvl="0" indent="0">
              <a:buNone/>
              <a:defRPr/>
            </a:pPr>
            <a:endParaRPr lang="en-US" sz="800" dirty="0">
              <a:solidFill>
                <a:srgbClr val="FEC306">
                  <a:lumMod val="20000"/>
                  <a:lumOff val="80000"/>
                </a:srgbClr>
              </a:solidFill>
            </a:endParaRPr>
          </a:p>
          <a:p>
            <a:pPr marL="0" lvl="0" indent="0">
              <a:buNone/>
              <a:defRPr/>
            </a:pPr>
            <a:r>
              <a:rPr lang="en-US" dirty="0">
                <a:solidFill>
                  <a:srgbClr val="FEC306">
                    <a:lumMod val="20000"/>
                    <a:lumOff val="80000"/>
                  </a:srgbClr>
                </a:solidFill>
              </a:rPr>
              <a:t>Other reductions assuming strong supervised oracle?</a:t>
            </a:r>
          </a:p>
        </p:txBody>
      </p:sp>
    </p:spTree>
    <p:extLst>
      <p:ext uri="{BB962C8B-B14F-4D97-AF65-F5344CB8AC3E}">
        <p14:creationId xmlns:p14="http://schemas.microsoft.com/office/powerpoint/2010/main" val="1332892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F304A9-BE8B-1927-F740-3584E4AA6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4006" y="301366"/>
            <a:ext cx="4923988" cy="6255268"/>
          </a:xfrm>
        </p:spPr>
        <p:txBody>
          <a:bodyPr anchor="ctr" anchorCtr="0">
            <a:noAutofit/>
          </a:bodyPr>
          <a:lstStyle/>
          <a:p>
            <a:pPr marL="4763" indent="0" algn="ctr">
              <a:buNone/>
            </a:pPr>
            <a:r>
              <a:rPr lang="en-US" sz="3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DIFFUSION MODELS</a:t>
            </a:r>
          </a:p>
          <a:p>
            <a:pPr marL="4763" indent="0" algn="ctr">
              <a:spcBef>
                <a:spcPts val="0"/>
              </a:spcBef>
              <a:buNone/>
            </a:pPr>
            <a:r>
              <a:rPr lang="en-US" sz="2800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Crash course</a:t>
            </a:r>
          </a:p>
          <a:p>
            <a:pPr marL="4763" indent="0" algn="ctr">
              <a:spcBef>
                <a:spcPts val="0"/>
              </a:spcBef>
              <a:buNone/>
            </a:pPr>
            <a:r>
              <a:rPr lang="en-US" sz="2800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Prior work / our results</a:t>
            </a:r>
          </a:p>
          <a:p>
            <a:pPr marL="4763" indent="0" algn="ctr">
              <a:spcBef>
                <a:spcPts val="0"/>
              </a:spcBef>
              <a:buNone/>
            </a:pPr>
            <a:r>
              <a:rPr lang="en-US" sz="2800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Proof sketch</a:t>
            </a:r>
          </a:p>
          <a:p>
            <a:pPr marL="4763" indent="0" algn="ctr">
              <a:spcBef>
                <a:spcPts val="0"/>
              </a:spcBef>
              <a:buNone/>
            </a:pPr>
            <a:endParaRPr lang="en-US" sz="900" i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4763" indent="0" algn="ctr">
              <a:spcBef>
                <a:spcPts val="0"/>
              </a:spcBef>
              <a:buNone/>
            </a:pPr>
            <a:endParaRPr lang="en-US" sz="900" i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4763" indent="0" algn="ctr">
              <a:buNone/>
            </a:pPr>
            <a:r>
              <a:rPr lang="en-US" sz="3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SQ HARDNESS</a:t>
            </a:r>
          </a:p>
          <a:p>
            <a:pPr marL="4763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Setup / prior work</a:t>
            </a:r>
          </a:p>
          <a:p>
            <a:pPr marL="4763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20000"/>
                    <a:lumOff val="8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Lower bound</a:t>
            </a:r>
          </a:p>
          <a:p>
            <a:pPr marL="4763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900" b="0" i="1" u="none" strike="noStrike" kern="1200" cap="none" spc="0" normalizeH="0" baseline="0" noProof="0" dirty="0">
              <a:ln>
                <a:noFill/>
              </a:ln>
              <a:solidFill>
                <a:srgbClr val="418AB3">
                  <a:lumMod val="20000"/>
                  <a:lumOff val="8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763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900" b="0" i="1" u="none" strike="noStrike" kern="1200" cap="none" spc="0" normalizeH="0" baseline="0" noProof="0" dirty="0">
              <a:ln>
                <a:noFill/>
              </a:ln>
              <a:solidFill>
                <a:srgbClr val="418AB3">
                  <a:lumMod val="20000"/>
                  <a:lumOff val="8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763" indent="0" algn="ctr">
              <a:buNone/>
            </a:pPr>
            <a:r>
              <a:rPr lang="en-US" sz="3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TAKEAWAYS</a:t>
            </a:r>
          </a:p>
        </p:txBody>
      </p:sp>
    </p:spTree>
    <p:extLst>
      <p:ext uri="{BB962C8B-B14F-4D97-AF65-F5344CB8AC3E}">
        <p14:creationId xmlns:p14="http://schemas.microsoft.com/office/powerpoint/2010/main" val="4007272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79656DE2-007A-0E25-61B2-3750BA1B83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38243" y="1231427"/>
                <a:ext cx="7747347" cy="4531885"/>
              </a:xfrm>
              <a:prstGeom prst="rect">
                <a:avLst/>
              </a:prstGeom>
              <a:effectLst/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3200" b="0" u="none" strike="noStrike" kern="1200" cap="none" spc="0" normalizeH="0" baseline="0" noProof="0" dirty="0">
                    <a:ln>
                      <a:noFill/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Let’s imagine our data actually comes from a pushforward of Gaussian...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𝐹</m:t>
                        </m:r>
                      </m:e>
                      <m:sup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∗</m:t>
                        </m:r>
                      </m:sup>
                    </m:sSup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18AB3">
                            <a:lumMod val="60000"/>
                            <a:lumOff val="4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:</m:t>
                    </m:r>
                    <m:sSup>
                      <m:sSup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ℝ</m:t>
                        </m:r>
                      </m:e>
                      <m:sup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𝑟</m:t>
                        </m:r>
                      </m:sup>
                    </m:sSup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18AB3">
                            <a:lumMod val="60000"/>
                            <a:lumOff val="4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→</m:t>
                    </m:r>
                    <m:sSup>
                      <m:sSup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18AB3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ℝ</m:t>
                        </m:r>
                      </m:e>
                      <m:sup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𝑑</m:t>
                        </m:r>
                      </m:sup>
                    </m:sSup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18AB3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18AB3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unknown neural network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Goal: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given samples from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𝐷</m:t>
                    </m:r>
                    <m:r>
                      <a:rPr kumimoji="0" lang="en-US" sz="3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32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32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𝐹</m:t>
                        </m:r>
                      </m:e>
                      <m:sup>
                        <m:r>
                          <a:rPr kumimoji="0" lang="en-US" sz="32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kumimoji="0" lang="en-US" sz="32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  <m:d>
                          <m:dPr>
                            <m:ctrlPr>
                              <a:rPr kumimoji="0" lang="en-US" sz="32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320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0,</m:t>
                            </m:r>
                            <m:r>
                              <m:rPr>
                                <m:sty m:val="p"/>
                              </m:rPr>
                              <a:rPr kumimoji="0" lang="en-US" sz="320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Id</m:t>
                            </m:r>
                          </m:e>
                        </m:d>
                      </m:e>
                    </m:d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output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𝐹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s.t.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𝐹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  <m:d>
                          <m:d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0,</m:t>
                            </m:r>
                            <m:r>
                              <m:rPr>
                                <m:sty m:val="p"/>
                              </m:rPr>
                              <a:rPr kumimoji="0" lang="en-US" sz="3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Id</m:t>
                            </m:r>
                          </m:e>
                        </m:d>
                      </m:e>
                    </m:d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≈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𝐷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79656DE2-007A-0E25-61B2-3750BA1B83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8243" y="1231427"/>
                <a:ext cx="7747347" cy="4531885"/>
              </a:xfrm>
              <a:prstGeom prst="rect">
                <a:avLst/>
              </a:prstGeom>
              <a:blipFill>
                <a:blip r:embed="rId2"/>
                <a:stretch>
                  <a:fillRect l="-2128" t="-3073" r="-1473"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280DF2DD-C8FF-ADC3-03A5-E5BD0BB94E7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671282" y="1231427"/>
                <a:ext cx="394928" cy="5273778"/>
              </a:xfrm>
              <a:prstGeom prst="roundRect">
                <a:avLst>
                  <a:gd name="adj" fmla="val 12228"/>
                </a:avLst>
              </a:prstGeom>
              <a:solidFill>
                <a:schemeClr val="accent2">
                  <a:alpha val="7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A6B727">
                              <a:lumMod val="20000"/>
                              <a:lumOff val="8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A6B727">
                              <a:lumMod val="20000"/>
                              <a:lumOff val="8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A6B727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280DF2DD-C8FF-ADC3-03A5-E5BD0BB94E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1282" y="1231427"/>
                <a:ext cx="394928" cy="5273778"/>
              </a:xfrm>
              <a:prstGeom prst="roundRect">
                <a:avLst>
                  <a:gd name="adj" fmla="val 12228"/>
                </a:avLst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CD2F04D7-029D-5AD4-9CA2-B7ACD7DC1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GENERATIVE MODELS</a:t>
            </a:r>
          </a:p>
        </p:txBody>
      </p:sp>
      <p:sp>
        <p:nvSpPr>
          <p:cNvPr id="4" name="Trapezoid 3">
            <a:extLst>
              <a:ext uri="{FF2B5EF4-FFF2-40B4-BE49-F238E27FC236}">
                <a16:creationId xmlns:a16="http://schemas.microsoft.com/office/drawing/2014/main" id="{011547F2-DC87-1FB7-6F67-059D840AA9E5}"/>
              </a:ext>
            </a:extLst>
          </p:cNvPr>
          <p:cNvSpPr>
            <a:spLocks/>
          </p:cNvSpPr>
          <p:nvPr/>
        </p:nvSpPr>
        <p:spPr>
          <a:xfrm rot="16200000">
            <a:off x="-414755" y="2495401"/>
            <a:ext cx="5139560" cy="2757650"/>
          </a:xfrm>
          <a:prstGeom prst="trapezoid">
            <a:avLst>
              <a:gd name="adj" fmla="val 57670"/>
            </a:avLst>
          </a:prstGeom>
          <a:solidFill>
            <a:srgbClr val="446996">
              <a:alpha val="70000"/>
            </a:srgb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7F03CB9E-28F9-0439-1BEE-D854D512791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40" y="2898311"/>
                <a:ext cx="394928" cy="1940010"/>
              </a:xfrm>
              <a:prstGeom prst="roundRect">
                <a:avLst>
                  <a:gd name="adj" fmla="val 12228"/>
                </a:avLst>
              </a:prstGeom>
              <a:solidFill>
                <a:schemeClr val="accent3">
                  <a:lumMod val="75000"/>
                  <a:alpha val="70000"/>
                </a:schemeClr>
              </a:solid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69200">
                              <a:lumMod val="20000"/>
                              <a:lumOff val="8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69200">
                              <a:lumMod val="20000"/>
                              <a:lumOff val="8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𝑔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692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7F03CB9E-28F9-0439-1BEE-D854D51279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2898311"/>
                <a:ext cx="394928" cy="1940010"/>
              </a:xfrm>
              <a:prstGeom prst="roundRect">
                <a:avLst>
                  <a:gd name="adj" fmla="val 12228"/>
                </a:avLst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FE4F4A2-4BB5-4786-EB8E-B2C306AAB25F}"/>
                  </a:ext>
                </a:extLst>
              </p:cNvPr>
              <p:cNvSpPr txBox="1"/>
              <p:nvPr/>
            </p:nvSpPr>
            <p:spPr>
              <a:xfrm>
                <a:off x="1730961" y="5736528"/>
                <a:ext cx="57496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18AB3">
                                  <a:lumMod val="20000"/>
                                  <a:lumOff val="8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18AB3">
                                  <a:lumMod val="20000"/>
                                  <a:lumOff val="8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𝐹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18AB3">
                                  <a:lumMod val="20000"/>
                                  <a:lumOff val="8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18AB3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FE4F4A2-4BB5-4786-EB8E-B2C306AAB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0961" y="5736528"/>
                <a:ext cx="574965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6A9B0A5E-2715-9B98-6124-4104C8B4BA95}"/>
              </a:ext>
            </a:extLst>
          </p:cNvPr>
          <p:cNvSpPr txBox="1"/>
          <p:nvPr/>
        </p:nvSpPr>
        <p:spPr>
          <a:xfrm>
            <a:off x="7874386" y="4607488"/>
            <a:ext cx="22637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40000"/>
                    <a:lumOff val="6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e.g. Wasserstein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FCA8144-BB09-E1B5-2B73-C5C9E82C4E3B}"/>
              </a:ext>
            </a:extLst>
          </p:cNvPr>
          <p:cNvCxnSpPr/>
          <p:nvPr/>
        </p:nvCxnSpPr>
        <p:spPr>
          <a:xfrm>
            <a:off x="8867839" y="4410131"/>
            <a:ext cx="67506" cy="302243"/>
          </a:xfrm>
          <a:prstGeom prst="line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F7A1116-8884-B1F0-1798-F81ED931EC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lum bright="70000" contrast="-70000"/>
          </a:blip>
          <a:srcRect b="18455"/>
          <a:stretch/>
        </p:blipFill>
        <p:spPr>
          <a:xfrm rot="10800000">
            <a:off x="590645" y="2000097"/>
            <a:ext cx="3128760" cy="37364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083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280DF2DD-C8FF-ADC3-03A5-E5BD0BB94E7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671282" y="1231427"/>
                <a:ext cx="394928" cy="5273778"/>
              </a:xfrm>
              <a:prstGeom prst="roundRect">
                <a:avLst>
                  <a:gd name="adj" fmla="val 12228"/>
                </a:avLst>
              </a:prstGeom>
              <a:solidFill>
                <a:schemeClr val="accent2">
                  <a:alpha val="7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A6B727">
                              <a:lumMod val="20000"/>
                              <a:lumOff val="8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A6B727">
                              <a:lumMod val="20000"/>
                              <a:lumOff val="8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A6B727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280DF2DD-C8FF-ADC3-03A5-E5BD0BB94E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1282" y="1231427"/>
                <a:ext cx="394928" cy="5273778"/>
              </a:xfrm>
              <a:prstGeom prst="roundRect">
                <a:avLst>
                  <a:gd name="adj" fmla="val 12228"/>
                </a:avLst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CD2F04D7-029D-5AD4-9CA2-B7ACD7DC1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GENERATIVE MODELS</a:t>
            </a:r>
          </a:p>
        </p:txBody>
      </p:sp>
      <p:sp>
        <p:nvSpPr>
          <p:cNvPr id="4" name="Trapezoid 3">
            <a:extLst>
              <a:ext uri="{FF2B5EF4-FFF2-40B4-BE49-F238E27FC236}">
                <a16:creationId xmlns:a16="http://schemas.microsoft.com/office/drawing/2014/main" id="{011547F2-DC87-1FB7-6F67-059D840AA9E5}"/>
              </a:ext>
            </a:extLst>
          </p:cNvPr>
          <p:cNvSpPr>
            <a:spLocks/>
          </p:cNvSpPr>
          <p:nvPr/>
        </p:nvSpPr>
        <p:spPr>
          <a:xfrm rot="16200000">
            <a:off x="-414755" y="2495401"/>
            <a:ext cx="5139560" cy="2757650"/>
          </a:xfrm>
          <a:prstGeom prst="trapezoid">
            <a:avLst>
              <a:gd name="adj" fmla="val 57670"/>
            </a:avLst>
          </a:prstGeom>
          <a:solidFill>
            <a:srgbClr val="446996">
              <a:alpha val="70000"/>
            </a:srgb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7F03CB9E-28F9-0439-1BEE-D854D512791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40" y="2898311"/>
                <a:ext cx="394928" cy="1940010"/>
              </a:xfrm>
              <a:prstGeom prst="roundRect">
                <a:avLst>
                  <a:gd name="adj" fmla="val 12228"/>
                </a:avLst>
              </a:prstGeom>
              <a:solidFill>
                <a:schemeClr val="accent3">
                  <a:lumMod val="75000"/>
                  <a:alpha val="70000"/>
                </a:schemeClr>
              </a:solid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69200">
                              <a:lumMod val="20000"/>
                              <a:lumOff val="8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69200">
                              <a:lumMod val="20000"/>
                              <a:lumOff val="8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𝑔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692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7F03CB9E-28F9-0439-1BEE-D854D51279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2898311"/>
                <a:ext cx="394928" cy="1940010"/>
              </a:xfrm>
              <a:prstGeom prst="roundRect">
                <a:avLst>
                  <a:gd name="adj" fmla="val 12228"/>
                </a:avLst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28E5BDDB-E221-D442-0515-3A096BE1D9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70000" contrast="-70000"/>
          </a:blip>
          <a:srcRect b="18455"/>
          <a:stretch/>
        </p:blipFill>
        <p:spPr>
          <a:xfrm rot="10800000">
            <a:off x="590645" y="2000097"/>
            <a:ext cx="3128760" cy="37364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FE4F4A2-4BB5-4786-EB8E-B2C306AAB25F}"/>
                  </a:ext>
                </a:extLst>
              </p:cNvPr>
              <p:cNvSpPr txBox="1"/>
              <p:nvPr/>
            </p:nvSpPr>
            <p:spPr>
              <a:xfrm>
                <a:off x="1730961" y="5736528"/>
                <a:ext cx="45320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18AB3">
                              <a:lumMod val="20000"/>
                              <a:lumOff val="8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𝐹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18AB3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FE4F4A2-4BB5-4786-EB8E-B2C306AAB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0961" y="5736528"/>
                <a:ext cx="453201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759E5487-05AF-A71D-CFC9-BE9102184F4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338243" y="1433194"/>
                <a:ext cx="7747347" cy="4870235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p>
                    </m:sSup>
                    <m:r>
                      <a:rPr lang="en-US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:</a:t>
                </a:r>
                <a:r>
                  <a:rPr lang="en-US" dirty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rPr>
                  <a:t> </a:t>
                </a:r>
                <a:r>
                  <a:rPr lang="en-US" dirty="0"/>
                  <a:t>parametric function (e.g. a neural network)</a:t>
                </a:r>
              </a:p>
              <a:p>
                <a:pPr marL="0" indent="0">
                  <a:buNone/>
                </a:pPr>
                <a:endParaRPr lang="en-US" sz="1050" dirty="0"/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Goal:</a:t>
                </a:r>
                <a:r>
                  <a:rPr lang="en-US" dirty="0"/>
                  <a:t> given samples from some real-world distribution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, produce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dirty="0"/>
                  <a:t> for which the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pushforward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𝑭</m:t>
                    </m:r>
                    <m:r>
                      <a:rPr lang="en-US" b="1" i="1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𝑵</m:t>
                    </m:r>
                    <m:d>
                      <m:dPr>
                        <m:ctrlPr>
                          <a:rPr lang="en-US" b="1" i="1" dirty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dirty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b="1" i="1" dirty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dirty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𝐈𝐝</m:t>
                        </m:r>
                      </m:e>
                    </m:d>
                    <m:r>
                      <a:rPr lang="en-US" b="1" i="1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dirty="0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sz="1050" dirty="0"/>
              </a:p>
              <a:p>
                <a:pPr marL="0" indent="0">
                  <a:buNone/>
                </a:pPr>
                <a:r>
                  <a:rPr lang="en-US" dirty="0"/>
                  <a:t>E.g., GANs try to do this by solving</a:t>
                </a:r>
              </a:p>
              <a:p>
                <a:pPr marL="0" indent="0">
                  <a:buNone/>
                </a:pPr>
                <a:endParaRPr lang="en-US" sz="300" dirty="0"/>
              </a:p>
            </p:txBody>
          </p:sp>
        </mc:Choice>
        <mc:Fallback xmlns="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759E5487-05AF-A71D-CFC9-BE9102184F4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38243" y="1433194"/>
                <a:ext cx="7747347" cy="4870235"/>
              </a:xfrm>
              <a:blipFill>
                <a:blip r:embed="rId6"/>
                <a:stretch>
                  <a:fillRect l="-2128" t="-2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88EAD0-DB43-5718-764E-34A97CB721C6}"/>
              </a:ext>
            </a:extLst>
          </p:cNvPr>
          <p:cNvCxnSpPr/>
          <p:nvPr/>
        </p:nvCxnSpPr>
        <p:spPr>
          <a:xfrm flipV="1">
            <a:off x="5382722" y="5772439"/>
            <a:ext cx="96890" cy="202607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76E2CD5-7647-26D7-9078-C936942C4340}"/>
              </a:ext>
            </a:extLst>
          </p:cNvPr>
          <p:cNvSpPr txBox="1"/>
          <p:nvPr/>
        </p:nvSpPr>
        <p:spPr>
          <a:xfrm>
            <a:off x="4565607" y="5952283"/>
            <a:ext cx="16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“Discriminator”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4101864-57B5-135D-40FC-E4DE9E843970}"/>
                  </a:ext>
                </a:extLst>
              </p:cNvPr>
              <p:cNvSpPr txBox="1"/>
              <p:nvPr/>
            </p:nvSpPr>
            <p:spPr>
              <a:xfrm>
                <a:off x="4338243" y="4965950"/>
                <a:ext cx="7747347" cy="7691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18AB3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18AB3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32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18AB3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min</m:t>
                              </m:r>
                            </m:e>
                            <m:lim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18AB3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𝐹</m:t>
                              </m:r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18AB3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18AB3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0" lang="en-US" sz="32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18AB3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18AB3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𝐴</m:t>
                                  </m:r>
                                </m:lim>
                              </m:limLow>
                            </m:fName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18AB3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0" lang="en-US" sz="3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18AB3">
                                              <a:lumMod val="60000"/>
                                              <a:lumOff val="4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3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18AB3">
                                              <a:lumMod val="60000"/>
                                              <a:lumOff val="4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𝔼</m:t>
                                      </m:r>
                                    </m:e>
                                    <m:sub>
                                      <m:r>
                                        <a:rPr kumimoji="0" lang="en-US" sz="3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18AB3">
                                              <a:lumMod val="60000"/>
                                              <a:lumOff val="4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𝑥</m:t>
                                      </m:r>
                                      <m:r>
                                        <a:rPr kumimoji="0" lang="en-US" sz="3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18AB3">
                                              <a:lumMod val="60000"/>
                                              <a:lumOff val="4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∼</m:t>
                                      </m:r>
                                      <m:r>
                                        <a:rPr kumimoji="0" lang="en-US" sz="3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18AB3">
                                              <a:lumMod val="60000"/>
                                              <a:lumOff val="4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𝐷</m:t>
                                      </m:r>
                                    </m:sub>
                                  </m:sSub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kumimoji="0" lang="en-US" sz="3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18AB3">
                                              <a:lumMod val="60000"/>
                                              <a:lumOff val="4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3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18AB3">
                                              <a:lumMod val="60000"/>
                                              <a:lumOff val="4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𝐴</m:t>
                                      </m:r>
                                      <m:d>
                                        <m:dPr>
                                          <m:ctrlPr>
                                            <a:rPr kumimoji="0" lang="en-US" sz="32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18AB3">
                                                  <a:lumMod val="60000"/>
                                                  <a:lumOff val="40000"/>
                                                </a:srgb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kumimoji="0" lang="en-US" sz="32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18AB3">
                                                  <a:lumMod val="60000"/>
                                                  <a:lumOff val="40000"/>
                                                </a:srgb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18AB3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−</m:t>
                                  </m:r>
                                  <m:sSub>
                                    <m:sSubPr>
                                      <m:ctrlPr>
                                        <a:rPr kumimoji="0" lang="en-US" sz="3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18AB3">
                                              <a:lumMod val="60000"/>
                                              <a:lumOff val="4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418AB3">
                                              <a:lumMod val="60000"/>
                                              <a:lumOff val="4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𝔼</m:t>
                                      </m:r>
                                    </m:e>
                                    <m:sub>
                                      <m:r>
                                        <a:rPr kumimoji="0" lang="en-US" sz="3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18AB3">
                                              <a:lumMod val="60000"/>
                                              <a:lumOff val="4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𝑥</m:t>
                                      </m:r>
                                      <m:r>
                                        <a:rPr kumimoji="0" lang="en-US" sz="3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18AB3">
                                              <a:lumMod val="60000"/>
                                              <a:lumOff val="4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∼</m:t>
                                      </m:r>
                                      <m:r>
                                        <a:rPr kumimoji="0" lang="en-US" sz="3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18AB3">
                                              <a:lumMod val="60000"/>
                                              <a:lumOff val="4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𝐹</m:t>
                                      </m:r>
                                      <m:r>
                                        <a:rPr kumimoji="0" lang="en-US" sz="3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18AB3">
                                              <a:lumMod val="60000"/>
                                              <a:lumOff val="4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(</m:t>
                                      </m:r>
                                      <m:r>
                                        <a:rPr kumimoji="0" lang="en-US" sz="3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18AB3">
                                              <a:lumMod val="60000"/>
                                              <a:lumOff val="4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𝑁</m:t>
                                      </m:r>
                                      <m:d>
                                        <m:dPr>
                                          <m:ctrlPr>
                                            <a:rPr kumimoji="0" lang="en-US" sz="32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18AB3">
                                                  <a:lumMod val="60000"/>
                                                  <a:lumOff val="40000"/>
                                                </a:srgb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kumimoji="0" lang="en-US" sz="32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18AB3">
                                                  <a:lumMod val="60000"/>
                                                  <a:lumOff val="40000"/>
                                                </a:srgb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0,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kumimoji="0" lang="en-US" sz="3200" b="0" i="0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18AB3">
                                                  <a:lumMod val="60000"/>
                                                  <a:lumOff val="40000"/>
                                                </a:srgb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Id</m:t>
                                          </m:r>
                                        </m:e>
                                      </m:d>
                                      <m:r>
                                        <a:rPr kumimoji="0" lang="en-US" sz="3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18AB3">
                                              <a:lumMod val="60000"/>
                                              <a:lumOff val="4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)</m:t>
                                      </m:r>
                                    </m:sub>
                                  </m:sSub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18AB3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[</m:t>
                                  </m:r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18AB3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𝐴</m:t>
                                  </m:r>
                                  <m:d>
                                    <m:dPr>
                                      <m:ctrlPr>
                                        <a:rPr kumimoji="0" lang="en-US" sz="3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18AB3">
                                              <a:lumMod val="60000"/>
                                              <a:lumOff val="4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3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18AB3">
                                              <a:lumMod val="60000"/>
                                              <a:lumOff val="4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𝑥</m:t>
                                      </m:r>
                                    </m:e>
                                  </m:d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18AB3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]</m:t>
                                  </m:r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418AB3">
                      <a:lumMod val="60000"/>
                      <a:lumOff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4101864-57B5-135D-40FC-E4DE9E8439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8243" y="4965950"/>
                <a:ext cx="7747347" cy="769185"/>
              </a:xfrm>
              <a:prstGeom prst="rect">
                <a:avLst/>
              </a:prstGeom>
              <a:blipFill>
                <a:blip r:embed="rId7"/>
                <a:stretch>
                  <a:fillRect l="-1146"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12808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79656DE2-007A-0E25-61B2-3750BA1B83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38243" y="1231427"/>
                <a:ext cx="7747347" cy="4531885"/>
              </a:xfrm>
              <a:prstGeom prst="rect">
                <a:avLst/>
              </a:prstGeom>
              <a:effectLst/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3200" b="0" u="none" strike="noStrike" kern="1200" cap="none" spc="0" normalizeH="0" baseline="0" noProof="0" dirty="0">
                    <a:ln>
                      <a:noFill/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Let’s imagine our data actually comes from a pushforward of Gaussian...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𝐹</m:t>
                        </m:r>
                      </m:e>
                      <m:sup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∗</m:t>
                        </m:r>
                      </m:sup>
                    </m:sSup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18AB3">
                            <a:lumMod val="60000"/>
                            <a:lumOff val="4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:</m:t>
                    </m:r>
                    <m:sSup>
                      <m:sSup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ℝ</m:t>
                        </m:r>
                      </m:e>
                      <m:sup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𝑟</m:t>
                        </m:r>
                      </m:sup>
                    </m:sSup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18AB3">
                            <a:lumMod val="60000"/>
                            <a:lumOff val="4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→</m:t>
                    </m:r>
                    <m:sSup>
                      <m:sSup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18AB3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ℝ</m:t>
                        </m:r>
                      </m:e>
                      <m:sup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𝑑</m:t>
                        </m:r>
                      </m:sup>
                    </m:sSup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18AB3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18AB3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unknown neural network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lvl="0" indent="0">
                  <a:buNone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Goal: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given samples from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𝐷</m:t>
                    </m:r>
                    <m:r>
                      <a:rPr kumimoji="0" lang="en-US" sz="3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32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32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𝐹</m:t>
                        </m:r>
                      </m:e>
                      <m:sup>
                        <m:r>
                          <a:rPr kumimoji="0" lang="en-US" sz="32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kumimoji="0" lang="en-US" sz="32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  <m:d>
                          <m:dPr>
                            <m:ctrlPr>
                              <a:rPr kumimoji="0" lang="en-US" sz="32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320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0,</m:t>
                            </m:r>
                            <m:r>
                              <m:rPr>
                                <m:sty m:val="p"/>
                              </m:rPr>
                              <a:rPr kumimoji="0" lang="en-US" sz="320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Id</m:t>
                            </m:r>
                          </m:e>
                        </m:d>
                      </m:e>
                    </m:d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output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any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distribution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𝐷</m:t>
                        </m:r>
                      </m:e>
                    </m:acc>
                  </m:oMath>
                </a14:m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s.t.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𝐷</m:t>
                        </m:r>
                      </m:e>
                    </m:acc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≈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𝐷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(improper learning)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lvl="0" indent="0">
                  <a:buNone/>
                  <a:defRPr/>
                </a:pPr>
                <a:r>
                  <a:rPr kumimoji="0" lang="en-US" sz="3200" i="0" u="none" strike="noStrike" kern="1200" cap="none" spc="0" normalizeH="0" baseline="0" noProof="0" dirty="0">
                    <a:ln>
                      <a:noFill/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𝐹</m:t>
                        </m:r>
                      </m:e>
                      <m:sup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∗</m:t>
                        </m:r>
                      </m:sup>
                    </m:sSup>
                  </m:oMath>
                </a14:m>
                <a:r>
                  <a:rPr kumimoji="0" lang="en-US" sz="3200" i="0" u="none" strike="noStrike" kern="1200" cap="none" spc="0" normalizeH="0" baseline="0" noProof="0" dirty="0">
                    <a:ln>
                      <a:noFill/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is sufficiently</a:t>
                </a:r>
                <a:r>
                  <a:rPr kumimoji="0" lang="en-US" sz="3200" i="0" u="none" strike="noStrike" kern="1200" cap="none" spc="0" normalizeH="0" noProof="0" dirty="0">
                    <a:ln>
                      <a:noFill/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simple, is this computationally tractable?</a:t>
                </a:r>
                <a:endParaRPr kumimoji="0" lang="en-US" sz="3200" i="0" u="none" strike="noStrike" kern="1200" cap="none" spc="0" normalizeH="0" baseline="0" noProof="0" dirty="0"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79656DE2-007A-0E25-61B2-3750BA1B83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8243" y="1231427"/>
                <a:ext cx="7747347" cy="4531885"/>
              </a:xfrm>
              <a:prstGeom prst="rect">
                <a:avLst/>
              </a:prstGeom>
              <a:blipFill>
                <a:blip r:embed="rId2"/>
                <a:stretch>
                  <a:fillRect l="-2128" t="-3073" r="-1473" b="-12849"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280DF2DD-C8FF-ADC3-03A5-E5BD0BB94E7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671282" y="1231427"/>
                <a:ext cx="394928" cy="5273778"/>
              </a:xfrm>
              <a:prstGeom prst="roundRect">
                <a:avLst>
                  <a:gd name="adj" fmla="val 12228"/>
                </a:avLst>
              </a:prstGeom>
              <a:solidFill>
                <a:schemeClr val="accent2">
                  <a:alpha val="7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A6B727">
                              <a:lumMod val="20000"/>
                              <a:lumOff val="8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A6B727">
                              <a:lumMod val="20000"/>
                              <a:lumOff val="8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A6B727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280DF2DD-C8FF-ADC3-03A5-E5BD0BB94E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1282" y="1231427"/>
                <a:ext cx="394928" cy="5273778"/>
              </a:xfrm>
              <a:prstGeom prst="roundRect">
                <a:avLst>
                  <a:gd name="adj" fmla="val 12228"/>
                </a:avLst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CD2F04D7-029D-5AD4-9CA2-B7ACD7DC1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GENERATIVE MODELS</a:t>
            </a:r>
          </a:p>
        </p:txBody>
      </p:sp>
      <p:sp>
        <p:nvSpPr>
          <p:cNvPr id="4" name="Trapezoid 3">
            <a:extLst>
              <a:ext uri="{FF2B5EF4-FFF2-40B4-BE49-F238E27FC236}">
                <a16:creationId xmlns:a16="http://schemas.microsoft.com/office/drawing/2014/main" id="{011547F2-DC87-1FB7-6F67-059D840AA9E5}"/>
              </a:ext>
            </a:extLst>
          </p:cNvPr>
          <p:cNvSpPr>
            <a:spLocks/>
          </p:cNvSpPr>
          <p:nvPr/>
        </p:nvSpPr>
        <p:spPr>
          <a:xfrm rot="16200000">
            <a:off x="-414755" y="2495401"/>
            <a:ext cx="5139560" cy="2757650"/>
          </a:xfrm>
          <a:prstGeom prst="trapezoid">
            <a:avLst>
              <a:gd name="adj" fmla="val 57670"/>
            </a:avLst>
          </a:prstGeom>
          <a:solidFill>
            <a:srgbClr val="446996">
              <a:alpha val="70000"/>
            </a:srgb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7F03CB9E-28F9-0439-1BEE-D854D512791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40" y="2898311"/>
                <a:ext cx="394928" cy="1940010"/>
              </a:xfrm>
              <a:prstGeom prst="roundRect">
                <a:avLst>
                  <a:gd name="adj" fmla="val 12228"/>
                </a:avLst>
              </a:prstGeom>
              <a:solidFill>
                <a:schemeClr val="accent3">
                  <a:lumMod val="75000"/>
                  <a:alpha val="70000"/>
                </a:schemeClr>
              </a:solid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69200">
                              <a:lumMod val="20000"/>
                              <a:lumOff val="8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69200">
                              <a:lumMod val="20000"/>
                              <a:lumOff val="8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𝑔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692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7F03CB9E-28F9-0439-1BEE-D854D51279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2898311"/>
                <a:ext cx="394928" cy="1940010"/>
              </a:xfrm>
              <a:prstGeom prst="roundRect">
                <a:avLst>
                  <a:gd name="adj" fmla="val 12228"/>
                </a:avLst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FE4F4A2-4BB5-4786-EB8E-B2C306AAB25F}"/>
                  </a:ext>
                </a:extLst>
              </p:cNvPr>
              <p:cNvSpPr txBox="1"/>
              <p:nvPr/>
            </p:nvSpPr>
            <p:spPr>
              <a:xfrm>
                <a:off x="1730961" y="5736528"/>
                <a:ext cx="57496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18AB3">
                                  <a:lumMod val="20000"/>
                                  <a:lumOff val="8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18AB3">
                                  <a:lumMod val="20000"/>
                                  <a:lumOff val="8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𝐹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18AB3">
                                  <a:lumMod val="20000"/>
                                  <a:lumOff val="8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18AB3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FE4F4A2-4BB5-4786-EB8E-B2C306AAB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0961" y="5736528"/>
                <a:ext cx="574965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6F7A1116-8884-B1F0-1798-F81ED931EC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lum bright="70000" contrast="-70000"/>
          </a:blip>
          <a:srcRect b="18455"/>
          <a:stretch/>
        </p:blipFill>
        <p:spPr>
          <a:xfrm rot="10800000">
            <a:off x="590645" y="2000097"/>
            <a:ext cx="3128760" cy="37364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111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F04D7-029D-5AD4-9CA2-B7ACD7DC1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 WORK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56F1BB26-1BE6-822B-A2FE-CA07ED159B3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704320" cy="5280271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When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 is a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1-layer network</a:t>
                </a:r>
                <a:r>
                  <a:rPr lang="en-US" dirty="0"/>
                  <a:t>, i.e.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relu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:</a:t>
                </a:r>
              </a:p>
              <a:p>
                <a:pPr marL="460375" indent="0">
                  <a:buNone/>
                </a:pPr>
                <a:r>
                  <a:rPr lang="en-US" dirty="0">
                    <a:solidFill>
                      <a:schemeClr val="bg2">
                        <a:lumMod val="90000"/>
                      </a:schemeClr>
                    </a:solidFill>
                  </a:rPr>
                  <a:t>[</a:t>
                </a:r>
                <a:r>
                  <a:rPr lang="en-US" dirty="0" err="1">
                    <a:solidFill>
                      <a:schemeClr val="bg2">
                        <a:lumMod val="90000"/>
                      </a:schemeClr>
                    </a:solidFill>
                  </a:rPr>
                  <a:t>Dimakis</a:t>
                </a:r>
                <a:r>
                  <a:rPr lang="en-US" dirty="0">
                    <a:solidFill>
                      <a:schemeClr val="bg2">
                        <a:lumMod val="90000"/>
                      </a:schemeClr>
                    </a:solidFill>
                  </a:rPr>
                  <a:t>-</a:t>
                </a:r>
                <a:r>
                  <a:rPr lang="en-US" dirty="0" err="1">
                    <a:solidFill>
                      <a:schemeClr val="bg2">
                        <a:lumMod val="90000"/>
                      </a:schemeClr>
                    </a:solidFill>
                  </a:rPr>
                  <a:t>Sanghavi</a:t>
                </a:r>
                <a:r>
                  <a:rPr lang="en-US" dirty="0">
                    <a:solidFill>
                      <a:schemeClr val="bg2">
                        <a:lumMod val="90000"/>
                      </a:schemeClr>
                    </a:solidFill>
                  </a:rPr>
                  <a:t>-Wu ‘19]: </a:t>
                </a:r>
                <a:r>
                  <a:rPr lang="en-US" dirty="0"/>
                  <a:t>amounts to learning truncated Gaussian,</a:t>
                </a:r>
                <a:r>
                  <a:rPr lang="en-US" b="1" dirty="0"/>
                  <a:t> </a:t>
                </a:r>
                <a:r>
                  <a:rPr lang="en-US" dirty="0"/>
                  <a:t>can apply techniques of Daskalakis, </a:t>
                </a:r>
                <a:r>
                  <a:rPr lang="en-US" dirty="0" err="1"/>
                  <a:t>Gouleakis</a:t>
                </a:r>
                <a:r>
                  <a:rPr lang="en-US" dirty="0"/>
                  <a:t>, </a:t>
                </a:r>
                <a:r>
                  <a:rPr lang="en-US" dirty="0" err="1"/>
                  <a:t>Tzamos</a:t>
                </a:r>
                <a:r>
                  <a:rPr lang="en-US" dirty="0"/>
                  <a:t>, </a:t>
                </a:r>
                <a:r>
                  <a:rPr lang="en-US" dirty="0" err="1"/>
                  <a:t>Zampetakis</a:t>
                </a:r>
                <a:r>
                  <a:rPr lang="en-US" dirty="0"/>
                  <a:t> to get </a:t>
                </a:r>
                <a:r>
                  <a:rPr lang="en-US" b="1" dirty="0">
                    <a:solidFill>
                      <a:schemeClr val="accent2"/>
                    </a:solidFill>
                  </a:rPr>
                  <a:t>efficient algorithm</a:t>
                </a:r>
                <a:endParaRPr lang="en-US" dirty="0"/>
              </a:p>
              <a:p>
                <a:pPr marL="460375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When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 is a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3-layer network</a:t>
                </a:r>
                <a:r>
                  <a:rPr lang="en-US" dirty="0"/>
                  <a:t>:</a:t>
                </a:r>
              </a:p>
              <a:p>
                <a:pPr marL="460375" indent="0">
                  <a:buNone/>
                </a:pP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At least as hard as supervised w/ Gaussian inputs...</a:t>
                </a:r>
              </a:p>
              <a:p>
                <a:pPr marL="460375" indent="0">
                  <a:buNone/>
                </a:pPr>
                <a:r>
                  <a:rPr lang="en-US" dirty="0">
                    <a:solidFill>
                      <a:schemeClr val="bg2">
                        <a:lumMod val="90000"/>
                      </a:schemeClr>
                    </a:solidFill>
                  </a:rPr>
                  <a:t>[</a:t>
                </a:r>
                <a:r>
                  <a:rPr lang="en-US" dirty="0" err="1">
                    <a:solidFill>
                      <a:schemeClr val="bg2">
                        <a:lumMod val="90000"/>
                      </a:schemeClr>
                    </a:solidFill>
                  </a:rPr>
                  <a:t>Daniely-Vardi</a:t>
                </a:r>
                <a:r>
                  <a:rPr lang="en-US" dirty="0">
                    <a:solidFill>
                      <a:schemeClr val="bg2">
                        <a:lumMod val="90000"/>
                      </a:schemeClr>
                    </a:solidFill>
                  </a:rPr>
                  <a:t> ’21], [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C</a:t>
                </a:r>
                <a:r>
                  <a:rPr lang="en-US" dirty="0">
                    <a:solidFill>
                      <a:schemeClr val="bg2">
                        <a:lumMod val="90000"/>
                      </a:schemeClr>
                    </a:solidFill>
                  </a:rPr>
                  <a:t>-</a:t>
                </a:r>
                <a:r>
                  <a:rPr lang="en-US" dirty="0" err="1">
                    <a:solidFill>
                      <a:schemeClr val="bg2">
                        <a:lumMod val="90000"/>
                      </a:schemeClr>
                    </a:solidFill>
                  </a:rPr>
                  <a:t>Gollakota</a:t>
                </a:r>
                <a:r>
                  <a:rPr lang="en-US" dirty="0">
                    <a:solidFill>
                      <a:schemeClr val="bg2">
                        <a:lumMod val="90000"/>
                      </a:schemeClr>
                    </a:solidFill>
                  </a:rPr>
                  <a:t>-</a:t>
                </a:r>
                <a:r>
                  <a:rPr lang="en-US" dirty="0" err="1">
                    <a:solidFill>
                      <a:schemeClr val="bg2">
                        <a:lumMod val="90000"/>
                      </a:schemeClr>
                    </a:solidFill>
                  </a:rPr>
                  <a:t>Klivans-Meka</a:t>
                </a:r>
                <a:r>
                  <a:rPr lang="en-US" dirty="0">
                    <a:solidFill>
                      <a:schemeClr val="bg2">
                        <a:lumMod val="90000"/>
                      </a:schemeClr>
                    </a:solidFill>
                  </a:rPr>
                  <a:t> ‘22]: </a:t>
                </a:r>
                <a:r>
                  <a:rPr lang="en-US" b="1" dirty="0">
                    <a:solidFill>
                      <a:schemeClr val="accent6"/>
                    </a:solidFill>
                  </a:rPr>
                  <a:t>SQ lower bounds,</a:t>
                </a:r>
                <a:r>
                  <a:rPr lang="en-US" dirty="0">
                    <a:solidFill>
                      <a:schemeClr val="accent6"/>
                    </a:solidFill>
                  </a:rPr>
                  <a:t> </a:t>
                </a:r>
                <a:r>
                  <a:rPr lang="en-US" b="1" dirty="0">
                    <a:solidFill>
                      <a:schemeClr val="accent6"/>
                    </a:solidFill>
                  </a:rPr>
                  <a:t>cryptographic lower bounds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from local PRGs or LWR</a:t>
                </a:r>
                <a:endParaRPr lang="en-US" dirty="0"/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56F1BB26-1BE6-822B-A2FE-CA07ED159B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704320" cy="5280271"/>
              </a:xfrm>
              <a:blipFill>
                <a:blip r:embed="rId3"/>
                <a:stretch>
                  <a:fillRect l="-1410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786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F04D7-029D-5AD4-9CA2-B7ACD7DC1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 WORK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56F1BB26-1BE6-822B-A2FE-CA07ED159B3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39" y="1294411"/>
                <a:ext cx="11838569" cy="5280271"/>
              </a:xfrm>
            </p:spPr>
            <p:txBody>
              <a:bodyPr>
                <a:normAutofit/>
              </a:bodyPr>
              <a:lstStyle/>
              <a:p>
                <a:pPr marL="9525" lvl="0" indent="0">
                  <a:buNone/>
                </a:pPr>
                <a:r>
                  <a:rPr lang="en-US" dirty="0"/>
                  <a:t>When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 is a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2-layer network</a:t>
                </a:r>
                <a:r>
                  <a:rPr lang="en-US" dirty="0"/>
                  <a:t>, i.e.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sz="280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800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800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800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r>
                          <a:rPr lang="en-US" sz="2800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relu</m:t>
                        </m:r>
                        <m:d>
                          <m:dPr>
                            <m:ctrlPr>
                              <a:rPr lang="en-US" sz="2800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sz="2800" i="1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𝑖𝑗</m:t>
                                    </m:r>
                                  </m:sub>
                                </m:sSub>
                                <m:r>
                                  <a:rPr lang="en-US" sz="2800" i="1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800" i="1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</m:d>
                            <m:r>
                              <a:rPr lang="en-US" sz="2800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endParaRPr lang="en-US" dirty="0">
                  <a:solidFill>
                    <a:schemeClr val="bg2">
                      <a:lumMod val="90000"/>
                    </a:schemeClr>
                  </a:solidFill>
                </a:endParaRPr>
              </a:p>
              <a:p>
                <a:pPr marL="342900" lvl="0" indent="0">
                  <a:buNone/>
                </a:pP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Dozens of papers on the supervised problem over Gaussian inputs, yet still open whether supervised problem has 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poly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-time algorithm in the worst case!</a:t>
                </a:r>
              </a:p>
              <a:p>
                <a:pPr marL="342900" lvl="0" indent="0">
                  <a:buNone/>
                </a:pPr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342900" lvl="0" indent="0">
                  <a:buNone/>
                </a:pPr>
                <a:endParaRPr lang="en-US" sz="11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9525" lvl="0" indent="0" algn="ctr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What is the complexity of learning pushforwards of Gaussians by     2-layer neural networks?</a:t>
                </a: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56F1BB26-1BE6-822B-A2FE-CA07ED159B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39" y="1294411"/>
                <a:ext cx="11838569" cy="5280271"/>
              </a:xfrm>
              <a:blipFill>
                <a:blip r:embed="rId3"/>
                <a:stretch>
                  <a:fillRect l="-1393" t="-12710" r="-24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8670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F304A9-BE8B-1927-F740-3584E4AA6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4006" y="301366"/>
            <a:ext cx="4923988" cy="6255268"/>
          </a:xfrm>
        </p:spPr>
        <p:txBody>
          <a:bodyPr anchor="ctr" anchorCtr="0">
            <a:noAutofit/>
          </a:bodyPr>
          <a:lstStyle/>
          <a:p>
            <a:pPr marL="4763" indent="0" algn="ctr">
              <a:buNone/>
            </a:pPr>
            <a:r>
              <a:rPr lang="en-US" sz="3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DIFFUSION MODELS</a:t>
            </a:r>
          </a:p>
          <a:p>
            <a:pPr marL="4763" indent="0" algn="ctr">
              <a:spcBef>
                <a:spcPts val="0"/>
              </a:spcBef>
              <a:buNone/>
            </a:pPr>
            <a:r>
              <a:rPr lang="en-US" sz="2800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Crash course</a:t>
            </a:r>
          </a:p>
          <a:p>
            <a:pPr marL="4763" indent="0" algn="ctr">
              <a:spcBef>
                <a:spcPts val="0"/>
              </a:spcBef>
              <a:buNone/>
            </a:pPr>
            <a:r>
              <a:rPr lang="en-US" sz="2800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Prior work / our results</a:t>
            </a:r>
          </a:p>
          <a:p>
            <a:pPr marL="4763" indent="0" algn="ctr">
              <a:spcBef>
                <a:spcPts val="0"/>
              </a:spcBef>
              <a:buNone/>
            </a:pPr>
            <a:r>
              <a:rPr lang="en-US" sz="2800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Proof sketch</a:t>
            </a:r>
          </a:p>
          <a:p>
            <a:pPr marL="4763" indent="0" algn="ctr">
              <a:spcBef>
                <a:spcPts val="0"/>
              </a:spcBef>
              <a:buNone/>
            </a:pPr>
            <a:endParaRPr lang="en-US" sz="900" i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4763" indent="0" algn="ctr">
              <a:spcBef>
                <a:spcPts val="0"/>
              </a:spcBef>
              <a:buNone/>
            </a:pPr>
            <a:endParaRPr lang="en-US" sz="900" i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4763" indent="0" algn="ctr">
              <a:buNone/>
            </a:pPr>
            <a:r>
              <a:rPr lang="en-US" sz="3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SQ HARDNESS</a:t>
            </a:r>
          </a:p>
          <a:p>
            <a:pPr marL="4763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Setup / prior work</a:t>
            </a:r>
          </a:p>
          <a:p>
            <a:pPr marL="4763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Lower bound</a:t>
            </a:r>
          </a:p>
          <a:p>
            <a:pPr marL="4763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900" b="0" i="1" u="none" strike="noStrike" kern="1200" cap="none" spc="0" normalizeH="0" baseline="0" noProof="0" dirty="0">
              <a:ln>
                <a:noFill/>
              </a:ln>
              <a:solidFill>
                <a:srgbClr val="418AB3">
                  <a:lumMod val="20000"/>
                  <a:lumOff val="8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763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900" b="0" i="1" u="none" strike="noStrike" kern="1200" cap="none" spc="0" normalizeH="0" baseline="0" noProof="0" dirty="0">
              <a:ln>
                <a:noFill/>
              </a:ln>
              <a:solidFill>
                <a:srgbClr val="418AB3">
                  <a:lumMod val="20000"/>
                  <a:lumOff val="8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763" indent="0" algn="ctr">
              <a:buNone/>
            </a:pPr>
            <a:r>
              <a:rPr lang="en-US" sz="3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TAKEAWAYS</a:t>
            </a:r>
          </a:p>
        </p:txBody>
      </p:sp>
    </p:spTree>
    <p:extLst>
      <p:ext uri="{BB962C8B-B14F-4D97-AF65-F5344CB8AC3E}">
        <p14:creationId xmlns:p14="http://schemas.microsoft.com/office/powerpoint/2010/main" val="14085078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1B5E1-60CA-3A9C-DFAA-95F080226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STATISTICAL QUERY (SQ) MODEL</a:t>
            </a:r>
          </a:p>
        </p:txBody>
      </p:sp>
      <p:pic>
        <p:nvPicPr>
          <p:cNvPr id="11" name="Content Placeholder 10" descr="A picture containing text, linedrawing&#10;&#10;Description automatically generated">
            <a:extLst>
              <a:ext uri="{FF2B5EF4-FFF2-40B4-BE49-F238E27FC236}">
                <a16:creationId xmlns:a16="http://schemas.microsoft.com/office/drawing/2014/main" id="{BF66AA9C-F2E8-34F9-FA2F-295EB8CA38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647" t="9427" r="17998" b="11835"/>
          <a:stretch/>
        </p:blipFill>
        <p:spPr>
          <a:xfrm>
            <a:off x="4084006" y="1603330"/>
            <a:ext cx="4023987" cy="3763279"/>
          </a:xfrm>
          <a:prstGeom prst="roundRect">
            <a:avLst>
              <a:gd name="adj" fmla="val 8801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ular Callout 13">
                <a:extLst>
                  <a:ext uri="{FF2B5EF4-FFF2-40B4-BE49-F238E27FC236}">
                    <a16:creationId xmlns:a16="http://schemas.microsoft.com/office/drawing/2014/main" id="{C26681AD-7596-ABA4-1D49-98092EF3845B}"/>
                  </a:ext>
                </a:extLst>
              </p:cNvPr>
              <p:cNvSpPr/>
              <p:nvPr/>
            </p:nvSpPr>
            <p:spPr>
              <a:xfrm>
                <a:off x="669776" y="1454831"/>
                <a:ext cx="3297894" cy="1011092"/>
              </a:xfrm>
              <a:prstGeom prst="wedgeRoundRectCallout">
                <a:avLst>
                  <a:gd name="adj1" fmla="val 55131"/>
                  <a:gd name="adj2" fmla="val 23258"/>
                  <a:gd name="adj3" fmla="val 16667"/>
                </a:avLst>
              </a:prstGeom>
              <a:noFill/>
              <a:ln w="76200">
                <a:solidFill>
                  <a:schemeClr val="accent1">
                    <a:lumMod val="40000"/>
                    <a:lumOff val="6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32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sz="32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3200" b="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US" sz="32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en-US" sz="320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−1,1</m:t>
                        </m:r>
                      </m:e>
                    </m:d>
                  </m:oMath>
                </a14:m>
                <a:r>
                  <a:rPr lang="en-US" sz="32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?</a:t>
                </a:r>
              </a:p>
            </p:txBody>
          </p:sp>
        </mc:Choice>
        <mc:Fallback xmlns="">
          <p:sp>
            <p:nvSpPr>
              <p:cNvPr id="14" name="Rounded Rectangular Callout 13">
                <a:extLst>
                  <a:ext uri="{FF2B5EF4-FFF2-40B4-BE49-F238E27FC236}">
                    <a16:creationId xmlns:a16="http://schemas.microsoft.com/office/drawing/2014/main" id="{C26681AD-7596-ABA4-1D49-98092EF384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776" y="1454831"/>
                <a:ext cx="3297894" cy="1011092"/>
              </a:xfrm>
              <a:prstGeom prst="wedgeRoundRectCallout">
                <a:avLst>
                  <a:gd name="adj1" fmla="val 55131"/>
                  <a:gd name="adj2" fmla="val 23258"/>
                  <a:gd name="adj3" fmla="val 16667"/>
                </a:avLst>
              </a:prstGeom>
              <a:blipFill>
                <a:blip r:embed="rId3"/>
                <a:stretch>
                  <a:fillRect/>
                </a:stretch>
              </a:blipFill>
              <a:ln w="76200">
                <a:solidFill>
                  <a:schemeClr val="accent1">
                    <a:lumMod val="40000"/>
                    <a:lumOff val="6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ounded Rectangular Callout 14">
                <a:extLst>
                  <a:ext uri="{FF2B5EF4-FFF2-40B4-BE49-F238E27FC236}">
                    <a16:creationId xmlns:a16="http://schemas.microsoft.com/office/drawing/2014/main" id="{72F7E194-7D4C-E980-D1A0-4D123BB673F2}"/>
                  </a:ext>
                </a:extLst>
              </p:cNvPr>
              <p:cNvSpPr/>
              <p:nvPr/>
            </p:nvSpPr>
            <p:spPr>
              <a:xfrm>
                <a:off x="8340665" y="1960377"/>
                <a:ext cx="3068876" cy="1011092"/>
              </a:xfrm>
              <a:prstGeom prst="wedgeRoundRectCallout">
                <a:avLst>
                  <a:gd name="adj1" fmla="val -58384"/>
                  <a:gd name="adj2" fmla="val 25736"/>
                  <a:gd name="adj3" fmla="val 16667"/>
                </a:avLst>
              </a:prstGeom>
              <a:noFill/>
              <a:ln w="76200">
                <a:solidFill>
                  <a:schemeClr val="accent1">
                    <a:lumMod val="40000"/>
                    <a:lumOff val="6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</m:oMath>
                  </m:oMathPara>
                </a14:m>
                <a:endParaRPr lang="en-US" sz="3200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5" name="Rounded Rectangular Callout 14">
                <a:extLst>
                  <a:ext uri="{FF2B5EF4-FFF2-40B4-BE49-F238E27FC236}">
                    <a16:creationId xmlns:a16="http://schemas.microsoft.com/office/drawing/2014/main" id="{72F7E194-7D4C-E980-D1A0-4D123BB673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0665" y="1960377"/>
                <a:ext cx="3068876" cy="1011092"/>
              </a:xfrm>
              <a:prstGeom prst="wedgeRoundRectCallout">
                <a:avLst>
                  <a:gd name="adj1" fmla="val -58384"/>
                  <a:gd name="adj2" fmla="val 25736"/>
                  <a:gd name="adj3" fmla="val 16667"/>
                </a:avLst>
              </a:prstGeom>
              <a:blipFill>
                <a:blip r:embed="rId4"/>
                <a:stretch>
                  <a:fillRect/>
                </a:stretch>
              </a:blipFill>
              <a:ln w="76200">
                <a:solidFill>
                  <a:schemeClr val="accent1">
                    <a:lumMod val="40000"/>
                    <a:lumOff val="6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A41EF6C4-38D8-008C-D1BE-1E63E994F93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3839" y="5680554"/>
                <a:ext cx="11838569" cy="1107070"/>
              </a:xfrm>
              <a:prstGeom prst="rect">
                <a:avLst/>
              </a:prstGeom>
              <a:effectLst/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9525" indent="0" algn="ctr">
                  <a:buFont typeface="Arial" panose="020B0604020202020204" pitchFamily="34" charset="0"/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: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“tolerance”</a:t>
                </a: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- can roughly interpret as inverse poly in # samples</a:t>
                </a:r>
              </a:p>
            </p:txBody>
          </p:sp>
        </mc:Choice>
        <mc:Fallback xmlns="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A41EF6C4-38D8-008C-D1BE-1E63E994F9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39" y="5680554"/>
                <a:ext cx="11838569" cy="1107070"/>
              </a:xfrm>
              <a:prstGeom prst="rect">
                <a:avLst/>
              </a:prstGeom>
              <a:blipFill>
                <a:blip r:embed="rId5"/>
                <a:stretch>
                  <a:fillRect t="-13636"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492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471A9-30C9-A04E-B29A-C8633592A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C4D38D53-76B2-7ED1-E91D-E99A20CB15C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39" y="1467727"/>
                <a:ext cx="11704319" cy="2732779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ctr">
                <a:spAutoFit/>
              </a:bodyPr>
              <a:lstStyle/>
              <a:p>
                <a:pPr>
                  <a:defRPr/>
                </a:pP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Thm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 </a:t>
                </a:r>
                <a:r>
                  <a:rPr kumimoji="0" lang="en-US" sz="32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[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C</a:t>
                </a:r>
                <a:r>
                  <a:rPr kumimoji="0" lang="en-US" sz="32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-Li-Li</a:t>
                </a:r>
                <a:r>
                  <a:rPr kumimoji="0" lang="en-US" sz="3200" i="0" u="none" strike="noStrike" kern="1200" cap="none" spc="0" normalizeH="0" noProof="0" dirty="0">
                    <a:ln>
                      <a:noFill/>
                    </a:ln>
                    <a:solidFill>
                      <a:schemeClr val="tx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 ‘22]</a:t>
                </a:r>
                <a:r>
                  <a:rPr kumimoji="0" lang="en-US" sz="32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:</a:t>
                </a:r>
                <a:r>
                  <a:rPr kumimoji="0" lang="en-US" sz="32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 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For (improperly) learning pushforwards under 2-layer </a:t>
                </a:r>
                <a:r>
                  <a:rPr lang="en-US" sz="3200" dirty="0" err="1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ReLU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networks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p>
                    </m:sSup>
                    <m:r>
                      <a:rPr lang="en-US" sz="3200" i="1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3200" i="1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with polynomially bounded weights, where each output coordinate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has at most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𝑶</m:t>
                    </m:r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(</m:t>
                    </m:r>
                    <m:func>
                      <m:funcPr>
                        <m:ctrlP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3200" b="1" i="0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𝐥𝐨𝐠</m:t>
                        </m:r>
                      </m:fName>
                      <m:e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</m:func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neurons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, any statistical query algorithm requires</a:t>
                </a:r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sz="3200" b="1" dirty="0" err="1">
                    <a:solidFill>
                      <a:schemeClr val="accent6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superpolynomially</a:t>
                </a:r>
                <a:r>
                  <a:rPr lang="en-US" sz="3200" b="1" dirty="0">
                    <a:solidFill>
                      <a:schemeClr val="accent6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many queries or </a:t>
                </a:r>
                <a:r>
                  <a:rPr lang="en-US" sz="3200" dirty="0" err="1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superpolynomial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inverse tolerance.</a:t>
                </a:r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C4D38D53-76B2-7ED1-E91D-E99A20CB15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39" y="1467727"/>
                <a:ext cx="11704319" cy="2732779"/>
              </a:xfrm>
              <a:prstGeom prst="roundRect">
                <a:avLst>
                  <a:gd name="adj" fmla="val 6119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EE35563-8F3F-436C-C6E4-B5221672C618}"/>
                  </a:ext>
                </a:extLst>
              </p:cNvPr>
              <p:cNvSpPr txBox="1"/>
              <p:nvPr/>
            </p:nvSpPr>
            <p:spPr>
              <a:xfrm>
                <a:off x="9811970" y="110003"/>
                <a:ext cx="232961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18AB3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𝑟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18AB3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input dimension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18AB3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18AB3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</a:t>
                </a:r>
                <a:r>
                  <a:rPr kumimoji="0" lang="en-US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418AB3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18AB3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output dimension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EE35563-8F3F-436C-C6E4-B5221672C6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1970" y="110003"/>
                <a:ext cx="2329612" cy="707886"/>
              </a:xfrm>
              <a:prstGeom prst="rect">
                <a:avLst/>
              </a:prstGeom>
              <a:blipFill>
                <a:blip r:embed="rId4"/>
                <a:stretch>
                  <a:fillRect l="-541" t="-5263" r="-2703" b="-192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E4F945A-B459-A903-3566-116E6677E82B}"/>
                  </a:ext>
                </a:extLst>
              </p:cNvPr>
              <p:cNvSpPr txBox="1"/>
              <p:nvPr/>
            </p:nvSpPr>
            <p:spPr>
              <a:xfrm>
                <a:off x="243839" y="4377903"/>
                <a:ext cx="11704318" cy="23698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1113">
                  <a:buNone/>
                </a:pPr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Information-theoretically easy to learn</a:t>
                </a:r>
                <a:endParaRPr lang="en-US" sz="3200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11113">
                  <a:buNone/>
                </a:pPr>
                <a:endParaRPr lang="en-US" sz="100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marL="11113">
                  <a:buNone/>
                </a:pPr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Supervised hardness of</a:t>
                </a:r>
                <a:r>
                  <a:rPr lang="en-US" sz="32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sz="3200" dirty="0">
                    <a:solidFill>
                      <a:schemeClr val="bg2">
                        <a:lumMod val="90000"/>
                      </a:schemeClr>
                    </a:solidFill>
                  </a:rPr>
                  <a:t>[</a:t>
                </a:r>
                <a:r>
                  <a:rPr lang="en-US" sz="3200" dirty="0" err="1">
                    <a:solidFill>
                      <a:schemeClr val="bg2">
                        <a:lumMod val="90000"/>
                      </a:schemeClr>
                    </a:solidFill>
                  </a:rPr>
                  <a:t>Daniely-Vardi</a:t>
                </a:r>
                <a:r>
                  <a:rPr lang="en-US" sz="3200" dirty="0">
                    <a:solidFill>
                      <a:schemeClr val="bg2">
                        <a:lumMod val="90000"/>
                      </a:schemeClr>
                    </a:solidFill>
                  </a:rPr>
                  <a:t> ’21], [</a:t>
                </a:r>
                <a:r>
                  <a:rPr lang="en-US" sz="32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C</a:t>
                </a:r>
                <a:r>
                  <a:rPr lang="en-US" sz="3200" dirty="0">
                    <a:solidFill>
                      <a:schemeClr val="bg2">
                        <a:lumMod val="90000"/>
                      </a:schemeClr>
                    </a:solidFill>
                  </a:rPr>
                  <a:t>-</a:t>
                </a:r>
                <a:r>
                  <a:rPr lang="en-US" sz="3200" dirty="0" err="1">
                    <a:solidFill>
                      <a:schemeClr val="bg2">
                        <a:lumMod val="90000"/>
                      </a:schemeClr>
                    </a:solidFill>
                  </a:rPr>
                  <a:t>Gollakota</a:t>
                </a:r>
                <a:r>
                  <a:rPr lang="en-US" sz="3200" dirty="0">
                    <a:solidFill>
                      <a:schemeClr val="bg2">
                        <a:lumMod val="90000"/>
                      </a:schemeClr>
                    </a:solidFill>
                  </a:rPr>
                  <a:t>-</a:t>
                </a:r>
                <a:r>
                  <a:rPr lang="en-US" sz="3200" dirty="0" err="1">
                    <a:solidFill>
                      <a:schemeClr val="bg2">
                        <a:lumMod val="90000"/>
                      </a:schemeClr>
                    </a:solidFill>
                  </a:rPr>
                  <a:t>Klivans-Meka</a:t>
                </a:r>
                <a:r>
                  <a:rPr lang="en-US" sz="3200" dirty="0">
                    <a:solidFill>
                      <a:schemeClr val="bg2">
                        <a:lumMod val="90000"/>
                      </a:schemeClr>
                    </a:solidFill>
                  </a:rPr>
                  <a:t> ‘22] </a:t>
                </a:r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needed size of network to be some large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poly</m:t>
                    </m:r>
                    <m:d>
                      <m:dPr>
                        <m:ctrlPr>
                          <a:rPr lang="en-US" sz="320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d>
                  </m:oMath>
                </a14:m>
                <a:endParaRPr lang="en-US" sz="3200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11113">
                  <a:buNone/>
                </a:pPr>
                <a:endParaRPr lang="en-US" sz="1000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11113">
                  <a:buNone/>
                </a:pPr>
                <a:r>
                  <a:rPr lang="en-US" sz="3200" b="1" dirty="0">
                    <a:solidFill>
                      <a:schemeClr val="accent6"/>
                    </a:solidFill>
                  </a:rPr>
                  <a:t>Score estimation is hard for simple pushforwards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E4F945A-B459-A903-3566-116E6677E8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39" y="4377903"/>
                <a:ext cx="11704318" cy="2369880"/>
              </a:xfrm>
              <a:prstGeom prst="rect">
                <a:avLst/>
              </a:prstGeom>
              <a:blipFill>
                <a:blip r:embed="rId5"/>
                <a:stretch>
                  <a:fillRect l="-1193" t="-3191" b="-6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859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D27E1-5488-D9B9-3393-3073CA8B3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SKETCH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0F794E5-A962-A12E-C622-9216FBA5C71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39" y="1294411"/>
                <a:ext cx="8002021" cy="5280271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Construction inspired by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parallel pancakes</a:t>
                </a:r>
                <a:r>
                  <a:rPr lang="en-US" dirty="0"/>
                  <a:t> of </a:t>
                </a:r>
                <a:r>
                  <a:rPr lang="en-US" sz="3200" dirty="0">
                    <a:solidFill>
                      <a:schemeClr val="bg2">
                        <a:lumMod val="90000"/>
                      </a:schemeClr>
                    </a:solidFill>
                  </a:rPr>
                  <a:t>[</a:t>
                </a:r>
                <a:r>
                  <a:rPr lang="en-US" sz="3200" dirty="0" err="1">
                    <a:solidFill>
                      <a:schemeClr val="bg2">
                        <a:lumMod val="90000"/>
                      </a:schemeClr>
                    </a:solidFill>
                  </a:rPr>
                  <a:t>Diakonikolas</a:t>
                </a:r>
                <a:r>
                  <a:rPr lang="en-US" sz="3200" dirty="0">
                    <a:solidFill>
                      <a:schemeClr val="bg2">
                        <a:lumMod val="90000"/>
                      </a:schemeClr>
                    </a:solidFill>
                  </a:rPr>
                  <a:t>-Kane-Stewart ’17] </a:t>
                </a:r>
              </a:p>
              <a:p>
                <a:pPr marL="457200" indent="0">
                  <a:buNone/>
                </a:pPr>
                <a:endParaRPr lang="en-US" sz="5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457200" indent="0">
                  <a:buNone/>
                </a:pP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Family of mixtures of Gaussians parametrized by “hidden direction”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457200" indent="0">
                  <a:buNone/>
                </a:pPr>
                <a:endParaRPr lang="en-US" sz="5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457200" indent="0">
                  <a:buNone/>
                </a:pP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Standard Gaussian o</a:t>
                </a:r>
                <a:r>
                  <a:rPr lang="en-US" sz="32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rthogonal to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endParaRPr lang="en-US" sz="3200" b="0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marL="457200" indent="0">
                  <a:buNone/>
                </a:pPr>
                <a:endParaRPr lang="en-US" sz="8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457200" indent="0">
                  <a:buNone/>
                </a:pPr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457200" indent="0">
                  <a:buNone/>
                </a:pPr>
                <a:endParaRPr lang="en-US" sz="500" b="1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0F794E5-A962-A12E-C622-9216FBA5C71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39" y="1294411"/>
                <a:ext cx="8002021" cy="5280271"/>
              </a:xfrm>
              <a:blipFill>
                <a:blip r:embed="rId2"/>
                <a:stretch>
                  <a:fillRect l="-2060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09776782-207A-4584-3B1D-33AFEF212B25}"/>
              </a:ext>
            </a:extLst>
          </p:cNvPr>
          <p:cNvGrpSpPr/>
          <p:nvPr/>
        </p:nvGrpSpPr>
        <p:grpSpPr>
          <a:xfrm>
            <a:off x="8062758" y="1401161"/>
            <a:ext cx="3733002" cy="2533385"/>
            <a:chOff x="10527275" y="17500179"/>
            <a:chExt cx="5652170" cy="38358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C6014C5-6E17-12C4-57E4-0522203255F4}"/>
                </a:ext>
              </a:extLst>
            </p:cNvPr>
            <p:cNvSpPr/>
            <p:nvPr/>
          </p:nvSpPr>
          <p:spPr>
            <a:xfrm rot="1800000">
              <a:off x="10527275" y="20176040"/>
              <a:ext cx="4106583" cy="914400"/>
            </a:xfrm>
            <a:prstGeom prst="ellipse">
              <a:avLst/>
            </a:prstGeom>
            <a:noFill/>
            <a:ln w="38100" cap="flat">
              <a:solidFill>
                <a:schemeClr val="accent1">
                  <a:lumMod val="40000"/>
                  <a:lumOff val="60000"/>
                </a:schemeClr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32653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A60EDEF6-5DE4-48E1-E73E-2B85068BA689}"/>
                </a:ext>
              </a:extLst>
            </p:cNvPr>
            <p:cNvCxnSpPr/>
            <p:nvPr/>
          </p:nvCxnSpPr>
          <p:spPr>
            <a:xfrm flipV="1">
              <a:off x="11993326" y="17500179"/>
              <a:ext cx="2720297" cy="3835820"/>
            </a:xfrm>
            <a:prstGeom prst="straightConnector1">
              <a:avLst/>
            </a:prstGeom>
            <a:noFill/>
            <a:ln w="63500" cap="flat">
              <a:solidFill>
                <a:schemeClr val="accent1">
                  <a:lumMod val="40000"/>
                  <a:lumOff val="60000"/>
                </a:schemeClr>
              </a:solidFill>
              <a:prstDash val="solid"/>
              <a:miter lim="800000"/>
              <a:tailEnd type="stealth" w="lg" len="lg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310DE3D-2454-B4BC-7FB4-909249B5F90E}"/>
                </a:ext>
              </a:extLst>
            </p:cNvPr>
            <p:cNvSpPr/>
            <p:nvPr/>
          </p:nvSpPr>
          <p:spPr>
            <a:xfrm rot="1800000">
              <a:off x="12072862" y="18054942"/>
              <a:ext cx="4106583" cy="914400"/>
            </a:xfrm>
            <a:prstGeom prst="ellipse">
              <a:avLst/>
            </a:prstGeom>
            <a:noFill/>
            <a:ln w="38100" cap="flat">
              <a:solidFill>
                <a:schemeClr val="accent1">
                  <a:lumMod val="40000"/>
                  <a:lumOff val="60000"/>
                </a:schemeClr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32653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F8BCBE2-FEF9-E353-BBD5-EAA0FEA4D136}"/>
                </a:ext>
              </a:extLst>
            </p:cNvPr>
            <p:cNvSpPr/>
            <p:nvPr/>
          </p:nvSpPr>
          <p:spPr>
            <a:xfrm rot="1800000">
              <a:off x="11263168" y="19079449"/>
              <a:ext cx="4106583" cy="914400"/>
            </a:xfrm>
            <a:prstGeom prst="ellipse">
              <a:avLst/>
            </a:prstGeom>
            <a:noFill/>
            <a:ln w="38100" cap="flat">
              <a:solidFill>
                <a:schemeClr val="accent1">
                  <a:lumMod val="40000"/>
                  <a:lumOff val="60000"/>
                </a:schemeClr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32653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9089493-7394-4555-2C7E-0AEC70EF52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956214" y="18271405"/>
              <a:ext cx="276900" cy="276900"/>
            </a:xfrm>
            <a:prstGeom prst="ellipse">
              <a:avLst/>
            </a:prstGeom>
            <a:solidFill>
              <a:srgbClr val="344754"/>
            </a:solidFill>
            <a:ln w="12700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32653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0565453-BCCC-2313-D226-1C1A666E68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168931" y="19352480"/>
              <a:ext cx="276900" cy="276900"/>
            </a:xfrm>
            <a:prstGeom prst="ellipse">
              <a:avLst/>
            </a:prstGeom>
            <a:solidFill>
              <a:srgbClr val="344754"/>
            </a:solidFill>
            <a:ln w="12700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32653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7C51901-8514-2EE2-1685-6ABCDDA7B7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364523" y="20461276"/>
              <a:ext cx="276900" cy="276900"/>
            </a:xfrm>
            <a:prstGeom prst="ellipse">
              <a:avLst/>
            </a:prstGeom>
            <a:solidFill>
              <a:srgbClr val="344754"/>
            </a:solidFill>
            <a:ln w="12700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32653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EB11BA4-61FD-0C3C-CE2F-6BEFF602E8BD}"/>
                  </a:ext>
                </a:extLst>
              </p:cNvPr>
              <p:cNvSpPr txBox="1"/>
              <p:nvPr/>
            </p:nvSpPr>
            <p:spPr>
              <a:xfrm>
                <a:off x="652875" y="4465592"/>
                <a:ext cx="11267345" cy="18004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Exactly </a:t>
                </a:r>
                <a:r>
                  <a:rPr lang="en-US" sz="32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matches lower-order moments </a:t>
                </a:r>
                <a:r>
                  <a:rPr lang="en-US" sz="32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of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sz="320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0,</m:t>
                        </m:r>
                        <m:r>
                          <a:rPr lang="en-US" sz="3200" b="0" i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32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along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endParaRPr lang="en-US" sz="3200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>
                  <a:buNone/>
                </a:pPr>
                <a:endParaRPr lang="en-US" sz="5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>
                  <a:buNone/>
                </a:pPr>
                <a:endParaRPr lang="en-US" sz="5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>
                  <a:buNone/>
                </a:pPr>
                <a:endParaRPr lang="en-US" sz="5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>
                  <a:buNone/>
                </a:pPr>
                <a:r>
                  <a:rPr lang="en-US" sz="32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When # components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𝜔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32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, </a:t>
                </a:r>
                <a:r>
                  <a:rPr lang="en-US" sz="3200" b="1" dirty="0" err="1">
                    <a:solidFill>
                      <a:schemeClr val="accent6"/>
                    </a:solidFill>
                  </a:rPr>
                  <a:t>superpolynomially</a:t>
                </a:r>
                <a:r>
                  <a:rPr lang="en-US" sz="3200" b="1" dirty="0">
                    <a:solidFill>
                      <a:schemeClr val="accent6"/>
                    </a:solidFill>
                  </a:rPr>
                  <a:t> hard under SQ even to distinguish from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𝑵</m:t>
                    </m:r>
                    <m:d>
                      <m:dPr>
                        <m:ctrlPr>
                          <a:rPr lang="en-US" sz="32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sz="32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𝐈𝐝</m:t>
                        </m:r>
                      </m:e>
                    </m:d>
                  </m:oMath>
                </a14:m>
                <a:endParaRPr lang="en-US" sz="3200" b="1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EB11BA4-61FD-0C3C-CE2F-6BEFF602E8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875" y="4465592"/>
                <a:ext cx="11267345" cy="1800493"/>
              </a:xfrm>
              <a:prstGeom prst="rect">
                <a:avLst/>
              </a:prstGeom>
              <a:blipFill>
                <a:blip r:embed="rId3"/>
                <a:stretch>
                  <a:fillRect l="-1464" t="-4895" b="-97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056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D27E1-5488-D9B9-3393-3073CA8B3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SKETCH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0F794E5-A962-A12E-C622-9216FBA5C71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39" y="1294411"/>
                <a:ext cx="11704320" cy="5280271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Key technical ingredient: </a:t>
                </a:r>
                <a:r>
                  <a:rPr lang="en-US" dirty="0"/>
                  <a:t>construct 1D pushforward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0,1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which matches all low-order moments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0,1</m:t>
                        </m:r>
                      </m:e>
                    </m:d>
                  </m:oMath>
                </a14:m>
                <a:endParaRPr lang="en-US" b="0" dirty="0"/>
              </a:p>
              <a:p>
                <a:pPr marL="0" indent="0">
                  <a:buNone/>
                </a:pPr>
                <a:endParaRPr lang="en-US" sz="500" b="0" dirty="0"/>
              </a:p>
              <a:p>
                <a:pPr marL="460375" indent="0">
                  <a:buNone/>
                </a:pPr>
                <a:r>
                  <a:rPr lang="en-US" dirty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rPr>
                  <a:t>Can then construct a high-dimensional pushforward which is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𝑫</m:t>
                    </m:r>
                  </m:oMath>
                </a14:m>
                <a:r>
                  <a:rPr lang="en-US" b="1" dirty="0">
                    <a:solidFill>
                      <a:schemeClr val="accent6"/>
                    </a:solidFill>
                  </a:rPr>
                  <a:t> along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rPr>
                  <a:t> and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Gaussian along all directions orthogonal to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</a:t>
                </a:r>
                <a:endParaRPr lang="en-US" b="1" dirty="0">
                  <a:solidFill>
                    <a:schemeClr val="accent1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0F794E5-A962-A12E-C622-9216FBA5C71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39" y="1294411"/>
                <a:ext cx="11704320" cy="5280271"/>
              </a:xfrm>
              <a:blipFill>
                <a:blip r:embed="rId2"/>
                <a:stretch>
                  <a:fillRect l="-1410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F77CFA4-C120-05EE-6402-76BBBFB1AA38}"/>
                  </a:ext>
                </a:extLst>
              </p:cNvPr>
              <p:cNvSpPr txBox="1"/>
              <p:nvPr/>
            </p:nvSpPr>
            <p:spPr>
              <a:xfrm>
                <a:off x="3041649" y="3639705"/>
                <a:ext cx="610870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n-US" sz="3200" b="0" i="1" smtClean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sz="3200" b="0" i="1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⋅(</m:t>
                      </m:r>
                      <m:r>
                        <a:rPr lang="en-US" sz="3200" b="0" i="1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chemeClr val="accent5">
                                      <a:lumMod val="20000"/>
                                      <a:lumOff val="8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chemeClr val="accent5">
                                      <a:lumMod val="20000"/>
                                      <a:lumOff val="8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accent5">
                                      <a:lumMod val="20000"/>
                                      <a:lumOff val="8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3200" b="0" i="1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,…,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>
                  <a:solidFill>
                    <a:schemeClr val="accent5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F77CFA4-C120-05EE-6402-76BBBFB1AA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1649" y="3639705"/>
                <a:ext cx="6108700" cy="584775"/>
              </a:xfrm>
              <a:prstGeom prst="rect">
                <a:avLst/>
              </a:prstGeom>
              <a:blipFill>
                <a:blip r:embed="rId3"/>
                <a:stretch>
                  <a:fillRect b="-29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528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D27E1-5488-D9B9-3393-3073CA8B3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SKETCH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0F794E5-A962-A12E-C622-9216FBA5C71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39" y="1294411"/>
                <a:ext cx="11704320" cy="5280271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Key technical ingredient: </a:t>
                </a:r>
                <a:r>
                  <a:rPr lang="en-US" dirty="0"/>
                  <a:t>construct 1D pushforward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0,1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which matches all low-order moments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0,1</m:t>
                        </m:r>
                      </m:e>
                    </m:d>
                  </m:oMath>
                </a14:m>
                <a:endParaRPr lang="en-US" b="0" dirty="0"/>
              </a:p>
              <a:p>
                <a:pPr marL="0" indent="0">
                  <a:buNone/>
                </a:pPr>
                <a:endParaRPr lang="en-US" sz="1000" dirty="0"/>
              </a:p>
              <a:p>
                <a:pPr marL="0" indent="0">
                  <a:buNone/>
                </a:pPr>
                <a:r>
                  <a:rPr lang="en-US" dirty="0"/>
                  <a:t>In 1D, 2-layer networks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en-US" b="0" dirty="0"/>
                  <a:t> piecewise linear functions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0F794E5-A962-A12E-C622-9216FBA5C71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39" y="1294411"/>
                <a:ext cx="11704320" cy="5280271"/>
              </a:xfrm>
              <a:blipFill>
                <a:blip r:embed="rId2"/>
                <a:stretch>
                  <a:fillRect l="-1410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1966A771-37A9-CF7D-B0C7-395C9798A1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349"/>
          <a:stretch/>
        </p:blipFill>
        <p:spPr>
          <a:xfrm>
            <a:off x="2370761" y="3288466"/>
            <a:ext cx="7450474" cy="2208998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B23CFD-60FC-6AD6-566E-A612EC7DC796}"/>
              </a:ext>
            </a:extLst>
          </p:cNvPr>
          <p:cNvSpPr txBox="1"/>
          <p:nvPr/>
        </p:nvSpPr>
        <p:spPr>
          <a:xfrm>
            <a:off x="243838" y="5653782"/>
            <a:ext cx="117043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Main issue:</a:t>
            </a:r>
            <a:r>
              <a:rPr lang="en-US" sz="32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2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slopes are infinite... to implement this with a </a:t>
            </a:r>
            <a:r>
              <a:rPr lang="en-US" sz="3200" dirty="0" err="1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ReLU</a:t>
            </a:r>
            <a:r>
              <a:rPr lang="en-US" sz="32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network, we’d need infinitely large weights! </a:t>
            </a:r>
            <a:r>
              <a:rPr lang="en-US" sz="32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ym typeface="Wingdings" pitchFamily="2" charset="2"/>
              </a:rPr>
              <a:t> </a:t>
            </a:r>
            <a:endParaRPr lang="en-US" sz="3200" b="1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89837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60415D67-DF7C-5A6F-5F36-6B872B4F92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349"/>
          <a:stretch/>
        </p:blipFill>
        <p:spPr>
          <a:xfrm>
            <a:off x="2370763" y="3288466"/>
            <a:ext cx="7450474" cy="2208998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ED27E1-5488-D9B9-3393-3073CA8B3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SKETCH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0F794E5-A962-A12E-C622-9216FBA5C71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39" y="1294411"/>
                <a:ext cx="11704320" cy="5280271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Key technical ingredient: </a:t>
                </a:r>
                <a:r>
                  <a:rPr lang="en-US" dirty="0"/>
                  <a:t>construct 1D pushforward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0,1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which matches all low-order moments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0,1</m:t>
                        </m:r>
                      </m:e>
                    </m:d>
                  </m:oMath>
                </a14:m>
                <a:endParaRPr lang="en-US" b="0" dirty="0"/>
              </a:p>
              <a:p>
                <a:pPr marL="0" indent="0">
                  <a:buNone/>
                </a:pPr>
                <a:endParaRPr lang="en-US" sz="1000" dirty="0"/>
              </a:p>
              <a:p>
                <a:pPr marL="0" indent="0">
                  <a:buNone/>
                </a:pPr>
                <a:r>
                  <a:rPr lang="en-US" dirty="0"/>
                  <a:t>In 1D, 2-layer networks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en-US" b="0" dirty="0"/>
                  <a:t> piecewise linear functions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0F794E5-A962-A12E-C622-9216FBA5C71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39" y="1294411"/>
                <a:ext cx="11704320" cy="5280271"/>
              </a:xfrm>
              <a:blipFill>
                <a:blip r:embed="rId3"/>
                <a:stretch>
                  <a:fillRect l="-1410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5DB23CFD-60FC-6AD6-566E-A612EC7DC796}"/>
              </a:ext>
            </a:extLst>
          </p:cNvPr>
          <p:cNvSpPr txBox="1"/>
          <p:nvPr/>
        </p:nvSpPr>
        <p:spPr>
          <a:xfrm>
            <a:off x="243838" y="5653782"/>
            <a:ext cx="117043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Main issue:</a:t>
            </a:r>
            <a:r>
              <a:rPr lang="en-US" sz="32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2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slopes are infinite... to implement this with a </a:t>
            </a:r>
            <a:r>
              <a:rPr lang="en-US" sz="3200" dirty="0" err="1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ReLU</a:t>
            </a:r>
            <a:r>
              <a:rPr lang="en-US" sz="32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network, we’d need infinitely large weights! </a:t>
            </a:r>
            <a:r>
              <a:rPr lang="en-US" sz="32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ym typeface="Wingdings" pitchFamily="2" charset="2"/>
              </a:rPr>
              <a:t> </a:t>
            </a:r>
            <a:endParaRPr lang="en-US" sz="3200" b="1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74120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2018369-0CB0-ED09-8A7C-A1D92BA4A22C}"/>
              </a:ext>
            </a:extLst>
          </p:cNvPr>
          <p:cNvSpPr txBox="1"/>
          <p:nvPr/>
        </p:nvSpPr>
        <p:spPr>
          <a:xfrm>
            <a:off x="243841" y="1294411"/>
            <a:ext cx="8599217" cy="5847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Diffusion models: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20000"/>
                    <a:lumOff val="8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General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reduction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20000"/>
                    <a:lumOff val="8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from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distribution learning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20000"/>
                    <a:lumOff val="8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to a supervised learning task (</a:t>
            </a:r>
            <a:r>
              <a:rPr lang="en-US" sz="32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“s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core estimation”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lang="en-US" sz="3200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  <a:p>
            <a:pPr marL="920750" lvl="1">
              <a:defRPr/>
            </a:pPr>
            <a:endParaRPr lang="en-US" sz="500" dirty="0">
              <a:solidFill>
                <a:schemeClr val="bg1">
                  <a:lumMod val="6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  <a:p>
            <a:pPr marL="920750" lvl="1">
              <a:defRPr/>
            </a:pPr>
            <a:endParaRPr lang="en-US" sz="500" dirty="0">
              <a:solidFill>
                <a:schemeClr val="bg1">
                  <a:lumMod val="6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  <a:p>
            <a:pPr marL="920750" lvl="1">
              <a:defRPr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joint w/ </a:t>
            </a:r>
            <a:r>
              <a:rPr lang="en-US" sz="2400" dirty="0" err="1">
                <a:solidFill>
                  <a:schemeClr val="bg1">
                    <a:lumMod val="6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Sinho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 </a:t>
            </a:r>
            <a:r>
              <a:rPr lang="en-US" sz="2400" dirty="0" err="1">
                <a:solidFill>
                  <a:schemeClr val="bg1">
                    <a:lumMod val="6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Chewi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, Jerry Li, </a:t>
            </a:r>
            <a:r>
              <a:rPr lang="en-US" sz="2400" dirty="0" err="1">
                <a:solidFill>
                  <a:schemeClr val="bg1">
                    <a:lumMod val="6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Yuanzhi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 Li, Adil Salim, </a:t>
            </a:r>
            <a:r>
              <a:rPr lang="en-US" sz="2400" dirty="0" err="1">
                <a:solidFill>
                  <a:schemeClr val="bg1">
                    <a:lumMod val="6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Anru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 Zhang: </a:t>
            </a:r>
            <a:r>
              <a:rPr lang="en-US" sz="2400" i="1" dirty="0">
                <a:solidFill>
                  <a:schemeClr val="bg1">
                    <a:lumMod val="8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Sampling is as easy as learning the score: theory for diffusion models with minimal data assumptions.</a:t>
            </a:r>
            <a:endParaRPr kumimoji="0" lang="en-US" sz="2400" i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20750" lvl="1">
              <a:defRPr/>
            </a:pP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3200" b="1" dirty="0">
                <a:solidFill>
                  <a:srgbClr val="418AB3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SQ lower bound: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Hardness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20000"/>
                    <a:lumOff val="8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for learning pushforwards of Gaussians</a:t>
            </a:r>
          </a:p>
          <a:p>
            <a:pPr marL="92075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2075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2075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joint w/ Jerry Li,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Yuanzhi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Li: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Learning (very) simple generative models is hard.</a:t>
            </a:r>
          </a:p>
          <a:p>
            <a:pPr marL="514350" indent="-514350">
              <a:buFont typeface="+mj-lt"/>
              <a:buAutoNum type="arabicPeriod"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EC306">
                  <a:lumMod val="60000"/>
                  <a:lumOff val="4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FC6DB6-03B6-1AB3-91D5-26ECD26CB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TALK</a:t>
            </a:r>
          </a:p>
        </p:txBody>
      </p:sp>
      <p:pic>
        <p:nvPicPr>
          <p:cNvPr id="2050" name="Picture 2" descr="Team | FODSI">
            <a:extLst>
              <a:ext uri="{FF2B5EF4-FFF2-40B4-BE49-F238E27FC236}">
                <a16:creationId xmlns:a16="http://schemas.microsoft.com/office/drawing/2014/main" id="{C7BFC155-B24B-C835-8939-35F2920973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6" b="16855"/>
          <a:stretch/>
        </p:blipFill>
        <p:spPr bwMode="auto">
          <a:xfrm>
            <a:off x="8843058" y="1134941"/>
            <a:ext cx="1423276" cy="1423277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Jerry Li at Microsoft Research">
            <a:extLst>
              <a:ext uri="{FF2B5EF4-FFF2-40B4-BE49-F238E27FC236}">
                <a16:creationId xmlns:a16="http://schemas.microsoft.com/office/drawing/2014/main" id="{9896F9F9-684F-C222-A61B-3833245C0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4687" y="2005724"/>
            <a:ext cx="1423276" cy="1423276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Yuanzhi Li - Assistant Professor - Carnegie Mellon University | LinkedIn">
            <a:extLst>
              <a:ext uri="{FF2B5EF4-FFF2-40B4-BE49-F238E27FC236}">
                <a16:creationId xmlns:a16="http://schemas.microsoft.com/office/drawing/2014/main" id="{DA976EE9-CE05-A090-07C6-2F4CCE2736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5" t="16964" r="23556" b="27350"/>
          <a:stretch/>
        </p:blipFill>
        <p:spPr bwMode="auto">
          <a:xfrm>
            <a:off x="8843058" y="3063764"/>
            <a:ext cx="1423276" cy="1423276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nru Zhang | Scholars@Duke">
            <a:extLst>
              <a:ext uri="{FF2B5EF4-FFF2-40B4-BE49-F238E27FC236}">
                <a16:creationId xmlns:a16="http://schemas.microsoft.com/office/drawing/2014/main" id="{853FBDC1-4BE5-251B-1449-6EB7C41F65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33"/>
          <a:stretch/>
        </p:blipFill>
        <p:spPr bwMode="auto">
          <a:xfrm>
            <a:off x="8843058" y="4992586"/>
            <a:ext cx="1423276" cy="1423276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omepage">
            <a:extLst>
              <a:ext uri="{FF2B5EF4-FFF2-40B4-BE49-F238E27FC236}">
                <a16:creationId xmlns:a16="http://schemas.microsoft.com/office/drawing/2014/main" id="{34CD2A32-25E7-B706-1801-1312581A17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0" b="14508"/>
          <a:stretch/>
        </p:blipFill>
        <p:spPr bwMode="auto">
          <a:xfrm>
            <a:off x="10404687" y="3969637"/>
            <a:ext cx="1423276" cy="1423276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2065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60415D67-DF7C-5A6F-5F36-6B872B4F92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349"/>
          <a:stretch/>
        </p:blipFill>
        <p:spPr>
          <a:xfrm>
            <a:off x="2370763" y="3288466"/>
            <a:ext cx="7450474" cy="2208998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ED27E1-5488-D9B9-3393-3073CA8B3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SKETCH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0F794E5-A962-A12E-C622-9216FBA5C71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39" y="1294411"/>
                <a:ext cx="11704320" cy="5280271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Key technical ingredient: </a:t>
                </a:r>
                <a:r>
                  <a:rPr lang="en-US" dirty="0"/>
                  <a:t>construct 1D pushforward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0,1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which matches all low-order moments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0,1</m:t>
                        </m:r>
                      </m:e>
                    </m:d>
                  </m:oMath>
                </a14:m>
                <a:endParaRPr lang="en-US" b="0" dirty="0"/>
              </a:p>
              <a:p>
                <a:pPr marL="0" indent="0">
                  <a:buNone/>
                </a:pPr>
                <a:endParaRPr lang="en-US" sz="1000" dirty="0"/>
              </a:p>
              <a:p>
                <a:pPr marL="0" indent="0">
                  <a:buNone/>
                </a:pPr>
                <a:r>
                  <a:rPr lang="en-US" dirty="0"/>
                  <a:t>In 1D, 2-layer networks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en-US" b="0" dirty="0"/>
                  <a:t> piecewise linear functions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0F794E5-A962-A12E-C622-9216FBA5C71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39" y="1294411"/>
                <a:ext cx="11704320" cy="5280271"/>
              </a:xfrm>
              <a:blipFill>
                <a:blip r:embed="rId3"/>
                <a:stretch>
                  <a:fillRect l="-1410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5DB23CFD-60FC-6AD6-566E-A612EC7DC796}"/>
              </a:ext>
            </a:extLst>
          </p:cNvPr>
          <p:cNvSpPr txBox="1"/>
          <p:nvPr/>
        </p:nvSpPr>
        <p:spPr>
          <a:xfrm>
            <a:off x="243838" y="5653782"/>
            <a:ext cx="117043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Main issue:</a:t>
            </a:r>
            <a:r>
              <a:rPr lang="en-US" sz="32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2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slopes are infinite... to implement this with a </a:t>
            </a:r>
            <a:r>
              <a:rPr lang="en-US" sz="3200" dirty="0" err="1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ReLU</a:t>
            </a:r>
            <a:r>
              <a:rPr lang="en-US" sz="32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network, we’d need infinitely large weights! </a:t>
            </a:r>
            <a:r>
              <a:rPr lang="en-US" sz="32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ym typeface="Wingdings" pitchFamily="2" charset="2"/>
              </a:rPr>
              <a:t> </a:t>
            </a:r>
            <a:endParaRPr lang="en-US" sz="3200" b="1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63DA258-4602-5AED-69EB-9942B12FA4E2}"/>
              </a:ext>
            </a:extLst>
          </p:cNvPr>
          <p:cNvCxnSpPr/>
          <p:nvPr/>
        </p:nvCxnSpPr>
        <p:spPr>
          <a:xfrm>
            <a:off x="8120324" y="4076700"/>
            <a:ext cx="0" cy="304800"/>
          </a:xfrm>
          <a:prstGeom prst="line">
            <a:avLst/>
          </a:prstGeom>
          <a:ln w="8890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0116581-1856-849D-AF11-3463D793F8C3}"/>
              </a:ext>
            </a:extLst>
          </p:cNvPr>
          <p:cNvCxnSpPr/>
          <p:nvPr/>
        </p:nvCxnSpPr>
        <p:spPr>
          <a:xfrm>
            <a:off x="8699500" y="4076700"/>
            <a:ext cx="0" cy="304800"/>
          </a:xfrm>
          <a:prstGeom prst="line">
            <a:avLst/>
          </a:prstGeom>
          <a:ln w="8890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503D37E-8B0C-FA2B-18EC-53E0AAE25B28}"/>
              </a:ext>
            </a:extLst>
          </p:cNvPr>
          <p:cNvCxnSpPr>
            <a:cxnSpLocks/>
          </p:cNvCxnSpPr>
          <p:nvPr/>
        </p:nvCxnSpPr>
        <p:spPr>
          <a:xfrm flipH="1">
            <a:off x="8073581" y="4089400"/>
            <a:ext cx="667512" cy="0"/>
          </a:xfrm>
          <a:prstGeom prst="line">
            <a:avLst/>
          </a:prstGeom>
          <a:ln w="8890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88999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21DAC-94C7-8B35-5F80-4B525D22D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SKETCH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44F639-FF1B-BBC0-9C20-4A50B991C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3521365"/>
            <a:ext cx="11704320" cy="348068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Idea: </a:t>
            </a:r>
            <a:r>
              <a:rPr lang="en-US" dirty="0"/>
              <a:t>perturb the slopes of the function along a certain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ODE</a:t>
            </a:r>
          </a:p>
          <a:p>
            <a:pPr marL="460375" indent="0">
              <a:buNone/>
            </a:pP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- maintains the moments of the pushforward </a:t>
            </a:r>
          </a:p>
          <a:p>
            <a:pPr marL="460375" indent="0">
              <a:buNone/>
            </a:pP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- gradually decreases weights needed to implement function</a:t>
            </a:r>
          </a:p>
          <a:p>
            <a:pPr marL="460375" indent="0">
              <a:buNone/>
            </a:pPr>
            <a:endParaRPr lang="en-US" sz="16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11113" indent="0">
              <a:buNone/>
            </a:pPr>
            <a:r>
              <a:rPr lang="en-US" dirty="0"/>
              <a:t>To ensure bases of the bumps don’t collide, can only run ODE for small amount of time, but enough to get poly-bounded slopes</a:t>
            </a:r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3AA241F4-C17D-1C44-44EC-4CC80C60D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79" y="1487466"/>
            <a:ext cx="10955642" cy="1840845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933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12D8488-B40D-443F-F639-83E982BDD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567" y="1466186"/>
            <a:ext cx="6057900" cy="330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8CCE55-7D66-10D3-EA48-11B8490BA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THE WORST CASE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B5A9F6B-5612-85F5-B4E7-7B7D1348F596}"/>
              </a:ext>
            </a:extLst>
          </p:cNvPr>
          <p:cNvSpPr txBox="1">
            <a:spLocks/>
          </p:cNvSpPr>
          <p:nvPr/>
        </p:nvSpPr>
        <p:spPr>
          <a:xfrm>
            <a:off x="243840" y="1294412"/>
            <a:ext cx="11704320" cy="5280270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20000"/>
                    <a:lumOff val="8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Hard examples are pathological and, upon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random perturbation,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20000"/>
                    <a:lumOff val="8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become tractable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FEC306">
                  <a:lumMod val="20000"/>
                  <a:lumOff val="8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DB70898-412D-D92F-25CA-7B45B9E0DE5C}"/>
              </a:ext>
            </a:extLst>
          </p:cNvPr>
          <p:cNvCxnSpPr>
            <a:cxnSpLocks/>
          </p:cNvCxnSpPr>
          <p:nvPr/>
        </p:nvCxnSpPr>
        <p:spPr>
          <a:xfrm flipV="1">
            <a:off x="3475973" y="2074425"/>
            <a:ext cx="0" cy="2159256"/>
          </a:xfrm>
          <a:prstGeom prst="straightConnector1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headEnd type="stealth" w="lg" len="lg"/>
            <a:tailEnd type="stealth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7E35902-6C14-0690-A73E-2228DC45950B}"/>
              </a:ext>
            </a:extLst>
          </p:cNvPr>
          <p:cNvSpPr txBox="1"/>
          <p:nvPr/>
        </p:nvSpPr>
        <p:spPr>
          <a:xfrm>
            <a:off x="2276366" y="2830887"/>
            <a:ext cx="12068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40000"/>
                    <a:lumOff val="6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40000"/>
                    <a:lumOff val="6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complexity</a:t>
            </a:r>
          </a:p>
        </p:txBody>
      </p:sp>
    </p:spTree>
    <p:extLst>
      <p:ext uri="{BB962C8B-B14F-4D97-AF65-F5344CB8AC3E}">
        <p14:creationId xmlns:p14="http://schemas.microsoft.com/office/powerpoint/2010/main" val="366801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CCE55-7D66-10D3-EA48-11B8490BA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THE WORST CASE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B5A9F6B-5612-85F5-B4E7-7B7D1348F596}"/>
              </a:ext>
            </a:extLst>
          </p:cNvPr>
          <p:cNvSpPr txBox="1">
            <a:spLocks/>
          </p:cNvSpPr>
          <p:nvPr/>
        </p:nvSpPr>
        <p:spPr>
          <a:xfrm>
            <a:off x="243840" y="1294412"/>
            <a:ext cx="11704320" cy="5280270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20000"/>
                    <a:lumOff val="8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Hard examples are pathological and, upon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random perturbation,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20000"/>
                    <a:lumOff val="8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become tractable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C46E10D-BBDA-777E-46D7-7E0458DDC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567" y="1294411"/>
            <a:ext cx="5955459" cy="354460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E6C8197-72D3-899C-28FD-20A2C0C7EA17}"/>
              </a:ext>
            </a:extLst>
          </p:cNvPr>
          <p:cNvSpPr txBox="1"/>
          <p:nvPr/>
        </p:nvSpPr>
        <p:spPr>
          <a:xfrm>
            <a:off x="1847787" y="2830301"/>
            <a:ext cx="1635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smoothed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40000"/>
                    <a:lumOff val="6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40000"/>
                    <a:lumOff val="6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complexity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752718E-BFC6-FAB7-0002-A63ACF95A81F}"/>
              </a:ext>
            </a:extLst>
          </p:cNvPr>
          <p:cNvCxnSpPr>
            <a:cxnSpLocks/>
          </p:cNvCxnSpPr>
          <p:nvPr/>
        </p:nvCxnSpPr>
        <p:spPr>
          <a:xfrm flipV="1">
            <a:off x="3475973" y="2073839"/>
            <a:ext cx="0" cy="2159256"/>
          </a:xfrm>
          <a:prstGeom prst="straightConnector1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headEnd type="stealth" w="lg" len="lg"/>
            <a:tailEnd type="stealth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992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CCE55-7D66-10D3-EA48-11B8490BA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THE WORST CASE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6B5A9F6B-5612-85F5-B4E7-7B7D1348F59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3840" y="1294412"/>
                <a:ext cx="11704320" cy="5280270"/>
              </a:xfrm>
              <a:prstGeom prst="rect">
                <a:avLst/>
              </a:prstGeom>
              <a:effectLst/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Hard examples are pathological and, upon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random perturbation,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become tractable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Can consider pushforwards by networks where every parameter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has been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randoml</a:t>
                </a:r>
                <a:r>
                  <a:rPr lang="en-US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latin typeface="Calibri" panose="020F0502020204030204"/>
                  </a:rPr>
                  <a:t>y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perturbed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by </a:t>
                </a:r>
                <a14:m>
                  <m:oMath xmlns:m="http://schemas.openxmlformats.org/officeDocument/2006/math"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60000"/>
                            <a:lumOff val="4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~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60000"/>
                            <a:lumOff val="4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1/</m:t>
                    </m:r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60000"/>
                            <a:lumOff val="4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poly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𝑟</m:t>
                        </m:r>
                      </m:e>
                    </m:d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6B5A9F6B-5612-85F5-B4E7-7B7D1348F5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1294412"/>
                <a:ext cx="11704320" cy="5280270"/>
              </a:xfrm>
              <a:prstGeom prst="rect">
                <a:avLst/>
              </a:prstGeom>
              <a:blipFill>
                <a:blip r:embed="rId3"/>
                <a:stretch>
                  <a:fillRect l="-1410" t="-2638"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681D842D-C87E-A8C7-DF0F-6FAD2D3965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567" y="1294411"/>
            <a:ext cx="5955459" cy="354460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DD48806-A1D4-16C2-AB6C-0C5DF232A240}"/>
              </a:ext>
            </a:extLst>
          </p:cNvPr>
          <p:cNvSpPr txBox="1"/>
          <p:nvPr/>
        </p:nvSpPr>
        <p:spPr>
          <a:xfrm>
            <a:off x="1847787" y="2830301"/>
            <a:ext cx="1635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smoothed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40000"/>
                    <a:lumOff val="6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40000"/>
                    <a:lumOff val="6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complexity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1E9EB9A-B69F-7B31-2FD3-02E88C7D9AB2}"/>
              </a:ext>
            </a:extLst>
          </p:cNvPr>
          <p:cNvCxnSpPr>
            <a:cxnSpLocks/>
          </p:cNvCxnSpPr>
          <p:nvPr/>
        </p:nvCxnSpPr>
        <p:spPr>
          <a:xfrm flipV="1">
            <a:off x="3475973" y="2073839"/>
            <a:ext cx="0" cy="2159256"/>
          </a:xfrm>
          <a:prstGeom prst="straightConnector1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headEnd type="stealth" w="lg" len="lg"/>
            <a:tailEnd type="stealth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014379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471A9-30C9-A04E-B29A-C8633592A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THE WORST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E006F0-DC3E-D594-5060-A09436016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3533172"/>
            <a:ext cx="11897742" cy="23614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We also obtain efficient algorithms for higher degree activations</a:t>
            </a:r>
          </a:p>
          <a:p>
            <a:pPr marL="0" indent="0">
              <a:buNone/>
            </a:pPr>
            <a:endParaRPr lang="en-US" sz="500" dirty="0"/>
          </a:p>
          <a:p>
            <a:pPr marL="0" indent="0">
              <a:buNone/>
            </a:pPr>
            <a:r>
              <a:rPr lang="en-US" dirty="0"/>
              <a:t>Algorithms based on sum-of-squares, method of moments, and connection to a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noncommutative generalization of tensor decomposition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C4D38D53-76B2-7ED1-E91D-E99A20CB15C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39" y="1467727"/>
                <a:ext cx="11704319" cy="1710214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Thm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 </a:t>
                </a:r>
                <a:r>
                  <a:rPr kumimoji="0" lang="en-US" sz="32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[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C</a:t>
                </a:r>
                <a:r>
                  <a:rPr kumimoji="0" lang="en-US" sz="32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-</a:t>
                </a:r>
                <a:r>
                  <a:rPr kumimoji="0" lang="en-US" sz="32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Li-Li-Zhang</a:t>
                </a:r>
                <a:r>
                  <a:rPr kumimoji="0" lang="en-US" sz="3200" i="0" u="none" strike="noStrike" kern="1200" cap="none" spc="0" normalizeH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 ’22, informal</a:t>
                </a:r>
                <a:r>
                  <a:rPr kumimoji="0" lang="en-US" sz="32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]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: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 </a:t>
                </a:r>
                <a:r>
                  <a:rPr kumimoji="0" lang="en-US" sz="32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When activations are </a:t>
                </a:r>
                <a:r>
                  <a:rPr kumimoji="0" lang="en-US" sz="3200" i="0" u="none" strike="noStrike" kern="1200" cap="none" spc="0" normalizeH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quadratic, </a:t>
                </a:r>
                <a:r>
                  <a:rPr lang="en-US" sz="3200" dirty="0"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here is an algorithm for recovering the parameters of any smoothed pushforward in time/samples </a:t>
                </a:r>
                <a14:m>
                  <m:oMath xmlns:m="http://schemas.openxmlformats.org/officeDocument/2006/math"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A6B727">
                            <a:lumMod val="60000"/>
                            <a:lumOff val="4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𝐩𝐨𝐥𝐲</m:t>
                    </m:r>
                    <m:d>
                      <m:dPr>
                        <m:ctrlPr>
                          <a:rPr kumimoji="0" lang="en-US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6B7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6B7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𝒓</m:t>
                        </m:r>
                        <m:r>
                          <a:rPr kumimoji="0" lang="en-US" sz="32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6B7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0" lang="en-US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6B7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𝒅</m:t>
                        </m:r>
                        <m:r>
                          <a:rPr kumimoji="0" lang="en-US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6B7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0" lang="en-US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6B7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6B7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kumimoji="0" lang="en-US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6B7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𝜺</m:t>
                        </m:r>
                      </m:e>
                    </m:d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 when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60000"/>
                            <a:lumOff val="4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𝑑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60000"/>
                            <a:lumOff val="4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≥</m:t>
                    </m:r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60000"/>
                            <a:lumOff val="4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Ω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EC306">
                                    <a:lumMod val="60000"/>
                                    <a:lumOff val="4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EC306">
                                    <a:lumMod val="60000"/>
                                    <a:lumOff val="4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EC306">
                                    <a:lumMod val="60000"/>
                                    <a:lumOff val="4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A6B727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C4D38D53-76B2-7ED1-E91D-E99A20CB15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39" y="1467727"/>
                <a:ext cx="11704319" cy="1710214"/>
              </a:xfrm>
              <a:prstGeom prst="roundRect">
                <a:avLst>
                  <a:gd name="adj" fmla="val 6119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EE35563-8F3F-436C-C6E4-B5221672C618}"/>
                  </a:ext>
                </a:extLst>
              </p:cNvPr>
              <p:cNvSpPr txBox="1"/>
              <p:nvPr/>
            </p:nvSpPr>
            <p:spPr>
              <a:xfrm>
                <a:off x="9811970" y="110003"/>
                <a:ext cx="232961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18AB3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𝑟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18AB3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input dimension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18AB3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18AB3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</a:t>
                </a:r>
                <a:r>
                  <a:rPr kumimoji="0" lang="en-US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418AB3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18AB3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output dimension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EE35563-8F3F-436C-C6E4-B5221672C6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1970" y="110003"/>
                <a:ext cx="2329612" cy="707886"/>
              </a:xfrm>
              <a:prstGeom prst="rect">
                <a:avLst/>
              </a:prstGeom>
              <a:blipFill>
                <a:blip r:embed="rId4"/>
                <a:stretch>
                  <a:fillRect l="-541" t="-5263" r="-2703" b="-192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367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36EF3-287E-5482-2110-D03F9DEC1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81051-779B-5348-4E5B-2B2A2E554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1"/>
            <a:ext cx="11704320" cy="55635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More practical algorithms?</a:t>
            </a:r>
          </a:p>
          <a:p>
            <a:pPr marL="0" indent="0">
              <a:buNone/>
            </a:pPr>
            <a:endParaRPr lang="en-US" sz="400" dirty="0"/>
          </a:p>
          <a:p>
            <a:pPr marL="0" indent="0">
              <a:buNone/>
            </a:pPr>
            <a:endParaRPr lang="en-US" sz="400" dirty="0"/>
          </a:p>
          <a:p>
            <a:pPr marL="0" indent="0">
              <a:buNone/>
            </a:pPr>
            <a:r>
              <a:rPr lang="en-US" dirty="0"/>
              <a:t>Beyond polynomial activations?</a:t>
            </a:r>
          </a:p>
          <a:p>
            <a:pPr marL="0" indent="0">
              <a:buNone/>
            </a:pPr>
            <a:endParaRPr lang="en-US" sz="400" dirty="0"/>
          </a:p>
          <a:p>
            <a:pPr marL="0" indent="0">
              <a:buNone/>
            </a:pPr>
            <a:endParaRPr lang="en-US" sz="400" dirty="0"/>
          </a:p>
          <a:p>
            <a:pPr marL="0" indent="0">
              <a:buNone/>
            </a:pPr>
            <a:r>
              <a:rPr lang="en-US" dirty="0"/>
              <a:t>Hardness for polynomial activations?</a:t>
            </a:r>
          </a:p>
          <a:p>
            <a:pPr marL="0" indent="0">
              <a:buNone/>
            </a:pPr>
            <a:endParaRPr lang="en-US" sz="400" dirty="0"/>
          </a:p>
          <a:p>
            <a:pPr marL="0" indent="0">
              <a:buNone/>
            </a:pPr>
            <a:endParaRPr lang="en-US" sz="400" dirty="0"/>
          </a:p>
          <a:p>
            <a:pPr marL="0" indent="0">
              <a:buNone/>
            </a:pPr>
            <a:r>
              <a:rPr lang="en-US" dirty="0"/>
              <a:t>New notions of distribution learning?</a:t>
            </a:r>
          </a:p>
          <a:p>
            <a:pPr marL="350838" indent="0">
              <a:buNone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e.g. learning in “computational” distance (“outcome indistinguishability”)</a:t>
            </a:r>
          </a:p>
          <a:p>
            <a:pPr marL="0" indent="0">
              <a:buNone/>
            </a:pP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812481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F304A9-BE8B-1927-F740-3584E4AA6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4006" y="301366"/>
            <a:ext cx="4923988" cy="6255268"/>
          </a:xfrm>
        </p:spPr>
        <p:txBody>
          <a:bodyPr anchor="ctr" anchorCtr="0">
            <a:noAutofit/>
          </a:bodyPr>
          <a:lstStyle/>
          <a:p>
            <a:pPr marL="4763" indent="0" algn="ctr">
              <a:buNone/>
            </a:pPr>
            <a:r>
              <a:rPr lang="en-US" sz="3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DIFFUSION MODELS</a:t>
            </a:r>
          </a:p>
          <a:p>
            <a:pPr marL="4763" indent="0" algn="ctr">
              <a:spcBef>
                <a:spcPts val="0"/>
              </a:spcBef>
              <a:buNone/>
            </a:pPr>
            <a:r>
              <a:rPr lang="en-US" sz="2800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Crash course</a:t>
            </a:r>
          </a:p>
          <a:p>
            <a:pPr marL="4763" indent="0" algn="ctr">
              <a:spcBef>
                <a:spcPts val="0"/>
              </a:spcBef>
              <a:buNone/>
            </a:pPr>
            <a:r>
              <a:rPr lang="en-US" sz="2800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Prior work / our results</a:t>
            </a:r>
          </a:p>
          <a:p>
            <a:pPr marL="4763" indent="0" algn="ctr">
              <a:spcBef>
                <a:spcPts val="0"/>
              </a:spcBef>
              <a:buNone/>
            </a:pPr>
            <a:r>
              <a:rPr lang="en-US" sz="2800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Proof sketch</a:t>
            </a:r>
          </a:p>
          <a:p>
            <a:pPr marL="4763" indent="0" algn="ctr">
              <a:spcBef>
                <a:spcPts val="0"/>
              </a:spcBef>
              <a:buNone/>
            </a:pPr>
            <a:endParaRPr lang="en-US" sz="900" i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4763" indent="0" algn="ctr">
              <a:spcBef>
                <a:spcPts val="0"/>
              </a:spcBef>
              <a:buNone/>
            </a:pPr>
            <a:endParaRPr lang="en-US" sz="900" i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4763" indent="0" algn="ctr">
              <a:buNone/>
            </a:pPr>
            <a:r>
              <a:rPr lang="en-US" sz="3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SQ HARDNESS</a:t>
            </a:r>
          </a:p>
          <a:p>
            <a:pPr marL="4763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Setup / prior work</a:t>
            </a:r>
          </a:p>
          <a:p>
            <a:pPr marL="4763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20000"/>
                    <a:lumOff val="8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Lower bound</a:t>
            </a:r>
          </a:p>
          <a:p>
            <a:pPr marL="4763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900" b="0" i="1" u="none" strike="noStrike" kern="1200" cap="none" spc="0" normalizeH="0" baseline="0" noProof="0" dirty="0">
              <a:ln>
                <a:noFill/>
              </a:ln>
              <a:solidFill>
                <a:srgbClr val="418AB3">
                  <a:lumMod val="20000"/>
                  <a:lumOff val="8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763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900" b="0" i="1" u="none" strike="noStrike" kern="1200" cap="none" spc="0" normalizeH="0" baseline="0" noProof="0" dirty="0">
              <a:ln>
                <a:noFill/>
              </a:ln>
              <a:solidFill>
                <a:srgbClr val="418AB3">
                  <a:lumMod val="20000"/>
                  <a:lumOff val="8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763" indent="0" algn="ctr">
              <a:buNone/>
            </a:pPr>
            <a:r>
              <a:rPr lang="en-US" sz="3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TAKEAWAYS</a:t>
            </a:r>
          </a:p>
        </p:txBody>
      </p:sp>
    </p:spTree>
    <p:extLst>
      <p:ext uri="{BB962C8B-B14F-4D97-AF65-F5344CB8AC3E}">
        <p14:creationId xmlns:p14="http://schemas.microsoft.com/office/powerpoint/2010/main" val="75893738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6C117-4F13-AB40-BC73-4EBE64133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4E1E31-F708-004D-BA64-D4AD03115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0"/>
            <a:ext cx="11704320" cy="532731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Pushforwards are a powerful way of modeling real-world distributions, but </a:t>
            </a:r>
            <a:r>
              <a:rPr lang="en-US" sz="2800" b="1" dirty="0">
                <a:solidFill>
                  <a:schemeClr val="accent6"/>
                </a:solidFill>
              </a:rPr>
              <a:t>very little known </a:t>
            </a:r>
            <a:r>
              <a:rPr lang="en-US" sz="2800" dirty="0" err="1"/>
              <a:t>w.r.t.</a:t>
            </a:r>
            <a:r>
              <a:rPr lang="en-US" sz="2800" dirty="0"/>
              <a:t> </a:t>
            </a:r>
            <a:r>
              <a:rPr lang="en-US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provable guarantees for training/evaluating models</a:t>
            </a:r>
          </a:p>
          <a:p>
            <a:pPr marL="0" indent="0">
              <a:buNone/>
            </a:pPr>
            <a:endParaRPr lang="en-US" sz="1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en-US" sz="2800" dirty="0"/>
              <a:t>Perspectives from </a:t>
            </a: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TCS/learning theory </a:t>
            </a:r>
            <a:r>
              <a:rPr lang="en-US" sz="2800" dirty="0"/>
              <a:t>helpful for filling this gap</a:t>
            </a:r>
          </a:p>
          <a:p>
            <a:pPr marL="342900" indent="0">
              <a:buNone/>
            </a:pPr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Pseudorandom generators, distribution learning theory, smoothed analysis, method of moments / tensor methods, convex programming hierarchies, discretization analysis for log-concave sampling</a:t>
            </a:r>
          </a:p>
          <a:p>
            <a:pPr marL="0" indent="0">
              <a:buNone/>
            </a:pPr>
            <a:endParaRPr lang="en-US" sz="1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en-US" sz="2800" dirty="0"/>
              <a:t>By building on these ideas, we proved</a:t>
            </a:r>
          </a:p>
          <a:p>
            <a:r>
              <a:rPr lang="en-US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Diffusion models are completely principled </a:t>
            </a:r>
            <a:r>
              <a:rPr lang="en-US" sz="2600" dirty="0"/>
              <a:t>assuming accurate score estimation</a:t>
            </a:r>
          </a:p>
          <a:p>
            <a:r>
              <a:rPr lang="en-US" sz="2600" b="1" dirty="0">
                <a:solidFill>
                  <a:schemeClr val="accent6"/>
                </a:solidFill>
              </a:rPr>
              <a:t>Lower bounds </a:t>
            </a:r>
            <a:r>
              <a:rPr lang="en-US" sz="2600" dirty="0"/>
              <a:t>+ </a:t>
            </a:r>
            <a:r>
              <a:rPr lang="en-US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smoothed upper bounds </a:t>
            </a:r>
            <a:r>
              <a:rPr lang="en-US" sz="2600" dirty="0"/>
              <a:t>for certain simple pushforwards</a:t>
            </a:r>
          </a:p>
          <a:p>
            <a:pPr marL="0" indent="0">
              <a:buNone/>
            </a:pPr>
            <a:endParaRPr lang="en-US" sz="100" dirty="0"/>
          </a:p>
          <a:p>
            <a:pPr marL="0" indent="0">
              <a:buNone/>
            </a:pP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Lots of open questions!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97267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6C117-4F13-AB40-BC73-4EBE64133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4E1E31-F708-004D-BA64-D4AD03115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0"/>
            <a:ext cx="11704320" cy="532731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Pushforwards are a powerful way of modeling real-world distributions, but </a:t>
            </a:r>
            <a:r>
              <a:rPr lang="en-US" sz="2800" b="1" dirty="0">
                <a:solidFill>
                  <a:schemeClr val="accent6"/>
                </a:solidFill>
              </a:rPr>
              <a:t>very little known </a:t>
            </a:r>
            <a:r>
              <a:rPr lang="en-US" sz="2800" dirty="0" err="1"/>
              <a:t>w.r.t.</a:t>
            </a:r>
            <a:r>
              <a:rPr lang="en-US" sz="2800" dirty="0"/>
              <a:t> </a:t>
            </a:r>
            <a:r>
              <a:rPr lang="en-US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provable guarantees for training/evaluating models</a:t>
            </a:r>
          </a:p>
          <a:p>
            <a:pPr marL="0" indent="0">
              <a:buNone/>
            </a:pPr>
            <a:endParaRPr lang="en-US" sz="1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en-US" sz="2800" dirty="0"/>
              <a:t>Perspectives from </a:t>
            </a: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TCS/learning theory </a:t>
            </a:r>
            <a:r>
              <a:rPr lang="en-US" sz="2800" dirty="0"/>
              <a:t>helpful for filling this gap</a:t>
            </a:r>
          </a:p>
          <a:p>
            <a:pPr marL="342900" indent="0">
              <a:buNone/>
            </a:pPr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Pseudorandom generators, distribution learning theory, smoothed analysis, method of moments / tensor methods, convex programming hierarchies, discretization analysis for log-concave sampling</a:t>
            </a:r>
          </a:p>
          <a:p>
            <a:pPr marL="0" indent="0">
              <a:buNone/>
            </a:pPr>
            <a:endParaRPr lang="en-US" sz="1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en-US" sz="2800" dirty="0"/>
              <a:t>By building on these ideas, we proved</a:t>
            </a:r>
          </a:p>
          <a:p>
            <a:r>
              <a:rPr lang="en-US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Diffusion models are completely principled </a:t>
            </a:r>
          </a:p>
          <a:p>
            <a:pPr marL="231775" indent="0">
              <a:spcBef>
                <a:spcPts val="0"/>
              </a:spcBef>
              <a:buNone/>
            </a:pPr>
            <a:r>
              <a:rPr lang="en-US" sz="2600" dirty="0"/>
              <a:t>assuming accurate score estimation</a:t>
            </a:r>
          </a:p>
          <a:p>
            <a:r>
              <a:rPr lang="en-US" sz="2600" b="1" dirty="0">
                <a:solidFill>
                  <a:schemeClr val="accent6"/>
                </a:solidFill>
              </a:rPr>
              <a:t>Lower bounds </a:t>
            </a:r>
            <a:r>
              <a:rPr lang="en-US" sz="2600" dirty="0"/>
              <a:t>+ </a:t>
            </a:r>
            <a:r>
              <a:rPr lang="en-US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smoothed upper bounds                                                                       </a:t>
            </a:r>
            <a:r>
              <a:rPr lang="en-US" sz="2600" dirty="0"/>
              <a:t>for certain simple pushforwards</a:t>
            </a:r>
          </a:p>
          <a:p>
            <a:pPr marL="231775" indent="0">
              <a:spcBef>
                <a:spcPts val="0"/>
              </a:spcBef>
              <a:buNone/>
            </a:pPr>
            <a:endParaRPr lang="en-US" sz="100" dirty="0"/>
          </a:p>
          <a:p>
            <a:pPr marL="0" indent="0">
              <a:buNone/>
            </a:pP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Lots of open questions!</a:t>
            </a:r>
            <a:endParaRPr lang="en-US" sz="28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CB0DA1E-4D7A-1E08-1FD7-44EB054A0567}"/>
              </a:ext>
            </a:extLst>
          </p:cNvPr>
          <p:cNvGrpSpPr/>
          <p:nvPr/>
        </p:nvGrpSpPr>
        <p:grpSpPr>
          <a:xfrm>
            <a:off x="6544215" y="4272872"/>
            <a:ext cx="5499742" cy="2301809"/>
            <a:chOff x="6747438" y="4186077"/>
            <a:chExt cx="5374896" cy="2249557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C6540A82-5A2D-4D2B-6D3E-4DE8D6C3D62D}"/>
                </a:ext>
              </a:extLst>
            </p:cNvPr>
            <p:cNvSpPr>
              <a:spLocks/>
            </p:cNvSpPr>
            <p:nvPr/>
          </p:nvSpPr>
          <p:spPr>
            <a:xfrm rot="16200000">
              <a:off x="8310107" y="2623408"/>
              <a:ext cx="2249557" cy="5374896"/>
            </a:xfrm>
            <a:prstGeom prst="roundRect">
              <a:avLst>
                <a:gd name="adj" fmla="val 14090"/>
              </a:avLst>
            </a:prstGeom>
            <a:solidFill>
              <a:srgbClr val="446996">
                <a:alpha val="70000"/>
              </a:srgb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5" descr="Diagram&#10;&#10;Description automatically generated">
              <a:extLst>
                <a:ext uri="{FF2B5EF4-FFF2-40B4-BE49-F238E27FC236}">
                  <a16:creationId xmlns:a16="http://schemas.microsoft.com/office/drawing/2014/main" id="{519AE53C-C6E7-D977-CB91-B5083463C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48588" y="4373856"/>
              <a:ext cx="4972595" cy="1874000"/>
            </a:xfrm>
            <a:prstGeom prst="roundRect">
              <a:avLst>
                <a:gd name="adj" fmla="val 9696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863578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F304A9-BE8B-1927-F740-3584E4AA6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4006" y="301366"/>
            <a:ext cx="4923988" cy="6255268"/>
          </a:xfrm>
        </p:spPr>
        <p:txBody>
          <a:bodyPr anchor="ctr" anchorCtr="0">
            <a:noAutofit/>
          </a:bodyPr>
          <a:lstStyle/>
          <a:p>
            <a:pPr marL="4763" indent="0" algn="ctr">
              <a:buNone/>
            </a:pPr>
            <a:r>
              <a:rPr lang="en-US" sz="3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DIFFUSION MODELS</a:t>
            </a:r>
          </a:p>
          <a:p>
            <a:pPr marL="4763" indent="0" algn="ctr">
              <a:spcBef>
                <a:spcPts val="0"/>
              </a:spcBef>
              <a:buNone/>
            </a:pPr>
            <a:r>
              <a:rPr lang="en-US" sz="2800" i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Crash course</a:t>
            </a:r>
          </a:p>
          <a:p>
            <a:pPr marL="4763" indent="0" algn="ctr">
              <a:spcBef>
                <a:spcPts val="0"/>
              </a:spcBef>
              <a:buNone/>
            </a:pPr>
            <a:r>
              <a:rPr lang="en-US" sz="2800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Prior work / our results</a:t>
            </a:r>
          </a:p>
          <a:p>
            <a:pPr marL="4763" indent="0" algn="ctr">
              <a:spcBef>
                <a:spcPts val="0"/>
              </a:spcBef>
              <a:buNone/>
            </a:pPr>
            <a:r>
              <a:rPr lang="en-US" sz="2800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Proof sketch</a:t>
            </a:r>
          </a:p>
          <a:p>
            <a:pPr marL="4763" indent="0" algn="ctr">
              <a:spcBef>
                <a:spcPts val="0"/>
              </a:spcBef>
              <a:buNone/>
            </a:pPr>
            <a:endParaRPr lang="en-US" sz="900" i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4763" indent="0" algn="ctr">
              <a:spcBef>
                <a:spcPts val="0"/>
              </a:spcBef>
              <a:buNone/>
            </a:pPr>
            <a:endParaRPr lang="en-US" sz="900" i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4763" indent="0" algn="ctr">
              <a:buNone/>
            </a:pPr>
            <a:r>
              <a:rPr lang="en-US" sz="3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SQ HARDNESS</a:t>
            </a:r>
          </a:p>
          <a:p>
            <a:pPr marL="4763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20000"/>
                    <a:lumOff val="8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Setup / prior work</a:t>
            </a:r>
          </a:p>
          <a:p>
            <a:pPr marL="4763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20000"/>
                    <a:lumOff val="8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Lower bound</a:t>
            </a:r>
          </a:p>
          <a:p>
            <a:pPr marL="4763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900" b="0" i="1" u="none" strike="noStrike" kern="1200" cap="none" spc="0" normalizeH="0" baseline="0" noProof="0" dirty="0">
              <a:ln>
                <a:noFill/>
              </a:ln>
              <a:solidFill>
                <a:srgbClr val="418AB3">
                  <a:lumMod val="20000"/>
                  <a:lumOff val="8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763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900" b="0" i="1" u="none" strike="noStrike" kern="1200" cap="none" spc="0" normalizeH="0" baseline="0" noProof="0" dirty="0">
              <a:ln>
                <a:noFill/>
              </a:ln>
              <a:solidFill>
                <a:srgbClr val="418AB3">
                  <a:lumMod val="20000"/>
                  <a:lumOff val="8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763" indent="0" algn="ctr">
              <a:buNone/>
            </a:pPr>
            <a:r>
              <a:rPr lang="en-US" sz="3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TAKEAWAYS</a:t>
            </a:r>
          </a:p>
        </p:txBody>
      </p:sp>
    </p:spTree>
    <p:extLst>
      <p:ext uri="{BB962C8B-B14F-4D97-AF65-F5344CB8AC3E}">
        <p14:creationId xmlns:p14="http://schemas.microsoft.com/office/powerpoint/2010/main" val="487121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6DEB4-B11F-5D0F-ADEC-0BC2EF24A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DIFFUSION MODELS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A7A1C-B3BE-22B9-23D9-26CA6B745D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Forward process</a:t>
            </a:r>
          </a:p>
        </p:txBody>
      </p:sp>
      <p:pic>
        <p:nvPicPr>
          <p:cNvPr id="49" name="Picture 48" descr="A squirrel sitting on a fence&#10;&#10;Description automatically generated with medium confidence">
            <a:extLst>
              <a:ext uri="{FF2B5EF4-FFF2-40B4-BE49-F238E27FC236}">
                <a16:creationId xmlns:a16="http://schemas.microsoft.com/office/drawing/2014/main" id="{B4271690-6858-37FD-33EC-F1D01CFC0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193" y="2073897"/>
            <a:ext cx="2052522" cy="2521670"/>
          </a:xfrm>
          <a:prstGeom prst="rect">
            <a:avLst/>
          </a:prstGeom>
        </p:spPr>
      </p:pic>
      <p:pic>
        <p:nvPicPr>
          <p:cNvPr id="53" name="Picture 52" descr="A cat sitting on a chair&#10;&#10;Description automatically generated with medium confidence">
            <a:extLst>
              <a:ext uri="{FF2B5EF4-FFF2-40B4-BE49-F238E27FC236}">
                <a16:creationId xmlns:a16="http://schemas.microsoft.com/office/drawing/2014/main" id="{410555D9-E4F7-A5B9-40CB-2BAB9A3A5D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3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69966" y="2073897"/>
            <a:ext cx="2052522" cy="252167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B923AFA-FB7D-1BA1-3DF2-A549365E55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7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69739" y="2073897"/>
            <a:ext cx="2052522" cy="2521670"/>
          </a:xfrm>
          <a:prstGeom prst="rect">
            <a:avLst/>
          </a:prstGeom>
        </p:spPr>
      </p:pic>
      <p:pic>
        <p:nvPicPr>
          <p:cNvPr id="62" name="Picture 61" descr="Background pattern&#10;&#10;Description automatically generated">
            <a:extLst>
              <a:ext uri="{FF2B5EF4-FFF2-40B4-BE49-F238E27FC236}">
                <a16:creationId xmlns:a16="http://schemas.microsoft.com/office/drawing/2014/main" id="{9A6ECC12-2F0B-57EF-3C7F-1A20386BF3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9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69512" y="2073896"/>
            <a:ext cx="2052523" cy="2521671"/>
          </a:xfrm>
          <a:prstGeom prst="rect">
            <a:avLst/>
          </a:prstGeom>
        </p:spPr>
      </p:pic>
      <p:pic>
        <p:nvPicPr>
          <p:cNvPr id="1025" name="Picture 1024" descr="Background pattern&#10;&#10;Description automatically generated">
            <a:extLst>
              <a:ext uri="{FF2B5EF4-FFF2-40B4-BE49-F238E27FC236}">
                <a16:creationId xmlns:a16="http://schemas.microsoft.com/office/drawing/2014/main" id="{DFD8684E-C1FE-FE0D-A474-1E5494A593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8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9285" y="2073896"/>
            <a:ext cx="2052523" cy="25216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BD5055BB-20E0-A3F2-4143-BD309AEC9891}"/>
                  </a:ext>
                </a:extLst>
              </p:cNvPr>
              <p:cNvSpPr txBox="1"/>
              <p:nvPr/>
            </p:nvSpPr>
            <p:spPr>
              <a:xfrm>
                <a:off x="983108" y="4815823"/>
                <a:ext cx="102669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=0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BD5055BB-20E0-A3F2-4143-BD309AEC98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108" y="4815823"/>
                <a:ext cx="1026691" cy="492443"/>
              </a:xfrm>
              <a:prstGeom prst="rect">
                <a:avLst/>
              </a:prstGeom>
              <a:blipFill>
                <a:blip r:embed="rId11"/>
                <a:stretch>
                  <a:fillRect l="-8537" r="-12195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8" name="TextBox 1027">
                <a:extLst>
                  <a:ext uri="{FF2B5EF4-FFF2-40B4-BE49-F238E27FC236}">
                    <a16:creationId xmlns:a16="http://schemas.microsoft.com/office/drawing/2014/main" id="{7C6592DD-1483-F6AA-4472-6DF7B941484B}"/>
                  </a:ext>
                </a:extLst>
              </p:cNvPr>
              <p:cNvSpPr txBox="1"/>
              <p:nvPr/>
            </p:nvSpPr>
            <p:spPr>
              <a:xfrm>
                <a:off x="10121286" y="4815822"/>
                <a:ext cx="114852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=∞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28" name="TextBox 1027">
                <a:extLst>
                  <a:ext uri="{FF2B5EF4-FFF2-40B4-BE49-F238E27FC236}">
                    <a16:creationId xmlns:a16="http://schemas.microsoft.com/office/drawing/2014/main" id="{7C6592DD-1483-F6AA-4472-6DF7B94148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1286" y="4815822"/>
                <a:ext cx="1148520" cy="492443"/>
              </a:xfrm>
              <a:prstGeom prst="rect">
                <a:avLst/>
              </a:prstGeom>
              <a:blipFill>
                <a:blip r:embed="rId12"/>
                <a:stretch>
                  <a:fillRect l="-6522" r="-8696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30" name="Straight Arrow Connector 1029">
            <a:extLst>
              <a:ext uri="{FF2B5EF4-FFF2-40B4-BE49-F238E27FC236}">
                <a16:creationId xmlns:a16="http://schemas.microsoft.com/office/drawing/2014/main" id="{7DC9C6FC-2BA3-002A-A9BB-9C204BAC3E8C}"/>
              </a:ext>
            </a:extLst>
          </p:cNvPr>
          <p:cNvCxnSpPr>
            <a:cxnSpLocks/>
          </p:cNvCxnSpPr>
          <p:nvPr/>
        </p:nvCxnSpPr>
        <p:spPr>
          <a:xfrm>
            <a:off x="2617509" y="5062043"/>
            <a:ext cx="6956981" cy="0"/>
          </a:xfrm>
          <a:prstGeom prst="straightConnector1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32" name="TextBox 1031">
                <a:extLst>
                  <a:ext uri="{FF2B5EF4-FFF2-40B4-BE49-F238E27FC236}">
                    <a16:creationId xmlns:a16="http://schemas.microsoft.com/office/drawing/2014/main" id="{8D61EE17-20A7-B698-CE34-46ACCA5B118D}"/>
                  </a:ext>
                </a:extLst>
              </p:cNvPr>
              <p:cNvSpPr txBox="1"/>
              <p:nvPr/>
            </p:nvSpPr>
            <p:spPr>
              <a:xfrm>
                <a:off x="3860579" y="5308265"/>
                <a:ext cx="4470840" cy="10429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3200" b="0" i="0" u="none" strike="noStrike" kern="1200" cap="none" spc="0" normalizeH="0" baseline="0" noProof="0" smtClean="0">
                          <a:ln>
                            <a:noFill/>
                          </a:ln>
                          <a:noFill/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d</m:t>
                      </m:r>
                      <m:sSub>
                        <m:sSub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noFill/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noFill/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𝑋</m:t>
                          </m:r>
                        </m:e>
                        <m:sub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noFill/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sub>
                      </m:sSub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noFill/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=−</m:t>
                      </m:r>
                      <m:sSub>
                        <m:sSub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noFill/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noFill/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𝑋</m:t>
                          </m:r>
                        </m:e>
                        <m:sub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noFill/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sub>
                      </m:sSub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noFill/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noFill/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radPr>
                        <m:deg/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noFill/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e>
                      </m:rad>
                      <m:r>
                        <m:rPr>
                          <m:sty m:val="p"/>
                        </m:rPr>
                        <a:rPr kumimoji="0" lang="en-US" sz="3200" b="0" i="0" u="none" strike="noStrike" kern="1200" cap="none" spc="0" normalizeH="0" baseline="0" noProof="0" smtClean="0">
                          <a:ln>
                            <a:noFill/>
                          </a:ln>
                          <a:noFill/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d</m:t>
                      </m:r>
                      <m:sSub>
                        <m:sSub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noFill/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noFill/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b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noFill/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kumimoji="0" lang="en-US" sz="3200" b="0" i="1" u="none" strike="noStrike" kern="1200" cap="none" spc="0" normalizeH="0" baseline="0" noProof="0" dirty="0">
                  <a:ln>
                    <a:noFill/>
                  </a:ln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𝑋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sub>
                    </m:sSub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∼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𝑞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(data distribution)</a:t>
                </a:r>
              </a:p>
            </p:txBody>
          </p:sp>
        </mc:Choice>
        <mc:Fallback xmlns="">
          <p:sp>
            <p:nvSpPr>
              <p:cNvPr id="1032" name="TextBox 1031">
                <a:extLst>
                  <a:ext uri="{FF2B5EF4-FFF2-40B4-BE49-F238E27FC236}">
                    <a16:creationId xmlns:a16="http://schemas.microsoft.com/office/drawing/2014/main" id="{8D61EE17-20A7-B698-CE34-46ACCA5B11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0579" y="5308265"/>
                <a:ext cx="4470840" cy="1042978"/>
              </a:xfrm>
              <a:prstGeom prst="rect">
                <a:avLst/>
              </a:prstGeom>
              <a:blipFill>
                <a:blip r:embed="rId13"/>
                <a:stretch>
                  <a:fillRect l="-847" r="-3955" b="-253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C8F1C4A-A811-0B8B-3C11-05CF5D3BBC81}"/>
                  </a:ext>
                </a:extLst>
              </p:cNvPr>
              <p:cNvSpPr txBox="1"/>
              <p:nvPr/>
            </p:nvSpPr>
            <p:spPr>
              <a:xfrm>
                <a:off x="2083715" y="5201248"/>
                <a:ext cx="8024567" cy="7064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𝑋</m:t>
                          </m:r>
                        </m:e>
                        <m:sub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sub>
                      </m:sSub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sup>
                      </m:sSup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⋅</m:t>
                      </m:r>
                      <m:sSub>
                        <m:sSub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𝑋</m:t>
                          </m:r>
                        </m:e>
                        <m:sub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b>
                      </m:sSub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radPr>
                        <m:deg/>
                        <m:e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1−</m:t>
                          </m:r>
                          <m:sSup>
                            <m:sSup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−2</m:t>
                              </m:r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sup>
                          </m:sSup>
                        </m:e>
                      </m:rad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⋅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𝛾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C8F1C4A-A811-0B8B-3C11-05CF5D3BBC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3715" y="5201248"/>
                <a:ext cx="8024567" cy="706475"/>
              </a:xfrm>
              <a:prstGeom prst="rect">
                <a:avLst/>
              </a:prstGeom>
              <a:blipFill>
                <a:blip r:embed="rId14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AC8F0A2-4B2D-5FC8-2D16-618258CF0DCE}"/>
                  </a:ext>
                </a:extLst>
              </p:cNvPr>
              <p:cNvSpPr txBox="1"/>
              <p:nvPr/>
            </p:nvSpPr>
            <p:spPr>
              <a:xfrm>
                <a:off x="9683487" y="5690568"/>
                <a:ext cx="167129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𝑁</m:t>
                      </m:r>
                      <m:d>
                        <m:dPr>
                          <m:ctrlP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0,</m:t>
                          </m:r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Id</m:t>
                          </m:r>
                        </m:e>
                      </m:d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AC8F0A2-4B2D-5FC8-2D16-618258CF0D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3487" y="5690568"/>
                <a:ext cx="1671291" cy="584775"/>
              </a:xfrm>
              <a:prstGeom prst="rect">
                <a:avLst/>
              </a:prstGeom>
              <a:blipFill>
                <a:blip r:embed="rId15"/>
                <a:stretch>
                  <a:fillRect b="-6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31F5B34-02D6-CE3A-CDB9-E81A2AA5A77C}"/>
              </a:ext>
            </a:extLst>
          </p:cNvPr>
          <p:cNvCxnSpPr>
            <a:cxnSpLocks/>
          </p:cNvCxnSpPr>
          <p:nvPr/>
        </p:nvCxnSpPr>
        <p:spPr>
          <a:xfrm flipH="1" flipV="1">
            <a:off x="8587819" y="5667725"/>
            <a:ext cx="1081466" cy="228919"/>
          </a:xfrm>
          <a:prstGeom prst="straightConnector1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348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15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/>
      <p:bldP spid="1028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6DEB4-B11F-5D0F-ADEC-0BC2EF24A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DIFFUSION MODELS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A7A1C-B3BE-22B9-23D9-26CA6B745D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Forward process</a:t>
            </a:r>
          </a:p>
        </p:txBody>
      </p:sp>
      <p:pic>
        <p:nvPicPr>
          <p:cNvPr id="49" name="Picture 48" descr="A squirrel sitting on a fence&#10;&#10;Description automatically generated with medium confidence">
            <a:extLst>
              <a:ext uri="{FF2B5EF4-FFF2-40B4-BE49-F238E27FC236}">
                <a16:creationId xmlns:a16="http://schemas.microsoft.com/office/drawing/2014/main" id="{B4271690-6858-37FD-33EC-F1D01CFC0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193" y="2073897"/>
            <a:ext cx="2052522" cy="25216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Picture 52" descr="A cat sitting on a chair&#10;&#10;Description automatically generated with medium confidence">
            <a:extLst>
              <a:ext uri="{FF2B5EF4-FFF2-40B4-BE49-F238E27FC236}">
                <a16:creationId xmlns:a16="http://schemas.microsoft.com/office/drawing/2014/main" id="{410555D9-E4F7-A5B9-40CB-2BAB9A3A5D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3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69966" y="2073897"/>
            <a:ext cx="2052522" cy="25216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B923AFA-FB7D-1BA1-3DF2-A549365E55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7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69739" y="2073897"/>
            <a:ext cx="2052522" cy="25216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2" name="Picture 61" descr="Background pattern&#10;&#10;Description automatically generated">
            <a:extLst>
              <a:ext uri="{FF2B5EF4-FFF2-40B4-BE49-F238E27FC236}">
                <a16:creationId xmlns:a16="http://schemas.microsoft.com/office/drawing/2014/main" id="{9A6ECC12-2F0B-57EF-3C7F-1A20386BF3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9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69512" y="2073896"/>
            <a:ext cx="2052523" cy="25216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5" name="Picture 1024" descr="Background pattern&#10;&#10;Description automatically generated">
            <a:extLst>
              <a:ext uri="{FF2B5EF4-FFF2-40B4-BE49-F238E27FC236}">
                <a16:creationId xmlns:a16="http://schemas.microsoft.com/office/drawing/2014/main" id="{DFD8684E-C1FE-FE0D-A474-1E5494A593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8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9285" y="2073896"/>
            <a:ext cx="2052523" cy="25216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BD5055BB-20E0-A3F2-4143-BD309AEC9891}"/>
                  </a:ext>
                </a:extLst>
              </p:cNvPr>
              <p:cNvSpPr txBox="1"/>
              <p:nvPr/>
            </p:nvSpPr>
            <p:spPr>
              <a:xfrm>
                <a:off x="983108" y="4815823"/>
                <a:ext cx="102669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=0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BD5055BB-20E0-A3F2-4143-BD309AEC98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108" y="4815823"/>
                <a:ext cx="1026691" cy="492443"/>
              </a:xfrm>
              <a:prstGeom prst="rect">
                <a:avLst/>
              </a:prstGeom>
              <a:blipFill>
                <a:blip r:embed="rId11"/>
                <a:stretch>
                  <a:fillRect l="-8537" r="-12195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8" name="TextBox 1027">
                <a:extLst>
                  <a:ext uri="{FF2B5EF4-FFF2-40B4-BE49-F238E27FC236}">
                    <a16:creationId xmlns:a16="http://schemas.microsoft.com/office/drawing/2014/main" id="{7C6592DD-1483-F6AA-4472-6DF7B941484B}"/>
                  </a:ext>
                </a:extLst>
              </p:cNvPr>
              <p:cNvSpPr txBox="1"/>
              <p:nvPr/>
            </p:nvSpPr>
            <p:spPr>
              <a:xfrm>
                <a:off x="10121286" y="4815822"/>
                <a:ext cx="114852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=∞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28" name="TextBox 1027">
                <a:extLst>
                  <a:ext uri="{FF2B5EF4-FFF2-40B4-BE49-F238E27FC236}">
                    <a16:creationId xmlns:a16="http://schemas.microsoft.com/office/drawing/2014/main" id="{7C6592DD-1483-F6AA-4472-6DF7B94148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1286" y="4815822"/>
                <a:ext cx="1148520" cy="492443"/>
              </a:xfrm>
              <a:prstGeom prst="rect">
                <a:avLst/>
              </a:prstGeom>
              <a:blipFill>
                <a:blip r:embed="rId12"/>
                <a:stretch>
                  <a:fillRect l="-6522" r="-8696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30" name="Straight Arrow Connector 1029">
            <a:extLst>
              <a:ext uri="{FF2B5EF4-FFF2-40B4-BE49-F238E27FC236}">
                <a16:creationId xmlns:a16="http://schemas.microsoft.com/office/drawing/2014/main" id="{7DC9C6FC-2BA3-002A-A9BB-9C204BAC3E8C}"/>
              </a:ext>
            </a:extLst>
          </p:cNvPr>
          <p:cNvCxnSpPr>
            <a:cxnSpLocks/>
          </p:cNvCxnSpPr>
          <p:nvPr/>
        </p:nvCxnSpPr>
        <p:spPr>
          <a:xfrm>
            <a:off x="2617509" y="5062043"/>
            <a:ext cx="6956981" cy="0"/>
          </a:xfrm>
          <a:prstGeom prst="straightConnector1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32" name="TextBox 1031">
                <a:extLst>
                  <a:ext uri="{FF2B5EF4-FFF2-40B4-BE49-F238E27FC236}">
                    <a16:creationId xmlns:a16="http://schemas.microsoft.com/office/drawing/2014/main" id="{8D61EE17-20A7-B698-CE34-46ACCA5B118D}"/>
                  </a:ext>
                </a:extLst>
              </p:cNvPr>
              <p:cNvSpPr txBox="1"/>
              <p:nvPr/>
            </p:nvSpPr>
            <p:spPr>
              <a:xfrm>
                <a:off x="3860579" y="5308265"/>
                <a:ext cx="4470840" cy="10429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𝐝</m:t>
                      </m:r>
                      <m:sSub>
                        <m:sSub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𝑿</m:t>
                          </m:r>
                        </m:e>
                        <m:sub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𝒕</m:t>
                          </m:r>
                        </m:sub>
                      </m:sSub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=−</m:t>
                      </m:r>
                      <m:sSub>
                        <m:sSub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𝑿</m:t>
                          </m:r>
                        </m:e>
                        <m:sub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𝒕</m:t>
                          </m:r>
                        </m:sub>
                      </m:sSub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𝐝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𝒕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radPr>
                        <m:deg/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e>
                      </m:rad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𝐝</m:t>
                      </m:r>
                      <m:sSub>
                        <m:sSub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𝑩</m:t>
                          </m:r>
                        </m:e>
                        <m:sub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𝒕</m:t>
                          </m:r>
                        </m:sub>
                      </m:sSub>
                    </m:oMath>
                  </m:oMathPara>
                </a14:m>
                <a:endPara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FEC306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𝑋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sub>
                    </m:sSub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∼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𝑞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(data distribution)</a:t>
                </a:r>
              </a:p>
            </p:txBody>
          </p:sp>
        </mc:Choice>
        <mc:Fallback xmlns="">
          <p:sp>
            <p:nvSpPr>
              <p:cNvPr id="1032" name="TextBox 1031">
                <a:extLst>
                  <a:ext uri="{FF2B5EF4-FFF2-40B4-BE49-F238E27FC236}">
                    <a16:creationId xmlns:a16="http://schemas.microsoft.com/office/drawing/2014/main" id="{8D61EE17-20A7-B698-CE34-46ACCA5B11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0579" y="5308265"/>
                <a:ext cx="4470840" cy="1042978"/>
              </a:xfrm>
              <a:prstGeom prst="rect">
                <a:avLst/>
              </a:prstGeom>
              <a:blipFill>
                <a:blip r:embed="rId13"/>
                <a:stretch>
                  <a:fillRect l="-1412" r="-3390" b="-253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5" name="TextBox 1034">
                <a:extLst>
                  <a:ext uri="{FF2B5EF4-FFF2-40B4-BE49-F238E27FC236}">
                    <a16:creationId xmlns:a16="http://schemas.microsoft.com/office/drawing/2014/main" id="{25B7CD3C-9D8E-E627-11AB-653E9B6FFF11}"/>
                  </a:ext>
                </a:extLst>
              </p:cNvPr>
              <p:cNvSpPr txBox="1"/>
              <p:nvPr/>
            </p:nvSpPr>
            <p:spPr>
              <a:xfrm>
                <a:off x="8586389" y="962667"/>
                <a:ext cx="167129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𝑞</m:t>
                          </m:r>
                        </m:e>
                        <m:sub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35" name="TextBox 1034">
                <a:extLst>
                  <a:ext uri="{FF2B5EF4-FFF2-40B4-BE49-F238E27FC236}">
                    <a16:creationId xmlns:a16="http://schemas.microsoft.com/office/drawing/2014/main" id="{25B7CD3C-9D8E-E627-11AB-653E9B6FFF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6389" y="962667"/>
                <a:ext cx="1671291" cy="584775"/>
              </a:xfrm>
              <a:prstGeom prst="rect">
                <a:avLst/>
              </a:prstGeom>
              <a:blipFill>
                <a:blip r:embed="rId14"/>
                <a:stretch>
                  <a:fillRect b="-21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36" name="Straight Arrow Connector 1035">
            <a:extLst>
              <a:ext uri="{FF2B5EF4-FFF2-40B4-BE49-F238E27FC236}">
                <a16:creationId xmlns:a16="http://schemas.microsoft.com/office/drawing/2014/main" id="{E40E9FB5-E6A0-7087-BBA7-33781C34C949}"/>
              </a:ext>
            </a:extLst>
          </p:cNvPr>
          <p:cNvCxnSpPr>
            <a:cxnSpLocks/>
          </p:cNvCxnSpPr>
          <p:nvPr/>
        </p:nvCxnSpPr>
        <p:spPr>
          <a:xfrm flipH="1">
            <a:off x="8484124" y="1432045"/>
            <a:ext cx="643713" cy="447141"/>
          </a:xfrm>
          <a:prstGeom prst="straightConnector1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40" name="TextBox 1039">
                <a:extLst>
                  <a:ext uri="{FF2B5EF4-FFF2-40B4-BE49-F238E27FC236}">
                    <a16:creationId xmlns:a16="http://schemas.microsoft.com/office/drawing/2014/main" id="{5C006D48-4736-7FB4-43F4-20D878F18E3C}"/>
                  </a:ext>
                </a:extLst>
              </p:cNvPr>
              <p:cNvSpPr txBox="1"/>
              <p:nvPr/>
            </p:nvSpPr>
            <p:spPr>
              <a:xfrm>
                <a:off x="4016380" y="962667"/>
                <a:ext cx="167129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𝑞</m:t>
                          </m:r>
                        </m:e>
                        <m:sub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b>
                      </m:sSub>
                      <m:r>
                        <a:rPr kumimoji="0" lang="en-US" sz="3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𝑞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40" name="TextBox 1039">
                <a:extLst>
                  <a:ext uri="{FF2B5EF4-FFF2-40B4-BE49-F238E27FC236}">
                    <a16:creationId xmlns:a16="http://schemas.microsoft.com/office/drawing/2014/main" id="{5C006D48-4736-7FB4-43F4-20D878F18E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6380" y="962667"/>
                <a:ext cx="1671291" cy="584775"/>
              </a:xfrm>
              <a:prstGeom prst="rect">
                <a:avLst/>
              </a:prstGeom>
              <a:blipFill>
                <a:blip r:embed="rId15"/>
                <a:stretch>
                  <a:fillRect b="-21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41" name="Straight Arrow Connector 1040">
            <a:extLst>
              <a:ext uri="{FF2B5EF4-FFF2-40B4-BE49-F238E27FC236}">
                <a16:creationId xmlns:a16="http://schemas.microsoft.com/office/drawing/2014/main" id="{2D941263-2A3E-90F4-CE49-E05B33DFBA51}"/>
              </a:ext>
            </a:extLst>
          </p:cNvPr>
          <p:cNvCxnSpPr>
            <a:cxnSpLocks/>
          </p:cNvCxnSpPr>
          <p:nvPr/>
        </p:nvCxnSpPr>
        <p:spPr>
          <a:xfrm flipH="1">
            <a:off x="2617509" y="1432045"/>
            <a:ext cx="1554540" cy="438821"/>
          </a:xfrm>
          <a:prstGeom prst="straightConnector1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538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5" grpId="0"/>
      <p:bldP spid="104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859</TotalTime>
  <Words>3802</Words>
  <Application>Microsoft Macintosh PowerPoint</Application>
  <PresentationFormat>Widescreen</PresentationFormat>
  <Paragraphs>677</Paragraphs>
  <Slides>69</Slides>
  <Notes>11</Notes>
  <HiddenSlides>4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69</vt:i4>
      </vt:variant>
    </vt:vector>
  </HeadingPairs>
  <TitlesOfParts>
    <vt:vector size="77" baseType="lpstr">
      <vt:lpstr>Arial</vt:lpstr>
      <vt:lpstr>Calibri</vt:lpstr>
      <vt:lpstr>Calibri Light</vt:lpstr>
      <vt:lpstr>Cambria Math</vt:lpstr>
      <vt:lpstr>Franklin Gothic Heavy</vt:lpstr>
      <vt:lpstr>Helvetica Neue</vt:lpstr>
      <vt:lpstr>Office Theme</vt:lpstr>
      <vt:lpstr>1_Office Theme</vt:lpstr>
      <vt:lpstr>THE COMPLEXITY OF LEARNING GENERATIVE MODELS</vt:lpstr>
      <vt:lpstr>DEEP GENERATIVE MODELS</vt:lpstr>
      <vt:lpstr>DEEP GENERATIVE MODELS</vt:lpstr>
      <vt:lpstr>DEEP GENERATIVE MODELS</vt:lpstr>
      <vt:lpstr>DEEP GENERATIVE MODELS</vt:lpstr>
      <vt:lpstr>THIS TALK</vt:lpstr>
      <vt:lpstr>PowerPoint Presentation</vt:lpstr>
      <vt:lpstr>DIFFUSION MODELS</vt:lpstr>
      <vt:lpstr>DIFFUSION MODELS</vt:lpstr>
      <vt:lpstr>DIFFUSION MODELS</vt:lpstr>
      <vt:lpstr>DIFFUSION MODELS</vt:lpstr>
      <vt:lpstr>DIFFUSION MODELS</vt:lpstr>
      <vt:lpstr>DIFFUSION MODELS</vt:lpstr>
      <vt:lpstr>DIFFUSION MODELS</vt:lpstr>
      <vt:lpstr>DIFFUSION MODELS</vt:lpstr>
      <vt:lpstr>SCORE MATCHING</vt:lpstr>
      <vt:lpstr>SCORE MATCHING</vt:lpstr>
      <vt:lpstr>SCORE MATCHING</vt:lpstr>
      <vt:lpstr>SCORE MATCHING</vt:lpstr>
      <vt:lpstr>SCORE MATCHING</vt:lpstr>
      <vt:lpstr>SCORE MATCHING</vt:lpstr>
      <vt:lpstr>SCORE MATCHING</vt:lpstr>
      <vt:lpstr>SCORE MATCHING</vt:lpstr>
      <vt:lpstr>SCORE MATCHING</vt:lpstr>
      <vt:lpstr>SCORE MATCHING</vt:lpstr>
      <vt:lpstr>SCORE MATCHING</vt:lpstr>
      <vt:lpstr>SCORE MATCHING</vt:lpstr>
      <vt:lpstr>DIFFUSION MODELS</vt:lpstr>
      <vt:lpstr>DIFFUSION MODELS</vt:lpstr>
      <vt:lpstr>DIFFUSION MODELS</vt:lpstr>
      <vt:lpstr>DIFFUSION MODELS</vt:lpstr>
      <vt:lpstr>PowerPoint Presentation</vt:lpstr>
      <vt:lpstr>PRIOR WORK</vt:lpstr>
      <vt:lpstr>OUR ASSUMPTIONS</vt:lpstr>
      <vt:lpstr>OUR RESULTS</vt:lpstr>
      <vt:lpstr>OUR RESULTS</vt:lpstr>
      <vt:lpstr>PowerPoint Presentation</vt:lpstr>
      <vt:lpstr>CONTINUOUS-TIME ARGUMENT</vt:lpstr>
      <vt:lpstr>DISCRETIZATION ARGUMENT</vt:lpstr>
      <vt:lpstr>DISCRETIZATION ARGUMENT</vt:lpstr>
      <vt:lpstr>DISCRETIZATION ARGUMENT</vt:lpstr>
      <vt:lpstr>DISCRETIZATION ARGUMENT</vt:lpstr>
      <vt:lpstr>DISCRETIZATION ARGUMENT</vt:lpstr>
      <vt:lpstr>DISCRETIZATION ARGUMENT</vt:lpstr>
      <vt:lpstr>DISCRETIZATION ARGUMENT</vt:lpstr>
      <vt:lpstr>OPEN QUESTIONS</vt:lpstr>
      <vt:lpstr>OPEN QUESTIONS</vt:lpstr>
      <vt:lpstr>PowerPoint Presentation</vt:lpstr>
      <vt:lpstr>DEEP GENERATIVE MODELS</vt:lpstr>
      <vt:lpstr>DEEP GENERATIVE MODELS</vt:lpstr>
      <vt:lpstr>PRIOR WORK</vt:lpstr>
      <vt:lpstr>PRIOR WORK</vt:lpstr>
      <vt:lpstr>PowerPoint Presentation</vt:lpstr>
      <vt:lpstr>STATISTICAL QUERY (SQ) MODEL</vt:lpstr>
      <vt:lpstr>OUR RESULTS</vt:lpstr>
      <vt:lpstr>PROOF SKETCH</vt:lpstr>
      <vt:lpstr>PROOF SKETCH</vt:lpstr>
      <vt:lpstr>PROOF SKETCH</vt:lpstr>
      <vt:lpstr>PROOF SKETCH</vt:lpstr>
      <vt:lpstr>PROOF SKETCH</vt:lpstr>
      <vt:lpstr>PROOF SKETCH</vt:lpstr>
      <vt:lpstr>BEYOND THE WORST CASE</vt:lpstr>
      <vt:lpstr>BEYOND THE WORST CASE</vt:lpstr>
      <vt:lpstr>BEYOND THE WORST CASE</vt:lpstr>
      <vt:lpstr>BEYOND THE WORST CASE</vt:lpstr>
      <vt:lpstr>OPEN QUESTIONS</vt:lpstr>
      <vt:lpstr>PowerPoint Presentation</vt:lpstr>
      <vt:lpstr>TAKEAWAYS</vt:lpstr>
      <vt:lpstr>TAKEAWAYS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COMPLEXITY OF LEARNING GENERATIVE MODELS</dc:title>
  <dc:creator>Sitan Chen</dc:creator>
  <cp:lastModifiedBy>Sitan Chen</cp:lastModifiedBy>
  <cp:revision>5</cp:revision>
  <dcterms:created xsi:type="dcterms:W3CDTF">2022-12-11T06:19:39Z</dcterms:created>
  <dcterms:modified xsi:type="dcterms:W3CDTF">2022-12-12T16:26:55Z</dcterms:modified>
</cp:coreProperties>
</file>