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5" r:id="rId1"/>
  </p:sldMasterIdLst>
  <p:notesMasterIdLst>
    <p:notesMasterId r:id="rId92"/>
  </p:notesMasterIdLst>
  <p:sldIdLst>
    <p:sldId id="256" r:id="rId2"/>
    <p:sldId id="257" r:id="rId3"/>
    <p:sldId id="260" r:id="rId4"/>
    <p:sldId id="258" r:id="rId5"/>
    <p:sldId id="346" r:id="rId6"/>
    <p:sldId id="349" r:id="rId7"/>
    <p:sldId id="350" r:id="rId8"/>
    <p:sldId id="347" r:id="rId9"/>
    <p:sldId id="348" r:id="rId10"/>
    <p:sldId id="259" r:id="rId11"/>
    <p:sldId id="262" r:id="rId12"/>
    <p:sldId id="263" r:id="rId13"/>
    <p:sldId id="264" r:id="rId14"/>
    <p:sldId id="265" r:id="rId15"/>
    <p:sldId id="266" r:id="rId16"/>
    <p:sldId id="268" r:id="rId17"/>
    <p:sldId id="279" r:id="rId18"/>
    <p:sldId id="277" r:id="rId19"/>
    <p:sldId id="269" r:id="rId20"/>
    <p:sldId id="276" r:id="rId21"/>
    <p:sldId id="290" r:id="rId22"/>
    <p:sldId id="270" r:id="rId23"/>
    <p:sldId id="288" r:id="rId24"/>
    <p:sldId id="341" r:id="rId25"/>
    <p:sldId id="289" r:id="rId26"/>
    <p:sldId id="278" r:id="rId27"/>
    <p:sldId id="340" r:id="rId28"/>
    <p:sldId id="291" r:id="rId29"/>
    <p:sldId id="293" r:id="rId30"/>
    <p:sldId id="294" r:id="rId31"/>
    <p:sldId id="295" r:id="rId32"/>
    <p:sldId id="296" r:id="rId33"/>
    <p:sldId id="297" r:id="rId34"/>
    <p:sldId id="271" r:id="rId35"/>
    <p:sldId id="280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5" r:id="rId64"/>
    <p:sldId id="326" r:id="rId65"/>
    <p:sldId id="327" r:id="rId66"/>
    <p:sldId id="328" r:id="rId67"/>
    <p:sldId id="329" r:id="rId68"/>
    <p:sldId id="330" r:id="rId69"/>
    <p:sldId id="331" r:id="rId70"/>
    <p:sldId id="332" r:id="rId71"/>
    <p:sldId id="333" r:id="rId72"/>
    <p:sldId id="334" r:id="rId73"/>
    <p:sldId id="335" r:id="rId74"/>
    <p:sldId id="336" r:id="rId75"/>
    <p:sldId id="337" r:id="rId76"/>
    <p:sldId id="338" r:id="rId77"/>
    <p:sldId id="339" r:id="rId78"/>
    <p:sldId id="351" r:id="rId79"/>
    <p:sldId id="352" r:id="rId80"/>
    <p:sldId id="345" r:id="rId81"/>
    <p:sldId id="281" r:id="rId82"/>
    <p:sldId id="282" r:id="rId83"/>
    <p:sldId id="283" r:id="rId84"/>
    <p:sldId id="284" r:id="rId85"/>
    <p:sldId id="285" r:id="rId86"/>
    <p:sldId id="286" r:id="rId87"/>
    <p:sldId id="342" r:id="rId88"/>
    <p:sldId id="287" r:id="rId89"/>
    <p:sldId id="343" r:id="rId90"/>
    <p:sldId id="344" r:id="rId9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6"/>
    <p:restoredTop sz="94631"/>
  </p:normalViewPr>
  <p:slideViewPr>
    <p:cSldViewPr snapToGrid="0" snapToObjects="1">
      <p:cViewPr>
        <p:scale>
          <a:sx n="80" d="100"/>
          <a:sy n="80" d="100"/>
        </p:scale>
        <p:origin x="144" y="552"/>
      </p:cViewPr>
      <p:guideLst/>
    </p:cSldViewPr>
  </p:slideViewPr>
  <p:outlineViewPr>
    <p:cViewPr>
      <p:scale>
        <a:sx n="33" d="100"/>
        <a:sy n="33" d="100"/>
      </p:scale>
      <p:origin x="0" y="-123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notesMaster" Target="notesMasters/notesMaster1.xml"/><Relationship Id="rId93" Type="http://schemas.openxmlformats.org/officeDocument/2006/relationships/presProps" Target="presProps.xml"/><Relationship Id="rId94" Type="http://schemas.openxmlformats.org/officeDocument/2006/relationships/viewProps" Target="viewProps.xml"/><Relationship Id="rId95" Type="http://schemas.openxmlformats.org/officeDocument/2006/relationships/theme" Target="theme/theme1.xml"/><Relationship Id="rId9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D18EB3-458C-8F49-97B3-EB3542DBBAEE}" type="doc">
      <dgm:prSet loTypeId="urn:microsoft.com/office/officeart/2005/8/layout/hierarchy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2EAA2E-5A5F-4740-81FA-9F98B6F40C86}">
      <dgm:prSet phldrT="[Text]" custT="1"/>
      <dgm:spPr/>
      <dgm:t>
        <a:bodyPr/>
        <a:lstStyle/>
        <a:p>
          <a:r>
            <a:rPr lang="en-US" sz="1800" dirty="0" smtClean="0"/>
            <a:t>Rotten Tomatoes</a:t>
          </a:r>
          <a:endParaRPr lang="en-US" sz="1800" dirty="0"/>
        </a:p>
      </dgm:t>
    </dgm:pt>
    <dgm:pt modelId="{78D5993A-903F-BD48-B0D0-58CE2FCF8BA1}" type="parTrans" cxnId="{5A769B54-4101-2B40-8D2C-F5F0E9C4D698}">
      <dgm:prSet/>
      <dgm:spPr/>
      <dgm:t>
        <a:bodyPr/>
        <a:lstStyle/>
        <a:p>
          <a:endParaRPr lang="en-US"/>
        </a:p>
      </dgm:t>
    </dgm:pt>
    <dgm:pt modelId="{4CCF0508-53DD-D643-872F-060E9CDA3FFF}" type="sibTrans" cxnId="{5A769B54-4101-2B40-8D2C-F5F0E9C4D698}">
      <dgm:prSet/>
      <dgm:spPr/>
      <dgm:t>
        <a:bodyPr/>
        <a:lstStyle/>
        <a:p>
          <a:endParaRPr lang="en-US"/>
        </a:p>
      </dgm:t>
    </dgm:pt>
    <dgm:pt modelId="{5DFD83D8-4713-7B49-88FC-B08C52FC07E5}">
      <dgm:prSet phldrT="[Text]" custT="1"/>
      <dgm:spPr/>
      <dgm:t>
        <a:bodyPr/>
        <a:lstStyle/>
        <a:p>
          <a:r>
            <a:rPr lang="en-US" sz="1800" dirty="0" smtClean="0"/>
            <a:t>Funny</a:t>
          </a:r>
          <a:endParaRPr lang="en-US" sz="1600" dirty="0"/>
        </a:p>
      </dgm:t>
    </dgm:pt>
    <dgm:pt modelId="{F95928A0-5EBA-044C-950C-0849CCA52977}" type="parTrans" cxnId="{D0B53DAA-A44E-2946-BFD2-8B57EC36E34F}">
      <dgm:prSet/>
      <dgm:spPr/>
      <dgm:t>
        <a:bodyPr/>
        <a:lstStyle/>
        <a:p>
          <a:endParaRPr lang="en-US"/>
        </a:p>
      </dgm:t>
    </dgm:pt>
    <dgm:pt modelId="{BD40B421-7F24-0A45-862A-847BAA02BE76}" type="sibTrans" cxnId="{D0B53DAA-A44E-2946-BFD2-8B57EC36E34F}">
      <dgm:prSet/>
      <dgm:spPr/>
      <dgm:t>
        <a:bodyPr/>
        <a:lstStyle/>
        <a:p>
          <a:endParaRPr lang="en-US"/>
        </a:p>
      </dgm:t>
    </dgm:pt>
    <dgm:pt modelId="{6C4B7E1C-EA6D-6A4B-A57E-CB959D7E5B73}">
      <dgm:prSet phldrT="[Text]" custT="1"/>
      <dgm:spPr/>
      <dgm:t>
        <a:bodyPr/>
        <a:lstStyle/>
        <a:p>
          <a:r>
            <a:rPr lang="en-US" sz="1800" dirty="0" smtClean="0"/>
            <a:t>Action scenes</a:t>
          </a:r>
          <a:endParaRPr lang="en-US" sz="1800" dirty="0"/>
        </a:p>
      </dgm:t>
    </dgm:pt>
    <dgm:pt modelId="{DB328112-C298-6244-840E-32121D258FF9}" type="parTrans" cxnId="{9084D0D6-6C89-7145-89DA-1495F91EFCF9}">
      <dgm:prSet/>
      <dgm:spPr/>
      <dgm:t>
        <a:bodyPr/>
        <a:lstStyle/>
        <a:p>
          <a:endParaRPr lang="en-US"/>
        </a:p>
      </dgm:t>
    </dgm:pt>
    <dgm:pt modelId="{9C646292-DF92-AA4C-B50F-F682120B2AFA}" type="sibTrans" cxnId="{9084D0D6-6C89-7145-89DA-1495F91EFCF9}">
      <dgm:prSet/>
      <dgm:spPr/>
      <dgm:t>
        <a:bodyPr/>
        <a:lstStyle/>
        <a:p>
          <a:endParaRPr lang="en-US"/>
        </a:p>
      </dgm:t>
    </dgm:pt>
    <dgm:pt modelId="{CF73AA70-98BE-0B45-80B4-024127A2011F}">
      <dgm:prSet phldrT="[Text]" custT="1"/>
      <dgm:spPr/>
      <dgm:t>
        <a:bodyPr/>
        <a:lstStyle/>
        <a:p>
          <a:r>
            <a:rPr lang="en-US" sz="3600" dirty="0" smtClean="0"/>
            <a:t>🙈</a:t>
          </a:r>
          <a:endParaRPr lang="en-US" sz="3600" dirty="0"/>
        </a:p>
      </dgm:t>
    </dgm:pt>
    <dgm:pt modelId="{EE5D4296-C30A-6246-AC61-218A8DBEDAED}" type="parTrans" cxnId="{33B7C09E-658C-D440-AE0B-73F2C51C10F9}">
      <dgm:prSet/>
      <dgm:spPr/>
      <dgm:t>
        <a:bodyPr/>
        <a:lstStyle/>
        <a:p>
          <a:endParaRPr lang="en-US"/>
        </a:p>
      </dgm:t>
    </dgm:pt>
    <dgm:pt modelId="{DE6FE14B-BBC3-914E-8B23-210C006BCA5B}" type="sibTrans" cxnId="{33B7C09E-658C-D440-AE0B-73F2C51C10F9}">
      <dgm:prSet/>
      <dgm:spPr/>
      <dgm:t>
        <a:bodyPr/>
        <a:lstStyle/>
        <a:p>
          <a:endParaRPr lang="en-US"/>
        </a:p>
      </dgm:t>
    </dgm:pt>
    <dgm:pt modelId="{DFF191A6-5718-2447-B0E4-077432BAD493}">
      <dgm:prSet phldrT="[Text]" custT="1"/>
      <dgm:spPr/>
      <dgm:t>
        <a:bodyPr/>
        <a:lstStyle/>
        <a:p>
          <a:r>
            <a:rPr lang="en-US" sz="3600" dirty="0" smtClean="0"/>
            <a:t>🙈</a:t>
          </a:r>
          <a:endParaRPr lang="en-US" sz="3600" dirty="0"/>
        </a:p>
      </dgm:t>
    </dgm:pt>
    <dgm:pt modelId="{2958E9F4-05CB-C045-9A32-3E6AABF221DA}" type="parTrans" cxnId="{3B34F84D-159A-9F43-B650-BD8D3153B442}">
      <dgm:prSet/>
      <dgm:spPr/>
      <dgm:t>
        <a:bodyPr/>
        <a:lstStyle/>
        <a:p>
          <a:endParaRPr lang="en-US"/>
        </a:p>
      </dgm:t>
    </dgm:pt>
    <dgm:pt modelId="{AB537F8D-EDFC-4F46-BF37-0518DE5D94B7}" type="sibTrans" cxnId="{3B34F84D-159A-9F43-B650-BD8D3153B442}">
      <dgm:prSet/>
      <dgm:spPr/>
      <dgm:t>
        <a:bodyPr/>
        <a:lstStyle/>
        <a:p>
          <a:endParaRPr lang="en-US"/>
        </a:p>
      </dgm:t>
    </dgm:pt>
    <dgm:pt modelId="{CC7CF15E-708C-6F4E-9E64-5BDE1F2B8A41}">
      <dgm:prSet phldrT="[Text]" custT="1"/>
      <dgm:spPr/>
      <dgm:t>
        <a:bodyPr/>
        <a:lstStyle/>
        <a:p>
          <a:r>
            <a:rPr lang="en-US" sz="1800" dirty="0" smtClean="0"/>
            <a:t>Good dialogue</a:t>
          </a:r>
          <a:endParaRPr lang="en-US" sz="1800" dirty="0"/>
        </a:p>
      </dgm:t>
    </dgm:pt>
    <dgm:pt modelId="{2D746EB5-F7AF-1346-BA81-C9D4983E1864}" type="parTrans" cxnId="{3ED031A5-4B12-604F-84C5-7FBE09ED832F}">
      <dgm:prSet/>
      <dgm:spPr/>
      <dgm:t>
        <a:bodyPr/>
        <a:lstStyle/>
        <a:p>
          <a:endParaRPr lang="en-US"/>
        </a:p>
      </dgm:t>
    </dgm:pt>
    <dgm:pt modelId="{E18184A4-22C6-CD4D-B11A-0935A7FB69C0}" type="sibTrans" cxnId="{3ED031A5-4B12-604F-84C5-7FBE09ED832F}">
      <dgm:prSet/>
      <dgm:spPr/>
      <dgm:t>
        <a:bodyPr/>
        <a:lstStyle/>
        <a:p>
          <a:endParaRPr lang="en-US"/>
        </a:p>
      </dgm:t>
    </dgm:pt>
    <dgm:pt modelId="{D3A5B886-F4A3-324B-AC39-9F7B4C10948B}">
      <dgm:prSet phldrT="[Text]" custT="1"/>
      <dgm:spPr/>
      <dgm:t>
        <a:bodyPr/>
        <a:lstStyle/>
        <a:p>
          <a:r>
            <a:rPr lang="en-US" sz="1800" dirty="0" smtClean="0"/>
            <a:t>Good cinematography</a:t>
          </a:r>
          <a:endParaRPr lang="en-US" sz="1800" dirty="0"/>
        </a:p>
      </dgm:t>
    </dgm:pt>
    <dgm:pt modelId="{81ACC684-0B2B-EE4D-8152-8203C099783C}" type="parTrans" cxnId="{986B1780-311A-7D4A-A217-A2025E6EB344}">
      <dgm:prSet/>
      <dgm:spPr/>
      <dgm:t>
        <a:bodyPr/>
        <a:lstStyle/>
        <a:p>
          <a:endParaRPr lang="en-US"/>
        </a:p>
      </dgm:t>
    </dgm:pt>
    <dgm:pt modelId="{5F9724E6-F54A-5D4B-AC5B-9F16698C8043}" type="sibTrans" cxnId="{986B1780-311A-7D4A-A217-A2025E6EB344}">
      <dgm:prSet/>
      <dgm:spPr/>
      <dgm:t>
        <a:bodyPr/>
        <a:lstStyle/>
        <a:p>
          <a:endParaRPr lang="en-US"/>
        </a:p>
      </dgm:t>
    </dgm:pt>
    <dgm:pt modelId="{E86F1F4A-55F8-694B-9F5C-38950C0ADA0D}">
      <dgm:prSet phldrT="[Text]" custT="1"/>
      <dgm:spPr/>
      <dgm:t>
        <a:bodyPr/>
        <a:lstStyle/>
        <a:p>
          <a:r>
            <a:rPr lang="en-US" sz="1800" dirty="0" smtClean="0"/>
            <a:t>Physical</a:t>
          </a:r>
          <a:r>
            <a:rPr lang="en-US" sz="1800" baseline="0" dirty="0" smtClean="0"/>
            <a:t> comedy</a:t>
          </a:r>
          <a:endParaRPr lang="en-US" sz="1800" dirty="0"/>
        </a:p>
      </dgm:t>
    </dgm:pt>
    <dgm:pt modelId="{B1377502-246E-D642-B674-10F16AABFC86}" type="parTrans" cxnId="{D21C530C-057E-A041-925C-08AB6C243845}">
      <dgm:prSet/>
      <dgm:spPr/>
      <dgm:t>
        <a:bodyPr/>
        <a:lstStyle/>
        <a:p>
          <a:endParaRPr lang="en-US"/>
        </a:p>
      </dgm:t>
    </dgm:pt>
    <dgm:pt modelId="{AC02B711-3ECD-0248-B490-77F9C7AAFDC0}" type="sibTrans" cxnId="{D21C530C-057E-A041-925C-08AB6C243845}">
      <dgm:prSet/>
      <dgm:spPr/>
      <dgm:t>
        <a:bodyPr/>
        <a:lstStyle/>
        <a:p>
          <a:endParaRPr lang="en-US"/>
        </a:p>
      </dgm:t>
    </dgm:pt>
    <dgm:pt modelId="{B83153BE-6AA1-B74D-B3EA-096E2C91AB33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400" dirty="0" smtClean="0"/>
            <a:t>YES</a:t>
          </a:r>
          <a:endParaRPr lang="en-US" sz="2400" dirty="0"/>
        </a:p>
      </dgm:t>
    </dgm:pt>
    <dgm:pt modelId="{901D5580-0DEE-AD48-BF20-EC67AB42E546}" type="parTrans" cxnId="{E10B58B4-CFE3-5345-B9AE-B6E26307C98F}">
      <dgm:prSet/>
      <dgm:spPr/>
      <dgm:t>
        <a:bodyPr/>
        <a:lstStyle/>
        <a:p>
          <a:endParaRPr lang="en-US"/>
        </a:p>
      </dgm:t>
    </dgm:pt>
    <dgm:pt modelId="{5FBD42C5-42B7-A04D-B87A-5D55BFBAA2C5}" type="sibTrans" cxnId="{E10B58B4-CFE3-5345-B9AE-B6E26307C98F}">
      <dgm:prSet/>
      <dgm:spPr/>
      <dgm:t>
        <a:bodyPr/>
        <a:lstStyle/>
        <a:p>
          <a:endParaRPr lang="en-US"/>
        </a:p>
      </dgm:t>
    </dgm:pt>
    <dgm:pt modelId="{053389D8-519C-1C4C-ACBD-1B8A6140C869}">
      <dgm:prSet phldrT="[Text]" custT="1"/>
      <dgm:spPr/>
      <dgm:t>
        <a:bodyPr/>
        <a:lstStyle/>
        <a:p>
          <a:r>
            <a:rPr lang="en-US" sz="1800" dirty="0" smtClean="0"/>
            <a:t>Satire</a:t>
          </a:r>
          <a:endParaRPr lang="en-US" sz="1800" dirty="0"/>
        </a:p>
      </dgm:t>
    </dgm:pt>
    <dgm:pt modelId="{956D398F-3658-5444-BB50-6CDD9C38F240}" type="parTrans" cxnId="{C6FD5D3E-535C-6642-A2DD-812FB5A18F9F}">
      <dgm:prSet/>
      <dgm:spPr/>
      <dgm:t>
        <a:bodyPr/>
        <a:lstStyle/>
        <a:p>
          <a:endParaRPr lang="en-US"/>
        </a:p>
      </dgm:t>
    </dgm:pt>
    <dgm:pt modelId="{9C86A5F6-B7F3-F84F-88EC-B696C176764E}" type="sibTrans" cxnId="{C6FD5D3E-535C-6642-A2DD-812FB5A18F9F}">
      <dgm:prSet/>
      <dgm:spPr/>
      <dgm:t>
        <a:bodyPr/>
        <a:lstStyle/>
        <a:p>
          <a:endParaRPr lang="en-US"/>
        </a:p>
      </dgm:t>
    </dgm:pt>
    <dgm:pt modelId="{95A1F287-8D4C-1F47-8EA4-F9D67B3EE4CA}">
      <dgm:prSet phldrT="[Tex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/>
            <a:t>NO</a:t>
          </a:r>
          <a:endParaRPr lang="en-US" dirty="0"/>
        </a:p>
      </dgm:t>
    </dgm:pt>
    <dgm:pt modelId="{C3A5BB6D-5C12-A44B-BE17-D547F5C831DE}" type="parTrans" cxnId="{83C07A1F-1398-9842-AE19-5BD376D61930}">
      <dgm:prSet/>
      <dgm:spPr/>
      <dgm:t>
        <a:bodyPr/>
        <a:lstStyle/>
        <a:p>
          <a:endParaRPr lang="en-US"/>
        </a:p>
      </dgm:t>
    </dgm:pt>
    <dgm:pt modelId="{165CBD89-938F-BE40-9A9F-CF9AF11B065B}" type="sibTrans" cxnId="{83C07A1F-1398-9842-AE19-5BD376D61930}">
      <dgm:prSet/>
      <dgm:spPr/>
      <dgm:t>
        <a:bodyPr/>
        <a:lstStyle/>
        <a:p>
          <a:endParaRPr lang="en-US"/>
        </a:p>
      </dgm:t>
    </dgm:pt>
    <dgm:pt modelId="{6ABE3064-88BD-DA4B-9BDA-EC0BE2C7FE1F}">
      <dgm:prSet phldrT="[Text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/>
            <a:t>YES</a:t>
          </a:r>
          <a:endParaRPr lang="en-US" dirty="0"/>
        </a:p>
      </dgm:t>
    </dgm:pt>
    <dgm:pt modelId="{7A75488A-0551-5C48-8B49-2FB1BB0FAB5B}" type="parTrans" cxnId="{EB083882-EE93-8A4D-BB6B-39A0BC6737D3}">
      <dgm:prSet/>
      <dgm:spPr/>
      <dgm:t>
        <a:bodyPr/>
        <a:lstStyle/>
        <a:p>
          <a:endParaRPr lang="en-US"/>
        </a:p>
      </dgm:t>
    </dgm:pt>
    <dgm:pt modelId="{78A2E9C7-C823-8F49-8E3D-23989B67284C}" type="sibTrans" cxnId="{EB083882-EE93-8A4D-BB6B-39A0BC6737D3}">
      <dgm:prSet/>
      <dgm:spPr/>
      <dgm:t>
        <a:bodyPr/>
        <a:lstStyle/>
        <a:p>
          <a:endParaRPr lang="en-US"/>
        </a:p>
      </dgm:t>
    </dgm:pt>
    <dgm:pt modelId="{9EEE3C69-6C64-334A-829E-D67C1C1E2C1D}">
      <dgm:prSet phldrT="[Tex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/>
            <a:t>NO</a:t>
          </a:r>
          <a:endParaRPr lang="en-US" dirty="0"/>
        </a:p>
      </dgm:t>
    </dgm:pt>
    <dgm:pt modelId="{A6300FCC-CF05-494F-BADA-6DFBCDCFCBEB}" type="parTrans" cxnId="{9EC1FCFD-C395-D247-A2DC-3C8703B25B14}">
      <dgm:prSet/>
      <dgm:spPr/>
      <dgm:t>
        <a:bodyPr/>
        <a:lstStyle/>
        <a:p>
          <a:endParaRPr lang="en-US"/>
        </a:p>
      </dgm:t>
    </dgm:pt>
    <dgm:pt modelId="{0F4D3301-E826-4248-A231-2898ECB78C78}" type="sibTrans" cxnId="{9EC1FCFD-C395-D247-A2DC-3C8703B25B14}">
      <dgm:prSet/>
      <dgm:spPr/>
      <dgm:t>
        <a:bodyPr/>
        <a:lstStyle/>
        <a:p>
          <a:endParaRPr lang="en-US"/>
        </a:p>
      </dgm:t>
    </dgm:pt>
    <dgm:pt modelId="{52331E34-3F0C-D540-98BC-4CD90585A792}">
      <dgm:prSet phldrT="[Text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/>
            <a:t>YES</a:t>
          </a:r>
          <a:endParaRPr lang="en-US" dirty="0"/>
        </a:p>
      </dgm:t>
    </dgm:pt>
    <dgm:pt modelId="{FED39D44-C9AA-7E4A-A5C4-8C4199BDF5D5}" type="parTrans" cxnId="{BF596629-5487-D047-A247-2FE6C173C010}">
      <dgm:prSet/>
      <dgm:spPr/>
      <dgm:t>
        <a:bodyPr/>
        <a:lstStyle/>
        <a:p>
          <a:endParaRPr lang="en-US"/>
        </a:p>
      </dgm:t>
    </dgm:pt>
    <dgm:pt modelId="{47CB6FA2-182B-1E41-8FE4-55568A0FB273}" type="sibTrans" cxnId="{BF596629-5487-D047-A247-2FE6C173C010}">
      <dgm:prSet/>
      <dgm:spPr/>
      <dgm:t>
        <a:bodyPr/>
        <a:lstStyle/>
        <a:p>
          <a:endParaRPr lang="en-US"/>
        </a:p>
      </dgm:t>
    </dgm:pt>
    <dgm:pt modelId="{A4C40274-A5FB-B34A-ACC6-E1D74C5BB937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400" dirty="0" smtClean="0"/>
            <a:t>NO</a:t>
          </a:r>
          <a:endParaRPr lang="en-US" sz="2400" dirty="0"/>
        </a:p>
      </dgm:t>
    </dgm:pt>
    <dgm:pt modelId="{613BB853-D773-6E4D-938E-0D59C4242442}" type="parTrans" cxnId="{53807002-4A22-4649-A50C-01B2D7D04C26}">
      <dgm:prSet/>
      <dgm:spPr/>
      <dgm:t>
        <a:bodyPr/>
        <a:lstStyle/>
        <a:p>
          <a:endParaRPr lang="en-US"/>
        </a:p>
      </dgm:t>
    </dgm:pt>
    <dgm:pt modelId="{F25E3000-D98B-7C49-9684-7EEC953E7AB7}" type="sibTrans" cxnId="{53807002-4A22-4649-A50C-01B2D7D04C26}">
      <dgm:prSet/>
      <dgm:spPr/>
      <dgm:t>
        <a:bodyPr/>
        <a:lstStyle/>
        <a:p>
          <a:endParaRPr lang="en-US"/>
        </a:p>
      </dgm:t>
    </dgm:pt>
    <dgm:pt modelId="{7DF6AB4F-9B6F-C54A-A03D-029225F1B25C}">
      <dgm:prSet phldrT="[Text]" custT="1"/>
      <dgm:spPr/>
      <dgm:t>
        <a:bodyPr/>
        <a:lstStyle/>
        <a:p>
          <a:r>
            <a:rPr lang="en-US" sz="1800" dirty="0" smtClean="0"/>
            <a:t>Interesting premise</a:t>
          </a:r>
          <a:endParaRPr lang="en-US" sz="1800" dirty="0"/>
        </a:p>
      </dgm:t>
    </dgm:pt>
    <dgm:pt modelId="{DDD0790F-8B42-774A-A995-4C053AA10EB2}" type="parTrans" cxnId="{3994AB42-3C00-8D45-A570-3FE4299DCD91}">
      <dgm:prSet/>
      <dgm:spPr/>
      <dgm:t>
        <a:bodyPr/>
        <a:lstStyle/>
        <a:p>
          <a:endParaRPr lang="en-US"/>
        </a:p>
      </dgm:t>
    </dgm:pt>
    <dgm:pt modelId="{BE52E654-0020-5F41-94B7-BD1C103822B5}" type="sibTrans" cxnId="{3994AB42-3C00-8D45-A570-3FE4299DCD91}">
      <dgm:prSet/>
      <dgm:spPr/>
      <dgm:t>
        <a:bodyPr/>
        <a:lstStyle/>
        <a:p>
          <a:endParaRPr lang="en-US"/>
        </a:p>
      </dgm:t>
    </dgm:pt>
    <dgm:pt modelId="{F75A36A5-8A9D-A246-BE24-A9208B2C9CD3}">
      <dgm:prSet phldrT="[Text]" custT="1"/>
      <dgm:spPr/>
      <dgm:t>
        <a:bodyPr/>
        <a:lstStyle/>
        <a:p>
          <a:r>
            <a:rPr lang="en-US" sz="1800" dirty="0" smtClean="0"/>
            <a:t>Friends have all seen it</a:t>
          </a:r>
          <a:endParaRPr lang="en-US" sz="1800" dirty="0"/>
        </a:p>
      </dgm:t>
    </dgm:pt>
    <dgm:pt modelId="{390BDAC0-7EFF-DD4D-9027-B67AFA4DF6C6}" type="parTrans" cxnId="{8FD16428-04BB-144A-83E4-5666FD905E2C}">
      <dgm:prSet/>
      <dgm:spPr/>
      <dgm:t>
        <a:bodyPr/>
        <a:lstStyle/>
        <a:p>
          <a:endParaRPr lang="en-US"/>
        </a:p>
      </dgm:t>
    </dgm:pt>
    <dgm:pt modelId="{BBE3E8C2-061B-5C48-91A4-7BE6621E1E0F}" type="sibTrans" cxnId="{8FD16428-04BB-144A-83E4-5666FD905E2C}">
      <dgm:prSet/>
      <dgm:spPr/>
      <dgm:t>
        <a:bodyPr/>
        <a:lstStyle/>
        <a:p>
          <a:endParaRPr lang="en-US"/>
        </a:p>
      </dgm:t>
    </dgm:pt>
    <dgm:pt modelId="{6991E74E-1999-5D4C-9ED5-DB5E9D374B56}">
      <dgm:prSet phldrT="[Tex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/>
            <a:t>NO</a:t>
          </a:r>
          <a:endParaRPr lang="en-US" dirty="0"/>
        </a:p>
      </dgm:t>
    </dgm:pt>
    <dgm:pt modelId="{0F2C4B35-FB5B-B84F-B8A2-9C782947F0EB}" type="parTrans" cxnId="{6ED91889-08D3-9141-9E41-B286CF428450}">
      <dgm:prSet/>
      <dgm:spPr/>
      <dgm:t>
        <a:bodyPr/>
        <a:lstStyle/>
        <a:p>
          <a:endParaRPr lang="en-US"/>
        </a:p>
      </dgm:t>
    </dgm:pt>
    <dgm:pt modelId="{31EF3D4F-DE23-BF43-8D89-178398354249}" type="sibTrans" cxnId="{6ED91889-08D3-9141-9E41-B286CF428450}">
      <dgm:prSet/>
      <dgm:spPr/>
      <dgm:t>
        <a:bodyPr/>
        <a:lstStyle/>
        <a:p>
          <a:endParaRPr lang="en-US"/>
        </a:p>
      </dgm:t>
    </dgm:pt>
    <dgm:pt modelId="{39756F64-E477-864F-A679-2286BC904AFF}">
      <dgm:prSet phldrT="[Text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/>
            <a:t>YES</a:t>
          </a:r>
          <a:endParaRPr lang="en-US" dirty="0"/>
        </a:p>
      </dgm:t>
    </dgm:pt>
    <dgm:pt modelId="{53036A1A-EF66-F548-9851-990EFF683387}" type="parTrans" cxnId="{81B43F19-FB05-5448-AEF4-9B24BBD43B6D}">
      <dgm:prSet/>
      <dgm:spPr/>
      <dgm:t>
        <a:bodyPr/>
        <a:lstStyle/>
        <a:p>
          <a:endParaRPr lang="en-US"/>
        </a:p>
      </dgm:t>
    </dgm:pt>
    <dgm:pt modelId="{C5E504F9-B560-1242-901F-618484E7240F}" type="sibTrans" cxnId="{81B43F19-FB05-5448-AEF4-9B24BBD43B6D}">
      <dgm:prSet/>
      <dgm:spPr/>
      <dgm:t>
        <a:bodyPr/>
        <a:lstStyle/>
        <a:p>
          <a:endParaRPr lang="en-US"/>
        </a:p>
      </dgm:t>
    </dgm:pt>
    <dgm:pt modelId="{9C1F976D-B6C9-9940-8F50-11CE5A1101F9}">
      <dgm:prSet phldrT="[Text]" custT="1"/>
      <dgm:spPr/>
      <dgm:t>
        <a:bodyPr/>
        <a:lstStyle/>
        <a:p>
          <a:r>
            <a:rPr lang="en-US" sz="3600" dirty="0" smtClean="0"/>
            <a:t>🙈</a:t>
          </a:r>
          <a:endParaRPr lang="en-US" sz="3600" dirty="0"/>
        </a:p>
      </dgm:t>
    </dgm:pt>
    <dgm:pt modelId="{CBDFB951-DD7F-6042-8B56-1A86BFE453AF}" type="parTrans" cxnId="{4ADE8979-7104-E848-A8F2-4FAA42F5702D}">
      <dgm:prSet/>
      <dgm:spPr/>
      <dgm:t>
        <a:bodyPr/>
        <a:lstStyle/>
        <a:p>
          <a:endParaRPr lang="en-US"/>
        </a:p>
      </dgm:t>
    </dgm:pt>
    <dgm:pt modelId="{9F71FE69-26AB-5942-BBA9-1F51EFCADBE4}" type="sibTrans" cxnId="{4ADE8979-7104-E848-A8F2-4FAA42F5702D}">
      <dgm:prSet/>
      <dgm:spPr/>
      <dgm:t>
        <a:bodyPr/>
        <a:lstStyle/>
        <a:p>
          <a:endParaRPr lang="en-US"/>
        </a:p>
      </dgm:t>
    </dgm:pt>
    <dgm:pt modelId="{F1D3D533-CD2D-4142-A2D4-20FBE2CE721D}">
      <dgm:prSet phldrT="[Tex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/>
            <a:t>NO</a:t>
          </a:r>
          <a:endParaRPr lang="en-US" dirty="0"/>
        </a:p>
      </dgm:t>
    </dgm:pt>
    <dgm:pt modelId="{6FF0174F-DCB6-9A49-A107-504E42224F25}" type="parTrans" cxnId="{C770B613-69A7-4F48-93F3-E95647A37BDE}">
      <dgm:prSet/>
      <dgm:spPr/>
      <dgm:t>
        <a:bodyPr/>
        <a:lstStyle/>
        <a:p>
          <a:endParaRPr lang="en-US"/>
        </a:p>
      </dgm:t>
    </dgm:pt>
    <dgm:pt modelId="{0E663493-7CA7-004D-AE86-85BF99510FE8}" type="sibTrans" cxnId="{C770B613-69A7-4F48-93F3-E95647A37BDE}">
      <dgm:prSet/>
      <dgm:spPr/>
      <dgm:t>
        <a:bodyPr/>
        <a:lstStyle/>
        <a:p>
          <a:endParaRPr lang="en-US"/>
        </a:p>
      </dgm:t>
    </dgm:pt>
    <dgm:pt modelId="{82E5B7B3-C6DE-CA42-BE00-672A65224C97}">
      <dgm:prSet phldrT="[Text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/>
            <a:t>YES</a:t>
          </a:r>
          <a:endParaRPr lang="en-US" dirty="0"/>
        </a:p>
      </dgm:t>
    </dgm:pt>
    <dgm:pt modelId="{E794548A-ECE3-2C45-97EF-440760C6E073}" type="parTrans" cxnId="{62B3C31A-2551-924C-B669-CC16465E5E72}">
      <dgm:prSet/>
      <dgm:spPr/>
      <dgm:t>
        <a:bodyPr/>
        <a:lstStyle/>
        <a:p>
          <a:endParaRPr lang="en-US"/>
        </a:p>
      </dgm:t>
    </dgm:pt>
    <dgm:pt modelId="{17D3B5E0-A155-9943-8A83-F4E08568A29B}" type="sibTrans" cxnId="{62B3C31A-2551-924C-B669-CC16465E5E72}">
      <dgm:prSet/>
      <dgm:spPr/>
      <dgm:t>
        <a:bodyPr/>
        <a:lstStyle/>
        <a:p>
          <a:endParaRPr lang="en-US"/>
        </a:p>
      </dgm:t>
    </dgm:pt>
    <dgm:pt modelId="{9A326C42-5B21-DA4D-AAD7-1EB2DBFC31C7}">
      <dgm:prSet phldrT="[Text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/>
            <a:t>YES</a:t>
          </a:r>
          <a:endParaRPr lang="en-US" dirty="0"/>
        </a:p>
      </dgm:t>
    </dgm:pt>
    <dgm:pt modelId="{28CC955C-D6EB-2F4E-B6DF-D7FE355F56F6}" type="parTrans" cxnId="{5D292F09-3F8B-D54B-8B67-D53511686B06}">
      <dgm:prSet/>
      <dgm:spPr/>
      <dgm:t>
        <a:bodyPr/>
        <a:lstStyle/>
        <a:p>
          <a:endParaRPr lang="en-US"/>
        </a:p>
      </dgm:t>
    </dgm:pt>
    <dgm:pt modelId="{B4B3D87D-3998-A844-A3EE-68806394E779}" type="sibTrans" cxnId="{5D292F09-3F8B-D54B-8B67-D53511686B06}">
      <dgm:prSet/>
      <dgm:spPr/>
      <dgm:t>
        <a:bodyPr/>
        <a:lstStyle/>
        <a:p>
          <a:endParaRPr lang="en-US"/>
        </a:p>
      </dgm:t>
    </dgm:pt>
    <dgm:pt modelId="{CBB36E3A-75A0-4149-BBC8-C028548C6191}">
      <dgm:prSet phldrT="[Text]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/>
            <a:t>NO</a:t>
          </a:r>
          <a:endParaRPr lang="en-US" dirty="0"/>
        </a:p>
      </dgm:t>
    </dgm:pt>
    <dgm:pt modelId="{E5F12323-1A1E-0147-B0D6-E330DE597D06}" type="parTrans" cxnId="{229B8484-0A14-C848-A4DF-35C8F4A6E14D}">
      <dgm:prSet/>
      <dgm:spPr/>
      <dgm:t>
        <a:bodyPr/>
        <a:lstStyle/>
        <a:p>
          <a:endParaRPr lang="en-US"/>
        </a:p>
      </dgm:t>
    </dgm:pt>
    <dgm:pt modelId="{B7780C17-AF9A-E94F-AF24-0F37E70C0309}" type="sibTrans" cxnId="{229B8484-0A14-C848-A4DF-35C8F4A6E14D}">
      <dgm:prSet/>
      <dgm:spPr/>
      <dgm:t>
        <a:bodyPr/>
        <a:lstStyle/>
        <a:p>
          <a:endParaRPr lang="en-US"/>
        </a:p>
      </dgm:t>
    </dgm:pt>
    <dgm:pt modelId="{1C14E890-3CA8-224F-90F9-9B9A14E19CB4}">
      <dgm:prSet phldrT="[Text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dirty="0" smtClean="0"/>
            <a:t>YES</a:t>
          </a:r>
          <a:endParaRPr lang="en-US" dirty="0"/>
        </a:p>
      </dgm:t>
    </dgm:pt>
    <dgm:pt modelId="{002742C3-7BCF-E841-A77C-4271DF8E33AA}" type="parTrans" cxnId="{EA3F6C25-7A87-E84A-A0E3-8FE8BAB726CB}">
      <dgm:prSet/>
      <dgm:spPr/>
      <dgm:t>
        <a:bodyPr/>
        <a:lstStyle/>
        <a:p>
          <a:endParaRPr lang="en-US"/>
        </a:p>
      </dgm:t>
    </dgm:pt>
    <dgm:pt modelId="{6F4A36D9-24B6-5543-BF1D-1DE701954A7E}" type="sibTrans" cxnId="{EA3F6C25-7A87-E84A-A0E3-8FE8BAB726CB}">
      <dgm:prSet/>
      <dgm:spPr/>
      <dgm:t>
        <a:bodyPr/>
        <a:lstStyle/>
        <a:p>
          <a:endParaRPr lang="en-US"/>
        </a:p>
      </dgm:t>
    </dgm:pt>
    <dgm:pt modelId="{D0B0F97E-1F24-C540-927A-0488F2EB8473}" type="pres">
      <dgm:prSet presAssocID="{E6D18EB3-458C-8F49-97B3-EB3542DBBAE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AF7E6F6-7AF9-E541-AA96-B42ED3141A40}" type="pres">
      <dgm:prSet presAssocID="{812EAA2E-5A5F-4740-81FA-9F98B6F40C86}" presName="hierRoot1" presStyleCnt="0"/>
      <dgm:spPr/>
    </dgm:pt>
    <dgm:pt modelId="{66A22B2B-C009-5940-A647-1FE91563C784}" type="pres">
      <dgm:prSet presAssocID="{812EAA2E-5A5F-4740-81FA-9F98B6F40C86}" presName="composite" presStyleCnt="0"/>
      <dgm:spPr/>
    </dgm:pt>
    <dgm:pt modelId="{0513E30D-0CF9-514E-9905-F13FB7C27386}" type="pres">
      <dgm:prSet presAssocID="{812EAA2E-5A5F-4740-81FA-9F98B6F40C86}" presName="background" presStyleLbl="node0" presStyleIdx="0" presStyleCnt="1"/>
      <dgm:spPr/>
    </dgm:pt>
    <dgm:pt modelId="{D2322DDE-E668-8840-885B-ABCFE010372A}" type="pres">
      <dgm:prSet presAssocID="{812EAA2E-5A5F-4740-81FA-9F98B6F40C86}" presName="text" presStyleLbl="fgAcc0" presStyleIdx="0" presStyleCnt="1" custScaleX="1534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D642D4-7A7E-C94C-B338-2993A6190242}" type="pres">
      <dgm:prSet presAssocID="{812EAA2E-5A5F-4740-81FA-9F98B6F40C86}" presName="hierChild2" presStyleCnt="0"/>
      <dgm:spPr/>
    </dgm:pt>
    <dgm:pt modelId="{B497A0B1-A35D-774F-A440-B5B026654633}" type="pres">
      <dgm:prSet presAssocID="{F95928A0-5EBA-044C-950C-0849CCA5297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4A281FD3-5031-CA4D-822B-29F68EFD4C3B}" type="pres">
      <dgm:prSet presAssocID="{5DFD83D8-4713-7B49-88FC-B08C52FC07E5}" presName="hierRoot2" presStyleCnt="0"/>
      <dgm:spPr/>
    </dgm:pt>
    <dgm:pt modelId="{C2FB29A3-F2EA-404D-951B-0841A2F2D00A}" type="pres">
      <dgm:prSet presAssocID="{5DFD83D8-4713-7B49-88FC-B08C52FC07E5}" presName="composite2" presStyleCnt="0"/>
      <dgm:spPr/>
    </dgm:pt>
    <dgm:pt modelId="{877E948B-1D49-BF42-96B6-867A8A8D24B4}" type="pres">
      <dgm:prSet presAssocID="{5DFD83D8-4713-7B49-88FC-B08C52FC07E5}" presName="background2" presStyleLbl="node2" presStyleIdx="0" presStyleCnt="2"/>
      <dgm:spPr/>
    </dgm:pt>
    <dgm:pt modelId="{1A32AD10-8488-AA40-A7AD-1D1B0FE678CB}" type="pres">
      <dgm:prSet presAssocID="{5DFD83D8-4713-7B49-88FC-B08C52FC07E5}" presName="text2" presStyleLbl="fgAcc2" presStyleIdx="0" presStyleCnt="2" custScaleX="1553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67B48C-8061-9E4D-985F-04ABB7324238}" type="pres">
      <dgm:prSet presAssocID="{5DFD83D8-4713-7B49-88FC-B08C52FC07E5}" presName="hierChild3" presStyleCnt="0"/>
      <dgm:spPr/>
    </dgm:pt>
    <dgm:pt modelId="{08A53309-8D68-F744-9C2F-6CA327015E9A}" type="pres">
      <dgm:prSet presAssocID="{DB328112-C298-6244-840E-32121D258FF9}" presName="Name17" presStyleLbl="parChTrans1D3" presStyleIdx="0" presStyleCnt="4"/>
      <dgm:spPr/>
      <dgm:t>
        <a:bodyPr/>
        <a:lstStyle/>
        <a:p>
          <a:endParaRPr lang="en-US"/>
        </a:p>
      </dgm:t>
    </dgm:pt>
    <dgm:pt modelId="{C93C1F6D-3E8E-AF4B-B8CF-CB6FEE0B138C}" type="pres">
      <dgm:prSet presAssocID="{6C4B7E1C-EA6D-6A4B-A57E-CB959D7E5B73}" presName="hierRoot3" presStyleCnt="0"/>
      <dgm:spPr/>
    </dgm:pt>
    <dgm:pt modelId="{2D479B4F-60CD-1E4A-BFCF-0258C5BA3B3C}" type="pres">
      <dgm:prSet presAssocID="{6C4B7E1C-EA6D-6A4B-A57E-CB959D7E5B73}" presName="composite3" presStyleCnt="0"/>
      <dgm:spPr/>
    </dgm:pt>
    <dgm:pt modelId="{48CEA625-7618-F446-AFB5-7EEDBB9B20AE}" type="pres">
      <dgm:prSet presAssocID="{6C4B7E1C-EA6D-6A4B-A57E-CB959D7E5B73}" presName="background3" presStyleLbl="node3" presStyleIdx="0" presStyleCnt="4"/>
      <dgm:spPr/>
    </dgm:pt>
    <dgm:pt modelId="{1B9605F8-6B15-564B-8374-B6F0FC885FB6}" type="pres">
      <dgm:prSet presAssocID="{6C4B7E1C-EA6D-6A4B-A57E-CB959D7E5B73}" presName="text3" presStyleLbl="fgAcc3" presStyleIdx="0" presStyleCnt="4" custScaleX="1612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6B2944-1829-8F43-B5BB-08D34DD24D5C}" type="pres">
      <dgm:prSet presAssocID="{6C4B7E1C-EA6D-6A4B-A57E-CB959D7E5B73}" presName="hierChild4" presStyleCnt="0"/>
      <dgm:spPr/>
    </dgm:pt>
    <dgm:pt modelId="{0777A1D9-A248-9E4E-A85D-E1ED5742D53B}" type="pres">
      <dgm:prSet presAssocID="{613BB853-D773-6E4D-938E-0D59C4242442}" presName="Name23" presStyleLbl="parChTrans1D4" presStyleIdx="0" presStyleCnt="18"/>
      <dgm:spPr/>
      <dgm:t>
        <a:bodyPr/>
        <a:lstStyle/>
        <a:p>
          <a:endParaRPr lang="en-US"/>
        </a:p>
      </dgm:t>
    </dgm:pt>
    <dgm:pt modelId="{6918B574-441D-2B45-A899-4B0B039AFEB8}" type="pres">
      <dgm:prSet presAssocID="{A4C40274-A5FB-B34A-ACC6-E1D74C5BB937}" presName="hierRoot4" presStyleCnt="0"/>
      <dgm:spPr/>
    </dgm:pt>
    <dgm:pt modelId="{2085B57D-E5D0-3343-871D-1FAA588DB058}" type="pres">
      <dgm:prSet presAssocID="{A4C40274-A5FB-B34A-ACC6-E1D74C5BB937}" presName="composite4" presStyleCnt="0"/>
      <dgm:spPr/>
    </dgm:pt>
    <dgm:pt modelId="{32DC43A2-D12D-EA40-A2BC-751BF4ADB649}" type="pres">
      <dgm:prSet presAssocID="{A4C40274-A5FB-B34A-ACC6-E1D74C5BB937}" presName="background4" presStyleLbl="node4" presStyleIdx="0" presStyleCnt="18"/>
      <dgm:spPr/>
    </dgm:pt>
    <dgm:pt modelId="{D44C3595-27B7-E144-9AC3-A31A2E368CFF}" type="pres">
      <dgm:prSet presAssocID="{A4C40274-A5FB-B34A-ACC6-E1D74C5BB937}" presName="text4" presStyleLbl="fgAcc4" presStyleIdx="0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E55B07-E6A0-C44B-AA1F-938D42B843BB}" type="pres">
      <dgm:prSet presAssocID="{A4C40274-A5FB-B34A-ACC6-E1D74C5BB937}" presName="hierChild5" presStyleCnt="0"/>
      <dgm:spPr/>
    </dgm:pt>
    <dgm:pt modelId="{78D90CD2-FBCE-C346-AA25-49E469E40AB5}" type="pres">
      <dgm:prSet presAssocID="{901D5580-0DEE-AD48-BF20-EC67AB42E546}" presName="Name23" presStyleLbl="parChTrans1D4" presStyleIdx="1" presStyleCnt="18"/>
      <dgm:spPr/>
      <dgm:t>
        <a:bodyPr/>
        <a:lstStyle/>
        <a:p>
          <a:endParaRPr lang="en-US"/>
        </a:p>
      </dgm:t>
    </dgm:pt>
    <dgm:pt modelId="{EE398F97-5A96-ED4A-B503-D9152476694C}" type="pres">
      <dgm:prSet presAssocID="{B83153BE-6AA1-B74D-B3EA-096E2C91AB33}" presName="hierRoot4" presStyleCnt="0"/>
      <dgm:spPr/>
    </dgm:pt>
    <dgm:pt modelId="{4053A053-E0F5-1C49-8C10-B164D1A63985}" type="pres">
      <dgm:prSet presAssocID="{B83153BE-6AA1-B74D-B3EA-096E2C91AB33}" presName="composite4" presStyleCnt="0"/>
      <dgm:spPr/>
    </dgm:pt>
    <dgm:pt modelId="{1672E5BA-03C1-0844-9EFC-5A3057EFCDA1}" type="pres">
      <dgm:prSet presAssocID="{B83153BE-6AA1-B74D-B3EA-096E2C91AB33}" presName="background4" presStyleLbl="node4" presStyleIdx="1" presStyleCnt="18"/>
      <dgm:spPr/>
    </dgm:pt>
    <dgm:pt modelId="{72AAACB4-A801-4A45-BF2B-C3E0FB085835}" type="pres">
      <dgm:prSet presAssocID="{B83153BE-6AA1-B74D-B3EA-096E2C91AB33}" presName="text4" presStyleLbl="fgAcc4" presStyleIdx="1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FE8C2D-BF6A-7D43-8DE9-2A94BF027032}" type="pres">
      <dgm:prSet presAssocID="{B83153BE-6AA1-B74D-B3EA-096E2C91AB33}" presName="hierChild5" presStyleCnt="0"/>
      <dgm:spPr/>
    </dgm:pt>
    <dgm:pt modelId="{28DCCB02-A98E-884D-9073-D67C64E5C001}" type="pres">
      <dgm:prSet presAssocID="{EE5D4296-C30A-6246-AC61-218A8DBEDAED}" presName="Name17" presStyleLbl="parChTrans1D3" presStyleIdx="1" presStyleCnt="4"/>
      <dgm:spPr/>
      <dgm:t>
        <a:bodyPr/>
        <a:lstStyle/>
        <a:p>
          <a:endParaRPr lang="en-US"/>
        </a:p>
      </dgm:t>
    </dgm:pt>
    <dgm:pt modelId="{215595FE-05A6-604B-8939-6F27A79DE0CA}" type="pres">
      <dgm:prSet presAssocID="{CF73AA70-98BE-0B45-80B4-024127A2011F}" presName="hierRoot3" presStyleCnt="0"/>
      <dgm:spPr/>
    </dgm:pt>
    <dgm:pt modelId="{51B6E4B4-79CC-6645-AC99-CC9E37924608}" type="pres">
      <dgm:prSet presAssocID="{CF73AA70-98BE-0B45-80B4-024127A2011F}" presName="composite3" presStyleCnt="0"/>
      <dgm:spPr/>
    </dgm:pt>
    <dgm:pt modelId="{5FD4F114-BEFF-DA4F-8535-C89D03A9FD6D}" type="pres">
      <dgm:prSet presAssocID="{CF73AA70-98BE-0B45-80B4-024127A2011F}" presName="background3" presStyleLbl="node3" presStyleIdx="1" presStyleCnt="4"/>
      <dgm:spPr/>
    </dgm:pt>
    <dgm:pt modelId="{9020E49C-49FB-FB4C-BB44-899E45957BE6}" type="pres">
      <dgm:prSet presAssocID="{CF73AA70-98BE-0B45-80B4-024127A2011F}" presName="text3" presStyleLbl="fgAcc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1FF5AB-2DF9-F045-A469-5B8FFFFF4168}" type="pres">
      <dgm:prSet presAssocID="{CF73AA70-98BE-0B45-80B4-024127A2011F}" presName="hierChild4" presStyleCnt="0"/>
      <dgm:spPr/>
    </dgm:pt>
    <dgm:pt modelId="{04E94B66-A2F2-6D42-9373-2A89A2AA1A13}" type="pres">
      <dgm:prSet presAssocID="{956D398F-3658-5444-BB50-6CDD9C38F240}" presName="Name23" presStyleLbl="parChTrans1D4" presStyleIdx="2" presStyleCnt="18"/>
      <dgm:spPr/>
      <dgm:t>
        <a:bodyPr/>
        <a:lstStyle/>
        <a:p>
          <a:endParaRPr lang="en-US"/>
        </a:p>
      </dgm:t>
    </dgm:pt>
    <dgm:pt modelId="{0A1E215F-24ED-574B-A802-2D674DE59EFF}" type="pres">
      <dgm:prSet presAssocID="{053389D8-519C-1C4C-ACBD-1B8A6140C869}" presName="hierRoot4" presStyleCnt="0"/>
      <dgm:spPr/>
    </dgm:pt>
    <dgm:pt modelId="{C5950764-7274-804C-90EF-836077B9FED8}" type="pres">
      <dgm:prSet presAssocID="{053389D8-519C-1C4C-ACBD-1B8A6140C869}" presName="composite4" presStyleCnt="0"/>
      <dgm:spPr/>
    </dgm:pt>
    <dgm:pt modelId="{94F3F36E-F413-CB4E-8D0A-4CCB643262D5}" type="pres">
      <dgm:prSet presAssocID="{053389D8-519C-1C4C-ACBD-1B8A6140C869}" presName="background4" presStyleLbl="node4" presStyleIdx="2" presStyleCnt="18"/>
      <dgm:spPr/>
    </dgm:pt>
    <dgm:pt modelId="{3C5FF694-E7F4-9F40-88F0-8674D483B0BB}" type="pres">
      <dgm:prSet presAssocID="{053389D8-519C-1C4C-ACBD-1B8A6140C869}" presName="text4" presStyleLbl="fgAcc4" presStyleIdx="2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8803FE-EC59-B64A-93DE-509A83972353}" type="pres">
      <dgm:prSet presAssocID="{053389D8-519C-1C4C-ACBD-1B8A6140C869}" presName="hierChild5" presStyleCnt="0"/>
      <dgm:spPr/>
    </dgm:pt>
    <dgm:pt modelId="{9727A777-09E6-DA4F-BE7D-F0C2706E9EB6}" type="pres">
      <dgm:prSet presAssocID="{C3A5BB6D-5C12-A44B-BE17-D547F5C831DE}" presName="Name23" presStyleLbl="parChTrans1D4" presStyleIdx="3" presStyleCnt="18"/>
      <dgm:spPr/>
      <dgm:t>
        <a:bodyPr/>
        <a:lstStyle/>
        <a:p>
          <a:endParaRPr lang="en-US"/>
        </a:p>
      </dgm:t>
    </dgm:pt>
    <dgm:pt modelId="{B0049CF5-5B6C-F242-B198-A53BA1FC0923}" type="pres">
      <dgm:prSet presAssocID="{95A1F287-8D4C-1F47-8EA4-F9D67B3EE4CA}" presName="hierRoot4" presStyleCnt="0"/>
      <dgm:spPr/>
    </dgm:pt>
    <dgm:pt modelId="{0EA839EF-E2C6-0B4A-A8DB-6132BE5C4096}" type="pres">
      <dgm:prSet presAssocID="{95A1F287-8D4C-1F47-8EA4-F9D67B3EE4CA}" presName="composite4" presStyleCnt="0"/>
      <dgm:spPr/>
    </dgm:pt>
    <dgm:pt modelId="{58DB3A78-624C-2444-9363-420967B60DE3}" type="pres">
      <dgm:prSet presAssocID="{95A1F287-8D4C-1F47-8EA4-F9D67B3EE4CA}" presName="background4" presStyleLbl="node4" presStyleIdx="3" presStyleCnt="18"/>
      <dgm:spPr/>
    </dgm:pt>
    <dgm:pt modelId="{E31B517E-78B5-C544-BE49-3D075F028BE4}" type="pres">
      <dgm:prSet presAssocID="{95A1F287-8D4C-1F47-8EA4-F9D67B3EE4CA}" presName="text4" presStyleLbl="fgAcc4" presStyleIdx="3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6E70C8-2F7B-7543-B97C-C126C6CA33DE}" type="pres">
      <dgm:prSet presAssocID="{95A1F287-8D4C-1F47-8EA4-F9D67B3EE4CA}" presName="hierChild5" presStyleCnt="0"/>
      <dgm:spPr/>
    </dgm:pt>
    <dgm:pt modelId="{0CB9AA87-8AE1-3D4D-A142-EA473A3D6DAF}" type="pres">
      <dgm:prSet presAssocID="{7A75488A-0551-5C48-8B49-2FB1BB0FAB5B}" presName="Name23" presStyleLbl="parChTrans1D4" presStyleIdx="4" presStyleCnt="18"/>
      <dgm:spPr/>
      <dgm:t>
        <a:bodyPr/>
        <a:lstStyle/>
        <a:p>
          <a:endParaRPr lang="en-US"/>
        </a:p>
      </dgm:t>
    </dgm:pt>
    <dgm:pt modelId="{F4A88538-D7A7-9A4F-913D-18F94CEC2CAE}" type="pres">
      <dgm:prSet presAssocID="{6ABE3064-88BD-DA4B-9BDA-EC0BE2C7FE1F}" presName="hierRoot4" presStyleCnt="0"/>
      <dgm:spPr/>
    </dgm:pt>
    <dgm:pt modelId="{441BC50B-C8B9-FC49-9CA4-D74418544BF0}" type="pres">
      <dgm:prSet presAssocID="{6ABE3064-88BD-DA4B-9BDA-EC0BE2C7FE1F}" presName="composite4" presStyleCnt="0"/>
      <dgm:spPr/>
    </dgm:pt>
    <dgm:pt modelId="{8E6CFC97-E410-9C4D-8D3F-77D797AF2180}" type="pres">
      <dgm:prSet presAssocID="{6ABE3064-88BD-DA4B-9BDA-EC0BE2C7FE1F}" presName="background4" presStyleLbl="node4" presStyleIdx="4" presStyleCnt="18"/>
      <dgm:spPr/>
    </dgm:pt>
    <dgm:pt modelId="{3C2E214B-FC74-FA4D-A5CB-663D86D90250}" type="pres">
      <dgm:prSet presAssocID="{6ABE3064-88BD-DA4B-9BDA-EC0BE2C7FE1F}" presName="text4" presStyleLbl="fgAcc4" presStyleIdx="4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E5C79C2-8C47-E84A-8D30-AA1AAAA94ADC}" type="pres">
      <dgm:prSet presAssocID="{6ABE3064-88BD-DA4B-9BDA-EC0BE2C7FE1F}" presName="hierChild5" presStyleCnt="0"/>
      <dgm:spPr/>
    </dgm:pt>
    <dgm:pt modelId="{A594561B-F689-384F-8B22-0720D595F0F0}" type="pres">
      <dgm:prSet presAssocID="{B1377502-246E-D642-B674-10F16AABFC86}" presName="Name23" presStyleLbl="parChTrans1D4" presStyleIdx="5" presStyleCnt="18"/>
      <dgm:spPr/>
      <dgm:t>
        <a:bodyPr/>
        <a:lstStyle/>
        <a:p>
          <a:endParaRPr lang="en-US"/>
        </a:p>
      </dgm:t>
    </dgm:pt>
    <dgm:pt modelId="{066F1FD1-7FBE-364F-83EB-316D5E22C52B}" type="pres">
      <dgm:prSet presAssocID="{E86F1F4A-55F8-694B-9F5C-38950C0ADA0D}" presName="hierRoot4" presStyleCnt="0"/>
      <dgm:spPr/>
    </dgm:pt>
    <dgm:pt modelId="{E3507B78-937A-4848-BBAB-0CA5F0635340}" type="pres">
      <dgm:prSet presAssocID="{E86F1F4A-55F8-694B-9F5C-38950C0ADA0D}" presName="composite4" presStyleCnt="0"/>
      <dgm:spPr/>
    </dgm:pt>
    <dgm:pt modelId="{F0186D14-6AD7-6642-B0C7-E812BB4EC9BF}" type="pres">
      <dgm:prSet presAssocID="{E86F1F4A-55F8-694B-9F5C-38950C0ADA0D}" presName="background4" presStyleLbl="node4" presStyleIdx="5" presStyleCnt="18"/>
      <dgm:spPr/>
    </dgm:pt>
    <dgm:pt modelId="{B4DE9E2D-4547-D442-BF6A-41E2786E346A}" type="pres">
      <dgm:prSet presAssocID="{E86F1F4A-55F8-694B-9F5C-38950C0ADA0D}" presName="text4" presStyleLbl="fgAcc4" presStyleIdx="5" presStyleCnt="18" custScaleX="1580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AD76E5-D98B-F540-945D-89177419B653}" type="pres">
      <dgm:prSet presAssocID="{E86F1F4A-55F8-694B-9F5C-38950C0ADA0D}" presName="hierChild5" presStyleCnt="0"/>
      <dgm:spPr/>
    </dgm:pt>
    <dgm:pt modelId="{393176FE-4528-3744-9E2F-9CE8C8A24521}" type="pres">
      <dgm:prSet presAssocID="{A6300FCC-CF05-494F-BADA-6DFBCDCFCBEB}" presName="Name23" presStyleLbl="parChTrans1D4" presStyleIdx="6" presStyleCnt="18"/>
      <dgm:spPr/>
      <dgm:t>
        <a:bodyPr/>
        <a:lstStyle/>
        <a:p>
          <a:endParaRPr lang="en-US"/>
        </a:p>
      </dgm:t>
    </dgm:pt>
    <dgm:pt modelId="{53D96848-BCF3-6548-A57B-A3A5911199C9}" type="pres">
      <dgm:prSet presAssocID="{9EEE3C69-6C64-334A-829E-D67C1C1E2C1D}" presName="hierRoot4" presStyleCnt="0"/>
      <dgm:spPr/>
    </dgm:pt>
    <dgm:pt modelId="{A822E5D5-0268-D94A-9662-2172C2757E30}" type="pres">
      <dgm:prSet presAssocID="{9EEE3C69-6C64-334A-829E-D67C1C1E2C1D}" presName="composite4" presStyleCnt="0"/>
      <dgm:spPr/>
    </dgm:pt>
    <dgm:pt modelId="{9CC250D8-6718-1347-A2B3-8F551E1F3BD9}" type="pres">
      <dgm:prSet presAssocID="{9EEE3C69-6C64-334A-829E-D67C1C1E2C1D}" presName="background4" presStyleLbl="node4" presStyleIdx="6" presStyleCnt="18"/>
      <dgm:spPr/>
    </dgm:pt>
    <dgm:pt modelId="{D15FC45F-3699-8A47-9061-4985836468E6}" type="pres">
      <dgm:prSet presAssocID="{9EEE3C69-6C64-334A-829E-D67C1C1E2C1D}" presName="text4" presStyleLbl="fgAcc4" presStyleIdx="6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8516D2-0BBF-494D-9F42-A38EEF952FAA}" type="pres">
      <dgm:prSet presAssocID="{9EEE3C69-6C64-334A-829E-D67C1C1E2C1D}" presName="hierChild5" presStyleCnt="0"/>
      <dgm:spPr/>
    </dgm:pt>
    <dgm:pt modelId="{4DB32A2D-158B-3741-8587-854648E3B8E0}" type="pres">
      <dgm:prSet presAssocID="{FED39D44-C9AA-7E4A-A5C4-8C4199BDF5D5}" presName="Name23" presStyleLbl="parChTrans1D4" presStyleIdx="7" presStyleCnt="18"/>
      <dgm:spPr/>
      <dgm:t>
        <a:bodyPr/>
        <a:lstStyle/>
        <a:p>
          <a:endParaRPr lang="en-US"/>
        </a:p>
      </dgm:t>
    </dgm:pt>
    <dgm:pt modelId="{B9C53489-23C0-EC42-BBB5-D08EF6C4308F}" type="pres">
      <dgm:prSet presAssocID="{52331E34-3F0C-D540-98BC-4CD90585A792}" presName="hierRoot4" presStyleCnt="0"/>
      <dgm:spPr/>
    </dgm:pt>
    <dgm:pt modelId="{9EB7F72E-CEF2-A740-8239-601154457090}" type="pres">
      <dgm:prSet presAssocID="{52331E34-3F0C-D540-98BC-4CD90585A792}" presName="composite4" presStyleCnt="0"/>
      <dgm:spPr/>
    </dgm:pt>
    <dgm:pt modelId="{9B1FFEEF-3B32-AF45-B028-6838B1BA9651}" type="pres">
      <dgm:prSet presAssocID="{52331E34-3F0C-D540-98BC-4CD90585A792}" presName="background4" presStyleLbl="node4" presStyleIdx="7" presStyleCnt="18"/>
      <dgm:spPr/>
    </dgm:pt>
    <dgm:pt modelId="{D0282CAC-1799-4443-B00E-33AD9AA35396}" type="pres">
      <dgm:prSet presAssocID="{52331E34-3F0C-D540-98BC-4CD90585A792}" presName="text4" presStyleLbl="fgAcc4" presStyleIdx="7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416686-BC93-5240-AEC7-D9E1CC7F0829}" type="pres">
      <dgm:prSet presAssocID="{52331E34-3F0C-D540-98BC-4CD90585A792}" presName="hierChild5" presStyleCnt="0"/>
      <dgm:spPr/>
    </dgm:pt>
    <dgm:pt modelId="{86C44E27-49E7-6E45-A9CC-B8004D6A9961}" type="pres">
      <dgm:prSet presAssocID="{2958E9F4-05CB-C045-9A32-3E6AABF221DA}" presName="Name10" presStyleLbl="parChTrans1D2" presStyleIdx="1" presStyleCnt="2"/>
      <dgm:spPr/>
      <dgm:t>
        <a:bodyPr/>
        <a:lstStyle/>
        <a:p>
          <a:endParaRPr lang="en-US"/>
        </a:p>
      </dgm:t>
    </dgm:pt>
    <dgm:pt modelId="{91583FA8-5454-624B-B9FC-732572C7D618}" type="pres">
      <dgm:prSet presAssocID="{DFF191A6-5718-2447-B0E4-077432BAD493}" presName="hierRoot2" presStyleCnt="0"/>
      <dgm:spPr/>
    </dgm:pt>
    <dgm:pt modelId="{19F0C79F-2E86-2046-8855-AFE73337AEE0}" type="pres">
      <dgm:prSet presAssocID="{DFF191A6-5718-2447-B0E4-077432BAD493}" presName="composite2" presStyleCnt="0"/>
      <dgm:spPr/>
    </dgm:pt>
    <dgm:pt modelId="{37989E66-AAB0-A341-A908-17BBC937811B}" type="pres">
      <dgm:prSet presAssocID="{DFF191A6-5718-2447-B0E4-077432BAD493}" presName="background2" presStyleLbl="node2" presStyleIdx="1" presStyleCnt="2"/>
      <dgm:spPr/>
    </dgm:pt>
    <dgm:pt modelId="{3CE341AC-F5FA-C64E-80FF-C31C00FB274F}" type="pres">
      <dgm:prSet presAssocID="{DFF191A6-5718-2447-B0E4-077432BAD493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9AAF1F-F201-4444-AEAD-EFAA793286AE}" type="pres">
      <dgm:prSet presAssocID="{DFF191A6-5718-2447-B0E4-077432BAD493}" presName="hierChild3" presStyleCnt="0"/>
      <dgm:spPr/>
    </dgm:pt>
    <dgm:pt modelId="{088E8F9E-81D2-B841-B506-C3494FE7302E}" type="pres">
      <dgm:prSet presAssocID="{2D746EB5-F7AF-1346-BA81-C9D4983E1864}" presName="Name17" presStyleLbl="parChTrans1D3" presStyleIdx="2" presStyleCnt="4"/>
      <dgm:spPr/>
      <dgm:t>
        <a:bodyPr/>
        <a:lstStyle/>
        <a:p>
          <a:endParaRPr lang="en-US"/>
        </a:p>
      </dgm:t>
    </dgm:pt>
    <dgm:pt modelId="{E2DC7F4C-8052-4247-BA2E-3C4BB2A2340F}" type="pres">
      <dgm:prSet presAssocID="{CC7CF15E-708C-6F4E-9E64-5BDE1F2B8A41}" presName="hierRoot3" presStyleCnt="0"/>
      <dgm:spPr/>
    </dgm:pt>
    <dgm:pt modelId="{01C1CC85-22DA-CE4D-AB20-773F694CB274}" type="pres">
      <dgm:prSet presAssocID="{CC7CF15E-708C-6F4E-9E64-5BDE1F2B8A41}" presName="composite3" presStyleCnt="0"/>
      <dgm:spPr/>
    </dgm:pt>
    <dgm:pt modelId="{E6AEA1B8-4235-FA45-A197-2B3EC0D137DA}" type="pres">
      <dgm:prSet presAssocID="{CC7CF15E-708C-6F4E-9E64-5BDE1F2B8A41}" presName="background3" presStyleLbl="node3" presStyleIdx="2" presStyleCnt="4"/>
      <dgm:spPr/>
    </dgm:pt>
    <dgm:pt modelId="{16C11CCB-C422-4245-A1CF-9B249BC88889}" type="pres">
      <dgm:prSet presAssocID="{CC7CF15E-708C-6F4E-9E64-5BDE1F2B8A41}" presName="text3" presStyleLbl="fgAcc3" presStyleIdx="2" presStyleCnt="4" custScaleX="1714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219DE51-85A0-254E-A957-59473376DE30}" type="pres">
      <dgm:prSet presAssocID="{CC7CF15E-708C-6F4E-9E64-5BDE1F2B8A41}" presName="hierChild4" presStyleCnt="0"/>
      <dgm:spPr/>
    </dgm:pt>
    <dgm:pt modelId="{858790D8-BCDA-8747-A35D-BDD9285E1299}" type="pres">
      <dgm:prSet presAssocID="{DDD0790F-8B42-774A-A995-4C053AA10EB2}" presName="Name23" presStyleLbl="parChTrans1D4" presStyleIdx="8" presStyleCnt="18"/>
      <dgm:spPr/>
      <dgm:t>
        <a:bodyPr/>
        <a:lstStyle/>
        <a:p>
          <a:endParaRPr lang="en-US"/>
        </a:p>
      </dgm:t>
    </dgm:pt>
    <dgm:pt modelId="{8C2DF05F-3985-5B4C-8615-7B4BF39EF066}" type="pres">
      <dgm:prSet presAssocID="{7DF6AB4F-9B6F-C54A-A03D-029225F1B25C}" presName="hierRoot4" presStyleCnt="0"/>
      <dgm:spPr/>
    </dgm:pt>
    <dgm:pt modelId="{33853F1B-E941-CB49-B309-5FA5D8894A7A}" type="pres">
      <dgm:prSet presAssocID="{7DF6AB4F-9B6F-C54A-A03D-029225F1B25C}" presName="composite4" presStyleCnt="0"/>
      <dgm:spPr/>
    </dgm:pt>
    <dgm:pt modelId="{0CEFF0F4-C74F-5B41-8774-9780E2E68C91}" type="pres">
      <dgm:prSet presAssocID="{7DF6AB4F-9B6F-C54A-A03D-029225F1B25C}" presName="background4" presStyleLbl="node4" presStyleIdx="8" presStyleCnt="18"/>
      <dgm:spPr/>
    </dgm:pt>
    <dgm:pt modelId="{B232F58D-BF13-B641-BB9B-7A054C53610A}" type="pres">
      <dgm:prSet presAssocID="{7DF6AB4F-9B6F-C54A-A03D-029225F1B25C}" presName="text4" presStyleLbl="fgAcc4" presStyleIdx="8" presStyleCnt="18" custScaleX="2123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A34988-C88C-B74C-854B-360991152B4A}" type="pres">
      <dgm:prSet presAssocID="{7DF6AB4F-9B6F-C54A-A03D-029225F1B25C}" presName="hierChild5" presStyleCnt="0"/>
      <dgm:spPr/>
    </dgm:pt>
    <dgm:pt modelId="{7A5AF03B-B070-884C-AAD0-FA998F70CDC6}" type="pres">
      <dgm:prSet presAssocID="{E5F12323-1A1E-0147-B0D6-E330DE597D06}" presName="Name23" presStyleLbl="parChTrans1D4" presStyleIdx="9" presStyleCnt="18"/>
      <dgm:spPr/>
      <dgm:t>
        <a:bodyPr/>
        <a:lstStyle/>
        <a:p>
          <a:endParaRPr lang="en-US"/>
        </a:p>
      </dgm:t>
    </dgm:pt>
    <dgm:pt modelId="{63B7D36A-EB57-BF49-92E8-775593890AA9}" type="pres">
      <dgm:prSet presAssocID="{CBB36E3A-75A0-4149-BBC8-C028548C6191}" presName="hierRoot4" presStyleCnt="0"/>
      <dgm:spPr/>
    </dgm:pt>
    <dgm:pt modelId="{476502F8-0877-E043-8AA6-728B68D8E7DA}" type="pres">
      <dgm:prSet presAssocID="{CBB36E3A-75A0-4149-BBC8-C028548C6191}" presName="composite4" presStyleCnt="0"/>
      <dgm:spPr/>
    </dgm:pt>
    <dgm:pt modelId="{2927F7B9-39A7-E044-A256-EBF135D8A058}" type="pres">
      <dgm:prSet presAssocID="{CBB36E3A-75A0-4149-BBC8-C028548C6191}" presName="background4" presStyleLbl="node4" presStyleIdx="9" presStyleCnt="18"/>
      <dgm:spPr/>
    </dgm:pt>
    <dgm:pt modelId="{77FD95D9-66FD-2A41-B14F-0AB1F0C1CE21}" type="pres">
      <dgm:prSet presAssocID="{CBB36E3A-75A0-4149-BBC8-C028548C6191}" presName="text4" presStyleLbl="fgAcc4" presStyleIdx="9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6CB2966-5E63-DF44-944F-1D5F7E2AA954}" type="pres">
      <dgm:prSet presAssocID="{CBB36E3A-75A0-4149-BBC8-C028548C6191}" presName="hierChild5" presStyleCnt="0"/>
      <dgm:spPr/>
    </dgm:pt>
    <dgm:pt modelId="{9E18D02E-DF70-274D-A657-7F5027AC19B4}" type="pres">
      <dgm:prSet presAssocID="{002742C3-7BCF-E841-A77C-4271DF8E33AA}" presName="Name23" presStyleLbl="parChTrans1D4" presStyleIdx="10" presStyleCnt="18"/>
      <dgm:spPr/>
      <dgm:t>
        <a:bodyPr/>
        <a:lstStyle/>
        <a:p>
          <a:endParaRPr lang="en-US"/>
        </a:p>
      </dgm:t>
    </dgm:pt>
    <dgm:pt modelId="{3E351033-F816-B740-B805-0B64166D5CAE}" type="pres">
      <dgm:prSet presAssocID="{1C14E890-3CA8-224F-90F9-9B9A14E19CB4}" presName="hierRoot4" presStyleCnt="0"/>
      <dgm:spPr/>
    </dgm:pt>
    <dgm:pt modelId="{70C22B6C-6899-ED4A-8C2F-767B6241F1A6}" type="pres">
      <dgm:prSet presAssocID="{1C14E890-3CA8-224F-90F9-9B9A14E19CB4}" presName="composite4" presStyleCnt="0"/>
      <dgm:spPr/>
    </dgm:pt>
    <dgm:pt modelId="{5CFF2188-4DED-0645-82CE-64485D961AC4}" type="pres">
      <dgm:prSet presAssocID="{1C14E890-3CA8-224F-90F9-9B9A14E19CB4}" presName="background4" presStyleLbl="node4" presStyleIdx="10" presStyleCnt="18"/>
      <dgm:spPr/>
    </dgm:pt>
    <dgm:pt modelId="{E6F8A94C-F6E4-3144-850F-9F72CF7D5331}" type="pres">
      <dgm:prSet presAssocID="{1C14E890-3CA8-224F-90F9-9B9A14E19CB4}" presName="text4" presStyleLbl="fgAcc4" presStyleIdx="10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B2D2D5-29E9-394A-A3E6-7D2D78C433E0}" type="pres">
      <dgm:prSet presAssocID="{1C14E890-3CA8-224F-90F9-9B9A14E19CB4}" presName="hierChild5" presStyleCnt="0"/>
      <dgm:spPr/>
    </dgm:pt>
    <dgm:pt modelId="{98FACF75-150F-5A4E-A807-67E140B20551}" type="pres">
      <dgm:prSet presAssocID="{28CC955C-D6EB-2F4E-B6DF-D7FE355F56F6}" presName="Name23" presStyleLbl="parChTrans1D4" presStyleIdx="11" presStyleCnt="18"/>
      <dgm:spPr/>
      <dgm:t>
        <a:bodyPr/>
        <a:lstStyle/>
        <a:p>
          <a:endParaRPr lang="en-US"/>
        </a:p>
      </dgm:t>
    </dgm:pt>
    <dgm:pt modelId="{3E484BCF-E28A-5844-ACBB-296FC9FD61DC}" type="pres">
      <dgm:prSet presAssocID="{9A326C42-5B21-DA4D-AAD7-1EB2DBFC31C7}" presName="hierRoot4" presStyleCnt="0"/>
      <dgm:spPr/>
    </dgm:pt>
    <dgm:pt modelId="{D2D4DB20-A4E4-1F41-937A-CCE48576C490}" type="pres">
      <dgm:prSet presAssocID="{9A326C42-5B21-DA4D-AAD7-1EB2DBFC31C7}" presName="composite4" presStyleCnt="0"/>
      <dgm:spPr/>
    </dgm:pt>
    <dgm:pt modelId="{B7964E7E-44CD-D942-8497-8AF5B3EA2A66}" type="pres">
      <dgm:prSet presAssocID="{9A326C42-5B21-DA4D-AAD7-1EB2DBFC31C7}" presName="background4" presStyleLbl="node4" presStyleIdx="11" presStyleCnt="18"/>
      <dgm:spPr/>
    </dgm:pt>
    <dgm:pt modelId="{381330A3-26F8-7248-96CB-E59B9CBFBE16}" type="pres">
      <dgm:prSet presAssocID="{9A326C42-5B21-DA4D-AAD7-1EB2DBFC31C7}" presName="text4" presStyleLbl="fgAcc4" presStyleIdx="11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05786E-99EA-F946-AC16-801F47FE8B5C}" type="pres">
      <dgm:prSet presAssocID="{9A326C42-5B21-DA4D-AAD7-1EB2DBFC31C7}" presName="hierChild5" presStyleCnt="0"/>
      <dgm:spPr/>
    </dgm:pt>
    <dgm:pt modelId="{61C35643-D161-CB4B-80F5-7C31611C71F9}" type="pres">
      <dgm:prSet presAssocID="{81ACC684-0B2B-EE4D-8152-8203C099783C}" presName="Name17" presStyleLbl="parChTrans1D3" presStyleIdx="3" presStyleCnt="4"/>
      <dgm:spPr/>
      <dgm:t>
        <a:bodyPr/>
        <a:lstStyle/>
        <a:p>
          <a:endParaRPr lang="en-US"/>
        </a:p>
      </dgm:t>
    </dgm:pt>
    <dgm:pt modelId="{E3FBCAE1-5926-0945-88B6-D8346044D6FF}" type="pres">
      <dgm:prSet presAssocID="{D3A5B886-F4A3-324B-AC39-9F7B4C10948B}" presName="hierRoot3" presStyleCnt="0"/>
      <dgm:spPr/>
    </dgm:pt>
    <dgm:pt modelId="{72CC8452-7502-2448-931C-B3F434E08A27}" type="pres">
      <dgm:prSet presAssocID="{D3A5B886-F4A3-324B-AC39-9F7B4C10948B}" presName="composite3" presStyleCnt="0"/>
      <dgm:spPr/>
    </dgm:pt>
    <dgm:pt modelId="{128DA9DB-78E2-3E4E-A053-5BD6D9DCBFCE}" type="pres">
      <dgm:prSet presAssocID="{D3A5B886-F4A3-324B-AC39-9F7B4C10948B}" presName="background3" presStyleLbl="node3" presStyleIdx="3" presStyleCnt="4"/>
      <dgm:spPr/>
    </dgm:pt>
    <dgm:pt modelId="{DA9F8755-6B9B-7849-A9EE-45CE602B121F}" type="pres">
      <dgm:prSet presAssocID="{D3A5B886-F4A3-324B-AC39-9F7B4C10948B}" presName="text3" presStyleLbl="fgAcc3" presStyleIdx="3" presStyleCnt="4" custScaleX="2493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5877E3-0CC1-074F-9F80-E7D4ED72248C}" type="pres">
      <dgm:prSet presAssocID="{D3A5B886-F4A3-324B-AC39-9F7B4C10948B}" presName="hierChild4" presStyleCnt="0"/>
      <dgm:spPr/>
    </dgm:pt>
    <dgm:pt modelId="{FB713E3F-7EF6-9C49-A392-EE3B305D1626}" type="pres">
      <dgm:prSet presAssocID="{390BDAC0-7EFF-DD4D-9027-B67AFA4DF6C6}" presName="Name23" presStyleLbl="parChTrans1D4" presStyleIdx="12" presStyleCnt="18"/>
      <dgm:spPr/>
      <dgm:t>
        <a:bodyPr/>
        <a:lstStyle/>
        <a:p>
          <a:endParaRPr lang="en-US"/>
        </a:p>
      </dgm:t>
    </dgm:pt>
    <dgm:pt modelId="{D10701C1-62E4-CC42-B372-63643ECE9A10}" type="pres">
      <dgm:prSet presAssocID="{F75A36A5-8A9D-A246-BE24-A9208B2C9CD3}" presName="hierRoot4" presStyleCnt="0"/>
      <dgm:spPr/>
    </dgm:pt>
    <dgm:pt modelId="{92E5D291-F440-8C4D-AA67-C1C07AA8A454}" type="pres">
      <dgm:prSet presAssocID="{F75A36A5-8A9D-A246-BE24-A9208B2C9CD3}" presName="composite4" presStyleCnt="0"/>
      <dgm:spPr/>
    </dgm:pt>
    <dgm:pt modelId="{4BD389EB-18DD-0149-801F-6D52BCDE4C34}" type="pres">
      <dgm:prSet presAssocID="{F75A36A5-8A9D-A246-BE24-A9208B2C9CD3}" presName="background4" presStyleLbl="node4" presStyleIdx="12" presStyleCnt="18"/>
      <dgm:spPr/>
    </dgm:pt>
    <dgm:pt modelId="{8E9358A8-2D50-5A42-965E-319980482D8F}" type="pres">
      <dgm:prSet presAssocID="{F75A36A5-8A9D-A246-BE24-A9208B2C9CD3}" presName="text4" presStyleLbl="fgAcc4" presStyleIdx="12" presStyleCnt="18" custScaleX="21210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A950D6-79AC-234C-826C-4AD56858B07C}" type="pres">
      <dgm:prSet presAssocID="{F75A36A5-8A9D-A246-BE24-A9208B2C9CD3}" presName="hierChild5" presStyleCnt="0"/>
      <dgm:spPr/>
    </dgm:pt>
    <dgm:pt modelId="{FBFB6901-DC90-8345-8C2F-CFFC2871F86F}" type="pres">
      <dgm:prSet presAssocID="{0F2C4B35-FB5B-B84F-B8A2-9C782947F0EB}" presName="Name23" presStyleLbl="parChTrans1D4" presStyleIdx="13" presStyleCnt="18"/>
      <dgm:spPr/>
      <dgm:t>
        <a:bodyPr/>
        <a:lstStyle/>
        <a:p>
          <a:endParaRPr lang="en-US"/>
        </a:p>
      </dgm:t>
    </dgm:pt>
    <dgm:pt modelId="{474CC837-BCCB-9A47-B97D-3060A1DDB4E2}" type="pres">
      <dgm:prSet presAssocID="{6991E74E-1999-5D4C-9ED5-DB5E9D374B56}" presName="hierRoot4" presStyleCnt="0"/>
      <dgm:spPr/>
    </dgm:pt>
    <dgm:pt modelId="{21C16572-AE52-FC47-8FCB-CC53980541EA}" type="pres">
      <dgm:prSet presAssocID="{6991E74E-1999-5D4C-9ED5-DB5E9D374B56}" presName="composite4" presStyleCnt="0"/>
      <dgm:spPr/>
    </dgm:pt>
    <dgm:pt modelId="{95C1A495-7051-1648-B157-1B47E222E6B6}" type="pres">
      <dgm:prSet presAssocID="{6991E74E-1999-5D4C-9ED5-DB5E9D374B56}" presName="background4" presStyleLbl="node4" presStyleIdx="13" presStyleCnt="18"/>
      <dgm:spPr/>
    </dgm:pt>
    <dgm:pt modelId="{31A1E469-E983-F64E-A093-A1DEAA36ED20}" type="pres">
      <dgm:prSet presAssocID="{6991E74E-1999-5D4C-9ED5-DB5E9D374B56}" presName="text4" presStyleLbl="fgAcc4" presStyleIdx="13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C2EDD6-CD1D-9745-9D56-F2E78267862C}" type="pres">
      <dgm:prSet presAssocID="{6991E74E-1999-5D4C-9ED5-DB5E9D374B56}" presName="hierChild5" presStyleCnt="0"/>
      <dgm:spPr/>
    </dgm:pt>
    <dgm:pt modelId="{C964362B-0CE7-6D48-B5F7-051FEE55C5C5}" type="pres">
      <dgm:prSet presAssocID="{53036A1A-EF66-F548-9851-990EFF683387}" presName="Name23" presStyleLbl="parChTrans1D4" presStyleIdx="14" presStyleCnt="18"/>
      <dgm:spPr/>
      <dgm:t>
        <a:bodyPr/>
        <a:lstStyle/>
        <a:p>
          <a:endParaRPr lang="en-US"/>
        </a:p>
      </dgm:t>
    </dgm:pt>
    <dgm:pt modelId="{D69766D3-1332-D646-96F9-6A9911C2199C}" type="pres">
      <dgm:prSet presAssocID="{39756F64-E477-864F-A679-2286BC904AFF}" presName="hierRoot4" presStyleCnt="0"/>
      <dgm:spPr/>
    </dgm:pt>
    <dgm:pt modelId="{CC5C299D-80E3-1C47-8382-DC74C2CEC61A}" type="pres">
      <dgm:prSet presAssocID="{39756F64-E477-864F-A679-2286BC904AFF}" presName="composite4" presStyleCnt="0"/>
      <dgm:spPr/>
    </dgm:pt>
    <dgm:pt modelId="{0BC25175-40B3-1641-8EEE-4CE1F2AE9CA7}" type="pres">
      <dgm:prSet presAssocID="{39756F64-E477-864F-A679-2286BC904AFF}" presName="background4" presStyleLbl="node4" presStyleIdx="14" presStyleCnt="18"/>
      <dgm:spPr/>
    </dgm:pt>
    <dgm:pt modelId="{C010726C-8889-0E4D-BE49-DD4E9903377D}" type="pres">
      <dgm:prSet presAssocID="{39756F64-E477-864F-A679-2286BC904AFF}" presName="text4" presStyleLbl="fgAcc4" presStyleIdx="14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E84FA97-C0D6-DC48-979E-048EDFE753A1}" type="pres">
      <dgm:prSet presAssocID="{39756F64-E477-864F-A679-2286BC904AFF}" presName="hierChild5" presStyleCnt="0"/>
      <dgm:spPr/>
    </dgm:pt>
    <dgm:pt modelId="{065C4FDB-4341-EF4E-8829-A53A883FF115}" type="pres">
      <dgm:prSet presAssocID="{CBDFB951-DD7F-6042-8B56-1A86BFE453AF}" presName="Name23" presStyleLbl="parChTrans1D4" presStyleIdx="15" presStyleCnt="18"/>
      <dgm:spPr/>
      <dgm:t>
        <a:bodyPr/>
        <a:lstStyle/>
        <a:p>
          <a:endParaRPr lang="en-US"/>
        </a:p>
      </dgm:t>
    </dgm:pt>
    <dgm:pt modelId="{6735BDB5-B5D1-6D40-AD31-92575501E4DF}" type="pres">
      <dgm:prSet presAssocID="{9C1F976D-B6C9-9940-8F50-11CE5A1101F9}" presName="hierRoot4" presStyleCnt="0"/>
      <dgm:spPr/>
    </dgm:pt>
    <dgm:pt modelId="{22CEEAE5-B60E-C949-B752-5A1C883B95CE}" type="pres">
      <dgm:prSet presAssocID="{9C1F976D-B6C9-9940-8F50-11CE5A1101F9}" presName="composite4" presStyleCnt="0"/>
      <dgm:spPr/>
    </dgm:pt>
    <dgm:pt modelId="{16E2967A-140F-664E-A089-723928FF5D75}" type="pres">
      <dgm:prSet presAssocID="{9C1F976D-B6C9-9940-8F50-11CE5A1101F9}" presName="background4" presStyleLbl="node4" presStyleIdx="15" presStyleCnt="18"/>
      <dgm:spPr/>
    </dgm:pt>
    <dgm:pt modelId="{69A6626D-24F9-FB4D-9956-06F4C7C864FB}" type="pres">
      <dgm:prSet presAssocID="{9C1F976D-B6C9-9940-8F50-11CE5A1101F9}" presName="text4" presStyleLbl="fgAcc4" presStyleIdx="15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5AEB93-4B02-D843-8B9A-D9BAAC765E60}" type="pres">
      <dgm:prSet presAssocID="{9C1F976D-B6C9-9940-8F50-11CE5A1101F9}" presName="hierChild5" presStyleCnt="0"/>
      <dgm:spPr/>
    </dgm:pt>
    <dgm:pt modelId="{FE085901-42F9-3E49-B474-525E54CBB4EF}" type="pres">
      <dgm:prSet presAssocID="{6FF0174F-DCB6-9A49-A107-504E42224F25}" presName="Name23" presStyleLbl="parChTrans1D4" presStyleIdx="16" presStyleCnt="18"/>
      <dgm:spPr/>
      <dgm:t>
        <a:bodyPr/>
        <a:lstStyle/>
        <a:p>
          <a:endParaRPr lang="en-US"/>
        </a:p>
      </dgm:t>
    </dgm:pt>
    <dgm:pt modelId="{D878DA5C-87AD-2641-89E7-B913DFD7B586}" type="pres">
      <dgm:prSet presAssocID="{F1D3D533-CD2D-4142-A2D4-20FBE2CE721D}" presName="hierRoot4" presStyleCnt="0"/>
      <dgm:spPr/>
    </dgm:pt>
    <dgm:pt modelId="{F4E6634B-BD0A-DE4A-9583-59054DBF381B}" type="pres">
      <dgm:prSet presAssocID="{F1D3D533-CD2D-4142-A2D4-20FBE2CE721D}" presName="composite4" presStyleCnt="0"/>
      <dgm:spPr/>
    </dgm:pt>
    <dgm:pt modelId="{A3563F11-2341-8B40-842A-984DF2D2CD1C}" type="pres">
      <dgm:prSet presAssocID="{F1D3D533-CD2D-4142-A2D4-20FBE2CE721D}" presName="background4" presStyleLbl="node4" presStyleIdx="16" presStyleCnt="18"/>
      <dgm:spPr/>
    </dgm:pt>
    <dgm:pt modelId="{56914781-7B97-7B48-B9F1-4C82343193DA}" type="pres">
      <dgm:prSet presAssocID="{F1D3D533-CD2D-4142-A2D4-20FBE2CE721D}" presName="text4" presStyleLbl="fgAcc4" presStyleIdx="16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D421AF3-64FA-F549-A2FC-1780C662013E}" type="pres">
      <dgm:prSet presAssocID="{F1D3D533-CD2D-4142-A2D4-20FBE2CE721D}" presName="hierChild5" presStyleCnt="0"/>
      <dgm:spPr/>
    </dgm:pt>
    <dgm:pt modelId="{4700ACD2-ABD4-3A45-B2B8-F2B2DDCF85F8}" type="pres">
      <dgm:prSet presAssocID="{E794548A-ECE3-2C45-97EF-440760C6E073}" presName="Name23" presStyleLbl="parChTrans1D4" presStyleIdx="17" presStyleCnt="18"/>
      <dgm:spPr/>
      <dgm:t>
        <a:bodyPr/>
        <a:lstStyle/>
        <a:p>
          <a:endParaRPr lang="en-US"/>
        </a:p>
      </dgm:t>
    </dgm:pt>
    <dgm:pt modelId="{31B4B525-99AF-604C-9E4F-0F5B8973F9F9}" type="pres">
      <dgm:prSet presAssocID="{82E5B7B3-C6DE-CA42-BE00-672A65224C97}" presName="hierRoot4" presStyleCnt="0"/>
      <dgm:spPr/>
    </dgm:pt>
    <dgm:pt modelId="{BE0B4B4D-CA30-554B-A8A2-C057E491424D}" type="pres">
      <dgm:prSet presAssocID="{82E5B7B3-C6DE-CA42-BE00-672A65224C97}" presName="composite4" presStyleCnt="0"/>
      <dgm:spPr/>
    </dgm:pt>
    <dgm:pt modelId="{955707AA-97CF-2149-8E21-3B330D09BA3B}" type="pres">
      <dgm:prSet presAssocID="{82E5B7B3-C6DE-CA42-BE00-672A65224C97}" presName="background4" presStyleLbl="node4" presStyleIdx="17" presStyleCnt="18"/>
      <dgm:spPr/>
    </dgm:pt>
    <dgm:pt modelId="{DAA7A538-2C38-5D4A-9AD1-9B654A2D0BED}" type="pres">
      <dgm:prSet presAssocID="{82E5B7B3-C6DE-CA42-BE00-672A65224C97}" presName="text4" presStyleLbl="fgAcc4" presStyleIdx="17" presStyleCnt="1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67A431-D882-9A4A-97F9-9D30A9FF1832}" type="pres">
      <dgm:prSet presAssocID="{82E5B7B3-C6DE-CA42-BE00-672A65224C97}" presName="hierChild5" presStyleCnt="0"/>
      <dgm:spPr/>
    </dgm:pt>
  </dgm:ptLst>
  <dgm:cxnLst>
    <dgm:cxn modelId="{D21C530C-057E-A041-925C-08AB6C243845}" srcId="{CF73AA70-98BE-0B45-80B4-024127A2011F}" destId="{E86F1F4A-55F8-694B-9F5C-38950C0ADA0D}" srcOrd="1" destOrd="0" parTransId="{B1377502-246E-D642-B674-10F16AABFC86}" sibTransId="{AC02B711-3ECD-0248-B490-77F9C7AAFDC0}"/>
    <dgm:cxn modelId="{EF14E0F8-EAFE-914B-997C-D448DF952309}" type="presOf" srcId="{901D5580-0DEE-AD48-BF20-EC67AB42E546}" destId="{78D90CD2-FBCE-C346-AA25-49E469E40AB5}" srcOrd="0" destOrd="0" presId="urn:microsoft.com/office/officeart/2005/8/layout/hierarchy1"/>
    <dgm:cxn modelId="{92B611E4-667A-F842-9B3A-A32D4330CB4B}" type="presOf" srcId="{C3A5BB6D-5C12-A44B-BE17-D547F5C831DE}" destId="{9727A777-09E6-DA4F-BE7D-F0C2706E9EB6}" srcOrd="0" destOrd="0" presId="urn:microsoft.com/office/officeart/2005/8/layout/hierarchy1"/>
    <dgm:cxn modelId="{249E8E35-92AC-BA40-8114-D1929F3B2A52}" type="presOf" srcId="{6FF0174F-DCB6-9A49-A107-504E42224F25}" destId="{FE085901-42F9-3E49-B474-525E54CBB4EF}" srcOrd="0" destOrd="0" presId="urn:microsoft.com/office/officeart/2005/8/layout/hierarchy1"/>
    <dgm:cxn modelId="{A41F2AF7-6876-9745-AB19-8D95E94B94F4}" type="presOf" srcId="{E794548A-ECE3-2C45-97EF-440760C6E073}" destId="{4700ACD2-ABD4-3A45-B2B8-F2B2DDCF85F8}" srcOrd="0" destOrd="0" presId="urn:microsoft.com/office/officeart/2005/8/layout/hierarchy1"/>
    <dgm:cxn modelId="{61DCC918-4C26-F244-A564-909E404DC217}" type="presOf" srcId="{F75A36A5-8A9D-A246-BE24-A9208B2C9CD3}" destId="{8E9358A8-2D50-5A42-965E-319980482D8F}" srcOrd="0" destOrd="0" presId="urn:microsoft.com/office/officeart/2005/8/layout/hierarchy1"/>
    <dgm:cxn modelId="{7DC9E19D-950A-0E4D-B48F-08C2EFBA9C67}" type="presOf" srcId="{2958E9F4-05CB-C045-9A32-3E6AABF221DA}" destId="{86C44E27-49E7-6E45-A9CC-B8004D6A9961}" srcOrd="0" destOrd="0" presId="urn:microsoft.com/office/officeart/2005/8/layout/hierarchy1"/>
    <dgm:cxn modelId="{7B1B1A91-B014-8B47-B749-E07EFB086608}" type="presOf" srcId="{CC7CF15E-708C-6F4E-9E64-5BDE1F2B8A41}" destId="{16C11CCB-C422-4245-A1CF-9B249BC88889}" srcOrd="0" destOrd="0" presId="urn:microsoft.com/office/officeart/2005/8/layout/hierarchy1"/>
    <dgm:cxn modelId="{9603A2EF-4237-AE45-A279-DA89AAEAA0A5}" type="presOf" srcId="{053389D8-519C-1C4C-ACBD-1B8A6140C869}" destId="{3C5FF694-E7F4-9F40-88F0-8674D483B0BB}" srcOrd="0" destOrd="0" presId="urn:microsoft.com/office/officeart/2005/8/layout/hierarchy1"/>
    <dgm:cxn modelId="{503EDA1D-B695-AE44-A7A1-4B85AB29FDCB}" type="presOf" srcId="{DFF191A6-5718-2447-B0E4-077432BAD493}" destId="{3CE341AC-F5FA-C64E-80FF-C31C00FB274F}" srcOrd="0" destOrd="0" presId="urn:microsoft.com/office/officeart/2005/8/layout/hierarchy1"/>
    <dgm:cxn modelId="{96A321FB-2FFC-1B4F-97B5-89C5B24B7894}" type="presOf" srcId="{5DFD83D8-4713-7B49-88FC-B08C52FC07E5}" destId="{1A32AD10-8488-AA40-A7AD-1D1B0FE678CB}" srcOrd="0" destOrd="0" presId="urn:microsoft.com/office/officeart/2005/8/layout/hierarchy1"/>
    <dgm:cxn modelId="{3ED031A5-4B12-604F-84C5-7FBE09ED832F}" srcId="{DFF191A6-5718-2447-B0E4-077432BAD493}" destId="{CC7CF15E-708C-6F4E-9E64-5BDE1F2B8A41}" srcOrd="0" destOrd="0" parTransId="{2D746EB5-F7AF-1346-BA81-C9D4983E1864}" sibTransId="{E18184A4-22C6-CD4D-B11A-0935A7FB69C0}"/>
    <dgm:cxn modelId="{83BFC1B0-8AFC-2041-B518-2F332899CA64}" type="presOf" srcId="{9EEE3C69-6C64-334A-829E-D67C1C1E2C1D}" destId="{D15FC45F-3699-8A47-9061-4985836468E6}" srcOrd="0" destOrd="0" presId="urn:microsoft.com/office/officeart/2005/8/layout/hierarchy1"/>
    <dgm:cxn modelId="{03357011-840F-8442-B6A7-7286EF598EB8}" type="presOf" srcId="{EE5D4296-C30A-6246-AC61-218A8DBEDAED}" destId="{28DCCB02-A98E-884D-9073-D67C64E5C001}" srcOrd="0" destOrd="0" presId="urn:microsoft.com/office/officeart/2005/8/layout/hierarchy1"/>
    <dgm:cxn modelId="{9EC1FCFD-C395-D247-A2DC-3C8703B25B14}" srcId="{E86F1F4A-55F8-694B-9F5C-38950C0ADA0D}" destId="{9EEE3C69-6C64-334A-829E-D67C1C1E2C1D}" srcOrd="0" destOrd="0" parTransId="{A6300FCC-CF05-494F-BADA-6DFBCDCFCBEB}" sibTransId="{0F4D3301-E826-4248-A231-2898ECB78C78}"/>
    <dgm:cxn modelId="{C770B613-69A7-4F48-93F3-E95647A37BDE}" srcId="{9C1F976D-B6C9-9940-8F50-11CE5A1101F9}" destId="{F1D3D533-CD2D-4142-A2D4-20FBE2CE721D}" srcOrd="0" destOrd="0" parTransId="{6FF0174F-DCB6-9A49-A107-504E42224F25}" sibTransId="{0E663493-7CA7-004D-AE86-85BF99510FE8}"/>
    <dgm:cxn modelId="{708E1B98-7630-1F42-9670-FDFB3F985737}" type="presOf" srcId="{FED39D44-C9AA-7E4A-A5C4-8C4199BDF5D5}" destId="{4DB32A2D-158B-3741-8587-854648E3B8E0}" srcOrd="0" destOrd="0" presId="urn:microsoft.com/office/officeart/2005/8/layout/hierarchy1"/>
    <dgm:cxn modelId="{EB083882-EE93-8A4D-BB6B-39A0BC6737D3}" srcId="{053389D8-519C-1C4C-ACBD-1B8A6140C869}" destId="{6ABE3064-88BD-DA4B-9BDA-EC0BE2C7FE1F}" srcOrd="1" destOrd="0" parTransId="{7A75488A-0551-5C48-8B49-2FB1BB0FAB5B}" sibTransId="{78A2E9C7-C823-8F49-8E3D-23989B67284C}"/>
    <dgm:cxn modelId="{6ED91889-08D3-9141-9E41-B286CF428450}" srcId="{F75A36A5-8A9D-A246-BE24-A9208B2C9CD3}" destId="{6991E74E-1999-5D4C-9ED5-DB5E9D374B56}" srcOrd="0" destOrd="0" parTransId="{0F2C4B35-FB5B-B84F-B8A2-9C782947F0EB}" sibTransId="{31EF3D4F-DE23-BF43-8D89-178398354249}"/>
    <dgm:cxn modelId="{59D53EF7-085D-4B4D-91AA-641CCC2799A5}" type="presOf" srcId="{6C4B7E1C-EA6D-6A4B-A57E-CB959D7E5B73}" destId="{1B9605F8-6B15-564B-8374-B6F0FC885FB6}" srcOrd="0" destOrd="0" presId="urn:microsoft.com/office/officeart/2005/8/layout/hierarchy1"/>
    <dgm:cxn modelId="{0DBFA359-F858-CA42-A40D-C1788E7EA622}" type="presOf" srcId="{7DF6AB4F-9B6F-C54A-A03D-029225F1B25C}" destId="{B232F58D-BF13-B641-BB9B-7A054C53610A}" srcOrd="0" destOrd="0" presId="urn:microsoft.com/office/officeart/2005/8/layout/hierarchy1"/>
    <dgm:cxn modelId="{81B43F19-FB05-5448-AEF4-9B24BBD43B6D}" srcId="{F75A36A5-8A9D-A246-BE24-A9208B2C9CD3}" destId="{39756F64-E477-864F-A679-2286BC904AFF}" srcOrd="1" destOrd="0" parTransId="{53036A1A-EF66-F548-9851-990EFF683387}" sibTransId="{C5E504F9-B560-1242-901F-618484E7240F}"/>
    <dgm:cxn modelId="{AF6AB96F-5362-C048-B343-309179005A02}" type="presOf" srcId="{28CC955C-D6EB-2F4E-B6DF-D7FE355F56F6}" destId="{98FACF75-150F-5A4E-A807-67E140B20551}" srcOrd="0" destOrd="0" presId="urn:microsoft.com/office/officeart/2005/8/layout/hierarchy1"/>
    <dgm:cxn modelId="{5A769B54-4101-2B40-8D2C-F5F0E9C4D698}" srcId="{E6D18EB3-458C-8F49-97B3-EB3542DBBAEE}" destId="{812EAA2E-5A5F-4740-81FA-9F98B6F40C86}" srcOrd="0" destOrd="0" parTransId="{78D5993A-903F-BD48-B0D0-58CE2FCF8BA1}" sibTransId="{4CCF0508-53DD-D643-872F-060E9CDA3FFF}"/>
    <dgm:cxn modelId="{25881D37-7B96-024F-B0E6-C9C748F5E975}" type="presOf" srcId="{F95928A0-5EBA-044C-950C-0849CCA52977}" destId="{B497A0B1-A35D-774F-A440-B5B026654633}" srcOrd="0" destOrd="0" presId="urn:microsoft.com/office/officeart/2005/8/layout/hierarchy1"/>
    <dgm:cxn modelId="{EA3F6C25-7A87-E84A-A0E3-8FE8BAB726CB}" srcId="{7DF6AB4F-9B6F-C54A-A03D-029225F1B25C}" destId="{1C14E890-3CA8-224F-90F9-9B9A14E19CB4}" srcOrd="1" destOrd="0" parTransId="{002742C3-7BCF-E841-A77C-4271DF8E33AA}" sibTransId="{6F4A36D9-24B6-5543-BF1D-1DE701954A7E}"/>
    <dgm:cxn modelId="{E10B58B4-CFE3-5345-B9AE-B6E26307C98F}" srcId="{6C4B7E1C-EA6D-6A4B-A57E-CB959D7E5B73}" destId="{B83153BE-6AA1-B74D-B3EA-096E2C91AB33}" srcOrd="1" destOrd="0" parTransId="{901D5580-0DEE-AD48-BF20-EC67AB42E546}" sibTransId="{5FBD42C5-42B7-A04D-B87A-5D55BFBAA2C5}"/>
    <dgm:cxn modelId="{0D4ED180-9A6F-9C4F-9B79-0FC3AD34FF4B}" type="presOf" srcId="{002742C3-7BCF-E841-A77C-4271DF8E33AA}" destId="{9E18D02E-DF70-274D-A657-7F5027AC19B4}" srcOrd="0" destOrd="0" presId="urn:microsoft.com/office/officeart/2005/8/layout/hierarchy1"/>
    <dgm:cxn modelId="{5D292F09-3F8B-D54B-8B67-D53511686B06}" srcId="{CC7CF15E-708C-6F4E-9E64-5BDE1F2B8A41}" destId="{9A326C42-5B21-DA4D-AAD7-1EB2DBFC31C7}" srcOrd="1" destOrd="0" parTransId="{28CC955C-D6EB-2F4E-B6DF-D7FE355F56F6}" sibTransId="{B4B3D87D-3998-A844-A3EE-68806394E779}"/>
    <dgm:cxn modelId="{3B34F84D-159A-9F43-B650-BD8D3153B442}" srcId="{812EAA2E-5A5F-4740-81FA-9F98B6F40C86}" destId="{DFF191A6-5718-2447-B0E4-077432BAD493}" srcOrd="1" destOrd="0" parTransId="{2958E9F4-05CB-C045-9A32-3E6AABF221DA}" sibTransId="{AB537F8D-EDFC-4F46-BF37-0518DE5D94B7}"/>
    <dgm:cxn modelId="{BF596629-5487-D047-A247-2FE6C173C010}" srcId="{E86F1F4A-55F8-694B-9F5C-38950C0ADA0D}" destId="{52331E34-3F0C-D540-98BC-4CD90585A792}" srcOrd="1" destOrd="0" parTransId="{FED39D44-C9AA-7E4A-A5C4-8C4199BDF5D5}" sibTransId="{47CB6FA2-182B-1E41-8FE4-55568A0FB273}"/>
    <dgm:cxn modelId="{81873130-C545-4A4A-9F76-AC42B1EEE2B3}" type="presOf" srcId="{6991E74E-1999-5D4C-9ED5-DB5E9D374B56}" destId="{31A1E469-E983-F64E-A093-A1DEAA36ED20}" srcOrd="0" destOrd="0" presId="urn:microsoft.com/office/officeart/2005/8/layout/hierarchy1"/>
    <dgm:cxn modelId="{1EA76299-F535-E543-96E8-348B3BA3D5BD}" type="presOf" srcId="{0F2C4B35-FB5B-B84F-B8A2-9C782947F0EB}" destId="{FBFB6901-DC90-8345-8C2F-CFFC2871F86F}" srcOrd="0" destOrd="0" presId="urn:microsoft.com/office/officeart/2005/8/layout/hierarchy1"/>
    <dgm:cxn modelId="{41D4DCB6-EDAB-BB4E-A203-1A5515AE164B}" type="presOf" srcId="{82E5B7B3-C6DE-CA42-BE00-672A65224C97}" destId="{DAA7A538-2C38-5D4A-9AD1-9B654A2D0BED}" srcOrd="0" destOrd="0" presId="urn:microsoft.com/office/officeart/2005/8/layout/hierarchy1"/>
    <dgm:cxn modelId="{4DB535A9-F5B4-B64E-9DC1-3AC8627CBCA5}" type="presOf" srcId="{B83153BE-6AA1-B74D-B3EA-096E2C91AB33}" destId="{72AAACB4-A801-4A45-BF2B-C3E0FB085835}" srcOrd="0" destOrd="0" presId="urn:microsoft.com/office/officeart/2005/8/layout/hierarchy1"/>
    <dgm:cxn modelId="{CD341F2D-A6FD-734F-BEAD-C3616C4DEAFC}" type="presOf" srcId="{390BDAC0-7EFF-DD4D-9027-B67AFA4DF6C6}" destId="{FB713E3F-7EF6-9C49-A392-EE3B305D1626}" srcOrd="0" destOrd="0" presId="urn:microsoft.com/office/officeart/2005/8/layout/hierarchy1"/>
    <dgm:cxn modelId="{EAD4D7D7-1CB2-7544-A4B0-274BDCB3A408}" type="presOf" srcId="{52331E34-3F0C-D540-98BC-4CD90585A792}" destId="{D0282CAC-1799-4443-B00E-33AD9AA35396}" srcOrd="0" destOrd="0" presId="urn:microsoft.com/office/officeart/2005/8/layout/hierarchy1"/>
    <dgm:cxn modelId="{53807002-4A22-4649-A50C-01B2D7D04C26}" srcId="{6C4B7E1C-EA6D-6A4B-A57E-CB959D7E5B73}" destId="{A4C40274-A5FB-B34A-ACC6-E1D74C5BB937}" srcOrd="0" destOrd="0" parTransId="{613BB853-D773-6E4D-938E-0D59C4242442}" sibTransId="{F25E3000-D98B-7C49-9684-7EEC953E7AB7}"/>
    <dgm:cxn modelId="{33B7C09E-658C-D440-AE0B-73F2C51C10F9}" srcId="{5DFD83D8-4713-7B49-88FC-B08C52FC07E5}" destId="{CF73AA70-98BE-0B45-80B4-024127A2011F}" srcOrd="1" destOrd="0" parTransId="{EE5D4296-C30A-6246-AC61-218A8DBEDAED}" sibTransId="{DE6FE14B-BBC3-914E-8B23-210C006BCA5B}"/>
    <dgm:cxn modelId="{2A80B27C-780F-6145-B424-059E111798AB}" type="presOf" srcId="{53036A1A-EF66-F548-9851-990EFF683387}" destId="{C964362B-0CE7-6D48-B5F7-051FEE55C5C5}" srcOrd="0" destOrd="0" presId="urn:microsoft.com/office/officeart/2005/8/layout/hierarchy1"/>
    <dgm:cxn modelId="{37FC859E-C811-DD45-8D90-01FA846C2FBC}" type="presOf" srcId="{DB328112-C298-6244-840E-32121D258FF9}" destId="{08A53309-8D68-F744-9C2F-6CA327015E9A}" srcOrd="0" destOrd="0" presId="urn:microsoft.com/office/officeart/2005/8/layout/hierarchy1"/>
    <dgm:cxn modelId="{62B3C31A-2551-924C-B669-CC16465E5E72}" srcId="{9C1F976D-B6C9-9940-8F50-11CE5A1101F9}" destId="{82E5B7B3-C6DE-CA42-BE00-672A65224C97}" srcOrd="1" destOrd="0" parTransId="{E794548A-ECE3-2C45-97EF-440760C6E073}" sibTransId="{17D3B5E0-A155-9943-8A83-F4E08568A29B}"/>
    <dgm:cxn modelId="{D0B53DAA-A44E-2946-BFD2-8B57EC36E34F}" srcId="{812EAA2E-5A5F-4740-81FA-9F98B6F40C86}" destId="{5DFD83D8-4713-7B49-88FC-B08C52FC07E5}" srcOrd="0" destOrd="0" parTransId="{F95928A0-5EBA-044C-950C-0849CCA52977}" sibTransId="{BD40B421-7F24-0A45-862A-847BAA02BE76}"/>
    <dgm:cxn modelId="{E94F1C8A-6136-B649-9ACC-E02034056DF5}" type="presOf" srcId="{F1D3D533-CD2D-4142-A2D4-20FBE2CE721D}" destId="{56914781-7B97-7B48-B9F1-4C82343193DA}" srcOrd="0" destOrd="0" presId="urn:microsoft.com/office/officeart/2005/8/layout/hierarchy1"/>
    <dgm:cxn modelId="{6721A203-4C0E-C14B-B7D7-0981072E3448}" type="presOf" srcId="{E86F1F4A-55F8-694B-9F5C-38950C0ADA0D}" destId="{B4DE9E2D-4547-D442-BF6A-41E2786E346A}" srcOrd="0" destOrd="0" presId="urn:microsoft.com/office/officeart/2005/8/layout/hierarchy1"/>
    <dgm:cxn modelId="{7C0ADC6D-D0FA-9E45-9231-B3111ECBF46E}" type="presOf" srcId="{956D398F-3658-5444-BB50-6CDD9C38F240}" destId="{04E94B66-A2F2-6D42-9373-2A89A2AA1A13}" srcOrd="0" destOrd="0" presId="urn:microsoft.com/office/officeart/2005/8/layout/hierarchy1"/>
    <dgm:cxn modelId="{40F0C22C-30B2-2D49-9B33-0B461C3A261A}" type="presOf" srcId="{9C1F976D-B6C9-9940-8F50-11CE5A1101F9}" destId="{69A6626D-24F9-FB4D-9956-06F4C7C864FB}" srcOrd="0" destOrd="0" presId="urn:microsoft.com/office/officeart/2005/8/layout/hierarchy1"/>
    <dgm:cxn modelId="{8FD16428-04BB-144A-83E4-5666FD905E2C}" srcId="{D3A5B886-F4A3-324B-AC39-9F7B4C10948B}" destId="{F75A36A5-8A9D-A246-BE24-A9208B2C9CD3}" srcOrd="0" destOrd="0" parTransId="{390BDAC0-7EFF-DD4D-9027-B67AFA4DF6C6}" sibTransId="{BBE3E8C2-061B-5C48-91A4-7BE6621E1E0F}"/>
    <dgm:cxn modelId="{41CAFA9B-D811-0D41-932E-2D5CE5E994E0}" type="presOf" srcId="{E6D18EB3-458C-8F49-97B3-EB3542DBBAEE}" destId="{D0B0F97E-1F24-C540-927A-0488F2EB8473}" srcOrd="0" destOrd="0" presId="urn:microsoft.com/office/officeart/2005/8/layout/hierarchy1"/>
    <dgm:cxn modelId="{18DFA3A3-8E1D-1E4B-AA8A-B7EE8B004F1D}" type="presOf" srcId="{613BB853-D773-6E4D-938E-0D59C4242442}" destId="{0777A1D9-A248-9E4E-A85D-E1ED5742D53B}" srcOrd="0" destOrd="0" presId="urn:microsoft.com/office/officeart/2005/8/layout/hierarchy1"/>
    <dgm:cxn modelId="{D3377A9E-E583-E14A-A303-0DCA8606E8EB}" type="presOf" srcId="{7A75488A-0551-5C48-8B49-2FB1BB0FAB5B}" destId="{0CB9AA87-8AE1-3D4D-A142-EA473A3D6DAF}" srcOrd="0" destOrd="0" presId="urn:microsoft.com/office/officeart/2005/8/layout/hierarchy1"/>
    <dgm:cxn modelId="{28A28723-04D0-9E48-AF04-CF27FA3CB905}" type="presOf" srcId="{CF73AA70-98BE-0B45-80B4-024127A2011F}" destId="{9020E49C-49FB-FB4C-BB44-899E45957BE6}" srcOrd="0" destOrd="0" presId="urn:microsoft.com/office/officeart/2005/8/layout/hierarchy1"/>
    <dgm:cxn modelId="{299D135A-FF60-F64C-A82C-B14995DE25A9}" type="presOf" srcId="{6ABE3064-88BD-DA4B-9BDA-EC0BE2C7FE1F}" destId="{3C2E214B-FC74-FA4D-A5CB-663D86D90250}" srcOrd="0" destOrd="0" presId="urn:microsoft.com/office/officeart/2005/8/layout/hierarchy1"/>
    <dgm:cxn modelId="{D5127B6C-B396-454C-8CF2-C2517F17754F}" type="presOf" srcId="{812EAA2E-5A5F-4740-81FA-9F98B6F40C86}" destId="{D2322DDE-E668-8840-885B-ABCFE010372A}" srcOrd="0" destOrd="0" presId="urn:microsoft.com/office/officeart/2005/8/layout/hierarchy1"/>
    <dgm:cxn modelId="{998C88BE-99E4-7142-AD59-14C8E8B13D47}" type="presOf" srcId="{1C14E890-3CA8-224F-90F9-9B9A14E19CB4}" destId="{E6F8A94C-F6E4-3144-850F-9F72CF7D5331}" srcOrd="0" destOrd="0" presId="urn:microsoft.com/office/officeart/2005/8/layout/hierarchy1"/>
    <dgm:cxn modelId="{3994AB42-3C00-8D45-A570-3FE4299DCD91}" srcId="{CC7CF15E-708C-6F4E-9E64-5BDE1F2B8A41}" destId="{7DF6AB4F-9B6F-C54A-A03D-029225F1B25C}" srcOrd="0" destOrd="0" parTransId="{DDD0790F-8B42-774A-A995-4C053AA10EB2}" sibTransId="{BE52E654-0020-5F41-94B7-BD1C103822B5}"/>
    <dgm:cxn modelId="{257C5203-4BA1-FF43-91E7-A5876773146E}" type="presOf" srcId="{D3A5B886-F4A3-324B-AC39-9F7B4C10948B}" destId="{DA9F8755-6B9B-7849-A9EE-45CE602B121F}" srcOrd="0" destOrd="0" presId="urn:microsoft.com/office/officeart/2005/8/layout/hierarchy1"/>
    <dgm:cxn modelId="{229B8484-0A14-C848-A4DF-35C8F4A6E14D}" srcId="{7DF6AB4F-9B6F-C54A-A03D-029225F1B25C}" destId="{CBB36E3A-75A0-4149-BBC8-C028548C6191}" srcOrd="0" destOrd="0" parTransId="{E5F12323-1A1E-0147-B0D6-E330DE597D06}" sibTransId="{B7780C17-AF9A-E94F-AF24-0F37E70C0309}"/>
    <dgm:cxn modelId="{F4EBE547-50E1-C049-A7CB-5A3625EB9BF7}" type="presOf" srcId="{A4C40274-A5FB-B34A-ACC6-E1D74C5BB937}" destId="{D44C3595-27B7-E144-9AC3-A31A2E368CFF}" srcOrd="0" destOrd="0" presId="urn:microsoft.com/office/officeart/2005/8/layout/hierarchy1"/>
    <dgm:cxn modelId="{D0218BA0-D44C-DF4F-8B88-97CDBE57C941}" type="presOf" srcId="{A6300FCC-CF05-494F-BADA-6DFBCDCFCBEB}" destId="{393176FE-4528-3744-9E2F-9CE8C8A24521}" srcOrd="0" destOrd="0" presId="urn:microsoft.com/office/officeart/2005/8/layout/hierarchy1"/>
    <dgm:cxn modelId="{B7917D23-7E67-EA43-8BC5-9B95914B67F8}" type="presOf" srcId="{2D746EB5-F7AF-1346-BA81-C9D4983E1864}" destId="{088E8F9E-81D2-B841-B506-C3494FE7302E}" srcOrd="0" destOrd="0" presId="urn:microsoft.com/office/officeart/2005/8/layout/hierarchy1"/>
    <dgm:cxn modelId="{9ED56F94-B79B-824C-A38D-0CD3F0FC7BB7}" type="presOf" srcId="{9A326C42-5B21-DA4D-AAD7-1EB2DBFC31C7}" destId="{381330A3-26F8-7248-96CB-E59B9CBFBE16}" srcOrd="0" destOrd="0" presId="urn:microsoft.com/office/officeart/2005/8/layout/hierarchy1"/>
    <dgm:cxn modelId="{41DA342E-C999-B149-AAA7-CE68CEFA1EF8}" type="presOf" srcId="{B1377502-246E-D642-B674-10F16AABFC86}" destId="{A594561B-F689-384F-8B22-0720D595F0F0}" srcOrd="0" destOrd="0" presId="urn:microsoft.com/office/officeart/2005/8/layout/hierarchy1"/>
    <dgm:cxn modelId="{986B1780-311A-7D4A-A217-A2025E6EB344}" srcId="{DFF191A6-5718-2447-B0E4-077432BAD493}" destId="{D3A5B886-F4A3-324B-AC39-9F7B4C10948B}" srcOrd="1" destOrd="0" parTransId="{81ACC684-0B2B-EE4D-8152-8203C099783C}" sibTransId="{5F9724E6-F54A-5D4B-AC5B-9F16698C8043}"/>
    <dgm:cxn modelId="{5C4F8AA0-1459-4C40-8779-AE4592B14EEF}" type="presOf" srcId="{81ACC684-0B2B-EE4D-8152-8203C099783C}" destId="{61C35643-D161-CB4B-80F5-7C31611C71F9}" srcOrd="0" destOrd="0" presId="urn:microsoft.com/office/officeart/2005/8/layout/hierarchy1"/>
    <dgm:cxn modelId="{9084D0D6-6C89-7145-89DA-1495F91EFCF9}" srcId="{5DFD83D8-4713-7B49-88FC-B08C52FC07E5}" destId="{6C4B7E1C-EA6D-6A4B-A57E-CB959D7E5B73}" srcOrd="0" destOrd="0" parTransId="{DB328112-C298-6244-840E-32121D258FF9}" sibTransId="{9C646292-DF92-AA4C-B50F-F682120B2AFA}"/>
    <dgm:cxn modelId="{CE33562C-CF33-2F4D-BF86-7AE801F0F489}" type="presOf" srcId="{DDD0790F-8B42-774A-A995-4C053AA10EB2}" destId="{858790D8-BCDA-8747-A35D-BDD9285E1299}" srcOrd="0" destOrd="0" presId="urn:microsoft.com/office/officeart/2005/8/layout/hierarchy1"/>
    <dgm:cxn modelId="{81AFF8DC-A814-A84B-A659-0E76CEB66DED}" type="presOf" srcId="{39756F64-E477-864F-A679-2286BC904AFF}" destId="{C010726C-8889-0E4D-BE49-DD4E9903377D}" srcOrd="0" destOrd="0" presId="urn:microsoft.com/office/officeart/2005/8/layout/hierarchy1"/>
    <dgm:cxn modelId="{C6FD5D3E-535C-6642-A2DD-812FB5A18F9F}" srcId="{CF73AA70-98BE-0B45-80B4-024127A2011F}" destId="{053389D8-519C-1C4C-ACBD-1B8A6140C869}" srcOrd="0" destOrd="0" parTransId="{956D398F-3658-5444-BB50-6CDD9C38F240}" sibTransId="{9C86A5F6-B7F3-F84F-88EC-B696C176764E}"/>
    <dgm:cxn modelId="{AEB0D1F6-3C33-9B43-BE8E-AA4EE757095F}" type="presOf" srcId="{CBB36E3A-75A0-4149-BBC8-C028548C6191}" destId="{77FD95D9-66FD-2A41-B14F-0AB1F0C1CE21}" srcOrd="0" destOrd="0" presId="urn:microsoft.com/office/officeart/2005/8/layout/hierarchy1"/>
    <dgm:cxn modelId="{C80B8DEC-7396-CF45-8C9A-316B42FA371F}" type="presOf" srcId="{95A1F287-8D4C-1F47-8EA4-F9D67B3EE4CA}" destId="{E31B517E-78B5-C544-BE49-3D075F028BE4}" srcOrd="0" destOrd="0" presId="urn:microsoft.com/office/officeart/2005/8/layout/hierarchy1"/>
    <dgm:cxn modelId="{426437CB-F115-534E-B50D-815C0E17934C}" type="presOf" srcId="{CBDFB951-DD7F-6042-8B56-1A86BFE453AF}" destId="{065C4FDB-4341-EF4E-8829-A53A883FF115}" srcOrd="0" destOrd="0" presId="urn:microsoft.com/office/officeart/2005/8/layout/hierarchy1"/>
    <dgm:cxn modelId="{4ADE8979-7104-E848-A8F2-4FAA42F5702D}" srcId="{D3A5B886-F4A3-324B-AC39-9F7B4C10948B}" destId="{9C1F976D-B6C9-9940-8F50-11CE5A1101F9}" srcOrd="1" destOrd="0" parTransId="{CBDFB951-DD7F-6042-8B56-1A86BFE453AF}" sibTransId="{9F71FE69-26AB-5942-BBA9-1F51EFCADBE4}"/>
    <dgm:cxn modelId="{188C77E2-D70A-5B4A-BC8C-CAF49B46D3FB}" type="presOf" srcId="{E5F12323-1A1E-0147-B0D6-E330DE597D06}" destId="{7A5AF03B-B070-884C-AAD0-FA998F70CDC6}" srcOrd="0" destOrd="0" presId="urn:microsoft.com/office/officeart/2005/8/layout/hierarchy1"/>
    <dgm:cxn modelId="{83C07A1F-1398-9842-AE19-5BD376D61930}" srcId="{053389D8-519C-1C4C-ACBD-1B8A6140C869}" destId="{95A1F287-8D4C-1F47-8EA4-F9D67B3EE4CA}" srcOrd="0" destOrd="0" parTransId="{C3A5BB6D-5C12-A44B-BE17-D547F5C831DE}" sibTransId="{165CBD89-938F-BE40-9A9F-CF9AF11B065B}"/>
    <dgm:cxn modelId="{8B06430A-F468-EF45-A0C2-DC2F565472F8}" type="presParOf" srcId="{D0B0F97E-1F24-C540-927A-0488F2EB8473}" destId="{3AF7E6F6-7AF9-E541-AA96-B42ED3141A40}" srcOrd="0" destOrd="0" presId="urn:microsoft.com/office/officeart/2005/8/layout/hierarchy1"/>
    <dgm:cxn modelId="{ED2E6621-A4D5-294D-88E1-C48FDEEC1265}" type="presParOf" srcId="{3AF7E6F6-7AF9-E541-AA96-B42ED3141A40}" destId="{66A22B2B-C009-5940-A647-1FE91563C784}" srcOrd="0" destOrd="0" presId="urn:microsoft.com/office/officeart/2005/8/layout/hierarchy1"/>
    <dgm:cxn modelId="{ED37D4EE-4F15-C746-914D-CC3303844A6A}" type="presParOf" srcId="{66A22B2B-C009-5940-A647-1FE91563C784}" destId="{0513E30D-0CF9-514E-9905-F13FB7C27386}" srcOrd="0" destOrd="0" presId="urn:microsoft.com/office/officeart/2005/8/layout/hierarchy1"/>
    <dgm:cxn modelId="{0B010528-0A3E-8C4A-8ED4-81DA0B01C784}" type="presParOf" srcId="{66A22B2B-C009-5940-A647-1FE91563C784}" destId="{D2322DDE-E668-8840-885B-ABCFE010372A}" srcOrd="1" destOrd="0" presId="urn:microsoft.com/office/officeart/2005/8/layout/hierarchy1"/>
    <dgm:cxn modelId="{3248BD45-7CFC-DC49-B5F9-32585077BFF3}" type="presParOf" srcId="{3AF7E6F6-7AF9-E541-AA96-B42ED3141A40}" destId="{40D642D4-7A7E-C94C-B338-2993A6190242}" srcOrd="1" destOrd="0" presId="urn:microsoft.com/office/officeart/2005/8/layout/hierarchy1"/>
    <dgm:cxn modelId="{9DB57033-54A0-074A-BF4D-EA09B50B48F8}" type="presParOf" srcId="{40D642D4-7A7E-C94C-B338-2993A6190242}" destId="{B497A0B1-A35D-774F-A440-B5B026654633}" srcOrd="0" destOrd="0" presId="urn:microsoft.com/office/officeart/2005/8/layout/hierarchy1"/>
    <dgm:cxn modelId="{C07E9752-A02C-8343-9215-0AFE96FB5913}" type="presParOf" srcId="{40D642D4-7A7E-C94C-B338-2993A6190242}" destId="{4A281FD3-5031-CA4D-822B-29F68EFD4C3B}" srcOrd="1" destOrd="0" presId="urn:microsoft.com/office/officeart/2005/8/layout/hierarchy1"/>
    <dgm:cxn modelId="{5FA14EBF-02F6-7042-846B-E1D714DB9C0F}" type="presParOf" srcId="{4A281FD3-5031-CA4D-822B-29F68EFD4C3B}" destId="{C2FB29A3-F2EA-404D-951B-0841A2F2D00A}" srcOrd="0" destOrd="0" presId="urn:microsoft.com/office/officeart/2005/8/layout/hierarchy1"/>
    <dgm:cxn modelId="{5E704F16-DA7F-0B40-9FE3-55F0B41C567C}" type="presParOf" srcId="{C2FB29A3-F2EA-404D-951B-0841A2F2D00A}" destId="{877E948B-1D49-BF42-96B6-867A8A8D24B4}" srcOrd="0" destOrd="0" presId="urn:microsoft.com/office/officeart/2005/8/layout/hierarchy1"/>
    <dgm:cxn modelId="{74F55BB1-61FF-CC4B-BA0D-E01FE8E1C0DF}" type="presParOf" srcId="{C2FB29A3-F2EA-404D-951B-0841A2F2D00A}" destId="{1A32AD10-8488-AA40-A7AD-1D1B0FE678CB}" srcOrd="1" destOrd="0" presId="urn:microsoft.com/office/officeart/2005/8/layout/hierarchy1"/>
    <dgm:cxn modelId="{B8711257-8798-A142-8A0C-8DF075CDC87F}" type="presParOf" srcId="{4A281FD3-5031-CA4D-822B-29F68EFD4C3B}" destId="{F867B48C-8061-9E4D-985F-04ABB7324238}" srcOrd="1" destOrd="0" presId="urn:microsoft.com/office/officeart/2005/8/layout/hierarchy1"/>
    <dgm:cxn modelId="{51C21EA3-D9D6-4B44-B208-B2D8AEFFFE4D}" type="presParOf" srcId="{F867B48C-8061-9E4D-985F-04ABB7324238}" destId="{08A53309-8D68-F744-9C2F-6CA327015E9A}" srcOrd="0" destOrd="0" presId="urn:microsoft.com/office/officeart/2005/8/layout/hierarchy1"/>
    <dgm:cxn modelId="{B1E3A84A-3268-BD46-8516-D364835E5C52}" type="presParOf" srcId="{F867B48C-8061-9E4D-985F-04ABB7324238}" destId="{C93C1F6D-3E8E-AF4B-B8CF-CB6FEE0B138C}" srcOrd="1" destOrd="0" presId="urn:microsoft.com/office/officeart/2005/8/layout/hierarchy1"/>
    <dgm:cxn modelId="{03C47D75-AC4B-2B40-B005-9E3ED4F8F375}" type="presParOf" srcId="{C93C1F6D-3E8E-AF4B-B8CF-CB6FEE0B138C}" destId="{2D479B4F-60CD-1E4A-BFCF-0258C5BA3B3C}" srcOrd="0" destOrd="0" presId="urn:microsoft.com/office/officeart/2005/8/layout/hierarchy1"/>
    <dgm:cxn modelId="{4A59DC6E-4753-1A4F-ACBF-128D11E30587}" type="presParOf" srcId="{2D479B4F-60CD-1E4A-BFCF-0258C5BA3B3C}" destId="{48CEA625-7618-F446-AFB5-7EEDBB9B20AE}" srcOrd="0" destOrd="0" presId="urn:microsoft.com/office/officeart/2005/8/layout/hierarchy1"/>
    <dgm:cxn modelId="{FB4EA389-E4D5-F045-B359-5142E71FD16C}" type="presParOf" srcId="{2D479B4F-60CD-1E4A-BFCF-0258C5BA3B3C}" destId="{1B9605F8-6B15-564B-8374-B6F0FC885FB6}" srcOrd="1" destOrd="0" presId="urn:microsoft.com/office/officeart/2005/8/layout/hierarchy1"/>
    <dgm:cxn modelId="{2C9E3CD7-49C5-834B-9CB2-16E9A7F432D3}" type="presParOf" srcId="{C93C1F6D-3E8E-AF4B-B8CF-CB6FEE0B138C}" destId="{8C6B2944-1829-8F43-B5BB-08D34DD24D5C}" srcOrd="1" destOrd="0" presId="urn:microsoft.com/office/officeart/2005/8/layout/hierarchy1"/>
    <dgm:cxn modelId="{C5869E67-63AC-5047-9ACD-FB45064EE09D}" type="presParOf" srcId="{8C6B2944-1829-8F43-B5BB-08D34DD24D5C}" destId="{0777A1D9-A248-9E4E-A85D-E1ED5742D53B}" srcOrd="0" destOrd="0" presId="urn:microsoft.com/office/officeart/2005/8/layout/hierarchy1"/>
    <dgm:cxn modelId="{6931290D-2243-D94B-9A1D-850AC60A296B}" type="presParOf" srcId="{8C6B2944-1829-8F43-B5BB-08D34DD24D5C}" destId="{6918B574-441D-2B45-A899-4B0B039AFEB8}" srcOrd="1" destOrd="0" presId="urn:microsoft.com/office/officeart/2005/8/layout/hierarchy1"/>
    <dgm:cxn modelId="{35A7FC54-0F3E-EC46-80E0-07D4407400D8}" type="presParOf" srcId="{6918B574-441D-2B45-A899-4B0B039AFEB8}" destId="{2085B57D-E5D0-3343-871D-1FAA588DB058}" srcOrd="0" destOrd="0" presId="urn:microsoft.com/office/officeart/2005/8/layout/hierarchy1"/>
    <dgm:cxn modelId="{73BCEA27-6589-E24D-99D7-E14818CFBFBE}" type="presParOf" srcId="{2085B57D-E5D0-3343-871D-1FAA588DB058}" destId="{32DC43A2-D12D-EA40-A2BC-751BF4ADB649}" srcOrd="0" destOrd="0" presId="urn:microsoft.com/office/officeart/2005/8/layout/hierarchy1"/>
    <dgm:cxn modelId="{17FF77F4-F398-AC43-858F-0AF1205D21AD}" type="presParOf" srcId="{2085B57D-E5D0-3343-871D-1FAA588DB058}" destId="{D44C3595-27B7-E144-9AC3-A31A2E368CFF}" srcOrd="1" destOrd="0" presId="urn:microsoft.com/office/officeart/2005/8/layout/hierarchy1"/>
    <dgm:cxn modelId="{81BDDEA7-8316-2F47-AB85-F192D9119A5E}" type="presParOf" srcId="{6918B574-441D-2B45-A899-4B0B039AFEB8}" destId="{7CE55B07-E6A0-C44B-AA1F-938D42B843BB}" srcOrd="1" destOrd="0" presId="urn:microsoft.com/office/officeart/2005/8/layout/hierarchy1"/>
    <dgm:cxn modelId="{99018AF7-BDA9-5145-A2E8-AA5E4954B0F6}" type="presParOf" srcId="{8C6B2944-1829-8F43-B5BB-08D34DD24D5C}" destId="{78D90CD2-FBCE-C346-AA25-49E469E40AB5}" srcOrd="2" destOrd="0" presId="urn:microsoft.com/office/officeart/2005/8/layout/hierarchy1"/>
    <dgm:cxn modelId="{27A5D377-1F86-184F-A283-C282C2C67BE3}" type="presParOf" srcId="{8C6B2944-1829-8F43-B5BB-08D34DD24D5C}" destId="{EE398F97-5A96-ED4A-B503-D9152476694C}" srcOrd="3" destOrd="0" presId="urn:microsoft.com/office/officeart/2005/8/layout/hierarchy1"/>
    <dgm:cxn modelId="{C5578F60-1F2F-D443-AA2D-444AEB8F1413}" type="presParOf" srcId="{EE398F97-5A96-ED4A-B503-D9152476694C}" destId="{4053A053-E0F5-1C49-8C10-B164D1A63985}" srcOrd="0" destOrd="0" presId="urn:microsoft.com/office/officeart/2005/8/layout/hierarchy1"/>
    <dgm:cxn modelId="{41A5DA0E-E83F-F047-A178-EA26A81DE61A}" type="presParOf" srcId="{4053A053-E0F5-1C49-8C10-B164D1A63985}" destId="{1672E5BA-03C1-0844-9EFC-5A3057EFCDA1}" srcOrd="0" destOrd="0" presId="urn:microsoft.com/office/officeart/2005/8/layout/hierarchy1"/>
    <dgm:cxn modelId="{77AF46D6-7238-BF4C-8980-B3E0E374D478}" type="presParOf" srcId="{4053A053-E0F5-1C49-8C10-B164D1A63985}" destId="{72AAACB4-A801-4A45-BF2B-C3E0FB085835}" srcOrd="1" destOrd="0" presId="urn:microsoft.com/office/officeart/2005/8/layout/hierarchy1"/>
    <dgm:cxn modelId="{8741DCE9-27C5-DC47-9D53-3BBEC0602ADA}" type="presParOf" srcId="{EE398F97-5A96-ED4A-B503-D9152476694C}" destId="{07FE8C2D-BF6A-7D43-8DE9-2A94BF027032}" srcOrd="1" destOrd="0" presId="urn:microsoft.com/office/officeart/2005/8/layout/hierarchy1"/>
    <dgm:cxn modelId="{B980910E-3204-9C49-8EF4-93B8D37E2ECB}" type="presParOf" srcId="{F867B48C-8061-9E4D-985F-04ABB7324238}" destId="{28DCCB02-A98E-884D-9073-D67C64E5C001}" srcOrd="2" destOrd="0" presId="urn:microsoft.com/office/officeart/2005/8/layout/hierarchy1"/>
    <dgm:cxn modelId="{561ED21F-D68E-3945-AC9A-05DDAA233DD2}" type="presParOf" srcId="{F867B48C-8061-9E4D-985F-04ABB7324238}" destId="{215595FE-05A6-604B-8939-6F27A79DE0CA}" srcOrd="3" destOrd="0" presId="urn:microsoft.com/office/officeart/2005/8/layout/hierarchy1"/>
    <dgm:cxn modelId="{F917034B-0B1F-224D-8E57-0E04B99469CA}" type="presParOf" srcId="{215595FE-05A6-604B-8939-6F27A79DE0CA}" destId="{51B6E4B4-79CC-6645-AC99-CC9E37924608}" srcOrd="0" destOrd="0" presId="urn:microsoft.com/office/officeart/2005/8/layout/hierarchy1"/>
    <dgm:cxn modelId="{69F29158-F9E2-E641-B866-F32618E8FF2B}" type="presParOf" srcId="{51B6E4B4-79CC-6645-AC99-CC9E37924608}" destId="{5FD4F114-BEFF-DA4F-8535-C89D03A9FD6D}" srcOrd="0" destOrd="0" presId="urn:microsoft.com/office/officeart/2005/8/layout/hierarchy1"/>
    <dgm:cxn modelId="{5B96BCD2-ACD4-DC4C-9112-F8AD0332157A}" type="presParOf" srcId="{51B6E4B4-79CC-6645-AC99-CC9E37924608}" destId="{9020E49C-49FB-FB4C-BB44-899E45957BE6}" srcOrd="1" destOrd="0" presId="urn:microsoft.com/office/officeart/2005/8/layout/hierarchy1"/>
    <dgm:cxn modelId="{BAC11A47-D809-A840-8DA9-28A80E7094DC}" type="presParOf" srcId="{215595FE-05A6-604B-8939-6F27A79DE0CA}" destId="{E81FF5AB-2DF9-F045-A469-5B8FFFFF4168}" srcOrd="1" destOrd="0" presId="urn:microsoft.com/office/officeart/2005/8/layout/hierarchy1"/>
    <dgm:cxn modelId="{9A1F2C0A-388E-9044-87A6-617E7D12D7E5}" type="presParOf" srcId="{E81FF5AB-2DF9-F045-A469-5B8FFFFF4168}" destId="{04E94B66-A2F2-6D42-9373-2A89A2AA1A13}" srcOrd="0" destOrd="0" presId="urn:microsoft.com/office/officeart/2005/8/layout/hierarchy1"/>
    <dgm:cxn modelId="{CF5945B7-5AF1-9249-9611-071A73473488}" type="presParOf" srcId="{E81FF5AB-2DF9-F045-A469-5B8FFFFF4168}" destId="{0A1E215F-24ED-574B-A802-2D674DE59EFF}" srcOrd="1" destOrd="0" presId="urn:microsoft.com/office/officeart/2005/8/layout/hierarchy1"/>
    <dgm:cxn modelId="{9903E395-D050-244A-B27C-9E527FEB7078}" type="presParOf" srcId="{0A1E215F-24ED-574B-A802-2D674DE59EFF}" destId="{C5950764-7274-804C-90EF-836077B9FED8}" srcOrd="0" destOrd="0" presId="urn:microsoft.com/office/officeart/2005/8/layout/hierarchy1"/>
    <dgm:cxn modelId="{2B8839D8-B577-5E4D-85A3-A381C2D77C59}" type="presParOf" srcId="{C5950764-7274-804C-90EF-836077B9FED8}" destId="{94F3F36E-F413-CB4E-8D0A-4CCB643262D5}" srcOrd="0" destOrd="0" presId="urn:microsoft.com/office/officeart/2005/8/layout/hierarchy1"/>
    <dgm:cxn modelId="{C3BD6720-018C-A246-835E-B785257DA566}" type="presParOf" srcId="{C5950764-7274-804C-90EF-836077B9FED8}" destId="{3C5FF694-E7F4-9F40-88F0-8674D483B0BB}" srcOrd="1" destOrd="0" presId="urn:microsoft.com/office/officeart/2005/8/layout/hierarchy1"/>
    <dgm:cxn modelId="{DCFCA581-B62F-0E4F-923B-D3A70A981213}" type="presParOf" srcId="{0A1E215F-24ED-574B-A802-2D674DE59EFF}" destId="{5B8803FE-EC59-B64A-93DE-509A83972353}" srcOrd="1" destOrd="0" presId="urn:microsoft.com/office/officeart/2005/8/layout/hierarchy1"/>
    <dgm:cxn modelId="{B9F8AE56-A94A-4249-A457-8E98079131EA}" type="presParOf" srcId="{5B8803FE-EC59-B64A-93DE-509A83972353}" destId="{9727A777-09E6-DA4F-BE7D-F0C2706E9EB6}" srcOrd="0" destOrd="0" presId="urn:microsoft.com/office/officeart/2005/8/layout/hierarchy1"/>
    <dgm:cxn modelId="{3EAC3BC7-0F2D-FE4A-B207-2C7DAFC1C97E}" type="presParOf" srcId="{5B8803FE-EC59-B64A-93DE-509A83972353}" destId="{B0049CF5-5B6C-F242-B198-A53BA1FC0923}" srcOrd="1" destOrd="0" presId="urn:microsoft.com/office/officeart/2005/8/layout/hierarchy1"/>
    <dgm:cxn modelId="{F30F2E48-BBB7-BE44-910A-C109CD5EA29F}" type="presParOf" srcId="{B0049CF5-5B6C-F242-B198-A53BA1FC0923}" destId="{0EA839EF-E2C6-0B4A-A8DB-6132BE5C4096}" srcOrd="0" destOrd="0" presId="urn:microsoft.com/office/officeart/2005/8/layout/hierarchy1"/>
    <dgm:cxn modelId="{0A1CCBE2-C871-2249-A4A0-6F2F3EDAC89E}" type="presParOf" srcId="{0EA839EF-E2C6-0B4A-A8DB-6132BE5C4096}" destId="{58DB3A78-624C-2444-9363-420967B60DE3}" srcOrd="0" destOrd="0" presId="urn:microsoft.com/office/officeart/2005/8/layout/hierarchy1"/>
    <dgm:cxn modelId="{34AFA4A5-1A92-E541-A39B-E67A6BBE63AF}" type="presParOf" srcId="{0EA839EF-E2C6-0B4A-A8DB-6132BE5C4096}" destId="{E31B517E-78B5-C544-BE49-3D075F028BE4}" srcOrd="1" destOrd="0" presId="urn:microsoft.com/office/officeart/2005/8/layout/hierarchy1"/>
    <dgm:cxn modelId="{D419BDA3-4885-494A-8097-A7FBF3228891}" type="presParOf" srcId="{B0049CF5-5B6C-F242-B198-A53BA1FC0923}" destId="{236E70C8-2F7B-7543-B97C-C126C6CA33DE}" srcOrd="1" destOrd="0" presId="urn:microsoft.com/office/officeart/2005/8/layout/hierarchy1"/>
    <dgm:cxn modelId="{815F6325-7346-9340-BD70-0D39464B9B23}" type="presParOf" srcId="{5B8803FE-EC59-B64A-93DE-509A83972353}" destId="{0CB9AA87-8AE1-3D4D-A142-EA473A3D6DAF}" srcOrd="2" destOrd="0" presId="urn:microsoft.com/office/officeart/2005/8/layout/hierarchy1"/>
    <dgm:cxn modelId="{6CCDC551-6E27-5D4A-9C10-FA87CE3547E3}" type="presParOf" srcId="{5B8803FE-EC59-B64A-93DE-509A83972353}" destId="{F4A88538-D7A7-9A4F-913D-18F94CEC2CAE}" srcOrd="3" destOrd="0" presId="urn:microsoft.com/office/officeart/2005/8/layout/hierarchy1"/>
    <dgm:cxn modelId="{E10C4B63-EAD4-D74E-A590-1C0F723259AC}" type="presParOf" srcId="{F4A88538-D7A7-9A4F-913D-18F94CEC2CAE}" destId="{441BC50B-C8B9-FC49-9CA4-D74418544BF0}" srcOrd="0" destOrd="0" presId="urn:microsoft.com/office/officeart/2005/8/layout/hierarchy1"/>
    <dgm:cxn modelId="{28FAA2F4-D781-A44B-A29F-13DE2D88F3BD}" type="presParOf" srcId="{441BC50B-C8B9-FC49-9CA4-D74418544BF0}" destId="{8E6CFC97-E410-9C4D-8D3F-77D797AF2180}" srcOrd="0" destOrd="0" presId="urn:microsoft.com/office/officeart/2005/8/layout/hierarchy1"/>
    <dgm:cxn modelId="{B2FE543D-22D9-F44F-83F1-540C5238E25D}" type="presParOf" srcId="{441BC50B-C8B9-FC49-9CA4-D74418544BF0}" destId="{3C2E214B-FC74-FA4D-A5CB-663D86D90250}" srcOrd="1" destOrd="0" presId="urn:microsoft.com/office/officeart/2005/8/layout/hierarchy1"/>
    <dgm:cxn modelId="{5343E6DD-5BEC-C14B-9E61-50A4C3A8CBF5}" type="presParOf" srcId="{F4A88538-D7A7-9A4F-913D-18F94CEC2CAE}" destId="{CE5C79C2-8C47-E84A-8D30-AA1AAAA94ADC}" srcOrd="1" destOrd="0" presId="urn:microsoft.com/office/officeart/2005/8/layout/hierarchy1"/>
    <dgm:cxn modelId="{B3D52B63-F6A8-FC47-8318-C817FF4D4AB3}" type="presParOf" srcId="{E81FF5AB-2DF9-F045-A469-5B8FFFFF4168}" destId="{A594561B-F689-384F-8B22-0720D595F0F0}" srcOrd="2" destOrd="0" presId="urn:microsoft.com/office/officeart/2005/8/layout/hierarchy1"/>
    <dgm:cxn modelId="{89FD1521-439C-1943-8751-D0CD75493C5D}" type="presParOf" srcId="{E81FF5AB-2DF9-F045-A469-5B8FFFFF4168}" destId="{066F1FD1-7FBE-364F-83EB-316D5E22C52B}" srcOrd="3" destOrd="0" presId="urn:microsoft.com/office/officeart/2005/8/layout/hierarchy1"/>
    <dgm:cxn modelId="{E716976A-6CB1-2643-B290-6836E8BE9659}" type="presParOf" srcId="{066F1FD1-7FBE-364F-83EB-316D5E22C52B}" destId="{E3507B78-937A-4848-BBAB-0CA5F0635340}" srcOrd="0" destOrd="0" presId="urn:microsoft.com/office/officeart/2005/8/layout/hierarchy1"/>
    <dgm:cxn modelId="{3AFE6CFB-1730-404A-9B55-EE069F0F4BF2}" type="presParOf" srcId="{E3507B78-937A-4848-BBAB-0CA5F0635340}" destId="{F0186D14-6AD7-6642-B0C7-E812BB4EC9BF}" srcOrd="0" destOrd="0" presId="urn:microsoft.com/office/officeart/2005/8/layout/hierarchy1"/>
    <dgm:cxn modelId="{8DA40493-F3E4-3447-B572-85E367B6A386}" type="presParOf" srcId="{E3507B78-937A-4848-BBAB-0CA5F0635340}" destId="{B4DE9E2D-4547-D442-BF6A-41E2786E346A}" srcOrd="1" destOrd="0" presId="urn:microsoft.com/office/officeart/2005/8/layout/hierarchy1"/>
    <dgm:cxn modelId="{BE75C4C9-7F3A-E34E-96AC-210EFBE17873}" type="presParOf" srcId="{066F1FD1-7FBE-364F-83EB-316D5E22C52B}" destId="{86AD76E5-D98B-F540-945D-89177419B653}" srcOrd="1" destOrd="0" presId="urn:microsoft.com/office/officeart/2005/8/layout/hierarchy1"/>
    <dgm:cxn modelId="{A58DECFF-1DB5-0F44-A2D5-C6ADD71E2C8D}" type="presParOf" srcId="{86AD76E5-D98B-F540-945D-89177419B653}" destId="{393176FE-4528-3744-9E2F-9CE8C8A24521}" srcOrd="0" destOrd="0" presId="urn:microsoft.com/office/officeart/2005/8/layout/hierarchy1"/>
    <dgm:cxn modelId="{BF8B9477-1AF2-DB4C-92BF-32E732EA2CAD}" type="presParOf" srcId="{86AD76E5-D98B-F540-945D-89177419B653}" destId="{53D96848-BCF3-6548-A57B-A3A5911199C9}" srcOrd="1" destOrd="0" presId="urn:microsoft.com/office/officeart/2005/8/layout/hierarchy1"/>
    <dgm:cxn modelId="{C17F8602-2A41-544C-AF88-195CC50FF1D8}" type="presParOf" srcId="{53D96848-BCF3-6548-A57B-A3A5911199C9}" destId="{A822E5D5-0268-D94A-9662-2172C2757E30}" srcOrd="0" destOrd="0" presId="urn:microsoft.com/office/officeart/2005/8/layout/hierarchy1"/>
    <dgm:cxn modelId="{026BA78E-370B-DD48-8B32-F9E79ABC0501}" type="presParOf" srcId="{A822E5D5-0268-D94A-9662-2172C2757E30}" destId="{9CC250D8-6718-1347-A2B3-8F551E1F3BD9}" srcOrd="0" destOrd="0" presId="urn:microsoft.com/office/officeart/2005/8/layout/hierarchy1"/>
    <dgm:cxn modelId="{B9E7F827-4DFE-9640-93E0-1DDB8437CF5E}" type="presParOf" srcId="{A822E5D5-0268-D94A-9662-2172C2757E30}" destId="{D15FC45F-3699-8A47-9061-4985836468E6}" srcOrd="1" destOrd="0" presId="urn:microsoft.com/office/officeart/2005/8/layout/hierarchy1"/>
    <dgm:cxn modelId="{60D60B69-DED2-CC48-893B-1BC2CAC4407D}" type="presParOf" srcId="{53D96848-BCF3-6548-A57B-A3A5911199C9}" destId="{5E8516D2-0BBF-494D-9F42-A38EEF952FAA}" srcOrd="1" destOrd="0" presId="urn:microsoft.com/office/officeart/2005/8/layout/hierarchy1"/>
    <dgm:cxn modelId="{94248238-752A-CA46-ABFC-C10BE3BA78CD}" type="presParOf" srcId="{86AD76E5-D98B-F540-945D-89177419B653}" destId="{4DB32A2D-158B-3741-8587-854648E3B8E0}" srcOrd="2" destOrd="0" presId="urn:microsoft.com/office/officeart/2005/8/layout/hierarchy1"/>
    <dgm:cxn modelId="{2A773665-FA00-AA48-B954-CB75156B5636}" type="presParOf" srcId="{86AD76E5-D98B-F540-945D-89177419B653}" destId="{B9C53489-23C0-EC42-BBB5-D08EF6C4308F}" srcOrd="3" destOrd="0" presId="urn:microsoft.com/office/officeart/2005/8/layout/hierarchy1"/>
    <dgm:cxn modelId="{99637FAE-337B-A44B-AFFE-49499704E92E}" type="presParOf" srcId="{B9C53489-23C0-EC42-BBB5-D08EF6C4308F}" destId="{9EB7F72E-CEF2-A740-8239-601154457090}" srcOrd="0" destOrd="0" presId="urn:microsoft.com/office/officeart/2005/8/layout/hierarchy1"/>
    <dgm:cxn modelId="{76DC03B9-E14F-5E46-B17B-3FD1714DB1FB}" type="presParOf" srcId="{9EB7F72E-CEF2-A740-8239-601154457090}" destId="{9B1FFEEF-3B32-AF45-B028-6838B1BA9651}" srcOrd="0" destOrd="0" presId="urn:microsoft.com/office/officeart/2005/8/layout/hierarchy1"/>
    <dgm:cxn modelId="{45872C81-B053-AB4B-A43C-95974EAD285C}" type="presParOf" srcId="{9EB7F72E-CEF2-A740-8239-601154457090}" destId="{D0282CAC-1799-4443-B00E-33AD9AA35396}" srcOrd="1" destOrd="0" presId="urn:microsoft.com/office/officeart/2005/8/layout/hierarchy1"/>
    <dgm:cxn modelId="{D161C555-9315-6649-A39B-945CCDC54E2A}" type="presParOf" srcId="{B9C53489-23C0-EC42-BBB5-D08EF6C4308F}" destId="{81416686-BC93-5240-AEC7-D9E1CC7F0829}" srcOrd="1" destOrd="0" presId="urn:microsoft.com/office/officeart/2005/8/layout/hierarchy1"/>
    <dgm:cxn modelId="{92D6492B-42D2-1D43-A70C-55F6A3C71992}" type="presParOf" srcId="{40D642D4-7A7E-C94C-B338-2993A6190242}" destId="{86C44E27-49E7-6E45-A9CC-B8004D6A9961}" srcOrd="2" destOrd="0" presId="urn:microsoft.com/office/officeart/2005/8/layout/hierarchy1"/>
    <dgm:cxn modelId="{7796C84F-666D-2B4F-ADBF-C3DE356034D6}" type="presParOf" srcId="{40D642D4-7A7E-C94C-B338-2993A6190242}" destId="{91583FA8-5454-624B-B9FC-732572C7D618}" srcOrd="3" destOrd="0" presId="urn:microsoft.com/office/officeart/2005/8/layout/hierarchy1"/>
    <dgm:cxn modelId="{353F21B1-9925-B64B-AC01-98209375ECE5}" type="presParOf" srcId="{91583FA8-5454-624B-B9FC-732572C7D618}" destId="{19F0C79F-2E86-2046-8855-AFE73337AEE0}" srcOrd="0" destOrd="0" presId="urn:microsoft.com/office/officeart/2005/8/layout/hierarchy1"/>
    <dgm:cxn modelId="{89436727-4247-9843-ACAA-210310DF985F}" type="presParOf" srcId="{19F0C79F-2E86-2046-8855-AFE73337AEE0}" destId="{37989E66-AAB0-A341-A908-17BBC937811B}" srcOrd="0" destOrd="0" presId="urn:microsoft.com/office/officeart/2005/8/layout/hierarchy1"/>
    <dgm:cxn modelId="{C1177F13-723A-4D4F-BEEA-2375FBD78E4F}" type="presParOf" srcId="{19F0C79F-2E86-2046-8855-AFE73337AEE0}" destId="{3CE341AC-F5FA-C64E-80FF-C31C00FB274F}" srcOrd="1" destOrd="0" presId="urn:microsoft.com/office/officeart/2005/8/layout/hierarchy1"/>
    <dgm:cxn modelId="{CF11E317-809B-9B45-A088-E6FDA9ACF76A}" type="presParOf" srcId="{91583FA8-5454-624B-B9FC-732572C7D618}" destId="{439AAF1F-F201-4444-AEAD-EFAA793286AE}" srcOrd="1" destOrd="0" presId="urn:microsoft.com/office/officeart/2005/8/layout/hierarchy1"/>
    <dgm:cxn modelId="{84B1C709-18B1-014B-A1CE-8D5ED1EB86BA}" type="presParOf" srcId="{439AAF1F-F201-4444-AEAD-EFAA793286AE}" destId="{088E8F9E-81D2-B841-B506-C3494FE7302E}" srcOrd="0" destOrd="0" presId="urn:microsoft.com/office/officeart/2005/8/layout/hierarchy1"/>
    <dgm:cxn modelId="{E1AA0A30-141A-5B4A-B02B-79FEA2DD772B}" type="presParOf" srcId="{439AAF1F-F201-4444-AEAD-EFAA793286AE}" destId="{E2DC7F4C-8052-4247-BA2E-3C4BB2A2340F}" srcOrd="1" destOrd="0" presId="urn:microsoft.com/office/officeart/2005/8/layout/hierarchy1"/>
    <dgm:cxn modelId="{0EC3C9A3-C1E3-E246-9542-45EFC234857F}" type="presParOf" srcId="{E2DC7F4C-8052-4247-BA2E-3C4BB2A2340F}" destId="{01C1CC85-22DA-CE4D-AB20-773F694CB274}" srcOrd="0" destOrd="0" presId="urn:microsoft.com/office/officeart/2005/8/layout/hierarchy1"/>
    <dgm:cxn modelId="{22F95BF9-5BD9-BA46-9A6F-C7C553FE5FF1}" type="presParOf" srcId="{01C1CC85-22DA-CE4D-AB20-773F694CB274}" destId="{E6AEA1B8-4235-FA45-A197-2B3EC0D137DA}" srcOrd="0" destOrd="0" presId="urn:microsoft.com/office/officeart/2005/8/layout/hierarchy1"/>
    <dgm:cxn modelId="{961A3DC3-4CD0-C04A-8F9E-2A99491DB0A7}" type="presParOf" srcId="{01C1CC85-22DA-CE4D-AB20-773F694CB274}" destId="{16C11CCB-C422-4245-A1CF-9B249BC88889}" srcOrd="1" destOrd="0" presId="urn:microsoft.com/office/officeart/2005/8/layout/hierarchy1"/>
    <dgm:cxn modelId="{7336B7DF-63D2-BB46-BA32-4744B7933139}" type="presParOf" srcId="{E2DC7F4C-8052-4247-BA2E-3C4BB2A2340F}" destId="{8219DE51-85A0-254E-A957-59473376DE30}" srcOrd="1" destOrd="0" presId="urn:microsoft.com/office/officeart/2005/8/layout/hierarchy1"/>
    <dgm:cxn modelId="{C75AA798-F45E-FC43-868C-4E3FBEB69F48}" type="presParOf" srcId="{8219DE51-85A0-254E-A957-59473376DE30}" destId="{858790D8-BCDA-8747-A35D-BDD9285E1299}" srcOrd="0" destOrd="0" presId="urn:microsoft.com/office/officeart/2005/8/layout/hierarchy1"/>
    <dgm:cxn modelId="{016AA16B-76C7-2F46-8708-993952789E3D}" type="presParOf" srcId="{8219DE51-85A0-254E-A957-59473376DE30}" destId="{8C2DF05F-3985-5B4C-8615-7B4BF39EF066}" srcOrd="1" destOrd="0" presId="urn:microsoft.com/office/officeart/2005/8/layout/hierarchy1"/>
    <dgm:cxn modelId="{4A5A4D0F-B9A8-1C4B-ADD9-7D18C4D1E2BD}" type="presParOf" srcId="{8C2DF05F-3985-5B4C-8615-7B4BF39EF066}" destId="{33853F1B-E941-CB49-B309-5FA5D8894A7A}" srcOrd="0" destOrd="0" presId="urn:microsoft.com/office/officeart/2005/8/layout/hierarchy1"/>
    <dgm:cxn modelId="{FB25D18C-5D91-F442-A954-C7C83D2A92E2}" type="presParOf" srcId="{33853F1B-E941-CB49-B309-5FA5D8894A7A}" destId="{0CEFF0F4-C74F-5B41-8774-9780E2E68C91}" srcOrd="0" destOrd="0" presId="urn:microsoft.com/office/officeart/2005/8/layout/hierarchy1"/>
    <dgm:cxn modelId="{B2974EBB-27DD-A144-BC38-3350D15C70D7}" type="presParOf" srcId="{33853F1B-E941-CB49-B309-5FA5D8894A7A}" destId="{B232F58D-BF13-B641-BB9B-7A054C53610A}" srcOrd="1" destOrd="0" presId="urn:microsoft.com/office/officeart/2005/8/layout/hierarchy1"/>
    <dgm:cxn modelId="{B6B1B96E-56EF-CE48-842E-6234DEB1A64B}" type="presParOf" srcId="{8C2DF05F-3985-5B4C-8615-7B4BF39EF066}" destId="{C1A34988-C88C-B74C-854B-360991152B4A}" srcOrd="1" destOrd="0" presId="urn:microsoft.com/office/officeart/2005/8/layout/hierarchy1"/>
    <dgm:cxn modelId="{9F5463CC-4FB1-4C4C-ABCA-B185F5581181}" type="presParOf" srcId="{C1A34988-C88C-B74C-854B-360991152B4A}" destId="{7A5AF03B-B070-884C-AAD0-FA998F70CDC6}" srcOrd="0" destOrd="0" presId="urn:microsoft.com/office/officeart/2005/8/layout/hierarchy1"/>
    <dgm:cxn modelId="{085657F2-F69D-8D44-B9A6-97B71A8FE452}" type="presParOf" srcId="{C1A34988-C88C-B74C-854B-360991152B4A}" destId="{63B7D36A-EB57-BF49-92E8-775593890AA9}" srcOrd="1" destOrd="0" presId="urn:microsoft.com/office/officeart/2005/8/layout/hierarchy1"/>
    <dgm:cxn modelId="{DB8CECC1-F283-6D40-92F3-98EB6388BE0E}" type="presParOf" srcId="{63B7D36A-EB57-BF49-92E8-775593890AA9}" destId="{476502F8-0877-E043-8AA6-728B68D8E7DA}" srcOrd="0" destOrd="0" presId="urn:microsoft.com/office/officeart/2005/8/layout/hierarchy1"/>
    <dgm:cxn modelId="{4EA005E0-997B-F84A-9ACC-E55EDB5054B5}" type="presParOf" srcId="{476502F8-0877-E043-8AA6-728B68D8E7DA}" destId="{2927F7B9-39A7-E044-A256-EBF135D8A058}" srcOrd="0" destOrd="0" presId="urn:microsoft.com/office/officeart/2005/8/layout/hierarchy1"/>
    <dgm:cxn modelId="{7A1D0F71-2777-D44E-9B48-5235BEB9D289}" type="presParOf" srcId="{476502F8-0877-E043-8AA6-728B68D8E7DA}" destId="{77FD95D9-66FD-2A41-B14F-0AB1F0C1CE21}" srcOrd="1" destOrd="0" presId="urn:microsoft.com/office/officeart/2005/8/layout/hierarchy1"/>
    <dgm:cxn modelId="{1CD1F0B9-1A73-8349-97F4-145327AB271E}" type="presParOf" srcId="{63B7D36A-EB57-BF49-92E8-775593890AA9}" destId="{96CB2966-5E63-DF44-944F-1D5F7E2AA954}" srcOrd="1" destOrd="0" presId="urn:microsoft.com/office/officeart/2005/8/layout/hierarchy1"/>
    <dgm:cxn modelId="{68D29406-EBD5-8A47-86AF-810DEC1E526B}" type="presParOf" srcId="{C1A34988-C88C-B74C-854B-360991152B4A}" destId="{9E18D02E-DF70-274D-A657-7F5027AC19B4}" srcOrd="2" destOrd="0" presId="urn:microsoft.com/office/officeart/2005/8/layout/hierarchy1"/>
    <dgm:cxn modelId="{E7685358-495C-ED46-A4D0-17D3C809FFFA}" type="presParOf" srcId="{C1A34988-C88C-B74C-854B-360991152B4A}" destId="{3E351033-F816-B740-B805-0B64166D5CAE}" srcOrd="3" destOrd="0" presId="urn:microsoft.com/office/officeart/2005/8/layout/hierarchy1"/>
    <dgm:cxn modelId="{3AD05D58-72F6-8740-9274-8E06C8EE5A6C}" type="presParOf" srcId="{3E351033-F816-B740-B805-0B64166D5CAE}" destId="{70C22B6C-6899-ED4A-8C2F-767B6241F1A6}" srcOrd="0" destOrd="0" presId="urn:microsoft.com/office/officeart/2005/8/layout/hierarchy1"/>
    <dgm:cxn modelId="{AB96A632-54BF-5341-8613-2F7E7B7B1DF8}" type="presParOf" srcId="{70C22B6C-6899-ED4A-8C2F-767B6241F1A6}" destId="{5CFF2188-4DED-0645-82CE-64485D961AC4}" srcOrd="0" destOrd="0" presId="urn:microsoft.com/office/officeart/2005/8/layout/hierarchy1"/>
    <dgm:cxn modelId="{B58CE65C-D71C-9A45-8AAE-29D90C6FAF03}" type="presParOf" srcId="{70C22B6C-6899-ED4A-8C2F-767B6241F1A6}" destId="{E6F8A94C-F6E4-3144-850F-9F72CF7D5331}" srcOrd="1" destOrd="0" presId="urn:microsoft.com/office/officeart/2005/8/layout/hierarchy1"/>
    <dgm:cxn modelId="{F22905F9-462E-EB4B-B489-931E1653E64A}" type="presParOf" srcId="{3E351033-F816-B740-B805-0B64166D5CAE}" destId="{C4B2D2D5-29E9-394A-A3E6-7D2D78C433E0}" srcOrd="1" destOrd="0" presId="urn:microsoft.com/office/officeart/2005/8/layout/hierarchy1"/>
    <dgm:cxn modelId="{0957D018-0A98-0643-BFB8-53636251E7C2}" type="presParOf" srcId="{8219DE51-85A0-254E-A957-59473376DE30}" destId="{98FACF75-150F-5A4E-A807-67E140B20551}" srcOrd="2" destOrd="0" presId="urn:microsoft.com/office/officeart/2005/8/layout/hierarchy1"/>
    <dgm:cxn modelId="{CE5CDE30-4204-624A-9E06-DB66C926C972}" type="presParOf" srcId="{8219DE51-85A0-254E-A957-59473376DE30}" destId="{3E484BCF-E28A-5844-ACBB-296FC9FD61DC}" srcOrd="3" destOrd="0" presId="urn:microsoft.com/office/officeart/2005/8/layout/hierarchy1"/>
    <dgm:cxn modelId="{B9C69D7B-9245-D94E-8560-76C679B594B0}" type="presParOf" srcId="{3E484BCF-E28A-5844-ACBB-296FC9FD61DC}" destId="{D2D4DB20-A4E4-1F41-937A-CCE48576C490}" srcOrd="0" destOrd="0" presId="urn:microsoft.com/office/officeart/2005/8/layout/hierarchy1"/>
    <dgm:cxn modelId="{DB0B5B59-1741-4540-A995-3CE0013BE2BD}" type="presParOf" srcId="{D2D4DB20-A4E4-1F41-937A-CCE48576C490}" destId="{B7964E7E-44CD-D942-8497-8AF5B3EA2A66}" srcOrd="0" destOrd="0" presId="urn:microsoft.com/office/officeart/2005/8/layout/hierarchy1"/>
    <dgm:cxn modelId="{0DEDF860-E073-7D45-8F90-08414793F438}" type="presParOf" srcId="{D2D4DB20-A4E4-1F41-937A-CCE48576C490}" destId="{381330A3-26F8-7248-96CB-E59B9CBFBE16}" srcOrd="1" destOrd="0" presId="urn:microsoft.com/office/officeart/2005/8/layout/hierarchy1"/>
    <dgm:cxn modelId="{99F01562-4A79-8E4C-B37A-1267B9E7BD27}" type="presParOf" srcId="{3E484BCF-E28A-5844-ACBB-296FC9FD61DC}" destId="{8605786E-99EA-F946-AC16-801F47FE8B5C}" srcOrd="1" destOrd="0" presId="urn:microsoft.com/office/officeart/2005/8/layout/hierarchy1"/>
    <dgm:cxn modelId="{E482FAF9-FBFB-5641-B252-0E74C54AC6AA}" type="presParOf" srcId="{439AAF1F-F201-4444-AEAD-EFAA793286AE}" destId="{61C35643-D161-CB4B-80F5-7C31611C71F9}" srcOrd="2" destOrd="0" presId="urn:microsoft.com/office/officeart/2005/8/layout/hierarchy1"/>
    <dgm:cxn modelId="{54F8EDD9-7F67-0646-B628-4018641737AB}" type="presParOf" srcId="{439AAF1F-F201-4444-AEAD-EFAA793286AE}" destId="{E3FBCAE1-5926-0945-88B6-D8346044D6FF}" srcOrd="3" destOrd="0" presId="urn:microsoft.com/office/officeart/2005/8/layout/hierarchy1"/>
    <dgm:cxn modelId="{749FF272-5B24-2B44-88F1-12197EA017B0}" type="presParOf" srcId="{E3FBCAE1-5926-0945-88B6-D8346044D6FF}" destId="{72CC8452-7502-2448-931C-B3F434E08A27}" srcOrd="0" destOrd="0" presId="urn:microsoft.com/office/officeart/2005/8/layout/hierarchy1"/>
    <dgm:cxn modelId="{B59C828F-E327-0440-9F7E-88624D9813E3}" type="presParOf" srcId="{72CC8452-7502-2448-931C-B3F434E08A27}" destId="{128DA9DB-78E2-3E4E-A053-5BD6D9DCBFCE}" srcOrd="0" destOrd="0" presId="urn:microsoft.com/office/officeart/2005/8/layout/hierarchy1"/>
    <dgm:cxn modelId="{2D92E1AC-BA88-2147-A8A8-51BD6016F581}" type="presParOf" srcId="{72CC8452-7502-2448-931C-B3F434E08A27}" destId="{DA9F8755-6B9B-7849-A9EE-45CE602B121F}" srcOrd="1" destOrd="0" presId="urn:microsoft.com/office/officeart/2005/8/layout/hierarchy1"/>
    <dgm:cxn modelId="{92E63EB6-D885-4B42-B325-C552F2D29473}" type="presParOf" srcId="{E3FBCAE1-5926-0945-88B6-D8346044D6FF}" destId="{785877E3-0CC1-074F-9F80-E7D4ED72248C}" srcOrd="1" destOrd="0" presId="urn:microsoft.com/office/officeart/2005/8/layout/hierarchy1"/>
    <dgm:cxn modelId="{9FA0F74F-C955-F940-B95C-814470B909F0}" type="presParOf" srcId="{785877E3-0CC1-074F-9F80-E7D4ED72248C}" destId="{FB713E3F-7EF6-9C49-A392-EE3B305D1626}" srcOrd="0" destOrd="0" presId="urn:microsoft.com/office/officeart/2005/8/layout/hierarchy1"/>
    <dgm:cxn modelId="{2F781EDD-9149-A340-844C-035BBA356239}" type="presParOf" srcId="{785877E3-0CC1-074F-9F80-E7D4ED72248C}" destId="{D10701C1-62E4-CC42-B372-63643ECE9A10}" srcOrd="1" destOrd="0" presId="urn:microsoft.com/office/officeart/2005/8/layout/hierarchy1"/>
    <dgm:cxn modelId="{58CB3EFB-6D05-A046-AFB2-2B4D5D9B62A5}" type="presParOf" srcId="{D10701C1-62E4-CC42-B372-63643ECE9A10}" destId="{92E5D291-F440-8C4D-AA67-C1C07AA8A454}" srcOrd="0" destOrd="0" presId="urn:microsoft.com/office/officeart/2005/8/layout/hierarchy1"/>
    <dgm:cxn modelId="{DDE75A31-59D9-DB40-B316-DDA382281DC8}" type="presParOf" srcId="{92E5D291-F440-8C4D-AA67-C1C07AA8A454}" destId="{4BD389EB-18DD-0149-801F-6D52BCDE4C34}" srcOrd="0" destOrd="0" presId="urn:microsoft.com/office/officeart/2005/8/layout/hierarchy1"/>
    <dgm:cxn modelId="{B80778B5-6CD1-0F43-898B-2B104B608CD4}" type="presParOf" srcId="{92E5D291-F440-8C4D-AA67-C1C07AA8A454}" destId="{8E9358A8-2D50-5A42-965E-319980482D8F}" srcOrd="1" destOrd="0" presId="urn:microsoft.com/office/officeart/2005/8/layout/hierarchy1"/>
    <dgm:cxn modelId="{D3EE4BC9-75D1-F84D-AF7C-00C29F9B0AB8}" type="presParOf" srcId="{D10701C1-62E4-CC42-B372-63643ECE9A10}" destId="{99A950D6-79AC-234C-826C-4AD56858B07C}" srcOrd="1" destOrd="0" presId="urn:microsoft.com/office/officeart/2005/8/layout/hierarchy1"/>
    <dgm:cxn modelId="{49AA48DD-B16A-5B4C-AD48-0047ECC2FD49}" type="presParOf" srcId="{99A950D6-79AC-234C-826C-4AD56858B07C}" destId="{FBFB6901-DC90-8345-8C2F-CFFC2871F86F}" srcOrd="0" destOrd="0" presId="urn:microsoft.com/office/officeart/2005/8/layout/hierarchy1"/>
    <dgm:cxn modelId="{A12E9769-EDEA-4E40-9323-4E288E941091}" type="presParOf" srcId="{99A950D6-79AC-234C-826C-4AD56858B07C}" destId="{474CC837-BCCB-9A47-B97D-3060A1DDB4E2}" srcOrd="1" destOrd="0" presId="urn:microsoft.com/office/officeart/2005/8/layout/hierarchy1"/>
    <dgm:cxn modelId="{A28C2BF0-DEF8-194D-9DB7-22696F5A812F}" type="presParOf" srcId="{474CC837-BCCB-9A47-B97D-3060A1DDB4E2}" destId="{21C16572-AE52-FC47-8FCB-CC53980541EA}" srcOrd="0" destOrd="0" presId="urn:microsoft.com/office/officeart/2005/8/layout/hierarchy1"/>
    <dgm:cxn modelId="{53A67947-9115-6745-9200-E311A5EFA45B}" type="presParOf" srcId="{21C16572-AE52-FC47-8FCB-CC53980541EA}" destId="{95C1A495-7051-1648-B157-1B47E222E6B6}" srcOrd="0" destOrd="0" presId="urn:microsoft.com/office/officeart/2005/8/layout/hierarchy1"/>
    <dgm:cxn modelId="{E47406E3-5E38-8C43-833F-981A7EC3EBD1}" type="presParOf" srcId="{21C16572-AE52-FC47-8FCB-CC53980541EA}" destId="{31A1E469-E983-F64E-A093-A1DEAA36ED20}" srcOrd="1" destOrd="0" presId="urn:microsoft.com/office/officeart/2005/8/layout/hierarchy1"/>
    <dgm:cxn modelId="{B4C55D10-D8B2-F440-9BA7-1124A10166FC}" type="presParOf" srcId="{474CC837-BCCB-9A47-B97D-3060A1DDB4E2}" destId="{2FC2EDD6-CD1D-9745-9D56-F2E78267862C}" srcOrd="1" destOrd="0" presId="urn:microsoft.com/office/officeart/2005/8/layout/hierarchy1"/>
    <dgm:cxn modelId="{8A300DE3-F8FE-BC46-9F49-1EDF0D0CD41A}" type="presParOf" srcId="{99A950D6-79AC-234C-826C-4AD56858B07C}" destId="{C964362B-0CE7-6D48-B5F7-051FEE55C5C5}" srcOrd="2" destOrd="0" presId="urn:microsoft.com/office/officeart/2005/8/layout/hierarchy1"/>
    <dgm:cxn modelId="{FC5CFB98-0E20-6B49-BCC0-A2FB47AE1D4F}" type="presParOf" srcId="{99A950D6-79AC-234C-826C-4AD56858B07C}" destId="{D69766D3-1332-D646-96F9-6A9911C2199C}" srcOrd="3" destOrd="0" presId="urn:microsoft.com/office/officeart/2005/8/layout/hierarchy1"/>
    <dgm:cxn modelId="{D006E3BE-0EA9-3E42-93E7-050D3655122D}" type="presParOf" srcId="{D69766D3-1332-D646-96F9-6A9911C2199C}" destId="{CC5C299D-80E3-1C47-8382-DC74C2CEC61A}" srcOrd="0" destOrd="0" presId="urn:microsoft.com/office/officeart/2005/8/layout/hierarchy1"/>
    <dgm:cxn modelId="{2CC8D417-826F-7441-AF18-C63197FCD84C}" type="presParOf" srcId="{CC5C299D-80E3-1C47-8382-DC74C2CEC61A}" destId="{0BC25175-40B3-1641-8EEE-4CE1F2AE9CA7}" srcOrd="0" destOrd="0" presId="urn:microsoft.com/office/officeart/2005/8/layout/hierarchy1"/>
    <dgm:cxn modelId="{E8E6AE12-DF13-6C43-8A44-4370A27C568B}" type="presParOf" srcId="{CC5C299D-80E3-1C47-8382-DC74C2CEC61A}" destId="{C010726C-8889-0E4D-BE49-DD4E9903377D}" srcOrd="1" destOrd="0" presId="urn:microsoft.com/office/officeart/2005/8/layout/hierarchy1"/>
    <dgm:cxn modelId="{B5FE55D8-F5C4-A048-A390-E260694C8A95}" type="presParOf" srcId="{D69766D3-1332-D646-96F9-6A9911C2199C}" destId="{6E84FA97-C0D6-DC48-979E-048EDFE753A1}" srcOrd="1" destOrd="0" presId="urn:microsoft.com/office/officeart/2005/8/layout/hierarchy1"/>
    <dgm:cxn modelId="{49C7CCB7-1F5A-854F-B8FE-125CFA0C0C1B}" type="presParOf" srcId="{785877E3-0CC1-074F-9F80-E7D4ED72248C}" destId="{065C4FDB-4341-EF4E-8829-A53A883FF115}" srcOrd="2" destOrd="0" presId="urn:microsoft.com/office/officeart/2005/8/layout/hierarchy1"/>
    <dgm:cxn modelId="{DF885EBF-1BC9-D94D-A8C7-606768A9A3C7}" type="presParOf" srcId="{785877E3-0CC1-074F-9F80-E7D4ED72248C}" destId="{6735BDB5-B5D1-6D40-AD31-92575501E4DF}" srcOrd="3" destOrd="0" presId="urn:microsoft.com/office/officeart/2005/8/layout/hierarchy1"/>
    <dgm:cxn modelId="{9497BF2F-5DC9-8843-9EB2-3115880D3C5B}" type="presParOf" srcId="{6735BDB5-B5D1-6D40-AD31-92575501E4DF}" destId="{22CEEAE5-B60E-C949-B752-5A1C883B95CE}" srcOrd="0" destOrd="0" presId="urn:microsoft.com/office/officeart/2005/8/layout/hierarchy1"/>
    <dgm:cxn modelId="{E75C875D-ED1B-794B-8FB9-659FDF3A85A8}" type="presParOf" srcId="{22CEEAE5-B60E-C949-B752-5A1C883B95CE}" destId="{16E2967A-140F-664E-A089-723928FF5D75}" srcOrd="0" destOrd="0" presId="urn:microsoft.com/office/officeart/2005/8/layout/hierarchy1"/>
    <dgm:cxn modelId="{14A5EBC0-2E18-5746-B057-D7422F98667E}" type="presParOf" srcId="{22CEEAE5-B60E-C949-B752-5A1C883B95CE}" destId="{69A6626D-24F9-FB4D-9956-06F4C7C864FB}" srcOrd="1" destOrd="0" presId="urn:microsoft.com/office/officeart/2005/8/layout/hierarchy1"/>
    <dgm:cxn modelId="{FD935E9E-3390-F846-AF7E-5E32D69E1820}" type="presParOf" srcId="{6735BDB5-B5D1-6D40-AD31-92575501E4DF}" destId="{685AEB93-4B02-D843-8B9A-D9BAAC765E60}" srcOrd="1" destOrd="0" presId="urn:microsoft.com/office/officeart/2005/8/layout/hierarchy1"/>
    <dgm:cxn modelId="{AC638347-2F53-BD45-A4CE-1D69252D4912}" type="presParOf" srcId="{685AEB93-4B02-D843-8B9A-D9BAAC765E60}" destId="{FE085901-42F9-3E49-B474-525E54CBB4EF}" srcOrd="0" destOrd="0" presId="urn:microsoft.com/office/officeart/2005/8/layout/hierarchy1"/>
    <dgm:cxn modelId="{0711CD89-D519-4F42-BBF6-44EB55C5283E}" type="presParOf" srcId="{685AEB93-4B02-D843-8B9A-D9BAAC765E60}" destId="{D878DA5C-87AD-2641-89E7-B913DFD7B586}" srcOrd="1" destOrd="0" presId="urn:microsoft.com/office/officeart/2005/8/layout/hierarchy1"/>
    <dgm:cxn modelId="{A95382DB-8ED1-5141-8547-2E191E50D96E}" type="presParOf" srcId="{D878DA5C-87AD-2641-89E7-B913DFD7B586}" destId="{F4E6634B-BD0A-DE4A-9583-59054DBF381B}" srcOrd="0" destOrd="0" presId="urn:microsoft.com/office/officeart/2005/8/layout/hierarchy1"/>
    <dgm:cxn modelId="{FE64BC83-E858-3E4A-B1C1-6551478C86B6}" type="presParOf" srcId="{F4E6634B-BD0A-DE4A-9583-59054DBF381B}" destId="{A3563F11-2341-8B40-842A-984DF2D2CD1C}" srcOrd="0" destOrd="0" presId="urn:microsoft.com/office/officeart/2005/8/layout/hierarchy1"/>
    <dgm:cxn modelId="{39669EA8-1D92-2F4A-B340-39FCD36FCB20}" type="presParOf" srcId="{F4E6634B-BD0A-DE4A-9583-59054DBF381B}" destId="{56914781-7B97-7B48-B9F1-4C82343193DA}" srcOrd="1" destOrd="0" presId="urn:microsoft.com/office/officeart/2005/8/layout/hierarchy1"/>
    <dgm:cxn modelId="{A29D293E-D1B2-B74E-BD65-A0E294BE7F66}" type="presParOf" srcId="{D878DA5C-87AD-2641-89E7-B913DFD7B586}" destId="{6D421AF3-64FA-F549-A2FC-1780C662013E}" srcOrd="1" destOrd="0" presId="urn:microsoft.com/office/officeart/2005/8/layout/hierarchy1"/>
    <dgm:cxn modelId="{67FC29DA-81FB-0348-99CC-EAFB7F28D627}" type="presParOf" srcId="{685AEB93-4B02-D843-8B9A-D9BAAC765E60}" destId="{4700ACD2-ABD4-3A45-B2B8-F2B2DDCF85F8}" srcOrd="2" destOrd="0" presId="urn:microsoft.com/office/officeart/2005/8/layout/hierarchy1"/>
    <dgm:cxn modelId="{35368D5F-A313-A143-AFB2-359BDEDECBA8}" type="presParOf" srcId="{685AEB93-4B02-D843-8B9A-D9BAAC765E60}" destId="{31B4B525-99AF-604C-9E4F-0F5B8973F9F9}" srcOrd="3" destOrd="0" presId="urn:microsoft.com/office/officeart/2005/8/layout/hierarchy1"/>
    <dgm:cxn modelId="{5836E2DC-88FC-9745-8393-10225C80F737}" type="presParOf" srcId="{31B4B525-99AF-604C-9E4F-0F5B8973F9F9}" destId="{BE0B4B4D-CA30-554B-A8A2-C057E491424D}" srcOrd="0" destOrd="0" presId="urn:microsoft.com/office/officeart/2005/8/layout/hierarchy1"/>
    <dgm:cxn modelId="{50D499FC-7AAF-B744-98C5-308D4081F3E8}" type="presParOf" srcId="{BE0B4B4D-CA30-554B-A8A2-C057E491424D}" destId="{955707AA-97CF-2149-8E21-3B330D09BA3B}" srcOrd="0" destOrd="0" presId="urn:microsoft.com/office/officeart/2005/8/layout/hierarchy1"/>
    <dgm:cxn modelId="{E4CB09AF-4627-344F-ACB8-A121E46E739D}" type="presParOf" srcId="{BE0B4B4D-CA30-554B-A8A2-C057E491424D}" destId="{DAA7A538-2C38-5D4A-9AD1-9B654A2D0BED}" srcOrd="1" destOrd="0" presId="urn:microsoft.com/office/officeart/2005/8/layout/hierarchy1"/>
    <dgm:cxn modelId="{93E7458A-A2CA-4E41-B8B5-A31B9D71EBD5}" type="presParOf" srcId="{31B4B525-99AF-604C-9E4F-0F5B8973F9F9}" destId="{2867A431-D882-9A4A-97F9-9D30A9FF18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00ACD2-ABD4-3A45-B2B8-F2B2DDCF85F8}">
      <dsp:nvSpPr>
        <dsp:cNvPr id="0" name=""/>
        <dsp:cNvSpPr/>
      </dsp:nvSpPr>
      <dsp:spPr>
        <a:xfrm>
          <a:off x="10715337" y="3630684"/>
          <a:ext cx="472928" cy="225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379"/>
              </a:lnTo>
              <a:lnTo>
                <a:pt x="472928" y="153379"/>
              </a:lnTo>
              <a:lnTo>
                <a:pt x="472928" y="2250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85901-42F9-3E49-B474-525E54CBB4EF}">
      <dsp:nvSpPr>
        <dsp:cNvPr id="0" name=""/>
        <dsp:cNvSpPr/>
      </dsp:nvSpPr>
      <dsp:spPr>
        <a:xfrm>
          <a:off x="10242408" y="3630684"/>
          <a:ext cx="472928" cy="225071"/>
        </a:xfrm>
        <a:custGeom>
          <a:avLst/>
          <a:gdLst/>
          <a:ahLst/>
          <a:cxnLst/>
          <a:rect l="0" t="0" r="0" b="0"/>
          <a:pathLst>
            <a:path>
              <a:moveTo>
                <a:pt x="472928" y="0"/>
              </a:moveTo>
              <a:lnTo>
                <a:pt x="472928" y="153379"/>
              </a:lnTo>
              <a:lnTo>
                <a:pt x="0" y="153379"/>
              </a:lnTo>
              <a:lnTo>
                <a:pt x="0" y="2250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5C4FDB-4341-EF4E-8829-A53A883FF115}">
      <dsp:nvSpPr>
        <dsp:cNvPr id="0" name=""/>
        <dsp:cNvSpPr/>
      </dsp:nvSpPr>
      <dsp:spPr>
        <a:xfrm>
          <a:off x="9552583" y="2914197"/>
          <a:ext cx="1162753" cy="225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379"/>
              </a:lnTo>
              <a:lnTo>
                <a:pt x="1162753" y="153379"/>
              </a:lnTo>
              <a:lnTo>
                <a:pt x="1162753" y="2250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64362B-0CE7-6D48-B5F7-051FEE55C5C5}">
      <dsp:nvSpPr>
        <dsp:cNvPr id="0" name=""/>
        <dsp:cNvSpPr/>
      </dsp:nvSpPr>
      <dsp:spPr>
        <a:xfrm>
          <a:off x="8823622" y="3630684"/>
          <a:ext cx="472928" cy="225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379"/>
              </a:lnTo>
              <a:lnTo>
                <a:pt x="472928" y="153379"/>
              </a:lnTo>
              <a:lnTo>
                <a:pt x="472928" y="2250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FB6901-DC90-8345-8C2F-CFFC2871F86F}">
      <dsp:nvSpPr>
        <dsp:cNvPr id="0" name=""/>
        <dsp:cNvSpPr/>
      </dsp:nvSpPr>
      <dsp:spPr>
        <a:xfrm>
          <a:off x="8350693" y="3630684"/>
          <a:ext cx="472928" cy="225071"/>
        </a:xfrm>
        <a:custGeom>
          <a:avLst/>
          <a:gdLst/>
          <a:ahLst/>
          <a:cxnLst/>
          <a:rect l="0" t="0" r="0" b="0"/>
          <a:pathLst>
            <a:path>
              <a:moveTo>
                <a:pt x="472928" y="0"/>
              </a:moveTo>
              <a:lnTo>
                <a:pt x="472928" y="153379"/>
              </a:lnTo>
              <a:lnTo>
                <a:pt x="0" y="153379"/>
              </a:lnTo>
              <a:lnTo>
                <a:pt x="0" y="2250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713E3F-7EF6-9C49-A392-EE3B305D1626}">
      <dsp:nvSpPr>
        <dsp:cNvPr id="0" name=""/>
        <dsp:cNvSpPr/>
      </dsp:nvSpPr>
      <dsp:spPr>
        <a:xfrm>
          <a:off x="8823622" y="2914197"/>
          <a:ext cx="728961" cy="225071"/>
        </a:xfrm>
        <a:custGeom>
          <a:avLst/>
          <a:gdLst/>
          <a:ahLst/>
          <a:cxnLst/>
          <a:rect l="0" t="0" r="0" b="0"/>
          <a:pathLst>
            <a:path>
              <a:moveTo>
                <a:pt x="728961" y="0"/>
              </a:moveTo>
              <a:lnTo>
                <a:pt x="728961" y="153379"/>
              </a:lnTo>
              <a:lnTo>
                <a:pt x="0" y="153379"/>
              </a:lnTo>
              <a:lnTo>
                <a:pt x="0" y="2250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C35643-D161-CB4B-80F5-7C31611C71F9}">
      <dsp:nvSpPr>
        <dsp:cNvPr id="0" name=""/>
        <dsp:cNvSpPr/>
      </dsp:nvSpPr>
      <dsp:spPr>
        <a:xfrm>
          <a:off x="8195167" y="2197710"/>
          <a:ext cx="1357416" cy="225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379"/>
              </a:lnTo>
              <a:lnTo>
                <a:pt x="1357416" y="153379"/>
              </a:lnTo>
              <a:lnTo>
                <a:pt x="1357416" y="2250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ACF75-150F-5A4E-A807-67E140B20551}">
      <dsp:nvSpPr>
        <dsp:cNvPr id="0" name=""/>
        <dsp:cNvSpPr/>
      </dsp:nvSpPr>
      <dsp:spPr>
        <a:xfrm>
          <a:off x="6536167" y="2914197"/>
          <a:ext cx="907804" cy="225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379"/>
              </a:lnTo>
              <a:lnTo>
                <a:pt x="907804" y="153379"/>
              </a:lnTo>
              <a:lnTo>
                <a:pt x="907804" y="2250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8D02E-DF70-274D-A657-7F5027AC19B4}">
      <dsp:nvSpPr>
        <dsp:cNvPr id="0" name=""/>
        <dsp:cNvSpPr/>
      </dsp:nvSpPr>
      <dsp:spPr>
        <a:xfrm>
          <a:off x="6063239" y="3630684"/>
          <a:ext cx="472928" cy="225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379"/>
              </a:lnTo>
              <a:lnTo>
                <a:pt x="472928" y="153379"/>
              </a:lnTo>
              <a:lnTo>
                <a:pt x="472928" y="2250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5AF03B-B070-884C-AAD0-FA998F70CDC6}">
      <dsp:nvSpPr>
        <dsp:cNvPr id="0" name=""/>
        <dsp:cNvSpPr/>
      </dsp:nvSpPr>
      <dsp:spPr>
        <a:xfrm>
          <a:off x="5590310" y="3630684"/>
          <a:ext cx="472928" cy="225071"/>
        </a:xfrm>
        <a:custGeom>
          <a:avLst/>
          <a:gdLst/>
          <a:ahLst/>
          <a:cxnLst/>
          <a:rect l="0" t="0" r="0" b="0"/>
          <a:pathLst>
            <a:path>
              <a:moveTo>
                <a:pt x="472928" y="0"/>
              </a:moveTo>
              <a:lnTo>
                <a:pt x="472928" y="153379"/>
              </a:lnTo>
              <a:lnTo>
                <a:pt x="0" y="153379"/>
              </a:lnTo>
              <a:lnTo>
                <a:pt x="0" y="2250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790D8-BCDA-8747-A35D-BDD9285E1299}">
      <dsp:nvSpPr>
        <dsp:cNvPr id="0" name=""/>
        <dsp:cNvSpPr/>
      </dsp:nvSpPr>
      <dsp:spPr>
        <a:xfrm>
          <a:off x="6063239" y="2914197"/>
          <a:ext cx="472928" cy="225071"/>
        </a:xfrm>
        <a:custGeom>
          <a:avLst/>
          <a:gdLst/>
          <a:ahLst/>
          <a:cxnLst/>
          <a:rect l="0" t="0" r="0" b="0"/>
          <a:pathLst>
            <a:path>
              <a:moveTo>
                <a:pt x="472928" y="0"/>
              </a:moveTo>
              <a:lnTo>
                <a:pt x="472928" y="153379"/>
              </a:lnTo>
              <a:lnTo>
                <a:pt x="0" y="153379"/>
              </a:lnTo>
              <a:lnTo>
                <a:pt x="0" y="2250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8E8F9E-81D2-B841-B506-C3494FE7302E}">
      <dsp:nvSpPr>
        <dsp:cNvPr id="0" name=""/>
        <dsp:cNvSpPr/>
      </dsp:nvSpPr>
      <dsp:spPr>
        <a:xfrm>
          <a:off x="6536167" y="2197710"/>
          <a:ext cx="1658999" cy="225071"/>
        </a:xfrm>
        <a:custGeom>
          <a:avLst/>
          <a:gdLst/>
          <a:ahLst/>
          <a:cxnLst/>
          <a:rect l="0" t="0" r="0" b="0"/>
          <a:pathLst>
            <a:path>
              <a:moveTo>
                <a:pt x="1658999" y="0"/>
              </a:moveTo>
              <a:lnTo>
                <a:pt x="1658999" y="153379"/>
              </a:lnTo>
              <a:lnTo>
                <a:pt x="0" y="153379"/>
              </a:lnTo>
              <a:lnTo>
                <a:pt x="0" y="2250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C44E27-49E7-6E45-A9CC-B8004D6A9961}">
      <dsp:nvSpPr>
        <dsp:cNvPr id="0" name=""/>
        <dsp:cNvSpPr/>
      </dsp:nvSpPr>
      <dsp:spPr>
        <a:xfrm>
          <a:off x="4980920" y="1481223"/>
          <a:ext cx="3214246" cy="225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379"/>
              </a:lnTo>
              <a:lnTo>
                <a:pt x="3214246" y="153379"/>
              </a:lnTo>
              <a:lnTo>
                <a:pt x="3214246" y="22507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B32A2D-158B-3741-8587-854648E3B8E0}">
      <dsp:nvSpPr>
        <dsp:cNvPr id="0" name=""/>
        <dsp:cNvSpPr/>
      </dsp:nvSpPr>
      <dsp:spPr>
        <a:xfrm>
          <a:off x="4171524" y="3630684"/>
          <a:ext cx="472928" cy="225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379"/>
              </a:lnTo>
              <a:lnTo>
                <a:pt x="472928" y="153379"/>
              </a:lnTo>
              <a:lnTo>
                <a:pt x="472928" y="2250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176FE-4528-3744-9E2F-9CE8C8A24521}">
      <dsp:nvSpPr>
        <dsp:cNvPr id="0" name=""/>
        <dsp:cNvSpPr/>
      </dsp:nvSpPr>
      <dsp:spPr>
        <a:xfrm>
          <a:off x="3698595" y="3630684"/>
          <a:ext cx="472928" cy="225071"/>
        </a:xfrm>
        <a:custGeom>
          <a:avLst/>
          <a:gdLst/>
          <a:ahLst/>
          <a:cxnLst/>
          <a:rect l="0" t="0" r="0" b="0"/>
          <a:pathLst>
            <a:path>
              <a:moveTo>
                <a:pt x="472928" y="0"/>
              </a:moveTo>
              <a:lnTo>
                <a:pt x="472928" y="153379"/>
              </a:lnTo>
              <a:lnTo>
                <a:pt x="0" y="153379"/>
              </a:lnTo>
              <a:lnTo>
                <a:pt x="0" y="2250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4561B-F689-384F-8B22-0720D595F0F0}">
      <dsp:nvSpPr>
        <dsp:cNvPr id="0" name=""/>
        <dsp:cNvSpPr/>
      </dsp:nvSpPr>
      <dsp:spPr>
        <a:xfrm>
          <a:off x="3338015" y="2914197"/>
          <a:ext cx="833508" cy="225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379"/>
              </a:lnTo>
              <a:lnTo>
                <a:pt x="833508" y="153379"/>
              </a:lnTo>
              <a:lnTo>
                <a:pt x="833508" y="2250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B9AA87-8AE1-3D4D-A142-EA473A3D6DAF}">
      <dsp:nvSpPr>
        <dsp:cNvPr id="0" name=""/>
        <dsp:cNvSpPr/>
      </dsp:nvSpPr>
      <dsp:spPr>
        <a:xfrm>
          <a:off x="2279809" y="3630684"/>
          <a:ext cx="472928" cy="225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379"/>
              </a:lnTo>
              <a:lnTo>
                <a:pt x="472928" y="153379"/>
              </a:lnTo>
              <a:lnTo>
                <a:pt x="472928" y="2250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27A777-09E6-DA4F-BE7D-F0C2706E9EB6}">
      <dsp:nvSpPr>
        <dsp:cNvPr id="0" name=""/>
        <dsp:cNvSpPr/>
      </dsp:nvSpPr>
      <dsp:spPr>
        <a:xfrm>
          <a:off x="1806880" y="3630684"/>
          <a:ext cx="472928" cy="225071"/>
        </a:xfrm>
        <a:custGeom>
          <a:avLst/>
          <a:gdLst/>
          <a:ahLst/>
          <a:cxnLst/>
          <a:rect l="0" t="0" r="0" b="0"/>
          <a:pathLst>
            <a:path>
              <a:moveTo>
                <a:pt x="472928" y="0"/>
              </a:moveTo>
              <a:lnTo>
                <a:pt x="472928" y="153379"/>
              </a:lnTo>
              <a:lnTo>
                <a:pt x="0" y="153379"/>
              </a:lnTo>
              <a:lnTo>
                <a:pt x="0" y="2250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94B66-A2F2-6D42-9373-2A89A2AA1A13}">
      <dsp:nvSpPr>
        <dsp:cNvPr id="0" name=""/>
        <dsp:cNvSpPr/>
      </dsp:nvSpPr>
      <dsp:spPr>
        <a:xfrm>
          <a:off x="2279809" y="2914197"/>
          <a:ext cx="1058205" cy="225071"/>
        </a:xfrm>
        <a:custGeom>
          <a:avLst/>
          <a:gdLst/>
          <a:ahLst/>
          <a:cxnLst/>
          <a:rect l="0" t="0" r="0" b="0"/>
          <a:pathLst>
            <a:path>
              <a:moveTo>
                <a:pt x="1058205" y="0"/>
              </a:moveTo>
              <a:lnTo>
                <a:pt x="1058205" y="153379"/>
              </a:lnTo>
              <a:lnTo>
                <a:pt x="0" y="153379"/>
              </a:lnTo>
              <a:lnTo>
                <a:pt x="0" y="2250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DCCB02-A98E-884D-9073-D67C64E5C001}">
      <dsp:nvSpPr>
        <dsp:cNvPr id="0" name=""/>
        <dsp:cNvSpPr/>
      </dsp:nvSpPr>
      <dsp:spPr>
        <a:xfrm>
          <a:off x="1980997" y="2197710"/>
          <a:ext cx="1357018" cy="225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379"/>
              </a:lnTo>
              <a:lnTo>
                <a:pt x="1357018" y="153379"/>
              </a:lnTo>
              <a:lnTo>
                <a:pt x="1357018" y="2250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D90CD2-FBCE-C346-AA25-49E469E40AB5}">
      <dsp:nvSpPr>
        <dsp:cNvPr id="0" name=""/>
        <dsp:cNvSpPr/>
      </dsp:nvSpPr>
      <dsp:spPr>
        <a:xfrm>
          <a:off x="861023" y="2914197"/>
          <a:ext cx="472928" cy="225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379"/>
              </a:lnTo>
              <a:lnTo>
                <a:pt x="472928" y="153379"/>
              </a:lnTo>
              <a:lnTo>
                <a:pt x="472928" y="2250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77A1D9-A248-9E4E-A85D-E1ED5742D53B}">
      <dsp:nvSpPr>
        <dsp:cNvPr id="0" name=""/>
        <dsp:cNvSpPr/>
      </dsp:nvSpPr>
      <dsp:spPr>
        <a:xfrm>
          <a:off x="388094" y="2914197"/>
          <a:ext cx="472928" cy="225071"/>
        </a:xfrm>
        <a:custGeom>
          <a:avLst/>
          <a:gdLst/>
          <a:ahLst/>
          <a:cxnLst/>
          <a:rect l="0" t="0" r="0" b="0"/>
          <a:pathLst>
            <a:path>
              <a:moveTo>
                <a:pt x="472928" y="0"/>
              </a:moveTo>
              <a:lnTo>
                <a:pt x="472928" y="153379"/>
              </a:lnTo>
              <a:lnTo>
                <a:pt x="0" y="153379"/>
              </a:lnTo>
              <a:lnTo>
                <a:pt x="0" y="2250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A53309-8D68-F744-9C2F-6CA327015E9A}">
      <dsp:nvSpPr>
        <dsp:cNvPr id="0" name=""/>
        <dsp:cNvSpPr/>
      </dsp:nvSpPr>
      <dsp:spPr>
        <a:xfrm>
          <a:off x="861023" y="2197710"/>
          <a:ext cx="1119973" cy="225071"/>
        </a:xfrm>
        <a:custGeom>
          <a:avLst/>
          <a:gdLst/>
          <a:ahLst/>
          <a:cxnLst/>
          <a:rect l="0" t="0" r="0" b="0"/>
          <a:pathLst>
            <a:path>
              <a:moveTo>
                <a:pt x="1119973" y="0"/>
              </a:moveTo>
              <a:lnTo>
                <a:pt x="1119973" y="153379"/>
              </a:lnTo>
              <a:lnTo>
                <a:pt x="0" y="153379"/>
              </a:lnTo>
              <a:lnTo>
                <a:pt x="0" y="225071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97A0B1-A35D-774F-A440-B5B026654633}">
      <dsp:nvSpPr>
        <dsp:cNvPr id="0" name=""/>
        <dsp:cNvSpPr/>
      </dsp:nvSpPr>
      <dsp:spPr>
        <a:xfrm>
          <a:off x="1980997" y="1481223"/>
          <a:ext cx="2999923" cy="225071"/>
        </a:xfrm>
        <a:custGeom>
          <a:avLst/>
          <a:gdLst/>
          <a:ahLst/>
          <a:cxnLst/>
          <a:rect l="0" t="0" r="0" b="0"/>
          <a:pathLst>
            <a:path>
              <a:moveTo>
                <a:pt x="2999923" y="0"/>
              </a:moveTo>
              <a:lnTo>
                <a:pt x="2999923" y="153379"/>
              </a:lnTo>
              <a:lnTo>
                <a:pt x="0" y="153379"/>
              </a:lnTo>
              <a:lnTo>
                <a:pt x="0" y="225071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13E30D-0CF9-514E-9905-F13FB7C27386}">
      <dsp:nvSpPr>
        <dsp:cNvPr id="0" name=""/>
        <dsp:cNvSpPr/>
      </dsp:nvSpPr>
      <dsp:spPr>
        <a:xfrm>
          <a:off x="4387154" y="989807"/>
          <a:ext cx="1187531" cy="4914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2322DDE-E668-8840-885B-ABCFE010372A}">
      <dsp:nvSpPr>
        <dsp:cNvPr id="0" name=""/>
        <dsp:cNvSpPr/>
      </dsp:nvSpPr>
      <dsp:spPr>
        <a:xfrm>
          <a:off x="4473141" y="1071495"/>
          <a:ext cx="1187531" cy="491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Rotten Tomatoes</a:t>
          </a:r>
          <a:endParaRPr lang="en-US" sz="1800" kern="1200" dirty="0"/>
        </a:p>
      </dsp:txBody>
      <dsp:txXfrm>
        <a:off x="4487534" y="1085888"/>
        <a:ext cx="1158745" cy="462629"/>
      </dsp:txXfrm>
    </dsp:sp>
    <dsp:sp modelId="{877E948B-1D49-BF42-96B6-867A8A8D24B4}">
      <dsp:nvSpPr>
        <dsp:cNvPr id="0" name=""/>
        <dsp:cNvSpPr/>
      </dsp:nvSpPr>
      <dsp:spPr>
        <a:xfrm>
          <a:off x="1379732" y="1706294"/>
          <a:ext cx="1202529" cy="4914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A32AD10-8488-AA40-A7AD-1D1B0FE678CB}">
      <dsp:nvSpPr>
        <dsp:cNvPr id="0" name=""/>
        <dsp:cNvSpPr/>
      </dsp:nvSpPr>
      <dsp:spPr>
        <a:xfrm>
          <a:off x="1465719" y="1787982"/>
          <a:ext cx="1202529" cy="491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Funny</a:t>
          </a:r>
          <a:endParaRPr lang="en-US" sz="1600" kern="1200" dirty="0"/>
        </a:p>
      </dsp:txBody>
      <dsp:txXfrm>
        <a:off x="1480112" y="1802375"/>
        <a:ext cx="1173743" cy="462629"/>
      </dsp:txXfrm>
    </dsp:sp>
    <dsp:sp modelId="{48CEA625-7618-F446-AFB5-7EEDBB9B20AE}">
      <dsp:nvSpPr>
        <dsp:cNvPr id="0" name=""/>
        <dsp:cNvSpPr/>
      </dsp:nvSpPr>
      <dsp:spPr>
        <a:xfrm>
          <a:off x="237037" y="2422781"/>
          <a:ext cx="1247972" cy="4914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B9605F8-6B15-564B-8374-B6F0FC885FB6}">
      <dsp:nvSpPr>
        <dsp:cNvPr id="0" name=""/>
        <dsp:cNvSpPr/>
      </dsp:nvSpPr>
      <dsp:spPr>
        <a:xfrm>
          <a:off x="323024" y="2504469"/>
          <a:ext cx="1247972" cy="491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Action scenes</a:t>
          </a:r>
          <a:endParaRPr lang="en-US" sz="1800" kern="1200" dirty="0"/>
        </a:p>
      </dsp:txBody>
      <dsp:txXfrm>
        <a:off x="337417" y="2518862"/>
        <a:ext cx="1219186" cy="462629"/>
      </dsp:txXfrm>
    </dsp:sp>
    <dsp:sp modelId="{32DC43A2-D12D-EA40-A2BC-751BF4ADB649}">
      <dsp:nvSpPr>
        <dsp:cNvPr id="0" name=""/>
        <dsp:cNvSpPr/>
      </dsp:nvSpPr>
      <dsp:spPr>
        <a:xfrm>
          <a:off x="1153" y="3139268"/>
          <a:ext cx="773883" cy="4914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44C3595-27B7-E144-9AC3-A31A2E368CFF}">
      <dsp:nvSpPr>
        <dsp:cNvPr id="0" name=""/>
        <dsp:cNvSpPr/>
      </dsp:nvSpPr>
      <dsp:spPr>
        <a:xfrm>
          <a:off x="87140" y="3220956"/>
          <a:ext cx="773883" cy="49141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NO</a:t>
          </a:r>
          <a:endParaRPr lang="en-US" sz="2400" kern="1200" dirty="0"/>
        </a:p>
      </dsp:txBody>
      <dsp:txXfrm>
        <a:off x="101533" y="3235349"/>
        <a:ext cx="745097" cy="462629"/>
      </dsp:txXfrm>
    </dsp:sp>
    <dsp:sp modelId="{1672E5BA-03C1-0844-9EFC-5A3057EFCDA1}">
      <dsp:nvSpPr>
        <dsp:cNvPr id="0" name=""/>
        <dsp:cNvSpPr/>
      </dsp:nvSpPr>
      <dsp:spPr>
        <a:xfrm>
          <a:off x="947010" y="3139268"/>
          <a:ext cx="773883" cy="4914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2AAACB4-A801-4A45-BF2B-C3E0FB085835}">
      <dsp:nvSpPr>
        <dsp:cNvPr id="0" name=""/>
        <dsp:cNvSpPr/>
      </dsp:nvSpPr>
      <dsp:spPr>
        <a:xfrm>
          <a:off x="1032997" y="3220956"/>
          <a:ext cx="773883" cy="49141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YES</a:t>
          </a:r>
          <a:endParaRPr lang="en-US" sz="2400" kern="1200" dirty="0"/>
        </a:p>
      </dsp:txBody>
      <dsp:txXfrm>
        <a:off x="1047390" y="3235349"/>
        <a:ext cx="745097" cy="462629"/>
      </dsp:txXfrm>
    </dsp:sp>
    <dsp:sp modelId="{5FD4F114-BEFF-DA4F-8535-C89D03A9FD6D}">
      <dsp:nvSpPr>
        <dsp:cNvPr id="0" name=""/>
        <dsp:cNvSpPr/>
      </dsp:nvSpPr>
      <dsp:spPr>
        <a:xfrm>
          <a:off x="2951073" y="2422781"/>
          <a:ext cx="773883" cy="4914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020E49C-49FB-FB4C-BB44-899E45957BE6}">
      <dsp:nvSpPr>
        <dsp:cNvPr id="0" name=""/>
        <dsp:cNvSpPr/>
      </dsp:nvSpPr>
      <dsp:spPr>
        <a:xfrm>
          <a:off x="3037060" y="2504469"/>
          <a:ext cx="773883" cy="491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🙈</a:t>
          </a:r>
          <a:endParaRPr lang="en-US" sz="3600" kern="1200" dirty="0"/>
        </a:p>
      </dsp:txBody>
      <dsp:txXfrm>
        <a:off x="3051453" y="2518862"/>
        <a:ext cx="745097" cy="462629"/>
      </dsp:txXfrm>
    </dsp:sp>
    <dsp:sp modelId="{94F3F36E-F413-CB4E-8D0A-4CCB643262D5}">
      <dsp:nvSpPr>
        <dsp:cNvPr id="0" name=""/>
        <dsp:cNvSpPr/>
      </dsp:nvSpPr>
      <dsp:spPr>
        <a:xfrm>
          <a:off x="1892867" y="3139268"/>
          <a:ext cx="773883" cy="4914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C5FF694-E7F4-9F40-88F0-8674D483B0BB}">
      <dsp:nvSpPr>
        <dsp:cNvPr id="0" name=""/>
        <dsp:cNvSpPr/>
      </dsp:nvSpPr>
      <dsp:spPr>
        <a:xfrm>
          <a:off x="1978854" y="3220956"/>
          <a:ext cx="773883" cy="491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Satire</a:t>
          </a:r>
          <a:endParaRPr lang="en-US" sz="1800" kern="1200" dirty="0"/>
        </a:p>
      </dsp:txBody>
      <dsp:txXfrm>
        <a:off x="1993247" y="3235349"/>
        <a:ext cx="745097" cy="462629"/>
      </dsp:txXfrm>
    </dsp:sp>
    <dsp:sp modelId="{58DB3A78-624C-2444-9363-420967B60DE3}">
      <dsp:nvSpPr>
        <dsp:cNvPr id="0" name=""/>
        <dsp:cNvSpPr/>
      </dsp:nvSpPr>
      <dsp:spPr>
        <a:xfrm>
          <a:off x="1419939" y="3855755"/>
          <a:ext cx="773883" cy="4914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31B517E-78B5-C544-BE49-3D075F028BE4}">
      <dsp:nvSpPr>
        <dsp:cNvPr id="0" name=""/>
        <dsp:cNvSpPr/>
      </dsp:nvSpPr>
      <dsp:spPr>
        <a:xfrm>
          <a:off x="1505926" y="3937443"/>
          <a:ext cx="773883" cy="49141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NO</a:t>
          </a:r>
          <a:endParaRPr lang="en-US" sz="2200" kern="1200" dirty="0"/>
        </a:p>
      </dsp:txBody>
      <dsp:txXfrm>
        <a:off x="1520319" y="3951836"/>
        <a:ext cx="745097" cy="462629"/>
      </dsp:txXfrm>
    </dsp:sp>
    <dsp:sp modelId="{8E6CFC97-E410-9C4D-8D3F-77D797AF2180}">
      <dsp:nvSpPr>
        <dsp:cNvPr id="0" name=""/>
        <dsp:cNvSpPr/>
      </dsp:nvSpPr>
      <dsp:spPr>
        <a:xfrm>
          <a:off x="2365796" y="3855755"/>
          <a:ext cx="773883" cy="4914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C2E214B-FC74-FA4D-A5CB-663D86D90250}">
      <dsp:nvSpPr>
        <dsp:cNvPr id="0" name=""/>
        <dsp:cNvSpPr/>
      </dsp:nvSpPr>
      <dsp:spPr>
        <a:xfrm>
          <a:off x="2451783" y="3937443"/>
          <a:ext cx="773883" cy="49141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YES</a:t>
          </a:r>
          <a:endParaRPr lang="en-US" sz="2200" kern="1200" dirty="0"/>
        </a:p>
      </dsp:txBody>
      <dsp:txXfrm>
        <a:off x="2466176" y="3951836"/>
        <a:ext cx="745097" cy="462629"/>
      </dsp:txXfrm>
    </dsp:sp>
    <dsp:sp modelId="{F0186D14-6AD7-6642-B0C7-E812BB4EC9BF}">
      <dsp:nvSpPr>
        <dsp:cNvPr id="0" name=""/>
        <dsp:cNvSpPr/>
      </dsp:nvSpPr>
      <dsp:spPr>
        <a:xfrm>
          <a:off x="3559885" y="3139268"/>
          <a:ext cx="1223277" cy="4914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4DE9E2D-4547-D442-BF6A-41E2786E346A}">
      <dsp:nvSpPr>
        <dsp:cNvPr id="0" name=""/>
        <dsp:cNvSpPr/>
      </dsp:nvSpPr>
      <dsp:spPr>
        <a:xfrm>
          <a:off x="3645872" y="3220956"/>
          <a:ext cx="1223277" cy="491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Physical</a:t>
          </a:r>
          <a:r>
            <a:rPr lang="en-US" sz="1800" kern="1200" baseline="0" dirty="0" smtClean="0"/>
            <a:t> comedy</a:t>
          </a:r>
          <a:endParaRPr lang="en-US" sz="1800" kern="1200" dirty="0"/>
        </a:p>
      </dsp:txBody>
      <dsp:txXfrm>
        <a:off x="3660265" y="3235349"/>
        <a:ext cx="1194491" cy="462629"/>
      </dsp:txXfrm>
    </dsp:sp>
    <dsp:sp modelId="{9CC250D8-6718-1347-A2B3-8F551E1F3BD9}">
      <dsp:nvSpPr>
        <dsp:cNvPr id="0" name=""/>
        <dsp:cNvSpPr/>
      </dsp:nvSpPr>
      <dsp:spPr>
        <a:xfrm>
          <a:off x="3311654" y="3855755"/>
          <a:ext cx="773883" cy="4914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15FC45F-3699-8A47-9061-4985836468E6}">
      <dsp:nvSpPr>
        <dsp:cNvPr id="0" name=""/>
        <dsp:cNvSpPr/>
      </dsp:nvSpPr>
      <dsp:spPr>
        <a:xfrm>
          <a:off x="3397641" y="3937443"/>
          <a:ext cx="773883" cy="49141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NO</a:t>
          </a:r>
          <a:endParaRPr lang="en-US" sz="2200" kern="1200" dirty="0"/>
        </a:p>
      </dsp:txBody>
      <dsp:txXfrm>
        <a:off x="3412034" y="3951836"/>
        <a:ext cx="745097" cy="462629"/>
      </dsp:txXfrm>
    </dsp:sp>
    <dsp:sp modelId="{9B1FFEEF-3B32-AF45-B028-6838B1BA9651}">
      <dsp:nvSpPr>
        <dsp:cNvPr id="0" name=""/>
        <dsp:cNvSpPr/>
      </dsp:nvSpPr>
      <dsp:spPr>
        <a:xfrm>
          <a:off x="4257511" y="3855755"/>
          <a:ext cx="773883" cy="4914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0282CAC-1799-4443-B00E-33AD9AA35396}">
      <dsp:nvSpPr>
        <dsp:cNvPr id="0" name=""/>
        <dsp:cNvSpPr/>
      </dsp:nvSpPr>
      <dsp:spPr>
        <a:xfrm>
          <a:off x="4343498" y="3937443"/>
          <a:ext cx="773883" cy="49141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YES</a:t>
          </a:r>
          <a:endParaRPr lang="en-US" sz="2200" kern="1200" dirty="0"/>
        </a:p>
      </dsp:txBody>
      <dsp:txXfrm>
        <a:off x="4357891" y="3951836"/>
        <a:ext cx="745097" cy="462629"/>
      </dsp:txXfrm>
    </dsp:sp>
    <dsp:sp modelId="{37989E66-AAB0-A341-A908-17BBC937811B}">
      <dsp:nvSpPr>
        <dsp:cNvPr id="0" name=""/>
        <dsp:cNvSpPr/>
      </dsp:nvSpPr>
      <dsp:spPr>
        <a:xfrm>
          <a:off x="7808225" y="1706294"/>
          <a:ext cx="773883" cy="4914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CE341AC-F5FA-C64E-80FF-C31C00FB274F}">
      <dsp:nvSpPr>
        <dsp:cNvPr id="0" name=""/>
        <dsp:cNvSpPr/>
      </dsp:nvSpPr>
      <dsp:spPr>
        <a:xfrm>
          <a:off x="7894212" y="1787982"/>
          <a:ext cx="773883" cy="491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🙈</a:t>
          </a:r>
          <a:endParaRPr lang="en-US" sz="3600" kern="1200" dirty="0"/>
        </a:p>
      </dsp:txBody>
      <dsp:txXfrm>
        <a:off x="7908605" y="1802375"/>
        <a:ext cx="745097" cy="462629"/>
      </dsp:txXfrm>
    </dsp:sp>
    <dsp:sp modelId="{E6AEA1B8-4235-FA45-A197-2B3EC0D137DA}">
      <dsp:nvSpPr>
        <dsp:cNvPr id="0" name=""/>
        <dsp:cNvSpPr/>
      </dsp:nvSpPr>
      <dsp:spPr>
        <a:xfrm>
          <a:off x="5872907" y="2422781"/>
          <a:ext cx="1326521" cy="4914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6C11CCB-C422-4245-A1CF-9B249BC88889}">
      <dsp:nvSpPr>
        <dsp:cNvPr id="0" name=""/>
        <dsp:cNvSpPr/>
      </dsp:nvSpPr>
      <dsp:spPr>
        <a:xfrm>
          <a:off x="5958894" y="2504469"/>
          <a:ext cx="1326521" cy="491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Good dialogue</a:t>
          </a:r>
          <a:endParaRPr lang="en-US" sz="1800" kern="1200" dirty="0"/>
        </a:p>
      </dsp:txBody>
      <dsp:txXfrm>
        <a:off x="5973287" y="2518862"/>
        <a:ext cx="1297735" cy="462629"/>
      </dsp:txXfrm>
    </dsp:sp>
    <dsp:sp modelId="{0CEFF0F4-C74F-5B41-8774-9780E2E68C91}">
      <dsp:nvSpPr>
        <dsp:cNvPr id="0" name=""/>
        <dsp:cNvSpPr/>
      </dsp:nvSpPr>
      <dsp:spPr>
        <a:xfrm>
          <a:off x="5241421" y="3139268"/>
          <a:ext cx="1643635" cy="4914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232F58D-BF13-B641-BB9B-7A054C53610A}">
      <dsp:nvSpPr>
        <dsp:cNvPr id="0" name=""/>
        <dsp:cNvSpPr/>
      </dsp:nvSpPr>
      <dsp:spPr>
        <a:xfrm>
          <a:off x="5327408" y="3220956"/>
          <a:ext cx="1643635" cy="491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Interesting premise</a:t>
          </a:r>
          <a:endParaRPr lang="en-US" sz="1800" kern="1200" dirty="0"/>
        </a:p>
      </dsp:txBody>
      <dsp:txXfrm>
        <a:off x="5341801" y="3235349"/>
        <a:ext cx="1614849" cy="462629"/>
      </dsp:txXfrm>
    </dsp:sp>
    <dsp:sp modelId="{2927F7B9-39A7-E044-A256-EBF135D8A058}">
      <dsp:nvSpPr>
        <dsp:cNvPr id="0" name=""/>
        <dsp:cNvSpPr/>
      </dsp:nvSpPr>
      <dsp:spPr>
        <a:xfrm>
          <a:off x="5203368" y="3855755"/>
          <a:ext cx="773883" cy="4914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FD95D9-66FD-2A41-B14F-0AB1F0C1CE21}">
      <dsp:nvSpPr>
        <dsp:cNvPr id="0" name=""/>
        <dsp:cNvSpPr/>
      </dsp:nvSpPr>
      <dsp:spPr>
        <a:xfrm>
          <a:off x="5289355" y="3937443"/>
          <a:ext cx="773883" cy="49141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NO</a:t>
          </a:r>
          <a:endParaRPr lang="en-US" sz="2200" kern="1200" dirty="0"/>
        </a:p>
      </dsp:txBody>
      <dsp:txXfrm>
        <a:off x="5303748" y="3951836"/>
        <a:ext cx="745097" cy="462629"/>
      </dsp:txXfrm>
    </dsp:sp>
    <dsp:sp modelId="{5CFF2188-4DED-0645-82CE-64485D961AC4}">
      <dsp:nvSpPr>
        <dsp:cNvPr id="0" name=""/>
        <dsp:cNvSpPr/>
      </dsp:nvSpPr>
      <dsp:spPr>
        <a:xfrm>
          <a:off x="6149226" y="3855755"/>
          <a:ext cx="773883" cy="4914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6F8A94C-F6E4-3144-850F-9F72CF7D5331}">
      <dsp:nvSpPr>
        <dsp:cNvPr id="0" name=""/>
        <dsp:cNvSpPr/>
      </dsp:nvSpPr>
      <dsp:spPr>
        <a:xfrm>
          <a:off x="6235213" y="3937443"/>
          <a:ext cx="773883" cy="49141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YES</a:t>
          </a:r>
          <a:endParaRPr lang="en-US" sz="2200" kern="1200" dirty="0"/>
        </a:p>
      </dsp:txBody>
      <dsp:txXfrm>
        <a:off x="6249606" y="3951836"/>
        <a:ext cx="745097" cy="462629"/>
      </dsp:txXfrm>
    </dsp:sp>
    <dsp:sp modelId="{B7964E7E-44CD-D942-8497-8AF5B3EA2A66}">
      <dsp:nvSpPr>
        <dsp:cNvPr id="0" name=""/>
        <dsp:cNvSpPr/>
      </dsp:nvSpPr>
      <dsp:spPr>
        <a:xfrm>
          <a:off x="7057031" y="3139268"/>
          <a:ext cx="773883" cy="4914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81330A3-26F8-7248-96CB-E59B9CBFBE16}">
      <dsp:nvSpPr>
        <dsp:cNvPr id="0" name=""/>
        <dsp:cNvSpPr/>
      </dsp:nvSpPr>
      <dsp:spPr>
        <a:xfrm>
          <a:off x="7143018" y="3220956"/>
          <a:ext cx="773883" cy="49141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YES</a:t>
          </a:r>
          <a:endParaRPr lang="en-US" sz="2200" kern="1200" dirty="0"/>
        </a:p>
      </dsp:txBody>
      <dsp:txXfrm>
        <a:off x="7157411" y="3235349"/>
        <a:ext cx="745097" cy="462629"/>
      </dsp:txXfrm>
    </dsp:sp>
    <dsp:sp modelId="{128DA9DB-78E2-3E4E-A053-5BD6D9DCBFCE}">
      <dsp:nvSpPr>
        <dsp:cNvPr id="0" name=""/>
        <dsp:cNvSpPr/>
      </dsp:nvSpPr>
      <dsp:spPr>
        <a:xfrm>
          <a:off x="8587740" y="2422781"/>
          <a:ext cx="1929685" cy="4914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A9F8755-6B9B-7849-A9EE-45CE602B121F}">
      <dsp:nvSpPr>
        <dsp:cNvPr id="0" name=""/>
        <dsp:cNvSpPr/>
      </dsp:nvSpPr>
      <dsp:spPr>
        <a:xfrm>
          <a:off x="8673727" y="2504469"/>
          <a:ext cx="1929685" cy="491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Good cinematography</a:t>
          </a:r>
          <a:endParaRPr lang="en-US" sz="1800" kern="1200" dirty="0"/>
        </a:p>
      </dsp:txBody>
      <dsp:txXfrm>
        <a:off x="8688120" y="2518862"/>
        <a:ext cx="1900899" cy="462629"/>
      </dsp:txXfrm>
    </dsp:sp>
    <dsp:sp modelId="{4BD389EB-18DD-0149-801F-6D52BCDE4C34}">
      <dsp:nvSpPr>
        <dsp:cNvPr id="0" name=""/>
        <dsp:cNvSpPr/>
      </dsp:nvSpPr>
      <dsp:spPr>
        <a:xfrm>
          <a:off x="8002888" y="3139268"/>
          <a:ext cx="1641468" cy="4914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E9358A8-2D50-5A42-965E-319980482D8F}">
      <dsp:nvSpPr>
        <dsp:cNvPr id="0" name=""/>
        <dsp:cNvSpPr/>
      </dsp:nvSpPr>
      <dsp:spPr>
        <a:xfrm>
          <a:off x="8088875" y="3220956"/>
          <a:ext cx="1641468" cy="491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Friends have all seen it</a:t>
          </a:r>
          <a:endParaRPr lang="en-US" sz="1800" kern="1200" dirty="0"/>
        </a:p>
      </dsp:txBody>
      <dsp:txXfrm>
        <a:off x="8103268" y="3235349"/>
        <a:ext cx="1612682" cy="462629"/>
      </dsp:txXfrm>
    </dsp:sp>
    <dsp:sp modelId="{95C1A495-7051-1648-B157-1B47E222E6B6}">
      <dsp:nvSpPr>
        <dsp:cNvPr id="0" name=""/>
        <dsp:cNvSpPr/>
      </dsp:nvSpPr>
      <dsp:spPr>
        <a:xfrm>
          <a:off x="7963752" y="3855755"/>
          <a:ext cx="773883" cy="4914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1A1E469-E983-F64E-A093-A1DEAA36ED20}">
      <dsp:nvSpPr>
        <dsp:cNvPr id="0" name=""/>
        <dsp:cNvSpPr/>
      </dsp:nvSpPr>
      <dsp:spPr>
        <a:xfrm>
          <a:off x="8049739" y="3937443"/>
          <a:ext cx="773883" cy="49141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NO</a:t>
          </a:r>
          <a:endParaRPr lang="en-US" sz="2200" kern="1200" dirty="0"/>
        </a:p>
      </dsp:txBody>
      <dsp:txXfrm>
        <a:off x="8064132" y="3951836"/>
        <a:ext cx="745097" cy="462629"/>
      </dsp:txXfrm>
    </dsp:sp>
    <dsp:sp modelId="{0BC25175-40B3-1641-8EEE-4CE1F2AE9CA7}">
      <dsp:nvSpPr>
        <dsp:cNvPr id="0" name=""/>
        <dsp:cNvSpPr/>
      </dsp:nvSpPr>
      <dsp:spPr>
        <a:xfrm>
          <a:off x="8909609" y="3855755"/>
          <a:ext cx="773883" cy="4914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010726C-8889-0E4D-BE49-DD4E9903377D}">
      <dsp:nvSpPr>
        <dsp:cNvPr id="0" name=""/>
        <dsp:cNvSpPr/>
      </dsp:nvSpPr>
      <dsp:spPr>
        <a:xfrm>
          <a:off x="8995596" y="3937443"/>
          <a:ext cx="773883" cy="49141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YES</a:t>
          </a:r>
          <a:endParaRPr lang="en-US" sz="2200" kern="1200" dirty="0"/>
        </a:p>
      </dsp:txBody>
      <dsp:txXfrm>
        <a:off x="9009989" y="3951836"/>
        <a:ext cx="745097" cy="462629"/>
      </dsp:txXfrm>
    </dsp:sp>
    <dsp:sp modelId="{16E2967A-140F-664E-A089-723928FF5D75}">
      <dsp:nvSpPr>
        <dsp:cNvPr id="0" name=""/>
        <dsp:cNvSpPr/>
      </dsp:nvSpPr>
      <dsp:spPr>
        <a:xfrm>
          <a:off x="10328395" y="3139268"/>
          <a:ext cx="773883" cy="4914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9A6626D-24F9-FB4D-9956-06F4C7C864FB}">
      <dsp:nvSpPr>
        <dsp:cNvPr id="0" name=""/>
        <dsp:cNvSpPr/>
      </dsp:nvSpPr>
      <dsp:spPr>
        <a:xfrm>
          <a:off x="10414382" y="3220956"/>
          <a:ext cx="773883" cy="4914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🙈</a:t>
          </a:r>
          <a:endParaRPr lang="en-US" sz="3600" kern="1200" dirty="0"/>
        </a:p>
      </dsp:txBody>
      <dsp:txXfrm>
        <a:off x="10428775" y="3235349"/>
        <a:ext cx="745097" cy="462629"/>
      </dsp:txXfrm>
    </dsp:sp>
    <dsp:sp modelId="{A3563F11-2341-8B40-842A-984DF2D2CD1C}">
      <dsp:nvSpPr>
        <dsp:cNvPr id="0" name=""/>
        <dsp:cNvSpPr/>
      </dsp:nvSpPr>
      <dsp:spPr>
        <a:xfrm>
          <a:off x="9855467" y="3855755"/>
          <a:ext cx="773883" cy="4914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6914781-7B97-7B48-B9F1-4C82343193DA}">
      <dsp:nvSpPr>
        <dsp:cNvPr id="0" name=""/>
        <dsp:cNvSpPr/>
      </dsp:nvSpPr>
      <dsp:spPr>
        <a:xfrm>
          <a:off x="9941454" y="3937443"/>
          <a:ext cx="773883" cy="49141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NO</a:t>
          </a:r>
          <a:endParaRPr lang="en-US" sz="2200" kern="1200" dirty="0"/>
        </a:p>
      </dsp:txBody>
      <dsp:txXfrm>
        <a:off x="9955847" y="3951836"/>
        <a:ext cx="745097" cy="462629"/>
      </dsp:txXfrm>
    </dsp:sp>
    <dsp:sp modelId="{955707AA-97CF-2149-8E21-3B330D09BA3B}">
      <dsp:nvSpPr>
        <dsp:cNvPr id="0" name=""/>
        <dsp:cNvSpPr/>
      </dsp:nvSpPr>
      <dsp:spPr>
        <a:xfrm>
          <a:off x="10801324" y="3855755"/>
          <a:ext cx="773883" cy="49141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AA7A538-2C38-5D4A-9AD1-9B654A2D0BED}">
      <dsp:nvSpPr>
        <dsp:cNvPr id="0" name=""/>
        <dsp:cNvSpPr/>
      </dsp:nvSpPr>
      <dsp:spPr>
        <a:xfrm>
          <a:off x="10887311" y="3937443"/>
          <a:ext cx="773883" cy="49141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YES</a:t>
          </a:r>
          <a:endParaRPr lang="en-US" sz="2200" kern="1200" dirty="0"/>
        </a:p>
      </dsp:txBody>
      <dsp:txXfrm>
        <a:off x="10901704" y="3951836"/>
        <a:ext cx="745097" cy="462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18C90-4222-E844-A2A2-4216A8C643F7}" type="datetimeFigureOut">
              <a:rPr lang="en-US" smtClean="0"/>
              <a:t>5/9/18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EED31-6926-0545-BAC6-85C78233AF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023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EED31-6926-0545-BAC6-85C78233AF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03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EED31-6926-0545-BAC6-85C78233AF0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231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½, 1, 1, 0, 1/2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EED31-6926-0545-BAC6-85C78233AF0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56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½, 1, 1, 0, 1/2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EED31-6926-0545-BAC6-85C78233AF0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65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½, 1, 1, 0, 1/2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EED31-6926-0545-BAC6-85C78233AF0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59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½, 1, 1, 0, 1/2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EED31-6926-0545-BAC6-85C78233AF0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682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½, 1, 1, 0, 1/2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EED31-6926-0545-BAC6-85C78233AF0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20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½, 1, 1, 0, 1/2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EED31-6926-0545-BAC6-85C78233AF0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6797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remark that likewise</a:t>
            </a:r>
            <a:r>
              <a:rPr lang="en-US" baseline="0" dirty="0" smtClean="0"/>
              <a:t> you can show this for S of larger size. also remark that all of this gives a hypothesis testing algorithm (modulo condition number).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EED31-6926-0545-BAC6-85C78233AF0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6495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EED31-6926-0545-BAC6-85C78233AF0A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17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Product distribution is just a Cartesian product of n Bernoulli random variables</a:t>
            </a:r>
          </a:p>
          <a:p>
            <a:endParaRPr lang="en-US" dirty="0" smtClean="0"/>
          </a:p>
          <a:p>
            <a:r>
              <a:rPr lang="en-US" dirty="0" smtClean="0"/>
              <a:t>Mixture is specified by</a:t>
            </a:r>
            <a:r>
              <a:rPr lang="en-US" baseline="0" dirty="0" smtClean="0"/>
              <a:t> k weights and k component, each of which is a product distribution</a:t>
            </a:r>
          </a:p>
          <a:p>
            <a:endParaRPr lang="en-US" baseline="0" dirty="0" smtClean="0"/>
          </a:p>
          <a:p>
            <a:r>
              <a:rPr lang="en-US" dirty="0" smtClean="0"/>
              <a:t>How</a:t>
            </a:r>
            <a:r>
              <a:rPr lang="en-US" baseline="0" dirty="0" smtClean="0"/>
              <a:t> I sample from this is...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EED31-6926-0545-BAC6-85C78233AF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57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k tasks, n mechanical </a:t>
            </a:r>
            <a:r>
              <a:rPr lang="en-US" baseline="0" dirty="0" err="1" smtClean="0"/>
              <a:t>turks</a:t>
            </a:r>
            <a:endParaRPr lang="en-US" baseline="0" dirty="0" smtClean="0"/>
          </a:p>
          <a:p>
            <a:r>
              <a:rPr lang="en-US" baseline="0" dirty="0" smtClean="0"/>
              <a:t>entry = probability completes task correctly</a:t>
            </a:r>
          </a:p>
          <a:p>
            <a:r>
              <a:rPr lang="en-US" baseline="0" dirty="0" smtClean="0"/>
              <a:t>want to understand competency of users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k species, n sites in the genome</a:t>
            </a:r>
          </a:p>
          <a:p>
            <a:r>
              <a:rPr lang="en-US" baseline="0" dirty="0" smtClean="0"/>
              <a:t>entry = probability of a certain nucleotide variation</a:t>
            </a:r>
          </a:p>
          <a:p>
            <a:r>
              <a:rPr lang="en-US" baseline="0" dirty="0" smtClean="0"/>
              <a:t>want to understand how minor allele frequencies vary over a population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k kinds of users/taste classes, n products</a:t>
            </a:r>
          </a:p>
          <a:p>
            <a:r>
              <a:rPr lang="en-US" baseline="0" dirty="0" smtClean="0"/>
              <a:t>entry = probability user of that class likes the product</a:t>
            </a:r>
          </a:p>
          <a:p>
            <a:r>
              <a:rPr lang="en-US" baseline="0" dirty="0" smtClean="0"/>
              <a:t>want to understand the preferences of each taste class and which users belong to which class</a:t>
            </a:r>
          </a:p>
          <a:p>
            <a:endParaRPr lang="en-US" baseline="0" dirty="0" smtClean="0"/>
          </a:p>
          <a:p>
            <a:r>
              <a:rPr lang="en-US" baseline="0" dirty="0" smtClean="0"/>
              <a:t>under low complexity assumption on gradient of </a:t>
            </a:r>
            <a:r>
              <a:rPr lang="en-US" baseline="0" dirty="0" err="1" smtClean="0"/>
              <a:t>hamiltonian</a:t>
            </a:r>
            <a:r>
              <a:rPr lang="en-US" baseline="0" dirty="0" smtClean="0"/>
              <a:t>, mean-field </a:t>
            </a:r>
            <a:r>
              <a:rPr lang="en-US" baseline="0" dirty="0" err="1" smtClean="0"/>
              <a:t>gibbs</a:t>
            </a:r>
            <a:r>
              <a:rPr lang="en-US" baseline="0" dirty="0" smtClean="0"/>
              <a:t> distribution decomposes into approximate mixture of product distributions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EED31-6926-0545-BAC6-85C78233AF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51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EED31-6926-0545-BAC6-85C78233AF0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97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EED31-6926-0545-BAC6-85C78233AF0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52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EED31-6926-0545-BAC6-85C78233AF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48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EED31-6926-0545-BAC6-85C78233AF0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472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EED31-6926-0545-BAC6-85C78233AF0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11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EED31-6926-0545-BAC6-85C78233AF0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54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987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504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09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76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168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736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02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969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5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5/9/18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37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116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547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6" Type="http://schemas.openxmlformats.org/officeDocument/2006/relationships/image" Target="../media/image21.png"/><Relationship Id="rId10" Type="http://schemas.openxmlformats.org/officeDocument/2006/relationships/image" Target="../media/image23.png"/><Relationship Id="rId7" Type="http://schemas.openxmlformats.org/officeDocument/2006/relationships/image" Target="../media/image22.png"/><Relationship Id="rId9" Type="http://schemas.openxmlformats.org/officeDocument/2006/relationships/image" Target="../media/image18.pn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5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7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5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7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8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6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5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5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5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61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6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64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65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66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67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68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69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70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71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6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Relationship Id="rId3" Type="http://schemas.openxmlformats.org/officeDocument/2006/relationships/image" Target="../media/image66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67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68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69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70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Relationship Id="rId3" Type="http://schemas.openxmlformats.org/officeDocument/2006/relationships/image" Target="../media/image71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66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4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5" Type="http://schemas.openxmlformats.org/officeDocument/2006/relationships/image" Target="../media/image80.png"/><Relationship Id="rId6" Type="http://schemas.openxmlformats.org/officeDocument/2006/relationships/image" Target="../media/image81.png"/><Relationship Id="rId7" Type="http://schemas.openxmlformats.org/officeDocument/2006/relationships/image" Target="../media/image82.png"/><Relationship Id="rId8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84.png"/><Relationship Id="rId5" Type="http://schemas.openxmlformats.org/officeDocument/2006/relationships/image" Target="../media/image79.png"/><Relationship Id="rId6" Type="http://schemas.openxmlformats.org/officeDocument/2006/relationships/image" Target="../media/image85.png"/><Relationship Id="rId7" Type="http://schemas.openxmlformats.org/officeDocument/2006/relationships/image" Target="../media/image86.png"/><Relationship Id="rId8" Type="http://schemas.openxmlformats.org/officeDocument/2006/relationships/image" Target="../media/image790.png"/><Relationship Id="rId9" Type="http://schemas.openxmlformats.org/officeDocument/2006/relationships/image" Target="../media/image82.png"/><Relationship Id="rId10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5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0.png"/><Relationship Id="rId4" Type="http://schemas.openxmlformats.org/officeDocument/2006/relationships/image" Target="../media/image85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0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60.png"/></Relationships>
</file>

<file path=ppt/slides/_rels/slide85.xml.rels><?xml version="1.0" encoding="UTF-8" standalone="yes"?>
<Relationships xmlns="http://schemas.openxmlformats.org/package/2006/relationships"><Relationship Id="rId9" Type="http://schemas.openxmlformats.org/officeDocument/2006/relationships/image" Target="../media/image93.png"/><Relationship Id="rId20" Type="http://schemas.openxmlformats.org/officeDocument/2006/relationships/image" Target="../media/image105.png"/><Relationship Id="rId10" Type="http://schemas.openxmlformats.org/officeDocument/2006/relationships/image" Target="../media/image94.png"/><Relationship Id="rId11" Type="http://schemas.openxmlformats.org/officeDocument/2006/relationships/image" Target="../media/image95.png"/><Relationship Id="rId12" Type="http://schemas.openxmlformats.org/officeDocument/2006/relationships/image" Target="../media/image96.png"/><Relationship Id="rId13" Type="http://schemas.openxmlformats.org/officeDocument/2006/relationships/image" Target="../media/image98.png"/><Relationship Id="rId14" Type="http://schemas.openxmlformats.org/officeDocument/2006/relationships/image" Target="../media/image99.png"/><Relationship Id="rId15" Type="http://schemas.openxmlformats.org/officeDocument/2006/relationships/image" Target="../media/image97.png"/><Relationship Id="rId16" Type="http://schemas.openxmlformats.org/officeDocument/2006/relationships/image" Target="../media/image101.png"/><Relationship Id="rId17" Type="http://schemas.openxmlformats.org/officeDocument/2006/relationships/image" Target="../media/image102.png"/><Relationship Id="rId18" Type="http://schemas.openxmlformats.org/officeDocument/2006/relationships/image" Target="../media/image103.png"/><Relationship Id="rId19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1.png"/><Relationship Id="rId3" Type="http://schemas.openxmlformats.org/officeDocument/2006/relationships/image" Target="../media/image870.png"/><Relationship Id="rId4" Type="http://schemas.openxmlformats.org/officeDocument/2006/relationships/image" Target="../media/image880.png"/><Relationship Id="rId5" Type="http://schemas.openxmlformats.org/officeDocument/2006/relationships/image" Target="../media/image890.png"/><Relationship Id="rId6" Type="http://schemas.openxmlformats.org/officeDocument/2006/relationships/image" Target="../media/image900.png"/><Relationship Id="rId7" Type="http://schemas.openxmlformats.org/officeDocument/2006/relationships/image" Target="../media/image91.png"/><Relationship Id="rId8" Type="http://schemas.openxmlformats.org/officeDocument/2006/relationships/image" Target="../media/image92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4" Type="http://schemas.openxmlformats.org/officeDocument/2006/relationships/image" Target="../media/image107.png"/><Relationship Id="rId5" Type="http://schemas.openxmlformats.org/officeDocument/2006/relationships/image" Target="../media/image108.png"/><Relationship Id="rId6" Type="http://schemas.openxmlformats.org/officeDocument/2006/relationships/image" Target="../media/image109.png"/><Relationship Id="rId7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5" Type="http://schemas.openxmlformats.org/officeDocument/2006/relationships/image" Target="../media/image1080.png"/><Relationship Id="rId6" Type="http://schemas.openxmlformats.org/officeDocument/2006/relationships/image" Target="../media/image100.png"/><Relationship Id="rId7" Type="http://schemas.openxmlformats.org/officeDocument/2006/relationships/image" Target="../media/image109.png"/><Relationship Id="rId8" Type="http://schemas.openxmlformats.org/officeDocument/2006/relationships/image" Target="../media/image110.png"/><Relationship Id="rId9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png"/></Relationships>
</file>

<file path=ppt/slides/_rels/slide8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00.png"/><Relationship Id="rId5" Type="http://schemas.openxmlformats.org/officeDocument/2006/relationships/image" Target="../media/image1080.png"/><Relationship Id="rId6" Type="http://schemas.openxmlformats.org/officeDocument/2006/relationships/image" Target="../media/image100.png"/><Relationship Id="rId7" Type="http://schemas.openxmlformats.org/officeDocument/2006/relationships/image" Target="../media/image109.png"/><Relationship Id="rId8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png"/></Relationships>
</file>

<file path=ppt/slides/_rels/slide8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00.png"/><Relationship Id="rId5" Type="http://schemas.openxmlformats.org/officeDocument/2006/relationships/image" Target="../media/image1080.png"/><Relationship Id="rId6" Type="http://schemas.openxmlformats.org/officeDocument/2006/relationships/image" Target="../media/image100.png"/><Relationship Id="rId7" Type="http://schemas.openxmlformats.org/officeDocument/2006/relationships/image" Target="../media/image109.png"/><Relationship Id="rId8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Learning Mixtures of Product Distributions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Sitan</a:t>
            </a:r>
            <a:r>
              <a:rPr lang="en-US" sz="2800" dirty="0" smtClean="0"/>
              <a:t> Chen, </a:t>
            </a:r>
            <a:r>
              <a:rPr lang="en-US" sz="2800" dirty="0" err="1" smtClean="0"/>
              <a:t>Ankur</a:t>
            </a:r>
            <a:r>
              <a:rPr lang="en-US" sz="2800" dirty="0" smtClean="0"/>
              <a:t> </a:t>
            </a:r>
            <a:r>
              <a:rPr lang="en-US" sz="2800" dirty="0" err="1" smtClean="0"/>
              <a:t>Moitra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013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Distributional learning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5094973" cy="402336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400" b="1" dirty="0" smtClean="0"/>
                  <a:t>Given</a:t>
                </a:r>
                <a:r>
                  <a:rPr lang="en-US" sz="2400" dirty="0" smtClean="0"/>
                  <a:t>: Samples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3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…</m:t>
                    </m:r>
                  </m:oMath>
                </a14:m>
                <a:r>
                  <a:rPr lang="en-US" sz="2400" dirty="0" smtClean="0"/>
                  <a:t> from some mixture of product distributions </a:t>
                </a:r>
                <a:r>
                  <a:rPr lang="en-US" sz="2400" i="1" dirty="0" smtClean="0"/>
                  <a:t>D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400" b="1" dirty="0" smtClean="0"/>
                  <a:t>Goal: </a:t>
                </a:r>
                <a:r>
                  <a:rPr lang="en-US" sz="2400" dirty="0" smtClean="0"/>
                  <a:t>Output </a:t>
                </a:r>
                <a:r>
                  <a:rPr lang="en-US" sz="2400" dirty="0" err="1" smtClean="0"/>
                  <a:t>whp</a:t>
                </a:r>
                <a:r>
                  <a:rPr lang="en-US" sz="2400" dirty="0" smtClean="0"/>
                  <a:t> a distribution </a:t>
                </a:r>
                <a:r>
                  <a:rPr lang="en-US" sz="2400" i="1" dirty="0" smtClean="0"/>
                  <a:t>D’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s.t.</a:t>
                </a:r>
                <a:endParaRPr lang="en-US" sz="2400" dirty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𝐷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𝜀</m:t>
                      </m:r>
                    </m:oMath>
                  </m:oMathPara>
                </a14:m>
                <a:endParaRPr lang="en-US" sz="2400" b="1" dirty="0" smtClean="0"/>
              </a:p>
              <a:p>
                <a:pPr marL="0" indent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 marL="0" indent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Parameter recovery/clustering impossible!</a:t>
                </a:r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5094973" cy="4023360"/>
              </a:xfrm>
              <a:blipFill rotWithShape="0">
                <a:blip r:embed="rId2"/>
                <a:stretch>
                  <a:fillRect l="-3589" r="-1794" b="-7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549908"/>
              </p:ext>
            </p:extLst>
          </p:nvPr>
        </p:nvGraphicFramePr>
        <p:xfrm>
          <a:off x="6942196" y="2913666"/>
          <a:ext cx="1888236" cy="1887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118"/>
                <a:gridCol w="944118"/>
              </a:tblGrid>
              <a:tr h="6291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1/3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2/3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6291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0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291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1/2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1/2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262368"/>
              </p:ext>
            </p:extLst>
          </p:nvPr>
        </p:nvGraphicFramePr>
        <p:xfrm>
          <a:off x="10211562" y="2913665"/>
          <a:ext cx="944118" cy="1887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118"/>
              </a:tblGrid>
              <a:tr h="6291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6291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2/3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2916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1/2</a:t>
                      </a:r>
                      <a:endParaRPr lang="en-US" sz="2800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087860" y="3534248"/>
            <a:ext cx="86627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smtClean="0"/>
              <a:t>vs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4143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 numCol="1">
                <a:noAutofit/>
              </a:bodyPr>
              <a:lstStyle/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dirty="0" smtClean="0"/>
                  <a:t>Wide quantitative gaps:</a:t>
                </a:r>
                <a:endParaRPr lang="en-US" sz="2800" dirty="0"/>
              </a:p>
              <a:p>
                <a:pPr marL="573088" indent="-19685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Char char="•"/>
                </a:pPr>
                <a:r>
                  <a:rPr lang="en-US" sz="2800" dirty="0" smtClean="0"/>
                  <a:t>SQ lower bound: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𝛀</m:t>
                        </m:r>
                        <m:r>
                          <a:rPr lang="en-US" sz="2800" b="1" i="1" smtClean="0">
                            <a:latin typeface="Cambria Math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800" b="1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a:rPr lang="en-US" sz="2800" b="1" i="0" smtClean="0">
                                <a:latin typeface="Cambria Math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sz="2800" b="1" i="1" smtClean="0">
                                <a:latin typeface="Cambria Math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charset="0"/>
                              </a:rPr>
                              <m:t>)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800" dirty="0" smtClean="0">
                    <a:latin typeface="Cambria Math" charset="0"/>
                    <a:ea typeface="Cambria Math" charset="0"/>
                    <a:cs typeface="Cambria Math" charset="0"/>
                  </a:rPr>
                  <a:t> </a:t>
                </a:r>
                <a:r>
                  <a:rPr lang="en-US" sz="2800" dirty="0" smtClean="0">
                    <a:latin typeface="Cambria" charset="0"/>
                    <a:ea typeface="Cambria" charset="0"/>
                    <a:cs typeface="Cambria" charset="0"/>
                  </a:rPr>
                  <a:t>- </a:t>
                </a:r>
                <a:r>
                  <a:rPr lang="en-US" sz="2800" dirty="0"/>
                  <a:t>hardness of learning decision trees</a:t>
                </a:r>
              </a:p>
              <a:p>
                <a:pPr marL="573088" indent="-19685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Char char="•"/>
                </a:pPr>
                <a:r>
                  <a:rPr lang="en-US" sz="2800" dirty="0"/>
                  <a:t>Best algorithm: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charset="0"/>
                          </a:rPr>
                          <m:t>(</m:t>
                        </m:r>
                        <m:r>
                          <a:rPr lang="en-US" sz="2800" b="1" i="1">
                            <a:latin typeface="Cambria Math" charset="0"/>
                          </a:rPr>
                          <m:t>𝒏</m:t>
                        </m:r>
                        <m:r>
                          <a:rPr lang="en-US" sz="2800" b="1" i="1">
                            <a:latin typeface="Cambria Math" charset="0"/>
                          </a:rPr>
                          <m:t>/</m:t>
                        </m:r>
                        <m:r>
                          <a:rPr lang="en-US" sz="28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𝜺</m:t>
                        </m:r>
                        <m:r>
                          <a:rPr lang="en-US" sz="28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e>
                      <m:sup>
                        <m:r>
                          <a:rPr lang="en-US" sz="2800" b="1" i="1">
                            <a:latin typeface="Cambria Math" charset="0"/>
                          </a:rPr>
                          <m:t>𝑶</m:t>
                        </m:r>
                        <m:r>
                          <a:rPr lang="en-US" sz="2800" b="1" i="1">
                            <a:latin typeface="Cambria Math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800" b="1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charset="0"/>
                              </a:rPr>
                              <m:t>𝒌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2800" b="1" i="1">
                            <a:latin typeface="Cambria Math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[</a:t>
                </a:r>
                <a:r>
                  <a:rPr lang="en-US" sz="2800" dirty="0" smtClean="0"/>
                  <a:t>FOS’05]</a:t>
                </a:r>
              </a:p>
              <a:p>
                <a:pPr marL="573088" indent="-19685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Char char="•"/>
                </a:pPr>
                <a:r>
                  <a:rPr lang="en-US" sz="2800" dirty="0" smtClean="0">
                    <a:latin typeface="Cambria Math" charset="0"/>
                    <a:ea typeface="Cambria Math" charset="0"/>
                    <a:cs typeface="Cambria Math" charset="0"/>
                  </a:rPr>
                  <a:t>Yet simple/trivial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𝑶</m:t>
                        </m:r>
                        <m:r>
                          <a:rPr lang="en-US" sz="2800" b="1" i="1">
                            <a:latin typeface="Cambria Math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800" b="1" i="1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a:rPr lang="en-US" sz="2800" b="1">
                                <a:latin typeface="Cambria Math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sz="2800" b="1" i="1">
                                <a:latin typeface="Cambria Math" charset="0"/>
                              </a:rPr>
                              <m:t>𝒌</m:t>
                            </m:r>
                            <m:r>
                              <a:rPr lang="en-US" sz="2800" b="1" i="1">
                                <a:latin typeface="Cambria Math" charset="0"/>
                              </a:rPr>
                              <m:t>)</m:t>
                            </m:r>
                          </m:e>
                        </m:func>
                      </m:sup>
                    </m:sSup>
                  </m:oMath>
                </a14:m>
                <a:r>
                  <a:rPr lang="en-US" sz="2800" dirty="0" smtClean="0">
                    <a:latin typeface="Cambria Math" charset="0"/>
                    <a:ea typeface="Cambria Math" charset="0"/>
                    <a:cs typeface="Cambria Math" charset="0"/>
                  </a:rPr>
                  <a:t> algorithms for learning (log k)-juntas, (log k)-sparse parity with noise, k-leaf decision trees.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121" r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25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/>
              <a:t>Efficient algorithms make extra assumptions:</a:t>
            </a:r>
          </a:p>
          <a:p>
            <a:pPr marL="573088" indent="-1968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800" dirty="0" smtClean="0"/>
              <a:t>[KMRRSS’94]: Hamming balls</a:t>
            </a:r>
          </a:p>
          <a:p>
            <a:pPr marL="573088" indent="-1968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800" dirty="0" smtClean="0"/>
              <a:t>[FM’99]: Exactly two product distributions</a:t>
            </a:r>
          </a:p>
          <a:p>
            <a:pPr marL="573088" indent="-1968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800" dirty="0" smtClean="0"/>
              <a:t>[CR’08]: Well-separated centers</a:t>
            </a:r>
          </a:p>
          <a:p>
            <a:pPr marL="573088" indent="-1968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800" dirty="0" smtClean="0"/>
              <a:t>[JO’14]: Well-conditioned centers</a:t>
            </a:r>
          </a:p>
          <a:p>
            <a:pPr marL="573088" indent="-1968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</a:pPr>
            <a:r>
              <a:rPr lang="en-US" sz="2800" dirty="0" smtClean="0"/>
              <a:t>[SW’15]: Incoherent centers</a:t>
            </a:r>
          </a:p>
        </p:txBody>
      </p:sp>
      <p:sp>
        <p:nvSpPr>
          <p:cNvPr id="4" name="Rectangle 3"/>
          <p:cNvSpPr/>
          <p:nvPr/>
        </p:nvSpPr>
        <p:spPr>
          <a:xfrm>
            <a:off x="8919412" y="3349932"/>
            <a:ext cx="22843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>
                <a:srgbClr val="418AB3"/>
              </a:buClr>
            </a:pPr>
            <a:r>
              <a:rPr lang="en-US" sz="2400" dirty="0" smtClean="0">
                <a:solidFill>
                  <a:srgbClr val="FF0000"/>
                </a:solidFill>
              </a:rPr>
              <a:t>False </a:t>
            </a:r>
            <a:r>
              <a:rPr lang="en-US" sz="2400" dirty="0">
                <a:solidFill>
                  <a:srgbClr val="FF0000"/>
                </a:solidFill>
              </a:rPr>
              <a:t>for sparse parity, juntas, decision </a:t>
            </a:r>
            <a:r>
              <a:rPr lang="en-US" sz="2400" dirty="0" smtClean="0">
                <a:solidFill>
                  <a:srgbClr val="FF0000"/>
                </a:solidFill>
              </a:rPr>
              <a:t>trees</a:t>
            </a:r>
            <a:r>
              <a:rPr lang="en-US" sz="2400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5" name="Right Brace 4"/>
          <p:cNvSpPr/>
          <p:nvPr/>
        </p:nvSpPr>
        <p:spPr>
          <a:xfrm>
            <a:off x="7956883" y="2711116"/>
            <a:ext cx="818148" cy="3031958"/>
          </a:xfrm>
          <a:prstGeom prst="rightBrac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3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results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10725752" cy="4023360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lnSpc>
                    <a:spcPct val="17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charset="0"/>
                          </a:rPr>
                          <m:t>𝑛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l-GR" sz="2800" i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Ω</m:t>
                        </m:r>
                        <m:d>
                          <m:dPr>
                            <m:ctrlPr>
                              <a:rPr lang="en-US" sz="2800" i="1">
                                <a:latin typeface="Cambria Math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</m:rad>
                          </m:e>
                        </m:d>
                      </m:sup>
                    </m:sSup>
                  </m:oMath>
                </a14:m>
                <a:r>
                  <a:rPr lang="en-US" sz="2800" dirty="0" smtClean="0"/>
                  <a:t> SQ lower bound</a:t>
                </a:r>
              </a:p>
              <a:p>
                <a:pPr marL="457200" indent="-457200">
                  <a:lnSpc>
                    <a:spcPct val="17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US" sz="2800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𝑂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charset="0"/>
                                  </a:rPr>
                                  <m:t>/</m:t>
                                </m:r>
                                <m:r>
                                  <a:rPr lang="en-US" sz="28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𝜀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800" b="0" i="1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sz="2800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sz="2800" dirty="0" smtClean="0"/>
                  <a:t> time algorithm</a:t>
                </a:r>
              </a:p>
              <a:p>
                <a:pPr marL="457200" indent="-457200">
                  <a:lnSpc>
                    <a:spcPct val="17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US" sz="2800" dirty="0" smtClean="0"/>
                  <a:t> Quasipolynomial algorithm for learning </a:t>
                </a:r>
                <a:r>
                  <a:rPr lang="en-US" sz="2800" b="1" dirty="0" smtClean="0"/>
                  <a:t>mixtures of </a:t>
                </a:r>
                <a:r>
                  <a:rPr lang="en-US" sz="2800" b="1" dirty="0" err="1" smtClean="0"/>
                  <a:t>subcubes</a:t>
                </a:r>
                <a:endParaRPr lang="en-US" sz="2800" b="1" dirty="0" smtClean="0"/>
              </a:p>
              <a:p>
                <a:pPr marL="457200" indent="-457200">
                  <a:lnSpc>
                    <a:spcPct val="17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US" sz="2800" dirty="0" smtClean="0"/>
                  <a:t> Quasipolynomial algorithm for learning </a:t>
                </a:r>
                <a:r>
                  <a:rPr lang="en-US" sz="2800" b="1" dirty="0" smtClean="0"/>
                  <a:t>stochastic decision trees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10725752" cy="4023360"/>
              </a:xfrm>
              <a:blipFill rotWithShape="0">
                <a:blip r:embed="rId2"/>
                <a:stretch>
                  <a:fillRect l="-1933" r="-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757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Mixtures of </a:t>
            </a:r>
            <a:r>
              <a:rPr lang="en-US" dirty="0" err="1" smtClean="0"/>
              <a:t>subcubes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7982552" cy="402336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dirty="0" smtClean="0"/>
                  <a:t>Subcube of {0,1}</a:t>
                </a:r>
                <a:r>
                  <a:rPr lang="en-US" sz="2400" b="1" baseline="30000" dirty="0" smtClean="0"/>
                  <a:t>n</a:t>
                </a:r>
                <a:r>
                  <a:rPr lang="en-US" sz="2400" dirty="0" smtClean="0"/>
                  <a:t>: </a:t>
                </a:r>
              </a:p>
              <a:p>
                <a:pPr marL="573088" indent="-19685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Char char="•"/>
                </a:pPr>
                <a:r>
                  <a:rPr lang="en-US" sz="2400" dirty="0" smtClean="0"/>
                  <a:t>Subset </a:t>
                </a:r>
                <a:r>
                  <a:rPr lang="en-US" sz="2400" dirty="0"/>
                  <a:t>of {0,1}</a:t>
                </a:r>
                <a:r>
                  <a:rPr lang="en-US" sz="2400" baseline="30000" dirty="0"/>
                  <a:t>n</a:t>
                </a:r>
                <a:r>
                  <a:rPr lang="en-US" sz="2400" dirty="0"/>
                  <a:t> given by fixing some </a:t>
                </a:r>
                <a:r>
                  <a:rPr lang="en-US" sz="2400" dirty="0" smtClean="0"/>
                  <a:t>bits</a:t>
                </a:r>
              </a:p>
              <a:p>
                <a:pPr marL="573088" indent="-19685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Char char="•"/>
                </a:pPr>
                <a:r>
                  <a:rPr lang="en-US" sz="2400" dirty="0" smtClean="0"/>
                  <a:t>E.g.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charset="0"/>
                      </a:rPr>
                      <m:t>{</m:t>
                    </m:r>
                    <m:r>
                      <a:rPr lang="en-US" sz="2400" b="0" i="1" smtClean="0">
                        <a:latin typeface="Cambria Math" charset="0"/>
                      </a:rPr>
                      <m:t>𝑥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sup>
                    </m:sSup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: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{1,3,9,10}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=01011}</m:t>
                    </m:r>
                  </m:oMath>
                </a14:m>
                <a:endParaRPr lang="en-US" sz="2400" dirty="0" smtClean="0"/>
              </a:p>
              <a:p>
                <a:pPr marL="0" lv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18AB3"/>
                  </a:buClr>
                  <a:buNone/>
                </a:pPr>
                <a:r>
                  <a:rPr lang="en-US" sz="2400" b="1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Mixture of </a:t>
                </a:r>
                <a:r>
                  <a:rPr lang="en-US" sz="2400" b="1" dirty="0" err="1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subcubes</a:t>
                </a:r>
                <a:r>
                  <a:rPr lang="en-US" sz="2400" b="1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in {0,1}</a:t>
                </a:r>
                <a:r>
                  <a:rPr lang="en-US" sz="2400" b="1" baseline="3000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n</a:t>
                </a:r>
                <a:endParaRPr lang="en-US" sz="2400" dirty="0">
                  <a:solidFill>
                    <a:srgbClr val="000000">
                      <a:lumMod val="75000"/>
                      <a:lumOff val="25000"/>
                    </a:srgbClr>
                  </a:solidFill>
                </a:endParaRPr>
              </a:p>
              <a:p>
                <a:pPr marL="573088" indent="-19685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Char char="•"/>
                </a:pPr>
                <a:r>
                  <a:rPr lang="en-US" sz="2400" dirty="0" smtClean="0"/>
                  <a:t>Mixture of uniform distributions over </a:t>
                </a:r>
                <a:r>
                  <a:rPr lang="en-US" sz="2400" dirty="0" err="1" smtClean="0"/>
                  <a:t>subcubes</a:t>
                </a:r>
                <a:endParaRPr lang="en-US" sz="2400" dirty="0"/>
              </a:p>
              <a:p>
                <a:pPr marL="573088" indent="-19685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Char char="•"/>
                </a:pPr>
                <a:r>
                  <a:rPr lang="en-US" sz="2400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I</a:t>
                </a:r>
                <a:r>
                  <a:rPr lang="en-US" sz="2400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.e. mixture of product distributions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SupPr>
                      <m:e>
                        <m:r>
                          <a:rPr lang="en-US" sz="2400" i="1" smtClean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𝑗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0000">
                                <a:lumMod val="75000"/>
                                <a:lumOff val="25000"/>
                              </a:srgbClr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p>
                    </m:sSubSup>
                    <m:r>
                      <a:rPr lang="en-US" sz="2400" b="0" i="1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∈{0,1</m:t>
                    </m:r>
                    <m:r>
                      <a:rPr lang="en-US" sz="2400" i="1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,1/2</m:t>
                    </m:r>
                    <m:r>
                      <a:rPr lang="en-US" sz="2400" b="0" i="1" smtClean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endParaRPr lang="en-US" sz="2400" dirty="0" smtClean="0"/>
              </a:p>
              <a:p>
                <a:pPr marL="573088" indent="-19685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Char char="•"/>
                </a:pPr>
                <a:r>
                  <a:rPr lang="en-US" sz="2400" dirty="0" smtClean="0"/>
                  <a:t>Captures sparse parity with noise, juntas, decision trees</a:t>
                </a:r>
              </a:p>
              <a:p>
                <a:pPr marL="573088" indent="-19685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Char char="•"/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7982552" cy="4023360"/>
              </a:xfrm>
              <a:blipFill rotWithShape="0">
                <a:blip r:embed="rId2"/>
                <a:stretch>
                  <a:fillRect l="-2292"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1965629"/>
              </p:ext>
            </p:extLst>
          </p:nvPr>
        </p:nvGraphicFramePr>
        <p:xfrm>
          <a:off x="8851768" y="1973318"/>
          <a:ext cx="2303912" cy="376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78"/>
                <a:gridCol w="575978"/>
                <a:gridCol w="575978"/>
                <a:gridCol w="575978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µ</a:t>
                      </a:r>
                      <a:r>
                        <a:rPr kumimoji="0" lang="en-US" sz="2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µ</a:t>
                      </a:r>
                      <a:r>
                        <a:rPr kumimoji="0" lang="en-US" sz="2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µ</a:t>
                      </a:r>
                      <a:r>
                        <a:rPr kumimoji="0" lang="en-US" sz="2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</a:tr>
              <a:tr h="56199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1/7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4/7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2/7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5619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19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19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19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19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15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decision trees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4533499" cy="402336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b="1" dirty="0" smtClean="0"/>
                  <a:t>Occam algorithms</a:t>
                </a:r>
                <a:endParaRPr lang="en-US" sz="2800" dirty="0"/>
              </a:p>
              <a:p>
                <a:pPr marL="573088" indent="-19685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Char char="•"/>
                </a:pPr>
                <a:r>
                  <a:rPr lang="en-US" sz="2800" dirty="0" smtClean="0"/>
                  <a:t>[Riv’87], [Blum’92], [EH’89]: construct hypothesis explaining all samples</a:t>
                </a:r>
              </a:p>
              <a:p>
                <a:pPr marL="573088" indent="-19685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Char char="•"/>
                </a:pPr>
                <a:r>
                  <a:rPr lang="en-US" sz="2800" b="1" dirty="0" smtClean="0"/>
                  <a:t>Runtime: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 smtClean="0">
                            <a:latin typeface="Cambria Math" charset="0"/>
                          </a:rPr>
                          <m:t>𝑶</m:t>
                        </m:r>
                        <m:r>
                          <a:rPr lang="en-US" sz="2800" b="1" i="1" smtClean="0">
                            <a:latin typeface="Cambria Math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800" b="1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a:rPr lang="en-US" sz="2800" b="1" i="0" smtClean="0">
                                <a:latin typeface="Cambria Math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sz="2800" b="1" i="1" smtClean="0">
                                <a:latin typeface="Cambria Math" charset="0"/>
                              </a:rPr>
                              <m:t>𝒌</m:t>
                            </m:r>
                            <m:r>
                              <a:rPr lang="en-US" sz="2800" b="1" i="1" smtClean="0">
                                <a:latin typeface="Cambria Math" charset="0"/>
                              </a:rPr>
                              <m:t>)</m:t>
                            </m:r>
                          </m:e>
                        </m:func>
                      </m:sup>
                    </m:sSup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4533499" cy="4023360"/>
              </a:xfrm>
              <a:blipFill rotWithShape="0">
                <a:blip r:embed="rId2"/>
                <a:stretch>
                  <a:fillRect l="-4704" r="-1747" b="-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6561221" y="1845734"/>
                <a:ext cx="4533499" cy="402336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50000"/>
                  </a:lnSpc>
                  <a:buClr>
                    <a:srgbClr val="418AB3"/>
                  </a:buClr>
                </a:pPr>
                <a:r>
                  <a:rPr lang="en-US" sz="2800" b="1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Low-degree algorithm</a:t>
                </a:r>
                <a:endParaRPr lang="en-US" sz="2800" dirty="0">
                  <a:solidFill>
                    <a:srgbClr val="000000">
                      <a:lumMod val="75000"/>
                      <a:lumOff val="25000"/>
                    </a:srgbClr>
                  </a:solidFill>
                </a:endParaRPr>
              </a:p>
              <a:p>
                <a:pPr marL="573088" indent="-19685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Char char="•"/>
                </a:pPr>
                <a:r>
                  <a:rPr lang="en-US" sz="2800" dirty="0"/>
                  <a:t>[LMN’93]: </a:t>
                </a:r>
                <a:r>
                  <a:rPr lang="en-US" sz="2800" dirty="0" smtClean="0"/>
                  <a:t>approximate decision trees as degree </a:t>
                </a:r>
                <a:r>
                  <a:rPr lang="en-US" sz="2800" dirty="0"/>
                  <a:t>O(log(k/</a:t>
                </a:r>
                <a:r>
                  <a:rPr lang="en-US" sz="2800" dirty="0" err="1"/>
                  <a:t>ε</a:t>
                </a:r>
                <a:r>
                  <a:rPr lang="en-US" sz="2800" dirty="0"/>
                  <a:t>)) </a:t>
                </a:r>
                <a:r>
                  <a:rPr lang="en-US" sz="2800" dirty="0" smtClean="0"/>
                  <a:t>polynomials</a:t>
                </a:r>
                <a:endParaRPr lang="en-US" sz="2800" dirty="0"/>
              </a:p>
              <a:p>
                <a:pPr marL="573088" indent="-19685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Char char="•"/>
                </a:pPr>
                <a:endParaRPr lang="en-US" sz="2800" dirty="0" smtClean="0"/>
              </a:p>
              <a:p>
                <a:pPr marL="573088" indent="-19685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Char char="•"/>
                </a:pPr>
                <a:r>
                  <a:rPr lang="en-US" sz="2800" b="1" dirty="0" smtClean="0"/>
                  <a:t>Runtime</a:t>
                </a:r>
                <a:r>
                  <a:rPr lang="en-US" sz="2800" b="1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charset="0"/>
                          </a:rPr>
                          <m:t>𝒏</m:t>
                        </m:r>
                      </m:e>
                      <m:sup>
                        <m:r>
                          <a:rPr lang="en-US" sz="2800" b="1" i="1">
                            <a:latin typeface="Cambria Math" charset="0"/>
                          </a:rPr>
                          <m:t>𝑶</m:t>
                        </m:r>
                        <m:r>
                          <a:rPr lang="en-US" sz="2800" b="1" i="1">
                            <a:latin typeface="Cambria Math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800" b="1" i="1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a:rPr lang="en-US" sz="2800" b="1" i="0">
                                <a:latin typeface="Cambria Math" charset="0"/>
                              </a:rPr>
                              <m:t>𝐥𝐨𝐠</m:t>
                            </m:r>
                          </m:fName>
                          <m:e>
                            <m:r>
                              <a:rPr lang="en-US" sz="2800" b="1" i="1">
                                <a:latin typeface="Cambria Math" charset="0"/>
                              </a:rPr>
                              <m:t>(</m:t>
                            </m:r>
                            <m:r>
                              <a:rPr lang="en-US" sz="2800" b="1" i="1">
                                <a:latin typeface="Cambria Math" charset="0"/>
                              </a:rPr>
                              <m:t>𝒌</m:t>
                            </m:r>
                            <m:r>
                              <a:rPr lang="en-US" sz="2800" b="1" i="1">
                                <a:latin typeface="Cambria Math" charset="0"/>
                              </a:rPr>
                              <m:t>/</m:t>
                            </m:r>
                            <m:r>
                              <a:rPr lang="en-US" sz="2800" b="1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𝜺</m:t>
                            </m:r>
                            <m:r>
                              <a:rPr lang="en-US" sz="2800" b="1" i="1">
                                <a:latin typeface="Cambria Math" charset="0"/>
                              </a:rPr>
                              <m:t>))</m:t>
                            </m:r>
                          </m:e>
                        </m:func>
                      </m:sup>
                    </m:sSup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221" y="1845734"/>
                <a:ext cx="4533499" cy="4023360"/>
              </a:xfrm>
              <a:prstGeom prst="rect">
                <a:avLst/>
              </a:prstGeom>
              <a:blipFill rotWithShape="0">
                <a:blip r:embed="rId3"/>
                <a:stretch>
                  <a:fillRect l="-2688" b="-1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10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decision trees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25864715"/>
              </p:ext>
            </p:extLst>
          </p:nvPr>
        </p:nvGraphicFramePr>
        <p:xfrm>
          <a:off x="239843" y="1334263"/>
          <a:ext cx="1166234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52865" y="2600354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42944" y="2600354"/>
            <a:ext cx="507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97280" y="3345376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21280" y="4043596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41370" y="4043596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0.3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77020" y="3335100"/>
            <a:ext cx="507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204189" y="3345376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036415" y="3345376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0.4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93546" y="4060479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308370" y="4060735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0858142" y="4064634"/>
            <a:ext cx="507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Yes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0086620" y="4778981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1412955" y="4778981"/>
            <a:ext cx="489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0.1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19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decision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533499" cy="402336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/>
              <a:t>Occam algorithms</a:t>
            </a:r>
            <a:endParaRPr lang="en-US" sz="2800" dirty="0"/>
          </a:p>
          <a:p>
            <a:pPr marL="573088" indent="-1968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No longer possible to perfectly predict the </a:t>
            </a:r>
            <a:r>
              <a:rPr lang="en-US" sz="2400" dirty="0" smtClean="0">
                <a:solidFill>
                  <a:srgbClr val="FF0000"/>
                </a:solidFill>
              </a:rPr>
              <a:t>label, so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simply </a:t>
            </a:r>
            <a:r>
              <a:rPr lang="en-US" sz="2400" dirty="0">
                <a:solidFill>
                  <a:srgbClr val="FF0000"/>
                </a:solidFill>
              </a:rPr>
              <a:t>picking a deterministic hypothesis consistent with the examples may not be competitive.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561221" y="1845734"/>
            <a:ext cx="4533499" cy="402336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50000"/>
              </a:lnSpc>
              <a:buClr>
                <a:srgbClr val="418AB3"/>
              </a:buClr>
            </a:pPr>
            <a:r>
              <a:rPr lang="en-US" sz="28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Low-degree algorithm</a:t>
            </a:r>
            <a:endParaRPr lang="en-US" sz="28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573088" indent="-1968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Generalizes to stochastic setting</a:t>
            </a:r>
          </a:p>
          <a:p>
            <a:pPr marL="573088" indent="-19685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Dependence </a:t>
            </a:r>
            <a:r>
              <a:rPr lang="en-US" sz="2400" dirty="0">
                <a:solidFill>
                  <a:srgbClr val="FF0000"/>
                </a:solidFill>
              </a:rPr>
              <a:t>on 𝜀 in exponent inherent to Fourier approximation.</a:t>
            </a:r>
          </a:p>
        </p:txBody>
      </p:sp>
    </p:spTree>
    <p:extLst>
      <p:ext uri="{BB962C8B-B14F-4D97-AF65-F5344CB8AC3E}">
        <p14:creationId xmlns:p14="http://schemas.microsoft.com/office/powerpoint/2010/main" val="8673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Learning mixtures of </a:t>
            </a:r>
            <a:r>
              <a:rPr lang="en-US" sz="6000" dirty="0" err="1" smtClean="0"/>
              <a:t>subcubes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319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basic facts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3"/>
                <a:ext cx="4629752" cy="4410687"/>
              </a:xfrm>
            </p:spPr>
            <p:txBody>
              <a:bodyPr>
                <a:noAutofit/>
              </a:bodyPr>
              <a:lstStyle/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dirty="0" smtClean="0"/>
                  <a:t>Mixture weights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=(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sz="2400" dirty="0" smtClean="0">
                  <a:ea typeface="Cambria Math" charset="0"/>
                  <a:cs typeface="Cambria Math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1400" dirty="0" smtClean="0">
                  <a:ea typeface="Cambria Math" charset="0"/>
                  <a:cs typeface="Cambria Math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 smtClean="0"/>
                  <a:t>Marginals</a:t>
                </a:r>
                <a:r>
                  <a:rPr lang="en-US" sz="2400" b="1" dirty="0" smtClean="0"/>
                  <a:t> matrix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0" dirty="0" smtClean="0"/>
                  <a:t>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⋱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 smtClean="0"/>
              </a:p>
              <a:p>
                <a:pPr lv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18AB3"/>
                  </a:buClr>
                </a:pPr>
                <a:endParaRPr lang="en-US" sz="1400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ea typeface="Cambria Math" charset="0"/>
                  <a:cs typeface="Cambria Math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dirty="0" smtClean="0"/>
                  <a:t>Moment matrix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 smtClean="0"/>
                  <a:t>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|</m:t>
                              </m:r>
                            </m:e>
                          </m:mr>
                          <m:mr>
                            <m:e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en-US" sz="2400" i="1" smtClean="0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charset="0"/>
                                    </a:rPr>
                                    <m:t>𝑗</m:t>
                                  </m:r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∈</m:t>
                                  </m:r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𝑆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⋱</m:t>
                              </m:r>
                            </m:e>
                            <m:e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𝑗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∈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𝑆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𝑘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|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3"/>
                <a:ext cx="4629752" cy="4410687"/>
              </a:xfrm>
              <a:blipFill rotWithShape="0">
                <a:blip r:embed="rId2"/>
                <a:stretch>
                  <a:fillRect t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716379" y="1845734"/>
                <a:ext cx="6439301" cy="402336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b="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𝔼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  <m:r>
                            <a:rPr lang="en-US" sz="3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~</m:t>
                          </m:r>
                          <m:r>
                            <a:rPr lang="en-US" sz="3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sz="3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i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a:rPr lang="en-US" sz="3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sz="36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sz="36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600" dirty="0" smtClean="0"/>
              </a:p>
              <a:p>
                <a:pPr marL="0" indent="0" algn="ctr">
                  <a:buNone/>
                </a:pPr>
                <a:endParaRPr lang="en-US" i="1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𝔼</m:t>
                        </m:r>
                      </m:e>
                      <m:sub>
                        <m: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  <m: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~</m:t>
                        </m:r>
                        <m: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𝐷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en-US" sz="3600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sz="36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?</m:t>
                    </m:r>
                  </m:oMath>
                </a14:m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379" y="1845734"/>
                <a:ext cx="6439301" cy="40233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610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70561"/>
            <a:ext cx="10058400" cy="1450757"/>
          </a:xfrm>
        </p:spPr>
        <p:txBody>
          <a:bodyPr/>
          <a:lstStyle/>
          <a:p>
            <a:r>
              <a:rPr lang="en-US" dirty="0" smtClean="0"/>
              <a:t>Mixtures of product distributions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367977"/>
              </p:ext>
            </p:extLst>
          </p:nvPr>
        </p:nvGraphicFramePr>
        <p:xfrm>
          <a:off x="8851768" y="2073321"/>
          <a:ext cx="2303912" cy="376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78"/>
                <a:gridCol w="575978"/>
                <a:gridCol w="575978"/>
                <a:gridCol w="575978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µ</a:t>
                      </a:r>
                      <a:r>
                        <a:rPr kumimoji="0" lang="en-US" sz="2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µ</a:t>
                      </a:r>
                      <a:r>
                        <a:rPr kumimoji="0" lang="en-US" sz="2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µ</a:t>
                      </a:r>
                      <a:r>
                        <a:rPr kumimoji="0" lang="en-US" sz="2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</a:tr>
              <a:tr h="56199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1/7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4/7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2/7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5619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2/3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19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1/3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4/9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7/8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19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1/5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19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19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097280" y="1845734"/>
                <a:ext cx="7244615" cy="402336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92500" lnSpcReduction="1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Calibri" panose="020F0502020204030204" pitchFamily="34" charset="0"/>
                  <a:buNone/>
                </a:pPr>
                <a:r>
                  <a:rPr lang="en-US" sz="2800" b="1" dirty="0" smtClean="0"/>
                  <a:t>Product distribution µ on {0,1}</a:t>
                </a:r>
                <a:r>
                  <a:rPr lang="en-US" sz="2800" b="1" baseline="30000" dirty="0"/>
                  <a:t>n</a:t>
                </a:r>
                <a:r>
                  <a:rPr lang="en-US" sz="2800" dirty="0"/>
                  <a:t>: </a:t>
                </a:r>
                <a:endParaRPr lang="en-US" sz="2800" i="1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Calibri" panose="020F050202020403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charset="0"/>
                          <a:ea typeface="Cambria Math" charset="0"/>
                          <a:cs typeface="Cambria Math" charset="0"/>
                        </a:rPr>
                        <m:t>Ber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×⋯×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charset="0"/>
                          <a:ea typeface="Cambria Math" charset="0"/>
                          <a:cs typeface="Cambria Math" charset="0"/>
                        </a:rPr>
                        <m:t>Ber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Calibri" panose="020F0502020204030204" pitchFamily="34" charset="0"/>
                  <a:buNone/>
                </a:pPr>
                <a:r>
                  <a:rPr lang="en-US" sz="2800" b="1" dirty="0"/>
                  <a:t>Mixture </a:t>
                </a:r>
                <a:r>
                  <a:rPr lang="en-US" sz="2800" b="1" i="1" dirty="0"/>
                  <a:t>D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800" b="1" dirty="0"/>
                  <a:t>of k product distributions on {0,1}</a:t>
                </a:r>
                <a:r>
                  <a:rPr lang="en-US" sz="2800" b="1" baseline="30000" dirty="0"/>
                  <a:t>n</a:t>
                </a:r>
                <a:r>
                  <a:rPr lang="en-US" sz="2800" dirty="0"/>
                  <a:t>:</a:t>
                </a:r>
              </a:p>
              <a:p>
                <a:pPr marL="573088" indent="-19685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sz="2800" dirty="0"/>
                  <a:t>Mixing weights π</a:t>
                </a:r>
                <a:r>
                  <a:rPr lang="en-US" sz="2800" baseline="30000" dirty="0"/>
                  <a:t>1</a:t>
                </a:r>
                <a:r>
                  <a:rPr lang="en-US" sz="2800" dirty="0"/>
                  <a:t>, … , π</a:t>
                </a:r>
                <a:r>
                  <a:rPr lang="en-US" sz="2800" baseline="30000" dirty="0"/>
                  <a:t>k</a:t>
                </a:r>
                <a:r>
                  <a:rPr lang="en-US" sz="2800" dirty="0"/>
                  <a:t> </a:t>
                </a:r>
              </a:p>
              <a:p>
                <a:pPr marL="573088" indent="-19685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sz="2800" dirty="0"/>
                  <a:t>Product distributions µ</a:t>
                </a:r>
                <a:r>
                  <a:rPr lang="en-US" sz="2800" baseline="30000" dirty="0"/>
                  <a:t>1</a:t>
                </a:r>
                <a:r>
                  <a:rPr lang="en-US" sz="2800" dirty="0"/>
                  <a:t>, … , µ</a:t>
                </a:r>
                <a:r>
                  <a:rPr lang="en-US" sz="2800" baseline="30000" dirty="0"/>
                  <a:t>k  </a:t>
                </a:r>
              </a:p>
              <a:p>
                <a:pPr marL="573088" indent="-19685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sz="3000" dirty="0">
                    <a:ea typeface="Cambria Math" charset="0"/>
                    <a:cs typeface="Cambria Math" charset="0"/>
                  </a:rPr>
                  <a:t>With probability </a:t>
                </a:r>
                <a:r>
                  <a:rPr lang="en-US" sz="3000" dirty="0"/>
                  <a:t>π</a:t>
                </a:r>
                <a:r>
                  <a:rPr lang="en-US" sz="3000" baseline="30000" dirty="0" err="1"/>
                  <a:t>i</a:t>
                </a:r>
                <a:r>
                  <a:rPr lang="en-US" sz="3000" dirty="0"/>
                  <a:t>, sample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charset="0"/>
                      </a:rPr>
                      <m:t>𝑥</m:t>
                    </m:r>
                    <m:r>
                      <a:rPr lang="en-US" sz="3000" i="1">
                        <a:latin typeface="Cambria Math" charset="0"/>
                        <a:ea typeface="Cambria Math" charset="0"/>
                        <a:cs typeface="Cambria Math" charset="0"/>
                      </a:rPr>
                      <m:t>~</m:t>
                    </m:r>
                    <m:sSup>
                      <m:sSupPr>
                        <m:ctrlPr>
                          <a:rPr lang="en-US" sz="3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e>
                      <m:sup>
                        <m:r>
                          <a:rPr lang="en-US" sz="3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sz="3000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845734"/>
                <a:ext cx="7244615" cy="4023360"/>
              </a:xfrm>
              <a:prstGeom prst="rect">
                <a:avLst/>
              </a:prstGeom>
              <a:blipFill rotWithShape="0">
                <a:blip r:embed="rId3"/>
                <a:stretch>
                  <a:fillRect l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244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basic facts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716379" y="1845734"/>
                <a:ext cx="6439301" cy="402336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endParaRPr lang="en-US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36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𝔼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  <m:r>
                            <a:rPr lang="en-US" sz="3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~</m:t>
                          </m:r>
                          <m:r>
                            <a:rPr lang="en-US" sz="3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⟨"/>
                          <m:endChr m:val=""/>
                          <m:ctrlPr>
                            <a:rPr lang="en-US" sz="3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600" i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6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a:rPr lang="en-US" sz="36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sz="36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d>
                            <m:dPr>
                              <m:begChr m:val=""/>
                              <m:endChr m:val="⟩"/>
                              <m:ctrlPr>
                                <a:rPr lang="en-US" sz="36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600" dirty="0" smtClean="0"/>
              </a:p>
              <a:p>
                <a:pPr marL="0" indent="0" algn="ctr">
                  <a:buNone/>
                </a:pPr>
                <a:endParaRPr lang="en-US" i="1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𝔼</m:t>
                        </m:r>
                      </m:e>
                      <m:sub>
                        <m: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  <m: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~</m:t>
                        </m:r>
                        <m: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𝐷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𝑆</m:t>
                            </m:r>
                          </m:sub>
                        </m:sSub>
                      </m:e>
                    </m:d>
                    <m:r>
                      <a:rPr lang="en-US" sz="3600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d>
                      <m:dPr>
                        <m:begChr m:val="⟨"/>
                        <m:endChr m:val=""/>
                        <m:ctrlP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sz="36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, </m:t>
                        </m:r>
                        <m:d>
                          <m:dPr>
                            <m:begChr m:val=""/>
                            <m:endChr m:val="⟩"/>
                            <m:ctrlP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𝜋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algn="ctr"/>
                <a:endParaRPr lang="en-US" dirty="0" smtClean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379" y="1845734"/>
                <a:ext cx="6439301" cy="402336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097280" y="1845733"/>
                <a:ext cx="4629752" cy="4410687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r>
                  <a:rPr lang="en-US" sz="2400" b="1" dirty="0" smtClean="0"/>
                  <a:t>Mixture weights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=(</m:t>
                    </m:r>
                    <m:sSub>
                      <m:sSubPr>
                        <m:ctrlPr>
                          <a:rPr lang="en-US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,…,</m:t>
                    </m:r>
                    <m:sSub>
                      <m:sSubPr>
                        <m:ctrlPr>
                          <a:rPr lang="en-US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e>
                      <m:sub>
                        <m:r>
                          <a:rPr lang="en-US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)</m:t>
                    </m:r>
                  </m:oMath>
                </a14:m>
                <a:endParaRPr lang="en-US" sz="2400" dirty="0" smtClean="0">
                  <a:ea typeface="Cambria Math" charset="0"/>
                  <a:cs typeface="Cambria Math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1400" dirty="0" smtClean="0">
                  <a:ea typeface="Cambria Math" charset="0"/>
                  <a:cs typeface="Cambria Math" charset="0"/>
                </a:endParaRP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b="1" dirty="0" err="1" smtClean="0"/>
                  <a:t>Marginals</a:t>
                </a:r>
                <a:r>
                  <a:rPr lang="en-US" sz="2400" b="1" dirty="0" smtClean="0"/>
                  <a:t> matrix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 smtClean="0"/>
                  <a:t>m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sz="24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1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2400" i="1" smtClean="0">
                                  <a:latin typeface="Cambria Math" charset="0"/>
                                </a:rPr>
                                <m:t>⋱</m:t>
                              </m:r>
                            </m:e>
                            <m:e>
                              <m:sSubSup>
                                <m:sSubSupPr>
                                  <m:ctrlPr>
                                    <a:rPr lang="en-US" sz="24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𝑘</m:t>
                                  </m:r>
                                </m:sup>
                              </m:sSubSup>
                            </m:e>
                          </m:mr>
                          <m:mr>
                            <m:e>
                              <m:r>
                                <a:rPr lang="en-US" sz="240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sz="2400" i="1" smtClean="0">
                                  <a:latin typeface="Cambria Math" charset="0"/>
                                </a:rPr>
                                <m:t>|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 smtClean="0"/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18AB3"/>
                  </a:buClr>
                </a:pPr>
                <a:endParaRPr lang="en-US" sz="1400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ea typeface="Cambria Math" charset="0"/>
                  <a:cs typeface="Cambria Math" charset="0"/>
                </a:endParaRPr>
              </a:p>
              <a:p>
                <a:pPr marL="0" indent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r>
                  <a:rPr lang="en-US" sz="2400" b="1" dirty="0" smtClean="0"/>
                  <a:t>Moment matrix</a:t>
                </a:r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 smtClean="0"/>
                  <a:t>M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|</m:t>
                              </m:r>
                            </m:e>
                          </m:mr>
                          <m:mr>
                            <m:e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en-US" sz="2400" i="1" smtClean="0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i="1" smtClean="0">
                                      <a:latin typeface="Cambria Math" charset="0"/>
                                    </a:rPr>
                                    <m:t>𝑗</m:t>
                                  </m:r>
                                  <m:r>
                                    <a:rPr lang="en-US" sz="24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∈</m:t>
                                  </m:r>
                                  <m:r>
                                    <a:rPr lang="en-US" sz="240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𝑆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240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40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sz="240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1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⋱</m:t>
                              </m:r>
                            </m:e>
                            <m:e>
                              <m:nary>
                                <m:naryPr>
                                  <m:chr m:val="∏"/>
                                  <m:supHide m:val="on"/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400" i="1" smtClean="0">
                                      <a:latin typeface="Cambria Math" charset="0"/>
                                    </a:rPr>
                                    <m:t>𝑗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∈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𝑆</m:t>
                                  </m:r>
                                </m:sub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240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sz="240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𝑘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mr>
                          <m:m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|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|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pPr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2400" b="1" dirty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845733"/>
                <a:ext cx="4629752" cy="4410687"/>
              </a:xfrm>
              <a:prstGeom prst="rect">
                <a:avLst/>
              </a:prstGeom>
              <a:blipFill rotWithShape="0">
                <a:blip r:embed="rId3"/>
                <a:stretch>
                  <a:fillRect t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508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Identifiability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12750" indent="-412750">
                  <a:buNone/>
                </a:pPr>
                <a:r>
                  <a:rPr lang="en-US" sz="2800" b="1" dirty="0" smtClean="0"/>
                  <a:t>Q</a:t>
                </a:r>
                <a:r>
                  <a:rPr lang="en-US" sz="2800" dirty="0" smtClean="0"/>
                  <a:t>: Given two mixtures of </a:t>
                </a:r>
                <a:r>
                  <a:rPr lang="en-US" sz="2800" dirty="0" err="1" smtClean="0"/>
                  <a:t>subcubes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𝐷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/>
                  <a:t>, how do we efficiently check whether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𝑇𝑉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charset="0"/>
                      </a:rPr>
                      <m:t>≤</m:t>
                    </m:r>
                    <m:r>
                      <a:rPr lang="en-US" sz="2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𝜀</m:t>
                    </m:r>
                  </m:oMath>
                </a14:m>
                <a:r>
                  <a:rPr lang="en-US" sz="2800" dirty="0" smtClean="0"/>
                  <a:t>?</a:t>
                </a:r>
              </a:p>
              <a:p>
                <a:pPr marL="412750" indent="-412750">
                  <a:buNone/>
                </a:pPr>
                <a:endParaRPr lang="en-US" sz="2800" dirty="0"/>
              </a:p>
              <a:p>
                <a:pPr marL="412750" indent="-412750">
                  <a:buNone/>
                </a:pPr>
                <a:r>
                  <a:rPr lang="en-US" sz="2800" b="1" dirty="0" smtClean="0"/>
                  <a:t>A</a:t>
                </a:r>
                <a:r>
                  <a:rPr lang="en-US" sz="2800" dirty="0" smtClean="0"/>
                  <a:t>: Check whether they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charset="0"/>
                          </a:rPr>
                          <m:t>𝑂</m:t>
                        </m:r>
                      </m:e>
                      <m:sub>
                        <m:r>
                          <a:rPr lang="en-US" sz="2800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𝑂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r>
                  <a:rPr lang="en-US" sz="2800" dirty="0" smtClean="0"/>
                  <a:t>-close on every degree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latin typeface="Cambria Math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800" b="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b="0" i="1" smtClean="0">
                                <a:latin typeface="Cambria Math" charset="0"/>
                              </a:rPr>
                              <m:t>𝑘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 smtClean="0"/>
                  <a:t> moment.</a:t>
                </a:r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121" t="-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217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O(log k)-degree moments suffice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425097" y="2261888"/>
                <a:ext cx="1768840" cy="38540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097" y="2261888"/>
                <a:ext cx="1768840" cy="385409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4425097" y="1845735"/>
            <a:ext cx="1768840" cy="307777"/>
            <a:chOff x="6253897" y="2760732"/>
            <a:chExt cx="1768840" cy="3077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 flipH="1">
                  <a:off x="6253897" y="2760732"/>
                  <a:ext cx="1768840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253897" y="2760732"/>
                  <a:ext cx="1768840" cy="307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142000" b="-18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Connector 13"/>
            <p:cNvCxnSpPr/>
            <p:nvPr/>
          </p:nvCxnSpPr>
          <p:spPr>
            <a:xfrm>
              <a:off x="6373817" y="2954488"/>
              <a:ext cx="5913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283481" y="2954488"/>
              <a:ext cx="622218" cy="74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7558040" y="2261888"/>
                <a:ext cx="1768840" cy="38540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040" y="2261888"/>
                <a:ext cx="1768840" cy="38540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7558040" y="1845735"/>
            <a:ext cx="1768840" cy="307777"/>
            <a:chOff x="6253897" y="2760732"/>
            <a:chExt cx="1768840" cy="3077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 flipH="1">
                  <a:off x="6253897" y="2760732"/>
                  <a:ext cx="1768840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253897" y="2760732"/>
                  <a:ext cx="1768840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42000" b="-18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Connector 20"/>
            <p:cNvCxnSpPr/>
            <p:nvPr/>
          </p:nvCxnSpPr>
          <p:spPr>
            <a:xfrm>
              <a:off x="6373817" y="2954488"/>
              <a:ext cx="5913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7283481" y="2954488"/>
              <a:ext cx="622218" cy="74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1097280" y="1845734"/>
                <a:ext cx="3084976" cy="23215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b="1" dirty="0" smtClean="0"/>
                  <a:t>Lemma 1</a:t>
                </a:r>
                <a:r>
                  <a:rPr lang="en-US" sz="2200" dirty="0" smtClean="0"/>
                  <a:t>: If two mixtures of ≤ k product distributions agree on all degree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charset="0"/>
                      </a:rPr>
                      <m:t>2</m:t>
                    </m:r>
                    <m:func>
                      <m:funcPr>
                        <m:ctrlPr>
                          <a:rPr lang="en-US" sz="220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200" i="1" smtClean="0">
                            <a:latin typeface="Cambria Math" charset="0"/>
                          </a:rPr>
                          <m:t>(2</m:t>
                        </m:r>
                        <m:r>
                          <a:rPr lang="en-US" sz="2200" i="1" smtClean="0">
                            <a:latin typeface="Cambria Math" charset="0"/>
                          </a:rPr>
                          <m:t>𝑘</m:t>
                        </m:r>
                        <m:r>
                          <a:rPr lang="en-US" sz="2200" i="1" smtClean="0">
                            <a:latin typeface="Cambria Math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200" dirty="0" smtClean="0"/>
                  <a:t> moments, they are identical as distributions.</a:t>
                </a:r>
                <a:endParaRPr lang="en-US" sz="2200" dirty="0"/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845734"/>
                <a:ext cx="3084976" cy="2321532"/>
              </a:xfrm>
              <a:prstGeom prst="rect">
                <a:avLst/>
              </a:prstGeom>
              <a:blipFill rotWithShape="0">
                <a:blip r:embed="rId6"/>
                <a:stretch>
                  <a:fillRect l="-2362" t="-522" r="-7087" b="-2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 txBox="1">
                <a:spLocks/>
              </p:cNvSpPr>
              <p:nvPr/>
            </p:nvSpPr>
            <p:spPr>
              <a:xfrm>
                <a:off x="1097280" y="4702348"/>
                <a:ext cx="3084976" cy="141363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b="1" dirty="0" smtClean="0"/>
                  <a:t>Lemma 2</a:t>
                </a:r>
                <a:r>
                  <a:rPr lang="en-US" sz="2200" dirty="0" smtClean="0"/>
                  <a:t>: The rows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smtClean="0"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200" i="1" smtClean="0">
                            <a:latin typeface="Cambria Math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200" b="1" dirty="0" smtClean="0"/>
                  <a:t> </a:t>
                </a:r>
                <a:r>
                  <a:rPr lang="en-US" sz="2200" dirty="0" smtClean="0"/>
                  <a:t>of M for which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200" i="1" smtClean="0"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en-US" sz="2200" i="1" smtClean="0">
                        <a:latin typeface="Cambria Math" charset="0"/>
                      </a:rPr>
                      <m:t>≤</m:t>
                    </m:r>
                    <m:r>
                      <a:rPr lang="en-US" sz="2200" b="0" i="1" smtClean="0">
                        <a:latin typeface="Cambria Math" charset="0"/>
                      </a:rPr>
                      <m:t>2</m:t>
                    </m:r>
                    <m:func>
                      <m:func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𝑘</m:t>
                        </m:r>
                      </m:e>
                    </m:func>
                  </m:oMath>
                </a14:m>
                <a:r>
                  <a:rPr lang="en-US" sz="2200" dirty="0" smtClean="0"/>
                  <a:t> span the rows of M.</a:t>
                </a:r>
                <a:endParaRPr lang="en-US" sz="2200" dirty="0"/>
              </a:p>
            </p:txBody>
          </p:sp>
        </mc:Choice>
        <mc:Fallback xmlns="">
          <p:sp>
            <p:nvSpPr>
              <p:cNvPr id="2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4702348"/>
                <a:ext cx="3084976" cy="1413639"/>
              </a:xfrm>
              <a:prstGeom prst="rect">
                <a:avLst/>
              </a:prstGeom>
              <a:blipFill rotWithShape="0">
                <a:blip r:embed="rId7"/>
                <a:stretch>
                  <a:fillRect l="-2362" t="-855" r="-1181" b="-4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ontent Placeholder 2"/>
          <p:cNvSpPr txBox="1">
            <a:spLocks/>
          </p:cNvSpPr>
          <p:nvPr/>
        </p:nvSpPr>
        <p:spPr>
          <a:xfrm>
            <a:off x="1097280" y="4167266"/>
            <a:ext cx="3084976" cy="5350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45720" rIns="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Enough to show: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  <p:bldP spid="24" grpId="0" animBg="1"/>
      <p:bldP spid="25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O(log k)-degree moments suffice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425696" y="2261888"/>
                <a:ext cx="1768840" cy="38540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696" y="2261888"/>
                <a:ext cx="1768840" cy="385409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4425696" y="1848958"/>
            <a:ext cx="1768840" cy="307777"/>
            <a:chOff x="6253897" y="2760732"/>
            <a:chExt cx="1768840" cy="3077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 flipH="1">
                  <a:off x="6253897" y="2760732"/>
                  <a:ext cx="1768840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253897" y="2760732"/>
                  <a:ext cx="1768840" cy="307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137255" b="-1803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Connector 13"/>
            <p:cNvCxnSpPr/>
            <p:nvPr/>
          </p:nvCxnSpPr>
          <p:spPr>
            <a:xfrm>
              <a:off x="6373817" y="2954488"/>
              <a:ext cx="5913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283481" y="2954488"/>
              <a:ext cx="622218" cy="74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208413" y="2261888"/>
                <a:ext cx="1768840" cy="38540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8413" y="2261888"/>
                <a:ext cx="1768840" cy="385409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/>
          <p:cNvGrpSpPr/>
          <p:nvPr/>
        </p:nvGrpSpPr>
        <p:grpSpPr>
          <a:xfrm>
            <a:off x="6208413" y="1847347"/>
            <a:ext cx="1768840" cy="307777"/>
            <a:chOff x="6253897" y="2760732"/>
            <a:chExt cx="1768840" cy="3077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 flipH="1">
                  <a:off x="6253897" y="2760732"/>
                  <a:ext cx="1768840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−</m:t>
                            </m:r>
                            <m:r>
                              <a:rPr lang="en-US" sz="200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253897" y="2760732"/>
                  <a:ext cx="1768840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39216" b="-1784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Connector 20"/>
            <p:cNvCxnSpPr/>
            <p:nvPr/>
          </p:nvCxnSpPr>
          <p:spPr>
            <a:xfrm>
              <a:off x="6373817" y="2954488"/>
              <a:ext cx="4178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436234" y="2954488"/>
              <a:ext cx="469465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216874" y="2415773"/>
                <a:ext cx="3566617" cy="7704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en-US" sz="24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=0</m:t>
                      </m:r>
                    </m:oMath>
                  </m:oMathPara>
                </a14:m>
                <a:endParaRPr lang="en-US" sz="2400" b="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dirty="0">
                          <a:latin typeface="Cambria Math" charset="0"/>
                        </a:rPr>
                        <m:t>∀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charset="0"/>
                            </a:rPr>
                            <m:t>S</m:t>
                          </m:r>
                        </m:e>
                      </m:d>
                    </m:oMath>
                  </m:oMathPara>
                </a14:m>
                <a:endParaRPr lang="en-US" sz="2400" b="0" dirty="0" smtClean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874" y="2415773"/>
                <a:ext cx="3566617" cy="770404"/>
              </a:xfrm>
              <a:prstGeom prst="rect">
                <a:avLst/>
              </a:prstGeom>
              <a:blipFill rotWithShape="0">
                <a:blip r:embed="rId6"/>
                <a:stretch>
                  <a:fillRect l="-1538" r="-1538" b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216874" y="1845734"/>
            <a:ext cx="1410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want: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216874" y="5272387"/>
                <a:ext cx="3566617" cy="7704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en-US" sz="24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=0</m:t>
                      </m:r>
                    </m:oMath>
                  </m:oMathPara>
                </a14:m>
                <a:endParaRPr lang="en-US" sz="2400" b="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dirty="0">
                          <a:latin typeface="Cambria Math" charset="0"/>
                        </a:rPr>
                        <m:t>∀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charset="0"/>
                            </a:rPr>
                            <m:t>S</m:t>
                          </m:r>
                        </m:e>
                      </m:d>
                      <m:r>
                        <a:rPr lang="en-US" sz="2400" b="0" i="1" dirty="0" smtClean="0">
                          <a:latin typeface="Cambria Math" charset="0"/>
                        </a:rPr>
                        <m:t>≤</m:t>
                      </m:r>
                      <m:r>
                        <a:rPr lang="en-US" sz="2400" b="0" i="1" dirty="0" smtClean="0">
                          <a:latin typeface="Cambria Math" charset="0"/>
                        </a:rPr>
                        <m:t>𝑂</m:t>
                      </m:r>
                      <m:r>
                        <a:rPr lang="en-US" sz="2400" b="0" i="1" dirty="0" smtClean="0">
                          <a:latin typeface="Cambria Math" charset="0"/>
                        </a:rPr>
                        <m:t>(</m:t>
                      </m:r>
                      <m:func>
                        <m:func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dirty="0" smtClean="0">
                              <a:latin typeface="Cambria Math" charset="0"/>
                            </a:rPr>
                            <m:t>𝑘</m:t>
                          </m:r>
                        </m:e>
                      </m:func>
                      <m:r>
                        <a:rPr lang="en-US" sz="2400" b="0" i="1" dirty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b="0" dirty="0" smtClean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874" y="5272387"/>
                <a:ext cx="3566617" cy="770404"/>
              </a:xfrm>
              <a:prstGeom prst="rect">
                <a:avLst/>
              </a:prstGeom>
              <a:blipFill rotWithShape="0">
                <a:blip r:embed="rId7"/>
                <a:stretch>
                  <a:fillRect l="-1538" r="-1538" b="-17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8216874" y="4702348"/>
            <a:ext cx="148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know: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/>
              <p:cNvSpPr txBox="1">
                <a:spLocks/>
              </p:cNvSpPr>
              <p:nvPr/>
            </p:nvSpPr>
            <p:spPr>
              <a:xfrm>
                <a:off x="1097280" y="1845734"/>
                <a:ext cx="3084976" cy="23215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b="1" dirty="0" smtClean="0"/>
                  <a:t>Lemma 1</a:t>
                </a:r>
                <a:r>
                  <a:rPr lang="en-US" sz="2200" dirty="0" smtClean="0"/>
                  <a:t>: If two mixtures of ≤ k product distributions agree on all degree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charset="0"/>
                      </a:rPr>
                      <m:t>2</m:t>
                    </m:r>
                    <m:func>
                      <m:funcPr>
                        <m:ctrlPr>
                          <a:rPr lang="en-US" sz="220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200" i="1" smtClean="0">
                            <a:latin typeface="Cambria Math" charset="0"/>
                          </a:rPr>
                          <m:t>(2</m:t>
                        </m:r>
                        <m:r>
                          <a:rPr lang="en-US" sz="2200" i="1" smtClean="0">
                            <a:latin typeface="Cambria Math" charset="0"/>
                          </a:rPr>
                          <m:t>𝑘</m:t>
                        </m:r>
                        <m:r>
                          <a:rPr lang="en-US" sz="2200" i="1" smtClean="0">
                            <a:latin typeface="Cambria Math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200" dirty="0" smtClean="0"/>
                  <a:t> moments, they are identical as distributions.</a:t>
                </a:r>
                <a:endParaRPr lang="en-US" sz="2200" dirty="0"/>
              </a:p>
            </p:txBody>
          </p:sp>
        </mc:Choice>
        <mc:Fallback xmlns="">
          <p:sp>
            <p:nvSpPr>
              <p:cNvPr id="2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845734"/>
                <a:ext cx="3084976" cy="2321532"/>
              </a:xfrm>
              <a:prstGeom prst="rect">
                <a:avLst/>
              </a:prstGeom>
              <a:blipFill rotWithShape="0">
                <a:blip r:embed="rId8"/>
                <a:stretch>
                  <a:fillRect l="-2362" t="-522" r="-7087" b="-2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/>
              <p:cNvSpPr txBox="1">
                <a:spLocks/>
              </p:cNvSpPr>
              <p:nvPr/>
            </p:nvSpPr>
            <p:spPr>
              <a:xfrm>
                <a:off x="1097280" y="4702348"/>
                <a:ext cx="3084976" cy="141363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b="1" dirty="0" smtClean="0"/>
                  <a:t>Lemma 2</a:t>
                </a:r>
                <a:r>
                  <a:rPr lang="en-US" sz="2200" dirty="0" smtClean="0"/>
                  <a:t>: The rows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smtClean="0"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200" i="1" smtClean="0">
                            <a:latin typeface="Cambria Math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200" b="1" dirty="0" smtClean="0"/>
                  <a:t> </a:t>
                </a:r>
                <a:r>
                  <a:rPr lang="en-US" sz="2200" dirty="0" smtClean="0"/>
                  <a:t>of M for which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200" i="1" smtClean="0"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en-US" sz="2200" i="1" smtClean="0">
                        <a:latin typeface="Cambria Math" charset="0"/>
                      </a:rPr>
                      <m:t>≤</m:t>
                    </m:r>
                    <m:r>
                      <a:rPr lang="en-US" sz="2200" b="0" i="1" smtClean="0">
                        <a:latin typeface="Cambria Math" charset="0"/>
                      </a:rPr>
                      <m:t>2</m:t>
                    </m:r>
                    <m:func>
                      <m:func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𝑘</m:t>
                        </m:r>
                      </m:e>
                    </m:func>
                  </m:oMath>
                </a14:m>
                <a:r>
                  <a:rPr lang="en-US" sz="2200" dirty="0" smtClean="0"/>
                  <a:t> span the rows of M.</a:t>
                </a:r>
                <a:endParaRPr lang="en-US" sz="2200" dirty="0"/>
              </a:p>
            </p:txBody>
          </p:sp>
        </mc:Choice>
        <mc:Fallback xmlns="">
          <p:sp>
            <p:nvSpPr>
              <p:cNvPr id="2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4702348"/>
                <a:ext cx="3084976" cy="1413639"/>
              </a:xfrm>
              <a:prstGeom prst="rect">
                <a:avLst/>
              </a:prstGeom>
              <a:blipFill rotWithShape="0">
                <a:blip r:embed="rId9"/>
                <a:stretch>
                  <a:fillRect l="-2362" t="-855" r="-1181" b="-4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ontent Placeholder 2"/>
          <p:cNvSpPr txBox="1">
            <a:spLocks/>
          </p:cNvSpPr>
          <p:nvPr/>
        </p:nvSpPr>
        <p:spPr>
          <a:xfrm>
            <a:off x="1097280" y="4167266"/>
            <a:ext cx="3084976" cy="5350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45720" rIns="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Enough to show: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9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6" grpId="0"/>
      <p:bldP spid="2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O(log k)-degree moments suffice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216874" y="2415773"/>
                <a:ext cx="3566617" cy="7704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en-US" sz="24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=0</m:t>
                      </m:r>
                    </m:oMath>
                  </m:oMathPara>
                </a14:m>
                <a:endParaRPr lang="en-US" sz="2400" b="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dirty="0">
                          <a:latin typeface="Cambria Math" charset="0"/>
                        </a:rPr>
                        <m:t>∀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charset="0"/>
                            </a:rPr>
                            <m:t>S</m:t>
                          </m:r>
                        </m:e>
                      </m:d>
                    </m:oMath>
                  </m:oMathPara>
                </a14:m>
                <a:endParaRPr lang="en-US" sz="2400" b="0" dirty="0" smtClean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874" y="2415773"/>
                <a:ext cx="3566617" cy="770404"/>
              </a:xfrm>
              <a:prstGeom prst="rect">
                <a:avLst/>
              </a:prstGeom>
              <a:blipFill rotWithShape="0">
                <a:blip r:embed="rId6"/>
                <a:stretch>
                  <a:fillRect l="-1538" r="-1538" b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216874" y="1845734"/>
            <a:ext cx="1410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want: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216874" y="5272387"/>
                <a:ext cx="3566617" cy="7704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en-US" sz="24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𝔼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~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=0</m:t>
                      </m:r>
                    </m:oMath>
                  </m:oMathPara>
                </a14:m>
                <a:endParaRPr lang="en-US" sz="2400" b="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dirty="0">
                          <a:latin typeface="Cambria Math" charset="0"/>
                        </a:rPr>
                        <m:t>∀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charset="0"/>
                            </a:rPr>
                            <m:t>S</m:t>
                          </m:r>
                        </m:e>
                      </m:d>
                      <m:r>
                        <a:rPr lang="en-US" sz="2400" b="0" i="1" dirty="0" smtClean="0">
                          <a:latin typeface="Cambria Math" charset="0"/>
                        </a:rPr>
                        <m:t>≤</m:t>
                      </m:r>
                      <m:r>
                        <a:rPr lang="en-US" sz="2400" b="0" i="1" dirty="0" smtClean="0">
                          <a:latin typeface="Cambria Math" charset="0"/>
                        </a:rPr>
                        <m:t>𝑂</m:t>
                      </m:r>
                      <m:r>
                        <a:rPr lang="en-US" sz="2400" b="0" i="1" dirty="0" smtClean="0">
                          <a:latin typeface="Cambria Math" charset="0"/>
                        </a:rPr>
                        <m:t>(</m:t>
                      </m:r>
                      <m:func>
                        <m:func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dirty="0" smtClean="0">
                              <a:latin typeface="Cambria Math" charset="0"/>
                            </a:rPr>
                            <m:t>𝑘</m:t>
                          </m:r>
                        </m:e>
                      </m:func>
                      <m:r>
                        <a:rPr lang="en-US" sz="2400" b="0" i="1" dirty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b="0" dirty="0" smtClean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874" y="5272387"/>
                <a:ext cx="3566617" cy="770404"/>
              </a:xfrm>
              <a:prstGeom prst="rect">
                <a:avLst/>
              </a:prstGeom>
              <a:blipFill rotWithShape="0">
                <a:blip r:embed="rId7"/>
                <a:stretch>
                  <a:fillRect l="-1538" r="-1538" b="-17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8216874" y="4702348"/>
            <a:ext cx="148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know: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/>
              <p:cNvSpPr txBox="1">
                <a:spLocks/>
              </p:cNvSpPr>
              <p:nvPr/>
            </p:nvSpPr>
            <p:spPr>
              <a:xfrm>
                <a:off x="1097280" y="1845734"/>
                <a:ext cx="3084976" cy="23215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b="1" dirty="0" smtClean="0"/>
                  <a:t>Lemma 1</a:t>
                </a:r>
                <a:r>
                  <a:rPr lang="en-US" sz="2200" dirty="0" smtClean="0"/>
                  <a:t>: If two mixtures of ≤ k product distributions agree on all degree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charset="0"/>
                      </a:rPr>
                      <m:t>2</m:t>
                    </m:r>
                    <m:func>
                      <m:funcPr>
                        <m:ctrlPr>
                          <a:rPr lang="en-US" sz="220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200" i="1" smtClean="0">
                            <a:latin typeface="Cambria Math" charset="0"/>
                          </a:rPr>
                          <m:t>(2</m:t>
                        </m:r>
                        <m:r>
                          <a:rPr lang="en-US" sz="2200" i="1" smtClean="0">
                            <a:latin typeface="Cambria Math" charset="0"/>
                          </a:rPr>
                          <m:t>𝑘</m:t>
                        </m:r>
                        <m:r>
                          <a:rPr lang="en-US" sz="2200" i="1" smtClean="0">
                            <a:latin typeface="Cambria Math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200" dirty="0" smtClean="0"/>
                  <a:t> moments, they are identical as distributions.</a:t>
                </a:r>
                <a:endParaRPr lang="en-US" sz="2200" dirty="0"/>
              </a:p>
            </p:txBody>
          </p:sp>
        </mc:Choice>
        <mc:Fallback xmlns="">
          <p:sp>
            <p:nvSpPr>
              <p:cNvPr id="2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845734"/>
                <a:ext cx="3084976" cy="2321532"/>
              </a:xfrm>
              <a:prstGeom prst="rect">
                <a:avLst/>
              </a:prstGeom>
              <a:blipFill rotWithShape="0">
                <a:blip r:embed="rId8"/>
                <a:stretch>
                  <a:fillRect l="-2362" t="-522" r="-7087" b="-2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Content Placeholder 2"/>
              <p:cNvSpPr txBox="1">
                <a:spLocks/>
              </p:cNvSpPr>
              <p:nvPr/>
            </p:nvSpPr>
            <p:spPr>
              <a:xfrm>
                <a:off x="1097280" y="4702348"/>
                <a:ext cx="3084976" cy="141363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b="1" dirty="0" smtClean="0"/>
                  <a:t>Lemma 2</a:t>
                </a:r>
                <a:r>
                  <a:rPr lang="en-US" sz="2200" dirty="0" smtClean="0"/>
                  <a:t>: The rows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smtClean="0"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200" i="1" smtClean="0">
                            <a:latin typeface="Cambria Math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200" b="1" dirty="0" smtClean="0"/>
                  <a:t> </a:t>
                </a:r>
                <a:r>
                  <a:rPr lang="en-US" sz="2200" dirty="0" smtClean="0"/>
                  <a:t>of M for which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200" i="1" smtClean="0"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en-US" sz="2200" i="1" smtClean="0">
                        <a:latin typeface="Cambria Math" charset="0"/>
                      </a:rPr>
                      <m:t>≤</m:t>
                    </m:r>
                    <m:r>
                      <a:rPr lang="en-US" sz="2200" b="0" i="1" smtClean="0">
                        <a:latin typeface="Cambria Math" charset="0"/>
                      </a:rPr>
                      <m:t>2</m:t>
                    </m:r>
                    <m:func>
                      <m:func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𝑘</m:t>
                        </m:r>
                      </m:e>
                    </m:func>
                  </m:oMath>
                </a14:m>
                <a:r>
                  <a:rPr lang="en-US" sz="2200" dirty="0" smtClean="0"/>
                  <a:t> span the rows of M.</a:t>
                </a:r>
                <a:endParaRPr lang="en-US" sz="2200" dirty="0"/>
              </a:p>
            </p:txBody>
          </p:sp>
        </mc:Choice>
        <mc:Fallback xmlns="">
          <p:sp>
            <p:nvSpPr>
              <p:cNvPr id="2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4702348"/>
                <a:ext cx="3084976" cy="1413639"/>
              </a:xfrm>
              <a:prstGeom prst="rect">
                <a:avLst/>
              </a:prstGeom>
              <a:blipFill rotWithShape="0">
                <a:blip r:embed="rId9"/>
                <a:stretch>
                  <a:fillRect l="-2362" t="-855" r="-1181" b="-4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Content Placeholder 2"/>
          <p:cNvSpPr txBox="1">
            <a:spLocks/>
          </p:cNvSpPr>
          <p:nvPr/>
        </p:nvSpPr>
        <p:spPr>
          <a:xfrm>
            <a:off x="1097280" y="4167266"/>
            <a:ext cx="3084976" cy="5350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45720" rIns="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Enough to show: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425696" y="2261888"/>
                <a:ext cx="3547872" cy="38540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696" y="2261888"/>
                <a:ext cx="3547872" cy="385409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4425696" y="1845736"/>
            <a:ext cx="3547872" cy="306166"/>
            <a:chOff x="6253897" y="2760732"/>
            <a:chExt cx="1768840" cy="3077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 flipH="1">
                  <a:off x="6253897" y="2760732"/>
                  <a:ext cx="1768840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oMath>
                    </m:oMathPara>
                  </a14:m>
                  <a:endParaRPr lang="en-US" sz="2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253897" y="2760732"/>
                  <a:ext cx="1768840" cy="307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142000" b="-18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Connector 30"/>
            <p:cNvCxnSpPr/>
            <p:nvPr/>
          </p:nvCxnSpPr>
          <p:spPr>
            <a:xfrm>
              <a:off x="6373817" y="2954488"/>
              <a:ext cx="5913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7283481" y="2954488"/>
              <a:ext cx="622218" cy="74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7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O(log k)-degree moments suffice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425696" y="2261888"/>
                <a:ext cx="3547872" cy="3854099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696" y="2261888"/>
                <a:ext cx="3547872" cy="3854099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4425696" y="1845736"/>
            <a:ext cx="3547872" cy="306166"/>
            <a:chOff x="6253897" y="2760732"/>
            <a:chExt cx="1768840" cy="3077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 flipH="1">
                  <a:off x="6253897" y="2760732"/>
                  <a:ext cx="1768840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oMath>
                    </m:oMathPara>
                  </a14:m>
                  <a:endParaRPr lang="en-US" sz="2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6253897" y="2760732"/>
                  <a:ext cx="1768840" cy="30777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t="-142000" b="-18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Straight Connector 13"/>
            <p:cNvCxnSpPr/>
            <p:nvPr/>
          </p:nvCxnSpPr>
          <p:spPr>
            <a:xfrm>
              <a:off x="6373817" y="2954488"/>
              <a:ext cx="5913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7283481" y="2954488"/>
              <a:ext cx="622218" cy="74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/>
              <p:cNvSpPr txBox="1">
                <a:spLocks/>
              </p:cNvSpPr>
              <p:nvPr/>
            </p:nvSpPr>
            <p:spPr>
              <a:xfrm>
                <a:off x="1097280" y="1845734"/>
                <a:ext cx="3084976" cy="2321532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b="1" dirty="0" smtClean="0"/>
                  <a:t>Lemma 1</a:t>
                </a:r>
                <a:r>
                  <a:rPr lang="en-US" sz="2200" dirty="0" smtClean="0"/>
                  <a:t>: If two mixtures of ≤ k product distributions agree on all degree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charset="0"/>
                      </a:rPr>
                      <m:t>2</m:t>
                    </m:r>
                    <m:func>
                      <m:funcPr>
                        <m:ctrlPr>
                          <a:rPr lang="en-US" sz="220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200" i="1" smtClean="0">
                            <a:latin typeface="Cambria Math" charset="0"/>
                          </a:rPr>
                          <m:t>(2</m:t>
                        </m:r>
                        <m:r>
                          <a:rPr lang="en-US" sz="2200" i="1" smtClean="0">
                            <a:latin typeface="Cambria Math" charset="0"/>
                          </a:rPr>
                          <m:t>𝑘</m:t>
                        </m:r>
                        <m:r>
                          <a:rPr lang="en-US" sz="2200" i="1" smtClean="0">
                            <a:latin typeface="Cambria Math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200" dirty="0" smtClean="0"/>
                  <a:t> moments, they are identical as distributions.</a:t>
                </a:r>
                <a:endParaRPr lang="en-US" sz="2200" dirty="0"/>
              </a:p>
            </p:txBody>
          </p:sp>
        </mc:Choice>
        <mc:Fallback xmlns=""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845734"/>
                <a:ext cx="3084976" cy="2321532"/>
              </a:xfrm>
              <a:prstGeom prst="rect">
                <a:avLst/>
              </a:prstGeom>
              <a:blipFill rotWithShape="0">
                <a:blip r:embed="rId4"/>
                <a:stretch>
                  <a:fillRect l="-2362" t="-522" r="-7087" b="-2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ontent Placeholder 2"/>
              <p:cNvSpPr txBox="1">
                <a:spLocks/>
              </p:cNvSpPr>
              <p:nvPr/>
            </p:nvSpPr>
            <p:spPr>
              <a:xfrm>
                <a:off x="1097280" y="4702348"/>
                <a:ext cx="3084976" cy="1413639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200" b="1" dirty="0" smtClean="0"/>
                  <a:t>Lemma 2</a:t>
                </a:r>
                <a:r>
                  <a:rPr lang="en-US" sz="2200" dirty="0" smtClean="0"/>
                  <a:t>: The rows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200" smtClean="0"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200" i="1" smtClean="0">
                            <a:latin typeface="Cambria Math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200" b="1" dirty="0" smtClean="0"/>
                  <a:t> </a:t>
                </a:r>
                <a:r>
                  <a:rPr lang="en-US" sz="2200" dirty="0" smtClean="0"/>
                  <a:t>of M for which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20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200" i="1" smtClean="0"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en-US" sz="2200" i="1" smtClean="0">
                        <a:latin typeface="Cambria Math" charset="0"/>
                      </a:rPr>
                      <m:t>≤</m:t>
                    </m:r>
                    <m:r>
                      <a:rPr lang="en-US" sz="2200" b="0" i="1" smtClean="0">
                        <a:latin typeface="Cambria Math" charset="0"/>
                      </a:rPr>
                      <m:t>2</m:t>
                    </m:r>
                    <m:func>
                      <m:funcPr>
                        <m:ctrlPr>
                          <a:rPr lang="en-US" sz="22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 b="0" i="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200" b="0" i="1" smtClean="0">
                            <a:latin typeface="Cambria Math" charset="0"/>
                          </a:rPr>
                          <m:t>𝑘</m:t>
                        </m:r>
                      </m:e>
                    </m:func>
                  </m:oMath>
                </a14:m>
                <a:r>
                  <a:rPr lang="en-US" sz="2200" dirty="0" smtClean="0"/>
                  <a:t> span the rows of M.</a:t>
                </a:r>
                <a:endParaRPr lang="en-US" sz="2200" dirty="0"/>
              </a:p>
            </p:txBody>
          </p:sp>
        </mc:Choice>
        <mc:Fallback xmlns="">
          <p:sp>
            <p:nvSpPr>
              <p:cNvPr id="2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4702348"/>
                <a:ext cx="3084976" cy="1413639"/>
              </a:xfrm>
              <a:prstGeom prst="rect">
                <a:avLst/>
              </a:prstGeom>
              <a:blipFill rotWithShape="0">
                <a:blip r:embed="rId5"/>
                <a:stretch>
                  <a:fillRect l="-2362" t="-855" r="-1181" b="-4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ontent Placeholder 2"/>
          <p:cNvSpPr txBox="1">
            <a:spLocks/>
          </p:cNvSpPr>
          <p:nvPr/>
        </p:nvSpPr>
        <p:spPr>
          <a:xfrm>
            <a:off x="1097280" y="4167266"/>
            <a:ext cx="3084976" cy="5350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00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45720" rIns="0" bIns="45720" rtlCol="0" anchor="ctr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Enough to show: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216873" y="2415773"/>
                <a:ext cx="3566617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𝜇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=0</m:t>
                      </m:r>
                    </m:oMath>
                  </m:oMathPara>
                </a14:m>
                <a:endParaRPr lang="en-US" sz="2400" b="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dirty="0">
                          <a:latin typeface="Cambria Math" charset="0"/>
                        </a:rPr>
                        <m:t>∀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charset="0"/>
                            </a:rPr>
                            <m:t>S</m:t>
                          </m:r>
                        </m:e>
                      </m:d>
                    </m:oMath>
                  </m:oMathPara>
                </a14:m>
                <a:endParaRPr lang="en-US" sz="2400" b="0" dirty="0" smtClean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873" y="2415773"/>
                <a:ext cx="3566617" cy="738664"/>
              </a:xfrm>
              <a:prstGeom prst="rect">
                <a:avLst/>
              </a:prstGeom>
              <a:blipFill rotWithShape="0">
                <a:blip r:embed="rId6"/>
                <a:stretch>
                  <a:fillRect b="-4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8216874" y="1845734"/>
            <a:ext cx="1410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want: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216874" y="5272387"/>
                <a:ext cx="3566616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𝜇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=0</m:t>
                      </m:r>
                    </m:oMath>
                  </m:oMathPara>
                </a14:m>
                <a:endParaRPr lang="en-US" sz="2400" i="1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dirty="0">
                          <a:latin typeface="Cambria Math" charset="0"/>
                        </a:rPr>
                        <m:t>∀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charset="0"/>
                            </a:rPr>
                            <m:t>S</m:t>
                          </m:r>
                          <m:r>
                            <a:rPr lang="en-US" sz="2400" b="0" i="0" dirty="0" smtClean="0">
                              <a:latin typeface="Cambria Math" charset="0"/>
                            </a:rPr>
                            <m:t>′</m:t>
                          </m:r>
                        </m:e>
                      </m:d>
                      <m:r>
                        <a:rPr lang="en-US" sz="2400" b="0" i="1" dirty="0" smtClean="0">
                          <a:latin typeface="Cambria Math" charset="0"/>
                        </a:rPr>
                        <m:t>≤</m:t>
                      </m:r>
                      <m:r>
                        <a:rPr lang="en-US" sz="2400" b="0" i="1" dirty="0" smtClean="0">
                          <a:latin typeface="Cambria Math" charset="0"/>
                        </a:rPr>
                        <m:t>𝑂</m:t>
                      </m:r>
                      <m:r>
                        <a:rPr lang="en-US" sz="2400" b="0" i="1" dirty="0" smtClean="0">
                          <a:latin typeface="Cambria Math" charset="0"/>
                        </a:rPr>
                        <m:t>(</m:t>
                      </m:r>
                      <m:func>
                        <m:funcPr>
                          <m:ctrlPr>
                            <a:rPr lang="en-US" sz="2400" b="0" i="1" dirty="0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dirty="0" smtClean="0">
                              <a:latin typeface="Cambria Math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dirty="0" smtClean="0">
                              <a:latin typeface="Cambria Math" charset="0"/>
                            </a:rPr>
                            <m:t>𝑘</m:t>
                          </m:r>
                        </m:e>
                      </m:func>
                      <m:r>
                        <a:rPr lang="en-US" sz="2400" b="0" i="1" dirty="0" smtClean="0">
                          <a:latin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b="0" dirty="0" smtClean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874" y="5272387"/>
                <a:ext cx="3566616" cy="738664"/>
              </a:xfrm>
              <a:prstGeom prst="rect">
                <a:avLst/>
              </a:prstGeom>
              <a:blipFill rotWithShape="0">
                <a:blip r:embed="rId7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/>
          <p:cNvSpPr txBox="1"/>
          <p:nvPr/>
        </p:nvSpPr>
        <p:spPr>
          <a:xfrm>
            <a:off x="8216874" y="4702348"/>
            <a:ext cx="14848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 know: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216873" y="3169427"/>
                <a:ext cx="3809923" cy="159934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000" i="1" smtClean="0">
                              <a:latin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charset="0"/>
                            </a:rPr>
                            <m:t>,</m:t>
                          </m:r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𝜇</m:t>
                          </m:r>
                        </m:e>
                      </m:d>
                    </m:oMath>
                  </m:oMathPara>
                </a14:m>
                <a:endParaRPr lang="en-US" sz="2000" i="1" dirty="0" smtClean="0">
                  <a:latin typeface="Cambria Math" charset="0"/>
                </a:endParaRPr>
              </a:p>
              <a:p>
                <a:r>
                  <a:rPr lang="en-US" sz="2000" i="1" dirty="0" smtClean="0">
                    <a:latin typeface="Cambria Math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naryPr>
                          <m:sub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brk m:alnAt="9"/>
                                  </m:rPr>
                                  <a:rPr lang="en-US" sz="2000" b="0" i="1" smtClean="0">
                                    <a:latin typeface="Cambria Math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m:rPr>
                                <m:brk m:alnAt="9"/>
                              </m:rPr>
                              <a:rPr lang="en-US" sz="2000" b="0" i="1" smtClean="0">
                                <a:latin typeface="Cambria Math" charset="0"/>
                              </a:rPr>
                              <m:t>: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0" i="1" smtClean="0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9"/>
                                      </m:rPr>
                                      <a:rPr lang="en-US" sz="2000" b="0" i="1" smtClean="0">
                                        <a:latin typeface="Cambria Math" charset="0"/>
                                      </a:rPr>
                                      <m:t>𝑆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000" b="0" i="1" smtClean="0">
                                <a:latin typeface="Cambria Math" charset="0"/>
                              </a:rPr>
                              <m:t>≤</m:t>
                            </m:r>
                            <m:r>
                              <a:rPr lang="en-US" sz="2000" b="0" i="1" smtClean="0">
                                <a:latin typeface="Cambria Math" charset="0"/>
                              </a:rPr>
                              <m:t>𝑂</m:t>
                            </m:r>
                            <m:r>
                              <a:rPr lang="en-US" sz="2000" b="0" i="1" smtClean="0">
                                <a:latin typeface="Cambria Math" charset="0"/>
                              </a:rPr>
                              <m:t>(</m:t>
                            </m:r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𝑘</m:t>
                                </m:r>
                              </m:e>
                            </m:func>
                            <m:r>
                              <a:rPr lang="en-US" sz="2000" b="0" i="1" smtClean="0">
                                <a:latin typeface="Cambria Math" charset="0"/>
                              </a:rPr>
                              <m:t>)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charset="0"/>
                                  </a:rPr>
                                  <m:t>𝑆</m:t>
                                </m:r>
                                <m:r>
                                  <a:rPr lang="en-US" sz="2000" i="1">
                                    <a:latin typeface="Cambria Math" charset="0"/>
                                  </a:rPr>
                                  <m:t>′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𝑆</m:t>
                                </m:r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′</m:t>
                                </m:r>
                              </m:sub>
                            </m:sSub>
                          </m:e>
                        </m:nary>
                        <m:r>
                          <a:rPr lang="en-US" sz="2000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e>
                    </m:d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000" i="1">
                            <a:latin typeface="Cambria Math" charset="0"/>
                          </a:rPr>
                        </m:ctrlPr>
                      </m:naryPr>
                      <m:sub>
                        <m:sSup>
                          <m:sSup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sSupPr>
                          <m:e>
                            <m:r>
                              <m:rPr>
                                <m:brk m:alnAt="9"/>
                              </m:rPr>
                              <a:rPr lang="en-US" sz="2000" i="1">
                                <a:latin typeface="Cambria Math" charset="0"/>
                              </a:rPr>
                              <m:t>𝑆</m:t>
                            </m:r>
                          </m:e>
                          <m:sup>
                            <m:r>
                              <a:rPr lang="en-US" sz="2000" i="1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brk m:alnAt="9"/>
                          </m:rPr>
                          <a:rPr lang="en-US" sz="2000" i="1">
                            <a:latin typeface="Cambria Math" charset="0"/>
                          </a:rPr>
                          <m:t>: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brk m:alnAt="9"/>
                                  </m:rPr>
                                  <a:rPr lang="en-US" sz="2000" i="1">
                                    <a:latin typeface="Cambria Math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2000" i="1">
                            <a:latin typeface="Cambria Math" charset="0"/>
                          </a:rPr>
                          <m:t>≤</m:t>
                        </m:r>
                        <m:r>
                          <a:rPr lang="en-US" sz="2000" i="1">
                            <a:latin typeface="Cambria Math" charset="0"/>
                          </a:rPr>
                          <m:t>𝑂</m:t>
                        </m:r>
                        <m:r>
                          <a:rPr lang="en-US" sz="2000" i="1">
                            <a:latin typeface="Cambria Math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𝑘</m:t>
                            </m:r>
                          </m:e>
                        </m:func>
                        <m:r>
                          <a:rPr lang="en-US" sz="2000" i="1">
                            <a:latin typeface="Cambria Math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sz="2000" i="1">
                                <a:latin typeface="Cambria Math" charset="0"/>
                              </a:rPr>
                              <m:t>𝑆</m:t>
                            </m:r>
                            <m:r>
                              <a:rPr lang="en-US" sz="2000" i="1">
                                <a:latin typeface="Cambria Math" charset="0"/>
                              </a:rPr>
                              <m:t>′</m:t>
                            </m:r>
                          </m:sub>
                        </m:sSub>
                        <m:d>
                          <m:dPr>
                            <m:begChr m:val="⟨"/>
                            <m:endChr m:val="⟩"/>
                            <m:ctrlPr>
                              <a:rPr lang="en-US" sz="2000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𝑆</m:t>
                                </m:r>
                                <m:r>
                                  <a:rPr lang="en-US" sz="2000" b="0" i="1" smtClean="0">
                                    <a:latin typeface="Cambria Math" charset="0"/>
                                  </a:rPr>
                                  <m:t>′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𝜇</m:t>
                            </m:r>
                          </m:e>
                        </m:d>
                      </m:e>
                    </m:nary>
                  </m:oMath>
                </a14:m>
                <a:endParaRPr lang="en-US" sz="2000" dirty="0" smtClean="0"/>
              </a:p>
              <a:p>
                <a:r>
                  <a:rPr lang="en-US" sz="2000" dirty="0" smtClean="0"/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=0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6873" y="3169427"/>
                <a:ext cx="3809923" cy="1599349"/>
              </a:xfrm>
              <a:prstGeom prst="rect">
                <a:avLst/>
              </a:prstGeom>
              <a:blipFill rotWithShape="0">
                <a:blip r:embed="rId8"/>
                <a:stretch>
                  <a:fillRect b="-22727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154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O(log k)-degree moments suffice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97280" y="1841916"/>
                <a:ext cx="10058400" cy="41620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 smtClean="0"/>
                  <a:t>Lemma 2</a:t>
                </a:r>
                <a:r>
                  <a:rPr lang="en-US" sz="2400" dirty="0" smtClean="0"/>
                  <a:t>: The rows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smtClean="0"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400" i="1" smtClean="0">
                            <a:latin typeface="Cambria Math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of M for which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en-US" sz="2400" i="1" smtClean="0">
                        <a:latin typeface="Cambria Math" charset="0"/>
                      </a:rPr>
                      <m:t>≤</m:t>
                    </m:r>
                    <m:r>
                      <a:rPr lang="en-US" sz="2400" b="0" i="1" smtClean="0">
                        <a:latin typeface="Cambria Math" charset="0"/>
                      </a:rPr>
                      <m:t>2</m:t>
                    </m:r>
                    <m:func>
                      <m:func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𝑘</m:t>
                        </m:r>
                      </m:e>
                    </m:func>
                  </m:oMath>
                </a14:m>
                <a:r>
                  <a:rPr lang="en-US" sz="2400" dirty="0" smtClean="0"/>
                  <a:t> span the rows of M.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841916"/>
                <a:ext cx="10058400" cy="416203"/>
              </a:xfrm>
              <a:prstGeom prst="rect">
                <a:avLst/>
              </a:prstGeom>
              <a:blipFill rotWithShape="0">
                <a:blip r:embed="rId2"/>
                <a:stretch>
                  <a:fillRect l="-847" t="-18571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97280" y="2713220"/>
                <a:ext cx="3550908" cy="17741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Take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sz="2400" dirty="0" smtClean="0"/>
                  <a:t>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2</m:t>
                    </m:r>
                    <m:func>
                      <m:func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𝑘</m:t>
                        </m:r>
                      </m:e>
                    </m:func>
                    <m:r>
                      <a:rPr lang="en-US" sz="2400" b="0" i="1" smtClean="0">
                        <a:latin typeface="Cambria Math" charset="0"/>
                      </a:rPr>
                      <m:t>+1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r>
                  <a:rPr lang="en-US" sz="2400" dirty="0" smtClean="0"/>
                  <a:t>Want: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charset="0"/>
                            </a:rPr>
                            <m:t>𝑀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𝑇</m:t>
                          </m:r>
                          <m:r>
                            <a:rPr lang="en-US" sz="2400" b="0" i="1" smtClean="0">
                              <a:latin typeface="Cambria Math" charset="0"/>
                            </a:rPr>
                            <m:t>: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𝑇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charset="0"/>
                            </a:rPr>
                            <m:t>≤2</m:t>
                          </m:r>
                          <m:func>
                            <m:func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𝑘</m:t>
                              </m:r>
                            </m:e>
                          </m:func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𝑇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𝑇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713220"/>
                <a:ext cx="3550908" cy="1774140"/>
              </a:xfrm>
              <a:prstGeom prst="rect">
                <a:avLst/>
              </a:prstGeom>
              <a:blipFill rotWithShape="0">
                <a:blip r:embed="rId3"/>
                <a:stretch>
                  <a:fillRect l="-2577" t="-2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735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O(log k)-degree moments suffice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97280" y="1841916"/>
                <a:ext cx="10058400" cy="41620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 smtClean="0"/>
                  <a:t>Lemma 2</a:t>
                </a:r>
                <a:r>
                  <a:rPr lang="en-US" sz="2400" dirty="0" smtClean="0"/>
                  <a:t>: The rows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smtClean="0"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400" i="1" smtClean="0">
                            <a:latin typeface="Cambria Math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of M for which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en-US" sz="2400" i="1" smtClean="0">
                        <a:latin typeface="Cambria Math" charset="0"/>
                      </a:rPr>
                      <m:t>≤</m:t>
                    </m:r>
                    <m:r>
                      <a:rPr lang="en-US" sz="2400" b="0" i="1" smtClean="0">
                        <a:latin typeface="Cambria Math" charset="0"/>
                      </a:rPr>
                      <m:t>2</m:t>
                    </m:r>
                    <m:func>
                      <m:func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𝑘</m:t>
                        </m:r>
                      </m:e>
                    </m:func>
                  </m:oMath>
                </a14:m>
                <a:r>
                  <a:rPr lang="en-US" sz="2400" dirty="0" smtClean="0"/>
                  <a:t> span the rows of M.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841916"/>
                <a:ext cx="10058400" cy="416203"/>
              </a:xfrm>
              <a:prstGeom prst="rect">
                <a:avLst/>
              </a:prstGeom>
              <a:blipFill rotWithShape="0">
                <a:blip r:embed="rId3"/>
                <a:stretch>
                  <a:fillRect l="-847" t="-18571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97280" y="2713220"/>
                <a:ext cx="3454022" cy="20497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Take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sz="2400" dirty="0" smtClean="0"/>
                  <a:t>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2</m:t>
                    </m:r>
                    <m:func>
                      <m:func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𝑘</m:t>
                        </m:r>
                      </m:e>
                    </m:func>
                    <m:r>
                      <a:rPr lang="en-US" sz="2400" b="0" i="1" smtClean="0">
                        <a:latin typeface="Cambria Math" charset="0"/>
                      </a:rPr>
                      <m:t>+1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r>
                  <a:rPr lang="en-US" sz="2400" dirty="0" smtClean="0"/>
                  <a:t>Want: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M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: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≤2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⊆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𝑆</m:t>
                              </m:r>
                            </m:e>
                          </m:eqAr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𝑇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𝑇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713220"/>
                <a:ext cx="3454022" cy="2049728"/>
              </a:xfrm>
              <a:prstGeom prst="rect">
                <a:avLst/>
              </a:prstGeom>
              <a:blipFill rotWithShape="0">
                <a:blip r:embed="rId4"/>
                <a:stretch>
                  <a:fillRect l="-2646" t="-2381" r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 rot="5400000">
            <a:off x="2638875" y="3035937"/>
            <a:ext cx="370831" cy="34540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7280" y="4948363"/>
            <a:ext cx="3454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multilinear polynomial in rows in m</a:t>
            </a:r>
            <a:endParaRPr lang="en-US" sz="1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8078732"/>
              </p:ext>
            </p:extLst>
          </p:nvPr>
        </p:nvGraphicFramePr>
        <p:xfrm>
          <a:off x="4691918" y="2713220"/>
          <a:ext cx="5549360" cy="3186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4936"/>
                <a:gridCol w="554936"/>
                <a:gridCol w="554936"/>
                <a:gridCol w="554936"/>
                <a:gridCol w="554936"/>
                <a:gridCol w="554936"/>
                <a:gridCol w="554936"/>
                <a:gridCol w="554936"/>
                <a:gridCol w="554936"/>
                <a:gridCol w="554936"/>
              </a:tblGrid>
              <a:tr h="6372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1/2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2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2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2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2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57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O(log k)-degree moments suffice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97280" y="1841916"/>
                <a:ext cx="10058400" cy="41620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 smtClean="0"/>
                  <a:t>Lemma 2</a:t>
                </a:r>
                <a:r>
                  <a:rPr lang="en-US" sz="2400" dirty="0" smtClean="0"/>
                  <a:t>: The rows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smtClean="0"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400" i="1" smtClean="0">
                            <a:latin typeface="Cambria Math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of M for which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en-US" sz="2400" i="1" smtClean="0">
                        <a:latin typeface="Cambria Math" charset="0"/>
                      </a:rPr>
                      <m:t>≤</m:t>
                    </m:r>
                    <m:r>
                      <a:rPr lang="en-US" sz="2400" b="0" i="1" smtClean="0">
                        <a:latin typeface="Cambria Math" charset="0"/>
                      </a:rPr>
                      <m:t>2</m:t>
                    </m:r>
                    <m:func>
                      <m:func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𝑘</m:t>
                        </m:r>
                      </m:e>
                    </m:func>
                  </m:oMath>
                </a14:m>
                <a:r>
                  <a:rPr lang="en-US" sz="2400" dirty="0" smtClean="0"/>
                  <a:t> span the rows of M.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841916"/>
                <a:ext cx="10058400" cy="416203"/>
              </a:xfrm>
              <a:prstGeom prst="rect">
                <a:avLst/>
              </a:prstGeom>
              <a:blipFill rotWithShape="0">
                <a:blip r:embed="rId3"/>
                <a:stretch>
                  <a:fillRect l="-847" t="-18571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97280" y="2713220"/>
                <a:ext cx="3454022" cy="20497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Take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sz="2400" dirty="0" smtClean="0"/>
                  <a:t>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2</m:t>
                    </m:r>
                    <m:func>
                      <m:func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𝑘</m:t>
                        </m:r>
                      </m:e>
                    </m:func>
                    <m:r>
                      <a:rPr lang="en-US" sz="2400" b="0" i="1" smtClean="0">
                        <a:latin typeface="Cambria Math" charset="0"/>
                      </a:rPr>
                      <m:t>+1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r>
                  <a:rPr lang="en-US" sz="2400" dirty="0" smtClean="0"/>
                  <a:t>Want: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M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: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≤2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⊆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𝑆</m:t>
                              </m:r>
                            </m:e>
                          </m:eqAr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𝑇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𝑇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713220"/>
                <a:ext cx="3454022" cy="2049728"/>
              </a:xfrm>
              <a:prstGeom prst="rect">
                <a:avLst/>
              </a:prstGeom>
              <a:blipFill rotWithShape="0">
                <a:blip r:embed="rId4"/>
                <a:stretch>
                  <a:fillRect l="-2646" t="-2381" r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 rot="5400000">
            <a:off x="2638875" y="3035937"/>
            <a:ext cx="370831" cy="34540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7280" y="4948363"/>
            <a:ext cx="3454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multilinear polynomial in rows in m</a:t>
            </a:r>
            <a:endParaRPr lang="en-US" sz="1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753923"/>
              </p:ext>
            </p:extLst>
          </p:nvPr>
        </p:nvGraphicFramePr>
        <p:xfrm>
          <a:off x="4691918" y="2713220"/>
          <a:ext cx="5549360" cy="3186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4936"/>
                <a:gridCol w="554936"/>
                <a:gridCol w="554936"/>
                <a:gridCol w="554936"/>
                <a:gridCol w="554936"/>
                <a:gridCol w="554936"/>
                <a:gridCol w="554936"/>
                <a:gridCol w="554936"/>
                <a:gridCol w="554936"/>
                <a:gridCol w="554936"/>
              </a:tblGrid>
              <a:tr h="6372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1/2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1/2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1/2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2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2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2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2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381894" y="2883623"/>
                <a:ext cx="11013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1/2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1894" y="2883623"/>
                <a:ext cx="1101327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2762" r="-5525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508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O(log k)-degree moments suffice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97280" y="1841916"/>
                <a:ext cx="10058400" cy="41620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 smtClean="0"/>
                  <a:t>Lemma 2</a:t>
                </a:r>
                <a:r>
                  <a:rPr lang="en-US" sz="2400" dirty="0" smtClean="0"/>
                  <a:t>: The rows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smtClean="0"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400" i="1" smtClean="0">
                            <a:latin typeface="Cambria Math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of M for which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en-US" sz="2400" i="1" smtClean="0">
                        <a:latin typeface="Cambria Math" charset="0"/>
                      </a:rPr>
                      <m:t>≤</m:t>
                    </m:r>
                    <m:r>
                      <a:rPr lang="en-US" sz="2400" b="0" i="1" smtClean="0">
                        <a:latin typeface="Cambria Math" charset="0"/>
                      </a:rPr>
                      <m:t>2</m:t>
                    </m:r>
                    <m:func>
                      <m:func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𝑘</m:t>
                        </m:r>
                      </m:e>
                    </m:func>
                  </m:oMath>
                </a14:m>
                <a:r>
                  <a:rPr lang="en-US" sz="2400" dirty="0" smtClean="0"/>
                  <a:t> span the rows of M.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841916"/>
                <a:ext cx="10058400" cy="416203"/>
              </a:xfrm>
              <a:prstGeom prst="rect">
                <a:avLst/>
              </a:prstGeom>
              <a:blipFill rotWithShape="0">
                <a:blip r:embed="rId3"/>
                <a:stretch>
                  <a:fillRect l="-847" t="-18571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97280" y="2713220"/>
                <a:ext cx="3454022" cy="20497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Take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sz="2400" dirty="0" smtClean="0"/>
                  <a:t>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2</m:t>
                    </m:r>
                    <m:func>
                      <m:func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𝑘</m:t>
                        </m:r>
                      </m:e>
                    </m:func>
                    <m:r>
                      <a:rPr lang="en-US" sz="2400" b="0" i="1" smtClean="0">
                        <a:latin typeface="Cambria Math" charset="0"/>
                      </a:rPr>
                      <m:t>+1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r>
                  <a:rPr lang="en-US" sz="2400" dirty="0" smtClean="0"/>
                  <a:t>Want: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M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: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≤2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⊆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𝑆</m:t>
                              </m:r>
                            </m:e>
                          </m:eqAr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𝑇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𝑇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713220"/>
                <a:ext cx="3454022" cy="2049728"/>
              </a:xfrm>
              <a:prstGeom prst="rect">
                <a:avLst/>
              </a:prstGeom>
              <a:blipFill rotWithShape="0">
                <a:blip r:embed="rId4"/>
                <a:stretch>
                  <a:fillRect l="-2646" t="-2381" r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 rot="5400000">
            <a:off x="2638875" y="3035937"/>
            <a:ext cx="370831" cy="34540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7280" y="4948363"/>
            <a:ext cx="3454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multilinear polynomial in rows in m</a:t>
            </a:r>
            <a:endParaRPr lang="en-US" sz="1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094486"/>
              </p:ext>
            </p:extLst>
          </p:nvPr>
        </p:nvGraphicFramePr>
        <p:xfrm>
          <a:off x="4691918" y="2713220"/>
          <a:ext cx="5549360" cy="3186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4936"/>
                <a:gridCol w="554936"/>
                <a:gridCol w="554936"/>
                <a:gridCol w="554936"/>
                <a:gridCol w="554936"/>
                <a:gridCol w="554936"/>
                <a:gridCol w="554936"/>
                <a:gridCol w="554936"/>
                <a:gridCol w="554936"/>
                <a:gridCol w="554936"/>
              </a:tblGrid>
              <a:tr h="6372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1/2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1/2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1/2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2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2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2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2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381894" y="2883623"/>
                <a:ext cx="11013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1/2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1894" y="2883623"/>
                <a:ext cx="1101327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2762" r="-5525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381894" y="3509127"/>
                <a:ext cx="83958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1894" y="3509127"/>
                <a:ext cx="839589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3623" r="-652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396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Mixtures of product distributions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605446"/>
              </p:ext>
            </p:extLst>
          </p:nvPr>
        </p:nvGraphicFramePr>
        <p:xfrm>
          <a:off x="8851768" y="2073321"/>
          <a:ext cx="2303912" cy="376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78"/>
                <a:gridCol w="575978"/>
                <a:gridCol w="575978"/>
                <a:gridCol w="575978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µ</a:t>
                      </a:r>
                      <a:r>
                        <a:rPr kumimoji="0" lang="en-US" sz="2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µ</a:t>
                      </a:r>
                      <a:r>
                        <a:rPr kumimoji="0" lang="en-US" sz="2000" b="1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µ</a:t>
                      </a:r>
                      <a:r>
                        <a:rPr kumimoji="0" lang="en-US" sz="2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</a:tr>
              <a:tr h="56199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1/7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4/7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2/7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5619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2/3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19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1/3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4/9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7/8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19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1/5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19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19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1097280" y="1845734"/>
                <a:ext cx="7244615" cy="402336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92500" lnSpcReduction="1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b="1" dirty="0"/>
                  <a:t>Product distribution µ on {0,1}</a:t>
                </a:r>
                <a:r>
                  <a:rPr lang="en-US" sz="2800" b="1" baseline="30000" dirty="0"/>
                  <a:t>n</a:t>
                </a:r>
                <a:r>
                  <a:rPr lang="en-US" sz="2800" dirty="0"/>
                  <a:t>: </a:t>
                </a:r>
                <a:endParaRPr lang="en-US" sz="2800" i="1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 charset="0"/>
                          <a:ea typeface="Cambria Math" charset="0"/>
                          <a:cs typeface="Cambria Math" charset="0"/>
                        </a:rPr>
                        <m:t>Ber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×⋯×</m:t>
                      </m:r>
                      <m:r>
                        <m:rPr>
                          <m:sty m:val="p"/>
                        </m:rPr>
                        <a:rPr lang="en-US" sz="2800">
                          <a:latin typeface="Cambria Math" charset="0"/>
                          <a:ea typeface="Cambria Math" charset="0"/>
                          <a:cs typeface="Cambria Math" charset="0"/>
                        </a:rPr>
                        <m:t>Ber</m:t>
                      </m:r>
                      <m:d>
                        <m:dPr>
                          <m:ctrlP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US" sz="2800" b="1" dirty="0"/>
                  <a:t>Mixture </a:t>
                </a:r>
                <a:r>
                  <a:rPr lang="en-US" sz="2800" b="1" i="1" dirty="0"/>
                  <a:t>D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800" b="1" dirty="0"/>
                  <a:t>of k product distributions on {0,1}</a:t>
                </a:r>
                <a:r>
                  <a:rPr lang="en-US" sz="2800" b="1" baseline="30000" dirty="0"/>
                  <a:t>n</a:t>
                </a:r>
                <a:r>
                  <a:rPr lang="en-US" sz="2800" dirty="0"/>
                  <a:t>:</a:t>
                </a:r>
              </a:p>
              <a:p>
                <a:pPr marL="573088" indent="-19685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sz="2800" dirty="0"/>
                  <a:t>Mixing weights π</a:t>
                </a:r>
                <a:r>
                  <a:rPr lang="en-US" sz="2800" baseline="30000" dirty="0"/>
                  <a:t>1</a:t>
                </a:r>
                <a:r>
                  <a:rPr lang="en-US" sz="2800" dirty="0"/>
                  <a:t>, … , π</a:t>
                </a:r>
                <a:r>
                  <a:rPr lang="en-US" sz="2800" baseline="30000" dirty="0"/>
                  <a:t>k</a:t>
                </a:r>
                <a:r>
                  <a:rPr lang="en-US" sz="2800" dirty="0"/>
                  <a:t> </a:t>
                </a:r>
              </a:p>
              <a:p>
                <a:pPr marL="573088" indent="-19685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sz="2800" dirty="0"/>
                  <a:t>Product distributions µ</a:t>
                </a:r>
                <a:r>
                  <a:rPr lang="en-US" sz="2800" baseline="30000" dirty="0"/>
                  <a:t>1</a:t>
                </a:r>
                <a:r>
                  <a:rPr lang="en-US" sz="2800" dirty="0"/>
                  <a:t>, … , µ</a:t>
                </a:r>
                <a:r>
                  <a:rPr lang="en-US" sz="2800" baseline="30000" dirty="0"/>
                  <a:t>k  </a:t>
                </a:r>
              </a:p>
              <a:p>
                <a:pPr marL="573088" indent="-19685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charset="0"/>
                  <a:buChar char="•"/>
                </a:pPr>
                <a:r>
                  <a:rPr lang="en-US" sz="3000" dirty="0">
                    <a:ea typeface="Cambria Math" charset="0"/>
                    <a:cs typeface="Cambria Math" charset="0"/>
                  </a:rPr>
                  <a:t>With probability </a:t>
                </a:r>
                <a:r>
                  <a:rPr lang="en-US" sz="3000" dirty="0"/>
                  <a:t>π</a:t>
                </a:r>
                <a:r>
                  <a:rPr lang="en-US" sz="3000" baseline="30000" dirty="0" err="1"/>
                  <a:t>i</a:t>
                </a:r>
                <a:r>
                  <a:rPr lang="en-US" sz="3000" dirty="0"/>
                  <a:t>, sample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charset="0"/>
                      </a:rPr>
                      <m:t>𝑥</m:t>
                    </m:r>
                    <m:r>
                      <a:rPr lang="en-US" sz="3000" i="1">
                        <a:latin typeface="Cambria Math" charset="0"/>
                        <a:ea typeface="Cambria Math" charset="0"/>
                        <a:cs typeface="Cambria Math" charset="0"/>
                      </a:rPr>
                      <m:t>~</m:t>
                    </m:r>
                    <m:sSup>
                      <m:sSupPr>
                        <m:ctrlPr>
                          <a:rPr lang="en-US" sz="3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sz="3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𝜇</m:t>
                        </m:r>
                      </m:e>
                      <m:sup>
                        <m:r>
                          <a:rPr lang="en-US" sz="3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sz="3000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845734"/>
                <a:ext cx="7244615" cy="4023360"/>
              </a:xfrm>
              <a:prstGeom prst="rect">
                <a:avLst/>
              </a:prstGeom>
              <a:blipFill rotWithShape="0">
                <a:blip r:embed="rId2"/>
                <a:stretch>
                  <a:fillRect l="-2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1352647" y="313266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351133" y="367274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351133" y="422797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351133" y="478320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331172" y="533843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53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O(log k)-degree moments suffice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97280" y="1841916"/>
                <a:ext cx="10058400" cy="41620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 smtClean="0"/>
                  <a:t>Lemma 2</a:t>
                </a:r>
                <a:r>
                  <a:rPr lang="en-US" sz="2400" dirty="0" smtClean="0"/>
                  <a:t>: The rows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smtClean="0"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400" i="1" smtClean="0">
                            <a:latin typeface="Cambria Math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of M for which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en-US" sz="2400" i="1" smtClean="0">
                        <a:latin typeface="Cambria Math" charset="0"/>
                      </a:rPr>
                      <m:t>≤</m:t>
                    </m:r>
                    <m:r>
                      <a:rPr lang="en-US" sz="2400" b="0" i="1" smtClean="0">
                        <a:latin typeface="Cambria Math" charset="0"/>
                      </a:rPr>
                      <m:t>2</m:t>
                    </m:r>
                    <m:func>
                      <m:func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𝑘</m:t>
                        </m:r>
                      </m:e>
                    </m:func>
                  </m:oMath>
                </a14:m>
                <a:r>
                  <a:rPr lang="en-US" sz="2400" dirty="0" smtClean="0"/>
                  <a:t> span the rows of M.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841916"/>
                <a:ext cx="10058400" cy="416203"/>
              </a:xfrm>
              <a:prstGeom prst="rect">
                <a:avLst/>
              </a:prstGeom>
              <a:blipFill rotWithShape="0">
                <a:blip r:embed="rId3"/>
                <a:stretch>
                  <a:fillRect l="-847" t="-18571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97280" y="2713220"/>
                <a:ext cx="3454022" cy="20497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Take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sz="2400" dirty="0" smtClean="0"/>
                  <a:t>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2</m:t>
                    </m:r>
                    <m:func>
                      <m:func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𝑘</m:t>
                        </m:r>
                      </m:e>
                    </m:func>
                    <m:r>
                      <a:rPr lang="en-US" sz="2400" b="0" i="1" smtClean="0">
                        <a:latin typeface="Cambria Math" charset="0"/>
                      </a:rPr>
                      <m:t>+1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r>
                  <a:rPr lang="en-US" sz="2400" dirty="0" smtClean="0"/>
                  <a:t>Want: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M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: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≤2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⊆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𝑆</m:t>
                              </m:r>
                            </m:e>
                          </m:eqAr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𝑇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𝑇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713220"/>
                <a:ext cx="3454022" cy="2049728"/>
              </a:xfrm>
              <a:prstGeom prst="rect">
                <a:avLst/>
              </a:prstGeom>
              <a:blipFill rotWithShape="0">
                <a:blip r:embed="rId4"/>
                <a:stretch>
                  <a:fillRect l="-2646" t="-2381" r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 rot="5400000">
            <a:off x="2638875" y="3035937"/>
            <a:ext cx="370831" cy="34540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7280" y="4948363"/>
            <a:ext cx="3454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multilinear polynomial in rows in m</a:t>
            </a:r>
            <a:endParaRPr lang="en-US" sz="1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66970"/>
              </p:ext>
            </p:extLst>
          </p:nvPr>
        </p:nvGraphicFramePr>
        <p:xfrm>
          <a:off x="4691918" y="2713220"/>
          <a:ext cx="5549360" cy="3186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4936"/>
                <a:gridCol w="554936"/>
                <a:gridCol w="554936"/>
                <a:gridCol w="554936"/>
                <a:gridCol w="554936"/>
                <a:gridCol w="554936"/>
                <a:gridCol w="554936"/>
                <a:gridCol w="554936"/>
                <a:gridCol w="554936"/>
                <a:gridCol w="554936"/>
              </a:tblGrid>
              <a:tr h="6372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1/2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1/2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1/2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2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2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2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2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381894" y="2883623"/>
                <a:ext cx="11013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1/2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1894" y="2883623"/>
                <a:ext cx="1101327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2762" r="-5525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381894" y="3509127"/>
                <a:ext cx="83958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1894" y="3509127"/>
                <a:ext cx="839589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3623" r="-652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381893" y="4149621"/>
                <a:ext cx="83958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1893" y="4149621"/>
                <a:ext cx="839589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3623" r="-652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72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O(log k)-degree moments suffice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97280" y="1841916"/>
                <a:ext cx="10058400" cy="41620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 smtClean="0"/>
                  <a:t>Lemma 2</a:t>
                </a:r>
                <a:r>
                  <a:rPr lang="en-US" sz="2400" dirty="0" smtClean="0"/>
                  <a:t>: The rows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smtClean="0"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400" i="1" smtClean="0">
                            <a:latin typeface="Cambria Math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of M for which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en-US" sz="2400" i="1" smtClean="0">
                        <a:latin typeface="Cambria Math" charset="0"/>
                      </a:rPr>
                      <m:t>≤</m:t>
                    </m:r>
                    <m:r>
                      <a:rPr lang="en-US" sz="2400" b="0" i="1" smtClean="0">
                        <a:latin typeface="Cambria Math" charset="0"/>
                      </a:rPr>
                      <m:t>2</m:t>
                    </m:r>
                    <m:func>
                      <m:func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𝑘</m:t>
                        </m:r>
                      </m:e>
                    </m:func>
                  </m:oMath>
                </a14:m>
                <a:r>
                  <a:rPr lang="en-US" sz="2400" dirty="0" smtClean="0"/>
                  <a:t> span the rows of M.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841916"/>
                <a:ext cx="10058400" cy="416203"/>
              </a:xfrm>
              <a:prstGeom prst="rect">
                <a:avLst/>
              </a:prstGeom>
              <a:blipFill rotWithShape="0">
                <a:blip r:embed="rId3"/>
                <a:stretch>
                  <a:fillRect l="-847" t="-18571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97280" y="2713220"/>
                <a:ext cx="3454022" cy="20497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Take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sz="2400" dirty="0" smtClean="0"/>
                  <a:t>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2</m:t>
                    </m:r>
                    <m:func>
                      <m:func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𝑘</m:t>
                        </m:r>
                      </m:e>
                    </m:func>
                    <m:r>
                      <a:rPr lang="en-US" sz="2400" b="0" i="1" smtClean="0">
                        <a:latin typeface="Cambria Math" charset="0"/>
                      </a:rPr>
                      <m:t>+1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r>
                  <a:rPr lang="en-US" sz="2400" dirty="0" smtClean="0"/>
                  <a:t>Want: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M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: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≤2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⊆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𝑆</m:t>
                              </m:r>
                            </m:e>
                          </m:eqAr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𝑇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𝑇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713220"/>
                <a:ext cx="3454022" cy="2049728"/>
              </a:xfrm>
              <a:prstGeom prst="rect">
                <a:avLst/>
              </a:prstGeom>
              <a:blipFill rotWithShape="0">
                <a:blip r:embed="rId4"/>
                <a:stretch>
                  <a:fillRect l="-2646" t="-2381" r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 rot="5400000">
            <a:off x="2638875" y="3035937"/>
            <a:ext cx="370831" cy="34540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7280" y="4948363"/>
            <a:ext cx="3454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multilinear polynomial in rows in m</a:t>
            </a:r>
            <a:endParaRPr lang="en-US" sz="1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29714"/>
              </p:ext>
            </p:extLst>
          </p:nvPr>
        </p:nvGraphicFramePr>
        <p:xfrm>
          <a:off x="4691918" y="2713220"/>
          <a:ext cx="5549360" cy="3186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4936"/>
                <a:gridCol w="554936"/>
                <a:gridCol w="554936"/>
                <a:gridCol w="554936"/>
                <a:gridCol w="554936"/>
                <a:gridCol w="554936"/>
                <a:gridCol w="554936"/>
                <a:gridCol w="554936"/>
                <a:gridCol w="554936"/>
                <a:gridCol w="554936"/>
              </a:tblGrid>
              <a:tr h="6372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1/2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1/2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1/2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372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372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372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372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381894" y="2883623"/>
                <a:ext cx="11013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1/2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1894" y="2883623"/>
                <a:ext cx="1101327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2762" r="-5525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381894" y="3509127"/>
                <a:ext cx="83958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1894" y="3509127"/>
                <a:ext cx="839589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3623" r="-652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381893" y="4149621"/>
                <a:ext cx="83958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1893" y="4149621"/>
                <a:ext cx="839589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3623" r="-652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381892" y="4776362"/>
                <a:ext cx="83958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1892" y="4776362"/>
                <a:ext cx="839589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3623" r="-652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07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O(log k)-degree moments suffice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97280" y="1841916"/>
                <a:ext cx="10058400" cy="41620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 smtClean="0"/>
                  <a:t>Lemma 2</a:t>
                </a:r>
                <a:r>
                  <a:rPr lang="en-US" sz="2400" dirty="0" smtClean="0"/>
                  <a:t>: The rows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smtClean="0"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400" i="1" smtClean="0">
                            <a:latin typeface="Cambria Math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of M for which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en-US" sz="2400" i="1" smtClean="0">
                        <a:latin typeface="Cambria Math" charset="0"/>
                      </a:rPr>
                      <m:t>≤</m:t>
                    </m:r>
                    <m:r>
                      <a:rPr lang="en-US" sz="2400" b="0" i="1" smtClean="0">
                        <a:latin typeface="Cambria Math" charset="0"/>
                      </a:rPr>
                      <m:t>2</m:t>
                    </m:r>
                    <m:func>
                      <m:func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𝑘</m:t>
                        </m:r>
                      </m:e>
                    </m:func>
                  </m:oMath>
                </a14:m>
                <a:r>
                  <a:rPr lang="en-US" sz="2400" dirty="0" smtClean="0"/>
                  <a:t> span the rows of M.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841916"/>
                <a:ext cx="10058400" cy="416203"/>
              </a:xfrm>
              <a:prstGeom prst="rect">
                <a:avLst/>
              </a:prstGeom>
              <a:blipFill rotWithShape="0">
                <a:blip r:embed="rId3"/>
                <a:stretch>
                  <a:fillRect l="-847" t="-18571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97280" y="2713220"/>
                <a:ext cx="3454022" cy="20497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Take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𝑆</m:t>
                    </m:r>
                  </m:oMath>
                </a14:m>
                <a:r>
                  <a:rPr lang="en-US" sz="2400" dirty="0" smtClean="0"/>
                  <a:t> of size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2</m:t>
                    </m:r>
                    <m:func>
                      <m:func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𝑘</m:t>
                        </m:r>
                      </m:e>
                    </m:func>
                    <m:r>
                      <a:rPr lang="en-US" sz="2400" b="0" i="1" smtClean="0">
                        <a:latin typeface="Cambria Math" charset="0"/>
                      </a:rPr>
                      <m:t>+1</m:t>
                    </m:r>
                  </m:oMath>
                </a14:m>
                <a:r>
                  <a:rPr lang="en-US" sz="2400" dirty="0" smtClean="0"/>
                  <a:t>.</a:t>
                </a:r>
              </a:p>
              <a:p>
                <a:r>
                  <a:rPr lang="en-US" sz="2400" dirty="0" smtClean="0"/>
                  <a:t>Want: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charset="0"/>
                            </a:rPr>
                            <m:t>M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charset="0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: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𝑇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≤2</m:t>
                              </m:r>
                              <m:func>
                                <m:func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𝑘</m:t>
                                  </m:r>
                                </m:e>
                              </m:func>
                            </m:e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𝑇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⊆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𝑆</m:t>
                              </m:r>
                            </m:e>
                          </m:eqAr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𝑇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𝑇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713220"/>
                <a:ext cx="3454022" cy="2049728"/>
              </a:xfrm>
              <a:prstGeom prst="rect">
                <a:avLst/>
              </a:prstGeom>
              <a:blipFill rotWithShape="0">
                <a:blip r:embed="rId4"/>
                <a:stretch>
                  <a:fillRect l="-2646" t="-2381" r="-1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 rot="5400000">
            <a:off x="2638875" y="3035937"/>
            <a:ext cx="370831" cy="345402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97280" y="4948363"/>
            <a:ext cx="3454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multilinear polynomial in rows in m</a:t>
            </a:r>
            <a:endParaRPr lang="en-US" sz="16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6422878"/>
              </p:ext>
            </p:extLst>
          </p:nvPr>
        </p:nvGraphicFramePr>
        <p:xfrm>
          <a:off x="4691918" y="2713220"/>
          <a:ext cx="5549360" cy="31863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4936"/>
                <a:gridCol w="554936"/>
                <a:gridCol w="554936"/>
                <a:gridCol w="554936"/>
                <a:gridCol w="554936"/>
                <a:gridCol w="554936"/>
                <a:gridCol w="554936"/>
                <a:gridCol w="554936"/>
                <a:gridCol w="554936"/>
                <a:gridCol w="554936"/>
              </a:tblGrid>
              <a:tr h="6372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1/2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1/2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1/2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372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372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372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372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381894" y="2883623"/>
                <a:ext cx="110132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1/2</m:t>
                      </m:r>
                    </m:oMath>
                  </m:oMathPara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1894" y="2883623"/>
                <a:ext cx="1101327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2762" r="-5525" b="-37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381894" y="3509127"/>
                <a:ext cx="83958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1894" y="3509127"/>
                <a:ext cx="839589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3623" r="-652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0381893" y="4149621"/>
                <a:ext cx="83958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1893" y="4149621"/>
                <a:ext cx="839589" cy="307777"/>
              </a:xfrm>
              <a:prstGeom prst="rect">
                <a:avLst/>
              </a:prstGeom>
              <a:blipFill rotWithShape="0">
                <a:blip r:embed="rId7"/>
                <a:stretch>
                  <a:fillRect l="-3623" r="-652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381892" y="4776362"/>
                <a:ext cx="83958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1892" y="4776362"/>
                <a:ext cx="839589" cy="307777"/>
              </a:xfrm>
              <a:prstGeom prst="rect">
                <a:avLst/>
              </a:prstGeom>
              <a:blipFill rotWithShape="0">
                <a:blip r:embed="rId8"/>
                <a:stretch>
                  <a:fillRect l="-3623" r="-652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381892" y="5415619"/>
                <a:ext cx="839589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charset="0"/>
                            </a:rPr>
                            <m:t>5</m:t>
                          </m:r>
                        </m:sub>
                      </m:sSub>
                      <m:r>
                        <a:rPr lang="en-US" sz="2000" b="0" i="1" smtClean="0">
                          <a:latin typeface="Cambria Math" charset="0"/>
                        </a:rPr>
                        <m:t>−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charset="0"/>
                        </a:rPr>
                        <m:t>1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1892" y="5415619"/>
                <a:ext cx="839589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3623" r="-6522" b="-21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728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O(log k)-degree moments suffice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97280" y="1841916"/>
                <a:ext cx="10058400" cy="41620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 smtClean="0"/>
                  <a:t>Lemma 2</a:t>
                </a:r>
                <a:r>
                  <a:rPr lang="en-US" sz="2400" dirty="0" smtClean="0"/>
                  <a:t>: The rows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smtClean="0"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400" i="1" smtClean="0">
                            <a:latin typeface="Cambria Math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smtClean="0"/>
                  <a:t>of M for which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 smtClean="0"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en-US" sz="2400" i="1" smtClean="0">
                        <a:latin typeface="Cambria Math" charset="0"/>
                      </a:rPr>
                      <m:t>≤</m:t>
                    </m:r>
                    <m:r>
                      <a:rPr lang="en-US" sz="2400" b="0" i="1" smtClean="0">
                        <a:latin typeface="Cambria Math" charset="0"/>
                      </a:rPr>
                      <m:t>2</m:t>
                    </m:r>
                    <m:func>
                      <m:func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𝑘</m:t>
                        </m:r>
                      </m:e>
                    </m:func>
                  </m:oMath>
                </a14:m>
                <a:r>
                  <a:rPr lang="en-US" sz="2400" dirty="0" smtClean="0"/>
                  <a:t> span the rows of M.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841916"/>
                <a:ext cx="10058400" cy="416203"/>
              </a:xfrm>
              <a:prstGeom prst="rect">
                <a:avLst/>
              </a:prstGeom>
              <a:blipFill rotWithShape="0">
                <a:blip r:embed="rId3"/>
                <a:stretch>
                  <a:fillRect l="-847" t="-18571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981965" y="2277185"/>
                <a:ext cx="9155458" cy="645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⊙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⊙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e>
                    </m:d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⊙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4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⊙</m:t>
                    </m:r>
                    <m:d>
                      <m:dPr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5</m:t>
                            </m:r>
                          </m:sub>
                        </m:sSub>
                        <m:r>
                          <a:rPr lang="en-US" sz="2400" i="1">
                            <a:latin typeface="Cambria Math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400" dirty="0" smtClean="0"/>
                  <a:t>=0</a:t>
                </a:r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965" y="2277185"/>
                <a:ext cx="9155458" cy="645048"/>
              </a:xfrm>
              <a:prstGeom prst="rect">
                <a:avLst/>
              </a:prstGeom>
              <a:blipFill rotWithShape="0"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902625"/>
              </p:ext>
            </p:extLst>
          </p:nvPr>
        </p:nvGraphicFramePr>
        <p:xfrm>
          <a:off x="1268167" y="3579208"/>
          <a:ext cx="5549360" cy="25282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4936"/>
                <a:gridCol w="554936"/>
                <a:gridCol w="554936"/>
                <a:gridCol w="554936"/>
                <a:gridCol w="554936"/>
                <a:gridCol w="554936"/>
                <a:gridCol w="554936"/>
                <a:gridCol w="554936"/>
                <a:gridCol w="554936"/>
                <a:gridCol w="554936"/>
              </a:tblGrid>
              <a:tr h="5056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1/2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1/2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1/2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056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056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056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056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1/2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Right Brace 15"/>
          <p:cNvSpPr/>
          <p:nvPr/>
        </p:nvSpPr>
        <p:spPr>
          <a:xfrm rot="5400000">
            <a:off x="6453671" y="-411822"/>
            <a:ext cx="212047" cy="705737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031011" y="3231771"/>
                <a:ext cx="70573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b="0" i="1" dirty="0" smtClean="0">
                        <a:latin typeface="Cambria Math" charset="0"/>
                      </a:rPr>
                      <m:t>𝑂</m:t>
                    </m:r>
                    <m:r>
                      <a:rPr lang="en-US" sz="1600" b="0" i="1" dirty="0" smtClean="0">
                        <a:latin typeface="Cambria Math" charset="0"/>
                      </a:rPr>
                      <m:t>(</m:t>
                    </m:r>
                    <m:func>
                      <m:funcPr>
                        <m:ctrlPr>
                          <a:rPr lang="en-US" sz="1600" b="0" i="1" dirty="0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dirty="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1600" b="0" i="1" dirty="0" smtClean="0">
                            <a:latin typeface="Cambria Math" charset="0"/>
                          </a:rPr>
                          <m:t>𝑘</m:t>
                        </m:r>
                      </m:e>
                    </m:func>
                    <m:r>
                      <a:rPr lang="en-US" sz="1600" b="0" i="1" dirty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1600" dirty="0" smtClean="0"/>
                  <a:t> terms</a:t>
                </a:r>
                <a:endParaRPr lang="en-US" sz="16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011" y="3231771"/>
                <a:ext cx="7057369" cy="338554"/>
              </a:xfrm>
              <a:prstGeom prst="rect">
                <a:avLst/>
              </a:prstGeom>
              <a:blipFill rotWithShape="0">
                <a:blip r:embed="rId5"/>
                <a:stretch>
                  <a:fillRect t="-7143" b="-19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7300209" y="4058510"/>
                <a:ext cx="350743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So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400" dirty="0" smtClean="0"/>
                  <a:t> for which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𝑆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=2</m:t>
                    </m:r>
                    <m:func>
                      <m:func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𝑘</m:t>
                        </m:r>
                      </m:e>
                    </m:func>
                    <m:r>
                      <a:rPr lang="en-US" sz="2400" b="0" i="1" smtClean="0">
                        <a:latin typeface="Cambria Math" charset="0"/>
                      </a:rPr>
                      <m:t>+1</m:t>
                    </m:r>
                  </m:oMath>
                </a14:m>
                <a:r>
                  <a:rPr lang="en-US" sz="2400" dirty="0" smtClean="0"/>
                  <a:t> is spanned by some rows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{</m:t>
                        </m:r>
                        <m:r>
                          <a:rPr lang="en-US" sz="2400" b="0" i="1" smtClean="0">
                            <a:latin typeface="Cambria Math" charset="0"/>
                          </a:rPr>
                          <m:t>𝑀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𝑇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sz="2400" dirty="0" smtClean="0"/>
                  <a:t>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𝑇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≤2</m:t>
                    </m:r>
                    <m:func>
                      <m:func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𝑘</m:t>
                        </m:r>
                      </m:e>
                    </m:func>
                  </m:oMath>
                </a14:m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0209" y="4058510"/>
                <a:ext cx="3507430" cy="1569660"/>
              </a:xfrm>
              <a:prstGeom prst="rect">
                <a:avLst/>
              </a:prstGeom>
              <a:blipFill rotWithShape="0">
                <a:blip r:embed="rId6"/>
                <a:stretch>
                  <a:fillRect l="-2783" t="-3113" r="-1391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93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given a succinct basis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5010912" cy="402336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dirty="0"/>
                  <a:t>Suppose given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⊆[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 err="1"/>
                  <a:t>s.t.</a:t>
                </a:r>
                <a:endParaRPr lang="en-US" sz="2400" dirty="0"/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charset="0"/>
                          </a:rPr>
                          <m:t>𝐼</m:t>
                        </m:r>
                      </m:e>
                    </m:d>
                    <m:r>
                      <a:rPr lang="en-US" sz="2400" i="1">
                        <a:latin typeface="Cambria Math" charset="0"/>
                      </a:rPr>
                      <m:t>≤</m:t>
                    </m:r>
                    <m:r>
                      <a:rPr lang="en-US" sz="2400" i="1">
                        <a:latin typeface="Cambria Math" charset="0"/>
                      </a:rPr>
                      <m:t>𝑂</m:t>
                    </m:r>
                    <m:r>
                      <a:rPr lang="en-US" sz="2400" i="1">
                        <a:latin typeface="Cambria Math" charset="0"/>
                      </a:rPr>
                      <m:t>(</m:t>
                    </m:r>
                    <m:r>
                      <a:rPr lang="en-US" sz="2400" i="1">
                        <a:latin typeface="Cambria Math" charset="0"/>
                      </a:rPr>
                      <m:t>𝑘</m:t>
                    </m:r>
                    <m:r>
                      <a:rPr lang="en-US" sz="24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 for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𝐼</m:t>
                    </m:r>
                    <m:r>
                      <a:rPr lang="en-US" sz="2400" i="1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∪⋯∪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400" dirty="0"/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charset="0"/>
                          </a:rPr>
                          <m:t>M</m:t>
                        </m:r>
                      </m:e>
                      <m:sub>
                        <m:sSub>
                          <m:sSubPr>
                            <m:ctrlPr>
                              <a:rPr lang="en-US" sz="24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400" i="1" dirty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sz="2400" i="1" dirty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dirty="0">
                            <a:latin typeface="Cambria Math" charset="0"/>
                          </a:rPr>
                          <m:t>M</m:t>
                        </m:r>
                      </m:e>
                      <m:sub>
                        <m:sSub>
                          <m:sSubPr>
                            <m:ctrlPr>
                              <a:rPr lang="en-US" sz="2400" i="1" dirty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/>
                  <a:t> are a basis for the rows of 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5010912" cy="4023360"/>
              </a:xfrm>
              <a:blipFill rotWithShape="0">
                <a:blip r:embed="rId2"/>
                <a:stretch>
                  <a:fillRect l="-3650" r="-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291072" y="1845733"/>
                <a:ext cx="4864608" cy="4240273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457200" tIns="91440" rIns="0" bIns="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r>
                  <a:rPr lang="en-US" sz="2100" b="1" dirty="0" smtClean="0"/>
                  <a:t>Algorithm</a:t>
                </a:r>
                <a:r>
                  <a:rPr lang="en-US" sz="2100" dirty="0" smtClean="0"/>
                  <a:t>: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sz="2100" dirty="0" smtClean="0"/>
                  <a:t>Guess entries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b="0" i="0" smtClean="0">
                        <a:latin typeface="Cambria Math" charset="0"/>
                      </a:rPr>
                      <m:t>m</m:t>
                    </m:r>
                    <m:sSub>
                      <m:sSubPr>
                        <m:ctrlPr>
                          <a:rPr lang="en-US" sz="2100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1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100" i="1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100" b="0" i="1" smtClean="0">
                            <a:latin typeface="Cambria Math" charset="0"/>
                          </a:rPr>
                          <m:t>𝐼</m:t>
                        </m:r>
                      </m:sub>
                    </m:sSub>
                  </m:oMath>
                </a14:m>
                <a:endParaRPr lang="en-US" sz="2100" i="1" dirty="0" smtClean="0"/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sz="2100" dirty="0" smtClean="0"/>
                  <a:t>Solve for </a:t>
                </a:r>
                <a14:m>
                  <m:oMath xmlns:m="http://schemas.openxmlformats.org/officeDocument/2006/math">
                    <m:r>
                      <a:rPr lang="en-US" sz="21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sz="2100" dirty="0" smtClean="0"/>
                  <a:t>:</a:t>
                </a:r>
              </a:p>
              <a:p>
                <a:pPr marL="0" indent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𝔼</m:t>
                          </m:r>
                        </m:e>
                        <m:sub>
                          <m:r>
                            <a:rPr lang="en-US" sz="21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  <m:r>
                            <a:rPr lang="en-US" sz="21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~</m:t>
                          </m:r>
                          <m:r>
                            <a:rPr lang="en-US" sz="21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1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1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1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1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1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1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1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100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M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1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1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1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sz="21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</m:e>
                      </m:d>
                      <m:r>
                        <a:rPr lang="en-US" sz="21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sz="21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∀</m:t>
                      </m:r>
                      <m:r>
                        <a:rPr lang="en-US" sz="21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𝑖</m:t>
                      </m:r>
                      <m:r>
                        <a:rPr lang="en-US" sz="21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=1,…,</m:t>
                      </m:r>
                      <m:r>
                        <a:rPr lang="en-US" sz="21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𝑘</m:t>
                      </m:r>
                    </m:oMath>
                  </m:oMathPara>
                </a14:m>
                <a:endParaRPr lang="en-US" sz="2100" dirty="0" smtClean="0"/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arenR" startAt="3"/>
                </a:pPr>
                <a:r>
                  <a:rPr lang="en-US" sz="2100" dirty="0" smtClean="0"/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100" b="0" i="0" smtClean="0"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100" b="0" i="1" smtClean="0">
                            <a:latin typeface="Cambria Math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100" dirty="0" smtClean="0"/>
                  <a:t> for all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charset="0"/>
                      </a:rPr>
                      <m:t>𝑗</m:t>
                    </m:r>
                    <m:r>
                      <a:rPr lang="en-US" sz="21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∉</m:t>
                    </m:r>
                    <m:r>
                      <a:rPr lang="en-US" sz="21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𝐼</m:t>
                    </m:r>
                  </m:oMath>
                </a14:m>
                <a:r>
                  <a:rPr lang="en-US" sz="2100" dirty="0" smtClean="0"/>
                  <a:t>:</a:t>
                </a:r>
                <a:endParaRPr lang="en-US" sz="2100" dirty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𝔼</m:t>
                          </m:r>
                        </m:e>
                        <m:sub>
                          <m:r>
                            <a:rPr lang="en-US" sz="21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  <m:r>
                            <a:rPr lang="en-US" sz="21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~</m:t>
                          </m:r>
                          <m:r>
                            <a:rPr lang="en-US" sz="21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1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1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1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1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∪</m:t>
                              </m:r>
                              <m:r>
                                <a:rPr lang="en-US" sz="21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{</m:t>
                              </m:r>
                              <m:r>
                                <a:rPr lang="en-US" sz="21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𝑗</m:t>
                              </m:r>
                              <m:r>
                                <a:rPr lang="en-US" sz="21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}</m:t>
                              </m:r>
                            </m:sub>
                          </m:sSub>
                        </m:e>
                      </m:d>
                      <m:r>
                        <a:rPr lang="en-US" sz="21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1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1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10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M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1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1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∪</m:t>
                              </m:r>
                              <m:r>
                                <a:rPr lang="en-US" sz="21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{</m:t>
                              </m:r>
                              <m:r>
                                <a:rPr lang="en-US" sz="21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𝑗</m:t>
                              </m:r>
                              <m:r>
                                <a:rPr lang="en-US" sz="21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}</m:t>
                              </m:r>
                            </m:sub>
                          </m:sSub>
                          <m:r>
                            <a:rPr lang="en-US" sz="21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sz="21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</m:e>
                      </m:d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072" y="1845733"/>
                <a:ext cx="4864608" cy="424027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9639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given a succinct basis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5010912" cy="402336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dirty="0" smtClean="0"/>
                  <a:t>Suppose given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⊆[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𝑛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]</m:t>
                    </m:r>
                  </m:oMath>
                </a14:m>
                <a:r>
                  <a:rPr lang="en-US" sz="2400" b="1" dirty="0" smtClean="0"/>
                  <a:t> </a:t>
                </a:r>
                <a:r>
                  <a:rPr lang="en-US" sz="2400" dirty="0" err="1" smtClean="0"/>
                  <a:t>s.t.</a:t>
                </a:r>
                <a:endParaRPr lang="en-US" sz="2400" dirty="0" smtClean="0"/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𝐼</m:t>
                        </m:r>
                      </m:e>
                    </m:d>
                    <m:r>
                      <a:rPr lang="en-US" sz="2400" b="0" i="1" smtClean="0">
                        <a:latin typeface="Cambria Math" charset="0"/>
                      </a:rPr>
                      <m:t>≤</m:t>
                    </m:r>
                    <m:r>
                      <a:rPr lang="en-US" sz="2400" b="0" i="1" smtClean="0">
                        <a:latin typeface="Cambria Math" charset="0"/>
                      </a:rPr>
                      <m:t>𝑂</m:t>
                    </m:r>
                    <m:r>
                      <a:rPr lang="en-US" sz="2400" b="0" i="1" smtClean="0">
                        <a:latin typeface="Cambria Math" charset="0"/>
                      </a:rPr>
                      <m:t>(</m:t>
                    </m:r>
                    <m:r>
                      <a:rPr lang="en-US" sz="2400" b="0" i="1" smtClean="0">
                        <a:latin typeface="Cambria Math" charset="0"/>
                      </a:rPr>
                      <m:t>𝑘</m:t>
                    </m:r>
                    <m:r>
                      <a:rPr lang="en-US" sz="24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𝐼</m:t>
                    </m:r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∪⋯∪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2400" dirty="0" smtClean="0"/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charset="0"/>
                          </a:rPr>
                          <m:t>M</m:t>
                        </m:r>
                      </m:e>
                      <m:sub>
                        <m:sSub>
                          <m:sSub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400" b="0" i="1" dirty="0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charset="0"/>
                          </a:rPr>
                          <m:t>M</m:t>
                        </m:r>
                      </m:e>
                      <m:sub>
                        <m:sSub>
                          <m:sSubPr>
                            <m:ctrlPr>
                              <a:rPr lang="en-US" sz="2400" b="0" i="1" dirty="0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400" dirty="0" smtClean="0"/>
                  <a:t> are a basis for the rows of M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5010912" cy="4023360"/>
              </a:xfrm>
              <a:blipFill rotWithShape="0">
                <a:blip r:embed="rId2"/>
                <a:stretch>
                  <a:fillRect l="-3650" r="-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6291072" y="1845734"/>
                <a:ext cx="4864608" cy="424027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vert="horz" lIns="457200" tIns="91440" rIns="0" bIns="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r>
                  <a:rPr lang="en-US" sz="2100" b="1" dirty="0" smtClean="0"/>
                  <a:t>Algorithm</a:t>
                </a:r>
                <a:r>
                  <a:rPr lang="en-US" sz="2100" dirty="0" smtClean="0"/>
                  <a:t>: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sz="2100" dirty="0" smtClean="0"/>
                  <a:t>Guess entries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100" b="0" i="0" smtClean="0">
                        <a:latin typeface="Cambria Math" charset="0"/>
                      </a:rPr>
                      <m:t>m</m:t>
                    </m:r>
                    <m:sSub>
                      <m:sSubPr>
                        <m:ctrlPr>
                          <a:rPr lang="en-US" sz="2100" b="0" i="1" smtClean="0">
                            <a:latin typeface="Cambria Math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100" b="0" i="1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100" i="1">
                                <a:latin typeface="Cambria Math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100" b="0" i="1" smtClean="0">
                            <a:latin typeface="Cambria Math" charset="0"/>
                          </a:rPr>
                          <m:t>𝐼</m:t>
                        </m:r>
                      </m:sub>
                    </m:sSub>
                  </m:oMath>
                </a14:m>
                <a:endParaRPr lang="en-US" sz="2100" i="1" dirty="0" smtClean="0"/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sz="2100" dirty="0" smtClean="0"/>
                  <a:t>Solve for </a:t>
                </a:r>
                <a14:m>
                  <m:oMath xmlns:m="http://schemas.openxmlformats.org/officeDocument/2006/math">
                    <m:r>
                      <a:rPr lang="en-US" sz="21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𝜋</m:t>
                    </m:r>
                  </m:oMath>
                </a14:m>
                <a:r>
                  <a:rPr lang="en-US" sz="2100" dirty="0" smtClean="0"/>
                  <a:t>:</a:t>
                </a:r>
              </a:p>
              <a:p>
                <a:pPr marL="0" indent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𝔼</m:t>
                          </m:r>
                        </m:e>
                        <m:sub>
                          <m:r>
                            <a:rPr lang="en-US" sz="21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  <m:r>
                            <a:rPr lang="en-US" sz="21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~</m:t>
                          </m:r>
                          <m:r>
                            <a:rPr lang="en-US" sz="21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1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1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1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1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1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1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1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100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M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1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1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1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sz="21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</m:e>
                      </m:d>
                      <m:r>
                        <a:rPr lang="en-US" sz="21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∀</m:t>
                      </m:r>
                      <m:r>
                        <a:rPr lang="en-US" sz="21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𝑖</m:t>
                      </m:r>
                      <m:r>
                        <a:rPr lang="en-US" sz="21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=1,…,</m:t>
                      </m:r>
                      <m:r>
                        <a:rPr lang="en-US" sz="21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𝑘</m:t>
                      </m:r>
                    </m:oMath>
                  </m:oMathPara>
                </a14:m>
                <a:endParaRPr lang="en-US" sz="2100" dirty="0" smtClean="0"/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arenR" startAt="3"/>
                </a:pPr>
                <a:r>
                  <a:rPr lang="en-US" sz="2100" dirty="0" smtClean="0"/>
                  <a:t>Solve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100" b="0" i="0" smtClean="0"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100" b="0" i="1" smtClean="0">
                            <a:latin typeface="Cambria Math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100" dirty="0" smtClean="0"/>
                  <a:t> for all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charset="0"/>
                      </a:rPr>
                      <m:t>𝑗</m:t>
                    </m:r>
                    <m:r>
                      <a:rPr lang="en-US" sz="21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∉</m:t>
                    </m:r>
                    <m:r>
                      <a:rPr lang="en-US" sz="21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𝐼</m:t>
                    </m:r>
                  </m:oMath>
                </a14:m>
                <a:r>
                  <a:rPr lang="en-US" sz="2100" dirty="0" smtClean="0"/>
                  <a:t>:</a:t>
                </a:r>
                <a:endParaRPr lang="en-US" sz="2100" dirty="0"/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𝔼</m:t>
                          </m:r>
                        </m:e>
                        <m:sub>
                          <m:r>
                            <a:rPr lang="en-US" sz="21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  <m:r>
                            <a:rPr lang="en-US" sz="21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~</m:t>
                          </m:r>
                          <m:r>
                            <a:rPr lang="en-US" sz="21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1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1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1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1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10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∪</m:t>
                              </m:r>
                              <m:r>
                                <a:rPr lang="en-US" sz="21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{</m:t>
                              </m:r>
                              <m:r>
                                <a:rPr lang="en-US" sz="21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𝑗</m:t>
                              </m:r>
                              <m:r>
                                <a:rPr lang="en-US" sz="21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}</m:t>
                              </m:r>
                            </m:sub>
                          </m:sSub>
                        </m:e>
                      </m:d>
                      <m:r>
                        <a:rPr lang="en-US" sz="21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1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1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100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en-US" sz="21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1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sz="21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  <m:r>
                            <a:rPr lang="en-US" sz="21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⊙</m:t>
                          </m:r>
                          <m:sSub>
                            <m:sSubPr>
                              <m:ctrlPr>
                                <a:rPr lang="en-US" sz="21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100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M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1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1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1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US" sz="2100" dirty="0"/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arenR" startAt="4"/>
                </a:pPr>
                <a:r>
                  <a:rPr lang="en-US" sz="2100" dirty="0" smtClean="0"/>
                  <a:t>Check guess by hypothesis selection.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 startAt="4"/>
                </a:pPr>
                <a:endParaRPr lang="en-US" sz="2100" dirty="0" smtClean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1072" y="1845734"/>
                <a:ext cx="4864608" cy="424027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2975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succinct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1547"/>
            <a:ext cx="5573343" cy="70259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Suppose we had access to the entries of M.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457200" tIns="0" rIns="0" bIns="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r>
                  <a:rPr lang="en-US" b="1" dirty="0" smtClean="0"/>
                  <a:t>Algorithm (informal)</a:t>
                </a:r>
                <a:r>
                  <a:rPr lang="en-US" dirty="0" smtClean="0"/>
                  <a:t>: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Initialize basis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to {∅}, </a:t>
                </a:r>
                <a:r>
                  <a:rPr lang="en-US" i="1" cap="small" dirty="0" smtClean="0"/>
                  <a:t>I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∅</a:t>
                </a:r>
                <a:endParaRPr lang="en-US" dirty="0" smtClean="0"/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Repeat: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/>
                  <a:t>Pick next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𝑖</m:t>
                    </m:r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∉</m:t>
                    </m:r>
                  </m:oMath>
                </a14:m>
                <a:r>
                  <a:rPr lang="en-US" sz="2000" cap="small" dirty="0"/>
                  <a:t> </a:t>
                </a:r>
                <a:r>
                  <a:rPr lang="en-US" sz="2000" i="1" cap="small" dirty="0" smtClean="0"/>
                  <a:t>I</a:t>
                </a:r>
                <a:endParaRPr lang="en-US" sz="2000" i="1" dirty="0"/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/>
                  <a:t>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𝑆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</m:oMath>
                </a14:m>
                <a:r>
                  <a:rPr lang="en-US" sz="2000" dirty="0" smtClean="0"/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𝑆</m:t>
                        </m:r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∪{</m:t>
                        </m:r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sz="2000" dirty="0" smtClean="0"/>
                  <a:t> is not in the span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charset="0"/>
                          </a:rPr>
                          <m:t>M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|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 smtClean="0"/>
                  <a:t>, add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𝑆</m:t>
                    </m:r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∪{</m:t>
                    </m:r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r>
                  <a:rPr lang="en-US" sz="2000" dirty="0"/>
                  <a:t> to </a:t>
                </a:r>
                <a:r>
                  <a:rPr lang="en-US" sz="2000" dirty="0" smtClean="0"/>
                  <a:t>B.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/>
                  <a:t>If </a:t>
                </a:r>
                <a:r>
                  <a:rPr lang="en-US" sz="2000" i="1" dirty="0" smtClean="0"/>
                  <a:t>B </a:t>
                </a:r>
                <a:r>
                  <a:rPr lang="en-US" sz="2000" dirty="0" smtClean="0"/>
                  <a:t>changed in step 2b), add </a:t>
                </a:r>
                <a:r>
                  <a:rPr lang="en-US" sz="2000" i="1" dirty="0" err="1" smtClean="0"/>
                  <a:t>i</a:t>
                </a:r>
                <a:r>
                  <a:rPr lang="en-US" sz="2000" dirty="0" smtClean="0"/>
                  <a:t> to </a:t>
                </a:r>
                <a:r>
                  <a:rPr lang="en-US" sz="2000" i="1" dirty="0" smtClean="0"/>
                  <a:t>I</a:t>
                </a:r>
                <a:r>
                  <a:rPr lang="en-US" sz="2000" dirty="0" smtClean="0"/>
                  <a:t>. 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dirty="0" smtClean="0"/>
                  <a:t>If stuck, return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blipFill rotWithShape="0">
                <a:blip r:embed="rId2"/>
                <a:stretch>
                  <a:fillRect b="-16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15518" y="1851449"/>
                <a:ext cx="974361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={∅}</m:t>
                      </m:r>
                    </m:oMath>
                  </m:oMathPara>
                </a14:m>
                <a:endParaRPr lang="en-US" i="1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𝐼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=∅</m:t>
                      </m:r>
                    </m:oMath>
                  </m:oMathPara>
                </a14:m>
                <a:endParaRPr lang="en-US" i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5518" y="1851449"/>
                <a:ext cx="974361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1321" r="-1875" b="-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049718" y="2611870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9718" y="2998033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9718" y="3384196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49718" y="3770359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9718" y="4156522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49718" y="4893275"/>
            <a:ext cx="3105962" cy="3830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In span: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1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succinct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1547"/>
            <a:ext cx="5573343" cy="70259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Suppose we had access to the entries of M.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457200" tIns="0" rIns="0" bIns="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r>
                  <a:rPr lang="en-US" b="1" dirty="0" smtClean="0"/>
                  <a:t>Algorithm (informal)</a:t>
                </a:r>
                <a:r>
                  <a:rPr lang="en-US" dirty="0" smtClean="0"/>
                  <a:t>: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Initialize basis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to {∅}, </a:t>
                </a:r>
                <a:r>
                  <a:rPr lang="en-US" i="1" cap="small" dirty="0" smtClean="0"/>
                  <a:t>I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∅</a:t>
                </a:r>
                <a:endParaRPr lang="en-US" dirty="0" smtClean="0"/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Repeat: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Pick next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∉</m:t>
                    </m:r>
                  </m:oMath>
                </a14:m>
                <a:r>
                  <a:rPr lang="en-US" sz="2000" cap="small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i="1" cap="small" dirty="0" smtClean="0">
                    <a:solidFill>
                      <a:srgbClr val="FF0000"/>
                    </a:solidFill>
                  </a:rPr>
                  <a:t>I</a:t>
                </a:r>
                <a:endParaRPr lang="en-US" sz="2000" i="1" dirty="0">
                  <a:solidFill>
                    <a:srgbClr val="FF0000"/>
                  </a:solidFill>
                </a:endParaRP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/>
                  <a:t>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</a:rPr>
                      <m:t>𝑆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</m:oMath>
                </a14:m>
                <a:r>
                  <a:rPr lang="en-US" sz="2000" dirty="0" smtClean="0"/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𝑆</m:t>
                        </m:r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∪{</m:t>
                        </m:r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sz="2000" dirty="0" smtClean="0"/>
                  <a:t> is not in the span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charset="0"/>
                          </a:rPr>
                          <m:t>M</m:t>
                        </m:r>
                        <m:r>
                          <a:rPr lang="en-US" sz="2000" b="0" i="1" smtClean="0">
                            <a:latin typeface="Cambria Math" charset="0"/>
                          </a:rPr>
                          <m:t>|</m:t>
                        </m:r>
                      </m:e>
                      <m:sub>
                        <m:r>
                          <a:rPr lang="en-US" sz="2000" b="0" i="1" smtClean="0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 smtClean="0"/>
                  <a:t>, add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</a:rPr>
                      <m:t>𝑆</m:t>
                    </m:r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∪{</m:t>
                    </m:r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r>
                  <a:rPr lang="en-US" sz="2000" dirty="0"/>
                  <a:t> to </a:t>
                </a:r>
                <a:r>
                  <a:rPr lang="en-US" sz="2000" dirty="0" smtClean="0"/>
                  <a:t>B.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/>
                  <a:t>If </a:t>
                </a:r>
                <a:r>
                  <a:rPr lang="en-US" sz="2000" i="1" dirty="0" smtClean="0"/>
                  <a:t>B </a:t>
                </a:r>
                <a:r>
                  <a:rPr lang="en-US" sz="2000" dirty="0" smtClean="0"/>
                  <a:t>changed in step 2b), add </a:t>
                </a:r>
                <a:r>
                  <a:rPr lang="en-US" sz="2000" i="1" dirty="0" err="1" smtClean="0"/>
                  <a:t>i</a:t>
                </a:r>
                <a:r>
                  <a:rPr lang="en-US" sz="2000" dirty="0" smtClean="0"/>
                  <a:t> to </a:t>
                </a:r>
                <a:r>
                  <a:rPr lang="en-US" sz="2000" i="1" dirty="0" smtClean="0"/>
                  <a:t>I</a:t>
                </a:r>
                <a:r>
                  <a:rPr lang="en-US" sz="2000" dirty="0" smtClean="0"/>
                  <a:t>. 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dirty="0" smtClean="0"/>
                  <a:t>If stuck, return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blipFill rotWithShape="0">
                <a:blip r:embed="rId2"/>
                <a:stretch>
                  <a:fillRect b="-16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15518" y="1851449"/>
                <a:ext cx="974361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={∅}</m:t>
                      </m:r>
                    </m:oMath>
                  </m:oMathPara>
                </a14:m>
                <a:endParaRPr lang="en-US" i="1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𝐼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=∅</m:t>
                      </m:r>
                    </m:oMath>
                  </m:oMathPara>
                </a14:m>
                <a:endParaRPr lang="en-US" i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5518" y="1851449"/>
                <a:ext cx="974361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1321" r="-1875" b="-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049718" y="2611870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9718" y="2998033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9718" y="3384196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49718" y="3770359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9718" y="4156522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164021" y="2665178"/>
            <a:ext cx="729049" cy="219586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049718" y="4893275"/>
            <a:ext cx="3105962" cy="3830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In span: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8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succinct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1547"/>
            <a:ext cx="5573343" cy="70259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Suppose we had access to the entries of M.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457200" tIns="0" rIns="0" bIns="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r>
                  <a:rPr lang="en-US" b="1" dirty="0" smtClean="0"/>
                  <a:t>Algorithm (informal)</a:t>
                </a:r>
                <a:r>
                  <a:rPr lang="en-US" dirty="0" smtClean="0"/>
                  <a:t>: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Initialize basis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to {∅}, </a:t>
                </a:r>
                <a:r>
                  <a:rPr lang="en-US" i="1" cap="small" dirty="0" smtClean="0"/>
                  <a:t>I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∅</a:t>
                </a:r>
                <a:endParaRPr lang="en-US" dirty="0" smtClean="0"/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Repeat: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Pick next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∉</m:t>
                    </m:r>
                  </m:oMath>
                </a14:m>
                <a:r>
                  <a:rPr lang="en-US" sz="2000" cap="small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cap="small" dirty="0" smtClean="0">
                    <a:solidFill>
                      <a:schemeClr val="tx1"/>
                    </a:solidFill>
                  </a:rPr>
                  <a:t>I</a:t>
                </a:r>
                <a:endParaRPr lang="en-US" sz="2000" i="1" dirty="0">
                  <a:solidFill>
                    <a:schemeClr val="tx1"/>
                  </a:solidFill>
                </a:endParaRP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∪{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is not in the span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M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|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add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∪{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to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B.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/>
                  <a:t>If </a:t>
                </a:r>
                <a:r>
                  <a:rPr lang="en-US" sz="2000" i="1" dirty="0" smtClean="0"/>
                  <a:t>B </a:t>
                </a:r>
                <a:r>
                  <a:rPr lang="en-US" sz="2000" dirty="0" smtClean="0"/>
                  <a:t>changed in step 2b), add </a:t>
                </a:r>
                <a:r>
                  <a:rPr lang="en-US" sz="2000" i="1" dirty="0" err="1" smtClean="0"/>
                  <a:t>i</a:t>
                </a:r>
                <a:r>
                  <a:rPr lang="en-US" sz="2000" dirty="0" smtClean="0"/>
                  <a:t> to </a:t>
                </a:r>
                <a:r>
                  <a:rPr lang="en-US" sz="2000" i="1" dirty="0" smtClean="0"/>
                  <a:t>I</a:t>
                </a:r>
                <a:r>
                  <a:rPr lang="en-US" sz="2000" dirty="0" smtClean="0"/>
                  <a:t>. 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dirty="0" smtClean="0"/>
                  <a:t>If stuck, return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blipFill rotWithShape="0">
                <a:blip r:embed="rId2"/>
                <a:stretch>
                  <a:fillRect b="-16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15518" y="1851449"/>
                <a:ext cx="974361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={∅}</m:t>
                      </m:r>
                    </m:oMath>
                  </m:oMathPara>
                </a14:m>
                <a:endParaRPr lang="en-US" i="1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𝐼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=∅</m:t>
                      </m:r>
                    </m:oMath>
                  </m:oMathPara>
                </a14:m>
                <a:endParaRPr lang="en-US" i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5518" y="1851449"/>
                <a:ext cx="974361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1321" r="-1875" b="-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049718" y="2611870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9718" y="2998033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9718" y="3384196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49718" y="3770359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9718" y="4156522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164021" y="2665178"/>
            <a:ext cx="729049" cy="219586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049718" y="4893275"/>
            <a:ext cx="3105962" cy="3830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 span: </a:t>
            </a:r>
            <a:r>
              <a:rPr lang="en-US" b="1" dirty="0" smtClean="0"/>
              <a:t>NO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25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succinct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1547"/>
            <a:ext cx="5573343" cy="70259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Suppose we had access to the entries of M.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457200" tIns="0" rIns="0" bIns="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r>
                  <a:rPr lang="en-US" b="1" dirty="0" smtClean="0"/>
                  <a:t>Algorithm (informal)</a:t>
                </a:r>
                <a:r>
                  <a:rPr lang="en-US" dirty="0" smtClean="0"/>
                  <a:t>: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Initialize basis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to {∅}, </a:t>
                </a:r>
                <a:r>
                  <a:rPr lang="en-US" i="1" cap="small" dirty="0" smtClean="0"/>
                  <a:t>I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∅</a:t>
                </a:r>
                <a:endParaRPr lang="en-US" dirty="0" smtClean="0"/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Repeat: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Pick next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∉</m:t>
                    </m:r>
                  </m:oMath>
                </a14:m>
                <a:r>
                  <a:rPr lang="en-US" sz="2000" cap="small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cap="small" dirty="0" smtClean="0">
                    <a:solidFill>
                      <a:schemeClr val="tx1"/>
                    </a:solidFill>
                  </a:rPr>
                  <a:t>I</a:t>
                </a:r>
                <a:endParaRPr lang="en-US" sz="2000" i="1" dirty="0">
                  <a:solidFill>
                    <a:schemeClr val="tx1"/>
                  </a:solidFill>
                </a:endParaRP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∪{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is not in the span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M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|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add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∪{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to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B.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/>
                  <a:t>If </a:t>
                </a:r>
                <a:r>
                  <a:rPr lang="en-US" sz="2000" i="1" dirty="0" smtClean="0"/>
                  <a:t>B </a:t>
                </a:r>
                <a:r>
                  <a:rPr lang="en-US" sz="2000" dirty="0" smtClean="0"/>
                  <a:t>changed in step 2b), add </a:t>
                </a:r>
                <a:r>
                  <a:rPr lang="en-US" sz="2000" i="1" dirty="0" err="1" smtClean="0"/>
                  <a:t>i</a:t>
                </a:r>
                <a:r>
                  <a:rPr lang="en-US" sz="2000" dirty="0" smtClean="0"/>
                  <a:t> to </a:t>
                </a:r>
                <a:r>
                  <a:rPr lang="en-US" sz="2000" i="1" dirty="0" smtClean="0"/>
                  <a:t>I</a:t>
                </a:r>
                <a:r>
                  <a:rPr lang="en-US" sz="2000" dirty="0" smtClean="0"/>
                  <a:t>. 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dirty="0" smtClean="0"/>
                  <a:t>If stuck, return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blipFill rotWithShape="0">
                <a:blip r:embed="rId2"/>
                <a:stretch>
                  <a:fillRect b="-16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={∅,1}</m:t>
                      </m:r>
                    </m:oMath>
                  </m:oMathPara>
                </a14:m>
                <a:endParaRPr lang="en-US" i="1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𝐼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=∅</m:t>
                      </m:r>
                    </m:oMath>
                  </m:oMathPara>
                </a14:m>
                <a:endParaRPr lang="en-US" i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1321" b="-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049718" y="2611870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9718" y="2998033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9718" y="3384196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49718" y="3770359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9718" y="4156522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164021" y="2665178"/>
            <a:ext cx="729049" cy="219586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049718" y="4893275"/>
            <a:ext cx="3105962" cy="3830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 span: </a:t>
            </a:r>
            <a:r>
              <a:rPr lang="en-US" b="1" dirty="0" smtClean="0"/>
              <a:t>NO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0289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1845734"/>
                <a:ext cx="5640404" cy="4396040"/>
              </a:xfrm>
            </p:spPr>
            <p:txBody>
              <a:bodyPr>
                <a:noAutofit/>
              </a:bodyPr>
              <a:lstStyle/>
              <a:p>
                <a:pPr marL="15875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dirty="0" smtClean="0"/>
                  <a:t>Real world:</a:t>
                </a:r>
                <a:endParaRPr lang="en-US" sz="2400" dirty="0" smtClean="0"/>
              </a:p>
              <a:p>
                <a:pPr marL="573088" indent="-19685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Char char="•"/>
                </a:pPr>
                <a:r>
                  <a:rPr lang="en-US" sz="2400" dirty="0" smtClean="0"/>
                  <a:t>Crowdsourcing (</a:t>
                </a:r>
                <a:r>
                  <a:rPr lang="en-US" sz="2400" dirty="0" err="1" smtClean="0"/>
                  <a:t>Dawid-Skene</a:t>
                </a:r>
                <a:r>
                  <a:rPr lang="en-US" sz="2400" dirty="0" smtClean="0"/>
                  <a:t>)</a:t>
                </a:r>
              </a:p>
              <a:p>
                <a:pPr marL="573088" indent="-19685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Char char="•"/>
                </a:pPr>
                <a:r>
                  <a:rPr lang="en-US" sz="2400" dirty="0" smtClean="0"/>
                  <a:t>Population stratification</a:t>
                </a:r>
              </a:p>
              <a:p>
                <a:pPr marL="573088" indent="-19685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Char char="•"/>
                </a:pPr>
                <a:r>
                  <a:rPr lang="en-US" sz="2400" dirty="0" smtClean="0"/>
                  <a:t>Recommendation systems</a:t>
                </a:r>
              </a:p>
              <a:p>
                <a:pPr marL="15875" lv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18AB3"/>
                  </a:buClr>
                  <a:buNone/>
                </a:pPr>
                <a:r>
                  <a:rPr lang="en-US" sz="2400" b="1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Theoretical:</a:t>
                </a:r>
                <a:endParaRPr lang="en-US" sz="2400" dirty="0"/>
              </a:p>
              <a:p>
                <a:pPr marL="573088" indent="-19685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Char char="•"/>
                </a:pPr>
                <a:r>
                  <a:rPr lang="en-US" sz="2400" dirty="0" smtClean="0"/>
                  <a:t>Sparse noisy parity/k-juntas</a:t>
                </a:r>
              </a:p>
              <a:p>
                <a:pPr marL="573088" indent="-19685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Char char="•"/>
                </a:pPr>
                <a:r>
                  <a:rPr lang="en-US" sz="2400" dirty="0" smtClean="0"/>
                  <a:t>Decision trees</a:t>
                </a:r>
              </a:p>
              <a:p>
                <a:pPr marL="573088" indent="-19685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Char char="•"/>
                </a:pPr>
                <a:r>
                  <a:rPr lang="en-US" sz="2400" dirty="0" smtClean="0"/>
                  <a:t>Gibbs distributions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dirty="0" smtClean="0">
                            <a:latin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 dirty="0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 dirty="0" smtClean="0">
                                <a:latin typeface="Cambria Math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2400" i="1" dirty="0" smtClean="0">
                            <a:latin typeface="Cambria Math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1845734"/>
                <a:ext cx="5640404" cy="4396040"/>
              </a:xfrm>
              <a:blipFill rotWithShape="0">
                <a:blip r:embed="rId3"/>
                <a:stretch>
                  <a:fillRect l="-2919" b="-3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373709"/>
              </p:ext>
            </p:extLst>
          </p:nvPr>
        </p:nvGraphicFramePr>
        <p:xfrm>
          <a:off x="8851768" y="1945015"/>
          <a:ext cx="2303912" cy="3890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78"/>
                <a:gridCol w="575978"/>
                <a:gridCol w="575978"/>
                <a:gridCol w="575978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Task 1</a:t>
                      </a:r>
                      <a:endParaRPr lang="en-US" sz="14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Task 2</a:t>
                      </a:r>
                      <a:endParaRPr lang="en-US" sz="14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Task 3</a:t>
                      </a:r>
                      <a:endParaRPr lang="en-US" sz="1400" b="1" dirty="0"/>
                    </a:p>
                  </a:txBody>
                  <a:tcPr anchor="ctr">
                    <a:noFill/>
                  </a:tcPr>
                </a:tc>
              </a:tr>
              <a:tr h="56199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1/7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4/7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2/7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5619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😀</a:t>
                      </a:r>
                      <a:endParaRPr lang="en-US" sz="2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19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😇</a:t>
                      </a:r>
                      <a:endParaRPr lang="en-US" sz="2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19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👺</a:t>
                      </a:r>
                      <a:endParaRPr lang="en-US" sz="2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19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😴</a:t>
                      </a:r>
                      <a:endParaRPr lang="en-US" sz="2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19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😎</a:t>
                      </a:r>
                      <a:endParaRPr lang="en-US" sz="2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2890377"/>
              </p:ext>
            </p:extLst>
          </p:nvPr>
        </p:nvGraphicFramePr>
        <p:xfrm>
          <a:off x="8851768" y="1945015"/>
          <a:ext cx="2303912" cy="3890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78"/>
                <a:gridCol w="575978"/>
                <a:gridCol w="575978"/>
                <a:gridCol w="575978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🐟</a:t>
                      </a:r>
                      <a:endParaRPr lang="en-US" sz="28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🐠</a:t>
                      </a:r>
                      <a:endParaRPr lang="en-US" sz="28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🐡</a:t>
                      </a:r>
                      <a:endParaRPr lang="en-US" sz="2800" b="1" dirty="0"/>
                    </a:p>
                  </a:txBody>
                  <a:tcPr anchor="ctr">
                    <a:noFill/>
                  </a:tcPr>
                </a:tc>
              </a:tr>
              <a:tr h="56199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1/7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4/7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2/7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5619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SNP1</a:t>
                      </a:r>
                      <a:endParaRPr lang="en-US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19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SNP2</a:t>
                      </a:r>
                      <a:endParaRPr lang="en-US" sz="2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19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SNP 3</a:t>
                      </a:r>
                      <a:endParaRPr lang="en-US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19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SNP4</a:t>
                      </a:r>
                      <a:endParaRPr lang="en-US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199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SNP 5</a:t>
                      </a:r>
                      <a:endParaRPr lang="en-US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569071"/>
              </p:ext>
            </p:extLst>
          </p:nvPr>
        </p:nvGraphicFramePr>
        <p:xfrm>
          <a:off x="8851768" y="1978982"/>
          <a:ext cx="2303912" cy="3890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78"/>
                <a:gridCol w="575978"/>
                <a:gridCol w="575978"/>
                <a:gridCol w="575978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👶</a:t>
                      </a:r>
                      <a:endParaRPr lang="en-US" sz="28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👩</a:t>
                      </a:r>
                      <a:endParaRPr lang="en-US" sz="2800" b="1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👨</a:t>
                      </a:r>
                      <a:endParaRPr lang="en-US" sz="2800" b="1" dirty="0"/>
                    </a:p>
                  </a:txBody>
                  <a:tcPr anchor="ctr">
                    <a:noFill/>
                  </a:tcPr>
                </a:tc>
              </a:tr>
              <a:tr h="56199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1/7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4/7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2/7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5619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🏀</a:t>
                      </a:r>
                      <a:endParaRPr lang="en-US" sz="2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0.9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199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📷</a:t>
                      </a:r>
                      <a:endParaRPr lang="en-US" sz="4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19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💄</a:t>
                      </a:r>
                      <a:endParaRPr lang="en-US" sz="2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19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🍦</a:t>
                      </a:r>
                      <a:endParaRPr lang="en-US" sz="2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619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👟</a:t>
                      </a:r>
                      <a:endParaRPr lang="en-US" sz="28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</a:t>
                      </a:r>
                      <a:endParaRPr lang="en-US" dirty="0"/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42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succinct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1547"/>
            <a:ext cx="5573343" cy="70259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Suppose we had access to the entries of M.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457200" tIns="0" rIns="0" bIns="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r>
                  <a:rPr lang="en-US" b="1" dirty="0" smtClean="0"/>
                  <a:t>Algorithm (informal)</a:t>
                </a:r>
                <a:r>
                  <a:rPr lang="en-US" dirty="0" smtClean="0"/>
                  <a:t>: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Initialize basis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to {∅}, </a:t>
                </a:r>
                <a:r>
                  <a:rPr lang="en-US" i="1" cap="small" dirty="0" smtClean="0"/>
                  <a:t>I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∅</a:t>
                </a:r>
                <a:endParaRPr lang="en-US" dirty="0" smtClean="0"/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Repeat: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Pick next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∉</m:t>
                    </m:r>
                  </m:oMath>
                </a14:m>
                <a:r>
                  <a:rPr lang="en-US" sz="2000" cap="small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cap="small" dirty="0" smtClean="0">
                    <a:solidFill>
                      <a:schemeClr val="tx1"/>
                    </a:solidFill>
                  </a:rPr>
                  <a:t>I</a:t>
                </a:r>
                <a:endParaRPr lang="en-US" sz="2000" i="1" dirty="0">
                  <a:solidFill>
                    <a:schemeClr val="tx1"/>
                  </a:solidFill>
                </a:endParaRP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∪{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is not in the span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M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|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add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∪{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to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B.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If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B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changed in step 2b), add </a:t>
                </a:r>
                <a:r>
                  <a:rPr lang="en-US" sz="2000" i="1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to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. 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dirty="0" smtClean="0"/>
                  <a:t>If stuck, return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blipFill rotWithShape="0">
                <a:blip r:embed="rId2"/>
                <a:stretch>
                  <a:fillRect b="-16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={∅,1}</m:t>
                      </m:r>
                    </m:oMath>
                  </m:oMathPara>
                </a14:m>
                <a:endParaRPr lang="en-US" i="1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𝐼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={1}</m:t>
                      </m:r>
                    </m:oMath>
                  </m:oMathPara>
                </a14:m>
                <a:endParaRPr lang="en-US" i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1321" b="-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049718" y="2611870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9718" y="2998033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9718" y="3384196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49718" y="3770359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9718" y="4156522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164021" y="2665178"/>
            <a:ext cx="729049" cy="219586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1225702" y="2650626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9718" y="4893275"/>
            <a:ext cx="3105962" cy="3830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In span: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6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succinct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1547"/>
            <a:ext cx="5573343" cy="70259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Suppose we had access to the entries of M.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457200" tIns="0" rIns="0" bIns="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r>
                  <a:rPr lang="en-US" b="1" dirty="0" smtClean="0"/>
                  <a:t>Algorithm (informal)</a:t>
                </a:r>
                <a:r>
                  <a:rPr lang="en-US" dirty="0" smtClean="0"/>
                  <a:t>: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Initialize basis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to {∅}, </a:t>
                </a:r>
                <a:r>
                  <a:rPr lang="en-US" i="1" cap="small" dirty="0" smtClean="0"/>
                  <a:t>I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∅</a:t>
                </a:r>
                <a:endParaRPr lang="en-US" dirty="0" smtClean="0"/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Repeat: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Pick next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∉</m:t>
                    </m:r>
                  </m:oMath>
                </a14:m>
                <a:r>
                  <a:rPr lang="en-US" sz="2000" cap="small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i="1" cap="small" dirty="0" smtClean="0">
                    <a:solidFill>
                      <a:srgbClr val="FF0000"/>
                    </a:solidFill>
                  </a:rPr>
                  <a:t>I</a:t>
                </a:r>
                <a:endParaRPr lang="en-US" sz="2000" i="1" dirty="0">
                  <a:solidFill>
                    <a:srgbClr val="FF0000"/>
                  </a:solidFill>
                </a:endParaRP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∪{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is not in the span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M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|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add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∪{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to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B.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B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changed in step 2b), add </a:t>
                </a:r>
                <a:r>
                  <a:rPr lang="en-US" sz="2000" i="1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to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dirty="0" smtClean="0"/>
                  <a:t>If stuck, return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blipFill rotWithShape="0">
                <a:blip r:embed="rId2"/>
                <a:stretch>
                  <a:fillRect b="-16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={∅,1}</m:t>
                      </m:r>
                    </m:oMath>
                  </m:oMathPara>
                </a14:m>
                <a:endParaRPr lang="en-US" i="1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𝐼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={1}</m:t>
                      </m:r>
                    </m:oMath>
                  </m:oMathPara>
                </a14:m>
                <a:endParaRPr lang="en-US" i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1321" b="-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049718" y="2611870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9718" y="2998033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9718" y="3384196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49718" y="3770359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9718" y="4156522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164021" y="3050036"/>
            <a:ext cx="729049" cy="219586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11225702" y="2650626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49718" y="4893275"/>
            <a:ext cx="3105962" cy="3830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In span: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80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succinct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1547"/>
            <a:ext cx="5573343" cy="70259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Suppose we had access to the entries of M.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457200" tIns="0" rIns="0" bIns="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r>
                  <a:rPr lang="en-US" b="1" dirty="0" smtClean="0"/>
                  <a:t>Algorithm (informal)</a:t>
                </a:r>
                <a:r>
                  <a:rPr lang="en-US" dirty="0" smtClean="0"/>
                  <a:t>: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Initialize basis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to {∅}, </a:t>
                </a:r>
                <a:r>
                  <a:rPr lang="en-US" i="1" cap="small" dirty="0" smtClean="0"/>
                  <a:t>I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∅</a:t>
                </a:r>
                <a:endParaRPr lang="en-US" dirty="0" smtClean="0"/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Repeat: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Pick next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∉</m:t>
                    </m:r>
                  </m:oMath>
                </a14:m>
                <a:r>
                  <a:rPr lang="en-US" sz="2000" cap="small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cap="small" dirty="0" smtClean="0">
                    <a:solidFill>
                      <a:schemeClr val="tx1"/>
                    </a:solidFill>
                  </a:rPr>
                  <a:t>I</a:t>
                </a:r>
                <a:endParaRPr lang="en-US" sz="2000" i="1" dirty="0">
                  <a:solidFill>
                    <a:schemeClr val="tx1"/>
                  </a:solidFill>
                </a:endParaRP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∪{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is not in the span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M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|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add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∪{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to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B.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B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changed in step 2b), add </a:t>
                </a:r>
                <a:r>
                  <a:rPr lang="en-US" sz="2000" i="1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to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dirty="0" smtClean="0"/>
                  <a:t>If stuck, return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blipFill rotWithShape="0">
                <a:blip r:embed="rId2"/>
                <a:stretch>
                  <a:fillRect b="-16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={∅,1}</m:t>
                      </m:r>
                    </m:oMath>
                  </m:oMathPara>
                </a14:m>
                <a:endParaRPr lang="en-US" i="1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𝐼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={1}</m:t>
                      </m:r>
                    </m:oMath>
                  </m:oMathPara>
                </a14:m>
                <a:endParaRPr lang="en-US" i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1321" b="-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049718" y="2611870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9718" y="2998033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9718" y="3384196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49718" y="3770359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9718" y="4156522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164021" y="3050036"/>
            <a:ext cx="729049" cy="219586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1225702" y="2650626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9718" y="4893275"/>
            <a:ext cx="3105962" cy="3830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 span: </a:t>
            </a:r>
            <a:r>
              <a:rPr lang="en-US" b="1" dirty="0" smtClean="0"/>
              <a:t>YES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291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succinct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1547"/>
            <a:ext cx="5573343" cy="70259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Suppose we had access to the entries of M.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457200" tIns="0" rIns="0" bIns="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r>
                  <a:rPr lang="en-US" b="1" dirty="0" smtClean="0"/>
                  <a:t>Algorithm (informal)</a:t>
                </a:r>
                <a:r>
                  <a:rPr lang="en-US" dirty="0" smtClean="0"/>
                  <a:t>: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Initialize basis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to {∅}, </a:t>
                </a:r>
                <a:r>
                  <a:rPr lang="en-US" i="1" cap="small" dirty="0" smtClean="0"/>
                  <a:t>I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∅</a:t>
                </a:r>
                <a:endParaRPr lang="en-US" dirty="0" smtClean="0"/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Repeat: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Pick next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∉</m:t>
                    </m:r>
                  </m:oMath>
                </a14:m>
                <a:r>
                  <a:rPr lang="en-US" sz="2000" cap="small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cap="small" dirty="0" smtClean="0">
                    <a:solidFill>
                      <a:schemeClr val="tx1"/>
                    </a:solidFill>
                  </a:rPr>
                  <a:t>I</a:t>
                </a:r>
                <a:endParaRPr lang="en-US" sz="2000" i="1" dirty="0">
                  <a:solidFill>
                    <a:schemeClr val="tx1"/>
                  </a:solidFill>
                </a:endParaRP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∪{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is not in the span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M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|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add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∪{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to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B.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B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changed in step 2b), add </a:t>
                </a:r>
                <a:r>
                  <a:rPr lang="en-US" sz="2000" i="1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to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dirty="0" smtClean="0"/>
                  <a:t>If stuck, return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blipFill rotWithShape="0">
                <a:blip r:embed="rId2"/>
                <a:stretch>
                  <a:fillRect b="-16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={∅,1}</m:t>
                      </m:r>
                    </m:oMath>
                  </m:oMathPara>
                </a14:m>
                <a:endParaRPr lang="en-US" i="1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𝐼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={1}</m:t>
                      </m:r>
                    </m:oMath>
                  </m:oMathPara>
                </a14:m>
                <a:endParaRPr lang="en-US" i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1321" b="-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049718" y="2611870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9718" y="2998033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9718" y="3384196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49718" y="3770359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9718" y="4156522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164021" y="3050036"/>
            <a:ext cx="729049" cy="219586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1225702" y="2650626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9718" y="4893275"/>
            <a:ext cx="3105962" cy="3830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 span: </a:t>
            </a:r>
            <a:r>
              <a:rPr lang="en-US" b="1" dirty="0" smtClean="0"/>
              <a:t>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58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succinct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1547"/>
            <a:ext cx="5573343" cy="70259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Suppose we had access to the entries of M.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457200" tIns="0" rIns="0" bIns="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r>
                  <a:rPr lang="en-US" b="1" dirty="0" smtClean="0"/>
                  <a:t>Algorithm (informal)</a:t>
                </a:r>
                <a:r>
                  <a:rPr lang="en-US" dirty="0" smtClean="0"/>
                  <a:t>: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Initialize basis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to {∅}, </a:t>
                </a:r>
                <a:r>
                  <a:rPr lang="en-US" i="1" cap="small" dirty="0" smtClean="0"/>
                  <a:t>I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∅</a:t>
                </a:r>
                <a:endParaRPr lang="en-US" dirty="0" smtClean="0"/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Repeat: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Pick next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∉</m:t>
                    </m:r>
                  </m:oMath>
                </a14:m>
                <a:r>
                  <a:rPr lang="en-US" sz="2000" cap="small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cap="small" dirty="0" smtClean="0">
                    <a:solidFill>
                      <a:schemeClr val="tx1"/>
                    </a:solidFill>
                  </a:rPr>
                  <a:t>I</a:t>
                </a:r>
                <a:endParaRPr lang="en-US" sz="2000" i="1" dirty="0">
                  <a:solidFill>
                    <a:schemeClr val="tx1"/>
                  </a:solidFill>
                </a:endParaRP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∪{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is not in the span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M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|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add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∪{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to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B.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B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changed in step 2b), add </a:t>
                </a:r>
                <a:r>
                  <a:rPr lang="en-US" sz="2000" i="1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to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dirty="0" smtClean="0"/>
                  <a:t>If stuck, return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blipFill rotWithShape="0">
                <a:blip r:embed="rId2"/>
                <a:stretch>
                  <a:fillRect b="-16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={∅,1,12}</m:t>
                      </m:r>
                    </m:oMath>
                  </m:oMathPara>
                </a14:m>
                <a:endParaRPr lang="en-US" i="1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𝐼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={1}</m:t>
                      </m:r>
                    </m:oMath>
                  </m:oMathPara>
                </a14:m>
                <a:endParaRPr lang="en-US" i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1321" b="-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049718" y="2611870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9718" y="2998033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9718" y="3384196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49718" y="3770359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9718" y="4156522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164021" y="3050036"/>
            <a:ext cx="729049" cy="219586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1225702" y="2650626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9718" y="4893275"/>
            <a:ext cx="3105962" cy="3830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 span: </a:t>
            </a:r>
            <a:r>
              <a:rPr lang="en-US" b="1" dirty="0" smtClean="0"/>
              <a:t>NO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310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succinct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1547"/>
            <a:ext cx="5573343" cy="70259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Suppose we had access to the entries of M.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457200" tIns="0" rIns="0" bIns="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r>
                  <a:rPr lang="en-US" b="1" dirty="0" smtClean="0"/>
                  <a:t>Algorithm (informal)</a:t>
                </a:r>
                <a:r>
                  <a:rPr lang="en-US" dirty="0" smtClean="0"/>
                  <a:t>: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Initialize basis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to {∅}, </a:t>
                </a:r>
                <a:r>
                  <a:rPr lang="en-US" i="1" cap="small" dirty="0" smtClean="0"/>
                  <a:t>I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∅</a:t>
                </a:r>
                <a:endParaRPr lang="en-US" dirty="0" smtClean="0"/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Repeat: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Pick next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∉</m:t>
                    </m:r>
                  </m:oMath>
                </a14:m>
                <a:r>
                  <a:rPr lang="en-US" sz="2000" cap="small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cap="small" dirty="0" smtClean="0">
                    <a:solidFill>
                      <a:schemeClr val="tx1"/>
                    </a:solidFill>
                  </a:rPr>
                  <a:t>I</a:t>
                </a:r>
                <a:endParaRPr lang="en-US" sz="2000" i="1" dirty="0">
                  <a:solidFill>
                    <a:schemeClr val="tx1"/>
                  </a:solidFill>
                </a:endParaRP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∪{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is not in the span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M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|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add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∪{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to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B.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If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B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changed in step 2b), add </a:t>
                </a:r>
                <a:r>
                  <a:rPr lang="en-US" sz="2000" i="1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to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. 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dirty="0" smtClean="0"/>
                  <a:t>If stuck, return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blipFill rotWithShape="0">
                <a:blip r:embed="rId2"/>
                <a:stretch>
                  <a:fillRect b="-16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∅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,1,12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𝐼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={1,2}</m:t>
                      </m:r>
                    </m:oMath>
                  </m:oMathPara>
                </a14:m>
                <a:endParaRPr lang="en-US" i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1321" b="-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049718" y="2611870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9718" y="2998033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9718" y="3384196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49718" y="3770359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9718" y="4156522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164021" y="3050036"/>
            <a:ext cx="729049" cy="219586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1225702" y="2650626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11225702" y="3035484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49718" y="4893275"/>
            <a:ext cx="3105962" cy="3830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In span: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5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succinct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1547"/>
            <a:ext cx="5573343" cy="70259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Suppose we had access to the entries of M.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457200" tIns="0" rIns="0" bIns="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r>
                  <a:rPr lang="en-US" b="1" dirty="0" smtClean="0"/>
                  <a:t>Algorithm (informal)</a:t>
                </a:r>
                <a:r>
                  <a:rPr lang="en-US" dirty="0" smtClean="0"/>
                  <a:t>: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Initialize basis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to {∅}, </a:t>
                </a:r>
                <a:r>
                  <a:rPr lang="en-US" i="1" cap="small" dirty="0" smtClean="0"/>
                  <a:t>I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∅</a:t>
                </a:r>
                <a:endParaRPr lang="en-US" dirty="0" smtClean="0"/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Repeat: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Pick next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∉</m:t>
                    </m:r>
                  </m:oMath>
                </a14:m>
                <a:r>
                  <a:rPr lang="en-US" sz="2000" cap="small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i="1" cap="small" dirty="0" smtClean="0">
                    <a:solidFill>
                      <a:srgbClr val="FF0000"/>
                    </a:solidFill>
                  </a:rPr>
                  <a:t>I</a:t>
                </a:r>
                <a:endParaRPr lang="en-US" sz="2000" i="1" dirty="0">
                  <a:solidFill>
                    <a:srgbClr val="FF0000"/>
                  </a:solidFill>
                </a:endParaRP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∪{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is not in the span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M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|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add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∪{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to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B.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B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changed in step 2b), add </a:t>
                </a:r>
                <a:r>
                  <a:rPr lang="en-US" sz="2000" i="1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to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dirty="0" smtClean="0"/>
                  <a:t>If stuck, return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blipFill rotWithShape="0">
                <a:blip r:embed="rId2"/>
                <a:stretch>
                  <a:fillRect b="-16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∅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,1,12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𝐼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={1,2}</m:t>
                      </m:r>
                    </m:oMath>
                  </m:oMathPara>
                </a14:m>
                <a:endParaRPr lang="en-US" i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1321" b="-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049718" y="2611870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9718" y="2998033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9718" y="3384196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49718" y="3770359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9718" y="4156522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164021" y="3437504"/>
            <a:ext cx="729049" cy="219586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1225702" y="2650626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11225702" y="3035484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9718" y="4893275"/>
            <a:ext cx="3105962" cy="3830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In span: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96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succinct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1547"/>
            <a:ext cx="5573343" cy="70259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Suppose we had access to the entries of M.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457200" tIns="0" rIns="0" bIns="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r>
                  <a:rPr lang="en-US" b="1" dirty="0" smtClean="0"/>
                  <a:t>Algorithm (informal)</a:t>
                </a:r>
                <a:r>
                  <a:rPr lang="en-US" dirty="0" smtClean="0"/>
                  <a:t>: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Initialize basis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to {∅}, </a:t>
                </a:r>
                <a:r>
                  <a:rPr lang="en-US" i="1" cap="small" dirty="0" smtClean="0"/>
                  <a:t>I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∅</a:t>
                </a:r>
                <a:endParaRPr lang="en-US" dirty="0" smtClean="0"/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Repeat: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Pick next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∉</m:t>
                    </m:r>
                  </m:oMath>
                </a14:m>
                <a:r>
                  <a:rPr lang="en-US" sz="2000" cap="small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cap="small" dirty="0" smtClean="0">
                    <a:solidFill>
                      <a:schemeClr val="tx1"/>
                    </a:solidFill>
                  </a:rPr>
                  <a:t>I</a:t>
                </a:r>
                <a:endParaRPr lang="en-US" sz="2000" i="1" dirty="0">
                  <a:solidFill>
                    <a:schemeClr val="tx1"/>
                  </a:solidFill>
                </a:endParaRP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∪{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is not in the span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M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|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add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∪{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to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B.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B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changed in step 2b), add </a:t>
                </a:r>
                <a:r>
                  <a:rPr lang="en-US" sz="2000" i="1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to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dirty="0" smtClean="0"/>
                  <a:t>If stuck, return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blipFill rotWithShape="0">
                <a:blip r:embed="rId2"/>
                <a:stretch>
                  <a:fillRect b="-16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∅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,1,12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𝐼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={1,2}</m:t>
                      </m:r>
                    </m:oMath>
                  </m:oMathPara>
                </a14:m>
                <a:endParaRPr lang="en-US" i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1321" b="-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049718" y="2611870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9718" y="2998033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9718" y="3384196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49718" y="3770359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9718" y="4156522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164021" y="3437504"/>
            <a:ext cx="729049" cy="219586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1225702" y="2650626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11225702" y="3035484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9718" y="4893275"/>
            <a:ext cx="3105962" cy="3830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 span: </a:t>
            </a:r>
            <a:r>
              <a:rPr lang="en-US" b="1" dirty="0" smtClean="0"/>
              <a:t>YES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4715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succinct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1547"/>
            <a:ext cx="5573343" cy="70259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Suppose we had access to the entries of M.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457200" tIns="0" rIns="0" bIns="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r>
                  <a:rPr lang="en-US" b="1" dirty="0" smtClean="0"/>
                  <a:t>Algorithm (informal)</a:t>
                </a:r>
                <a:r>
                  <a:rPr lang="en-US" dirty="0" smtClean="0"/>
                  <a:t>: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Initialize basis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to {∅}, </a:t>
                </a:r>
                <a:r>
                  <a:rPr lang="en-US" i="1" cap="small" dirty="0" smtClean="0"/>
                  <a:t>I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∅</a:t>
                </a:r>
                <a:endParaRPr lang="en-US" dirty="0" smtClean="0"/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Repeat: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Pick next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∉</m:t>
                    </m:r>
                  </m:oMath>
                </a14:m>
                <a:r>
                  <a:rPr lang="en-US" sz="2000" cap="small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cap="small" dirty="0" smtClean="0">
                    <a:solidFill>
                      <a:schemeClr val="tx1"/>
                    </a:solidFill>
                  </a:rPr>
                  <a:t>I</a:t>
                </a:r>
                <a:endParaRPr lang="en-US" sz="2000" i="1" dirty="0">
                  <a:solidFill>
                    <a:schemeClr val="tx1"/>
                  </a:solidFill>
                </a:endParaRP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∪{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is not in the span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M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|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add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∪{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to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B.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B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changed in step 2b), add </a:t>
                </a:r>
                <a:r>
                  <a:rPr lang="en-US" sz="2000" i="1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to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dirty="0" smtClean="0"/>
                  <a:t>If stuck, return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blipFill rotWithShape="0">
                <a:blip r:embed="rId2"/>
                <a:stretch>
                  <a:fillRect b="-16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∅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,12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𝐼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={1,2}</m:t>
                      </m:r>
                    </m:oMath>
                  </m:oMathPara>
                </a14:m>
                <a:endParaRPr lang="en-US" i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1321" b="-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049718" y="2611870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9718" y="2998033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9718" y="3384196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49718" y="3770359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9718" y="4156522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164021" y="3437504"/>
            <a:ext cx="729049" cy="219586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1225702" y="2650626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11225702" y="3035484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9718" y="4893275"/>
            <a:ext cx="3105962" cy="3830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 span: </a:t>
            </a:r>
            <a:r>
              <a:rPr lang="en-US" b="1" dirty="0" smtClean="0"/>
              <a:t>YES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8270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succinct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1547"/>
            <a:ext cx="5573343" cy="70259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Suppose we had access to the entries of M.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457200" tIns="0" rIns="0" bIns="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r>
                  <a:rPr lang="en-US" b="1" dirty="0" smtClean="0"/>
                  <a:t>Algorithm (informal)</a:t>
                </a:r>
                <a:r>
                  <a:rPr lang="en-US" dirty="0" smtClean="0"/>
                  <a:t>: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Initialize basis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to {∅}, </a:t>
                </a:r>
                <a:r>
                  <a:rPr lang="en-US" i="1" cap="small" dirty="0" smtClean="0"/>
                  <a:t>I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∅</a:t>
                </a:r>
                <a:endParaRPr lang="en-US" dirty="0" smtClean="0"/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Repeat: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Pick next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∉</m:t>
                    </m:r>
                  </m:oMath>
                </a14:m>
                <a:r>
                  <a:rPr lang="en-US" sz="2000" cap="small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cap="small" dirty="0" smtClean="0">
                    <a:solidFill>
                      <a:schemeClr val="tx1"/>
                    </a:solidFill>
                  </a:rPr>
                  <a:t>I</a:t>
                </a:r>
                <a:endParaRPr lang="en-US" sz="2000" i="1" dirty="0">
                  <a:solidFill>
                    <a:schemeClr val="tx1"/>
                  </a:solidFill>
                </a:endParaRP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∪{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is not in the span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M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|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add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∪{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to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B.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B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changed in step 2b), add </a:t>
                </a:r>
                <a:r>
                  <a:rPr lang="en-US" sz="2000" i="1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to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dirty="0" smtClean="0"/>
                  <a:t>If stuck, return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blipFill rotWithShape="0">
                <a:blip r:embed="rId2"/>
                <a:stretch>
                  <a:fillRect b="-16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∅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,1,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12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𝐼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={1,2}</m:t>
                      </m:r>
                    </m:oMath>
                  </m:oMathPara>
                </a14:m>
                <a:endParaRPr lang="en-US" i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1321" b="-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049718" y="2611870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9718" y="2998033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9718" y="3384196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49718" y="3770359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9718" y="4156522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164021" y="3437504"/>
            <a:ext cx="729049" cy="219586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1225702" y="2650626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11225702" y="3035484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9718" y="4893275"/>
            <a:ext cx="3105962" cy="3830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 span: </a:t>
            </a:r>
            <a:r>
              <a:rPr lang="en-US" b="1" dirty="0" smtClean="0"/>
              <a:t>YES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2247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Sparse parity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537848"/>
              </p:ext>
            </p:extLst>
          </p:nvPr>
        </p:nvGraphicFramePr>
        <p:xfrm>
          <a:off x="1097280" y="1737360"/>
          <a:ext cx="1719176" cy="457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91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01010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11010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01111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11001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00110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01000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01100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01011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01101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01100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962400" y="2614863"/>
            <a:ext cx="914400" cy="914400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Hidden parity: {1,3,4}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2567762"/>
              </p:ext>
            </p:extLst>
          </p:nvPr>
        </p:nvGraphicFramePr>
        <p:xfrm>
          <a:off x="2816456" y="1737360"/>
          <a:ext cx="629120" cy="457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9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178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succinct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1547"/>
            <a:ext cx="5573343" cy="70259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Suppose we had access to the entries of M.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457200" tIns="0" rIns="0" bIns="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r>
                  <a:rPr lang="en-US" b="1" dirty="0" smtClean="0"/>
                  <a:t>Algorithm (informal)</a:t>
                </a:r>
                <a:r>
                  <a:rPr lang="en-US" dirty="0" smtClean="0"/>
                  <a:t>: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Initialize basis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to {∅}, </a:t>
                </a:r>
                <a:r>
                  <a:rPr lang="en-US" i="1" cap="small" dirty="0" smtClean="0"/>
                  <a:t>I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∅</a:t>
                </a:r>
                <a:endParaRPr lang="en-US" dirty="0" smtClean="0"/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Repeat: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Pick next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∉</m:t>
                    </m:r>
                  </m:oMath>
                </a14:m>
                <a:r>
                  <a:rPr lang="en-US" sz="2000" cap="small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cap="small" dirty="0" smtClean="0">
                    <a:solidFill>
                      <a:schemeClr val="tx1"/>
                    </a:solidFill>
                  </a:rPr>
                  <a:t>I</a:t>
                </a:r>
                <a:endParaRPr lang="en-US" sz="2000" i="1" dirty="0">
                  <a:solidFill>
                    <a:schemeClr val="tx1"/>
                  </a:solidFill>
                </a:endParaRP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∪{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is not in the span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M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|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add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∪{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to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B.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If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B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changed in step 2b), add </a:t>
                </a:r>
                <a:r>
                  <a:rPr lang="en-US" sz="2000" i="1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to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. 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dirty="0" smtClean="0"/>
                  <a:t>If stuck, return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blipFill rotWithShape="0">
                <a:blip r:embed="rId2"/>
                <a:stretch>
                  <a:fillRect b="-16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∅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,1,12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𝐼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={1,2}</m:t>
                      </m:r>
                    </m:oMath>
                  </m:oMathPara>
                </a14:m>
                <a:endParaRPr lang="en-US" i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1321" b="-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049718" y="2611870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9718" y="2998033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9718" y="3384196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49718" y="3770359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9718" y="4156522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164021" y="3437504"/>
            <a:ext cx="729049" cy="219586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1225702" y="2650626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11225702" y="3035484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9718" y="4893275"/>
            <a:ext cx="3105962" cy="3830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In span: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3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succinct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1547"/>
            <a:ext cx="5573343" cy="70259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Suppose we had access to the entries of M.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457200" tIns="0" rIns="0" bIns="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r>
                  <a:rPr lang="en-US" b="1" dirty="0" smtClean="0"/>
                  <a:t>Algorithm (informal)</a:t>
                </a:r>
                <a:r>
                  <a:rPr lang="en-US" dirty="0" smtClean="0"/>
                  <a:t>: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Initialize basis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to {∅}, </a:t>
                </a:r>
                <a:r>
                  <a:rPr lang="en-US" i="1" cap="small" dirty="0" smtClean="0"/>
                  <a:t>I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∅</a:t>
                </a:r>
                <a:endParaRPr lang="en-US" dirty="0" smtClean="0"/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Repeat: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Pick next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∉</m:t>
                    </m:r>
                  </m:oMath>
                </a14:m>
                <a:r>
                  <a:rPr lang="en-US" sz="2000" cap="small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i="1" cap="small" dirty="0" smtClean="0">
                    <a:solidFill>
                      <a:srgbClr val="FF0000"/>
                    </a:solidFill>
                  </a:rPr>
                  <a:t>I</a:t>
                </a:r>
                <a:endParaRPr lang="en-US" sz="2000" i="1" dirty="0">
                  <a:solidFill>
                    <a:srgbClr val="FF0000"/>
                  </a:solidFill>
                </a:endParaRP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∪{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is not in the span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M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|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add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∪{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to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B.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B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changed in step 2b), add </a:t>
                </a:r>
                <a:r>
                  <a:rPr lang="en-US" sz="2000" i="1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to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dirty="0" smtClean="0"/>
                  <a:t>If stuck, return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blipFill rotWithShape="0">
                <a:blip r:embed="rId2"/>
                <a:stretch>
                  <a:fillRect b="-16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∅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,1,12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𝐼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={1,2}</m:t>
                      </m:r>
                    </m:oMath>
                  </m:oMathPara>
                </a14:m>
                <a:endParaRPr lang="en-US" i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1321" b="-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049718" y="2611870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9718" y="2998033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9718" y="3384196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49718" y="3770359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9718" y="4156522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164021" y="3823667"/>
            <a:ext cx="729049" cy="219586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1225702" y="2650626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11225702" y="3035484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9718" y="4893275"/>
            <a:ext cx="3105962" cy="3830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In span: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succinct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1547"/>
            <a:ext cx="5573343" cy="70259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Suppose we had access to the entries of M.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457200" tIns="0" rIns="0" bIns="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r>
                  <a:rPr lang="en-US" b="1" dirty="0" smtClean="0"/>
                  <a:t>Algorithm (informal)</a:t>
                </a:r>
                <a:r>
                  <a:rPr lang="en-US" dirty="0" smtClean="0"/>
                  <a:t>: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Initialize basis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to {∅}, </a:t>
                </a:r>
                <a:r>
                  <a:rPr lang="en-US" i="1" cap="small" dirty="0" smtClean="0"/>
                  <a:t>I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∅</a:t>
                </a:r>
                <a:endParaRPr lang="en-US" dirty="0" smtClean="0"/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Repeat: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Pick next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∉</m:t>
                    </m:r>
                  </m:oMath>
                </a14:m>
                <a:r>
                  <a:rPr lang="en-US" sz="2000" cap="small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cap="small" dirty="0" smtClean="0">
                    <a:solidFill>
                      <a:schemeClr val="tx1"/>
                    </a:solidFill>
                  </a:rPr>
                  <a:t>I</a:t>
                </a:r>
                <a:endParaRPr lang="en-US" sz="2000" i="1" dirty="0">
                  <a:solidFill>
                    <a:schemeClr val="tx1"/>
                  </a:solidFill>
                </a:endParaRP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∪{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is not in the span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M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|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add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∪{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to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B.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B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changed in step 2b), add </a:t>
                </a:r>
                <a:r>
                  <a:rPr lang="en-US" sz="2000" i="1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to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dirty="0" smtClean="0"/>
                  <a:t>If stuck, return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blipFill rotWithShape="0">
                <a:blip r:embed="rId2"/>
                <a:stretch>
                  <a:fillRect b="-16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∅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,1,12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𝐼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={1,2}</m:t>
                      </m:r>
                    </m:oMath>
                  </m:oMathPara>
                </a14:m>
                <a:endParaRPr lang="en-US" i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1321" b="-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049718" y="2611870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9718" y="2998033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9718" y="3384196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49718" y="3770359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9718" y="4156522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164021" y="3823667"/>
            <a:ext cx="729049" cy="219586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1225702" y="2650626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11225702" y="3035484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9718" y="4893275"/>
            <a:ext cx="3105962" cy="3830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 span: </a:t>
            </a:r>
            <a:r>
              <a:rPr lang="en-US" b="1" dirty="0" smtClean="0"/>
              <a:t>YES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8728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succinct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1547"/>
            <a:ext cx="5573343" cy="70259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Suppose we had access to the entries of M.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457200" tIns="0" rIns="0" bIns="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r>
                  <a:rPr lang="en-US" b="1" dirty="0" smtClean="0"/>
                  <a:t>Algorithm (informal)</a:t>
                </a:r>
                <a:r>
                  <a:rPr lang="en-US" dirty="0" smtClean="0"/>
                  <a:t>: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Initialize basis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to {∅}, </a:t>
                </a:r>
                <a:r>
                  <a:rPr lang="en-US" i="1" cap="small" dirty="0" smtClean="0"/>
                  <a:t>I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∅</a:t>
                </a:r>
                <a:endParaRPr lang="en-US" dirty="0" smtClean="0"/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Repeat: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Pick next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∉</m:t>
                    </m:r>
                  </m:oMath>
                </a14:m>
                <a:r>
                  <a:rPr lang="en-US" sz="2000" cap="small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cap="small" dirty="0" smtClean="0">
                    <a:solidFill>
                      <a:schemeClr val="tx1"/>
                    </a:solidFill>
                  </a:rPr>
                  <a:t>I</a:t>
                </a:r>
                <a:endParaRPr lang="en-US" sz="2000" i="1" dirty="0">
                  <a:solidFill>
                    <a:schemeClr val="tx1"/>
                  </a:solidFill>
                </a:endParaRP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∪{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is not in the span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M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|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add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∪{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to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B.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B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changed in step 2b), add </a:t>
                </a:r>
                <a:r>
                  <a:rPr lang="en-US" sz="2000" i="1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to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dirty="0" smtClean="0"/>
                  <a:t>If stuck, return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blipFill rotWithShape="0">
                <a:blip r:embed="rId2"/>
                <a:stretch>
                  <a:fillRect b="-16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∅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,12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𝐼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={1,2}</m:t>
                      </m:r>
                    </m:oMath>
                  </m:oMathPara>
                </a14:m>
                <a:endParaRPr lang="en-US" i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1321" b="-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049718" y="2611870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9718" y="2998033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9718" y="3384196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49718" y="3770359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9718" y="4156522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164021" y="3823667"/>
            <a:ext cx="729049" cy="219586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1225702" y="2650626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11225702" y="3035484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9718" y="4893275"/>
            <a:ext cx="3105962" cy="3830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 span: </a:t>
            </a:r>
            <a:r>
              <a:rPr lang="en-US" b="1" dirty="0" smtClean="0"/>
              <a:t>YES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537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succinct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1547"/>
            <a:ext cx="5573343" cy="70259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Suppose we had access to the entries of M.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457200" tIns="0" rIns="0" bIns="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r>
                  <a:rPr lang="en-US" b="1" dirty="0" smtClean="0"/>
                  <a:t>Algorithm (informal)</a:t>
                </a:r>
                <a:r>
                  <a:rPr lang="en-US" dirty="0" smtClean="0"/>
                  <a:t>: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Initialize basis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to {∅}, </a:t>
                </a:r>
                <a:r>
                  <a:rPr lang="en-US" i="1" cap="small" dirty="0" smtClean="0"/>
                  <a:t>I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∅</a:t>
                </a:r>
                <a:endParaRPr lang="en-US" dirty="0" smtClean="0"/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Repeat: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Pick next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∉</m:t>
                    </m:r>
                  </m:oMath>
                </a14:m>
                <a:r>
                  <a:rPr lang="en-US" sz="2000" cap="small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cap="small" dirty="0" smtClean="0">
                    <a:solidFill>
                      <a:schemeClr val="tx1"/>
                    </a:solidFill>
                  </a:rPr>
                  <a:t>I</a:t>
                </a:r>
                <a:endParaRPr lang="en-US" sz="2000" i="1" dirty="0">
                  <a:solidFill>
                    <a:schemeClr val="tx1"/>
                  </a:solidFill>
                </a:endParaRP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∪{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is not in the span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M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|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add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∪{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to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B.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B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changed in step 2b), add </a:t>
                </a:r>
                <a:r>
                  <a:rPr lang="en-US" sz="2000" i="1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to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dirty="0" smtClean="0"/>
                  <a:t>If stuck, return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blipFill rotWithShape="0">
                <a:blip r:embed="rId2"/>
                <a:stretch>
                  <a:fillRect b="-16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∅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,1,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12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𝐼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={1,2}</m:t>
                      </m:r>
                    </m:oMath>
                  </m:oMathPara>
                </a14:m>
                <a:endParaRPr lang="en-US" i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1321" b="-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049718" y="2611870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9718" y="2998033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9718" y="3384196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49718" y="3770359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9718" y="4156522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164021" y="3823667"/>
            <a:ext cx="729049" cy="219586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1225702" y="2650626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11225702" y="3035484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9718" y="4893275"/>
            <a:ext cx="3105962" cy="3830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 span: </a:t>
            </a:r>
            <a:r>
              <a:rPr lang="en-US" b="1" dirty="0" smtClean="0"/>
              <a:t>YES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956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succinct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1547"/>
            <a:ext cx="5573343" cy="70259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Suppose we had access to the entries of M.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457200" tIns="0" rIns="0" bIns="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r>
                  <a:rPr lang="en-US" b="1" dirty="0" smtClean="0"/>
                  <a:t>Algorithm (informal)</a:t>
                </a:r>
                <a:r>
                  <a:rPr lang="en-US" dirty="0" smtClean="0"/>
                  <a:t>: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Initialize basis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to {∅}, </a:t>
                </a:r>
                <a:r>
                  <a:rPr lang="en-US" i="1" cap="small" dirty="0" smtClean="0"/>
                  <a:t>I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∅</a:t>
                </a:r>
                <a:endParaRPr lang="en-US" dirty="0" smtClean="0"/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Repeat: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Pick next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∉</m:t>
                    </m:r>
                  </m:oMath>
                </a14:m>
                <a:r>
                  <a:rPr lang="en-US" sz="2000" cap="small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cap="small" dirty="0" smtClean="0">
                    <a:solidFill>
                      <a:schemeClr val="tx1"/>
                    </a:solidFill>
                  </a:rPr>
                  <a:t>I</a:t>
                </a:r>
                <a:endParaRPr lang="en-US" sz="2000" i="1" dirty="0">
                  <a:solidFill>
                    <a:schemeClr val="tx1"/>
                  </a:solidFill>
                </a:endParaRP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∪{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is not in the span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M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|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add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∪{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to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B.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If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B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changed in step 2b), add </a:t>
                </a:r>
                <a:r>
                  <a:rPr lang="en-US" sz="2000" i="1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to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. 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dirty="0" smtClean="0"/>
                  <a:t>If stuck, return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blipFill rotWithShape="0">
                <a:blip r:embed="rId2"/>
                <a:stretch>
                  <a:fillRect b="-16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∅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,1,12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𝐼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={1,2}</m:t>
                      </m:r>
                    </m:oMath>
                  </m:oMathPara>
                </a14:m>
                <a:endParaRPr lang="en-US" i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1321" b="-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049718" y="2611870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9718" y="2998033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9718" y="3384196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49718" y="3770359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9718" y="4156522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164021" y="3823667"/>
            <a:ext cx="729049" cy="219586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1225702" y="2650626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11225702" y="3035484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049718" y="4893275"/>
            <a:ext cx="3105962" cy="3830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In span: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5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succinct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1547"/>
            <a:ext cx="5573343" cy="70259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Suppose we had access to the entries of M.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457200" tIns="0" rIns="0" bIns="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r>
                  <a:rPr lang="en-US" b="1" dirty="0" smtClean="0"/>
                  <a:t>Algorithm (informal)</a:t>
                </a:r>
                <a:r>
                  <a:rPr lang="en-US" dirty="0" smtClean="0"/>
                  <a:t>: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Initialize basis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to {∅}, </a:t>
                </a:r>
                <a:r>
                  <a:rPr lang="en-US" i="1" cap="small" dirty="0" smtClean="0"/>
                  <a:t>I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∅</a:t>
                </a:r>
                <a:endParaRPr lang="en-US" dirty="0" smtClean="0"/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Repeat: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Pick next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∉</m:t>
                    </m:r>
                  </m:oMath>
                </a14:m>
                <a:r>
                  <a:rPr lang="en-US" sz="2000" cap="small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i="1" cap="small" dirty="0" smtClean="0">
                    <a:solidFill>
                      <a:srgbClr val="FF0000"/>
                    </a:solidFill>
                  </a:rPr>
                  <a:t>I</a:t>
                </a:r>
                <a:endParaRPr lang="en-US" sz="2000" i="1" dirty="0">
                  <a:solidFill>
                    <a:srgbClr val="FF0000"/>
                  </a:solidFill>
                </a:endParaRP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∪{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is not in the span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M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|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add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∪{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to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B.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B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changed in step 2b), add </a:t>
                </a:r>
                <a:r>
                  <a:rPr lang="en-US" sz="2000" i="1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to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dirty="0" smtClean="0"/>
                  <a:t>If stuck, return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blipFill rotWithShape="0">
                <a:blip r:embed="rId2"/>
                <a:stretch>
                  <a:fillRect b="-16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∅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,1,12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𝐼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={1,2}</m:t>
                      </m:r>
                    </m:oMath>
                  </m:oMathPara>
                </a14:m>
                <a:endParaRPr lang="en-US" i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1321" b="-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049718" y="2611870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9718" y="2998033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9718" y="3384196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49718" y="3770359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9718" y="4156522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164021" y="4190510"/>
            <a:ext cx="729049" cy="219586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1225702" y="2650626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11225702" y="3035484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49718" y="4893275"/>
            <a:ext cx="3105962" cy="3830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mtClean="0"/>
              <a:t>In span: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7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succinct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1547"/>
            <a:ext cx="5573343" cy="70259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Suppose we had access to the entries of M.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457200" tIns="0" rIns="0" bIns="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r>
                  <a:rPr lang="en-US" b="1" dirty="0" smtClean="0"/>
                  <a:t>Algorithm (informal)</a:t>
                </a:r>
                <a:r>
                  <a:rPr lang="en-US" dirty="0" smtClean="0"/>
                  <a:t>: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Initialize basis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to {∅}, </a:t>
                </a:r>
                <a:r>
                  <a:rPr lang="en-US" i="1" cap="small" dirty="0" smtClean="0"/>
                  <a:t>I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∅</a:t>
                </a:r>
                <a:endParaRPr lang="en-US" dirty="0" smtClean="0"/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Repeat: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Pick next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∉</m:t>
                    </m:r>
                  </m:oMath>
                </a14:m>
                <a:r>
                  <a:rPr lang="en-US" sz="2000" cap="small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cap="small" dirty="0" smtClean="0">
                    <a:solidFill>
                      <a:schemeClr val="tx1"/>
                    </a:solidFill>
                  </a:rPr>
                  <a:t>I</a:t>
                </a:r>
                <a:endParaRPr lang="en-US" sz="2000" i="1" dirty="0">
                  <a:solidFill>
                    <a:schemeClr val="tx1"/>
                  </a:solidFill>
                </a:endParaRP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∪{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is not in the span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M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|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add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∪{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to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B.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B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changed in step 2b), add </a:t>
                </a:r>
                <a:r>
                  <a:rPr lang="en-US" sz="2000" i="1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to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dirty="0" smtClean="0"/>
                  <a:t>If stuck, return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blipFill rotWithShape="0">
                <a:blip r:embed="rId2"/>
                <a:stretch>
                  <a:fillRect b="-16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∅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,1,12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𝐼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={1,2}</m:t>
                      </m:r>
                    </m:oMath>
                  </m:oMathPara>
                </a14:m>
                <a:endParaRPr lang="en-US" i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1321" b="-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049718" y="2611870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9718" y="2998033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9718" y="3384196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49718" y="3770359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9718" y="4156522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164021" y="4190510"/>
            <a:ext cx="729049" cy="219586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1225702" y="2650626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11225702" y="3035484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49718" y="4893275"/>
            <a:ext cx="3105962" cy="3830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 span: </a:t>
            </a:r>
            <a:r>
              <a:rPr lang="en-US" b="1" dirty="0" smtClean="0"/>
              <a:t>NO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700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succinct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1547"/>
            <a:ext cx="5573343" cy="70259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Suppose we had access to the entries of M.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457200" tIns="0" rIns="0" bIns="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r>
                  <a:rPr lang="en-US" b="1" dirty="0" smtClean="0"/>
                  <a:t>Algorithm (informal)</a:t>
                </a:r>
                <a:r>
                  <a:rPr lang="en-US" dirty="0" smtClean="0"/>
                  <a:t>: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Initialize basis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to {∅}, </a:t>
                </a:r>
                <a:r>
                  <a:rPr lang="en-US" i="1" cap="small" dirty="0" smtClean="0"/>
                  <a:t>I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∅</a:t>
                </a:r>
                <a:endParaRPr lang="en-US" dirty="0" smtClean="0"/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Repeat: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Pick next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∉</m:t>
                    </m:r>
                  </m:oMath>
                </a14:m>
                <a:r>
                  <a:rPr lang="en-US" sz="2000" cap="small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cap="small" dirty="0" smtClean="0">
                    <a:solidFill>
                      <a:schemeClr val="tx1"/>
                    </a:solidFill>
                  </a:rPr>
                  <a:t>I</a:t>
                </a:r>
                <a:endParaRPr lang="en-US" sz="2000" i="1" dirty="0">
                  <a:solidFill>
                    <a:schemeClr val="tx1"/>
                  </a:solidFill>
                </a:endParaRP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∪{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is not in the span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M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|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add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∪{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to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B.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B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changed in step 2b), add </a:t>
                </a:r>
                <a:r>
                  <a:rPr lang="en-US" sz="2000" i="1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to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dirty="0" smtClean="0"/>
                  <a:t>If stuck, return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blipFill rotWithShape="0">
                <a:blip r:embed="rId2"/>
                <a:stretch>
                  <a:fillRect b="-16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∅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,1,12,</m:t>
                          </m:r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5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𝐼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={1,2}</m:t>
                      </m:r>
                    </m:oMath>
                  </m:oMathPara>
                </a14:m>
                <a:endParaRPr lang="en-US" i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1321" b="-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049718" y="2611870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9718" y="2998033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9718" y="3384196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49718" y="3770359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9718" y="4156522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164021" y="4190510"/>
            <a:ext cx="729049" cy="219586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1225702" y="2650626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11225702" y="3035484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49718" y="4893275"/>
            <a:ext cx="3105962" cy="3830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 span: </a:t>
            </a:r>
            <a:r>
              <a:rPr lang="en-US" b="1" dirty="0" smtClean="0"/>
              <a:t>NO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5614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succinct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1547"/>
            <a:ext cx="5573343" cy="70259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Suppose we had access to the entries of M.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457200" tIns="0" rIns="0" bIns="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r>
                  <a:rPr lang="en-US" b="1" dirty="0" smtClean="0"/>
                  <a:t>Algorithm (informal)</a:t>
                </a:r>
                <a:r>
                  <a:rPr lang="en-US" dirty="0" smtClean="0"/>
                  <a:t>: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Initialize basis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to {∅}, </a:t>
                </a:r>
                <a:r>
                  <a:rPr lang="en-US" i="1" cap="small" dirty="0" smtClean="0"/>
                  <a:t>I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∅</a:t>
                </a:r>
                <a:endParaRPr lang="en-US" dirty="0" smtClean="0"/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Repeat: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Pick next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∉</m:t>
                    </m:r>
                  </m:oMath>
                </a14:m>
                <a:r>
                  <a:rPr lang="en-US" sz="2000" cap="small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cap="small" dirty="0" smtClean="0">
                    <a:solidFill>
                      <a:schemeClr val="tx1"/>
                    </a:solidFill>
                  </a:rPr>
                  <a:t>I</a:t>
                </a:r>
                <a:endParaRPr lang="en-US" sz="2000" i="1" dirty="0">
                  <a:solidFill>
                    <a:schemeClr val="tx1"/>
                  </a:solidFill>
                </a:endParaRP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∪{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is not in the span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M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|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add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∪{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to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B.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B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changed in step 2b), add </a:t>
                </a:r>
                <a:r>
                  <a:rPr lang="en-US" sz="2000" i="1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to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dirty="0" smtClean="0"/>
                  <a:t>If stuck, return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blipFill rotWithShape="0">
                <a:blip r:embed="rId2"/>
                <a:stretch>
                  <a:fillRect b="-16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∅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,12,5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𝐼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={1,2}</m:t>
                      </m:r>
                    </m:oMath>
                  </m:oMathPara>
                </a14:m>
                <a:endParaRPr lang="en-US" i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1321" b="-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049718" y="2611870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9718" y="2998033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9718" y="3384196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49718" y="3770359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9718" y="4156522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164021" y="4190510"/>
            <a:ext cx="729049" cy="219586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1225702" y="2650626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11225702" y="3035484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49718" y="4893275"/>
            <a:ext cx="3105962" cy="3830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 span: </a:t>
            </a:r>
            <a:r>
              <a:rPr lang="en-US" b="1" dirty="0" smtClean="0"/>
              <a:t>YES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921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Sparse parity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962400" y="2614863"/>
            <a:ext cx="914400" cy="914400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Hidden parity: {1,3,4}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96005"/>
              </p:ext>
            </p:extLst>
          </p:nvPr>
        </p:nvGraphicFramePr>
        <p:xfrm>
          <a:off x="1097280" y="1737360"/>
          <a:ext cx="2348296" cy="457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9176"/>
                <a:gridCol w="629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01010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11010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01111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11001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00110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01000</a:t>
                      </a:r>
                      <a:endParaRPr lang="en-US" sz="2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01100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01011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01101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01100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2030830"/>
                  </p:ext>
                </p:extLst>
              </p:nvPr>
            </p:nvGraphicFramePr>
            <p:xfrm>
              <a:off x="6600528" y="1990923"/>
              <a:ext cx="2530640" cy="37377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6128"/>
                    <a:gridCol w="506128"/>
                    <a:gridCol w="506128"/>
                    <a:gridCol w="506128"/>
                    <a:gridCol w="506128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</a:rPr>
                            <a:t>001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</a:rPr>
                            <a:t>010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</a:rPr>
                            <a:t>100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</a:rPr>
                            <a:t>111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</a:tr>
                  <a:tr h="561992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bg1"/>
                              </a:solidFill>
                            </a:rPr>
                            <a:t>1/4</a:t>
                          </a:r>
                          <a:endParaRPr 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1/4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1/4</m:t>
                                </m:r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solidFill>
                                      <a:schemeClr val="bg1"/>
                                    </a:solidFill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1/4</m:t>
                                </m:r>
                              </m:oMath>
                            </m:oMathPara>
                          </a14:m>
                          <a:endParaRPr lang="en-US" sz="1400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</a:tr>
                  <a:tr h="5619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6199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2</a:t>
                          </a:r>
                          <a:endParaRPr lang="en-US" sz="180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1/2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1/2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1/2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1/2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619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</a:t>
                          </a:r>
                          <a:endParaRPr lang="en-US" sz="180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619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4</a:t>
                          </a:r>
                          <a:endParaRPr lang="en-US" sz="180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619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5</a:t>
                          </a:r>
                          <a:endParaRPr lang="en-US" sz="180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1/2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1/2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1/2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1/2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le 8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02030830"/>
                  </p:ext>
                </p:extLst>
              </p:nvPr>
            </p:nvGraphicFramePr>
            <p:xfrm>
              <a:off x="6600528" y="1990923"/>
              <a:ext cx="2530640" cy="37377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6128"/>
                    <a:gridCol w="506128"/>
                    <a:gridCol w="506128"/>
                    <a:gridCol w="506128"/>
                    <a:gridCol w="506128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</a:rPr>
                            <a:t>001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</a:rPr>
                            <a:t>010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</a:rPr>
                            <a:t>100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</a:rPr>
                            <a:t>111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</a:tr>
                  <a:tr h="561992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>
                              <a:solidFill>
                                <a:schemeClr val="bg1"/>
                              </a:solidFill>
                            </a:rPr>
                            <a:t>1/4</a:t>
                          </a:r>
                          <a:endParaRPr 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98810" t="-66304" r="-203571" b="-5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2410" t="-66304" r="-106024" b="-5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02410" t="-66304" r="-6024" b="-504348"/>
                          </a:stretch>
                        </a:blipFill>
                      </a:tcPr>
                    </a:tc>
                  </a:tr>
                  <a:tr h="5619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6199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2</a:t>
                          </a:r>
                          <a:endParaRPr lang="en-US" sz="180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1/2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1/2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1/2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1/2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619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</a:t>
                          </a:r>
                          <a:endParaRPr lang="en-US" sz="180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619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4</a:t>
                          </a:r>
                          <a:endParaRPr lang="en-US" sz="180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619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5</a:t>
                          </a:r>
                          <a:endParaRPr lang="en-US" sz="180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1/2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1/2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1/2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1/2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7983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succinct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1547"/>
            <a:ext cx="5573343" cy="70259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Suppose we had access to the entries of M.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457200" tIns="0" rIns="0" bIns="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r>
                  <a:rPr lang="en-US" b="1" dirty="0" smtClean="0"/>
                  <a:t>Algorithm (informal)</a:t>
                </a:r>
                <a:r>
                  <a:rPr lang="en-US" dirty="0" smtClean="0"/>
                  <a:t>: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Initialize basis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to {∅}, </a:t>
                </a:r>
                <a:r>
                  <a:rPr lang="en-US" i="1" cap="small" dirty="0" smtClean="0"/>
                  <a:t>I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∅</a:t>
                </a:r>
                <a:endParaRPr lang="en-US" dirty="0" smtClean="0"/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Repeat: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Pick next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∉</m:t>
                    </m:r>
                  </m:oMath>
                </a14:m>
                <a:r>
                  <a:rPr lang="en-US" sz="2000" cap="small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cap="small" dirty="0" smtClean="0">
                    <a:solidFill>
                      <a:schemeClr val="tx1"/>
                    </a:solidFill>
                  </a:rPr>
                  <a:t>I</a:t>
                </a:r>
                <a:endParaRPr lang="en-US" sz="2000" i="1" dirty="0">
                  <a:solidFill>
                    <a:schemeClr val="tx1"/>
                  </a:solidFill>
                </a:endParaRP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∪{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is not in the span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M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|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add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∪{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to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B.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B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changed in step 2b), add </a:t>
                </a:r>
                <a:r>
                  <a:rPr lang="en-US" sz="2000" i="1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to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dirty="0" smtClean="0"/>
                  <a:t>If stuck, return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blipFill rotWithShape="0">
                <a:blip r:embed="rId2"/>
                <a:stretch>
                  <a:fillRect b="-16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∅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,1,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12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,5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𝐼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={1,2}</m:t>
                      </m:r>
                    </m:oMath>
                  </m:oMathPara>
                </a14:m>
                <a:endParaRPr lang="en-US" i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1321" b="-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049718" y="2611870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9718" y="2998033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9718" y="3384196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49718" y="3770359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9718" y="4156522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164021" y="4190510"/>
            <a:ext cx="729049" cy="219586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1225702" y="2650626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11225702" y="3035484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49718" y="4893275"/>
            <a:ext cx="3105962" cy="3830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 span: </a:t>
            </a:r>
            <a:r>
              <a:rPr lang="en-US" b="1" dirty="0" smtClean="0"/>
              <a:t>NO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8957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succinct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1547"/>
            <a:ext cx="5573343" cy="70259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Suppose we had access to the entries of M.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457200" tIns="0" rIns="0" bIns="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r>
                  <a:rPr lang="en-US" b="1" dirty="0" smtClean="0"/>
                  <a:t>Algorithm (informal)</a:t>
                </a:r>
                <a:r>
                  <a:rPr lang="en-US" dirty="0" smtClean="0"/>
                  <a:t>: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Initialize basis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to {∅}, </a:t>
                </a:r>
                <a:r>
                  <a:rPr lang="en-US" i="1" cap="small" dirty="0" smtClean="0"/>
                  <a:t>I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∅</a:t>
                </a:r>
                <a:endParaRPr lang="en-US" dirty="0" smtClean="0"/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Repeat: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Pick next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∉</m:t>
                    </m:r>
                  </m:oMath>
                </a14:m>
                <a:r>
                  <a:rPr lang="en-US" sz="2000" cap="small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cap="small" dirty="0" smtClean="0">
                    <a:solidFill>
                      <a:schemeClr val="tx1"/>
                    </a:solidFill>
                  </a:rPr>
                  <a:t>I</a:t>
                </a:r>
                <a:endParaRPr lang="en-US" sz="2000" i="1" dirty="0">
                  <a:solidFill>
                    <a:schemeClr val="tx1"/>
                  </a:solidFill>
                </a:endParaRP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∪{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is not in the span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M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|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add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∪{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to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B.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B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changed in step 2b), add </a:t>
                </a:r>
                <a:r>
                  <a:rPr lang="en-US" sz="2000" i="1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to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dirty="0" smtClean="0"/>
                  <a:t>If stuck, return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blipFill rotWithShape="0">
                <a:blip r:embed="rId2"/>
                <a:stretch>
                  <a:fillRect b="-16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∅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,1,12,5,</m:t>
                          </m:r>
                          <m:r>
                            <a:rPr lang="en-US" b="0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125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𝐼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={1,2}</m:t>
                      </m:r>
                    </m:oMath>
                  </m:oMathPara>
                </a14:m>
                <a:endParaRPr lang="en-US" i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1321" b="-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049718" y="2611870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9718" y="2998033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9718" y="3384196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49718" y="3770359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9718" y="4156522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164021" y="4190510"/>
            <a:ext cx="729049" cy="219586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1225702" y="2650626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11225702" y="3035484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49718" y="4893275"/>
            <a:ext cx="3105962" cy="3830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 span: </a:t>
            </a:r>
            <a:r>
              <a:rPr lang="en-US" b="1" dirty="0" smtClean="0"/>
              <a:t>NO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2467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succinct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1547"/>
            <a:ext cx="5573343" cy="70259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Suppose we had access to the entries of M.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457200" tIns="0" rIns="0" bIns="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r>
                  <a:rPr lang="en-US" b="1" dirty="0" smtClean="0"/>
                  <a:t>Algorithm (informal)</a:t>
                </a:r>
                <a:r>
                  <a:rPr lang="en-US" dirty="0" smtClean="0"/>
                  <a:t>: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Initialize basis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to {∅}, </a:t>
                </a:r>
                <a:r>
                  <a:rPr lang="en-US" i="1" cap="small" dirty="0" smtClean="0"/>
                  <a:t>I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∅</a:t>
                </a:r>
                <a:endParaRPr lang="en-US" dirty="0" smtClean="0"/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Repeat: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Pick next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∉</m:t>
                    </m:r>
                  </m:oMath>
                </a14:m>
                <a:r>
                  <a:rPr lang="en-US" sz="2000" cap="small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cap="small" dirty="0" smtClean="0">
                    <a:solidFill>
                      <a:schemeClr val="tx1"/>
                    </a:solidFill>
                  </a:rPr>
                  <a:t>I</a:t>
                </a:r>
                <a:endParaRPr lang="en-US" sz="2000" i="1" dirty="0">
                  <a:solidFill>
                    <a:schemeClr val="tx1"/>
                  </a:solidFill>
                </a:endParaRP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∪{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is not in the span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M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|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add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∪{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to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B.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If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B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changed in step 2b), add </a:t>
                </a:r>
                <a:r>
                  <a:rPr lang="en-US" sz="2000" i="1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to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. 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dirty="0" smtClean="0"/>
                  <a:t>If stuck, return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blipFill rotWithShape="0">
                <a:blip r:embed="rId2"/>
                <a:stretch>
                  <a:fillRect b="-16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∅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,1,12,5,125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𝐼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={1,2,5}</m:t>
                      </m:r>
                    </m:oMath>
                  </m:oMathPara>
                </a14:m>
                <a:endParaRPr lang="en-US" i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1321" b="-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049718" y="2611870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9718" y="2998033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9718" y="3384196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49718" y="3770359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9718" y="4156522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164021" y="4190510"/>
            <a:ext cx="729049" cy="219586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1225702" y="2650626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11225702" y="3035484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49718" y="4893275"/>
            <a:ext cx="3105962" cy="3830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 span:</a:t>
            </a:r>
            <a:endParaRPr lang="en-US" b="1" dirty="0"/>
          </a:p>
        </p:txBody>
      </p:sp>
      <p:sp>
        <p:nvSpPr>
          <p:cNvPr id="15" name="5-Point Star 14"/>
          <p:cNvSpPr/>
          <p:nvPr/>
        </p:nvSpPr>
        <p:spPr>
          <a:xfrm>
            <a:off x="11225702" y="4175958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succinct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1547"/>
            <a:ext cx="5573343" cy="70259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Suppose we had access to the entries of M.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457200" tIns="0" rIns="0" bIns="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r>
                  <a:rPr lang="en-US" b="1" dirty="0" smtClean="0"/>
                  <a:t>Algorithm (informal)</a:t>
                </a:r>
                <a:r>
                  <a:rPr lang="en-US" dirty="0" smtClean="0"/>
                  <a:t>: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Initialize basis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to {∅}, </a:t>
                </a:r>
                <a:r>
                  <a:rPr lang="en-US" i="1" cap="small" dirty="0" smtClean="0"/>
                  <a:t>I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∅</a:t>
                </a:r>
                <a:endParaRPr lang="en-US" dirty="0" smtClean="0"/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Repeat: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Pick next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∉</m:t>
                    </m:r>
                  </m:oMath>
                </a14:m>
                <a:r>
                  <a:rPr lang="en-US" sz="2000" cap="small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i="1" cap="small" dirty="0" smtClean="0">
                    <a:solidFill>
                      <a:srgbClr val="FF0000"/>
                    </a:solidFill>
                  </a:rPr>
                  <a:t>I</a:t>
                </a:r>
                <a:endParaRPr lang="en-US" sz="2000" i="1" dirty="0">
                  <a:solidFill>
                    <a:srgbClr val="FF0000"/>
                  </a:solidFill>
                </a:endParaRP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∪{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is not in the span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M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|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add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∪{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to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B.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B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changed in step 2b), add </a:t>
                </a:r>
                <a:r>
                  <a:rPr lang="en-US" sz="2000" i="1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to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dirty="0" smtClean="0"/>
                  <a:t>If stuck, return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blipFill rotWithShape="0">
                <a:blip r:embed="rId2"/>
                <a:stretch>
                  <a:fillRect b="-16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∅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,1,12,5,125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𝐼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={1,2,5}</m:t>
                      </m:r>
                    </m:oMath>
                  </m:oMathPara>
                </a14:m>
                <a:endParaRPr lang="en-US" i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1321" b="-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049718" y="2611870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9718" y="2998033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9718" y="3384196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49718" y="3770359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9718" y="4156522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164021" y="3437504"/>
            <a:ext cx="729049" cy="219586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1225702" y="2650626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11225702" y="3035484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49718" y="4893275"/>
            <a:ext cx="3105962" cy="3830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 span:</a:t>
            </a:r>
            <a:endParaRPr lang="en-US" b="1" dirty="0"/>
          </a:p>
        </p:txBody>
      </p:sp>
      <p:sp>
        <p:nvSpPr>
          <p:cNvPr id="15" name="5-Point Star 14"/>
          <p:cNvSpPr/>
          <p:nvPr/>
        </p:nvSpPr>
        <p:spPr>
          <a:xfrm>
            <a:off x="11225702" y="4175958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87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succinct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1547"/>
            <a:ext cx="5573343" cy="70259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Suppose we had access to the entries of M.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457200" tIns="0" rIns="0" bIns="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r>
                  <a:rPr lang="en-US" b="1" dirty="0" smtClean="0"/>
                  <a:t>Algorithm (informal)</a:t>
                </a:r>
                <a:r>
                  <a:rPr lang="en-US" dirty="0" smtClean="0"/>
                  <a:t>: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Initialize basis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to {∅}, </a:t>
                </a:r>
                <a:r>
                  <a:rPr lang="en-US" i="1" cap="small" dirty="0" smtClean="0"/>
                  <a:t>I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∅</a:t>
                </a:r>
                <a:endParaRPr lang="en-US" dirty="0" smtClean="0"/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Repeat: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Pick next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∉</m:t>
                    </m:r>
                  </m:oMath>
                </a14:m>
                <a:r>
                  <a:rPr lang="en-US" sz="2000" cap="small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cap="small" dirty="0" smtClean="0">
                    <a:solidFill>
                      <a:schemeClr val="tx1"/>
                    </a:solidFill>
                  </a:rPr>
                  <a:t>I</a:t>
                </a:r>
                <a:endParaRPr lang="en-US" sz="2000" i="1" dirty="0">
                  <a:solidFill>
                    <a:schemeClr val="tx1"/>
                  </a:solidFill>
                </a:endParaRP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∪{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is not in the span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M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|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add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∪{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to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B.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B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changed in step 2b), add </a:t>
                </a:r>
                <a:r>
                  <a:rPr lang="en-US" sz="2000" i="1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to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dirty="0" smtClean="0"/>
                  <a:t>If stuck, return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blipFill rotWithShape="0">
                <a:blip r:embed="rId2"/>
                <a:stretch>
                  <a:fillRect b="-16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∅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,1,12,5,125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𝐼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={1,2,5}</m:t>
                      </m:r>
                    </m:oMath>
                  </m:oMathPara>
                </a14:m>
                <a:endParaRPr lang="en-US" i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1321" b="-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049718" y="2611870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9718" y="2998033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9718" y="3384196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49718" y="3770359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9718" y="4156522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164021" y="3437504"/>
            <a:ext cx="729049" cy="219586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1225702" y="2650626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11225702" y="3035484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49718" y="4893275"/>
            <a:ext cx="3105962" cy="3830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 span: </a:t>
            </a:r>
            <a:r>
              <a:rPr lang="en-US" b="1" dirty="0" smtClean="0"/>
              <a:t>YES</a:t>
            </a:r>
            <a:endParaRPr lang="en-US" b="1" dirty="0"/>
          </a:p>
        </p:txBody>
      </p:sp>
      <p:sp>
        <p:nvSpPr>
          <p:cNvPr id="15" name="5-Point Star 14"/>
          <p:cNvSpPr/>
          <p:nvPr/>
        </p:nvSpPr>
        <p:spPr>
          <a:xfrm>
            <a:off x="11225702" y="4175958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9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succinct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1547"/>
            <a:ext cx="5573343" cy="70259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Suppose we had access to the entries of M.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457200" tIns="0" rIns="0" bIns="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r>
                  <a:rPr lang="en-US" b="1" dirty="0" smtClean="0"/>
                  <a:t>Algorithm (informal)</a:t>
                </a:r>
                <a:r>
                  <a:rPr lang="en-US" dirty="0" smtClean="0"/>
                  <a:t>: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Initialize basis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to {∅}, </a:t>
                </a:r>
                <a:r>
                  <a:rPr lang="en-US" i="1" cap="small" dirty="0" smtClean="0"/>
                  <a:t>I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∅</a:t>
                </a:r>
                <a:endParaRPr lang="en-US" dirty="0" smtClean="0"/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Repeat: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Pick next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∉</m:t>
                    </m:r>
                  </m:oMath>
                </a14:m>
                <a:r>
                  <a:rPr lang="en-US" sz="2000" cap="small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cap="small" dirty="0" smtClean="0">
                    <a:solidFill>
                      <a:schemeClr val="tx1"/>
                    </a:solidFill>
                  </a:rPr>
                  <a:t>I</a:t>
                </a:r>
                <a:endParaRPr lang="en-US" sz="2000" i="1" dirty="0">
                  <a:solidFill>
                    <a:schemeClr val="tx1"/>
                  </a:solidFill>
                </a:endParaRP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∪{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is not in the span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M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|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add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∪{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to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B.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B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changed in step 2b), add </a:t>
                </a:r>
                <a:r>
                  <a:rPr lang="en-US" sz="2000" i="1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to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dirty="0" smtClean="0"/>
                  <a:t>If stuck, return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blipFill rotWithShape="0">
                <a:blip r:embed="rId2"/>
                <a:stretch>
                  <a:fillRect b="-16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∅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,12,5,125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𝐼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={1,2,5}</m:t>
                      </m:r>
                    </m:oMath>
                  </m:oMathPara>
                </a14:m>
                <a:endParaRPr lang="en-US" i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1321" b="-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049718" y="2611870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9718" y="2998033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9718" y="3384196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49718" y="3770359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9718" y="4156522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164021" y="3437504"/>
            <a:ext cx="729049" cy="219586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1225702" y="2650626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11225702" y="3035484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49718" y="4893275"/>
            <a:ext cx="3105962" cy="3830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 span: </a:t>
            </a:r>
            <a:r>
              <a:rPr lang="en-US" b="1" dirty="0" smtClean="0"/>
              <a:t>YES</a:t>
            </a:r>
            <a:endParaRPr lang="en-US" b="1" dirty="0"/>
          </a:p>
        </p:txBody>
      </p:sp>
      <p:sp>
        <p:nvSpPr>
          <p:cNvPr id="15" name="5-Point Star 14"/>
          <p:cNvSpPr/>
          <p:nvPr/>
        </p:nvSpPr>
        <p:spPr>
          <a:xfrm>
            <a:off x="11225702" y="4175958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3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succinct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1547"/>
            <a:ext cx="5573343" cy="70259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Suppose we had access to the entries of M.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457200" tIns="0" rIns="0" bIns="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r>
                  <a:rPr lang="en-US" b="1" dirty="0" smtClean="0"/>
                  <a:t>Algorithm (informal)</a:t>
                </a:r>
                <a:r>
                  <a:rPr lang="en-US" dirty="0" smtClean="0"/>
                  <a:t>: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Initialize basis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to {∅}, </a:t>
                </a:r>
                <a:r>
                  <a:rPr lang="en-US" i="1" cap="small" dirty="0" smtClean="0"/>
                  <a:t>I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∅</a:t>
                </a:r>
                <a:endParaRPr lang="en-US" dirty="0" smtClean="0"/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Repeat: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Pick next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∉</m:t>
                    </m:r>
                  </m:oMath>
                </a14:m>
                <a:r>
                  <a:rPr lang="en-US" sz="2000" cap="small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cap="small" dirty="0" smtClean="0">
                    <a:solidFill>
                      <a:schemeClr val="tx1"/>
                    </a:solidFill>
                  </a:rPr>
                  <a:t>I</a:t>
                </a:r>
                <a:endParaRPr lang="en-US" sz="2000" i="1" dirty="0">
                  <a:solidFill>
                    <a:schemeClr val="tx1"/>
                  </a:solidFill>
                </a:endParaRP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∪{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is not in the span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M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|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add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∪{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to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B.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B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changed in step 2b), add </a:t>
                </a:r>
                <a:r>
                  <a:rPr lang="en-US" sz="2000" i="1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to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dirty="0" smtClean="0"/>
                  <a:t>If stuck, return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blipFill rotWithShape="0">
                <a:blip r:embed="rId2"/>
                <a:stretch>
                  <a:fillRect b="-16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∅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,1,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12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,5,125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𝐼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={1,2,5}</m:t>
                      </m:r>
                    </m:oMath>
                  </m:oMathPara>
                </a14:m>
                <a:endParaRPr lang="en-US" i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1321" b="-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049718" y="2611870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9718" y="2998033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9718" y="3384196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49718" y="3770359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9718" y="4156522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164021" y="3437504"/>
            <a:ext cx="729049" cy="219586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1225702" y="2650626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11225702" y="3035484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49718" y="4893275"/>
            <a:ext cx="3105962" cy="3830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 span: </a:t>
            </a:r>
            <a:r>
              <a:rPr lang="en-US" b="1" dirty="0" smtClean="0"/>
              <a:t>YES</a:t>
            </a:r>
            <a:endParaRPr lang="en-US" b="1" dirty="0"/>
          </a:p>
        </p:txBody>
      </p:sp>
      <p:sp>
        <p:nvSpPr>
          <p:cNvPr id="15" name="5-Point Star 14"/>
          <p:cNvSpPr/>
          <p:nvPr/>
        </p:nvSpPr>
        <p:spPr>
          <a:xfrm>
            <a:off x="11225702" y="4175958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91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succinct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1547"/>
            <a:ext cx="5573343" cy="70259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Suppose we had access to the entries of M.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457200" tIns="0" rIns="0" bIns="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r>
                  <a:rPr lang="en-US" b="1" dirty="0" smtClean="0"/>
                  <a:t>Algorithm (informal)</a:t>
                </a:r>
                <a:r>
                  <a:rPr lang="en-US" dirty="0" smtClean="0"/>
                  <a:t>: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Initialize basis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to {∅}, </a:t>
                </a:r>
                <a:r>
                  <a:rPr lang="en-US" i="1" cap="small" dirty="0" smtClean="0"/>
                  <a:t>I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∅</a:t>
                </a:r>
                <a:endParaRPr lang="en-US" dirty="0" smtClean="0"/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Repeat: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Pick next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∉</m:t>
                    </m:r>
                  </m:oMath>
                </a14:m>
                <a:r>
                  <a:rPr lang="en-US" sz="2000" cap="small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cap="small" dirty="0" smtClean="0">
                    <a:solidFill>
                      <a:schemeClr val="tx1"/>
                    </a:solidFill>
                  </a:rPr>
                  <a:t>I</a:t>
                </a:r>
                <a:endParaRPr lang="en-US" sz="2000" i="1" dirty="0">
                  <a:solidFill>
                    <a:schemeClr val="tx1"/>
                  </a:solidFill>
                </a:endParaRP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∪{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is not in the span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M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|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add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∪{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to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B.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B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changed in step 2b), add </a:t>
                </a:r>
                <a:r>
                  <a:rPr lang="en-US" sz="2000" i="1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to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dirty="0" smtClean="0"/>
                  <a:t>If stuck, return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blipFill rotWithShape="0">
                <a:blip r:embed="rId2"/>
                <a:stretch>
                  <a:fillRect b="-16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∅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,1,12,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5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,125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𝐼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={1,2,5}</m:t>
                      </m:r>
                    </m:oMath>
                  </m:oMathPara>
                </a14:m>
                <a:endParaRPr lang="en-US" i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1321" b="-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049718" y="2611870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9718" y="2998033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9718" y="3384196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49718" y="3770359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9718" y="4156522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164021" y="3437504"/>
            <a:ext cx="729049" cy="219586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1225702" y="2650626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11225702" y="3035484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49718" y="4893275"/>
            <a:ext cx="3105962" cy="3830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 span: </a:t>
            </a:r>
            <a:r>
              <a:rPr lang="en-US" b="1" dirty="0" smtClean="0"/>
              <a:t>YES</a:t>
            </a:r>
            <a:endParaRPr lang="en-US" b="1" dirty="0"/>
          </a:p>
        </p:txBody>
      </p:sp>
      <p:sp>
        <p:nvSpPr>
          <p:cNvPr id="15" name="5-Point Star 14"/>
          <p:cNvSpPr/>
          <p:nvPr/>
        </p:nvSpPr>
        <p:spPr>
          <a:xfrm>
            <a:off x="11225702" y="4175958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05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succinct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1547"/>
            <a:ext cx="5573343" cy="70259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Suppose we had access to the entries of M.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457200" tIns="0" rIns="0" bIns="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r>
                  <a:rPr lang="en-US" b="1" dirty="0" smtClean="0"/>
                  <a:t>Algorithm (informal)</a:t>
                </a:r>
                <a:r>
                  <a:rPr lang="en-US" dirty="0" smtClean="0"/>
                  <a:t>: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Initialize basis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to {∅}, </a:t>
                </a:r>
                <a:r>
                  <a:rPr lang="en-US" i="1" cap="small" dirty="0" smtClean="0"/>
                  <a:t>I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∅</a:t>
                </a:r>
                <a:endParaRPr lang="en-US" dirty="0" smtClean="0"/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Repeat: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Pick next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∉</m:t>
                    </m:r>
                  </m:oMath>
                </a14:m>
                <a:r>
                  <a:rPr lang="en-US" sz="2000" cap="small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cap="small" dirty="0" smtClean="0">
                    <a:solidFill>
                      <a:schemeClr val="tx1"/>
                    </a:solidFill>
                  </a:rPr>
                  <a:t>I</a:t>
                </a:r>
                <a:endParaRPr lang="en-US" sz="2000" i="1" dirty="0">
                  <a:solidFill>
                    <a:schemeClr val="tx1"/>
                  </a:solidFill>
                </a:endParaRP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∪{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is not in the span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M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|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add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∪{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to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B.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B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changed in step 2b), add </a:t>
                </a:r>
                <a:r>
                  <a:rPr lang="en-US" sz="2000" i="1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to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dirty="0" smtClean="0"/>
                  <a:t>If stuck, return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blipFill rotWithShape="0">
                <a:blip r:embed="rId2"/>
                <a:stretch>
                  <a:fillRect b="-16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∅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,1,12,5,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125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𝐼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={1,2,5}</m:t>
                      </m:r>
                    </m:oMath>
                  </m:oMathPara>
                </a14:m>
                <a:endParaRPr lang="en-US" i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1321" b="-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049718" y="2611870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9718" y="2998033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9718" y="3384196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49718" y="3770359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9718" y="4156522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164021" y="3437504"/>
            <a:ext cx="729049" cy="219586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1225702" y="2650626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11225702" y="3035484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49718" y="4893275"/>
            <a:ext cx="3105962" cy="3830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 span: </a:t>
            </a:r>
            <a:r>
              <a:rPr lang="en-US" b="1" dirty="0" smtClean="0"/>
              <a:t>YES</a:t>
            </a:r>
            <a:endParaRPr lang="en-US" b="1" dirty="0"/>
          </a:p>
        </p:txBody>
      </p:sp>
      <p:sp>
        <p:nvSpPr>
          <p:cNvPr id="15" name="5-Point Star 14"/>
          <p:cNvSpPr/>
          <p:nvPr/>
        </p:nvSpPr>
        <p:spPr>
          <a:xfrm>
            <a:off x="11225702" y="4175958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0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succinct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1547"/>
            <a:ext cx="5573343" cy="70259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Suppose we had access to the entries of M.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457200" tIns="0" rIns="0" bIns="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r>
                  <a:rPr lang="en-US" b="1" dirty="0" smtClean="0"/>
                  <a:t>Algorithm (informal)</a:t>
                </a:r>
                <a:r>
                  <a:rPr lang="en-US" dirty="0" smtClean="0"/>
                  <a:t>: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Initialize basis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to {∅}, </a:t>
                </a:r>
                <a:r>
                  <a:rPr lang="en-US" i="1" cap="small" dirty="0" smtClean="0"/>
                  <a:t>I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∅</a:t>
                </a:r>
                <a:endParaRPr lang="en-US" dirty="0" smtClean="0"/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Repeat: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Pick next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∉</m:t>
                    </m:r>
                  </m:oMath>
                </a14:m>
                <a:r>
                  <a:rPr lang="en-US" sz="2000" cap="small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cap="small" dirty="0" smtClean="0">
                    <a:solidFill>
                      <a:schemeClr val="tx1"/>
                    </a:solidFill>
                  </a:rPr>
                  <a:t>I</a:t>
                </a:r>
                <a:endParaRPr lang="en-US" sz="2000" i="1" dirty="0">
                  <a:solidFill>
                    <a:schemeClr val="tx1"/>
                  </a:solidFill>
                </a:endParaRP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∪{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is not in the span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M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|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add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∪{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to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B.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If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B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changed in step 2b), add </a:t>
                </a:r>
                <a:r>
                  <a:rPr lang="en-US" sz="2000" i="1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to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. 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dirty="0" smtClean="0"/>
                  <a:t>If stuck, return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blipFill rotWithShape="0">
                <a:blip r:embed="rId2"/>
                <a:stretch>
                  <a:fillRect b="-16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∅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,1,12,5,125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𝐼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={1,2,5}</m:t>
                      </m:r>
                    </m:oMath>
                  </m:oMathPara>
                </a14:m>
                <a:endParaRPr lang="en-US" i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1321" b="-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049718" y="2611870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9718" y="2998033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9718" y="3384196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49718" y="3770359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9718" y="4156522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164021" y="3437504"/>
            <a:ext cx="729049" cy="219586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1225702" y="2650626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11225702" y="3035484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49718" y="4893275"/>
            <a:ext cx="3105962" cy="3830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 span:</a:t>
            </a:r>
            <a:endParaRPr lang="en-US" b="1" dirty="0"/>
          </a:p>
        </p:txBody>
      </p:sp>
      <p:sp>
        <p:nvSpPr>
          <p:cNvPr id="15" name="5-Point Star 14"/>
          <p:cNvSpPr/>
          <p:nvPr/>
        </p:nvSpPr>
        <p:spPr>
          <a:xfrm>
            <a:off x="11225702" y="4175958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60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Sparse parity with noise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97280" y="1737360"/>
          <a:ext cx="1719176" cy="457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917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01010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11010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01111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11001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00110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01000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01100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01011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01101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01100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962400" y="2614863"/>
            <a:ext cx="914400" cy="914400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Hidden parity: {1,3,4}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816456" y="1737360"/>
          <a:ext cx="629120" cy="457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9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914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succinct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1547"/>
            <a:ext cx="5573343" cy="70259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Suppose we had access to the entries of M.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457200" tIns="0" rIns="0" bIns="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r>
                  <a:rPr lang="en-US" b="1" dirty="0" smtClean="0"/>
                  <a:t>Algorithm (informal)</a:t>
                </a:r>
                <a:r>
                  <a:rPr lang="en-US" dirty="0" smtClean="0"/>
                  <a:t>: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Initialize basis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to {∅}, </a:t>
                </a:r>
                <a:r>
                  <a:rPr lang="en-US" i="1" cap="small" dirty="0" smtClean="0"/>
                  <a:t>I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∅</a:t>
                </a:r>
                <a:endParaRPr lang="en-US" dirty="0" smtClean="0"/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Repeat: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Pick next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∉</m:t>
                    </m:r>
                  </m:oMath>
                </a14:m>
                <a:r>
                  <a:rPr lang="en-US" sz="2000" cap="small" dirty="0">
                    <a:solidFill>
                      <a:srgbClr val="FF0000"/>
                    </a:solidFill>
                  </a:rPr>
                  <a:t> </a:t>
                </a:r>
                <a:r>
                  <a:rPr lang="en-US" sz="2000" i="1" cap="small" dirty="0" smtClean="0">
                    <a:solidFill>
                      <a:srgbClr val="FF0000"/>
                    </a:solidFill>
                  </a:rPr>
                  <a:t>I</a:t>
                </a:r>
                <a:endParaRPr lang="en-US" sz="2000" i="1" dirty="0">
                  <a:solidFill>
                    <a:srgbClr val="FF0000"/>
                  </a:solidFill>
                </a:endParaRP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∪{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is not in the span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M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|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add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∪{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to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B.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B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changed in step 2b), add </a:t>
                </a:r>
                <a:r>
                  <a:rPr lang="en-US" sz="2000" i="1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to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dirty="0" smtClean="0"/>
                  <a:t>If stuck, return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blipFill rotWithShape="0">
                <a:blip r:embed="rId2"/>
                <a:stretch>
                  <a:fillRect b="-16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∅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,1,12,5,125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𝐼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={1,2,5}</m:t>
                      </m:r>
                    </m:oMath>
                  </m:oMathPara>
                </a14:m>
                <a:endParaRPr lang="en-US" i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1321" b="-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049718" y="2611870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9718" y="2998033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9718" y="3384196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49718" y="3770359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9718" y="4156522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164021" y="3823667"/>
            <a:ext cx="729049" cy="219586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1225702" y="2650626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11225702" y="3035484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49718" y="4893275"/>
            <a:ext cx="3105962" cy="3830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 span:</a:t>
            </a:r>
            <a:endParaRPr lang="en-US" b="1" dirty="0"/>
          </a:p>
        </p:txBody>
      </p:sp>
      <p:sp>
        <p:nvSpPr>
          <p:cNvPr id="15" name="5-Point Star 14"/>
          <p:cNvSpPr/>
          <p:nvPr/>
        </p:nvSpPr>
        <p:spPr>
          <a:xfrm>
            <a:off x="11225702" y="4175958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326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succinct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1547"/>
            <a:ext cx="5573343" cy="70259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Suppose we had access to the entries of M.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457200" tIns="0" rIns="0" bIns="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r>
                  <a:rPr lang="en-US" b="1" dirty="0" smtClean="0"/>
                  <a:t>Algorithm (informal)</a:t>
                </a:r>
                <a:r>
                  <a:rPr lang="en-US" dirty="0" smtClean="0"/>
                  <a:t>: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Initialize basis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to {∅}, </a:t>
                </a:r>
                <a:r>
                  <a:rPr lang="en-US" i="1" cap="small" dirty="0" smtClean="0"/>
                  <a:t>I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∅</a:t>
                </a:r>
                <a:endParaRPr lang="en-US" dirty="0" smtClean="0"/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Repeat: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Pick next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∉</m:t>
                    </m:r>
                  </m:oMath>
                </a14:m>
                <a:r>
                  <a:rPr lang="en-US" sz="2000" cap="small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cap="small" dirty="0" smtClean="0">
                    <a:solidFill>
                      <a:schemeClr val="tx1"/>
                    </a:solidFill>
                  </a:rPr>
                  <a:t>I</a:t>
                </a:r>
                <a:endParaRPr lang="en-US" sz="2000" i="1" dirty="0">
                  <a:solidFill>
                    <a:schemeClr val="tx1"/>
                  </a:solidFill>
                </a:endParaRP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∪{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is not in the span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M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|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add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∪{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to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B.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B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changed in step 2b), add </a:t>
                </a:r>
                <a:r>
                  <a:rPr lang="en-US" sz="2000" i="1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to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dirty="0" smtClean="0"/>
                  <a:t>If stuck, return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blipFill rotWithShape="0">
                <a:blip r:embed="rId2"/>
                <a:stretch>
                  <a:fillRect b="-16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∅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,1,12,5,125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𝐼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={1,2,5}</m:t>
                      </m:r>
                    </m:oMath>
                  </m:oMathPara>
                </a14:m>
                <a:endParaRPr lang="en-US" i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1321" b="-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049718" y="2611870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9718" y="2998033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9718" y="3384196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49718" y="3770359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9718" y="4156522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164021" y="3823667"/>
            <a:ext cx="729049" cy="219586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1225702" y="2650626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11225702" y="3035484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49718" y="4893275"/>
            <a:ext cx="3105962" cy="3830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 span: </a:t>
            </a:r>
            <a:r>
              <a:rPr lang="en-US" b="1" dirty="0" smtClean="0"/>
              <a:t>YES</a:t>
            </a:r>
            <a:endParaRPr lang="en-US" b="1" dirty="0"/>
          </a:p>
        </p:txBody>
      </p:sp>
      <p:sp>
        <p:nvSpPr>
          <p:cNvPr id="15" name="5-Point Star 14"/>
          <p:cNvSpPr/>
          <p:nvPr/>
        </p:nvSpPr>
        <p:spPr>
          <a:xfrm>
            <a:off x="11225702" y="4175958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91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succinct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1547"/>
            <a:ext cx="5573343" cy="70259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Suppose we had access to the entries of M.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457200" tIns="0" rIns="0" bIns="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r>
                  <a:rPr lang="en-US" b="1" dirty="0" smtClean="0"/>
                  <a:t>Algorithm (informal)</a:t>
                </a:r>
                <a:r>
                  <a:rPr lang="en-US" dirty="0" smtClean="0"/>
                  <a:t>: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Initialize basis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to {∅}, </a:t>
                </a:r>
                <a:r>
                  <a:rPr lang="en-US" i="1" cap="small" dirty="0" smtClean="0"/>
                  <a:t>I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∅</a:t>
                </a:r>
                <a:endParaRPr lang="en-US" dirty="0" smtClean="0"/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Repeat: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Pick next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∉</m:t>
                    </m:r>
                  </m:oMath>
                </a14:m>
                <a:r>
                  <a:rPr lang="en-US" sz="2000" cap="small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cap="small" dirty="0" smtClean="0">
                    <a:solidFill>
                      <a:schemeClr val="tx1"/>
                    </a:solidFill>
                  </a:rPr>
                  <a:t>I</a:t>
                </a:r>
                <a:endParaRPr lang="en-US" sz="2000" i="1" dirty="0">
                  <a:solidFill>
                    <a:schemeClr val="tx1"/>
                  </a:solidFill>
                </a:endParaRP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∪{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is not in the span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M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|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add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∪{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to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B.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B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changed in step 2b), add </a:t>
                </a:r>
                <a:r>
                  <a:rPr lang="en-US" sz="2000" i="1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to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dirty="0" smtClean="0"/>
                  <a:t>If stuck, return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blipFill rotWithShape="0">
                <a:blip r:embed="rId2"/>
                <a:stretch>
                  <a:fillRect b="-16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∅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,12,5,125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𝐼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={1,2,5}</m:t>
                      </m:r>
                    </m:oMath>
                  </m:oMathPara>
                </a14:m>
                <a:endParaRPr lang="en-US" i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1321" b="-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049718" y="2611870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9718" y="2998033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9718" y="3384196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49718" y="3770359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9718" y="4156522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164021" y="3823667"/>
            <a:ext cx="729049" cy="219586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1225702" y="2650626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11225702" y="3035484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49718" y="4893275"/>
            <a:ext cx="3105962" cy="3830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 span: </a:t>
            </a:r>
            <a:r>
              <a:rPr lang="en-US" b="1" dirty="0" smtClean="0"/>
              <a:t>YES</a:t>
            </a:r>
            <a:endParaRPr lang="en-US" b="1" dirty="0"/>
          </a:p>
        </p:txBody>
      </p:sp>
      <p:sp>
        <p:nvSpPr>
          <p:cNvPr id="15" name="5-Point Star 14"/>
          <p:cNvSpPr/>
          <p:nvPr/>
        </p:nvSpPr>
        <p:spPr>
          <a:xfrm>
            <a:off x="11225702" y="4175958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0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succinct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1547"/>
            <a:ext cx="5573343" cy="70259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Suppose we had access to the entries of M.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457200" tIns="0" rIns="0" bIns="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r>
                  <a:rPr lang="en-US" b="1" dirty="0" smtClean="0"/>
                  <a:t>Algorithm (informal)</a:t>
                </a:r>
                <a:r>
                  <a:rPr lang="en-US" dirty="0" smtClean="0"/>
                  <a:t>: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Initialize basis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to {∅}, </a:t>
                </a:r>
                <a:r>
                  <a:rPr lang="en-US" i="1" cap="small" dirty="0" smtClean="0"/>
                  <a:t>I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∅</a:t>
                </a:r>
                <a:endParaRPr lang="en-US" dirty="0" smtClean="0"/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Repeat: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Pick next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∉</m:t>
                    </m:r>
                  </m:oMath>
                </a14:m>
                <a:r>
                  <a:rPr lang="en-US" sz="2000" cap="small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cap="small" dirty="0" smtClean="0">
                    <a:solidFill>
                      <a:schemeClr val="tx1"/>
                    </a:solidFill>
                  </a:rPr>
                  <a:t>I</a:t>
                </a:r>
                <a:endParaRPr lang="en-US" sz="2000" i="1" dirty="0">
                  <a:solidFill>
                    <a:schemeClr val="tx1"/>
                  </a:solidFill>
                </a:endParaRP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∪{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is not in the span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M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|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add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∪{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to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B.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B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changed in step 2b), add </a:t>
                </a:r>
                <a:r>
                  <a:rPr lang="en-US" sz="2000" i="1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to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dirty="0" smtClean="0"/>
                  <a:t>If stuck, return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blipFill rotWithShape="0">
                <a:blip r:embed="rId2"/>
                <a:stretch>
                  <a:fillRect b="-16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∅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,1,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12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,5,125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𝐼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={1,2,5}</m:t>
                      </m:r>
                    </m:oMath>
                  </m:oMathPara>
                </a14:m>
                <a:endParaRPr lang="en-US" i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1321" b="-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049718" y="2611870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9718" y="2998033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9718" y="3384196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49718" y="3770359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9718" y="4156522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164021" y="3823667"/>
            <a:ext cx="729049" cy="219586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1225702" y="2650626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11225702" y="3035484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49718" y="4893275"/>
            <a:ext cx="3105962" cy="3830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 span: </a:t>
            </a:r>
            <a:r>
              <a:rPr lang="en-US" b="1" dirty="0" smtClean="0"/>
              <a:t>YES</a:t>
            </a:r>
            <a:endParaRPr lang="en-US" b="1" dirty="0"/>
          </a:p>
        </p:txBody>
      </p:sp>
      <p:sp>
        <p:nvSpPr>
          <p:cNvPr id="15" name="5-Point Star 14"/>
          <p:cNvSpPr/>
          <p:nvPr/>
        </p:nvSpPr>
        <p:spPr>
          <a:xfrm>
            <a:off x="11225702" y="4175958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24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succinct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1547"/>
            <a:ext cx="5573343" cy="70259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Suppose we had access to the entries of M.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457200" tIns="0" rIns="0" bIns="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r>
                  <a:rPr lang="en-US" b="1" dirty="0" smtClean="0"/>
                  <a:t>Algorithm (informal)</a:t>
                </a:r>
                <a:r>
                  <a:rPr lang="en-US" dirty="0" smtClean="0"/>
                  <a:t>: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Initialize basis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to {∅}, </a:t>
                </a:r>
                <a:r>
                  <a:rPr lang="en-US" i="1" cap="small" dirty="0" smtClean="0"/>
                  <a:t>I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∅</a:t>
                </a:r>
                <a:endParaRPr lang="en-US" dirty="0" smtClean="0"/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Repeat: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Pick next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∉</m:t>
                    </m:r>
                  </m:oMath>
                </a14:m>
                <a:r>
                  <a:rPr lang="en-US" sz="2000" cap="small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cap="small" dirty="0" smtClean="0">
                    <a:solidFill>
                      <a:schemeClr val="tx1"/>
                    </a:solidFill>
                  </a:rPr>
                  <a:t>I</a:t>
                </a:r>
                <a:endParaRPr lang="en-US" sz="2000" i="1" dirty="0">
                  <a:solidFill>
                    <a:schemeClr val="tx1"/>
                  </a:solidFill>
                </a:endParaRP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∪{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is not in the span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M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|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add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∪{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to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B.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B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changed in step 2b), add </a:t>
                </a:r>
                <a:r>
                  <a:rPr lang="en-US" sz="2000" i="1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to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dirty="0" smtClean="0"/>
                  <a:t>If stuck, return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blipFill rotWithShape="0">
                <a:blip r:embed="rId2"/>
                <a:stretch>
                  <a:fillRect b="-16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∅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,1,12,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5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,125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𝐼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={1,2,5}</m:t>
                      </m:r>
                    </m:oMath>
                  </m:oMathPara>
                </a14:m>
                <a:endParaRPr lang="en-US" i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1321" b="-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049718" y="2611870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9718" y="2998033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9718" y="3384196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49718" y="3770359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9718" y="4156522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164021" y="3823667"/>
            <a:ext cx="729049" cy="219586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1225702" y="2650626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11225702" y="3035484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49718" y="4893275"/>
            <a:ext cx="3105962" cy="3830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 span: </a:t>
            </a:r>
            <a:r>
              <a:rPr lang="en-US" b="1" dirty="0" smtClean="0"/>
              <a:t>YES</a:t>
            </a:r>
            <a:endParaRPr lang="en-US" b="1" dirty="0"/>
          </a:p>
        </p:txBody>
      </p:sp>
      <p:sp>
        <p:nvSpPr>
          <p:cNvPr id="15" name="5-Point Star 14"/>
          <p:cNvSpPr/>
          <p:nvPr/>
        </p:nvSpPr>
        <p:spPr>
          <a:xfrm>
            <a:off x="11225702" y="4175958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38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succinct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1547"/>
            <a:ext cx="5573343" cy="70259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Suppose we had access to the entries of M.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457200" tIns="0" rIns="0" bIns="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r>
                  <a:rPr lang="en-US" b="1" dirty="0" smtClean="0"/>
                  <a:t>Algorithm (informal)</a:t>
                </a:r>
                <a:r>
                  <a:rPr lang="en-US" dirty="0" smtClean="0"/>
                  <a:t>: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Initialize basis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to {∅}, </a:t>
                </a:r>
                <a:r>
                  <a:rPr lang="en-US" i="1" cap="small" dirty="0" smtClean="0"/>
                  <a:t>I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∅</a:t>
                </a:r>
                <a:endParaRPr lang="en-US" dirty="0" smtClean="0"/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Repeat: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Pick next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∉</m:t>
                    </m:r>
                  </m:oMath>
                </a14:m>
                <a:r>
                  <a:rPr lang="en-US" sz="2000" cap="small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cap="small" dirty="0" smtClean="0">
                    <a:solidFill>
                      <a:schemeClr val="tx1"/>
                    </a:solidFill>
                  </a:rPr>
                  <a:t>I</a:t>
                </a:r>
                <a:endParaRPr lang="en-US" sz="2000" i="1" dirty="0">
                  <a:solidFill>
                    <a:schemeClr val="tx1"/>
                  </a:solidFill>
                </a:endParaRP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∪{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 is not in the span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M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|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rgbClr val="FF0000"/>
                    </a:solidFill>
                  </a:rPr>
                  <a:t>, add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∪{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rgbClr val="FF0000"/>
                    </a:solidFill>
                  </a:rPr>
                  <a:t> to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B.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B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changed in step 2b), add </a:t>
                </a:r>
                <a:r>
                  <a:rPr lang="en-US" sz="2000" i="1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to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dirty="0" smtClean="0"/>
                  <a:t>If stuck, return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blipFill rotWithShape="0">
                <a:blip r:embed="rId2"/>
                <a:stretch>
                  <a:fillRect b="-16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∅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,1,12,5,</m:t>
                          </m:r>
                          <m:r>
                            <a:rPr lang="en-US" b="0" i="1" dirty="0" smtClean="0">
                              <a:solidFill>
                                <a:srgbClr val="FF000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125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𝐼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={1,2,5}</m:t>
                      </m:r>
                    </m:oMath>
                  </m:oMathPara>
                </a14:m>
                <a:endParaRPr lang="en-US" i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1321" b="-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049718" y="2611870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9718" y="2998033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9718" y="3384196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49718" y="3770359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9718" y="4156522"/>
            <a:ext cx="3105962" cy="32620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164021" y="3823667"/>
            <a:ext cx="729049" cy="219586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1225702" y="2650626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11225702" y="3035484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49718" y="4893275"/>
            <a:ext cx="3105962" cy="3830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 span: </a:t>
            </a:r>
            <a:r>
              <a:rPr lang="en-US" b="1" dirty="0" smtClean="0"/>
              <a:t>YES</a:t>
            </a:r>
            <a:endParaRPr lang="en-US" b="1" dirty="0"/>
          </a:p>
        </p:txBody>
      </p:sp>
      <p:sp>
        <p:nvSpPr>
          <p:cNvPr id="15" name="5-Point Star 14"/>
          <p:cNvSpPr/>
          <p:nvPr/>
        </p:nvSpPr>
        <p:spPr>
          <a:xfrm>
            <a:off x="11225702" y="4175958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36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succinct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1547"/>
            <a:ext cx="5573343" cy="70259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Suppose we had access to the entries of M.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457200" tIns="0" rIns="0" bIns="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r>
                  <a:rPr lang="en-US" b="1" dirty="0" smtClean="0"/>
                  <a:t>Algorithm (informal)</a:t>
                </a:r>
                <a:r>
                  <a:rPr lang="en-US" dirty="0" smtClean="0"/>
                  <a:t>: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Initialize basis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to {∅}, </a:t>
                </a:r>
                <a:r>
                  <a:rPr lang="en-US" i="1" cap="small" dirty="0" smtClean="0"/>
                  <a:t>I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∅</a:t>
                </a:r>
                <a:endParaRPr lang="en-US" dirty="0" smtClean="0"/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Repeat: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Pick next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∉</m:t>
                    </m:r>
                  </m:oMath>
                </a14:m>
                <a:r>
                  <a:rPr lang="en-US" sz="2000" cap="small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cap="small" dirty="0" smtClean="0">
                    <a:solidFill>
                      <a:schemeClr val="tx1"/>
                    </a:solidFill>
                  </a:rPr>
                  <a:t>I</a:t>
                </a:r>
                <a:endParaRPr lang="en-US" sz="2000" i="1" dirty="0">
                  <a:solidFill>
                    <a:schemeClr val="tx1"/>
                  </a:solidFill>
                </a:endParaRP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∪{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is not in the span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M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|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add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∪{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to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B.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rgbClr val="FF0000"/>
                    </a:solidFill>
                  </a:rPr>
                  <a:t>If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B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changed in step 2b), add </a:t>
                </a:r>
                <a:r>
                  <a:rPr lang="en-US" sz="2000" i="1" dirty="0" err="1" smtClean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 to </a:t>
                </a:r>
                <a:r>
                  <a:rPr lang="en-US" sz="2000" i="1" dirty="0" smtClean="0">
                    <a:solidFill>
                      <a:srgbClr val="FF0000"/>
                    </a:solidFill>
                  </a:rPr>
                  <a:t>I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. 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dirty="0" smtClean="0"/>
                  <a:t>If stuck, return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blipFill rotWithShape="0">
                <a:blip r:embed="rId2"/>
                <a:stretch>
                  <a:fillRect b="-16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∅</m:t>
                          </m:r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,1,12,5,125</m:t>
                          </m:r>
                        </m:e>
                      </m:d>
                    </m:oMath>
                  </m:oMathPara>
                </a14:m>
                <a:endParaRPr lang="en-US" i="1" dirty="0" smtClean="0"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𝐼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={1,2,5}</m:t>
                      </m:r>
                    </m:oMath>
                  </m:oMathPara>
                </a14:m>
                <a:endParaRPr lang="en-US" i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1321" b="-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049718" y="2611870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9718" y="2998033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9718" y="3384196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49718" y="3770359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9718" y="4156522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164021" y="3823667"/>
            <a:ext cx="729049" cy="219586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1225702" y="2650626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11225702" y="3035484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49718" y="4893275"/>
            <a:ext cx="3105962" cy="3830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 span: </a:t>
            </a:r>
            <a:endParaRPr lang="en-US" b="1" dirty="0"/>
          </a:p>
        </p:txBody>
      </p:sp>
      <p:sp>
        <p:nvSpPr>
          <p:cNvPr id="15" name="5-Point Star 14"/>
          <p:cNvSpPr/>
          <p:nvPr/>
        </p:nvSpPr>
        <p:spPr>
          <a:xfrm>
            <a:off x="11225702" y="4175958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succinct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1547"/>
            <a:ext cx="5573343" cy="70259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Suppose we had access to the entries of M.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457200" tIns="0" rIns="0" bIns="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r>
                  <a:rPr lang="en-US" b="1" dirty="0" smtClean="0"/>
                  <a:t>Algorithm (informal)</a:t>
                </a:r>
                <a:r>
                  <a:rPr lang="en-US" dirty="0" smtClean="0"/>
                  <a:t>: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Initialize basis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to {∅}, </a:t>
                </a:r>
                <a:r>
                  <a:rPr lang="en-US" i="1" cap="small" dirty="0" smtClean="0"/>
                  <a:t>I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∅</a:t>
                </a:r>
                <a:endParaRPr lang="en-US" dirty="0" smtClean="0"/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Repeat: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Pick next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∉</m:t>
                    </m:r>
                  </m:oMath>
                </a14:m>
                <a:r>
                  <a:rPr lang="en-US" sz="2000" cap="small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cap="small" dirty="0" smtClean="0">
                    <a:solidFill>
                      <a:schemeClr val="tx1"/>
                    </a:solidFill>
                  </a:rPr>
                  <a:t>I</a:t>
                </a:r>
                <a:endParaRPr lang="en-US" sz="2000" i="1" dirty="0">
                  <a:solidFill>
                    <a:schemeClr val="tx1"/>
                  </a:solidFill>
                </a:endParaRP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∪{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is not in the span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M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|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add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∪{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to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B.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B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changed in step 2b), add </a:t>
                </a:r>
                <a:r>
                  <a:rPr lang="en-US" sz="2000" i="1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to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If stuck, return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B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blipFill rotWithShape="0">
                <a:blip r:embed="rId2"/>
                <a:stretch>
                  <a:fillRect b="-16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B05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𝑩</m:t>
                      </m:r>
                      <m:r>
                        <a:rPr lang="en-US" b="1" i="1" dirty="0" smtClean="0">
                          <a:solidFill>
                            <a:srgbClr val="00B05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∅,</m:t>
                          </m:r>
                          <m:r>
                            <a:rPr lang="en-US" b="1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𝟏</m:t>
                          </m:r>
                          <m:r>
                            <a:rPr lang="en-US" b="1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b="1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𝟏𝟐</m:t>
                          </m:r>
                          <m:r>
                            <a:rPr lang="en-US" b="1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b="1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𝟓</m:t>
                          </m:r>
                          <m:r>
                            <a:rPr lang="en-US" b="1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b="1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𝟏𝟐𝟓</m:t>
                          </m:r>
                        </m:e>
                      </m:d>
                    </m:oMath>
                  </m:oMathPara>
                </a14:m>
                <a:endParaRPr lang="en-US" b="1" i="1" dirty="0" smtClean="0">
                  <a:solidFill>
                    <a:srgbClr val="00B050"/>
                  </a:solidFill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𝐼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={1,2,5}</m:t>
                      </m:r>
                    </m:oMath>
                  </m:oMathPara>
                </a14:m>
                <a:endParaRPr lang="en-US" i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1321" b="-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049718" y="2611870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9718" y="2998033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9718" y="3384196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49718" y="3770359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9718" y="4156522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164021" y="3823667"/>
            <a:ext cx="729049" cy="219586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1225702" y="2650626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11225702" y="3035484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49718" y="4893275"/>
            <a:ext cx="3105962" cy="3830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 span:</a:t>
            </a:r>
            <a:endParaRPr lang="en-US" b="1" dirty="0"/>
          </a:p>
        </p:txBody>
      </p:sp>
      <p:sp>
        <p:nvSpPr>
          <p:cNvPr id="15" name="5-Point Star 14"/>
          <p:cNvSpPr/>
          <p:nvPr/>
        </p:nvSpPr>
        <p:spPr>
          <a:xfrm>
            <a:off x="11225702" y="4175958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577771" y="5624471"/>
                <a:ext cx="2049856" cy="4496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𝑀</m:t>
                          </m:r>
                        </m:e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1,3</m:t>
                              </m:r>
                            </m:e>
                          </m:d>
                        </m:sub>
                      </m:sSub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span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M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B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771" y="5624471"/>
                <a:ext cx="2049856" cy="449610"/>
              </a:xfrm>
              <a:prstGeom prst="rect">
                <a:avLst/>
              </a:prstGeom>
              <a:blipFill rotWithShape="0">
                <a:blip r:embed="rId4"/>
                <a:stretch>
                  <a:fillRect l="-2083" t="-206849" r="-24107" b="-289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4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succinct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1547"/>
            <a:ext cx="5573343" cy="70259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Suppose we had access to the entries of M.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457200" tIns="0" rIns="0" bIns="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r>
                  <a:rPr lang="en-US" b="1" dirty="0" smtClean="0"/>
                  <a:t>Algorithm (informal)</a:t>
                </a:r>
                <a:r>
                  <a:rPr lang="en-US" dirty="0" smtClean="0"/>
                  <a:t>: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Initialize basis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to {∅}, </a:t>
                </a:r>
                <a:r>
                  <a:rPr lang="en-US" i="1" cap="small" dirty="0" smtClean="0"/>
                  <a:t>I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∅</a:t>
                </a:r>
                <a:endParaRPr lang="en-US" dirty="0" smtClean="0"/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Repeat: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Pick next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∉</m:t>
                    </m:r>
                  </m:oMath>
                </a14:m>
                <a:r>
                  <a:rPr lang="en-US" sz="2000" cap="small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cap="small" dirty="0" smtClean="0">
                    <a:solidFill>
                      <a:schemeClr val="tx1"/>
                    </a:solidFill>
                  </a:rPr>
                  <a:t>I</a:t>
                </a:r>
                <a:endParaRPr lang="en-US" sz="2000" i="1" dirty="0">
                  <a:solidFill>
                    <a:schemeClr val="tx1"/>
                  </a:solidFill>
                </a:endParaRP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∪{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is not in the span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M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|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add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∪{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to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B.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B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changed in step 2b), add </a:t>
                </a:r>
                <a:r>
                  <a:rPr lang="en-US" sz="2000" i="1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to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If stuck, return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B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blipFill rotWithShape="0">
                <a:blip r:embed="rId2"/>
                <a:stretch>
                  <a:fillRect b="-16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B05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𝑩</m:t>
                      </m:r>
                      <m:r>
                        <a:rPr lang="en-US" b="1" i="1" dirty="0" smtClean="0">
                          <a:solidFill>
                            <a:srgbClr val="00B05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∅,</m:t>
                          </m:r>
                          <m:r>
                            <a:rPr lang="en-US" b="1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𝟏</m:t>
                          </m:r>
                          <m:r>
                            <a:rPr lang="en-US" b="1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b="1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𝟏𝟐</m:t>
                          </m:r>
                          <m:r>
                            <a:rPr lang="en-US" b="1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b="1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𝟓</m:t>
                          </m:r>
                          <m:r>
                            <a:rPr lang="en-US" b="1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b="1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𝟏𝟐𝟓</m:t>
                          </m:r>
                        </m:e>
                      </m:d>
                    </m:oMath>
                  </m:oMathPara>
                </a14:m>
                <a:endParaRPr lang="en-US" b="1" i="1" dirty="0" smtClean="0">
                  <a:solidFill>
                    <a:srgbClr val="00B050"/>
                  </a:solidFill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𝐼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={1,2,5}</m:t>
                      </m:r>
                    </m:oMath>
                  </m:oMathPara>
                </a14:m>
                <a:endParaRPr lang="en-US" i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1321" b="-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049718" y="2611870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9718" y="2998033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9718" y="3384196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49718" y="3770359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9718" y="4156522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164021" y="3823667"/>
            <a:ext cx="729049" cy="219586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1225702" y="2650626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11225702" y="3035484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49718" y="4893275"/>
            <a:ext cx="3105962" cy="3830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 span:</a:t>
            </a:r>
            <a:endParaRPr lang="en-US" b="1" dirty="0"/>
          </a:p>
        </p:txBody>
      </p:sp>
      <p:sp>
        <p:nvSpPr>
          <p:cNvPr id="15" name="5-Point Star 14"/>
          <p:cNvSpPr/>
          <p:nvPr/>
        </p:nvSpPr>
        <p:spPr>
          <a:xfrm>
            <a:off x="11225702" y="4175958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049718" y="5594346"/>
                <a:ext cx="3124830" cy="541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𝑀</m:t>
                          </m:r>
                        </m:e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1,3,4</m:t>
                              </m:r>
                            </m:e>
                          </m:d>
                        </m:sub>
                      </m:sSub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span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M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B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⊙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M</m:t>
                              </m:r>
                            </m:e>
                            <m:sub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0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4</m:t>
                                  </m:r>
                                </m:e>
                              </m:d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718" y="5594346"/>
                <a:ext cx="3124830" cy="541943"/>
              </a:xfrm>
              <a:prstGeom prst="rect">
                <a:avLst/>
              </a:prstGeom>
              <a:blipFill rotWithShape="0">
                <a:blip r:embed="rId4"/>
                <a:stretch>
                  <a:fillRect t="-160674" b="-22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278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succinct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91547"/>
            <a:ext cx="5573343" cy="702594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/>
              <a:t>Suppose we had access to the entries of M.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ln>
                <a:solidFill>
                  <a:schemeClr val="accent1"/>
                </a:solidFill>
              </a:ln>
            </p:spPr>
            <p:txBody>
              <a:bodyPr vert="horz" lIns="457200" tIns="0" rIns="0" bIns="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None/>
                </a:pPr>
                <a:r>
                  <a:rPr lang="en-US" b="1" dirty="0" smtClean="0"/>
                  <a:t>Algorithm (informal)</a:t>
                </a:r>
                <a:r>
                  <a:rPr lang="en-US" dirty="0" smtClean="0"/>
                  <a:t>: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Initialize basis </a:t>
                </a:r>
                <a:r>
                  <a:rPr lang="en-US" i="1" dirty="0" smtClean="0"/>
                  <a:t>B</a:t>
                </a:r>
                <a:r>
                  <a:rPr lang="en-US" dirty="0" smtClean="0"/>
                  <a:t> to {∅}, </a:t>
                </a:r>
                <a:r>
                  <a:rPr lang="en-US" i="1" cap="small" dirty="0" smtClean="0"/>
                  <a:t>I</a:t>
                </a:r>
                <a:r>
                  <a:rPr lang="en-US" cap="small" dirty="0" smtClean="0"/>
                  <a:t> </a:t>
                </a:r>
                <a:r>
                  <a:rPr lang="en-US" dirty="0" smtClean="0"/>
                  <a:t>to </a:t>
                </a:r>
                <a:r>
                  <a:rPr lang="en-US" dirty="0"/>
                  <a:t>∅</a:t>
                </a:r>
                <a:endParaRPr lang="en-US" dirty="0" smtClean="0"/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Calibri" panose="020F0502020204030204" pitchFamily="34" charset="0"/>
                  <a:buAutoNum type="arabicParenR"/>
                </a:pPr>
                <a:r>
                  <a:rPr lang="en-US" dirty="0" smtClean="0"/>
                  <a:t>Repeat: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Pick next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∉</m:t>
                    </m:r>
                  </m:oMath>
                </a14:m>
                <a:r>
                  <a:rPr lang="en-US" sz="2000" cap="small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i="1" cap="small" dirty="0" smtClean="0">
                    <a:solidFill>
                      <a:schemeClr val="tx1"/>
                    </a:solidFill>
                  </a:rPr>
                  <a:t>I</a:t>
                </a:r>
                <a:endParaRPr lang="en-US" sz="2000" i="1" dirty="0">
                  <a:solidFill>
                    <a:schemeClr val="tx1"/>
                  </a:solidFill>
                </a:endParaRP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𝑆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∪{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is not in the span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M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|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add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</a:rPr>
                      <m:t>𝑆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∪{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𝑖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to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B.</a:t>
                </a:r>
              </a:p>
              <a:p>
                <a:pPr marL="749808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en-US" sz="2000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B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changed in step 2b), add </a:t>
                </a:r>
                <a:r>
                  <a:rPr lang="en-US" sz="2000" i="1" dirty="0" err="1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to </a:t>
                </a:r>
                <a:r>
                  <a:rPr lang="en-US" sz="2000" i="1" dirty="0" smtClean="0">
                    <a:solidFill>
                      <a:schemeClr val="tx1"/>
                    </a:solidFill>
                  </a:rPr>
                  <a:t>I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. </a:t>
                </a:r>
              </a:p>
              <a:p>
                <a:pPr marL="457200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If stuck, return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B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434028"/>
                <a:ext cx="5573343" cy="3732551"/>
              </a:xfrm>
              <a:prstGeom prst="rect">
                <a:avLst/>
              </a:prstGeom>
              <a:blipFill rotWithShape="0">
                <a:blip r:embed="rId2"/>
                <a:stretch>
                  <a:fillRect b="-162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solidFill>
                            <a:srgbClr val="00B05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𝑩</m:t>
                      </m:r>
                      <m:r>
                        <a:rPr lang="en-US" b="1" i="1" dirty="0" smtClean="0">
                          <a:solidFill>
                            <a:srgbClr val="00B05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1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b="1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∅,</m:t>
                          </m:r>
                          <m:r>
                            <a:rPr lang="en-US" b="1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𝟏</m:t>
                          </m:r>
                          <m:r>
                            <a:rPr lang="en-US" b="1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b="1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𝟏𝟐</m:t>
                          </m:r>
                          <m:r>
                            <a:rPr lang="en-US" b="1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b="1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𝟓</m:t>
                          </m:r>
                          <m:r>
                            <a:rPr lang="en-US" b="1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b="1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𝟏𝟐𝟓</m:t>
                          </m:r>
                        </m:e>
                      </m:d>
                    </m:oMath>
                  </m:oMathPara>
                </a14:m>
                <a:endParaRPr lang="en-US" b="1" i="1" dirty="0" smtClean="0">
                  <a:solidFill>
                    <a:srgbClr val="00B050"/>
                  </a:solidFill>
                  <a:ea typeface="Cambria Math" charset="0"/>
                  <a:cs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𝐼</m:t>
                      </m:r>
                      <m:r>
                        <a:rPr lang="en-US" i="1" dirty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={1,2,5}</m:t>
                      </m:r>
                    </m:oMath>
                  </m:oMathPara>
                </a14:m>
                <a:endParaRPr lang="en-US" i="1" dirty="0"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9718" y="1851449"/>
                <a:ext cx="3105962" cy="646331"/>
              </a:xfrm>
              <a:prstGeom prst="rect">
                <a:avLst/>
              </a:prstGeom>
              <a:blipFill rotWithShape="0">
                <a:blip r:embed="rId3"/>
                <a:stretch>
                  <a:fillRect t="-11321" b="-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8049718" y="2611870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49718" y="2998033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49718" y="3384196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49718" y="3770359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49718" y="4156522"/>
            <a:ext cx="3105962" cy="3262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164021" y="3823667"/>
            <a:ext cx="729049" cy="219586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11225702" y="2650626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0" name="5-Point Star 19"/>
          <p:cNvSpPr/>
          <p:nvPr/>
        </p:nvSpPr>
        <p:spPr>
          <a:xfrm>
            <a:off x="11225702" y="3035484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49718" y="4893275"/>
            <a:ext cx="3105962" cy="3830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In span:</a:t>
            </a:r>
            <a:endParaRPr lang="en-US" b="1" dirty="0"/>
          </a:p>
        </p:txBody>
      </p:sp>
      <p:sp>
        <p:nvSpPr>
          <p:cNvPr id="15" name="5-Point Star 14"/>
          <p:cNvSpPr/>
          <p:nvPr/>
        </p:nvSpPr>
        <p:spPr>
          <a:xfrm>
            <a:off x="11225702" y="4175958"/>
            <a:ext cx="248690" cy="248690"/>
          </a:xfrm>
          <a:prstGeom prst="star5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418913" y="5544249"/>
                <a:ext cx="2367571" cy="5419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𝑀</m:t>
                          </m:r>
                        </m:e>
                        <m:sub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1,3,4</m:t>
                              </m:r>
                            </m:e>
                          </m:d>
                        </m:sub>
                      </m:sSub>
                      <m:r>
                        <a:rPr lang="en-US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span</m:t>
                      </m:r>
                      <m:d>
                        <m:dPr>
                          <m:ctrlPr>
                            <a:rPr lang="en-US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M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"/>
                                  <m:endChr m:val="|"/>
                                  <m:ctrlP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​</m:t>
                                  </m:r>
                                </m:e>
                              </m:d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B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8913" y="5544249"/>
                <a:ext cx="2367571" cy="541943"/>
              </a:xfrm>
              <a:prstGeom prst="rect">
                <a:avLst/>
              </a:prstGeom>
              <a:blipFill rotWithShape="0">
                <a:blip r:embed="rId4"/>
                <a:stretch>
                  <a:fillRect t="-160674" r="-17010" b="-228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53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Sparse parity with noise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9181193"/>
              </p:ext>
            </p:extLst>
          </p:nvPr>
        </p:nvGraphicFramePr>
        <p:xfrm>
          <a:off x="1097280" y="1737360"/>
          <a:ext cx="2348296" cy="457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9176"/>
                <a:gridCol w="629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01010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11010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01111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11001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00110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01000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01100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01011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01101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01100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962400" y="2614863"/>
            <a:ext cx="914400" cy="914400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Hidden parity: {1,3,4}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43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succinct basis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1097280" y="1791547"/>
                <a:ext cx="10058400" cy="702594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dirty="0" smtClean="0"/>
                  <a:t>Key primitive</a:t>
                </a:r>
                <a:r>
                  <a:rPr lang="en-US" sz="2400" dirty="0" smtClean="0"/>
                  <a:t>: Check that a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400" i="1" dirty="0" smtClean="0"/>
                  <a:t> </a:t>
                </a:r>
                <a:r>
                  <a:rPr lang="en-US" sz="2400" dirty="0" smtClean="0"/>
                  <a:t>is in the span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sz="2400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791547"/>
                <a:ext cx="10058400" cy="702594"/>
              </a:xfrm>
              <a:prstGeom prst="rect">
                <a:avLst/>
              </a:prstGeom>
              <a:blipFill rotWithShape="0">
                <a:blip r:embed="rId2"/>
                <a:stretch>
                  <a:fillRect l="-1818" b="-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2290328" y="2493241"/>
                <a:ext cx="3265197" cy="702594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925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M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𝑆</m:t>
                          </m:r>
                        </m:sub>
                      </m:sSub>
                      <m:r>
                        <a:rPr lang="en-US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span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𝑀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400" b="0" i="1" smtClean="0"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</a:rPr>
                                <m:t>𝑀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</a:rPr>
                                    <m:t>𝑚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328" y="2493241"/>
                <a:ext cx="3265197" cy="70259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2477877" y="3203981"/>
                <a:ext cx="2890104" cy="124229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M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M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877" y="3203981"/>
                <a:ext cx="2890104" cy="124229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Up-Down Arrow 14"/>
          <p:cNvSpPr/>
          <p:nvPr/>
        </p:nvSpPr>
        <p:spPr>
          <a:xfrm>
            <a:off x="3779022" y="3117453"/>
            <a:ext cx="287812" cy="430578"/>
          </a:xfrm>
          <a:prstGeom prst="up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294183" y="4407283"/>
                <a:ext cx="7257489" cy="1224151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⊙</m:t>
                          </m:r>
                          <m:r>
                            <a:rPr lang="en-US" sz="24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charset="0"/>
                                    </a:rPr>
                                    <m:t>M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M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⊙</m:t>
                              </m:r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𝜋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b="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83" y="4407283"/>
                <a:ext cx="7257489" cy="122415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7315370" y="4446279"/>
                <a:ext cx="4234945" cy="163940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𝑆</m:t>
                              </m:r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∪</m:t>
                              </m:r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∪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b="0" dirty="0" smtClean="0">
                  <a:ea typeface="Cambria Math" charset="0"/>
                  <a:cs typeface="Cambria Math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∀ </m:t>
                      </m:r>
                      <m:r>
                        <a:rPr lang="en-US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𝑇</m:t>
                      </m:r>
                      <m:r>
                        <a:rPr lang="en-US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⊆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𝐼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370" y="4446279"/>
                <a:ext cx="4234945" cy="16394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Up Arrow 2"/>
          <p:cNvSpPr/>
          <p:nvPr/>
        </p:nvSpPr>
        <p:spPr>
          <a:xfrm rot="10800000">
            <a:off x="3779022" y="4311159"/>
            <a:ext cx="294556" cy="447421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-Down Arrow 11"/>
          <p:cNvSpPr/>
          <p:nvPr/>
        </p:nvSpPr>
        <p:spPr>
          <a:xfrm rot="5400000">
            <a:off x="6829986" y="5288571"/>
            <a:ext cx="287812" cy="430578"/>
          </a:xfrm>
          <a:prstGeom prst="up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29786" y="3946259"/>
                <a:ext cx="1525999" cy="60888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𝐼</m:t>
                      </m:r>
                      <m:r>
                        <a:rPr lang="en-US" b="0" i="1" smtClean="0"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⋃"/>
                          <m:limLoc m:val="subSup"/>
                          <m:sup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86" y="3946259"/>
                <a:ext cx="1525999" cy="60888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34222" y="5521709"/>
                <a:ext cx="177741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∀ </m:t>
                      </m:r>
                      <m:r>
                        <a:rPr lang="en-US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𝑇</m:t>
                      </m:r>
                      <m:r>
                        <a:rPr lang="en-US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⊆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𝐼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222" y="5521709"/>
                <a:ext cx="1777410" cy="6463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794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 animBg="1"/>
      <p:bldP spid="16" grpId="0"/>
      <p:bldP spid="20" grpId="0"/>
      <p:bldP spid="3" grpId="0" animBg="1"/>
      <p:bldP spid="12" grpId="0" animBg="1"/>
      <p:bldP spid="18" grpId="0" animBg="1"/>
      <p:bldP spid="4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a succinct basis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1097280" y="1791547"/>
                <a:ext cx="10058400" cy="702594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b="1" dirty="0"/>
                  <a:t>Key primitive</a:t>
                </a:r>
                <a:r>
                  <a:rPr lang="en-US" sz="2400" dirty="0"/>
                  <a:t>: Check that a given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400" i="1" dirty="0"/>
                  <a:t> </a:t>
                </a:r>
                <a:r>
                  <a:rPr lang="en-US" sz="2400" dirty="0"/>
                  <a:t>is in the span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400" i="1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𝑀</m:t>
                        </m:r>
                      </m:e>
                      <m:sub>
                        <m:sSub>
                          <m:sSub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400" i="1"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791547"/>
                <a:ext cx="10058400" cy="702594"/>
              </a:xfrm>
              <a:prstGeom prst="rect">
                <a:avLst/>
              </a:prstGeom>
              <a:blipFill rotWithShape="0">
                <a:blip r:embed="rId3"/>
                <a:stretch>
                  <a:fillRect l="-1818" b="-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/>
              <p:cNvSpPr txBox="1">
                <a:spLocks/>
              </p:cNvSpPr>
              <p:nvPr/>
            </p:nvSpPr>
            <p:spPr>
              <a:xfrm>
                <a:off x="2202097" y="2476097"/>
                <a:ext cx="3441660" cy="702594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fontScale="925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M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𝑆</m:t>
                          </m:r>
                        </m:sub>
                      </m:sSub>
                      <m:r>
                        <a:rPr lang="en-US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span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𝑀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400" i="1">
                              <a:latin typeface="Cambria Math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</a:rPr>
                                <m:t>𝑀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</a:rPr>
                                    <m:t>𝑚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2097" y="2476097"/>
                <a:ext cx="3441660" cy="70259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2"/>
              <p:cNvSpPr txBox="1">
                <a:spLocks/>
              </p:cNvSpPr>
              <p:nvPr/>
            </p:nvSpPr>
            <p:spPr>
              <a:xfrm>
                <a:off x="2477877" y="3203981"/>
                <a:ext cx="2890104" cy="124229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charset="0"/>
                            </a:rPr>
                            <m:t>M</m:t>
                          </m:r>
                        </m:e>
                        <m:sub>
                          <m:r>
                            <a:rPr lang="en-US" sz="2400" i="1">
                              <a:latin typeface="Cambria Math" charset="0"/>
                            </a:rPr>
                            <m:t>𝑆</m:t>
                          </m:r>
                        </m:sub>
                      </m:sSub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M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877" y="3203981"/>
                <a:ext cx="2890104" cy="12422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Up-Down Arrow 14"/>
          <p:cNvSpPr/>
          <p:nvPr/>
        </p:nvSpPr>
        <p:spPr>
          <a:xfrm>
            <a:off x="3779022" y="3117453"/>
            <a:ext cx="287812" cy="430578"/>
          </a:xfrm>
          <a:prstGeom prst="up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ontent Placeholder 2"/>
              <p:cNvSpPr txBox="1">
                <a:spLocks/>
              </p:cNvSpPr>
              <p:nvPr/>
            </p:nvSpPr>
            <p:spPr>
              <a:xfrm>
                <a:off x="294183" y="4407283"/>
                <a:ext cx="7257489" cy="1753674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𝑇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⊙</m:t>
                          </m:r>
                          <m:r>
                            <a:rPr lang="en-US" sz="24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⟨"/>
                              <m:endChr m:val="⟩"/>
                              <m:ctrlP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charset="0"/>
                                    </a:rPr>
                                    <m:t>M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i="0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M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𝑇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⊙</m:t>
                              </m:r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𝜋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b="0" i="1" dirty="0" smtClean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1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183" y="4407283"/>
                <a:ext cx="7257489" cy="175367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7315371" y="4446279"/>
                <a:ext cx="4517030" cy="1639400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𝑆</m:t>
                              </m:r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∪</m:t>
                              </m:r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𝑇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𝔼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𝑥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𝑆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charset="0"/>
                                          <a:ea typeface="Cambria Math" charset="0"/>
                                          <a:cs typeface="Cambria Math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∪</m:t>
                                  </m:r>
                                  <m:r>
                                    <a:rPr lang="en-US" sz="2400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>
                  <a:ea typeface="Cambria Math" charset="0"/>
                  <a:cs typeface="Cambria Math" charset="0"/>
                </a:endParaRPr>
              </a:p>
              <a:p>
                <a:pPr marL="0" indent="0" algn="ctr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∀ </m:t>
                      </m:r>
                      <m:r>
                        <a:rPr lang="en-US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𝑇</m:t>
                      </m:r>
                      <m:r>
                        <a:rPr lang="en-US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⊆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\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𝐼</m:t>
                      </m:r>
                      <m:r>
                        <a:rPr lang="en-US" sz="2400" b="0" i="0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𝑇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𝑂</m:t>
                      </m:r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func>
                        <m:funcPr>
                          <m:ctrlPr>
                            <a:rPr lang="en-US" sz="240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𝑘</m:t>
                          </m:r>
                        </m:e>
                      </m:func>
                      <m:r>
                        <a:rPr lang="en-US" sz="2400" b="0" i="1" smtClean="0">
                          <a:solidFill>
                            <a:srgbClr val="00B050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371" y="4446279"/>
                <a:ext cx="4517030" cy="16394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Up Arrow 2"/>
          <p:cNvSpPr/>
          <p:nvPr/>
        </p:nvSpPr>
        <p:spPr>
          <a:xfrm rot="10800000">
            <a:off x="3779022" y="4311159"/>
            <a:ext cx="294556" cy="447421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-Down Arrow 11"/>
          <p:cNvSpPr/>
          <p:nvPr/>
        </p:nvSpPr>
        <p:spPr>
          <a:xfrm rot="5400000">
            <a:off x="6829986" y="5288571"/>
            <a:ext cx="287812" cy="430578"/>
          </a:xfrm>
          <a:prstGeom prst="up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Line Callout 2 10"/>
              <p:cNvSpPr/>
              <p:nvPr/>
            </p:nvSpPr>
            <p:spPr>
              <a:xfrm>
                <a:off x="8027658" y="2533137"/>
                <a:ext cx="3128021" cy="1994075"/>
              </a:xfrm>
              <a:prstGeom prst="borderCallout2">
                <a:avLst>
                  <a:gd name="adj1" fmla="val 49571"/>
                  <a:gd name="adj2" fmla="val -8333"/>
                  <a:gd name="adj3" fmla="val 50323"/>
                  <a:gd name="adj4" fmla="val -25853"/>
                  <a:gd name="adj5" fmla="val 98217"/>
                  <a:gd name="adj6" fmla="val -124640"/>
                </a:avLst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</a:rPr>
                  <a:t>Reverse also holds if:</a:t>
                </a:r>
              </a:p>
              <a:p>
                <a:pPr algn="ctr"/>
                <a:endParaRPr lang="en-US" sz="2000" dirty="0">
                  <a:solidFill>
                    <a:schemeClr val="tx1"/>
                  </a:solidFill>
                </a:endParaRPr>
              </a:p>
              <a:p>
                <a:pPr lvl="0" algn="ctr"/>
                <a:r>
                  <a:rPr lang="en-US" sz="2000" dirty="0" smtClean="0">
                    <a:solidFill>
                      <a:schemeClr val="tx1"/>
                    </a:solidFill>
                  </a:rPr>
                  <a:t>M restricted to all rows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0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𝑇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e>
                    </m:d>
                    <m:r>
                      <a:rPr lang="en-US" sz="2000" i="1">
                        <a:solidFill>
                          <a:srgbClr val="0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000" b="0" i="1" smtClean="0">
                        <a:solidFill>
                          <a:srgbClr val="00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I</m:t>
                    </m:r>
                  </m:oMath>
                </a14:m>
                <a:r>
                  <a:rPr lang="en-US" sz="2000" b="0" dirty="0" smtClean="0">
                    <a:solidFill>
                      <a:srgbClr val="000000"/>
                    </a:solidFill>
                    <a:ea typeface="Cambria Math" charset="0"/>
                    <a:cs typeface="Cambria Math" charset="0"/>
                  </a:rPr>
                  <a:t> </a:t>
                </a:r>
              </a:p>
              <a:p>
                <a:pPr lvl="0" algn="ctr"/>
                <a:r>
                  <a:rPr lang="en-US" sz="2000" b="0" dirty="0" smtClean="0">
                    <a:solidFill>
                      <a:srgbClr val="000000"/>
                    </a:solidFill>
                    <a:ea typeface="Cambria Math" charset="0"/>
                    <a:cs typeface="Cambria Math" charset="0"/>
                  </a:rPr>
                  <a:t>is rank k</a:t>
                </a:r>
              </a:p>
            </p:txBody>
          </p:sp>
        </mc:Choice>
        <mc:Fallback xmlns="">
          <p:sp>
            <p:nvSpPr>
              <p:cNvPr id="11" name="Line Callout 2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658" y="2533137"/>
                <a:ext cx="3128021" cy="1994075"/>
              </a:xfrm>
              <a:prstGeom prst="borderCallout2">
                <a:avLst>
                  <a:gd name="adj1" fmla="val 49571"/>
                  <a:gd name="adj2" fmla="val -8333"/>
                  <a:gd name="adj3" fmla="val 50323"/>
                  <a:gd name="adj4" fmla="val -25853"/>
                  <a:gd name="adj5" fmla="val 98217"/>
                  <a:gd name="adj6" fmla="val -124640"/>
                </a:avLst>
              </a:prstGeom>
              <a:blipFill rotWithShape="0">
                <a:blip r:embed="rId8"/>
                <a:stretch>
                  <a:fillRect b="-30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29786" y="3946259"/>
                <a:ext cx="1525999" cy="60888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𝐼</m:t>
                      </m:r>
                      <m:r>
                        <a:rPr lang="en-US" b="0" i="1" smtClean="0">
                          <a:latin typeface="Cambria Math" charset="0"/>
                        </a:rPr>
                        <m:t>= </m:t>
                      </m:r>
                      <m:nary>
                        <m:naryPr>
                          <m:chr m:val="⋃"/>
                          <m:limLoc m:val="subSup"/>
                          <m:supHide m:val="on"/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86" y="3946259"/>
                <a:ext cx="1525999" cy="60888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034220" y="5521709"/>
                <a:ext cx="1777410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∀ </m:t>
                      </m:r>
                      <m:r>
                        <a:rPr lang="en-US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𝑇</m:t>
                      </m:r>
                      <m:r>
                        <a:rPr lang="en-US" sz="24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⊆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𝑛</m:t>
                          </m:r>
                        </m:e>
                      </m:d>
                      <m:r>
                        <a:rPr lang="en-US" sz="24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/</m:t>
                      </m:r>
                      <m:r>
                        <a:rPr lang="en-US" sz="24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𝐼</m:t>
                      </m:r>
                    </m:oMath>
                  </m:oMathPara>
                </a14:m>
                <a:endParaRPr lang="en-US" sz="2400" i="1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220" y="5521709"/>
                <a:ext cx="1777410" cy="64633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043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</a:t>
            </a:r>
            <a:r>
              <a:rPr lang="en-US" dirty="0" smtClean="0"/>
              <a:t>succinct basis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1097280" y="1791547"/>
                <a:ext cx="10058400" cy="702594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 smtClean="0"/>
                  <a:t>How do we check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𝑆</m:t>
                        </m:r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∪{</m:t>
                        </m:r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sz="2400" i="1" dirty="0" smtClean="0"/>
                  <a:t> </a:t>
                </a:r>
                <a:r>
                  <a:rPr lang="en-US" sz="2400" dirty="0" smtClean="0"/>
                  <a:t>is in the span of rows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charset="0"/>
                          </a:rPr>
                          <m:t>M</m:t>
                        </m:r>
                        <m:r>
                          <a:rPr lang="en-US" sz="2400" i="1">
                            <a:latin typeface="Cambria Math" charset="0"/>
                          </a:rPr>
                          <m:t>|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400" dirty="0" smtClean="0"/>
                  <a:t>?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791547"/>
                <a:ext cx="10058400" cy="702594"/>
              </a:xfrm>
              <a:prstGeom prst="rect">
                <a:avLst/>
              </a:prstGeom>
              <a:blipFill rotWithShape="0">
                <a:blip r:embed="rId2"/>
                <a:stretch>
                  <a:fillRect l="-1818" b="-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1097280" y="3230740"/>
            <a:ext cx="10058400" cy="1639400"/>
            <a:chOff x="653155" y="2781619"/>
            <a:chExt cx="9473784" cy="16394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ontent Placeholder 2"/>
                <p:cNvSpPr txBox="1">
                  <a:spLocks/>
                </p:cNvSpPr>
                <p:nvPr/>
              </p:nvSpPr>
              <p:spPr>
                <a:xfrm>
                  <a:off x="653155" y="3159306"/>
                  <a:ext cx="3334229" cy="702594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Autofit/>
                </a:bodyPr>
                <a:lstStyle>
                  <a:lvl1pPr marL="91440" indent="-9144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2800" i="1">
                                <a:latin typeface="Cambria Math" charset="0"/>
                              </a:rPr>
                              <m:t>𝑆</m:t>
                            </m:r>
                          </m:sub>
                        </m:sSub>
                        <m:r>
                          <a:rPr lang="en-US" sz="28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span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charset="0"/>
                                  </a:rPr>
                                  <m:t>𝑀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2400" i="1">
                                <a:latin typeface="Cambria Math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charset="0"/>
                                  </a:rPr>
                                  <m:t>𝑀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charset="0"/>
                                      </a:rPr>
                                      <m:t>𝑚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155" y="3159306"/>
                  <a:ext cx="3334229" cy="70259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ontent Placeholder 2"/>
                <p:cNvSpPr txBox="1">
                  <a:spLocks/>
                </p:cNvSpPr>
                <p:nvPr/>
              </p:nvSpPr>
              <p:spPr>
                <a:xfrm>
                  <a:off x="4632128" y="2781619"/>
                  <a:ext cx="5494811" cy="1639400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Autofit/>
                </a:bodyPr>
                <a:lstStyle>
                  <a:lvl1pPr marL="91440" indent="-9144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 algn="ct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𝑆</m:t>
                                </m:r>
                                <m:r>
                                  <a:rPr lang="en-US" sz="2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∪</m:t>
                                </m:r>
                                <m:r>
                                  <a:rPr lang="en-US" sz="28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𝑇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𝔼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𝑀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𝑆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 charset="0"/>
                                            <a:ea typeface="Cambria Math" charset="0"/>
                                            <a:cs typeface="Cambria Math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∪</m:t>
                                    </m:r>
                                    <m:r>
                                      <a:rPr lang="en-US" sz="2800" i="1"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𝑇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sz="2800" b="0" dirty="0" smtClean="0">
                    <a:ea typeface="Cambria Math" charset="0"/>
                    <a:cs typeface="Cambria Math" charset="0"/>
                  </a:endParaRPr>
                </a:p>
                <a:p>
                  <a:pPr marL="0" indent="0" algn="ctr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∀ </m:t>
                        </m:r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𝑇</m:t>
                        </m:r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\</m:t>
                        </m:r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𝐼</m:t>
                        </m:r>
                        <m:r>
                          <a:rPr lang="en-US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≤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𝑂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(</m:t>
                        </m:r>
                        <m:func>
                          <m:funcPr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e>
                        </m:func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)</m:t>
                        </m:r>
                      </m:oMath>
                    </m:oMathPara>
                  </a14:m>
                  <a:endParaRPr lang="en-US" sz="28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Content Placeholder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32128" y="2781619"/>
                  <a:ext cx="5494811" cy="16394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44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Up-Down Arrow 11"/>
            <p:cNvSpPr/>
            <p:nvPr/>
          </p:nvSpPr>
          <p:spPr>
            <a:xfrm rot="5400000">
              <a:off x="4141789" y="3134519"/>
              <a:ext cx="497373" cy="975080"/>
            </a:xfrm>
            <a:prstGeom prst="upDownArrow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97280" y="2707520"/>
                <a:ext cx="10058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2800" dirty="0" smtClean="0">
                    <a:solidFill>
                      <a:schemeClr val="tx1"/>
                    </a:solidFill>
                  </a:rPr>
                  <a:t>If M, restricted </a:t>
                </a:r>
                <a:r>
                  <a:rPr lang="en-US" sz="2800" dirty="0">
                    <a:solidFill>
                      <a:schemeClr val="tx1"/>
                    </a:solidFill>
                  </a:rPr>
                  <a:t>to all rows</a:t>
                </a:r>
                <a14:m>
                  <m:oMath xmlns:m="http://schemas.openxmlformats.org/officeDocument/2006/math">
                    <m:r>
                      <a:rPr lang="en-US" sz="2800" b="0" i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T</m:t>
                    </m:r>
                    <m:r>
                      <a:rPr lang="en-US" sz="2800" b="0" i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800" b="0" i="0">
                            <a:solidFill>
                              <a:schemeClr val="tx1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n</m:t>
                        </m:r>
                      </m:e>
                    </m:d>
                    <m:r>
                      <a:rPr lang="en-US" sz="2800" b="0" i="0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\</m:t>
                    </m:r>
                    <m:r>
                      <a:rPr lang="en-US" sz="2800" b="0" i="1">
                        <a:solidFill>
                          <a:schemeClr val="tx1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𝐼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ea typeface="Cambria Math" charset="0"/>
                    <a:cs typeface="Cambria Math" charset="0"/>
                  </a:rPr>
                  <a:t>,</a:t>
                </a:r>
                <a:r>
                  <a:rPr lang="en-US" sz="2800" dirty="0">
                    <a:solidFill>
                      <a:schemeClr val="tx1"/>
                    </a:solidFill>
                    <a:ea typeface="Cambria Math" charset="0"/>
                    <a:cs typeface="Cambria Math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ea typeface="Cambria Math" charset="0"/>
                    <a:cs typeface="Cambria Math" charset="0"/>
                  </a:rPr>
                  <a:t>is </a:t>
                </a:r>
                <a:r>
                  <a:rPr lang="en-US" sz="2800" dirty="0">
                    <a:solidFill>
                      <a:schemeClr val="tx1"/>
                    </a:solidFill>
                    <a:ea typeface="Cambria Math" charset="0"/>
                    <a:cs typeface="Cambria Math" charset="0"/>
                  </a:rPr>
                  <a:t>rank </a:t>
                </a:r>
                <a:r>
                  <a:rPr lang="en-US" sz="2800" dirty="0" smtClean="0">
                    <a:solidFill>
                      <a:schemeClr val="tx1"/>
                    </a:solidFill>
                    <a:ea typeface="Cambria Math" charset="0"/>
                    <a:cs typeface="Cambria Math" charset="0"/>
                  </a:rPr>
                  <a:t>k:</a:t>
                </a:r>
                <a:endParaRPr lang="en-US" sz="2800" dirty="0">
                  <a:solidFill>
                    <a:schemeClr val="tx1"/>
                  </a:solidFill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707520"/>
                <a:ext cx="10058400" cy="523220"/>
              </a:xfrm>
              <a:prstGeom prst="rect">
                <a:avLst/>
              </a:prstGeom>
              <a:blipFill rotWithShape="0">
                <a:blip r:embed="rId5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366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a </a:t>
            </a:r>
            <a:r>
              <a:rPr lang="en-US" dirty="0" smtClean="0"/>
              <a:t>succinct basis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/>
              <p:cNvSpPr txBox="1">
                <a:spLocks/>
              </p:cNvSpPr>
              <p:nvPr/>
            </p:nvSpPr>
            <p:spPr>
              <a:xfrm>
                <a:off x="1097280" y="1791547"/>
                <a:ext cx="10058400" cy="702594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400" dirty="0" smtClean="0"/>
                  <a:t>How do we check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charset="0"/>
                          </a:rPr>
                          <m:t>M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𝑆</m:t>
                        </m:r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∪{</m:t>
                        </m:r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𝑖</m:t>
                        </m:r>
                        <m: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}</m:t>
                        </m:r>
                      </m:sub>
                    </m:sSub>
                  </m:oMath>
                </a14:m>
                <a:r>
                  <a:rPr lang="en-US" sz="2400" i="1" dirty="0" smtClean="0"/>
                  <a:t> </a:t>
                </a:r>
                <a:r>
                  <a:rPr lang="en-US" sz="2400" dirty="0" smtClean="0"/>
                  <a:t>is in the span of rows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>
                            <a:latin typeface="Cambria Math" charset="0"/>
                          </a:rPr>
                          <m:t>M</m:t>
                        </m:r>
                        <m:r>
                          <a:rPr lang="en-US" sz="2400" i="1">
                            <a:latin typeface="Cambria Math" charset="0"/>
                          </a:rPr>
                          <m:t>|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400" dirty="0" smtClean="0"/>
                  <a:t>?</a:t>
                </a:r>
                <a:endParaRPr lang="en-US" sz="2400" dirty="0"/>
              </a:p>
            </p:txBody>
          </p:sp>
        </mc:Choice>
        <mc:Fallback xmlns="">
          <p:sp>
            <p:nvSpPr>
              <p:cNvPr id="9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791547"/>
                <a:ext cx="10058400" cy="702594"/>
              </a:xfrm>
              <a:prstGeom prst="rect">
                <a:avLst/>
              </a:prstGeom>
              <a:blipFill rotWithShape="0">
                <a:blip r:embed="rId2"/>
                <a:stretch>
                  <a:fillRect l="-1818" b="-6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97280" y="2707520"/>
                <a:ext cx="10058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en-US" sz="2800" dirty="0" smtClean="0">
                    <a:solidFill>
                      <a:srgbClr val="FF0000"/>
                    </a:solidFill>
                  </a:rPr>
                  <a:t>What if M, restricted </a:t>
                </a:r>
                <a:r>
                  <a:rPr lang="en-US" sz="2800" dirty="0">
                    <a:solidFill>
                      <a:srgbClr val="FF0000"/>
                    </a:solidFill>
                  </a:rPr>
                  <a:t>to all rows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𝑇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⊆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𝑛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800" i="1">
                        <a:solidFill>
                          <a:srgbClr val="FF0000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I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  <a:ea typeface="Cambria Math" charset="0"/>
                    <a:cs typeface="Cambria Math" charset="0"/>
                  </a:rPr>
                  <a:t>,</a:t>
                </a:r>
                <a:r>
                  <a:rPr lang="en-US" sz="2800" dirty="0">
                    <a:solidFill>
                      <a:srgbClr val="FF0000"/>
                    </a:solidFill>
                    <a:ea typeface="Cambria Math" charset="0"/>
                    <a:cs typeface="Cambria Math" charset="0"/>
                  </a:rPr>
                  <a:t> </a:t>
                </a:r>
                <a:r>
                  <a:rPr lang="en-US" sz="2800" dirty="0" smtClean="0">
                    <a:solidFill>
                      <a:srgbClr val="FF0000"/>
                    </a:solidFill>
                    <a:ea typeface="Cambria Math" charset="0"/>
                    <a:cs typeface="Cambria Math" charset="0"/>
                  </a:rPr>
                  <a:t>is </a:t>
                </a:r>
                <a:r>
                  <a:rPr lang="en-US" sz="2800" b="1" dirty="0" smtClean="0">
                    <a:solidFill>
                      <a:srgbClr val="FF0000"/>
                    </a:solidFill>
                    <a:ea typeface="Cambria Math" charset="0"/>
                    <a:cs typeface="Cambria Math" charset="0"/>
                  </a:rPr>
                  <a:t>not</a:t>
                </a:r>
                <a:r>
                  <a:rPr lang="en-US" sz="2800" dirty="0" smtClean="0">
                    <a:solidFill>
                      <a:srgbClr val="FF0000"/>
                    </a:solidFill>
                    <a:ea typeface="Cambria Math" charset="0"/>
                    <a:cs typeface="Cambria Math" charset="0"/>
                  </a:rPr>
                  <a:t> rank k?</a:t>
                </a:r>
                <a:endParaRPr lang="en-US" sz="2800" dirty="0">
                  <a:solidFill>
                    <a:srgbClr val="FF0000"/>
                  </a:solidFill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2707520"/>
                <a:ext cx="10058400" cy="523220"/>
              </a:xfrm>
              <a:prstGeom prst="rect">
                <a:avLst/>
              </a:prstGeom>
              <a:blipFill rotWithShape="0">
                <a:blip r:embed="rId3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80" y="3444119"/>
                <a:ext cx="10058400" cy="1112891"/>
              </a:xfr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>
                <a:noAutofit/>
              </a:bodyPr>
              <a:lstStyle/>
              <a:p>
                <a:r>
                  <a:rPr lang="en-US" sz="2400" b="1" dirty="0" smtClean="0"/>
                  <a:t>Observation</a:t>
                </a:r>
                <a:r>
                  <a:rPr lang="en-US" sz="2400" dirty="0" smtClean="0"/>
                  <a:t>: If so, then for any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𝑠</m:t>
                    </m:r>
                    <m:r>
                      <a:rPr lang="en-US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𝐼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charset="0"/>
                      </a:rPr>
                      <m:t>𝐷</m:t>
                    </m:r>
                    <m:r>
                      <a:rPr lang="en-US" sz="2400" b="0" i="1" smtClean="0">
                        <a:latin typeface="Cambria Math" charset="0"/>
                      </a:rPr>
                      <m:t>|(</m:t>
                    </m:r>
                    <m:sSub>
                      <m:sSubPr>
                        <m:ctrlPr>
                          <a:rPr lang="en-US" sz="2400" b="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charset="0"/>
                          </a:rPr>
                          <m:t>𝐼</m:t>
                        </m:r>
                      </m:sub>
                    </m:sSub>
                    <m:r>
                      <a:rPr lang="en-US" sz="2400" b="0" i="1" smtClean="0">
                        <a:latin typeface="Cambria Math" charset="0"/>
                      </a:rPr>
                      <m:t>=</m:t>
                    </m:r>
                    <m:r>
                      <a:rPr lang="en-US" sz="2400" b="0" i="1" smtClean="0">
                        <a:latin typeface="Cambria Math" charset="0"/>
                      </a:rPr>
                      <m:t>𝑠</m:t>
                    </m:r>
                    <m:r>
                      <a:rPr lang="en-US" sz="2400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is a mixture of &lt; </a:t>
                </a:r>
                <a:r>
                  <a:rPr lang="en-US" sz="2400" i="1" dirty="0" smtClean="0"/>
                  <a:t>k</a:t>
                </a:r>
                <a:r>
                  <a:rPr lang="en-US" sz="2400" dirty="0" smtClean="0"/>
                  <a:t> product distributions.</a:t>
                </a:r>
                <a:endParaRPr lang="en-US" sz="2400" dirty="0"/>
              </a:p>
            </p:txBody>
          </p:sp>
        </mc:Choice>
        <mc:Fallback xmlns="">
          <p:sp>
            <p:nvSpPr>
              <p:cNvPr id="11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80" y="3444119"/>
                <a:ext cx="10058400" cy="1112891"/>
              </a:xfrm>
              <a:blipFill rotWithShape="0">
                <a:blip r:embed="rId4"/>
                <a:stretch>
                  <a:fillRect l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81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Recursing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097280" y="1845734"/>
                <a:ext cx="10058400" cy="111289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 smtClean="0"/>
                  <a:t>Observation</a:t>
                </a:r>
                <a:r>
                  <a:rPr lang="en-US" sz="2400" dirty="0" smtClean="0"/>
                  <a:t>: If so, then for any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</a:rPr>
                      <m:t>𝑠</m:t>
                    </m:r>
                    <m:r>
                      <a:rPr lang="en-US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4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sz="24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𝐼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 smtClean="0"/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charset="0"/>
                      </a:rPr>
                      <m:t>𝐷</m:t>
                    </m:r>
                    <m:r>
                      <a:rPr lang="en-US" sz="2400" i="1" smtClean="0">
                        <a:latin typeface="Cambria Math" charset="0"/>
                      </a:rPr>
                      <m:t>|(</m:t>
                    </m:r>
                    <m:sSub>
                      <m:sSubPr>
                        <m:ctrlPr>
                          <a:rPr lang="en-US" sz="2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i="1" smtClean="0">
                            <a:latin typeface="Cambria Math" charset="0"/>
                          </a:rPr>
                          <m:t>𝐼</m:t>
                        </m:r>
                      </m:sub>
                    </m:sSub>
                    <m:r>
                      <a:rPr lang="en-US" sz="2400" i="1" smtClean="0">
                        <a:latin typeface="Cambria Math" charset="0"/>
                      </a:rPr>
                      <m:t>=</m:t>
                    </m:r>
                    <m:r>
                      <a:rPr lang="en-US" sz="2400" i="1" smtClean="0">
                        <a:latin typeface="Cambria Math" charset="0"/>
                      </a:rPr>
                      <m:t>𝑠</m:t>
                    </m:r>
                    <m:r>
                      <a:rPr lang="en-US" sz="240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 smtClean="0"/>
                  <a:t> is a mixture of &lt; </a:t>
                </a:r>
                <a:r>
                  <a:rPr lang="en-US" sz="2400" i="1" dirty="0" smtClean="0"/>
                  <a:t>k</a:t>
                </a:r>
                <a:r>
                  <a:rPr lang="en-US" sz="2400" dirty="0" smtClean="0"/>
                  <a:t> product distributions.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845734"/>
                <a:ext cx="10058400" cy="1112891"/>
              </a:xfrm>
              <a:prstGeom prst="rect">
                <a:avLst/>
              </a:prstGeom>
              <a:blipFill rotWithShape="0">
                <a:blip r:embed="rId2"/>
                <a:stretch>
                  <a:fillRect l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361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097280" y="2906060"/>
            <a:ext cx="1768840" cy="3355255"/>
            <a:chOff x="1097280" y="2906060"/>
            <a:chExt cx="1768840" cy="3355255"/>
          </a:xfrm>
        </p:grpSpPr>
        <p:sp>
          <p:nvSpPr>
            <p:cNvPr id="8" name="Rectangle 7"/>
            <p:cNvSpPr/>
            <p:nvPr/>
          </p:nvSpPr>
          <p:spPr>
            <a:xfrm>
              <a:off x="1097280" y="3241740"/>
              <a:ext cx="1768840" cy="30195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 flipH="1">
                  <a:off x="1097280" y="2906060"/>
                  <a:ext cx="1768840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97280" y="2906060"/>
                  <a:ext cx="1768840" cy="30777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142000" b="-18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Connector 30"/>
            <p:cNvCxnSpPr/>
            <p:nvPr/>
          </p:nvCxnSpPr>
          <p:spPr>
            <a:xfrm>
              <a:off x="1217200" y="3099816"/>
              <a:ext cx="5913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2126864" y="3099816"/>
              <a:ext cx="622218" cy="74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Recursing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097280" y="1845734"/>
                <a:ext cx="10058400" cy="111289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lIns="0" tIns="45720" rIns="0" bIns="45720" rtlCol="0" anchor="ctr">
                <a:no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b="1" dirty="0" smtClean="0"/>
                  <a:t>Observation</a:t>
                </a:r>
                <a:r>
                  <a:rPr lang="en-US" sz="2400" dirty="0" smtClean="0"/>
                  <a:t>: </a:t>
                </a:r>
                <a:r>
                  <a:rPr lang="en-US" sz="2400" dirty="0"/>
                  <a:t>If so, then for any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𝑠</m:t>
                    </m:r>
                    <m:r>
                      <a:rPr lang="en-US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∈</m:t>
                    </m:r>
                    <m:sSup>
                      <m:sSupPr>
                        <m:ctrlPr>
                          <a:rPr lang="en-US" sz="24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𝐼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charset="0"/>
                      </a:rPr>
                      <m:t>𝐷</m:t>
                    </m:r>
                    <m:r>
                      <a:rPr lang="en-US" sz="2400" i="1">
                        <a:latin typeface="Cambria Math" charset="0"/>
                      </a:rPr>
                      <m:t>|(</m:t>
                    </m:r>
                    <m:sSub>
                      <m:sSubPr>
                        <m:ctrlPr>
                          <a:rPr lang="en-US" sz="24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charset="0"/>
                          </a:rPr>
                          <m:t>𝐼</m:t>
                        </m:r>
                      </m:sub>
                    </m:sSub>
                    <m:r>
                      <a:rPr lang="en-US" sz="2400" i="1">
                        <a:latin typeface="Cambria Math" charset="0"/>
                      </a:rPr>
                      <m:t>=</m:t>
                    </m:r>
                    <m:r>
                      <a:rPr lang="en-US" sz="2400" i="1">
                        <a:latin typeface="Cambria Math" charset="0"/>
                      </a:rPr>
                      <m:t>𝑠</m:t>
                    </m:r>
                    <m:r>
                      <a:rPr lang="en-US" sz="2400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/>
                  <a:t> is a mixture of </a:t>
                </a:r>
                <a:r>
                  <a:rPr lang="en-US" sz="2400" b="1" i="1" dirty="0" smtClean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k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product distributions</a:t>
                </a:r>
                <a:r>
                  <a:rPr lang="en-US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1845734"/>
                <a:ext cx="10058400" cy="1112891"/>
              </a:xfrm>
              <a:prstGeom prst="rect">
                <a:avLst/>
              </a:prstGeom>
              <a:blipFill rotWithShape="0">
                <a:blip r:embed="rId3"/>
                <a:stretch>
                  <a:fillRect l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ight Arrow 33"/>
          <p:cNvSpPr/>
          <p:nvPr/>
        </p:nvSpPr>
        <p:spPr>
          <a:xfrm>
            <a:off x="3673096" y="4509211"/>
            <a:ext cx="1549831" cy="484632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673095" y="3943231"/>
                <a:ext cx="15498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condition on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charset="0"/>
                            </a:rPr>
                            <m:t>𝐼</m:t>
                          </m:r>
                        </m:sub>
                      </m:sSub>
                      <m:r>
                        <a:rPr lang="en-US" b="0" i="1" smtClean="0">
                          <a:latin typeface="Cambria Math" charset="0"/>
                        </a:rPr>
                        <m:t>=</m:t>
                      </m:r>
                      <m:r>
                        <a:rPr lang="en-US" b="0" i="1" smtClean="0">
                          <a:latin typeface="Cambria Math" charset="0"/>
                        </a:rPr>
                        <m:t>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095" y="3943231"/>
                <a:ext cx="1549831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3543" t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5598520" y="4613416"/>
            <a:ext cx="1768840" cy="16478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m’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 flipH="1">
                <a:off x="5598520" y="4314219"/>
                <a:ext cx="1768840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 </m:t>
                      </m:r>
                      <m:r>
                        <a:rPr lang="en-US" sz="200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𝜋</m:t>
                      </m:r>
                      <m:r>
                        <a:rPr lang="en-US" sz="20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′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598520" y="4314219"/>
                <a:ext cx="1768840" cy="307777"/>
              </a:xfrm>
              <a:prstGeom prst="rect">
                <a:avLst/>
              </a:prstGeom>
              <a:blipFill rotWithShape="0">
                <a:blip r:embed="rId5"/>
                <a:stretch>
                  <a:fillRect t="-142000" b="-18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/>
          <p:cNvCxnSpPr/>
          <p:nvPr/>
        </p:nvCxnSpPr>
        <p:spPr>
          <a:xfrm>
            <a:off x="5718440" y="4507992"/>
            <a:ext cx="59139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6628104" y="4504617"/>
            <a:ext cx="622218" cy="744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097280" y="3189350"/>
            <a:ext cx="2469573" cy="1432646"/>
            <a:chOff x="1097280" y="3189350"/>
            <a:chExt cx="2469573" cy="1432646"/>
          </a:xfrm>
        </p:grpSpPr>
        <p:sp>
          <p:nvSpPr>
            <p:cNvPr id="9" name="Rectangle 8"/>
            <p:cNvSpPr/>
            <p:nvPr/>
          </p:nvSpPr>
          <p:spPr>
            <a:xfrm>
              <a:off x="1097280" y="3234320"/>
              <a:ext cx="1768840" cy="1379096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 flipH="1">
                  <a:off x="1097280" y="3189350"/>
                  <a:ext cx="1768840" cy="3112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97280" y="3189350"/>
                  <a:ext cx="1768840" cy="31128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 flipH="1">
                  <a:off x="1097280" y="3447690"/>
                  <a:ext cx="1768840" cy="3112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97280" y="3447690"/>
                  <a:ext cx="1768840" cy="31128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 flipH="1">
                  <a:off x="1097280" y="3723254"/>
                  <a:ext cx="1768840" cy="3112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2000" b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97280" y="3723254"/>
                  <a:ext cx="1768840" cy="31128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 flipH="1">
                  <a:off x="1097280" y="4004079"/>
                  <a:ext cx="1768840" cy="3112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97280" y="4004079"/>
                  <a:ext cx="1768840" cy="31128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 flipH="1">
                  <a:off x="1097280" y="4287935"/>
                  <a:ext cx="1768840" cy="31128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m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97280" y="4287935"/>
                  <a:ext cx="1768840" cy="311287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215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/>
            <p:cNvCxnSpPr/>
            <p:nvPr/>
          </p:nvCxnSpPr>
          <p:spPr>
            <a:xfrm>
              <a:off x="1217200" y="3344994"/>
              <a:ext cx="5913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2126864" y="3347946"/>
              <a:ext cx="622218" cy="74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2126864" y="3613122"/>
              <a:ext cx="622218" cy="74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2126864" y="3905730"/>
              <a:ext cx="622218" cy="74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2126864" y="4180050"/>
              <a:ext cx="622218" cy="74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2126864" y="4459836"/>
              <a:ext cx="622218" cy="744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217200" y="3610782"/>
              <a:ext cx="5913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217200" y="3905471"/>
              <a:ext cx="5913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217200" y="4175807"/>
              <a:ext cx="5913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1217200" y="4463514"/>
              <a:ext cx="5913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Left Brace 39"/>
            <p:cNvSpPr/>
            <p:nvPr/>
          </p:nvSpPr>
          <p:spPr>
            <a:xfrm rot="10800000">
              <a:off x="2881373" y="3241740"/>
              <a:ext cx="377761" cy="1380256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303383" y="3743646"/>
              <a:ext cx="263470" cy="376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/>
                <a:t>I</a:t>
              </a:r>
              <a:endParaRPr lang="en-US" i="1" dirty="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1769270" y="5252699"/>
            <a:ext cx="424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m’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535941" y="3099816"/>
            <a:ext cx="3627690" cy="3161499"/>
            <a:chOff x="7535941" y="3099816"/>
            <a:chExt cx="3627690" cy="3161499"/>
          </a:xfrm>
        </p:grpSpPr>
        <p:sp>
          <p:nvSpPr>
            <p:cNvPr id="72" name="Rectangle 71"/>
            <p:cNvSpPr/>
            <p:nvPr/>
          </p:nvSpPr>
          <p:spPr>
            <a:xfrm>
              <a:off x="7535941" y="3099816"/>
              <a:ext cx="3627690" cy="316149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546638" y="3950688"/>
                  <a:ext cx="185974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0" dirty="0" smtClean="0"/>
                    <a:t>e.g. if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𝑠</m:t>
                      </m:r>
                      <m:r>
                        <a:rPr lang="en-US" b="0" i="1" smtClean="0">
                          <a:latin typeface="Cambria Math" charset="0"/>
                        </a:rPr>
                        <m:t>=11111</m:t>
                      </m:r>
                    </m:oMath>
                  </a14:m>
                  <a:r>
                    <a:rPr lang="en-US" b="0" dirty="0" smtClean="0"/>
                    <a:t>:</a:t>
                  </a: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46638" y="3950688"/>
                  <a:ext cx="1859740" cy="369332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l="-2951" t="-9836" r="-1639" b="-22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 flipH="1">
                  <a:off x="7546638" y="4390369"/>
                  <a:ext cx="1501402" cy="30777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′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7546638" y="4390369"/>
                  <a:ext cx="1501402" cy="307777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t="-132075" b="-17169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Box 32"/>
            <p:cNvSpPr txBox="1"/>
            <p:nvPr/>
          </p:nvSpPr>
          <p:spPr>
            <a:xfrm>
              <a:off x="9048040" y="4340152"/>
              <a:ext cx="3465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∝</a:t>
              </a:r>
            </a:p>
          </p:txBody>
        </p:sp>
        <p:sp>
          <p:nvSpPr>
            <p:cNvPr id="74" name="Left Brace 73"/>
            <p:cNvSpPr/>
            <p:nvPr/>
          </p:nvSpPr>
          <p:spPr>
            <a:xfrm>
              <a:off x="9331650" y="3166997"/>
              <a:ext cx="117038" cy="3054563"/>
            </a:xfrm>
            <a:prstGeom prst="leftBrace">
              <a:avLst>
                <a:gd name="adj1" fmla="val 8333"/>
                <a:gd name="adj2" fmla="val 4574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1" name="Group 100"/>
            <p:cNvGrpSpPr/>
            <p:nvPr/>
          </p:nvGrpSpPr>
          <p:grpSpPr>
            <a:xfrm>
              <a:off x="9448688" y="3144777"/>
              <a:ext cx="1706992" cy="3071575"/>
              <a:chOff x="9436608" y="3093539"/>
              <a:chExt cx="1706992" cy="30715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 flipH="1">
                    <a:off x="9436608" y="3093539"/>
                    <a:ext cx="1706992" cy="30777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a:rPr lang="en-US" sz="200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9436608" y="3093539"/>
                    <a:ext cx="1706992" cy="307777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t="-134615" b="-175000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10143148" y="3364514"/>
                    <a:ext cx="305991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⨀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43148" y="3364514"/>
                    <a:ext cx="305991" cy="276999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l="-12000" r="-14000" b="-1956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/>
                  <p:cNvSpPr txBox="1"/>
                  <p:nvPr/>
                </p:nvSpPr>
                <p:spPr>
                  <a:xfrm flipH="1">
                    <a:off x="9436608" y="3643405"/>
                    <a:ext cx="1706992" cy="30777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8" name="TextBox 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9436608" y="3643405"/>
                    <a:ext cx="1706992" cy="307777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t="-132075" b="-16981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0" name="TextBox 89"/>
                  <p:cNvSpPr txBox="1"/>
                  <p:nvPr/>
                </p:nvSpPr>
                <p:spPr>
                  <a:xfrm>
                    <a:off x="10137108" y="3916272"/>
                    <a:ext cx="305991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⨀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0" name="TextBox 8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37108" y="3916272"/>
                    <a:ext cx="305991" cy="276999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l="-12000" r="-14000" b="-222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/>
                  <p:cNvSpPr txBox="1"/>
                  <p:nvPr/>
                </p:nvSpPr>
                <p:spPr>
                  <a:xfrm flipH="1">
                    <a:off x="9436608" y="4195604"/>
                    <a:ext cx="1706992" cy="30777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91" name="TextBox 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9436608" y="4195604"/>
                    <a:ext cx="1706992" cy="307777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t="-134615" b="-175000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10137108" y="4470233"/>
                    <a:ext cx="305991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⨀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3" name="TextBox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37108" y="4470233"/>
                    <a:ext cx="305991" cy="276999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l="-12000" r="-14000" b="-2222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TextBox 93"/>
                  <p:cNvSpPr txBox="1"/>
                  <p:nvPr/>
                </p:nvSpPr>
                <p:spPr>
                  <a:xfrm flipH="1">
                    <a:off x="9436608" y="4750371"/>
                    <a:ext cx="1706992" cy="30777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94" name="TextBox 9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9436608" y="4750371"/>
                    <a:ext cx="1706992" cy="307777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 t="-134615" b="-175000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10137107" y="5022376"/>
                    <a:ext cx="305991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⨀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6" name="TextBox 9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37107" y="5022376"/>
                    <a:ext cx="305991" cy="276999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l="-12000" r="-14000" b="-1956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/>
                  <p:cNvSpPr txBox="1"/>
                  <p:nvPr/>
                </p:nvSpPr>
                <p:spPr>
                  <a:xfrm flipH="1">
                    <a:off x="9436608" y="5301593"/>
                    <a:ext cx="1706992" cy="30777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97" name="TextBox 9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9436608" y="5301593"/>
                    <a:ext cx="1706992" cy="307777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 t="-132075" b="-16981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10137106" y="5577199"/>
                    <a:ext cx="305991" cy="276999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⨀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9" name="TextBox 9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37106" y="5577199"/>
                    <a:ext cx="305991" cy="276999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l="-12000" r="-14000" b="-1956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/>
                  <p:cNvSpPr txBox="1"/>
                  <p:nvPr/>
                </p:nvSpPr>
                <p:spPr>
                  <a:xfrm flipH="1">
                    <a:off x="9436608" y="5857337"/>
                    <a:ext cx="1706992" cy="307777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m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00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flipH="1">
                    <a:off x="9436608" y="5857337"/>
                    <a:ext cx="1706992" cy="307777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 t="-132075" b="-171698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49831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36" grpId="0" animBg="1"/>
      <p:bldP spid="37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Recursing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97280" y="1845734"/>
            <a:ext cx="10058400" cy="11128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Observation</a:t>
            </a:r>
            <a:r>
              <a:rPr lang="en-US" sz="2400" dirty="0" smtClean="0"/>
              <a:t>: </a:t>
            </a:r>
            <a:r>
              <a:rPr lang="en-US" sz="2400" dirty="0"/>
              <a:t>If </a:t>
            </a:r>
            <a:r>
              <a:rPr lang="en-US" sz="2400" i="1" dirty="0" smtClean="0"/>
              <a:t>D </a:t>
            </a:r>
            <a:r>
              <a:rPr lang="en-US" sz="2400" dirty="0" smtClean="0"/>
              <a:t>is a mixture of k product distributions with a moment matrix of rank &lt; k, </a:t>
            </a:r>
            <a:r>
              <a:rPr lang="en-US" sz="2400" i="1" dirty="0" smtClean="0"/>
              <a:t>D </a:t>
            </a:r>
            <a:r>
              <a:rPr lang="en-US" sz="2400" dirty="0" smtClean="0"/>
              <a:t>is a mixture of &lt; k product distributions.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097280" y="3213303"/>
                <a:ext cx="23559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∈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ker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𝑀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⟹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3213303"/>
                <a:ext cx="2355901" cy="43088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/>
          <p:cNvGrpSpPr/>
          <p:nvPr/>
        </p:nvGrpSpPr>
        <p:grpSpPr>
          <a:xfrm>
            <a:off x="8193157" y="3213303"/>
            <a:ext cx="2759765" cy="2759765"/>
            <a:chOff x="8193157" y="3213303"/>
            <a:chExt cx="2759765" cy="2759765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3157" y="3213303"/>
              <a:ext cx="2759765" cy="2759765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9777328" y="4848331"/>
              <a:ext cx="98043" cy="980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 flipV="1">
              <a:off x="9514114" y="4759017"/>
              <a:ext cx="231709" cy="11304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9811827" y="4761708"/>
                  <a:ext cx="3771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11827" y="4761708"/>
                  <a:ext cx="377155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9514114" y="4499412"/>
                  <a:ext cx="3771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4114" y="4499412"/>
                  <a:ext cx="377155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453181" y="3167136"/>
                <a:ext cx="36405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∙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</m:d>
                      <m:r>
                        <a:rPr lang="en-US" sz="280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 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𝔼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[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𝑆</m:t>
                          </m:r>
                        </m:sub>
                      </m:sSub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181" y="3167136"/>
                <a:ext cx="3640529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1097280" y="3675959"/>
            <a:ext cx="2210455" cy="2570959"/>
            <a:chOff x="1097279" y="3690356"/>
            <a:chExt cx="2210455" cy="2570959"/>
          </a:xfrm>
        </p:grpSpPr>
        <p:sp>
          <p:nvSpPr>
            <p:cNvPr id="14" name="Rectangle 13"/>
            <p:cNvSpPr/>
            <p:nvPr/>
          </p:nvSpPr>
          <p:spPr>
            <a:xfrm>
              <a:off x="1097279" y="4074655"/>
              <a:ext cx="2210455" cy="21866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 flipH="1">
                  <a:off x="1097279" y="3690356"/>
                  <a:ext cx="2210455" cy="23583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97279" y="3690356"/>
                  <a:ext cx="2210455" cy="235834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82051" b="-2641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Connector 15"/>
            <p:cNvCxnSpPr/>
            <p:nvPr/>
          </p:nvCxnSpPr>
          <p:spPr>
            <a:xfrm>
              <a:off x="1247139" y="3838821"/>
              <a:ext cx="73904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383913" y="3838821"/>
              <a:ext cx="777563" cy="57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039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6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157" y="3213303"/>
            <a:ext cx="2759765" cy="2759765"/>
          </a:xfrm>
          <a:prstGeom prst="rect">
            <a:avLst/>
          </a:prstGeom>
        </p:spPr>
      </p:pic>
      <p:cxnSp>
        <p:nvCxnSpPr>
          <p:cNvPr id="20" name="Straight Arrow Connector 19"/>
          <p:cNvCxnSpPr>
            <a:cxnSpLocks noChangeAspect="1"/>
          </p:cNvCxnSpPr>
          <p:nvPr/>
        </p:nvCxnSpPr>
        <p:spPr>
          <a:xfrm flipH="1" flipV="1">
            <a:off x="9117104" y="4565326"/>
            <a:ext cx="628721" cy="306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9777328" y="4848331"/>
            <a:ext cx="98043" cy="98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Recursing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97280" y="1845734"/>
            <a:ext cx="10058400" cy="11128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Observation</a:t>
            </a:r>
            <a:r>
              <a:rPr lang="en-US" sz="2400" dirty="0" smtClean="0"/>
              <a:t>: </a:t>
            </a:r>
            <a:r>
              <a:rPr lang="en-US" sz="2400" dirty="0"/>
              <a:t>If </a:t>
            </a:r>
            <a:r>
              <a:rPr lang="en-US" sz="2400" i="1" dirty="0" smtClean="0"/>
              <a:t>D </a:t>
            </a:r>
            <a:r>
              <a:rPr lang="en-US" sz="2400" dirty="0" smtClean="0"/>
              <a:t>is a mixture of k product distributions with a moment matrix of rank &lt; k, </a:t>
            </a:r>
            <a:r>
              <a:rPr lang="en-US" sz="2400" i="1" dirty="0" smtClean="0"/>
              <a:t>D </a:t>
            </a:r>
            <a:r>
              <a:rPr lang="en-US" sz="2400" dirty="0" smtClean="0"/>
              <a:t>is a mixture of &lt; k product distributions.</a:t>
            </a:r>
            <a:endParaRPr lang="en-US" sz="2400" dirty="0"/>
          </a:p>
        </p:txBody>
      </p:sp>
      <p:sp>
        <p:nvSpPr>
          <p:cNvPr id="9" name="Oval 8"/>
          <p:cNvSpPr/>
          <p:nvPr/>
        </p:nvSpPr>
        <p:spPr>
          <a:xfrm>
            <a:off x="8978308" y="4477299"/>
            <a:ext cx="98043" cy="98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246665" y="4376837"/>
                <a:ext cx="6330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𝑡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6665" y="4376837"/>
                <a:ext cx="633058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811827" y="4761708"/>
                <a:ext cx="3771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1827" y="4761708"/>
                <a:ext cx="377155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97280" y="3213303"/>
                <a:ext cx="23559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∈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ker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𝑀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⟹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3213303"/>
                <a:ext cx="2355901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453181" y="3167136"/>
                <a:ext cx="36405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∙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</m:d>
                      <m:r>
                        <a:rPr lang="en-US" sz="280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 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𝔼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[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𝑆</m:t>
                          </m:r>
                        </m:sub>
                      </m:sSub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181" y="3167136"/>
                <a:ext cx="364052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1097280" y="3675959"/>
            <a:ext cx="2210455" cy="2570959"/>
            <a:chOff x="1097279" y="3690356"/>
            <a:chExt cx="2210455" cy="2570959"/>
          </a:xfrm>
        </p:grpSpPr>
        <p:sp>
          <p:nvSpPr>
            <p:cNvPr id="16" name="Rectangle 15"/>
            <p:cNvSpPr/>
            <p:nvPr/>
          </p:nvSpPr>
          <p:spPr>
            <a:xfrm>
              <a:off x="1097279" y="4074655"/>
              <a:ext cx="2210455" cy="21866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 flipH="1">
                  <a:off x="1097279" y="3690356"/>
                  <a:ext cx="2210455" cy="23583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97279" y="3690356"/>
                  <a:ext cx="2210455" cy="23583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182051" b="-2641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/>
            <p:cNvCxnSpPr/>
            <p:nvPr/>
          </p:nvCxnSpPr>
          <p:spPr>
            <a:xfrm>
              <a:off x="1247139" y="3838821"/>
              <a:ext cx="73904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2383913" y="3838821"/>
              <a:ext cx="777563" cy="57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745868" y="3690356"/>
            <a:ext cx="2210455" cy="2570959"/>
            <a:chOff x="1097279" y="3690356"/>
            <a:chExt cx="2210455" cy="2570959"/>
          </a:xfrm>
        </p:grpSpPr>
        <p:sp>
          <p:nvSpPr>
            <p:cNvPr id="22" name="Rectangle 21"/>
            <p:cNvSpPr/>
            <p:nvPr/>
          </p:nvSpPr>
          <p:spPr>
            <a:xfrm>
              <a:off x="1097279" y="4074655"/>
              <a:ext cx="2210455" cy="21866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 flipH="1">
                  <a:off x="1097279" y="3690356"/>
                  <a:ext cx="2210455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97279" y="3690356"/>
                  <a:ext cx="2210455" cy="30777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137255" b="-1803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/>
            <p:cNvCxnSpPr/>
            <p:nvPr/>
          </p:nvCxnSpPr>
          <p:spPr>
            <a:xfrm>
              <a:off x="1247139" y="3838821"/>
              <a:ext cx="3777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752211" y="3838821"/>
              <a:ext cx="40926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ight Arrow 2"/>
          <p:cNvSpPr/>
          <p:nvPr/>
        </p:nvSpPr>
        <p:spPr>
          <a:xfrm>
            <a:off x="3534128" y="4925669"/>
            <a:ext cx="978408" cy="484632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2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Arrow Connector 19"/>
          <p:cNvCxnSpPr>
            <a:cxnSpLocks noChangeAspect="1"/>
          </p:cNvCxnSpPr>
          <p:nvPr/>
        </p:nvCxnSpPr>
        <p:spPr>
          <a:xfrm flipH="1" flipV="1">
            <a:off x="8718449" y="4370832"/>
            <a:ext cx="1027375" cy="501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157" y="3213303"/>
            <a:ext cx="2759765" cy="275976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777328" y="4848331"/>
            <a:ext cx="98043" cy="98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Recursing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97280" y="1845734"/>
            <a:ext cx="10058400" cy="11128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Observation</a:t>
            </a:r>
            <a:r>
              <a:rPr lang="en-US" sz="2400" dirty="0" smtClean="0"/>
              <a:t>: </a:t>
            </a:r>
            <a:r>
              <a:rPr lang="en-US" sz="2400" dirty="0"/>
              <a:t>If </a:t>
            </a:r>
            <a:r>
              <a:rPr lang="en-US" sz="2400" i="1" dirty="0" smtClean="0"/>
              <a:t>D </a:t>
            </a:r>
            <a:r>
              <a:rPr lang="en-US" sz="2400" dirty="0" smtClean="0"/>
              <a:t>is a mixture of k product distributions with a moment matrix of rank &lt; k, </a:t>
            </a:r>
            <a:r>
              <a:rPr lang="en-US" sz="2400" i="1" dirty="0" smtClean="0"/>
              <a:t>D </a:t>
            </a:r>
            <a:r>
              <a:rPr lang="en-US" sz="2400" dirty="0" smtClean="0"/>
              <a:t>is a mixture of &lt; k product distributions.</a:t>
            </a:r>
            <a:endParaRPr lang="en-US" sz="2400" dirty="0"/>
          </a:p>
        </p:txBody>
      </p:sp>
      <p:sp>
        <p:nvSpPr>
          <p:cNvPr id="6" name="Freeform 5"/>
          <p:cNvSpPr/>
          <p:nvPr/>
        </p:nvSpPr>
        <p:spPr>
          <a:xfrm>
            <a:off x="8219089" y="3205656"/>
            <a:ext cx="1366345" cy="2764220"/>
          </a:xfrm>
          <a:custGeom>
            <a:avLst/>
            <a:gdLst>
              <a:gd name="connsiteX0" fmla="*/ 325821 w 1366345"/>
              <a:gd name="connsiteY0" fmla="*/ 220717 h 2764220"/>
              <a:gd name="connsiteX1" fmla="*/ 0 w 1366345"/>
              <a:gd name="connsiteY1" fmla="*/ 2764220 h 2764220"/>
              <a:gd name="connsiteX2" fmla="*/ 1366345 w 1366345"/>
              <a:gd name="connsiteY2" fmla="*/ 0 h 2764220"/>
              <a:gd name="connsiteX3" fmla="*/ 325821 w 1366345"/>
              <a:gd name="connsiteY3" fmla="*/ 220717 h 276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6345" h="2764220">
                <a:moveTo>
                  <a:pt x="325821" y="220717"/>
                </a:moveTo>
                <a:lnTo>
                  <a:pt x="0" y="2764220"/>
                </a:lnTo>
                <a:lnTo>
                  <a:pt x="1366345" y="0"/>
                </a:lnTo>
                <a:lnTo>
                  <a:pt x="325821" y="220717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588902" y="4299576"/>
            <a:ext cx="98043" cy="98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978308" y="4253435"/>
                <a:ext cx="6330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𝑡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308" y="4253435"/>
                <a:ext cx="63305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811827" y="4761708"/>
                <a:ext cx="3771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1827" y="4761708"/>
                <a:ext cx="377155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97280" y="3213303"/>
                <a:ext cx="23559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∈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ker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𝑀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⟹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3213303"/>
                <a:ext cx="2355901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453181" y="3167136"/>
                <a:ext cx="36405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∙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</m:d>
                      <m:r>
                        <a:rPr lang="en-US" sz="280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 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𝔼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[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𝑆</m:t>
                          </m:r>
                        </m:sub>
                      </m:sSub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181" y="3167136"/>
                <a:ext cx="364052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1097280" y="3675959"/>
            <a:ext cx="2210455" cy="2570959"/>
            <a:chOff x="1097279" y="3690356"/>
            <a:chExt cx="2210455" cy="2570959"/>
          </a:xfrm>
        </p:grpSpPr>
        <p:sp>
          <p:nvSpPr>
            <p:cNvPr id="16" name="Rectangle 15"/>
            <p:cNvSpPr/>
            <p:nvPr/>
          </p:nvSpPr>
          <p:spPr>
            <a:xfrm>
              <a:off x="1097279" y="4074655"/>
              <a:ext cx="2210455" cy="21866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 flipH="1">
                  <a:off x="1097279" y="3690356"/>
                  <a:ext cx="2210455" cy="23583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97279" y="3690356"/>
                  <a:ext cx="2210455" cy="23583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182051" b="-2641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/>
            <p:cNvCxnSpPr/>
            <p:nvPr/>
          </p:nvCxnSpPr>
          <p:spPr>
            <a:xfrm>
              <a:off x="1247139" y="3838821"/>
              <a:ext cx="73904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2383913" y="3838821"/>
              <a:ext cx="777563" cy="57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745868" y="3690356"/>
            <a:ext cx="2210455" cy="2570959"/>
            <a:chOff x="1097279" y="3690356"/>
            <a:chExt cx="2210455" cy="2570959"/>
          </a:xfrm>
        </p:grpSpPr>
        <p:sp>
          <p:nvSpPr>
            <p:cNvPr id="22" name="Rectangle 21"/>
            <p:cNvSpPr/>
            <p:nvPr/>
          </p:nvSpPr>
          <p:spPr>
            <a:xfrm>
              <a:off x="1097279" y="4074655"/>
              <a:ext cx="2210455" cy="21866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 flipH="1">
                  <a:off x="1097279" y="3690356"/>
                  <a:ext cx="2210455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𝑡</m:t>
                        </m:r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∙</m:t>
                        </m:r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𝑣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97279" y="3690356"/>
                  <a:ext cx="2210455" cy="30777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137255" b="-1803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/>
            <p:cNvCxnSpPr/>
            <p:nvPr/>
          </p:nvCxnSpPr>
          <p:spPr>
            <a:xfrm>
              <a:off x="1247139" y="3838821"/>
              <a:ext cx="37771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752211" y="3838821"/>
              <a:ext cx="40926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ight Arrow 2"/>
          <p:cNvSpPr/>
          <p:nvPr/>
        </p:nvSpPr>
        <p:spPr>
          <a:xfrm>
            <a:off x="3534128" y="4925669"/>
            <a:ext cx="978408" cy="484632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Arrow Connector 19"/>
          <p:cNvCxnSpPr>
            <a:cxnSpLocks noChangeAspect="1"/>
          </p:cNvCxnSpPr>
          <p:nvPr/>
        </p:nvCxnSpPr>
        <p:spPr>
          <a:xfrm flipH="1" flipV="1">
            <a:off x="8718449" y="4370832"/>
            <a:ext cx="1027375" cy="5012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157" y="3213303"/>
            <a:ext cx="2759765" cy="275976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777328" y="4848331"/>
            <a:ext cx="98043" cy="98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Recursing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097280" y="1845734"/>
            <a:ext cx="10058400" cy="11128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0" tIns="45720" rIns="0" bIns="45720" rtlCol="0" anchor="ctr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Observation</a:t>
            </a:r>
            <a:r>
              <a:rPr lang="en-US" sz="2400" dirty="0" smtClean="0"/>
              <a:t>: </a:t>
            </a:r>
            <a:r>
              <a:rPr lang="en-US" sz="2400" dirty="0"/>
              <a:t>If </a:t>
            </a:r>
            <a:r>
              <a:rPr lang="en-US" sz="2400" i="1" dirty="0" smtClean="0"/>
              <a:t>D </a:t>
            </a:r>
            <a:r>
              <a:rPr lang="en-US" sz="2400" dirty="0" smtClean="0"/>
              <a:t>is a mixture of k product distributions with a moment matrix of rank &lt; k, </a:t>
            </a:r>
            <a:r>
              <a:rPr lang="en-US" sz="2400" i="1" dirty="0" smtClean="0"/>
              <a:t>D </a:t>
            </a:r>
            <a:r>
              <a:rPr lang="en-US" sz="2400" dirty="0" smtClean="0"/>
              <a:t>is a mixture of &lt; k product distributions.</a:t>
            </a:r>
            <a:endParaRPr lang="en-US" sz="2400" dirty="0"/>
          </a:p>
        </p:txBody>
      </p:sp>
      <p:sp>
        <p:nvSpPr>
          <p:cNvPr id="6" name="Freeform 5"/>
          <p:cNvSpPr/>
          <p:nvPr/>
        </p:nvSpPr>
        <p:spPr>
          <a:xfrm>
            <a:off x="8219089" y="3205656"/>
            <a:ext cx="1366345" cy="2764220"/>
          </a:xfrm>
          <a:custGeom>
            <a:avLst/>
            <a:gdLst>
              <a:gd name="connsiteX0" fmla="*/ 325821 w 1366345"/>
              <a:gd name="connsiteY0" fmla="*/ 220717 h 2764220"/>
              <a:gd name="connsiteX1" fmla="*/ 0 w 1366345"/>
              <a:gd name="connsiteY1" fmla="*/ 2764220 h 2764220"/>
              <a:gd name="connsiteX2" fmla="*/ 1366345 w 1366345"/>
              <a:gd name="connsiteY2" fmla="*/ 0 h 2764220"/>
              <a:gd name="connsiteX3" fmla="*/ 325821 w 1366345"/>
              <a:gd name="connsiteY3" fmla="*/ 220717 h 2764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6345" h="2764220">
                <a:moveTo>
                  <a:pt x="325821" y="220717"/>
                </a:moveTo>
                <a:lnTo>
                  <a:pt x="0" y="2764220"/>
                </a:lnTo>
                <a:lnTo>
                  <a:pt x="1366345" y="0"/>
                </a:lnTo>
                <a:lnTo>
                  <a:pt x="325821" y="220717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588902" y="4299576"/>
            <a:ext cx="98043" cy="980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978308" y="4253435"/>
                <a:ext cx="6330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</a:rPr>
                        <m:t>𝑡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∙</m:t>
                      </m:r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𝑣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8308" y="4253435"/>
                <a:ext cx="633058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9811827" y="4761708"/>
                <a:ext cx="37715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1827" y="4761708"/>
                <a:ext cx="377155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097280" y="3213303"/>
                <a:ext cx="235590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∈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ker</m:t>
                          </m:r>
                        </m:fName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𝑀</m:t>
                              </m:r>
                            </m:e>
                          </m:d>
                        </m:e>
                      </m:func>
                      <m:r>
                        <a:rPr lang="en-US" sz="2800" b="0" i="1" smtClean="0">
                          <a:latin typeface="Cambria Math" charset="0"/>
                          <a:ea typeface="Cambria Math" charset="0"/>
                          <a:cs typeface="Cambria Math" charset="0"/>
                        </a:rPr>
                        <m:t>⟹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0" y="3213303"/>
                <a:ext cx="2355901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453181" y="3167136"/>
                <a:ext cx="364052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𝑆</m:t>
                              </m:r>
                            </m:sub>
                          </m:sSub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∙</m:t>
                          </m:r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𝑣</m:t>
                          </m:r>
                        </m:e>
                      </m:d>
                      <m:r>
                        <a:rPr lang="en-US" sz="2800">
                          <a:latin typeface="Cambria Math" charset="0"/>
                          <a:ea typeface="Cambria Math" charset="0"/>
                          <a:cs typeface="Cambria Math" charset="0"/>
                        </a:rPr>
                        <m:t>= 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𝔼</m:t>
                      </m:r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[</m:t>
                      </m:r>
                      <m:sSub>
                        <m:sSubPr>
                          <m:ctrlP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𝑆</m:t>
                          </m:r>
                        </m:sub>
                      </m:sSub>
                      <m:r>
                        <a:rPr lang="en-US" sz="28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]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181" y="3167136"/>
                <a:ext cx="364052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/>
          <p:cNvGrpSpPr/>
          <p:nvPr/>
        </p:nvGrpSpPr>
        <p:grpSpPr>
          <a:xfrm>
            <a:off x="1097280" y="3675959"/>
            <a:ext cx="2210455" cy="2570959"/>
            <a:chOff x="1097279" y="3690356"/>
            <a:chExt cx="2210455" cy="2570959"/>
          </a:xfrm>
        </p:grpSpPr>
        <p:sp>
          <p:nvSpPr>
            <p:cNvPr id="16" name="Rectangle 15"/>
            <p:cNvSpPr/>
            <p:nvPr/>
          </p:nvSpPr>
          <p:spPr>
            <a:xfrm>
              <a:off x="1097279" y="4074655"/>
              <a:ext cx="2210455" cy="21866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 flipH="1">
                  <a:off x="1097279" y="3690356"/>
                  <a:ext cx="2210455" cy="23583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sz="200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𝜋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97279" y="3690356"/>
                  <a:ext cx="2210455" cy="23583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182051" b="-2641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/>
            <p:cNvCxnSpPr/>
            <p:nvPr/>
          </p:nvCxnSpPr>
          <p:spPr>
            <a:xfrm>
              <a:off x="1247139" y="3838821"/>
              <a:ext cx="73904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2383913" y="3838821"/>
              <a:ext cx="777563" cy="57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4745868" y="3690356"/>
            <a:ext cx="2210455" cy="2570959"/>
            <a:chOff x="1097279" y="3690356"/>
            <a:chExt cx="2210455" cy="2570959"/>
          </a:xfrm>
        </p:grpSpPr>
        <p:sp>
          <p:nvSpPr>
            <p:cNvPr id="22" name="Rectangle 21"/>
            <p:cNvSpPr/>
            <p:nvPr/>
          </p:nvSpPr>
          <p:spPr>
            <a:xfrm>
              <a:off x="1097279" y="4074655"/>
              <a:ext cx="2210455" cy="21866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 flipH="1">
                  <a:off x="1097279" y="3690356"/>
                  <a:ext cx="2210455" cy="31329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200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′1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′2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,…,0,…,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′</m:t>
                            </m:r>
                            <m:r>
                              <a:rPr lang="en-US" sz="2000" b="0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𝑘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097279" y="3690356"/>
                  <a:ext cx="2210455" cy="313291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6906" t="-134615" r="-829" b="-17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Right Arrow 2"/>
          <p:cNvSpPr/>
          <p:nvPr/>
        </p:nvSpPr>
        <p:spPr>
          <a:xfrm>
            <a:off x="3534128" y="4925669"/>
            <a:ext cx="978408" cy="484632"/>
          </a:xfrm>
          <a:prstGeom prst="rightArrow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03235" y="4074655"/>
            <a:ext cx="139147" cy="2186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Sparse parity with noise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7923415"/>
                  </p:ext>
                </p:extLst>
              </p:nvPr>
            </p:nvGraphicFramePr>
            <p:xfrm>
              <a:off x="6600528" y="1990923"/>
              <a:ext cx="4555152" cy="37377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6128"/>
                    <a:gridCol w="506128"/>
                    <a:gridCol w="506128"/>
                    <a:gridCol w="506128"/>
                    <a:gridCol w="506128"/>
                    <a:gridCol w="506128"/>
                    <a:gridCol w="506128"/>
                    <a:gridCol w="506128"/>
                    <a:gridCol w="506128"/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</a:rPr>
                            <a:t>001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</a:rPr>
                            <a:t>010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</a:rPr>
                            <a:t>100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</a:rPr>
                            <a:t>111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rgbClr val="FF0000"/>
                              </a:solidFill>
                            </a:rPr>
                            <a:t>011</a:t>
                          </a:r>
                          <a:endParaRPr 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rgbClr val="FF0000"/>
                              </a:solidFill>
                            </a:rPr>
                            <a:t>101</a:t>
                          </a:r>
                          <a:endParaRPr 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rgbClr val="FF0000"/>
                              </a:solidFill>
                            </a:rPr>
                            <a:t>110</a:t>
                          </a:r>
                          <a:endParaRPr 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rgbClr val="FF0000"/>
                              </a:solidFill>
                            </a:rPr>
                            <a:t>000</a:t>
                          </a:r>
                          <a:endParaRPr 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</a:tr>
                  <a:tr h="561992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1−</m:t>
                                    </m:r>
                                    <m:r>
                                      <a:rPr lang="en-US" sz="140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𝛾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1−</m:t>
                                    </m:r>
                                    <m:r>
                                      <a:rPr lang="en-US" sz="140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𝛾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1−</m:t>
                                    </m:r>
                                    <m:r>
                                      <a:rPr lang="en-US" sz="140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𝛾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1−</m:t>
                                    </m:r>
                                    <m:r>
                                      <a:rPr lang="en-US" sz="140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𝛾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𝛾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𝛾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𝛾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40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𝛾</m:t>
                                    </m:r>
                                  </m:num>
                                  <m:den>
                                    <m:r>
                                      <a:rPr lang="en-US" sz="1400" b="0" i="1" smtClean="0">
                                        <a:solidFill>
                                          <a:schemeClr val="bg1"/>
                                        </a:solidFill>
                                        <a:latin typeface="Cambria Math" charset="0"/>
                                        <a:ea typeface="Cambria Math" charset="0"/>
                                        <a:cs typeface="Cambria Math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400" dirty="0" smtClean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solidFill>
                          <a:schemeClr val="accent1"/>
                        </a:solidFill>
                      </a:tcPr>
                    </a:tc>
                  </a:tr>
                  <a:tr h="5619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6199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2</a:t>
                          </a:r>
                          <a:endParaRPr lang="en-US" sz="180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1/2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1/2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1/2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1/2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1/2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1/2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1/2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1/2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619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</a:t>
                          </a:r>
                          <a:endParaRPr lang="en-US" sz="180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619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4</a:t>
                          </a:r>
                          <a:endParaRPr lang="en-US" sz="180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619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5</a:t>
                          </a:r>
                          <a:endParaRPr lang="en-US" sz="180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1/2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1/2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1/2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1/2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1/2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1/2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1/2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1/2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7923415"/>
                  </p:ext>
                </p:extLst>
              </p:nvPr>
            </p:nvGraphicFramePr>
            <p:xfrm>
              <a:off x="6600528" y="1990923"/>
              <a:ext cx="4555152" cy="373771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6128"/>
                    <a:gridCol w="506128"/>
                    <a:gridCol w="506128"/>
                    <a:gridCol w="506128"/>
                    <a:gridCol w="506128"/>
                    <a:gridCol w="506128"/>
                    <a:gridCol w="506128"/>
                    <a:gridCol w="506128"/>
                    <a:gridCol w="506128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</a:rPr>
                            <a:t>001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</a:rPr>
                            <a:t>010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</a:rPr>
                            <a:t>100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rgbClr val="00B050"/>
                              </a:solidFill>
                            </a:rPr>
                            <a:t>111</a:t>
                          </a:r>
                          <a:endParaRPr lang="en-US" sz="1400" b="1" dirty="0">
                            <a:solidFill>
                              <a:srgbClr val="00B05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rgbClr val="FF0000"/>
                              </a:solidFill>
                            </a:rPr>
                            <a:t>011</a:t>
                          </a:r>
                          <a:endParaRPr 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rgbClr val="FF0000"/>
                              </a:solidFill>
                            </a:rPr>
                            <a:t>101</a:t>
                          </a:r>
                          <a:endParaRPr 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rgbClr val="FF0000"/>
                              </a:solidFill>
                            </a:rPr>
                            <a:t>110</a:t>
                          </a:r>
                          <a:endParaRPr 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b="1" dirty="0" smtClean="0">
                              <a:solidFill>
                                <a:srgbClr val="FF0000"/>
                              </a:solidFill>
                            </a:rPr>
                            <a:t>000</a:t>
                          </a:r>
                          <a:endParaRPr lang="en-US" sz="14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</a:tr>
                  <a:tr h="561992"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1205" t="-66304" r="-707229" b="-5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01205" t="-66304" r="-607229" b="-5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01205" t="-66304" r="-507229" b="-5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96429" t="-66304" r="-401190" b="-5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02410" t="-66304" r="-306024" b="-5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602410" t="-66304" r="-206024" b="-5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702410" t="-66304" r="-106024" b="-50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802410" t="-66304" r="-6024" b="-504348"/>
                          </a:stretch>
                        </a:blipFill>
                      </a:tcPr>
                    </a:tc>
                  </a:tr>
                  <a:tr h="5619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1</a:t>
                          </a:r>
                          <a:endParaRPr lang="en-US" sz="180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6199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2</a:t>
                          </a:r>
                          <a:endParaRPr lang="en-US" sz="180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1/2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1/2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1/2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1/2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1/2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1/2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1/2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1/2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619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3</a:t>
                          </a:r>
                          <a:endParaRPr lang="en-US" sz="180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619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4</a:t>
                          </a:r>
                          <a:endParaRPr lang="en-US" sz="180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0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56199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5</a:t>
                          </a:r>
                          <a:endParaRPr lang="en-US" sz="1800" dirty="0"/>
                        </a:p>
                      </a:txBody>
                      <a:tcPr anchor="ctr"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1/2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1/2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1/2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1/2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1/2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1/2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1/2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 smtClean="0"/>
                            <a:t>1/2</a:t>
                          </a:r>
                          <a:endParaRPr lang="en-US" sz="1400" dirty="0"/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120796"/>
              </p:ext>
            </p:extLst>
          </p:nvPr>
        </p:nvGraphicFramePr>
        <p:xfrm>
          <a:off x="1097280" y="1737360"/>
          <a:ext cx="2348296" cy="457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19176"/>
                <a:gridCol w="629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01010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11010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01111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11001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00110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</a:t>
                      </a:r>
                      <a:endParaRPr 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01000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01100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01011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01101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01100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962400" y="2614863"/>
            <a:ext cx="914400" cy="914400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Hidden parity: {1,3,4}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9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46263"/>
            <a:ext cx="12192000" cy="4022725"/>
          </a:xfrm>
        </p:spPr>
        <p:txBody>
          <a:bodyPr anchor="ctr">
            <a:normAutofit/>
          </a:bodyPr>
          <a:lstStyle/>
          <a:p>
            <a:pPr algn="ctr"/>
            <a:r>
              <a:rPr lang="en-US" sz="6000" dirty="0" smtClean="0"/>
              <a:t>Thanks!</a:t>
            </a:r>
          </a:p>
          <a:p>
            <a:pPr algn="ctr"/>
            <a:r>
              <a:rPr lang="en-US" sz="6000" dirty="0" smtClean="0"/>
              <a:t>Questions?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53259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5483</TotalTime>
  <Words>4517</Words>
  <Application>Microsoft Macintosh PowerPoint</Application>
  <PresentationFormat>Widescreen</PresentationFormat>
  <Paragraphs>1894</Paragraphs>
  <Slides>90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90</vt:i4>
      </vt:variant>
    </vt:vector>
  </HeadingPairs>
  <TitlesOfParts>
    <vt:vector size="95" baseType="lpstr">
      <vt:lpstr>Arial</vt:lpstr>
      <vt:lpstr>Calibri</vt:lpstr>
      <vt:lpstr>Cambria</vt:lpstr>
      <vt:lpstr>Cambria Math</vt:lpstr>
      <vt:lpstr>Retrospect</vt:lpstr>
      <vt:lpstr>Learning Mixtures of Product Distributions</vt:lpstr>
      <vt:lpstr>Mixtures of product distributions</vt:lpstr>
      <vt:lpstr>Mixtures of product distributions</vt:lpstr>
      <vt:lpstr>Applications</vt:lpstr>
      <vt:lpstr>Example: Sparse parity</vt:lpstr>
      <vt:lpstr>Example: Sparse parity</vt:lpstr>
      <vt:lpstr>Example: Sparse parity with noise</vt:lpstr>
      <vt:lpstr>Example: Sparse parity with noise</vt:lpstr>
      <vt:lpstr>Example: Sparse parity with noise</vt:lpstr>
      <vt:lpstr>Distributional learning</vt:lpstr>
      <vt:lpstr>Prior work</vt:lpstr>
      <vt:lpstr>Prior work</vt:lpstr>
      <vt:lpstr>Our results</vt:lpstr>
      <vt:lpstr>Mixtures of subcubes</vt:lpstr>
      <vt:lpstr>Learning decision trees</vt:lpstr>
      <vt:lpstr>Stochastic decision trees</vt:lpstr>
      <vt:lpstr>Stochastic decision trees</vt:lpstr>
      <vt:lpstr>Learning mixtures of subcubes</vt:lpstr>
      <vt:lpstr>Some basic facts</vt:lpstr>
      <vt:lpstr>Some basic facts</vt:lpstr>
      <vt:lpstr>Identifiability</vt:lpstr>
      <vt:lpstr>O(log k)-degree moments suffice</vt:lpstr>
      <vt:lpstr>O(log k)-degree moments suffice</vt:lpstr>
      <vt:lpstr>O(log k)-degree moments suffice</vt:lpstr>
      <vt:lpstr>O(log k)-degree moments suffice</vt:lpstr>
      <vt:lpstr>O(log k)-degree moments suffice</vt:lpstr>
      <vt:lpstr>O(log k)-degree moments suffice</vt:lpstr>
      <vt:lpstr>O(log k)-degree moments suffice</vt:lpstr>
      <vt:lpstr>O(log k)-degree moments suffice</vt:lpstr>
      <vt:lpstr>O(log k)-degree moments suffice</vt:lpstr>
      <vt:lpstr>O(log k)-degree moments suffice</vt:lpstr>
      <vt:lpstr>O(log k)-degree moments suffice</vt:lpstr>
      <vt:lpstr>O(log k)-degree moments suffice</vt:lpstr>
      <vt:lpstr>Learning given a succinct basis</vt:lpstr>
      <vt:lpstr>Learning given a succinct basis</vt:lpstr>
      <vt:lpstr>Finding a succinct basis</vt:lpstr>
      <vt:lpstr>Finding a succinct basis</vt:lpstr>
      <vt:lpstr>Finding a succinct basis</vt:lpstr>
      <vt:lpstr>Finding a succinct basis</vt:lpstr>
      <vt:lpstr>Finding a succinct basis</vt:lpstr>
      <vt:lpstr>Finding a succinct basis</vt:lpstr>
      <vt:lpstr>Finding a succinct basis</vt:lpstr>
      <vt:lpstr>Finding a succinct basis</vt:lpstr>
      <vt:lpstr>Finding a succinct basis</vt:lpstr>
      <vt:lpstr>Finding a succinct basis</vt:lpstr>
      <vt:lpstr>Finding a succinct basis</vt:lpstr>
      <vt:lpstr>Finding a succinct basis</vt:lpstr>
      <vt:lpstr>Finding a succinct basis</vt:lpstr>
      <vt:lpstr>Finding a succinct basis</vt:lpstr>
      <vt:lpstr>Finding a succinct basis</vt:lpstr>
      <vt:lpstr>Finding a succinct basis</vt:lpstr>
      <vt:lpstr>Finding a succinct basis</vt:lpstr>
      <vt:lpstr>Finding a succinct basis</vt:lpstr>
      <vt:lpstr>Finding a succinct basis</vt:lpstr>
      <vt:lpstr>Finding a succinct basis</vt:lpstr>
      <vt:lpstr>Finding a succinct basis</vt:lpstr>
      <vt:lpstr>Finding a succinct basis</vt:lpstr>
      <vt:lpstr>Finding a succinct basis</vt:lpstr>
      <vt:lpstr>Finding a succinct basis</vt:lpstr>
      <vt:lpstr>Finding a succinct basis</vt:lpstr>
      <vt:lpstr>Finding a succinct basis</vt:lpstr>
      <vt:lpstr>Finding a succinct basis</vt:lpstr>
      <vt:lpstr>Finding a succinct basis</vt:lpstr>
      <vt:lpstr>Finding a succinct basis</vt:lpstr>
      <vt:lpstr>Finding a succinct basis</vt:lpstr>
      <vt:lpstr>Finding a succinct basis</vt:lpstr>
      <vt:lpstr>Finding a succinct basis</vt:lpstr>
      <vt:lpstr>Finding a succinct basis</vt:lpstr>
      <vt:lpstr>Finding a succinct basis</vt:lpstr>
      <vt:lpstr>Finding a succinct basis</vt:lpstr>
      <vt:lpstr>Finding a succinct basis</vt:lpstr>
      <vt:lpstr>Finding a succinct basis</vt:lpstr>
      <vt:lpstr>Finding a succinct basis</vt:lpstr>
      <vt:lpstr>Finding a succinct basis</vt:lpstr>
      <vt:lpstr>Finding a succinct basis</vt:lpstr>
      <vt:lpstr>Finding a succinct basis</vt:lpstr>
      <vt:lpstr>Finding a succinct basis</vt:lpstr>
      <vt:lpstr>Finding a succinct basis</vt:lpstr>
      <vt:lpstr>Finding a succinct basis</vt:lpstr>
      <vt:lpstr>Finding a succinct basis</vt:lpstr>
      <vt:lpstr>Finding a succinct basis</vt:lpstr>
      <vt:lpstr>Finding a succinct basis</vt:lpstr>
      <vt:lpstr>Finding a succinct basis</vt:lpstr>
      <vt:lpstr>Recursing</vt:lpstr>
      <vt:lpstr>Recursing</vt:lpstr>
      <vt:lpstr>Recursing</vt:lpstr>
      <vt:lpstr>Recursing</vt:lpstr>
      <vt:lpstr>Recursing</vt:lpstr>
      <vt:lpstr>Recursing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Mixtures of Product Distributions</dc:title>
  <dc:creator>Microsoft Office User</dc:creator>
  <cp:lastModifiedBy>Microsoft Office User</cp:lastModifiedBy>
  <cp:revision>149</cp:revision>
  <cp:lastPrinted>2018-05-10T01:13:28Z</cp:lastPrinted>
  <dcterms:created xsi:type="dcterms:W3CDTF">2018-05-02T18:11:59Z</dcterms:created>
  <dcterms:modified xsi:type="dcterms:W3CDTF">2018-05-10T01:19:35Z</dcterms:modified>
</cp:coreProperties>
</file>