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77" r:id="rId6"/>
    <p:sldId id="276" r:id="rId7"/>
    <p:sldId id="266" r:id="rId8"/>
    <p:sldId id="262" r:id="rId9"/>
    <p:sldId id="258" r:id="rId10"/>
    <p:sldId id="263" r:id="rId11"/>
    <p:sldId id="264" r:id="rId12"/>
    <p:sldId id="265" r:id="rId13"/>
    <p:sldId id="268" r:id="rId14"/>
    <p:sldId id="269" r:id="rId15"/>
    <p:sldId id="267" r:id="rId16"/>
    <p:sldId id="274" r:id="rId17"/>
    <p:sldId id="270" r:id="rId18"/>
    <p:sldId id="273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95701"/>
  </p:normalViewPr>
  <p:slideViewPr>
    <p:cSldViewPr snapToGrid="0" snapToObjects="1">
      <p:cViewPr varScale="1">
        <p:scale>
          <a:sx n="86" d="100"/>
          <a:sy n="86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AE2-1332-BC4E-98CC-EC409EEE3DED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2D00-0F3A-B94C-95C2-9D201BB9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18BE-93DF-3049-B162-C0C0DADD28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18BE-93DF-3049-B162-C0C0DADD28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18BE-93DF-3049-B162-C0C0DADD28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822C-BE33-044E-85FE-45E067A9B69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07AB-182B-0E41-BCF6-EFE916FF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12797" r="10450" b="12853"/>
          <a:stretch/>
        </p:blipFill>
        <p:spPr>
          <a:xfrm>
            <a:off x="1841286" y="0"/>
            <a:ext cx="8509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cap="small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Learning Mixtures of Linear Regressions in </a:t>
            </a:r>
            <a:r>
              <a:rPr lang="en-US" sz="4800" b="1" cap="small" dirty="0" err="1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Subexponential</a:t>
            </a:r>
            <a:r>
              <a:rPr lang="en-US" sz="4800" b="1" cap="small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Time via Fourier Moments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05417"/>
              </p:ext>
            </p:extLst>
          </p:nvPr>
        </p:nvGraphicFramePr>
        <p:xfrm>
          <a:off x="2917687" y="3992953"/>
          <a:ext cx="635662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chemeClr val="accent5"/>
                          </a:solidFill>
                        </a:rPr>
                        <a:t>Sitan</a:t>
                      </a:r>
                      <a:r>
                        <a:rPr lang="en-US" sz="2800" b="0" i="0" dirty="0">
                          <a:solidFill>
                            <a:schemeClr val="accent5"/>
                          </a:solidFill>
                        </a:rPr>
                        <a:t> 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Jerry Li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Zhao Song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5"/>
                          </a:solidFill>
                        </a:rPr>
                        <a:t>MIT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MSR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Princeton, IAS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Tensor Decomposition:</a:t>
                </a:r>
              </a:p>
              <a:p>
                <a:pPr lvl="1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Chaganty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-Liang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13], [Yi-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Caramanis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Sanghavi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16], 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Zhong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-Jain-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Dhillon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16], 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Sedghi-Janzamin-Anandkumar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‘16]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Strong non-degeneracy assumptions; time/samples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List-Decodable Regression via Sum-of-Squares:</a:t>
                </a:r>
              </a:p>
              <a:p>
                <a:pPr lvl="1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Raghavendra-Yau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‘19], 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Karmalkar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Klivans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-Kothari ‘19]</a:t>
                </a:r>
              </a:p>
              <a:p>
                <a:pPr lvl="1"/>
                <a:r>
                  <a:rPr lang="en-US" dirty="0"/>
                  <a:t>More general model, but requires </a:t>
                </a:r>
                <a:r>
                  <a:rPr lang="en-US" dirty="0">
                    <a:solidFill>
                      <a:srgbClr val="C00000"/>
                    </a:solidFill>
                  </a:rPr>
                  <a:t>time/samples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Moment Descent:</a:t>
                </a:r>
              </a:p>
              <a:p>
                <a:pPr lvl="1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[Li-Liang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18]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sample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𝑁</m:t>
                    </m:r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,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𝑁𝑑</m:t>
                        </m:r>
                      </m:e>
                    </m:d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02693" y="5915353"/>
                <a:ext cx="7186613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charset="0"/>
                      </a:rPr>
                      <m:t>exp</m:t>
                    </m:r>
                    <m:r>
                      <a:rPr lang="en-US" sz="2800" b="0" i="1" dirty="0" smtClean="0">
                        <a:latin typeface="Cambria Math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time necessary for learning MLRs?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93" y="5915353"/>
                <a:ext cx="7186613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9091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9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BARRIER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Reminiscent of hardness for learning </a:t>
                </a:r>
                <a:r>
                  <a:rPr lang="en-US" i="1" dirty="0"/>
                  <a:t>general </a:t>
                </a:r>
                <a:r>
                  <a:rPr lang="en-US" dirty="0"/>
                  <a:t>mixtures of Gaussians:</a:t>
                </a:r>
              </a:p>
              <a:p>
                <a:pPr lvl="1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Moitra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-Valiant ‘10]</a:t>
                </a:r>
                <a:r>
                  <a:rPr lang="en-US" dirty="0"/>
                  <a:t>: Sample complexity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necessary even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Diakonikolas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-Kane-Stewart ‘17]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statistical query lower bound</a:t>
                </a:r>
              </a:p>
              <a:p>
                <a:pPr lvl="1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Bruna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Regev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-Song-Tang ‘20]</a:t>
                </a:r>
                <a:r>
                  <a:rPr lang="en-US" dirty="0"/>
                  <a:t>: Doing better would solve lattice problems!</a:t>
                </a:r>
              </a:p>
              <a:p>
                <a:r>
                  <a:rPr lang="en-US" dirty="0"/>
                  <a:t>Exist pairs of MLR’s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whose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moments are </a:t>
                </a:r>
                <a:r>
                  <a:rPr lang="en-US" i="1" dirty="0"/>
                  <a:t>identical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All existing algorithms for MLRs are based on method of moments.</a:t>
                </a:r>
              </a:p>
              <a:p>
                <a:pPr lvl="1"/>
                <a:r>
                  <a:rPr lang="en-US" dirty="0"/>
                  <a:t>By the </a:t>
                </a:r>
                <a:r>
                  <a:rPr lang="en-US" b="1" i="1" dirty="0"/>
                  <a:t>“low-degree heuristic”</a:t>
                </a:r>
                <a:r>
                  <a:rPr lang="en-US" b="1" dirty="0"/>
                  <a:t> </a:t>
                </a:r>
                <a:r>
                  <a:rPr lang="en-US" dirty="0"/>
                  <a:t>(see e.g.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[Hopkins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18], 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Kunisky-Wein-Bandeira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19]</a:t>
                </a:r>
                <a:r>
                  <a:rPr lang="en-US" dirty="0"/>
                  <a:t>), this would suggest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is the right answer.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25625"/>
                <a:ext cx="10515600" cy="10333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 1</a:t>
                </a:r>
                <a:r>
                  <a:rPr lang="en-US" sz="2800" dirty="0"/>
                  <a:t>: In the noiseless case, can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800" dirty="0"/>
                  <a:t>’s to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samples and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𝑁𝑑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033360"/>
              </a:xfrm>
              <a:prstGeom prst="rect">
                <a:avLst/>
              </a:prstGeom>
              <a:blipFill rotWithShape="0">
                <a:blip r:embed="rId2"/>
                <a:stretch>
                  <a:fillRect l="-1158" t="-4651" b="-151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21686" y="-9497"/>
                <a:ext cx="1970314" cy="1205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separation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Δ</m:t>
                    </m:r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𝑁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𝜍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686" y="-9497"/>
                <a:ext cx="1970314" cy="1205266"/>
              </a:xfrm>
              <a:prstGeom prst="rect">
                <a:avLst/>
              </a:prstGeom>
              <a:blipFill rotWithShape="0">
                <a:blip r:embed="rId3"/>
                <a:stretch>
                  <a:fillRect b="-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993922"/>
                <a:ext cx="10515600" cy="104387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 2</a:t>
                </a:r>
                <a:r>
                  <a:rPr lang="en-US" sz="2800" dirty="0"/>
                  <a:t>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𝜍</m:t>
                    </m:r>
                    <m:r>
                      <a:rPr lang="en-US" sz="2800" b="0" i="1" smtClean="0">
                        <a:latin typeface="Cambria Math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can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800" dirty="0"/>
                  <a:t>’s to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Δ</m:t>
                    </m:r>
                    <m:r>
                      <a:rPr lang="en-US" sz="2800" b="0" i="1" smtClean="0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800" dirty="0"/>
                  <a:t> with sample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/>
                  <a:t> and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𝑁𝑑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93922"/>
                <a:ext cx="10515600" cy="1043876"/>
              </a:xfrm>
              <a:prstGeom prst="rect">
                <a:avLst/>
              </a:prstGeom>
              <a:blipFill rotWithShape="0">
                <a:blip r:embed="rId4"/>
                <a:stretch>
                  <a:fillRect l="-1158" t="-3468" b="-156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172735"/>
                <a:ext cx="10515599" cy="241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</a:rPr>
                  <a:t>Circumvents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barrier by going beyond method of moments.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</a:rPr>
                  <a:t>First non-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SoS</a:t>
                </a:r>
                <a:r>
                  <a:rPr lang="en-US" sz="2800" dirty="0">
                    <a:solidFill>
                      <a:prstClr val="black"/>
                    </a:solidFill>
                  </a:rPr>
                  <a:t> algorithm to handle the noisy case.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</a:rPr>
                  <a:t>We also obtain improved local convergence guarantees, sub-exponential algorithm for </a:t>
                </a:r>
                <a:r>
                  <a:rPr lang="en-US" sz="2800" b="1" i="1" dirty="0">
                    <a:solidFill>
                      <a:prstClr val="black"/>
                    </a:solidFill>
                  </a:rPr>
                  <a:t>subspace clustering</a:t>
                </a:r>
                <a:r>
                  <a:rPr lang="en-US" sz="2800" i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72735"/>
                <a:ext cx="10515599" cy="2416046"/>
              </a:xfrm>
              <a:prstGeom prst="rect">
                <a:avLst/>
              </a:prstGeom>
              <a:blipFill rotWithShape="0">
                <a:blip r:embed="rId5"/>
                <a:stretch>
                  <a:fillRect l="-1044" t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ONE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87743" cy="4591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“Moment Descent”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[Li-Liang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18]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By standard PCA step, can assume WLOG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every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, maintain a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one of the regressors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=1,…,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Sample polynomially many random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Try walking in each of these directions.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If one of them makes sufficient “progress”,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Progress measure: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evaluate progress: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 −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distributed as 1D GMM with 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Simply learn the 1D GMM via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Moitra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-Valiant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10]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87743" cy="4591504"/>
              </a:xfrm>
              <a:blipFill rotWithShape="0">
                <a:blip r:embed="rId3"/>
                <a:stretch>
                  <a:fillRect l="-1130" t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7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ONE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87743" cy="49180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“Moment Descent”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[Li-Liang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18]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By standard PCA step, can assume WLOG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every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, maintain a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one of the regressors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=1,…,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Sample polynomially many random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Try walking in each of these directions.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If one of them makes sufficient “progress”,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Progress measure: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evaluate progress: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 −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distributed as 1D GMM with 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>
                    <a:solidFill>
                      <a:srgbClr val="C00000"/>
                    </a:solidFill>
                  </a:rPr>
                  <a:t>Simply learn the 1D GMM via </a:t>
                </a:r>
                <a:r>
                  <a:rPr lang="en-US" b="1" dirty="0">
                    <a:solidFill>
                      <a:srgbClr val="C00000"/>
                    </a:solidFill>
                  </a:rPr>
                  <a:t>[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Moitra</a:t>
                </a:r>
                <a:r>
                  <a:rPr lang="en-US" b="1" dirty="0">
                    <a:solidFill>
                      <a:srgbClr val="C00000"/>
                    </a:solidFill>
                  </a:rPr>
                  <a:t>-Valiant </a:t>
                </a:r>
                <a:r>
                  <a:rPr lang="fr-FR" b="1" dirty="0">
                    <a:solidFill>
                      <a:srgbClr val="C00000"/>
                    </a:solidFill>
                  </a:rPr>
                  <a:t>’</a:t>
                </a:r>
                <a:r>
                  <a:rPr lang="en-US" b="1" dirty="0">
                    <a:solidFill>
                      <a:srgbClr val="C00000"/>
                    </a:solidFill>
                  </a:rPr>
                  <a:t>10] </a:t>
                </a:r>
                <a:r>
                  <a:rPr lang="en-US" dirty="0">
                    <a:solidFill>
                      <a:srgbClr val="C00000"/>
                    </a:solidFill>
                  </a:rPr>
                  <a:t>(method of moments)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87743" cy="4918075"/>
              </a:xfrm>
              <a:blipFill rotWithShape="0">
                <a:blip r:embed="rId3"/>
                <a:stretch>
                  <a:fillRect l="-1130" t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289956" y="5208814"/>
            <a:ext cx="9666515" cy="1110343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VARIANCE OF A GAUSSIAN MIXTURE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129846"/>
              </a:xfr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Given</a:t>
                </a:r>
                <a:r>
                  <a:rPr lang="en-US" dirty="0"/>
                  <a:t>: </a:t>
                </a:r>
                <a:r>
                  <a:rPr lang="en-US" dirty="0" err="1"/>
                  <a:t>iid</a:t>
                </a:r>
                <a:r>
                  <a:rPr lang="en-US" dirty="0"/>
                  <a:t> draws from a 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</m:oMath>
                </a14:m>
                <a:r>
                  <a:rPr lang="en-US" dirty="0"/>
                  <a:t> of Gaussians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129846"/>
              </a:xfrm>
              <a:blipFill>
                <a:blip r:embed="rId2"/>
                <a:stretch>
                  <a:fillRect l="-964" t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1" y="3249386"/>
                <a:ext cx="10515600" cy="2760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800" i="1" dirty="0">
                    <a:solidFill>
                      <a:prstClr val="black"/>
                    </a:solidFill>
                  </a:rPr>
                  <a:t>Idea 1</a:t>
                </a:r>
                <a:r>
                  <a:rPr lang="en-US" sz="2800" dirty="0">
                    <a:solidFill>
                      <a:prstClr val="black"/>
                    </a:solidFill>
                  </a:rPr>
                  <a:t>: </a:t>
                </a:r>
                <a:r>
                  <a:rPr lang="en-US" sz="2800" dirty="0"/>
                  <a:t>Estimating the </a:t>
                </a:r>
                <a:r>
                  <a:rPr lang="en-US" sz="2800" i="1" dirty="0"/>
                  <a:t>max</a:t>
                </a:r>
                <a:r>
                  <a:rPr lang="en-US" sz="2800" dirty="0"/>
                  <a:t> variance of the mixture is easy, can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/>
                  <a:t>-approximate using the degree-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1/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800" dirty="0"/>
                  <a:t> th moment.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800" i="1" dirty="0">
                    <a:solidFill>
                      <a:prstClr val="black"/>
                    </a:solidFill>
                  </a:rPr>
                  <a:t>Idea 2</a:t>
                </a:r>
                <a:r>
                  <a:rPr lang="en-US" sz="2800" dirty="0">
                    <a:solidFill>
                      <a:prstClr val="black"/>
                    </a:solidFill>
                  </a:rPr>
                  <a:t>: </a:t>
                </a:r>
                <a:r>
                  <a:rPr lang="en-US" sz="2800" b="1" i="1" dirty="0"/>
                  <a:t>Fourier transform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𝓓</m:t>
                    </m:r>
                  </m:oMath>
                </a14:m>
                <a:r>
                  <a:rPr lang="en-US" sz="2800" dirty="0"/>
                  <a:t>, up to normalization, is a mixture of Gaussians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r>
                      <a:rPr lang="en-US" sz="2800" b="0" i="1" smtClean="0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b="1" dirty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800" u="sng" dirty="0"/>
                  <a:t>Our algorithm</a:t>
                </a:r>
                <a:r>
                  <a:rPr lang="en-US" sz="2800" dirty="0"/>
                  <a:t>: compute (improper) density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𝒟</m:t>
                        </m:r>
                      </m:e>
                    </m:acc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</m:oMath>
                </a14:m>
                <a:r>
                  <a:rPr lang="en-US" sz="2800" dirty="0"/>
                  <a:t>, compute higher moments of Fourier transform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𝒟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249386"/>
                <a:ext cx="10515600" cy="2760051"/>
              </a:xfrm>
              <a:prstGeom prst="rect">
                <a:avLst/>
              </a:prstGeom>
              <a:blipFill>
                <a:blip r:embed="rId3"/>
                <a:stretch>
                  <a:fillRect l="-965" t="-3670" b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5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DOES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87743" cy="37914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“Moment Descent”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[Li-Liang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18]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By standard PCA step, can assume WLOG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every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, maintain a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one of the regressors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=1,…,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Sample random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Try walking in each of these directions.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If one of them makes sufficient “progress”,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87743" cy="3791404"/>
              </a:xfrm>
              <a:blipFill>
                <a:blip r:embed="rId3"/>
                <a:stretch>
                  <a:fillRect l="-1059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9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DOES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87743" cy="37914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“Moment Descent”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[Li-Liang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18]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By standard PCA step, can assume WLOG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every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, maintain a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one of the regressors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=1,…,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5"/>
                    </a:solidFill>
                  </a:rPr>
                  <a:t>Sample random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𝑴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accent5"/>
                  </a:solidFill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Try walking in each of these directions.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If one of them makes sufficient “progress”,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87743" cy="3791404"/>
              </a:xfrm>
              <a:blipFill>
                <a:blip r:embed="rId3"/>
                <a:stretch>
                  <a:fillRect l="-1059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695238"/>
                <a:ext cx="8701498" cy="18720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we 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𝑀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1 −2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directions in Step 1: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400" dirty="0" err="1"/>
                  <a:t>W.h.p</a:t>
                </a:r>
                <a:r>
                  <a:rPr lang="en-US" sz="2400" dirty="0"/>
                  <a:t>. one will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 correlated with the current closest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400" dirty="0"/>
                  <a:t>Walking in that direction will make multiplicative progress 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</a:pPr>
                <a:r>
                  <a:rPr lang="en-US" sz="2400" dirty="0"/>
                  <a:t>Our min variance estimator can detect this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samples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95238"/>
                <a:ext cx="8701498" cy="1872051"/>
              </a:xfrm>
              <a:prstGeom prst="rect">
                <a:avLst/>
              </a:prstGeom>
              <a:blipFill>
                <a:blip r:embed="rId4"/>
                <a:stretch>
                  <a:fillRect l="-1019" t="-2013" b="-67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87958" y="5385427"/>
                <a:ext cx="1863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Take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𝑐</m:t>
                    </m:r>
                    <m:r>
                      <a:rPr lang="en-US" sz="2400" i="1" dirty="0" smtClean="0">
                        <a:latin typeface="Cambria Math" charset="0"/>
                      </a:rPr>
                      <m:t> = ¼</m:t>
                    </m:r>
                  </m:oMath>
                </a14:m>
                <a:r>
                  <a:rPr lang="en-US" sz="2400" dirty="0"/>
                  <a:t>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958" y="5385427"/>
                <a:ext cx="186397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902" t="-102632" r="-4248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8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53931" cy="4640489"/>
          </a:xfrm>
        </p:spPr>
        <p:txBody>
          <a:bodyPr>
            <a:normAutofit/>
          </a:bodyPr>
          <a:lstStyle/>
          <a:p>
            <a:r>
              <a:rPr lang="en-US" dirty="0"/>
              <a:t>In the noiseless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moment descent to get a warm start to one component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Boost to arbitrary accuracy with existing local convergence guarantees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“Peel off” the component by removing points with low residual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In the noisy case, peeling will not work. Instead: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Tracking</a:t>
            </a:r>
            <a:r>
              <a:rPr lang="en-US" dirty="0">
                <a:solidFill>
                  <a:prstClr val="black"/>
                </a:solidFill>
              </a:rPr>
              <a:t>: If initial guess noticeably closer to one component than to others, stays closest to that component throughout moment descent with decent chance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Initialization</a:t>
            </a:r>
            <a:r>
              <a:rPr lang="en-US" dirty="0">
                <a:solidFill>
                  <a:prstClr val="black"/>
                </a:solidFill>
              </a:rPr>
              <a:t>: By randomly choosing initial guess in careful way, can ensure that we initialize close to </a:t>
            </a:r>
            <a:r>
              <a:rPr lang="en-US" i="1" dirty="0">
                <a:solidFill>
                  <a:prstClr val="black"/>
                </a:solidFill>
              </a:rPr>
              <a:t>any </a:t>
            </a:r>
            <a:r>
              <a:rPr lang="en-US" dirty="0">
                <a:solidFill>
                  <a:prstClr val="black"/>
                </a:solidFill>
              </a:rPr>
              <a:t>component with reasonable probability.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Repeat many times.</a:t>
            </a:r>
          </a:p>
        </p:txBody>
      </p:sp>
    </p:spTree>
    <p:extLst>
      <p:ext uri="{BB962C8B-B14F-4D97-AF65-F5344CB8AC3E}">
        <p14:creationId xmlns:p14="http://schemas.microsoft.com/office/powerpoint/2010/main" val="20870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Right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? Could even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Improved noise tolerance?</a:t>
                </a:r>
              </a:p>
              <a:p>
                <a:r>
                  <a:rPr lang="en-US" dirty="0"/>
                  <a:t>Learning mixtures-of-experts?</a:t>
                </a:r>
              </a:p>
              <a:p>
                <a:pPr lvl="1"/>
                <a:r>
                  <a:rPr lang="en-US" dirty="0"/>
                  <a:t>Nontrivial activations: Mixtures of generalized linear models?</a:t>
                </a:r>
              </a:p>
              <a:p>
                <a:pPr lvl="1"/>
                <a:r>
                  <a:rPr lang="en-US" dirty="0"/>
                  <a:t>Nontrivial gating networks?</a:t>
                </a:r>
              </a:p>
              <a:p>
                <a:r>
                  <a:rPr lang="en-US" dirty="0"/>
                  <a:t>Other applications of Fourier moments in distribution learning?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Unknown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Given</a:t>
                </a:r>
                <a:r>
                  <a:rPr lang="en-US" dirty="0"/>
                  <a:t>: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ℓ∈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Courier New" charset="0"/>
                  <a:buChar char="o"/>
                </a:pPr>
                <a:r>
                  <a:rPr lang="en-US" dirty="0"/>
                  <a:t>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(ℓ)∈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unknown to us!</a:t>
                </a:r>
              </a:p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Goal</a:t>
                </a:r>
                <a:r>
                  <a:rPr lang="en-US" dirty="0">
                    <a:solidFill>
                      <a:prstClr val="black"/>
                    </a:solidFill>
                  </a:rPr>
                  <a:t>: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sz="7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Even when a unique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exists, finding it can be as hard as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subset sum</a:t>
                </a:r>
                <a:r>
                  <a:rPr lang="en-US" dirty="0">
                    <a:solidFill>
                      <a:prstClr val="black"/>
                    </a:solidFill>
                  </a:rPr>
                  <a:t>, even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What if we make distributional assumptions?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MANY LINEAR SYSTEMS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422601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A8C0E-7668-DC48-87DD-D3D6EED79EAA}"/>
              </a:ext>
            </a:extLst>
          </p:cNvPr>
          <p:cNvSpPr txBox="1"/>
          <p:nvPr/>
        </p:nvSpPr>
        <p:spPr>
          <a:xfrm>
            <a:off x="4373349" y="2767280"/>
            <a:ext cx="3445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Thanks!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F84A6-1EE2-7148-B3A1-FCC2F62E7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12797" r="10450" b="12853"/>
          <a:stretch/>
        </p:blipFill>
        <p:spPr>
          <a:xfrm>
            <a:off x="1841286" y="0"/>
            <a:ext cx="8509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MANY </a:t>
            </a:r>
            <a:r>
              <a:rPr lang="en-US" i="1" dirty="0"/>
              <a:t>GAUSSIAN</a:t>
            </a:r>
            <a:r>
              <a:rPr lang="en-US" dirty="0"/>
              <a:t>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Unknown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Mixing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summing to 1</a:t>
                </a:r>
              </a:p>
              <a:p>
                <a:r>
                  <a:rPr lang="en-US" b="1" dirty="0"/>
                  <a:t>Given</a:t>
                </a:r>
                <a:r>
                  <a:rPr lang="en-US" dirty="0"/>
                  <a:t>: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ℓ∈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independently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Id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prstClr val="black"/>
                    </a:solidFill>
                  </a:rPr>
                  <a:t>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0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MANY </a:t>
            </a:r>
            <a:r>
              <a:rPr lang="en-US" i="1" dirty="0"/>
              <a:t>GAUSSIAN</a:t>
            </a:r>
            <a:r>
              <a:rPr lang="en-US" dirty="0"/>
              <a:t> LINEAR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Unknown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Mixing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summing to 1</a:t>
                </a:r>
              </a:p>
              <a:p>
                <a:r>
                  <a:rPr lang="en-US" b="1" dirty="0"/>
                  <a:t>Given</a:t>
                </a:r>
                <a:r>
                  <a:rPr lang="en-US" dirty="0"/>
                  <a:t>: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ℓ∈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independently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Id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0">
                  <a:buFont typeface="Arial" charset="0"/>
                  <a:buChar char="•"/>
                </a:pPr>
                <a:r>
                  <a:rPr lang="en-US" b="1" dirty="0"/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prstClr val="black"/>
                    </a:solidFill>
                  </a:rPr>
                  <a:t>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  <a:blipFill>
                <a:blip r:embed="rId2"/>
                <a:stretch>
                  <a:fillRect l="-965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58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MANY </a:t>
            </a:r>
            <a:r>
              <a:rPr lang="en-US" i="1" dirty="0"/>
              <a:t>GAUSSIAN</a:t>
            </a:r>
            <a:r>
              <a:rPr lang="en-US" dirty="0"/>
              <a:t> LINEAR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Unknown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Mixing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summing to 1</a:t>
                </a:r>
              </a:p>
              <a:p>
                <a:r>
                  <a:rPr lang="en-US" b="1" dirty="0"/>
                  <a:t>Given</a:t>
                </a:r>
                <a:r>
                  <a:rPr lang="en-US" dirty="0"/>
                  <a:t>: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ℓ∈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independently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Id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0">
                  <a:buFont typeface="Arial" charset="0"/>
                  <a:buChar char="•"/>
                </a:pPr>
                <a:r>
                  <a:rPr lang="en-US" b="1" dirty="0"/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prstClr val="black"/>
                    </a:solidFill>
                  </a:rPr>
                  <a:t>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solidFill>
                      <a:schemeClr val="accent5"/>
                    </a:solidFill>
                  </a:rPr>
                  <a:t>to within some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  <a:blipFill>
                <a:blip r:embed="rId2"/>
                <a:stretch>
                  <a:fillRect l="-965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74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MANY </a:t>
            </a:r>
            <a:r>
              <a:rPr lang="en-US" i="1" dirty="0"/>
              <a:t>GAUSSIAN</a:t>
            </a:r>
            <a:r>
              <a:rPr lang="en-US" dirty="0"/>
              <a:t>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Unknown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pairwise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5"/>
                        </a:solidFill>
                        <a:latin typeface="Cambria Math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-far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Mixing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summing to 1</a:t>
                </a:r>
              </a:p>
              <a:p>
                <a:r>
                  <a:rPr lang="en-US" b="1" dirty="0"/>
                  <a:t>Given</a:t>
                </a:r>
                <a:r>
                  <a:rPr lang="en-US" dirty="0"/>
                  <a:t>: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ℓ∈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independently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Id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0">
                  <a:buFont typeface="Arial" charset="0"/>
                  <a:buChar char="•"/>
                </a:pPr>
                <a:r>
                  <a:rPr lang="en-US" b="1" dirty="0"/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prstClr val="black"/>
                    </a:solidFill>
                  </a:rPr>
                  <a:t>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solidFill>
                      <a:schemeClr val="accent5"/>
                    </a:solidFill>
                  </a:rPr>
                  <a:t>to within some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  <a:blipFill>
                <a:blip r:embed="rId2"/>
                <a:stretch>
                  <a:fillRect l="-965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3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MANY </a:t>
            </a:r>
            <a:r>
              <a:rPr lang="en-US" i="1" dirty="0"/>
              <a:t>GAUSSIAN</a:t>
            </a:r>
            <a:r>
              <a:rPr lang="en-US" dirty="0"/>
              <a:t> LINEAR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Unknown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5"/>
                    </a:solidFill>
                  </a:rPr>
                  <a:t>pairwise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-far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Mixing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summing to 1</a:t>
                </a:r>
              </a:p>
              <a:p>
                <a:r>
                  <a:rPr lang="en-US" b="1" dirty="0"/>
                  <a:t>Given</a:t>
                </a:r>
                <a:r>
                  <a:rPr lang="en-US" dirty="0"/>
                  <a:t>: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ℓ∈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independently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Id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sampled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0">
                  <a:buFont typeface="Arial" charset="0"/>
                  <a:buChar char="•"/>
                </a:pPr>
                <a:r>
                  <a:rPr lang="en-US" b="1" dirty="0"/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prstClr val="black"/>
                    </a:solidFill>
                  </a:rPr>
                  <a:t>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solidFill>
                      <a:schemeClr val="accent5"/>
                    </a:solidFill>
                  </a:rPr>
                  <a:t>to within some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“Mixture of linear regressions” (MLR)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Introduced by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[De 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Veaux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5">
                        <a:lumMod val="50000"/>
                      </a:schemeClr>
                    </a:solidFill>
                  </a:rPr>
                  <a:t>’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89]</a:t>
                </a:r>
                <a:r>
                  <a:rPr lang="en-US" dirty="0"/>
                  <a:t> and later by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[Jordan/Jacobs ‘94]</a:t>
                </a:r>
                <a:r>
                  <a:rPr lang="en-US" dirty="0"/>
                  <a:t>, extensively studied in ML community ever since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2310"/>
              </a:xfrm>
              <a:blipFill>
                <a:blip r:embed="rId2"/>
                <a:stretch>
                  <a:fillRect l="-965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27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MIXTURE-OF-EXPERTS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model for ensemble learning, basic unit in various successful NN architectures (GRU, Attention)</a:t>
            </a:r>
          </a:p>
          <a:p>
            <a:r>
              <a:rPr lang="en-US" b="1" dirty="0"/>
              <a:t>Challenge</a:t>
            </a:r>
            <a:r>
              <a:rPr lang="en-US" dirty="0"/>
              <a:t>: develop a theory of learnability for mixtures-of-experts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540328" y="3243782"/>
            <a:ext cx="9111343" cy="3325066"/>
            <a:chOff x="1028700" y="3237768"/>
            <a:chExt cx="9111343" cy="3325066"/>
          </a:xfrm>
        </p:grpSpPr>
        <p:grpSp>
          <p:nvGrpSpPr>
            <p:cNvPr id="9" name="Group 8"/>
            <p:cNvGrpSpPr/>
            <p:nvPr/>
          </p:nvGrpSpPr>
          <p:grpSpPr>
            <a:xfrm>
              <a:off x="2289898" y="4832272"/>
              <a:ext cx="7612203" cy="923330"/>
              <a:chOff x="2046515" y="5044543"/>
              <a:chExt cx="7612203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2046515" y="5437414"/>
                    <a:ext cx="1671692" cy="481472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Expert 1: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,⋅〉</m:t>
                        </m:r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515" y="5437414"/>
                    <a:ext cx="1671692" cy="48147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1455" b="-7500"/>
                    </a:stretch>
                  </a:blipFill>
                  <a:ln w="31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4180925" y="5437414"/>
                    <a:ext cx="1671692" cy="481472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Expert 2: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,⋅〉</m:t>
                        </m:r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0925" y="5437414"/>
                    <a:ext cx="1671692" cy="48147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455" b="-7500"/>
                    </a:stretch>
                  </a:blipFill>
                  <a:ln w="31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987026" y="5437414"/>
                    <a:ext cx="1671692" cy="481472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Expert k: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,⋅〉</m:t>
                        </m:r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7026" y="5437414"/>
                    <a:ext cx="1671692" cy="48147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091" b="-7500"/>
                    </a:stretch>
                  </a:blipFill>
                  <a:ln w="31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6588641" y="5044543"/>
                <a:ext cx="6623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867400" y="6078202"/>
                  <a:ext cx="457200" cy="4846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6078202"/>
                  <a:ext cx="457200" cy="4846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94" b="-77778"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8" idx="0"/>
              <a:endCxn id="4" idx="2"/>
            </p:cNvCxnSpPr>
            <p:nvPr/>
          </p:nvCxnSpPr>
          <p:spPr>
            <a:xfrm flipH="1" flipV="1">
              <a:off x="3125744" y="5706615"/>
              <a:ext cx="2970256" cy="37158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6" idx="2"/>
            </p:cNvCxnSpPr>
            <p:nvPr/>
          </p:nvCxnSpPr>
          <p:spPr>
            <a:xfrm flipV="1">
              <a:off x="6096000" y="5706615"/>
              <a:ext cx="2970255" cy="37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5" idx="2"/>
            </p:cNvCxnSpPr>
            <p:nvPr/>
          </p:nvCxnSpPr>
          <p:spPr>
            <a:xfrm flipH="1" flipV="1">
              <a:off x="5260154" y="5706615"/>
              <a:ext cx="835846" cy="37158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28700" y="4393180"/>
              <a:ext cx="1016269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Gating Network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324600" y="5706615"/>
              <a:ext cx="2741655" cy="6139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1"/>
              <a:endCxn id="20" idx="2"/>
            </p:cNvCxnSpPr>
            <p:nvPr/>
          </p:nvCxnSpPr>
          <p:spPr>
            <a:xfrm rot="10800000">
              <a:off x="1536836" y="5039512"/>
              <a:ext cx="4330565" cy="1281007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3"/>
            </p:cNvCxnSpPr>
            <p:nvPr/>
          </p:nvCxnSpPr>
          <p:spPr>
            <a:xfrm flipV="1">
              <a:off x="2044969" y="4716345"/>
              <a:ext cx="8095074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863906" y="3237768"/>
                  <a:ext cx="457200" cy="4846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06" y="3237768"/>
                  <a:ext cx="457200" cy="4846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632" t="-60494" b="-77778"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4" idx="0"/>
              <a:endCxn id="30" idx="2"/>
            </p:cNvCxnSpPr>
            <p:nvPr/>
          </p:nvCxnSpPr>
          <p:spPr>
            <a:xfrm flipV="1">
              <a:off x="3125744" y="3722400"/>
              <a:ext cx="2966762" cy="15027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" idx="0"/>
              <a:endCxn id="30" idx="2"/>
            </p:cNvCxnSpPr>
            <p:nvPr/>
          </p:nvCxnSpPr>
          <p:spPr>
            <a:xfrm flipV="1">
              <a:off x="5260154" y="3722400"/>
              <a:ext cx="832352" cy="15027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6" idx="0"/>
              <a:endCxn id="30" idx="2"/>
            </p:cNvCxnSpPr>
            <p:nvPr/>
          </p:nvCxnSpPr>
          <p:spPr>
            <a:xfrm flipH="1" flipV="1">
              <a:off x="6092506" y="3722400"/>
              <a:ext cx="2973749" cy="15027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61544" y="3198864"/>
                <a:ext cx="26055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For MLRs, gating network is just a multinomial random variable 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i="1" dirty="0"/>
                  <a:t>!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44" y="3198864"/>
                <a:ext cx="2605583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405" t="-3046" r="-3044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8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41766" cy="4389646"/>
          </a:xfrm>
        </p:spPr>
        <p:txBody>
          <a:bodyPr>
            <a:noAutofit/>
          </a:bodyPr>
          <a:lstStyle/>
          <a:p>
            <a:r>
              <a:rPr lang="en-US" dirty="0"/>
              <a:t>A mixture model is a convex combination of structured distributions</a:t>
            </a:r>
          </a:p>
          <a:p>
            <a:pPr lvl="1"/>
            <a:r>
              <a:rPr lang="en-US" dirty="0"/>
              <a:t>e.g. Gaussians, exponentials, rankings, HMMs, topic models, product measures</a:t>
            </a:r>
          </a:p>
          <a:p>
            <a:r>
              <a:rPr lang="en-US" dirty="0"/>
              <a:t>Popular class of latent variable models for representing data coming from heterogeneous sources</a:t>
            </a:r>
          </a:p>
          <a:p>
            <a:r>
              <a:rPr lang="en-US" dirty="0"/>
              <a:t>Powerful testbed for understanding: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distribution learning, robust statistics</a:t>
            </a:r>
          </a:p>
          <a:p>
            <a:pPr lvl="1"/>
            <a:r>
              <a:rPr lang="en-US" dirty="0"/>
              <a:t>alternating minimization</a:t>
            </a:r>
          </a:p>
          <a:p>
            <a:pPr lvl="1"/>
            <a:r>
              <a:rPr lang="en-US" dirty="0"/>
              <a:t>information-computation gaps</a:t>
            </a:r>
          </a:p>
          <a:p>
            <a:r>
              <a:rPr lang="en-US" b="1" dirty="0"/>
              <a:t>Goal</a:t>
            </a:r>
            <a:r>
              <a:rPr lang="en-US" dirty="0"/>
              <a:t>: Given </a:t>
            </a:r>
            <a:r>
              <a:rPr lang="en-US" dirty="0" err="1"/>
              <a:t>iid</a:t>
            </a:r>
            <a:r>
              <a:rPr lang="en-US" dirty="0"/>
              <a:t> samples from mixture, recover parameters of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82" y="3154204"/>
            <a:ext cx="4580094" cy="24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7554</TotalTime>
  <Words>1633</Words>
  <Application>Microsoft Macintosh PowerPoint</Application>
  <PresentationFormat>Widescreen</PresentationFormat>
  <Paragraphs>182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Office Theme</vt:lpstr>
      <vt:lpstr>Learning Mixtures of Linear Regressions in Subexponential Time via Fourier Moments</vt:lpstr>
      <vt:lpstr>SOLVING MANY LINEAR SYSTEMS</vt:lpstr>
      <vt:lpstr>SOLVING MANY GAUSSIAN LINEAR SYSTEMS</vt:lpstr>
      <vt:lpstr>SOLVING MANY GAUSSIAN LINEAR SYSTEMS</vt:lpstr>
      <vt:lpstr>SOLVING MANY GAUSSIAN LINEAR SYSTEMS</vt:lpstr>
      <vt:lpstr>SOLVING MANY GAUSSIAN LINEAR SYSTEMS</vt:lpstr>
      <vt:lpstr>SOLVING MANY GAUSSIAN LINEAR SYSTEMS</vt:lpstr>
      <vt:lpstr>MIXTURE-OF-EXPERTS</vt:lpstr>
      <vt:lpstr>MIXTURE MODELS</vt:lpstr>
      <vt:lpstr>PREVIOUS RESULTS</vt:lpstr>
      <vt:lpstr>A BARRIER AT exp⁡(k)?</vt:lpstr>
      <vt:lpstr>OUR RESULTS</vt:lpstr>
      <vt:lpstr>LEARNING ONE COMPONENT</vt:lpstr>
      <vt:lpstr>LEARNING ONE COMPONENT</vt:lpstr>
      <vt:lpstr>MIN VARIANCE OF A GAUSSIAN MIXTURE</vt:lpstr>
      <vt:lpstr>WHERE DOES exp⁡(√k) COME FROM?</vt:lpstr>
      <vt:lpstr>WHERE DOES exp⁡(√k) COME FROM?</vt:lpstr>
      <vt:lpstr>LEARNING ALL COMPONENTS</vt:lpstr>
      <vt:lpstr>OPEN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Mixtures of Linear Regressions in Subexponential Time</dc:title>
  <dc:creator>Microsoft Office User</dc:creator>
  <cp:lastModifiedBy>Microsoft Office User</cp:lastModifiedBy>
  <cp:revision>54</cp:revision>
  <dcterms:created xsi:type="dcterms:W3CDTF">2020-05-28T23:41:23Z</dcterms:created>
  <dcterms:modified xsi:type="dcterms:W3CDTF">2020-06-05T04:26:31Z</dcterms:modified>
</cp:coreProperties>
</file>