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2" r:id="rId3"/>
    <p:sldId id="258" r:id="rId4"/>
    <p:sldId id="296" r:id="rId5"/>
    <p:sldId id="261" r:id="rId6"/>
    <p:sldId id="262" r:id="rId7"/>
    <p:sldId id="263" r:id="rId8"/>
    <p:sldId id="264" r:id="rId9"/>
    <p:sldId id="267" r:id="rId10"/>
    <p:sldId id="259" r:id="rId11"/>
    <p:sldId id="297" r:id="rId12"/>
    <p:sldId id="298" r:id="rId13"/>
    <p:sldId id="299" r:id="rId14"/>
    <p:sldId id="300" r:id="rId15"/>
    <p:sldId id="270" r:id="rId16"/>
    <p:sldId id="272" r:id="rId17"/>
    <p:sldId id="271" r:id="rId18"/>
    <p:sldId id="304" r:id="rId19"/>
    <p:sldId id="274" r:id="rId20"/>
    <p:sldId id="273" r:id="rId21"/>
    <p:sldId id="301" r:id="rId22"/>
    <p:sldId id="277" r:id="rId23"/>
    <p:sldId id="305" r:id="rId24"/>
    <p:sldId id="279" r:id="rId25"/>
    <p:sldId id="281" r:id="rId26"/>
    <p:sldId id="282" r:id="rId27"/>
    <p:sldId id="283" r:id="rId28"/>
    <p:sldId id="284" r:id="rId29"/>
    <p:sldId id="306" r:id="rId30"/>
    <p:sldId id="285" r:id="rId31"/>
    <p:sldId id="290" r:id="rId32"/>
    <p:sldId id="291" r:id="rId33"/>
    <p:sldId id="292" r:id="rId34"/>
    <p:sldId id="293" r:id="rId35"/>
    <p:sldId id="307" r:id="rId36"/>
    <p:sldId id="294" r:id="rId37"/>
    <p:sldId id="30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23"/>
    <p:restoredTop sz="95701"/>
  </p:normalViewPr>
  <p:slideViewPr>
    <p:cSldViewPr snapToGrid="0" snapToObjects="1">
      <p:cViewPr varScale="1">
        <p:scale>
          <a:sx n="82" d="100"/>
          <a:sy n="82" d="100"/>
        </p:scale>
        <p:origin x="16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55F1-FC4B-80CD-826FB7BC287F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55F1-FC4B-80CD-826FB7BC287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5F1-FC4B-80CD-826FB7BC287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5F1-FC4B-80CD-826FB7BC287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5F1-FC4B-80CD-826FB7BC287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5F1-FC4B-80CD-826FB7BC287F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55F1-FC4B-80CD-826FB7BC287F}"/>
              </c:ext>
            </c:extLst>
          </c:dPt>
          <c:cat>
            <c:strRef>
              <c:f>Sheet1!$A$2:$A$8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0.13</c:v>
                </c:pt>
                <c:pt idx="1">
                  <c:v>0.13</c:v>
                </c:pt>
                <c:pt idx="2">
                  <c:v>0.12</c:v>
                </c:pt>
                <c:pt idx="3">
                  <c:v>0.13</c:v>
                </c:pt>
                <c:pt idx="4">
                  <c:v>0.12</c:v>
                </c:pt>
                <c:pt idx="5">
                  <c:v>0.12</c:v>
                </c:pt>
                <c:pt idx="6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BC-494B-8806-E7C2CB42F5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5F1-FC4B-80CD-826FB7BC287F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5F1-FC4B-80CD-826FB7BC287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5F1-FC4B-80CD-826FB7BC287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55F1-FC4B-80CD-826FB7BC287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55F1-FC4B-80CD-826FB7BC287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55F1-FC4B-80CD-826FB7BC287F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55F1-FC4B-80CD-826FB7BC287F}"/>
              </c:ext>
            </c:extLst>
          </c:dPt>
          <c:cat>
            <c:strRef>
              <c:f>Sheet1!$A$2:$A$8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0.12</c:v>
                </c:pt>
                <c:pt idx="1">
                  <c:v>0.12</c:v>
                </c:pt>
                <c:pt idx="2">
                  <c:v>0.13</c:v>
                </c:pt>
                <c:pt idx="3">
                  <c:v>0.12</c:v>
                </c:pt>
                <c:pt idx="4">
                  <c:v>0.13</c:v>
                </c:pt>
                <c:pt idx="5">
                  <c:v>0.13</c:v>
                </c:pt>
                <c:pt idx="6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1-FC4B-80CD-826FB7BC28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55F1-FC4B-80CD-826FB7BC28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521888"/>
        <c:axId val="254984752"/>
      </c:barChart>
      <c:catAx>
        <c:axId val="116521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4984752"/>
        <c:crosses val="autoZero"/>
        <c:auto val="1"/>
        <c:lblAlgn val="ctr"/>
        <c:lblOffset val="100"/>
        <c:noMultiLvlLbl val="0"/>
      </c:catAx>
      <c:valAx>
        <c:axId val="254984752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652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B89-4849-8B79-80EF9F14F591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B89-4849-8B79-80EF9F14F591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B89-4849-8B79-80EF9F14F591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B89-4849-8B79-80EF9F14F591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B89-4849-8B79-80EF9F14F591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B89-4849-8B79-80EF9F14F591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B89-4849-8B79-80EF9F14F591}"/>
              </c:ext>
            </c:extLst>
          </c:dPt>
          <c:cat>
            <c:strRef>
              <c:f>Sheet1!$A$2:$A$8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0.13</c:v>
                </c:pt>
                <c:pt idx="1">
                  <c:v>0.13</c:v>
                </c:pt>
                <c:pt idx="2">
                  <c:v>0.12</c:v>
                </c:pt>
                <c:pt idx="3">
                  <c:v>0.13</c:v>
                </c:pt>
                <c:pt idx="4">
                  <c:v>0.12</c:v>
                </c:pt>
                <c:pt idx="5">
                  <c:v>0.12</c:v>
                </c:pt>
                <c:pt idx="6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B89-4849-8B79-80EF9F14F5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7B89-4849-8B79-80EF9F14F591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7B89-4849-8B79-80EF9F14F591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7B89-4849-8B79-80EF9F14F591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7B89-4849-8B79-80EF9F14F591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7B89-4849-8B79-80EF9F14F591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7B89-4849-8B79-80EF9F14F591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7B89-4849-8B79-80EF9F14F591}"/>
              </c:ext>
            </c:extLst>
          </c:dPt>
          <c:cat>
            <c:strRef>
              <c:f>Sheet1!$A$2:$A$8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0.12</c:v>
                </c:pt>
                <c:pt idx="1">
                  <c:v>0.12</c:v>
                </c:pt>
                <c:pt idx="2">
                  <c:v>0.13</c:v>
                </c:pt>
                <c:pt idx="3">
                  <c:v>0.12</c:v>
                </c:pt>
                <c:pt idx="4">
                  <c:v>0.13</c:v>
                </c:pt>
                <c:pt idx="5">
                  <c:v>0.13</c:v>
                </c:pt>
                <c:pt idx="6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7B89-4849-8B79-80EF9F14F5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1E-7B89-4849-8B79-80EF9F14F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521888"/>
        <c:axId val="254984752"/>
      </c:barChart>
      <c:catAx>
        <c:axId val="116521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4984752"/>
        <c:crosses val="autoZero"/>
        <c:auto val="1"/>
        <c:lblAlgn val="ctr"/>
        <c:lblOffset val="100"/>
        <c:noMultiLvlLbl val="0"/>
      </c:catAx>
      <c:valAx>
        <c:axId val="254984752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652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667B2-3DA7-DC40-B9CB-01D024FD3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A96030-D286-8D4E-B5FE-2030C4C4A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027A6-76C6-B645-992F-34BA8B86D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70713-C3B1-FE40-BC56-C75E34B1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8967B-D9CA-414A-9EB9-B328F0634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91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68F6-B870-F344-941C-FEDD9C5E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220AE7-54D5-684E-AC50-A079F0687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AD2D2-BFDF-C545-A3E2-163538C8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9C004-887C-EF4C-940D-E8380C6FE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5AA77-C180-7141-90FF-5BA629C7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5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EC4FA-42AC-FF4A-80BD-B254B6443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FD6A5-32EE-B34A-BC67-17638C1ED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5CD5B-F820-034F-AF47-773C0AEB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F6726-5BB5-DA47-BC0F-92D705F4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41014-C09E-1546-BB6D-708FD2491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7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F2467-1949-844D-99B8-C43B422E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5A048-42AD-5F49-93B1-8D0DD0183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A364A-164F-864A-9FB3-D7D83E206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0A370-5ED8-1947-9172-DA80B7DA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3A63C-111F-1D4C-8338-161737E8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1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2FDC9-2FCA-0648-A4F0-0D9435B6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35AEE-F943-394F-A216-B8B8B406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1E019-07F3-2348-978A-ACCD52C6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D2B5E-9F7E-2A47-92C8-4405C5A9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A58B-D85D-914A-B1FC-2E1840DB8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9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A1571-FE32-A64D-96EB-69676BC0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D6A20-8D8C-A944-8737-66826BBEA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99EB2-F7C2-9C4E-8ED6-F668BC205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5014F-5596-C142-B9F9-92585F02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90DED-41B8-5949-99B2-AA9675D00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F0690-6C6A-6843-8DBF-76D558B1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43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3515-DF9A-B446-B7A0-21C8D78C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48B84-9FF9-FC48-9A22-ACF66690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2F429-A129-DA42-9352-8C971B2C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252EA2-62C4-C74E-BE30-BDB0C61ED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925047-4291-844D-95D0-B757F3A34A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E3BBD-0FB1-F946-BFCB-EA478506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CC522A-2691-4C46-89E8-A59F29A9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C5F64A-8E85-1C40-8D7C-C5E33896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7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AEA6C-EB68-9B4B-A58C-F3F36481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350BE8-6C60-7749-89C0-A0363D3F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B9D049-4D9C-1D47-8A77-FBF63F94E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AEFC5-697B-2547-9B1D-B954743DB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59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0F549-A49B-AF49-B616-BE922FBE3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4A00E-DC7B-7E4D-8822-3FBB11A3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7D2E8-21A6-B941-BAF3-2A6E6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2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4364-E5F2-6D46-89D2-274A9B21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5830B-023C-2546-B87B-F4096DE71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621CD-7889-DB48-9722-0B37021F0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D4FD0-B8CA-4941-8156-4E8EDC8E2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3EC0E-218B-2244-8211-F2D94113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4E31A-4290-8149-8DB5-98FDCB64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A9D3-6DE4-DF41-9D09-ABAC2E5C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2D0E81-CBEA-E740-B649-C0036630A5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D166B-4BAE-8D45-A8DE-DE6D67CA8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67861-B31C-9E42-A377-4C4914544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A8804-B9F7-2F4F-B9FB-C124ADB28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4A5D9-164F-354A-B844-E433D0FD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6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9910B1-CC18-A546-9920-6990C7F0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52216-4807-BA4C-BFAE-6C13695D9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0A442-D795-EC49-BF3F-6F8563187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90741-EFAD-9E43-B879-37F2373B19CB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F508B-C3A6-DF44-ADEE-60FE43D11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64E1-5FBF-8240-A122-9217F8B9F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E4F8-06B7-EA43-9A37-E09933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7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chart" Target="../charts/chart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cap="small" dirty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Entanglement is Necessary for Optimal Quantum Property Testing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678338"/>
              </p:ext>
            </p:extLst>
          </p:nvPr>
        </p:nvGraphicFramePr>
        <p:xfrm>
          <a:off x="2403563" y="4100959"/>
          <a:ext cx="7384871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5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5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Sébastien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Bubeck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Sitan</a:t>
                      </a:r>
                      <a:r>
                        <a:rPr lang="en-US" sz="2800" b="0" i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Chen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Jerry Li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</a:rPr>
                        <a:t>MSR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MIT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MSR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A7263AFC-FF62-2B4E-9068-66045F027B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1600" y="1510159"/>
            <a:ext cx="11988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D4E3-217F-46A5-B5EC-B379B2D9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DISTRIBUTION TESTING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CDF0F-2F79-4211-9BE9-FE5584CDF6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samples from unknown dist.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infer some property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b="1" dirty="0"/>
                  <a:t>Uniformity testing:</a:t>
                </a:r>
                <a:r>
                  <a:rPr lang="en-US" sz="2800" dirty="0"/>
                  <a:t> Test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uniform 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-far in TV</a:t>
                </a: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endParaRPr lang="en-US" sz="2800" dirty="0"/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b="1" dirty="0"/>
                  <a:t>Identity testing:</a:t>
                </a:r>
                <a:r>
                  <a:rPr lang="en-US" sz="2800" dirty="0"/>
                  <a:t> Test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some given dist.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/>
                  <a:t> or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-far in TV</a:t>
                </a: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endParaRPr lang="en-US" sz="2800" dirty="0"/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…</a:t>
                </a:r>
              </a:p>
              <a:p>
                <a:r>
                  <a:rPr lang="en-US" u="sng" dirty="0"/>
                  <a:t>Hope</a:t>
                </a:r>
                <a:r>
                  <a:rPr lang="en-US" dirty="0"/>
                  <a:t>: this can be done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samples, i.e. much fewer than needed to </a:t>
                </a:r>
                <a:r>
                  <a:rPr lang="en-US" i="1" dirty="0"/>
                  <a:t>learn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CDF0F-2F79-4211-9BE9-FE5584CDF6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156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D4E3-217F-46A5-B5EC-B379B2D9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QUANTUM DISTRIBUTION TESTING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CDF0F-2F79-4211-9BE9-FE5584CDF6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copies</a:t>
                </a:r>
                <a:r>
                  <a:rPr lang="en-US" dirty="0"/>
                  <a:t> of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unknown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infer some property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:</a:t>
                </a:r>
                <a:endParaRPr lang="en-US" sz="100" dirty="0"/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b="1" dirty="0"/>
                  <a:t>Uniformity testing:</a:t>
                </a:r>
                <a:r>
                  <a:rPr lang="en-US" sz="2800" dirty="0"/>
                  <a:t> Test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uniform 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-far in TV</a:t>
                </a: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endParaRPr lang="en-US" sz="2800" dirty="0"/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b="1" dirty="0"/>
                  <a:t>Identity testing:</a:t>
                </a:r>
                <a:r>
                  <a:rPr lang="en-US" sz="2800" dirty="0"/>
                  <a:t> Test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some given dist.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/>
                  <a:t> or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-far in TV</a:t>
                </a: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endParaRPr lang="en-US" sz="2800" dirty="0"/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…</a:t>
                </a:r>
              </a:p>
              <a:p>
                <a:r>
                  <a:rPr lang="en-US" u="sng" dirty="0"/>
                  <a:t>Hope</a:t>
                </a:r>
                <a:r>
                  <a:rPr lang="en-US" dirty="0"/>
                  <a:t>: this can be done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samples, i.e. much fewer than needed to </a:t>
                </a:r>
                <a:r>
                  <a:rPr lang="en-US" i="1" dirty="0"/>
                  <a:t>learn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CDF0F-2F79-4211-9BE9-FE5584CDF6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7868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D4E3-217F-46A5-B5EC-B379B2D9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DISTRIBUTION TESTING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CDF0F-2F79-4211-9BE9-FE5584CDF6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copies</a:t>
                </a:r>
                <a:r>
                  <a:rPr lang="en-US" dirty="0"/>
                  <a:t> of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unknown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infer some property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:</a:t>
                </a:r>
                <a:endParaRPr lang="en-US" sz="3700" dirty="0"/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b="1" dirty="0" err="1">
                    <a:solidFill>
                      <a:schemeClr val="accent5">
                        <a:lumMod val="75000"/>
                      </a:schemeClr>
                    </a:solidFill>
                  </a:rPr>
                  <a:t>Mixedness</a:t>
                </a:r>
                <a:r>
                  <a:rPr lang="en-US" sz="2800" b="1" dirty="0"/>
                  <a:t> </a:t>
                </a:r>
                <a:r>
                  <a:rPr lang="en-US" sz="2800" b="1" dirty="0">
                    <a:solidFill>
                      <a:schemeClr val="accent5">
                        <a:lumMod val="75000"/>
                      </a:schemeClr>
                    </a:solidFill>
                  </a:rPr>
                  <a:t>testing</a:t>
                </a:r>
                <a:r>
                  <a:rPr lang="en-US" sz="2800" b="1" dirty="0"/>
                  <a:t>:</a:t>
                </a:r>
                <a:r>
                  <a:rPr lang="en-US" sz="2800" dirty="0"/>
                  <a:t> Test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the 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</a:rPr>
                  <a:t>maximally mixed state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mm</m:t>
                        </m:r>
                      </m:sub>
                    </m:sSub>
                    <m:r>
                      <a:rPr lang="en-US" sz="28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/>
                  <a:t>, or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-far in 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</a:rPr>
                  <a:t>trace distance</a:t>
                </a: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endParaRPr lang="en-US" sz="1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b="1" dirty="0"/>
                  <a:t>Identity testing:</a:t>
                </a:r>
                <a:r>
                  <a:rPr lang="en-US" sz="2800" dirty="0"/>
                  <a:t> Test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some given dist.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/>
                  <a:t> or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-far in TV</a:t>
                </a: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endParaRPr lang="en-US" sz="2800" dirty="0"/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…</a:t>
                </a:r>
              </a:p>
              <a:p>
                <a:r>
                  <a:rPr lang="en-US" u="sng" dirty="0"/>
                  <a:t>Hope</a:t>
                </a:r>
                <a:r>
                  <a:rPr lang="en-US" dirty="0"/>
                  <a:t>: this can be done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samples, i.e. much fewer than needed to </a:t>
                </a:r>
                <a:r>
                  <a:rPr lang="en-US" i="1" dirty="0"/>
                  <a:t>learn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CDF0F-2F79-4211-9BE9-FE5584CDF6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25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D4E3-217F-46A5-B5EC-B379B2D9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DISTRIBUTION TESTING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CDF0F-2F79-4211-9BE9-FE5584CDF6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copies</a:t>
                </a:r>
                <a:r>
                  <a:rPr lang="en-US" dirty="0"/>
                  <a:t> of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unknown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infer some property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:</a:t>
                </a:r>
                <a:endParaRPr lang="en-US" sz="3700" dirty="0"/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b="1" dirty="0" err="1">
                    <a:solidFill>
                      <a:schemeClr val="accent5">
                        <a:lumMod val="75000"/>
                      </a:schemeClr>
                    </a:solidFill>
                  </a:rPr>
                  <a:t>Mixedness</a:t>
                </a:r>
                <a:r>
                  <a:rPr lang="en-US" sz="2800" b="1" dirty="0"/>
                  <a:t> </a:t>
                </a:r>
                <a:r>
                  <a:rPr lang="en-US" sz="2800" b="1" dirty="0">
                    <a:solidFill>
                      <a:schemeClr val="accent5">
                        <a:lumMod val="75000"/>
                      </a:schemeClr>
                    </a:solidFill>
                  </a:rPr>
                  <a:t>testing</a:t>
                </a:r>
                <a:r>
                  <a:rPr lang="en-US" sz="2800" b="1" dirty="0"/>
                  <a:t>:</a:t>
                </a:r>
                <a:r>
                  <a:rPr lang="en-US" sz="2800" dirty="0"/>
                  <a:t> Test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the 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</a:rPr>
                  <a:t>maximally mixed state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mm</m:t>
                        </m:r>
                      </m:sub>
                    </m:sSub>
                    <m:r>
                      <a:rPr lang="en-US" sz="28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/>
                  <a:t>, or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-far in 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</a:rPr>
                  <a:t>trace distance</a:t>
                </a: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endParaRPr lang="en-US" sz="1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b="1" dirty="0">
                    <a:solidFill>
                      <a:schemeClr val="accent5">
                        <a:lumMod val="75000"/>
                      </a:schemeClr>
                    </a:solidFill>
                  </a:rPr>
                  <a:t>State certification</a:t>
                </a:r>
                <a:r>
                  <a:rPr lang="en-US" sz="2800" b="1" dirty="0"/>
                  <a:t>:</a:t>
                </a:r>
                <a:r>
                  <a:rPr lang="en-US" sz="2800" dirty="0"/>
                  <a:t> Test if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800" dirty="0"/>
                  <a:t> is some given state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800" dirty="0"/>
                  <a:t> or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-far from it in 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</a:rPr>
                  <a:t>trace norm</a:t>
                </a: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endParaRPr lang="en-US" sz="1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…</a:t>
                </a:r>
              </a:p>
              <a:p>
                <a:r>
                  <a:rPr lang="en-US" u="sng" dirty="0"/>
                  <a:t>Hope</a:t>
                </a:r>
                <a:r>
                  <a:rPr lang="en-US" dirty="0"/>
                  <a:t>: this can be done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samples, i.e. much fewer than needed to </a:t>
                </a:r>
                <a:r>
                  <a:rPr lang="en-US" i="1" dirty="0"/>
                  <a:t>learn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CDF0F-2F79-4211-9BE9-FE5584CDF6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8338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D4E3-217F-46A5-B5EC-B379B2D9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DISTRIBUTION TESTING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CDF0F-2F79-4211-9BE9-FE5584CDF6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copies</a:t>
                </a:r>
                <a:r>
                  <a:rPr lang="en-US" dirty="0"/>
                  <a:t> of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unknown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infer some property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:</a:t>
                </a:r>
                <a:endParaRPr lang="en-US" sz="3700" dirty="0"/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b="1" dirty="0" err="1">
                    <a:solidFill>
                      <a:schemeClr val="accent5">
                        <a:lumMod val="75000"/>
                      </a:schemeClr>
                    </a:solidFill>
                  </a:rPr>
                  <a:t>Mixedness</a:t>
                </a:r>
                <a:r>
                  <a:rPr lang="en-US" sz="2800" b="1" dirty="0"/>
                  <a:t> </a:t>
                </a:r>
                <a:r>
                  <a:rPr lang="en-US" sz="2800" b="1" dirty="0">
                    <a:solidFill>
                      <a:schemeClr val="accent5">
                        <a:lumMod val="75000"/>
                      </a:schemeClr>
                    </a:solidFill>
                  </a:rPr>
                  <a:t>testing</a:t>
                </a:r>
                <a:r>
                  <a:rPr lang="en-US" sz="2800" b="1" dirty="0"/>
                  <a:t>:</a:t>
                </a:r>
                <a:r>
                  <a:rPr lang="en-US" sz="2800" dirty="0"/>
                  <a:t> Test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the 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</a:rPr>
                  <a:t>maximally mixed state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mm</m:t>
                        </m:r>
                      </m:sub>
                    </m:sSub>
                    <m:r>
                      <a:rPr lang="en-US" sz="28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/>
                  <a:t>, or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-far in 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</a:rPr>
                  <a:t>trace distance</a:t>
                </a: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endParaRPr lang="en-US" sz="1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b="1" dirty="0">
                    <a:solidFill>
                      <a:schemeClr val="accent5">
                        <a:lumMod val="75000"/>
                      </a:schemeClr>
                    </a:solidFill>
                  </a:rPr>
                  <a:t>State certification</a:t>
                </a:r>
                <a:r>
                  <a:rPr lang="en-US" sz="2800" b="1" dirty="0"/>
                  <a:t>:</a:t>
                </a:r>
                <a:r>
                  <a:rPr lang="en-US" sz="2800" dirty="0"/>
                  <a:t> Test if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800" dirty="0"/>
                  <a:t> is some given state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800" dirty="0"/>
                  <a:t> or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-far from it in 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</a:rPr>
                  <a:t>trace norm</a:t>
                </a: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endParaRPr lang="en-US" sz="1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806450" lvl="1" indent="-349250"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…</a:t>
                </a:r>
              </a:p>
              <a:p>
                <a:r>
                  <a:rPr lang="en-US" u="sng" dirty="0"/>
                  <a:t>Hope</a:t>
                </a:r>
                <a:r>
                  <a:rPr lang="en-US" dirty="0"/>
                  <a:t>: this can be done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copies (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Haah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</a:rPr>
                  <a:t> et al. ’16]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</a:rPr>
                  <a:t>[O’Donnell-Wright ‘16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]</a:t>
                </a:r>
                <a:r>
                  <a:rPr lang="en-US" dirty="0"/>
                  <a:t>), i.e. much fewer than needed to </a:t>
                </a:r>
                <a:r>
                  <a:rPr lang="en-US" i="1" dirty="0"/>
                  <a:t>learn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CDF0F-2F79-4211-9BE9-FE5584CDF6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7803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008EA-FEE7-436A-9A90-A527F9330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DDD7D-45FC-4F0F-8F61-712C185B1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non-commutative</a:t>
            </a:r>
            <a:r>
              <a:rPr lang="en-US" dirty="0"/>
              <a:t> analogue of distribution testing.</a:t>
            </a:r>
          </a:p>
          <a:p>
            <a:r>
              <a:rPr lang="en-US" dirty="0"/>
              <a:t>Practically, lets us certify whether quantum states prepared in experimental setups satisfy the properties we want them 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500E7-6D34-D244-8F55-54B5A5D1D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858" y="3392256"/>
            <a:ext cx="4384284" cy="2919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A5DF10-EDDD-964E-B68A-C7D487A4C82F}"/>
              </a:ext>
            </a:extLst>
          </p:cNvPr>
          <p:cNvSpPr txBox="1"/>
          <p:nvPr/>
        </p:nvSpPr>
        <p:spPr>
          <a:xfrm>
            <a:off x="6348541" y="6536699"/>
            <a:ext cx="5843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Image credit: Forest Stearns, </a:t>
            </a:r>
            <a:r>
              <a:rPr lang="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Google AI Quantum Artist in Residence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5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C98BD-7887-4F98-911C-65FFAA1A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MEASUREMENTS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3138F5-2A2E-4966-818B-1EBBB692A0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One key difference between classical and quantum testing is that in quantum, we can vary the choice of POVM for each copy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One can fix a set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POVMs ahead of time, one for each copy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and these POVMs can be different </a:t>
                </a: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(nonadaptive, unentangled)</a:t>
                </a:r>
              </a:p>
              <a:p>
                <a:r>
                  <a:rPr lang="en-US" dirty="0"/>
                  <a:t>Or, can choose the POVM to measure the next copy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based on the outcomes of the previous measurements. </a:t>
                </a: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(adaptive, unentangled)</a:t>
                </a:r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r>
                  <a:rPr lang="en-US" dirty="0"/>
                  <a:t>But we can do even more…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3138F5-2A2E-4966-818B-1EBBB692A0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0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EA433-5103-4B01-A5EB-E00FE15A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ENTANGLED MEASUREMENTS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ADBC84-B9CA-488C-BCB0-8D6D896245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we are 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copies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. Mathematically, this is just a larger mixed state, namely,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Then, instead of individually applying POVMs for each copy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we can just apply a single huge POVM to the joint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/>
                  <a:t>. Such a measurement is </a:t>
                </a: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entangled</a:t>
                </a:r>
                <a:r>
                  <a:rPr lang="en-US" b="1" dirty="0"/>
                  <a:t>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Entangled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 Adaptive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 Nonadaptive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ADBC84-B9CA-488C-BCB0-8D6D896245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C787625-9551-BB45-937A-4FDDC7944E8F}"/>
              </a:ext>
            </a:extLst>
          </p:cNvPr>
          <p:cNvSpPr txBox="1"/>
          <p:nvPr/>
        </p:nvSpPr>
        <p:spPr>
          <a:xfrm>
            <a:off x="838200" y="5653743"/>
            <a:ext cx="105156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we show separations between these families of measurements?</a:t>
            </a:r>
          </a:p>
        </p:txBody>
      </p:sp>
    </p:spTree>
    <p:extLst>
      <p:ext uri="{BB962C8B-B14F-4D97-AF65-F5344CB8AC3E}">
        <p14:creationId xmlns:p14="http://schemas.microsoft.com/office/powerpoint/2010/main" val="349365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0216"/>
            <a:ext cx="10515600" cy="472265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Crash Course on Quantum Property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Prior Work + Our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Lower Bound 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Chain Rule Calculation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Questions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sz="2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65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B5A53-FD18-4BBC-948C-DC2605E0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OF ENTANGLEMENT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785B3A-7EC4-294F-89CD-10AE5DE609A3}"/>
                  </a:ext>
                </a:extLst>
              </p:cNvPr>
              <p:cNvSpPr txBox="1"/>
              <p:nvPr/>
            </p:nvSpPr>
            <p:spPr>
              <a:xfrm>
                <a:off x="838200" y="1825625"/>
                <a:ext cx="10515600" cy="125572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b="1" dirty="0">
                    <a:solidFill>
                      <a:prstClr val="black"/>
                    </a:solidFill>
                  </a:rPr>
                  <a:t>Theorem 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</a:rPr>
                  <a:t>[O’Donnell-Wright, 2015]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: </a:t>
                </a:r>
                <a:r>
                  <a:rPr lang="en-US" sz="2800" dirty="0">
                    <a:solidFill>
                      <a:prstClr val="black"/>
                    </a:solidFill>
                  </a:rPr>
                  <a:t>If entangled measurements are allowed, then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</a:rPr>
                  <a:t>copies of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</a:rPr>
                  <a:t>are necessary and suffice for quantum mixedness testing.</a:t>
                </a:r>
                <a:endParaRPr lang="en-US" sz="28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785B3A-7EC4-294F-89CD-10AE5DE60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12557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E4CF07F-F614-E942-9853-D7EB3DD5C0AE}"/>
                  </a:ext>
                </a:extLst>
              </p:cNvPr>
              <p:cNvSpPr/>
              <p:nvPr/>
            </p:nvSpPr>
            <p:spPr>
              <a:xfrm>
                <a:off x="838200" y="5032374"/>
                <a:ext cx="10515600" cy="86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dirty="0">
                    <a:solidFill>
                      <a:prstClr val="black"/>
                    </a:solidFill>
                  </a:rPr>
                  <a:t>Previously, the best algorithm not using entangled measurements required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copies of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Kueng-Rauhut-Terstiege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</a:rPr>
                  <a:t>, 2014]</a:t>
                </a:r>
                <a:r>
                  <a:rPr lang="en-US" sz="2800" dirty="0">
                    <a:solidFill>
                      <a:prstClr val="black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E4CF07F-F614-E942-9853-D7EB3DD5C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32374"/>
                <a:ext cx="10515600" cy="867930"/>
              </a:xfrm>
              <a:prstGeom prst="rect">
                <a:avLst/>
              </a:prstGeom>
              <a:blipFill>
                <a:blip r:embed="rId3"/>
                <a:stretch>
                  <a:fillRect l="-1086" t="-1159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820B780-B29A-B342-B311-B458D75997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428999"/>
                <a:ext cx="10515600" cy="1255729"/>
              </a:xfr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Theorem 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Badescu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</a:rPr>
                  <a:t>-O’Donnell-Wright, 2019]</a:t>
                </a:r>
                <a:r>
                  <a:rPr lang="en-US" b="1" dirty="0"/>
                  <a:t>: </a:t>
                </a:r>
                <a:r>
                  <a:rPr lang="en-US" dirty="0"/>
                  <a:t>If entangled measurements are allowed,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copies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are necessary and suffice for quantum state certification.</a:t>
                </a:r>
                <a:endParaRPr lang="en-US" b="1" dirty="0"/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820B780-B29A-B342-B311-B458D75997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428999"/>
                <a:ext cx="10515600" cy="1255729"/>
              </a:xfr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899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1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0216"/>
            <a:ext cx="10515600" cy="472265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Crash Course on Quantum Property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Prior Work + Our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Lower Bound 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Chain Rule Calculation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Questions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sz="2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801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1409-9701-498C-BF04-6F987C8E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ENTANGLEMENT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E037A2-78D1-442D-9FA0-349043E261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Entangled measurements require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simultaneously</a:t>
                </a:r>
                <a:r>
                  <a:rPr lang="en-US" dirty="0"/>
                  <a:t> maintaining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copies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i.e. huge quantum memory overhead.</a:t>
                </a:r>
              </a:p>
              <a:p>
                <a:r>
                  <a:rPr lang="en-US" dirty="0"/>
                  <a:t>Unentangled measurements can be performed in a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streaming fashion</a:t>
                </a:r>
                <a:r>
                  <a:rPr lang="en-US" dirty="0"/>
                  <a:t>, only require 1 copy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at a time to be prepared. Much closer to what we can currently achieve in practice.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E037A2-78D1-442D-9FA0-349043E261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F6D75B4-CC27-DC4A-B5CB-1D35F6E3F17B}"/>
              </a:ext>
            </a:extLst>
          </p:cNvPr>
          <p:cNvSpPr txBox="1"/>
          <p:nvPr/>
        </p:nvSpPr>
        <p:spPr>
          <a:xfrm>
            <a:off x="838200" y="4618573"/>
            <a:ext cx="105156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Is entanglement necessary for optimal quantum property testing?</a:t>
            </a:r>
          </a:p>
        </p:txBody>
      </p:sp>
    </p:spTree>
    <p:extLst>
      <p:ext uri="{BB962C8B-B14F-4D97-AF65-F5344CB8AC3E}">
        <p14:creationId xmlns:p14="http://schemas.microsoft.com/office/powerpoint/2010/main" val="280823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1409-9701-498C-BF04-6F987C8E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ENTANGLEMENT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E037A2-78D1-442D-9FA0-349043E261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Entangled measurements require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simultaneously</a:t>
                </a:r>
                <a:r>
                  <a:rPr lang="en-US" dirty="0"/>
                  <a:t> maintaining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copies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i.e. huge quantum memory overhead.</a:t>
                </a:r>
              </a:p>
              <a:p>
                <a:r>
                  <a:rPr lang="en-US" dirty="0"/>
                  <a:t>Unentangled measurements can be performed in a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streaming fashion</a:t>
                </a:r>
                <a:r>
                  <a:rPr lang="en-US" dirty="0"/>
                  <a:t>, only require 1 copy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at a time to be prepared. Much closer to what we can currently achieve in practice.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E037A2-78D1-442D-9FA0-349043E261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6D75B4-CC27-DC4A-B5CB-1D35F6E3F17B}"/>
                  </a:ext>
                </a:extLst>
              </p:cNvPr>
              <p:cNvSpPr txBox="1"/>
              <p:nvPr/>
            </p:nvSpPr>
            <p:spPr>
              <a:xfrm>
                <a:off x="838200" y="4618573"/>
                <a:ext cx="10515600" cy="95410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Can we test </a:t>
                </a:r>
                <a:r>
                  <a:rPr lang="en-US" sz="2800" dirty="0" err="1"/>
                  <a:t>mixedness</a:t>
                </a:r>
                <a:r>
                  <a:rPr lang="en-US" sz="2800" dirty="0"/>
                  <a:t> with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copies using only adaptive or nonadaptive measurements?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6D75B4-CC27-DC4A-B5CB-1D35F6E3F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618573"/>
                <a:ext cx="10515600" cy="9541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D3A9649-0D72-0A4F-8ACC-26F665BA99A9}"/>
              </a:ext>
            </a:extLst>
          </p:cNvPr>
          <p:cNvSpPr txBox="1"/>
          <p:nvPr/>
        </p:nvSpPr>
        <p:spPr>
          <a:xfrm>
            <a:off x="838200" y="5716549"/>
            <a:ext cx="105156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Answer</a:t>
            </a:r>
            <a:r>
              <a:rPr lang="en-US" sz="2800" dirty="0"/>
              <a:t> (this work): No! </a:t>
            </a:r>
            <a:r>
              <a:rPr lang="en-US" sz="2800" dirty="0">
                <a:sym typeface="Wingdings" pitchFamily="2" charset="2"/>
              </a:rPr>
              <a:t>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74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F05C2-83F2-4383-98B1-A47B14E0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4809D-76D4-497F-BDD0-30871B229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90266"/>
            <a:ext cx="10515600" cy="2402609"/>
          </a:xfrm>
        </p:spPr>
        <p:txBody>
          <a:bodyPr tIns="91440" bIns="91440" anchor="t" anchorCtr="0">
            <a:noAutofit/>
          </a:bodyPr>
          <a:lstStyle/>
          <a:p>
            <a:r>
              <a:rPr lang="en-US" dirty="0"/>
              <a:t>Resolves a question of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[Wright’16]</a:t>
            </a:r>
            <a:r>
              <a:rPr lang="en-US" dirty="0"/>
              <a:t>.</a:t>
            </a:r>
          </a:p>
          <a:p>
            <a:r>
              <a:rPr lang="en-US" dirty="0"/>
              <a:t>Since </a:t>
            </a:r>
            <a:r>
              <a:rPr lang="en-US" dirty="0" err="1"/>
              <a:t>mixedness</a:t>
            </a:r>
            <a:r>
              <a:rPr lang="en-US" dirty="0"/>
              <a:t> testing is special case of state certification, lower bound also applies to state certification.</a:t>
            </a:r>
          </a:p>
          <a:p>
            <a:r>
              <a:rPr lang="en-US" dirty="0"/>
              <a:t>First separation between entangled and general adaptive measurements to date, for any quantum testing or learning problem.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B19B863-390A-CE4B-A793-9CEAFF1119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992204"/>
                <a:ext cx="10515600" cy="97020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ctr" anchorCtr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/>
                  <a:t>Theorem: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4/3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copies necessary for mixedness testing if measurements are unentangled, but potentially adaptively chosen.</a:t>
                </a: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B19B863-390A-CE4B-A793-9CEAFF111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92204"/>
                <a:ext cx="10515600" cy="9702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DAF190-8939-7343-BDED-FD1E6EB058BC}"/>
                  </a:ext>
                </a:extLst>
              </p:cNvPr>
              <p:cNvSpPr txBox="1"/>
              <p:nvPr/>
            </p:nvSpPr>
            <p:spPr>
              <a:xfrm>
                <a:off x="838200" y="1825625"/>
                <a:ext cx="10515600" cy="9702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Theorem: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3/2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copies necessary and sufficient for mixedness testing if measurements are unentangled and </a:t>
                </a:r>
                <a:r>
                  <a:rPr lang="en-US" sz="2800" dirty="0" err="1"/>
                  <a:t>nonadaptive</a:t>
                </a:r>
                <a:r>
                  <a:rPr lang="en-US" sz="2800" dirty="0"/>
                  <a:t>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DAF190-8939-7343-BDED-FD1E6EB05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9702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9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0216"/>
            <a:ext cx="10515600" cy="472265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Crash Course on Quantum Property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Prior Work + Our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Lower Bound 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Chain Rule Calculation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Questions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sz="2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776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1BF8-30B4-4627-9298-DF5B8544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PANINSKI’S LOWER BOUND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0EB11C-E310-49CD-8EB8-D47521B6B4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146156"/>
                <a:ext cx="10515600" cy="303080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err="1"/>
                  <a:t>Paninski</a:t>
                </a:r>
                <a:r>
                  <a:rPr lang="en-US" dirty="0"/>
                  <a:t> shows that, until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hard to distinguish b/t:</a:t>
                </a:r>
              </a:p>
              <a:p>
                <a:pPr marL="971550" lvl="1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dirty="0"/>
                  <a:t> draws from the uniform distribution, and</a:t>
                </a:r>
              </a:p>
              <a:p>
                <a:pPr marL="971550" lvl="1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dirty="0"/>
                  <a:t> draws from a random perturbation of the uniform distribution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0EB11C-E310-49CD-8EB8-D47521B6B4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146156"/>
                <a:ext cx="10515600" cy="3030806"/>
              </a:xfrm>
              <a:blipFill>
                <a:blip r:embed="rId2"/>
                <a:stretch>
                  <a:fillRect l="-1086" t="-2929" r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10998-6B33-D340-802E-3D9A5A80CE25}"/>
                  </a:ext>
                </a:extLst>
              </p:cNvPr>
              <p:cNvSpPr txBox="1"/>
              <p:nvPr/>
            </p:nvSpPr>
            <p:spPr>
              <a:xfrm>
                <a:off x="838200" y="1825625"/>
                <a:ext cx="10515600" cy="9702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Theorem 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</a:rPr>
                  <a:t>Paninski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</a:rPr>
                  <a:t> ’08]</a:t>
                </a:r>
                <a:r>
                  <a:rPr lang="en-US" sz="2800" b="1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samples necessary and sufficient to test if distribution over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800" dirty="0"/>
                  <a:t> is uniform distribution 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-far in TV.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10998-6B33-D340-802E-3D9A5A80C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9702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960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B3D20-E94E-4864-81DA-C380F008F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PANINSKI’S LOWER BOUND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0CD0A3-E1AE-4763-9A04-FBDA6FC69C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Formally, 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is even.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US" dirty="0"/>
                  <a:t>, define dist.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d>
                            <m:dPr>
                              <m:begChr m:val="⌈"/>
                              <m:endChr m:val="⌉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0CD0A3-E1AE-4763-9A04-FBDA6FC69C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AA41B0E-EF58-4B4C-A98C-C6DBCCF9D5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7132136"/>
              </p:ext>
            </p:extLst>
          </p:nvPr>
        </p:nvGraphicFramePr>
        <p:xfrm>
          <a:off x="1574486" y="3429000"/>
          <a:ext cx="9043028" cy="2837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38EC55-9333-0F4D-817B-70C3F100D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582792"/>
              </p:ext>
            </p:extLst>
          </p:nvPr>
        </p:nvGraphicFramePr>
        <p:xfrm>
          <a:off x="1574486" y="6316874"/>
          <a:ext cx="885587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125">
                  <a:extLst>
                    <a:ext uri="{9D8B030D-6E8A-4147-A177-3AD203B41FA5}">
                      <a16:colId xmlns:a16="http://schemas.microsoft.com/office/drawing/2014/main" val="1196844540"/>
                    </a:ext>
                  </a:extLst>
                </a:gridCol>
                <a:gridCol w="1265125">
                  <a:extLst>
                    <a:ext uri="{9D8B030D-6E8A-4147-A177-3AD203B41FA5}">
                      <a16:colId xmlns:a16="http://schemas.microsoft.com/office/drawing/2014/main" val="216391520"/>
                    </a:ext>
                  </a:extLst>
                </a:gridCol>
                <a:gridCol w="1265125">
                  <a:extLst>
                    <a:ext uri="{9D8B030D-6E8A-4147-A177-3AD203B41FA5}">
                      <a16:colId xmlns:a16="http://schemas.microsoft.com/office/drawing/2014/main" val="3103593291"/>
                    </a:ext>
                  </a:extLst>
                </a:gridCol>
                <a:gridCol w="1265125">
                  <a:extLst>
                    <a:ext uri="{9D8B030D-6E8A-4147-A177-3AD203B41FA5}">
                      <a16:colId xmlns:a16="http://schemas.microsoft.com/office/drawing/2014/main" val="2516657320"/>
                    </a:ext>
                  </a:extLst>
                </a:gridCol>
                <a:gridCol w="1265125">
                  <a:extLst>
                    <a:ext uri="{9D8B030D-6E8A-4147-A177-3AD203B41FA5}">
                      <a16:colId xmlns:a16="http://schemas.microsoft.com/office/drawing/2014/main" val="3221163672"/>
                    </a:ext>
                  </a:extLst>
                </a:gridCol>
                <a:gridCol w="1265125">
                  <a:extLst>
                    <a:ext uri="{9D8B030D-6E8A-4147-A177-3AD203B41FA5}">
                      <a16:colId xmlns:a16="http://schemas.microsoft.com/office/drawing/2014/main" val="1990562861"/>
                    </a:ext>
                  </a:extLst>
                </a:gridCol>
                <a:gridCol w="1265125">
                  <a:extLst>
                    <a:ext uri="{9D8B030D-6E8A-4147-A177-3AD203B41FA5}">
                      <a16:colId xmlns:a16="http://schemas.microsoft.com/office/drawing/2014/main" val="26544297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+1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+1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-1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+1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-1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-1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+1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500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70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F02E7-169E-4940-BA53-19297D9C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PANINSKI’S LOWER BOUND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92618-5B69-447D-B4E0-E846063EEB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Then, while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TV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, where</a:t>
                </a:r>
              </a:p>
              <a:p>
                <a:pPr marL="914400" lvl="1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is dist.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dirty="0"/>
                  <a:t> samples from uniform distribution</a:t>
                </a:r>
              </a:p>
              <a:p>
                <a:pPr marL="914400" lvl="1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is dist.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dirty="0"/>
                  <a:t> samples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800" dirty="0"/>
                  <a:t>, 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𝑧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 err="1"/>
                  <a:t>Paninski</a:t>
                </a:r>
                <a:r>
                  <a:rPr lang="en-US" dirty="0"/>
                  <a:t> bounds TV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via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-divergence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-divergence has lots of nice cancellations, b/c conditioned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,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are product distributions.</a:t>
                </a:r>
              </a:p>
              <a:p>
                <a:r>
                  <a:rPr lang="en-US" dirty="0"/>
                  <a:t>Can we lift this to the quantum setting?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092618-5B69-447D-B4E0-E846063EEB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255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D177-B182-4676-8700-D761BDE6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 PANINSKI’S BOUND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7892C6-D37B-4208-8F5F-B9566B40D1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Natural “quantum </a:t>
                </a:r>
                <a:r>
                  <a:rPr lang="en-US" dirty="0" err="1"/>
                  <a:t>Paninski</a:t>
                </a:r>
                <a:r>
                  <a:rPr lang="en-US" dirty="0"/>
                  <a:t>” instance: </a:t>
                </a:r>
              </a:p>
              <a:p>
                <a:pPr lvl="1"/>
                <a:r>
                  <a:rPr lang="en-US" sz="2800" dirty="0"/>
                  <a:t>Take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800" dirty="0"/>
                  <a:t> and embed it onto the diagonal of a mixed state.</a:t>
                </a:r>
              </a:p>
              <a:p>
                <a:pPr lvl="1"/>
                <a:r>
                  <a:rPr lang="en-US" sz="2800" dirty="0"/>
                  <a:t>Rotate that mixed state by a </a:t>
                </a:r>
                <a:r>
                  <a:rPr lang="en-US" sz="2800" dirty="0" err="1"/>
                  <a:t>Haar</a:t>
                </a:r>
                <a:r>
                  <a:rPr lang="en-US" sz="2800" dirty="0"/>
                  <a:t>-random unitary matrix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7892C6-D37B-4208-8F5F-B9566B40D1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ket 6">
            <a:extLst>
              <a:ext uri="{FF2B5EF4-FFF2-40B4-BE49-F238E27FC236}">
                <a16:creationId xmlns:a16="http://schemas.microsoft.com/office/drawing/2014/main" id="{F7CDE89E-ED08-4C86-8E59-5DB92E97E29B}"/>
              </a:ext>
            </a:extLst>
          </p:cNvPr>
          <p:cNvSpPr/>
          <p:nvPr/>
        </p:nvSpPr>
        <p:spPr>
          <a:xfrm>
            <a:off x="4189898" y="3899367"/>
            <a:ext cx="49409" cy="2086176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0D6C937F-8417-4009-A096-C3DDA88F0B6F}"/>
              </a:ext>
            </a:extLst>
          </p:cNvPr>
          <p:cNvSpPr/>
          <p:nvPr/>
        </p:nvSpPr>
        <p:spPr>
          <a:xfrm rot="10800000">
            <a:off x="8995774" y="3899365"/>
            <a:ext cx="49409" cy="2086176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A4B035-B349-4BE5-8538-562E31AC5076}"/>
                  </a:ext>
                </a:extLst>
              </p:cNvPr>
              <p:cNvSpPr txBox="1"/>
              <p:nvPr/>
            </p:nvSpPr>
            <p:spPr>
              <a:xfrm>
                <a:off x="838200" y="4513466"/>
                <a:ext cx="8504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A4B035-B349-4BE5-8538-562E31AC5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513466"/>
                <a:ext cx="850489" cy="430887"/>
              </a:xfrm>
              <a:prstGeom prst="rect">
                <a:avLst/>
              </a:prstGeom>
              <a:blipFill>
                <a:blip r:embed="rId3"/>
                <a:stretch>
                  <a:fillRect l="-8824" r="-294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ECAC966E-C07B-4562-A2A8-76CCE22E708A}"/>
              </a:ext>
            </a:extLst>
          </p:cNvPr>
          <p:cNvSpPr/>
          <p:nvPr/>
        </p:nvSpPr>
        <p:spPr>
          <a:xfrm>
            <a:off x="2210043" y="4246620"/>
            <a:ext cx="1139483" cy="144897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8FE789AD-ADE9-40DF-A672-4AA4269714BA}"/>
              </a:ext>
            </a:extLst>
          </p:cNvPr>
          <p:cNvSpPr/>
          <p:nvPr/>
        </p:nvSpPr>
        <p:spPr>
          <a:xfrm>
            <a:off x="1753430" y="3979165"/>
            <a:ext cx="45719" cy="1930376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5C0ED120-F11B-44E2-BBD3-8C9D53B1DBD6}"/>
              </a:ext>
            </a:extLst>
          </p:cNvPr>
          <p:cNvSpPr/>
          <p:nvPr/>
        </p:nvSpPr>
        <p:spPr>
          <a:xfrm rot="10800000">
            <a:off x="3737560" y="4031224"/>
            <a:ext cx="45719" cy="1930376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F1480796-DFEB-4317-A832-F306AEA85C85}"/>
              </a:ext>
            </a:extLst>
          </p:cNvPr>
          <p:cNvSpPr/>
          <p:nvPr/>
        </p:nvSpPr>
        <p:spPr>
          <a:xfrm rot="10800000">
            <a:off x="9904487" y="4246620"/>
            <a:ext cx="1139483" cy="144897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AFD0E2A1-79F0-49ED-B99E-BCD65934C8F0}"/>
              </a:ext>
            </a:extLst>
          </p:cNvPr>
          <p:cNvSpPr/>
          <p:nvPr/>
        </p:nvSpPr>
        <p:spPr>
          <a:xfrm>
            <a:off x="9447874" y="3979165"/>
            <a:ext cx="45719" cy="1930376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E1C68074-6FAC-49FE-AFBD-B28BE09383FD}"/>
              </a:ext>
            </a:extLst>
          </p:cNvPr>
          <p:cNvSpPr/>
          <p:nvPr/>
        </p:nvSpPr>
        <p:spPr>
          <a:xfrm rot="10800000">
            <a:off x="11432004" y="4031224"/>
            <a:ext cx="45719" cy="1930376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62B5D24-0240-4F55-AACA-A29B6E6BAB2F}"/>
                  </a:ext>
                </a:extLst>
              </p:cNvPr>
              <p:cNvSpPr txBox="1"/>
              <p:nvPr/>
            </p:nvSpPr>
            <p:spPr>
              <a:xfrm>
                <a:off x="2611981" y="6118846"/>
                <a:ext cx="3356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62B5D24-0240-4F55-AACA-A29B6E6BA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981" y="6118846"/>
                <a:ext cx="335605" cy="430887"/>
              </a:xfrm>
              <a:prstGeom prst="rect">
                <a:avLst/>
              </a:prstGeom>
              <a:blipFill>
                <a:blip r:embed="rId4"/>
                <a:stretch>
                  <a:fillRect l="-22222" r="-22222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1854E9-9C6B-4501-9313-4F5269C2500C}"/>
                  </a:ext>
                </a:extLst>
              </p:cNvPr>
              <p:cNvSpPr txBox="1"/>
              <p:nvPr/>
            </p:nvSpPr>
            <p:spPr>
              <a:xfrm>
                <a:off x="6053488" y="6065341"/>
                <a:ext cx="13771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diag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1854E9-9C6B-4501-9313-4F5269C25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488" y="6065341"/>
                <a:ext cx="1377172" cy="430887"/>
              </a:xfrm>
              <a:prstGeom prst="rect">
                <a:avLst/>
              </a:prstGeom>
              <a:blipFill>
                <a:blip r:embed="rId5"/>
                <a:stretch>
                  <a:fillRect l="-8257" t="-2857" r="-8257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C52A68-4DDE-4930-9343-BAE316F47119}"/>
                  </a:ext>
                </a:extLst>
              </p:cNvPr>
              <p:cNvSpPr txBox="1"/>
              <p:nvPr/>
            </p:nvSpPr>
            <p:spPr>
              <a:xfrm>
                <a:off x="10306425" y="6065341"/>
                <a:ext cx="4832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C52A68-4DDE-4930-9343-BAE316F47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6425" y="6065341"/>
                <a:ext cx="483274" cy="430887"/>
              </a:xfrm>
              <a:prstGeom prst="rect">
                <a:avLst/>
              </a:prstGeom>
              <a:blipFill>
                <a:blip r:embed="rId6"/>
                <a:stretch>
                  <a:fillRect l="-17949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36022D0-2484-F74A-BF7B-8182B7C1D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0647610"/>
              </p:ext>
            </p:extLst>
          </p:nvPr>
        </p:nvGraphicFramePr>
        <p:xfrm>
          <a:off x="4115802" y="4074540"/>
          <a:ext cx="4902662" cy="153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234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Graphic spid="21" grpId="0">
        <p:bldAsOne/>
      </p:bldGraphic>
      <p:bldGraphic spid="21" grpId="1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CD43-281A-409E-920B-8BB1651D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 PANINSKI’S BOUND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807FDE-7B65-42D5-A8A4-F88E84E02D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u="sng" dirty="0"/>
                  <a:t>Want</a:t>
                </a:r>
                <a:r>
                  <a:rPr lang="en-US" dirty="0"/>
                  <a:t>: while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TV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, where  </a:t>
                </a:r>
              </a:p>
              <a:p>
                <a:pPr marL="914400" lvl="1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is dist. 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dirty="0"/>
                  <a:t> outcomes for POVMs we choose under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mm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914400" lvl="1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is dist. 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dirty="0"/>
                  <a:t> outcomes for POVMs we choose under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 sz="2800" dirty="0"/>
                  <a:t> for </a:t>
                </a:r>
                <a:r>
                  <a:rPr lang="en-US" sz="2800" dirty="0" err="1"/>
                  <a:t>Haar</a:t>
                </a:r>
                <a:r>
                  <a:rPr lang="en-US" sz="2800" dirty="0"/>
                  <a:t>-random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When measurements non-adaptive, we can emulate </a:t>
                </a:r>
                <a:r>
                  <a:rPr lang="en-US" dirty="0" err="1"/>
                  <a:t>Paninski’s</a:t>
                </a:r>
                <a:r>
                  <a:rPr lang="en-US" dirty="0"/>
                  <a:t> proof, as measurement outcomes are still independent conditioned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What about when the measurements are adaptively chosen? </a:t>
                </a:r>
              </a:p>
              <a:p>
                <a:r>
                  <a:rPr lang="en-US" dirty="0"/>
                  <a:t>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-divergence no longer has a nice form…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807FDE-7B65-42D5-A8A4-F88E84E02D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DEB958-7DFF-C845-AAB8-9C7B48BF8DDC}"/>
                  </a:ext>
                </a:extLst>
              </p:cNvPr>
              <p:cNvSpPr txBox="1"/>
              <p:nvPr/>
            </p:nvSpPr>
            <p:spPr>
              <a:xfrm>
                <a:off x="838200" y="5653743"/>
                <a:ext cx="10515600" cy="5232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Idea</a:t>
                </a:r>
                <a:r>
                  <a:rPr lang="en-US" sz="2800" dirty="0"/>
                  <a:t>: Use chain rule to upper bound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𝐾𝐿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DEB958-7DFF-C845-AAB8-9C7B48BF8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53743"/>
                <a:ext cx="105156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486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0216"/>
            <a:ext cx="10515600" cy="472265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Crash Course on Quantum Property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Prior Work + Our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Lower Bound 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Chain Rule Calculation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Questions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sz="2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4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B5A6A-1F2F-4652-824B-4945687B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DISTRIBUTIONS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1FF167-0CA9-4280-9465-29D05AD137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8800"/>
                <a:ext cx="10515600" cy="2992560"/>
              </a:xfrm>
            </p:spPr>
            <p:txBody>
              <a:bodyPr/>
              <a:lstStyle/>
              <a:p>
                <a:r>
                  <a:rPr lang="en-US" dirty="0"/>
                  <a:t>A distribution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elements is specified by a vector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on the simplex, i.e. </a:t>
                </a:r>
              </a:p>
              <a:p>
                <a:pPr marL="0" indent="0" algn="ctr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,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=1, …,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1FF167-0CA9-4280-9465-29D05AD137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8800"/>
                <a:ext cx="10515600" cy="2992560"/>
              </a:xfrm>
              <a:blipFill>
                <a:blip r:embed="rId2"/>
                <a:stretch>
                  <a:fillRect l="-965" t="-3390" r="-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4C593F-CBBA-4695-A6C2-91B8061F657E}"/>
                  </a:ext>
                </a:extLst>
              </p:cNvPr>
              <p:cNvSpPr txBox="1"/>
              <p:nvPr/>
            </p:nvSpPr>
            <p:spPr>
              <a:xfrm>
                <a:off x="838199" y="5307429"/>
                <a:ext cx="999392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39713" indent="-239713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“measurement” (aka sample) from this distribution is simply a number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∈{1, …,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, where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4C593F-CBBA-4695-A6C2-91B8061F6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307429"/>
                <a:ext cx="9993923" cy="954107"/>
              </a:xfrm>
              <a:prstGeom prst="rect">
                <a:avLst/>
              </a:prstGeom>
              <a:blipFill>
                <a:blip r:embed="rId3"/>
                <a:stretch>
                  <a:fillRect l="-1015"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24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5B270-A538-466A-9F06-38C01A09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THROUGH KL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11379-9906-401E-BCE9-D8F446E8B1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For any two distributions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we have that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TV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KL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Recall: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KL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𝑑𝑄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𝑑𝑃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𝑑𝑄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𝑑𝑄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𝑑𝑃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For these lower bound calculations, we typically prefer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as it is cleaner, but we will instead use KL because it satisfies a chain rule.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11379-9906-401E-BCE9-D8F446E8B1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b="-20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51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4D30F-F6C3-4C6D-8280-247D877B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CHAIN RULE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6DB813-D69A-403D-96C0-26E70931A5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KL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KL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Unif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</m:oMath>
                  </m:oMathPara>
                </a14:m>
                <a:endParaRPr lang="en-US" sz="2400" b="0" dirty="0"/>
              </a:p>
              <a:p>
                <a:pPr marL="0" indent="0">
                  <a:buNone/>
                </a:pPr>
                <a:endParaRPr lang="en-US" sz="800" b="0" dirty="0"/>
              </a:p>
              <a:p>
                <a:pPr marL="332898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Unif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</m:oMath>
                  </m:oMathPara>
                </a14:m>
                <a:endParaRPr lang="en-US" sz="2400" b="0" dirty="0"/>
              </a:p>
              <a:p>
                <a:pPr marL="3328988" indent="0" algn="ctr">
                  <a:buNone/>
                </a:pPr>
                <a:r>
                  <a:rPr lang="en-US" sz="2400" dirty="0"/>
                  <a:t>[skipping a bunch of generic calculations]</a:t>
                </a:r>
              </a:p>
              <a:p>
                <a:pPr marL="3328988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den>
                              </m:f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Sup>
                                    <m:sSubSupPr>
                                      <m:ctrlPr>
                                        <a:rPr lang="en-US" sz="24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400" dirty="0"/>
                  <a:t>where:</a:t>
                </a:r>
              </a:p>
              <a:p>
                <a:pPr marL="355600" indent="-3556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bSup>
                      </m:e>
                    </m:d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𝑑𝑃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den>
                            </m:f>
                            <m:d>
                              <m:d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US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355600" indent="-355600">
                  <a:buFont typeface="+mj-lt"/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2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sz="2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: how much a single measurement can distinguish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2400" dirty="0"/>
                  <a:t> for random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6DB813-D69A-403D-96C0-26E70931A5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844" t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009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759FDA-F3A6-4920-8A09-F9D4370917A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STEP 2: CONTROLLING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759FDA-F3A6-4920-8A09-F9D4370917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45A4F0-0C36-4656-972F-DF4C3127C6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den>
                              </m:f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Sup>
                                    <m:sSubSupPr>
                                      <m:ctrlPr>
                                        <a:rPr lang="en-US" sz="24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dirty="0"/>
                  <a:t>“Just” need to show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 is very small, with high probability.</a:t>
                </a:r>
              </a:p>
              <a:p>
                <a:r>
                  <a:rPr lang="en-US" dirty="0"/>
                  <a:t>Intuitively true: a single measurement tells us very little</a:t>
                </a:r>
              </a:p>
              <a:p>
                <a:r>
                  <a:rPr lang="en-US" u="sng" dirty="0"/>
                  <a:t>Key step</a:t>
                </a:r>
                <a:r>
                  <a:rPr lang="en-US" dirty="0"/>
                  <a:t>: show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sub-Gaussian fluctuations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45A4F0-0C36-4656-972F-DF4C3127C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9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80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8736C6-C939-4E15-92E1-38A929DDB1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STEP 3: USING CONCENTRATION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8736C6-C939-4E15-92E1-38A929DDB1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92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7E5DD0-6C35-4297-9A1B-952C015419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Suppose that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deterministically. Then we’d obtain: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KL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den>
                              </m:f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Sup>
                                    <m:sSubSupPr>
                                      <m:ctrlPr>
                                        <a:rPr lang="en-US" sz="24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188912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den>
                              </m:f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188912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den>
                              </m:f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188912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which actually yields a stronger lower bound than we could prove!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7E5DD0-6C35-4297-9A1B-952C015419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44" t="-17836" b="-14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B843E59-1C44-D345-8C70-7FC964F3F7F4}"/>
                  </a:ext>
                </a:extLst>
              </p:cNvPr>
              <p:cNvSpPr/>
              <p:nvPr/>
            </p:nvSpPr>
            <p:spPr>
              <a:xfrm>
                <a:off x="7997358" y="6088622"/>
                <a:ext cx="4194642" cy="76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dirty="0">
                    <a:solidFill>
                      <a:prstClr val="black"/>
                    </a:solidFill>
                  </a:rPr>
                  <a:t>Recall: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bSup>
                      </m:e>
                    </m:d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den>
                            </m:f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B843E59-1C44-D345-8C70-7FC964F3F7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358" y="6088622"/>
                <a:ext cx="4194642" cy="769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264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38E6-D19A-4552-98CE-E458BCDA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BALANCING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949A97-6E80-45DD-B280-52D445EDAD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Unfortunately, we don’t have deterministic bounds, and dealing with the tails is how we seem to quantitatively lose</a:t>
                </a:r>
              </a:p>
              <a:p>
                <a:r>
                  <a:rPr lang="en-US" dirty="0"/>
                  <a:t>Instead need to balance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dirty="0"/>
                  <a:t>, which is why we get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4/3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Refining our analysis to avoid balancing and get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3/2</m:t>
                        </m:r>
                      </m:sup>
                    </m:sSup>
                  </m:oMath>
                </a14:m>
                <a:r>
                  <a:rPr lang="en-US" dirty="0"/>
                  <a:t> is a great open question!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949A97-6E80-45DD-B280-52D445EDAD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998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0216"/>
            <a:ext cx="10515600" cy="472265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Crash Course on Quantum Property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Prior Work + Our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Lower Bound 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Chain Rule Calculation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Open Questions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sz="2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16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57451-960A-4A57-832B-AE1715CF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D399A0-C4D2-4812-90A3-2A0EECFB00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Can we close the gap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3/2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4/3</m:t>
                        </m:r>
                      </m:sup>
                    </m:sSup>
                  </m:oMath>
                </a14:m>
                <a:r>
                  <a:rPr lang="en-US" dirty="0"/>
                  <a:t> for adaptive?</a:t>
                </a:r>
              </a:p>
              <a:p>
                <a:r>
                  <a:rPr lang="en-US" dirty="0"/>
                  <a:t>Can we interpolate between entangled and adaptive measurements? How much quantum memory is necessary to obtain optimal rates?</a:t>
                </a:r>
              </a:p>
              <a:p>
                <a:r>
                  <a:rPr lang="en-US" dirty="0"/>
                  <a:t>State certification for more structured instances?</a:t>
                </a:r>
              </a:p>
              <a:p>
                <a:r>
                  <a:rPr lang="en-US" dirty="0"/>
                  <a:t>Use this framework to prove other adaptive lower bounds?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D399A0-C4D2-4812-90A3-2A0EECFB00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339" r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4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62B3E4-55FC-124F-A5F5-0ED7B0945FCE}"/>
              </a:ext>
            </a:extLst>
          </p:cNvPr>
          <p:cNvSpPr txBox="1"/>
          <p:nvPr/>
        </p:nvSpPr>
        <p:spPr>
          <a:xfrm>
            <a:off x="4534803" y="2828835"/>
            <a:ext cx="3122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Thanks!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A8ED4-4782-D545-BBDA-9CD0E70CB0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1600" y="2133600"/>
            <a:ext cx="11988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5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B5A6A-1F2F-4652-824B-4945687B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“DISTRIBUTIONS”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1FF167-0CA9-4280-9465-29D05AD137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8800"/>
                <a:ext cx="10515600" cy="2992560"/>
              </a:xfrm>
            </p:spPr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mixed state </a:t>
                </a:r>
                <a:r>
                  <a:rPr lang="en-US" dirty="0"/>
                  <a:t>is specified by Hermitian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matrix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on the </a:t>
                </a: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</a:rPr>
                  <a:t>spectrahedron</a:t>
                </a:r>
                <a:r>
                  <a:rPr lang="en-US" dirty="0"/>
                  <a:t>, i.e. </a:t>
                </a:r>
              </a:p>
              <a:p>
                <a:pPr marL="0" indent="0" algn="ctr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,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=1, …,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1FF167-0CA9-4280-9465-29D05AD137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8800"/>
                <a:ext cx="10515600" cy="2992560"/>
              </a:xfrm>
              <a:blipFill>
                <a:blip r:embed="rId2"/>
                <a:stretch>
                  <a:fillRect l="-965" t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4C593F-CBBA-4695-A6C2-91B8061F657E}"/>
                  </a:ext>
                </a:extLst>
              </p:cNvPr>
              <p:cNvSpPr txBox="1"/>
              <p:nvPr/>
            </p:nvSpPr>
            <p:spPr>
              <a:xfrm>
                <a:off x="838199" y="5307429"/>
                <a:ext cx="999392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39713" indent="-239713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“measurement” (aka sample) from this distribution is simply a number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∈{1, …,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, where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4C593F-CBBA-4695-A6C2-91B8061F6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307429"/>
                <a:ext cx="9993923" cy="954107"/>
              </a:xfrm>
              <a:prstGeom prst="rect">
                <a:avLst/>
              </a:prstGeom>
              <a:blipFill>
                <a:blip r:embed="rId3"/>
                <a:stretch>
                  <a:fillRect l="-1015"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1904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7061D-5767-4544-829F-6E8396C3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“DISTRIBUTIONS”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041847-5FA5-411A-84A5-72F2FB9DEC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837815"/>
              </a:xfrm>
            </p:spPr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mixed state </a:t>
                </a:r>
                <a:r>
                  <a:rPr lang="en-US" dirty="0"/>
                  <a:t>is specified by Hermitian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matrix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on the </a:t>
                </a: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</a:rPr>
                  <a:t>spectrahedron</a:t>
                </a:r>
                <a:r>
                  <a:rPr lang="en-US" dirty="0"/>
                  <a:t>, i.e. </a:t>
                </a:r>
              </a:p>
              <a:p>
                <a:pPr marL="0" indent="0" algn="ctr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≽0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tr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36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041847-5FA5-411A-84A5-72F2FB9DEC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837815"/>
              </a:xfrm>
              <a:blipFill>
                <a:blip r:embed="rId2"/>
                <a:stretch>
                  <a:fillRect l="-965" t="-3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5EB49F-A841-45D9-98C0-DE92EAA76B1E}"/>
                  </a:ext>
                </a:extLst>
              </p:cNvPr>
              <p:cNvSpPr txBox="1"/>
              <p:nvPr/>
            </p:nvSpPr>
            <p:spPr>
              <a:xfrm>
                <a:off x="838199" y="5307429"/>
                <a:ext cx="999392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39713" indent="-239713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“measurement” (aka sample) from this distribution is simply a number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∈{1, …,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, where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5EB49F-A841-45D9-98C0-DE92EAA76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307429"/>
                <a:ext cx="9993923" cy="954107"/>
              </a:xfrm>
              <a:prstGeom prst="rect">
                <a:avLst/>
              </a:prstGeom>
              <a:blipFill>
                <a:blip r:embed="rId3"/>
                <a:stretch>
                  <a:fillRect l="-1015"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450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7061D-5767-4544-829F-6E8396C3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“DISTRIBUTIONS”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041847-5FA5-411A-84A5-72F2FB9DEC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837815"/>
              </a:xfrm>
            </p:spPr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mixed state </a:t>
                </a:r>
                <a:r>
                  <a:rPr lang="en-US" dirty="0"/>
                  <a:t>is specified by Hermitian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matrix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on the </a:t>
                </a: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</a:rPr>
                  <a:t>spectrahedron</a:t>
                </a:r>
                <a:r>
                  <a:rPr lang="en-US" dirty="0"/>
                  <a:t>, i.e. </a:t>
                </a:r>
              </a:p>
              <a:p>
                <a:pPr marL="0" indent="0" algn="ctr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≽0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tr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36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041847-5FA5-411A-84A5-72F2FB9DEC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837815"/>
              </a:xfrm>
              <a:blipFill>
                <a:blip r:embed="rId2"/>
                <a:stretch>
                  <a:fillRect l="-965" t="-3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4AC8DC6-4F90-454F-889C-0C3F96ABB203}"/>
              </a:ext>
            </a:extLst>
          </p:cNvPr>
          <p:cNvSpPr txBox="1"/>
          <p:nvPr/>
        </p:nvSpPr>
        <p:spPr>
          <a:xfrm>
            <a:off x="838199" y="5307429"/>
            <a:ext cx="9993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9713" indent="-239713">
              <a:buFont typeface="Arial" panose="020B0604020202020204" pitchFamily="34" charset="0"/>
              <a:buChar char="•"/>
            </a:pPr>
            <a:r>
              <a:rPr lang="en-US" sz="2800" dirty="0"/>
              <a:t>Measuring a quantum distribution is a tad more complicated…</a:t>
            </a:r>
          </a:p>
        </p:txBody>
      </p:sp>
    </p:spTree>
    <p:extLst>
      <p:ext uri="{BB962C8B-B14F-4D97-AF65-F5344CB8AC3E}">
        <p14:creationId xmlns:p14="http://schemas.microsoft.com/office/powerpoint/2010/main" val="167692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7E116-B646-4640-A622-1A37CE7EA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MIXED STATES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083177-0A8A-4A3C-B22A-F315CC5D2B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To measure a mixed state, one specifies a collection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measurement matrices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such that: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is PSD, and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b="0" dirty="0"/>
                  <a:t>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Such a collection is a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positive-operator valued measurement (POVM)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The outcome of measuring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using this POVM is that we get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∈{1, …,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083177-0A8A-4A3C-B22A-F315CC5D2B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698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52F8C-91DA-4912-9541-20C90F15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MIXED STATES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E8992D-0B9A-40C0-9675-567EF7D286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both PSD,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’s sum to identity, this is a valid distribution over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:</a:t>
                </a:r>
              </a:p>
              <a:p>
                <a:endParaRPr lang="en-US" sz="800" u="sng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∑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u="sng" dirty="0"/>
                  <a:t>Example</a:t>
                </a:r>
                <a:r>
                  <a:rPr lang="en-US" dirty="0"/>
                  <a:t>: given classical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form </a:t>
                </a:r>
              </a:p>
              <a:p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239713" indent="0">
                  <a:buNone/>
                </a:pPr>
                <a:r>
                  <a:rPr lang="en-US" dirty="0"/>
                  <a:t>and consider the POVM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</m:oMath>
                </a14:m>
                <a:r>
                  <a:rPr lang="en-US" dirty="0"/>
                  <a:t>. This recovers classical sampling.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E8992D-0B9A-40C0-9675-567EF7D286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74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8DE0-B8D9-4F2F-AFF6-E3197D97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CLOSENESS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05AB62-4C92-4DA3-B041-9F568A801B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How do we measure closeness of two mixed states?</a:t>
                </a:r>
              </a:p>
              <a:p>
                <a:r>
                  <a:rPr lang="en-US" dirty="0"/>
                  <a:t>Classically, one standard measure of closeness is TV distance</a:t>
                </a:r>
              </a:p>
              <a:p>
                <a:endParaRPr lang="en-US" sz="7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TV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sz="700" dirty="0"/>
              </a:p>
              <a:p>
                <a:r>
                  <a:rPr lang="en-US" dirty="0"/>
                  <a:t>The natural quantum analogue of this is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trace distance:</a:t>
                </a:r>
              </a:p>
              <a:p>
                <a:pPr marL="0" indent="0">
                  <a:buNone/>
                </a:pPr>
                <a:endParaRPr lang="en-US" sz="7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700" dirty="0"/>
              </a:p>
              <a:p>
                <a:pPr marL="239713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denotes Schatten-1 norm.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05AB62-4C92-4DA3-B041-9F568A801B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91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2195</Words>
  <Application>Microsoft Macintosh PowerPoint</Application>
  <PresentationFormat>Widescreen</PresentationFormat>
  <Paragraphs>246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Courier New</vt:lpstr>
      <vt:lpstr>Office Theme</vt:lpstr>
      <vt:lpstr>Entanglement is Necessary for Optimal Quantum Property Testing</vt:lpstr>
      <vt:lpstr>OUTLINE</vt:lpstr>
      <vt:lpstr>CLASSICAL DISTRIBUTIONS</vt:lpstr>
      <vt:lpstr>QUANTUM “DISTRIBUTIONS”</vt:lpstr>
      <vt:lpstr>QUANTUM “DISTRIBUTIONS”</vt:lpstr>
      <vt:lpstr>QUANTUM “DISTRIBUTIONS”</vt:lpstr>
      <vt:lpstr>MEASURING MIXED STATES</vt:lpstr>
      <vt:lpstr>MEASURING MIXED STATES</vt:lpstr>
      <vt:lpstr>MEASURING CLOSENESS</vt:lpstr>
      <vt:lpstr>CLASSICAL DISTRIBUTION TESTING</vt:lpstr>
      <vt:lpstr>QUANTUM DISTRIBUTION TESTING</vt:lpstr>
      <vt:lpstr>QUANTUM DISTRIBUTION TESTING</vt:lpstr>
      <vt:lpstr>QUANTUM DISTRIBUTION TESTING</vt:lpstr>
      <vt:lpstr>QUANTUM DISTRIBUTION TESTING</vt:lpstr>
      <vt:lpstr>WHY DO WE CARE?</vt:lpstr>
      <vt:lpstr>ADAPTIVE MEASUREMENTS</vt:lpstr>
      <vt:lpstr>ENTANGLED MEASUREMENTS</vt:lpstr>
      <vt:lpstr>OUTLINE</vt:lpstr>
      <vt:lpstr>POWER OF ENTANGLEMENT</vt:lpstr>
      <vt:lpstr>COST OF ENTANGLEMENT</vt:lpstr>
      <vt:lpstr>COST OF ENTANGLEMENT</vt:lpstr>
      <vt:lpstr>OUR RESULTS</vt:lpstr>
      <vt:lpstr>OUTLINE</vt:lpstr>
      <vt:lpstr>PANINSKI’S LOWER BOUND</vt:lpstr>
      <vt:lpstr>PANINSKI’S LOWER BOUND</vt:lpstr>
      <vt:lpstr>PANINSKI’S LOWER BOUND</vt:lpstr>
      <vt:lpstr>LIFTING PANINSKI’S BOUND</vt:lpstr>
      <vt:lpstr>LIFTING PANINSKI’S BOUND</vt:lpstr>
      <vt:lpstr>OUTLINE</vt:lpstr>
      <vt:lpstr>GOING THROUGH KL</vt:lpstr>
      <vt:lpstr>STEP 1: CHAIN RULE</vt:lpstr>
      <vt:lpstr>STEP 2: CONTROLLING ϕ</vt:lpstr>
      <vt:lpstr>STEP 3: USING CONCENTRATION OF ϕ^(U,U^′ )</vt:lpstr>
      <vt:lpstr>STEP 4: BALANCING</vt:lpstr>
      <vt:lpstr>OUTLINE</vt:lpstr>
      <vt:lpstr>OPEN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Entanglement is Necessary for Optimal Quantum Property Testing</dc:title>
  <dc:creator>Microsoft Office User</dc:creator>
  <cp:lastModifiedBy>Microsoft Office User</cp:lastModifiedBy>
  <cp:revision>31</cp:revision>
  <dcterms:created xsi:type="dcterms:W3CDTF">2020-06-30T19:11:05Z</dcterms:created>
  <dcterms:modified xsi:type="dcterms:W3CDTF">2020-07-01T13:49:26Z</dcterms:modified>
</cp:coreProperties>
</file>