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0"/>
  </p:notesMasterIdLst>
  <p:sldIdLst>
    <p:sldId id="257" r:id="rId2"/>
    <p:sldId id="902" r:id="rId3"/>
    <p:sldId id="908" r:id="rId4"/>
    <p:sldId id="872" r:id="rId5"/>
    <p:sldId id="878" r:id="rId6"/>
    <p:sldId id="873" r:id="rId7"/>
    <p:sldId id="904" r:id="rId8"/>
    <p:sldId id="905" r:id="rId9"/>
    <p:sldId id="903" r:id="rId10"/>
    <p:sldId id="909" r:id="rId11"/>
    <p:sldId id="879" r:id="rId12"/>
    <p:sldId id="880" r:id="rId13"/>
    <p:sldId id="881" r:id="rId14"/>
    <p:sldId id="883" r:id="rId15"/>
    <p:sldId id="875" r:id="rId16"/>
    <p:sldId id="882" r:id="rId17"/>
    <p:sldId id="910" r:id="rId18"/>
    <p:sldId id="876" r:id="rId19"/>
    <p:sldId id="888" r:id="rId20"/>
    <p:sldId id="884" r:id="rId21"/>
    <p:sldId id="911" r:id="rId22"/>
    <p:sldId id="877" r:id="rId23"/>
    <p:sldId id="885" r:id="rId24"/>
    <p:sldId id="886" r:id="rId25"/>
    <p:sldId id="887" r:id="rId26"/>
    <p:sldId id="892" r:id="rId27"/>
    <p:sldId id="890" r:id="rId28"/>
    <p:sldId id="891" r:id="rId29"/>
    <p:sldId id="894" r:id="rId30"/>
    <p:sldId id="895" r:id="rId31"/>
    <p:sldId id="897" r:id="rId32"/>
    <p:sldId id="896" r:id="rId33"/>
    <p:sldId id="898" r:id="rId34"/>
    <p:sldId id="899" r:id="rId35"/>
    <p:sldId id="900" r:id="rId36"/>
    <p:sldId id="901" r:id="rId37"/>
    <p:sldId id="907" r:id="rId38"/>
    <p:sldId id="90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6A6A"/>
    <a:srgbClr val="696969"/>
    <a:srgbClr val="FF85FF"/>
    <a:srgbClr val="73FB79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48"/>
    <p:restoredTop sz="88119"/>
  </p:normalViewPr>
  <p:slideViewPr>
    <p:cSldViewPr snapToGrid="0">
      <p:cViewPr>
        <p:scale>
          <a:sx n="95" d="100"/>
          <a:sy n="95" d="100"/>
        </p:scale>
        <p:origin x="680" y="352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09DD7-5CC0-4448-B0C7-27BB8508B4EB}" type="datetimeFigureOut">
              <a:rPr lang="en-US" smtClean="0"/>
              <a:t>2/4/24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A6CF9-4385-5C4E-ACCA-D4E6D1212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17959-D7DA-790E-5F17-450E429D9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E42FB3-4156-F9C4-C6C0-E36C5E676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C16D1-1373-5B92-A75C-E069DBCCD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1485A-4E51-57BD-E3AF-CAB302AE89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42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260A3-8BCB-EF61-A23E-CCF99E6E2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90DD00-4AAC-7FAD-29EA-51F5D48366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F07826-50F3-EC97-8E88-33EEF35436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331E9-86C9-9609-D403-C80828207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39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66D47-ABD4-F12D-FC77-D305A19E3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AA911-9C56-71D7-F21A-566433BD50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AA6AE-75D1-AA55-C78E-68941E9FF2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FD862-5583-AB4A-5BBD-6DA78FCD6E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01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8CFB9-B3A4-D2BD-25A5-DF50C980C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A63A18-1411-C97B-F6A7-F34609740E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DEE32BC-BC5A-4F43-AFC7-EF7EE0B020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27C53-58C9-CE7E-954C-57E7CD6846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1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F5F4E-E5FF-CDE2-09F3-5442A7842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C9DC6-3E76-E7D2-4525-95CB514BB8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22434-1A3E-4AD8-2713-73C5FAB44F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6861A-A745-874A-1147-AF339F172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2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8F4C9-B24F-A83C-CFE0-26C3D137B3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065F0B-802E-0E58-FD05-8E80325064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8F20ED-688B-7531-5180-7C8DB399E0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7CB4E5-BEB0-326E-3FC9-B2CF8BAC86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43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83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2BA32-BC06-0DF0-E3D2-18B7429FE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8771A3-5348-065D-5ED4-C8998FA291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957F1-C5AE-7450-E82A-5EC4F914E2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453D18-9D68-C3D2-90E8-49513385F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152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43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19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7E03E-3E5B-ED2A-30A8-9E28DFC4E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FB1B43-7735-986A-A321-D712847B1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DBF950-18A3-749F-BF33-47AE27642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57E54-45C2-8E4F-5A27-241DF763F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278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8C6F1E-1807-2FAC-9648-2AB26C8A3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4B6BCD-72AA-3CAB-8DA7-702D0254A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DCF060-A790-E053-878C-83B5B2E11B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E87F3-1802-91B5-DFA2-5487BCB523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96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5A4E9-A333-A180-9320-B0D109844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F52160-5606-1786-DB3C-F29EFEA033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80A5A0-89D5-ADCD-A402-52FB4B2D4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9793F-25A7-71DA-AFFB-E576AB7EA0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879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BDBAF-DAA2-7494-C751-FF389C535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88ED44-3721-B0DC-6729-D7E6893985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90E757-85ED-8895-D263-A3FD2FDCD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5C6E83-9068-A8CF-B7DA-9CBFCE8D3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6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D13CE-FE7C-9D26-1DDE-4D93DC78E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1B4191-A596-D48D-009C-FD87D26320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F56929-E31E-0C13-9681-58FBB8424A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FFB3D-3006-06FD-94FE-D0A0084924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40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C4DE5-1760-152E-A0B8-94416C072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0F25D-A389-A7DC-D385-8C943F51EA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D7D3D-AFD0-CF1A-BF17-A48259E95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A0AB8-35D9-916C-9AC4-F18AB94941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87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10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EA64E-5287-9EC5-F4A4-481ECEE8C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0AD169-97F7-D758-B532-A1C5C9DA28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1E290F-3E2B-7467-5E1A-B61CE781C3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6E9B8-F234-6736-9B21-F306E6FF9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10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340F-0126-04FB-F673-EB8D04A54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96370D-8214-CF8E-EF60-DB2D003C47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0F2757-209A-C83B-4726-A7D12BEC8E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7DDDDB-5C97-B537-27D2-B96FC1284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39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76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CCAD5-8091-8B6F-A576-CC0DF59C9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426109-82BC-6F03-6F19-469830D40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F297F2-4BEE-D2F8-7B5F-2A7BC7CA3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2A88B-08AF-4092-CFDC-D63388FDD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3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FA6CF9-4385-5C4E-ACCA-D4E6D1212C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619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E790914D-3E64-2E42-8DCA-1BC430AFF975}" type="datetimeFigureOut">
              <a:rPr lang="en-US" smtClean="0"/>
              <a:pPr/>
              <a:t>2/4/24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IBM Plex Sans" panose="020B0503050203000203" pitchFamily="34" charset="0"/>
              </a:defRPr>
            </a:lvl1pPr>
          </a:lstStyle>
          <a:p>
            <a:fld id="{EA3B2506-E108-554D-ADD5-E33B39549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62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0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defRPr>
            </a:lvl1pPr>
            <a:lvl2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defRPr>
            </a:lvl2pPr>
            <a:lvl3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defRPr>
            </a:lvl3pPr>
            <a:lvl4pPr>
              <a:defRPr sz="1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defRPr>
            </a:lvl4pPr>
            <a:lvl5pPr>
              <a:defRPr sz="1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7686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503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9" y="1655751"/>
            <a:ext cx="11564002" cy="2001850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7432"/>
                    </a:prstClr>
                  </a:outerShdw>
                </a:effectLst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PROVABLY LEARNING A </a:t>
            </a:r>
            <a:br>
              <a:rPr lang="en-US" sz="48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7432"/>
                    </a:prstClr>
                  </a:outerShdw>
                </a:effectLst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48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77432"/>
                    </a:prstClr>
                  </a:outerShdw>
                </a:effectLst>
                <a:latin typeface="IBM Plex Sans" panose="020B0503050203000203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MULTI-HEAD ATTENTION LAYER</a:t>
            </a:r>
            <a:endParaRPr lang="en-US" sz="48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77432"/>
                  </a:prstClr>
                </a:outerShdw>
              </a:effectLst>
              <a:latin typeface="IBM Plex Sans" panose="020B0503050203000203" pitchFamily="34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143614"/>
              </p:ext>
            </p:extLst>
          </p:nvPr>
        </p:nvGraphicFramePr>
        <p:xfrm>
          <a:off x="1723044" y="3830649"/>
          <a:ext cx="8745912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5912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82000"/>
                              </a:prstClr>
                            </a:outerShdw>
                          </a:effectLst>
                          <a:latin typeface="IBM Plex Sans" panose="020B0503050203000203" pitchFamily="34" charset="0"/>
                        </a:rPr>
                        <a:t>SITAN CHEN</a:t>
                      </a:r>
                    </a:p>
                    <a:p>
                      <a:pPr algn="ctr"/>
                      <a:r>
                        <a:rPr lang="en-US" sz="2800" b="0" cap="small" dirty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82000"/>
                              </a:prstClr>
                            </a:outerShdw>
                          </a:effectLst>
                          <a:latin typeface="IBM Plex Sans" panose="020B0503050203000203" pitchFamily="34" charset="0"/>
                        </a:rPr>
                        <a:t>HARVARD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b="0" cap="smal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82000"/>
                            </a:prstClr>
                          </a:outerShdw>
                        </a:effectLst>
                        <a:latin typeface="IBM Plex Sans" panose="020B0503050203000203" pitchFamily="34" charset="0"/>
                      </a:endParaRPr>
                    </a:p>
                    <a:p>
                      <a:pPr algn="ctr"/>
                      <a:endParaRPr lang="en-US" sz="2800" b="0" cap="small" dirty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82000"/>
                            </a:prstClr>
                          </a:outerShdw>
                        </a:effectLst>
                        <a:latin typeface="IBM Plex Sans" panose="020B0503050203000203" pitchFamily="34" charset="0"/>
                      </a:endParaRPr>
                    </a:p>
                    <a:p>
                      <a:pPr algn="ctr"/>
                      <a:r>
                        <a:rPr lang="en-US" sz="2800" b="0" cap="small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82000"/>
                              </a:prstClr>
                            </a:outerShdw>
                          </a:effectLst>
                          <a:latin typeface="IBM Plex Sans" panose="020B0503050203000203" pitchFamily="34" charset="0"/>
                        </a:rPr>
                        <a:t>BASED ON JOINT WORK W/ YUANZHI LI (CMU / MSR)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014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649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45EEF-6A3A-5E45-2A48-0841B388F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4175F-5722-1326-0A23-2A6B3EB02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14803"/>
            <a:ext cx="11704320" cy="2828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Preliminaries and setup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Prior work and our results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Algorithm outline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127549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4D65-C7CF-6ADF-4243-7463E194E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ON FEED-FORWARD NETWORKS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5B1950-4C60-0848-753A-E0F848C5FE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817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Long line of work on PAC learning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feed-forward</a:t>
                </a:r>
                <a:r>
                  <a:rPr lang="en-US" dirty="0"/>
                  <a:t> networks (mostly focusing on one-hidden-layer networks)</a:t>
                </a:r>
              </a:p>
              <a:p>
                <a:pPr marL="0" indent="0">
                  <a:buNone/>
                </a:pPr>
                <a:endParaRPr lang="en-US" sz="1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Almost exclusively considers input distribution given by</a:t>
                </a:r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endParaRPr lang="en-US" sz="105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State of the art: </a:t>
                </a:r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-Narayanan ‘23]: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-time proper learner</a:t>
                </a:r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</a:rPr>
                  <a:t>Diakonikolas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-Kane ‘23]: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-time improper learner</a:t>
                </a:r>
              </a:p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[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-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</a:rPr>
                  <a:t>Klivans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-</a:t>
                </a:r>
                <a:r>
                  <a:rPr lang="en-US" b="1" dirty="0" err="1">
                    <a:solidFill>
                      <a:schemeClr val="bg1">
                        <a:lumMod val="65000"/>
                      </a:schemeClr>
                    </a:solidFill>
                  </a:rPr>
                  <a:t>Meka</a:t>
                </a:r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</a:rPr>
                  <a:t> ‘21]: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exp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size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Lipschitzness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 1</m:t>
                        </m:r>
                        <m:r>
                          <m:rPr>
                            <m:lit/>
                          </m:r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-time 						        proper learner for deep networks</a:t>
                </a: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5B1950-4C60-0848-753A-E0F848C5FE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817589"/>
              </a:xfrm>
              <a:blipFill>
                <a:blip r:embed="rId2"/>
                <a:stretch>
                  <a:fillRect l="-1193" t="-7609" r="-17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469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05D98-F266-3C20-56D6-5217750006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5000"/>
                  </a:lnSpc>
                  <a:buNone/>
                </a:pPr>
                <a:r>
                  <a:rPr lang="en-US" dirty="0"/>
                  <a:t>These all exploit some subset of the following features specific to feedforward networks + </a:t>
                </a:r>
                <a:r>
                  <a:rPr lang="en-US" dirty="0" err="1"/>
                  <a:t>Gaussianity</a:t>
                </a:r>
                <a:r>
                  <a:rPr lang="en-US" dirty="0"/>
                  <a:t> assumption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only depends on a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low-dimensional projection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namely to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---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b="1" dirty="0">
                    <a:noFill/>
                  </a:rPr>
                  <a:t>“multi-index model”</a:t>
                </a:r>
              </a:p>
              <a:p>
                <a:r>
                  <a:rPr lang="en-US" dirty="0"/>
                  <a:t>Projections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dirty="0"/>
                  <a:t>to orthogonal subspaces are independent --- </a:t>
                </a:r>
                <a:r>
                  <a:rPr lang="en-US" b="1" dirty="0">
                    <a:noFill/>
                  </a:rPr>
                  <a:t>product + rotation invariance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sym typeface="Wingdings" pitchFamily="2" charset="2"/>
                  </a:rPr>
                  <a:t>   </a:t>
                </a:r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  <a:sym typeface="Wingdings" pitchFamily="2" charset="2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𝑔</m:t>
                    </m:r>
                  </m:oMath>
                </a14:m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ker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ctrlPr>
                                  <a:rPr lang="en-US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sSup>
                                  <m:sSupPr>
                                    <m:ctrlPr>
                                      <a:rPr lang="en-US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Id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contains all “irrelevant directions”</a:t>
                </a:r>
              </a:p>
              <a:p>
                <a:r>
                  <a:rPr lang="en-US" dirty="0"/>
                  <a:t>Joint distribution 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b="0" dirty="0"/>
                  <a:t>has </a:t>
                </a:r>
                <a:r>
                  <a:rPr lang="en-US" b="1" dirty="0">
                    <a:noFill/>
                  </a:rPr>
                  <a:t>useful moment structure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  </a:t>
                </a:r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e.g. exists tensor-valued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:r>
                  <a:rPr lang="en-US" b="0" dirty="0" err="1">
                    <a:solidFill>
                      <a:schemeClr val="bg1">
                        <a:lumMod val="65000"/>
                      </a:schemeClr>
                    </a:solidFill>
                  </a:rPr>
                  <a:t>s.t.</a:t>
                </a:r>
                <a:r>
                  <a:rPr lang="en-US" b="0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⊗ℓ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605D98-F266-3C20-56D6-521775000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563589"/>
              </a:xfrm>
              <a:blipFill>
                <a:blip r:embed="rId3"/>
                <a:stretch>
                  <a:fillRect l="-1168" t="-1139" b="-3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E619A9-FC51-CA07-DEA4-5DDBE8428A07}"/>
              </a:ext>
            </a:extLst>
          </p:cNvPr>
          <p:cNvSpPr txBox="1"/>
          <p:nvPr/>
        </p:nvSpPr>
        <p:spPr>
          <a:xfrm>
            <a:off x="6129866" y="4870197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useful moment structure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CB41C3-9802-5161-3A17-B5A1EA11E0B0}"/>
              </a:ext>
            </a:extLst>
          </p:cNvPr>
          <p:cNvSpPr txBox="1"/>
          <p:nvPr/>
        </p:nvSpPr>
        <p:spPr>
          <a:xfrm>
            <a:off x="474134" y="381529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product + rotation invariance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8DDC6-D7B6-517F-85CF-E2A75C57DDBC}"/>
              </a:ext>
            </a:extLst>
          </p:cNvPr>
          <p:cNvSpPr txBox="1"/>
          <p:nvPr/>
        </p:nvSpPr>
        <p:spPr>
          <a:xfrm>
            <a:off x="3742267" y="291482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multi-index model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2A11B8-481F-7529-E794-C5AD37BA0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ON FEED-FORWARD NETWORKS</a:t>
            </a:r>
          </a:p>
        </p:txBody>
      </p:sp>
    </p:spTree>
    <p:extLst>
      <p:ext uri="{BB962C8B-B14F-4D97-AF65-F5344CB8AC3E}">
        <p14:creationId xmlns:p14="http://schemas.microsoft.com/office/powerpoint/2010/main" val="220786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1E2FF-0CD0-733B-E18B-E2B3266AA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60B2B01-73E2-ED15-D8EC-EE45A58D6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1" y="1294412"/>
                <a:ext cx="11838231" cy="528027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What about for</a:t>
                </a:r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  <m:r>
                      <a:rPr lang="en-US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softmax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/>
                  <a:t>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b="1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			    </a:t>
                </a:r>
                <a:r>
                  <a:rPr lang="en-US" dirty="0">
                    <a:solidFill>
                      <a:schemeClr val="accent6"/>
                    </a:solidFill>
                  </a:rPr>
                  <a:t>---</a:t>
                </a:r>
                <a:r>
                  <a:rPr lang="en-US" b="1" dirty="0">
                    <a:solidFill>
                      <a:schemeClr val="accent6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r>
                  <a:rPr lang="en-US" b="1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>
                    <a:solidFill>
                      <a:schemeClr val="accent6"/>
                    </a:solidFill>
                  </a:rPr>
                  <a:t>does not only depend on low-dim projection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					  ---</a:t>
                </a:r>
                <a:r>
                  <a:rPr lang="en-US" b="1" dirty="0">
                    <a:solidFill>
                      <a:schemeClr val="accent6"/>
                    </a:solidFill>
                  </a:rPr>
                  <a:t>  </a:t>
                </a:r>
                <a:r>
                  <a:rPr lang="en-US" dirty="0">
                    <a:solidFill>
                      <a:schemeClr val="accent6"/>
                    </a:solidFill>
                  </a:rPr>
                  <a:t>specific to Gaussian distribution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				     </a:t>
                </a:r>
                <a:r>
                  <a:rPr lang="en-US" dirty="0">
                    <a:solidFill>
                      <a:schemeClr val="accent6"/>
                    </a:solidFill>
                  </a:rPr>
                  <a:t>---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softmax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r>
                              <a:rPr lang="en-US" b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  <m:sSup>
                              <m:sSupPr>
                                <m:ctrlPr>
                                  <a:rPr lang="en-US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  <m:r>
                          <a:rPr lang="en-US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???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solidFill>
                    <a:schemeClr val="accent6"/>
                  </a:solidFill>
                </a:endParaRPr>
              </a:p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What are the structural properties of multi-head attention that enable efficient learning?</a:t>
                </a:r>
              </a:p>
            </p:txBody>
          </p:sp>
        </mc:Choice>
        <mc:Fallback xmlns="">
          <p:sp>
            <p:nvSpPr>
              <p:cNvPr id="11" name="Content Placeholder 2">
                <a:extLst>
                  <a:ext uri="{FF2B5EF4-FFF2-40B4-BE49-F238E27FC236}">
                    <a16:creationId xmlns:a16="http://schemas.microsoft.com/office/drawing/2014/main" id="{060B2B01-73E2-ED15-D8EC-EE45A58D68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1294412"/>
                <a:ext cx="11838231" cy="5280270"/>
              </a:xfrm>
              <a:prstGeom prst="rect">
                <a:avLst/>
              </a:prstGeom>
              <a:blipFill>
                <a:blip r:embed="rId3"/>
                <a:stretch>
                  <a:fillRect l="-1179" t="-13429" r="-322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0572398-7C58-5AA9-5A82-7497B645741E}"/>
              </a:ext>
            </a:extLst>
          </p:cNvPr>
          <p:cNvSpPr txBox="1"/>
          <p:nvPr/>
        </p:nvSpPr>
        <p:spPr>
          <a:xfrm>
            <a:off x="243840" y="432083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useful moment structure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C3D748-26C8-4D94-C505-B94AC1CDD88D}"/>
              </a:ext>
            </a:extLst>
          </p:cNvPr>
          <p:cNvSpPr txBox="1"/>
          <p:nvPr/>
        </p:nvSpPr>
        <p:spPr>
          <a:xfrm>
            <a:off x="243840" y="330272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product + rotation invariance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2D81E-9369-11C9-327C-D17BF91B7B01}"/>
              </a:ext>
            </a:extLst>
          </p:cNvPr>
          <p:cNvSpPr txBox="1"/>
          <p:nvPr/>
        </p:nvSpPr>
        <p:spPr>
          <a:xfrm>
            <a:off x="243840" y="2290513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multi-index model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6AE03-E3B0-9904-9203-D3D58B331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 WORK ON FEED-FORWARD NETWORKS</a:t>
            </a:r>
          </a:p>
        </p:txBody>
      </p:sp>
    </p:spTree>
    <p:extLst>
      <p:ext uri="{BB962C8B-B14F-4D97-AF65-F5344CB8AC3E}">
        <p14:creationId xmlns:p14="http://schemas.microsoft.com/office/powerpoint/2010/main" val="35837775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D129C4-9EBF-5F2E-11A3-E0F79F94E7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1" y="1294412"/>
                <a:ext cx="11838231" cy="5280270"/>
              </a:xfrm>
              <a:prstGeom prst="rect">
                <a:avLst/>
              </a:prstGeom>
              <a:effectLst/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We only consider small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(at most logarithmic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),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sz="600" dirty="0"/>
              </a:p>
              <a:p>
                <a:pPr marL="0" indent="0">
                  <a:buNone/>
                </a:pPr>
                <a:endParaRPr lang="en-US" sz="2800" dirty="0"/>
              </a:p>
              <a:p>
                <a:pPr marL="0" indent="0">
                  <a:buNone/>
                </a:pPr>
                <a:r>
                  <a:rPr lang="en-US" sz="2800" dirty="0"/>
                  <a:t>To our knowledge, no such result was known even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5AD129C4-9EBF-5F2E-11A3-E0F79F94E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1294412"/>
                <a:ext cx="11838231" cy="5280270"/>
              </a:xfrm>
              <a:prstGeom prst="rect">
                <a:avLst/>
              </a:prstGeom>
              <a:blipFill>
                <a:blip r:embed="rId2"/>
                <a:stretch>
                  <a:fillRect l="-1179" t="-2158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317B356E-9AEE-8847-5FAC-8C4914CD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896B367-9E76-18F2-1AF1-9125C47D718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2028755"/>
                <a:ext cx="11704319" cy="1738058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Thm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-Li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‘24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]: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There is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kumimoji="0" lang="en-US" sz="2800" b="1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𝑶</m:t>
                        </m:r>
                        <m:d>
                          <m:dPr>
                            <m:ctrlPr>
                              <a:rPr kumimoji="0" lang="en-US" sz="2800" b="1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kumimoji="0" lang="en-US" sz="2800" b="1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2800" b="1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kumimoji="0" lang="en-US" sz="2800" b="1" i="1" u="none" strike="noStrike" kern="1200" cap="none" spc="0" normalizeH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p>
                            </m:sSup>
                          </m:e>
                        </m:d>
                      </m:sup>
                    </m:sSup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-time algorithm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for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PAC learning “nice” multi-head attention layers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over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uniformly random Boolean examples to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kumimoji="0" lang="en-US" sz="2800" b="0" i="1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1200" cap="none" spc="0" normalizeH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4896B367-9E76-18F2-1AF1-9125C47D71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028755"/>
                <a:ext cx="11704319" cy="1738058"/>
              </a:xfrm>
              <a:prstGeom prst="roundRect">
                <a:avLst>
                  <a:gd name="adj" fmla="val 6119"/>
                </a:avLst>
              </a:prstGeom>
              <a:blipFill>
                <a:blip r:embed="rId3"/>
                <a:stretch>
                  <a:fillRect l="-866" b="-7194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F308D-6C7A-1CE7-CCA8-9AFDD9E3189F}"/>
                  </a:ext>
                </a:extLst>
              </p:cNvPr>
              <p:cNvSpPr txBox="1"/>
              <p:nvPr/>
            </p:nvSpPr>
            <p:spPr>
              <a:xfrm>
                <a:off x="6162955" y="104931"/>
                <a:ext cx="1738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 # heads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 # tokens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8F308D-6C7A-1CE7-CCA8-9AFDD9E31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55" y="104931"/>
                <a:ext cx="1738425" cy="830997"/>
              </a:xfrm>
              <a:prstGeom prst="rect">
                <a:avLst/>
              </a:prstGeom>
              <a:blipFill>
                <a:blip r:embed="rId4"/>
                <a:stretch>
                  <a:fillRect l="-2174" t="-7576" r="-7246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B3D4B66-2715-DF70-7386-AD1FB96EEF08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4804713"/>
                <a:ext cx="11704319" cy="1517749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lvl="0">
                  <a:lnSpc>
                    <a:spcPct val="110000"/>
                  </a:lnSpc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Thm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[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EC306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C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-Li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‘24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]: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For general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mult</a:t>
                </a:r>
                <a:r>
                  <a:rPr lang="en-US" sz="2800" dirty="0" err="1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i</a:t>
                </a: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-head attention layers, even for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 </a:t>
                </a:r>
              </a:p>
              <a:p>
                <a:pPr lvl="0">
                  <a:lnSpc>
                    <a:spcPct val="110000"/>
                  </a:lnSpc>
                  <a:defRPr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[SQ lower bound]: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 Any statistical query alg. requires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2400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𝛀</m:t>
                        </m:r>
                        <m:d>
                          <m:dPr>
                            <m:ctrlP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d>
                      </m:sup>
                    </m:sSup>
                  </m:oMath>
                </a14:m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queries/inv. tolerance</a:t>
                </a:r>
              </a:p>
              <a:p>
                <a:pPr lvl="0">
                  <a:lnSpc>
                    <a:spcPct val="110000"/>
                  </a:lnSpc>
                  <a:defRPr/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[Crypto lower bound]: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 Assuming 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LWE variant, </a:t>
                </a:r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cannot be done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 time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4B3D4B66-2715-DF70-7386-AD1FB96EEF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804713"/>
                <a:ext cx="11704319" cy="1517749"/>
              </a:xfrm>
              <a:prstGeom prst="roundRect">
                <a:avLst>
                  <a:gd name="adj" fmla="val 6119"/>
                </a:avLst>
              </a:prstGeom>
              <a:blipFill>
                <a:blip r:embed="rId5"/>
                <a:stretch>
                  <a:fillRect l="-866" b="-6557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C18312-B427-6634-3509-0625F29DA6B6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C18312-B427-6634-3509-0625F29DA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6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896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5C3D-8A42-C77E-57AB-4285D94A68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</p:spPr>
            <p:txBody>
              <a:bodyPr numCol="1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only consider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(at most logarithmic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Attention matrices: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</a:t>
                </a:r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Incoherence: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d>
                          </m:e>
                        </m:d>
                      </m:den>
                    </m:f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Stable rank not too small: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85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sz="2400" b="1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m:rPr>
                        <m:lit/>
                      </m:rP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</m:oMath>
                </a14:m>
                <a:endParaRPr lang="en-US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Diagonals not too heavy: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Tr</m:t>
                    </m:r>
                    <m:d>
                      <m:dPr>
                        <m:ctrlPr>
                          <a:rPr lang="en-US" sz="24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e>
                    </m:d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func>
                      </m:e>
                    </m:rad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Columns not too heavy: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1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b="1" i="1" smtClean="0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b="1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𝚯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b>
                                <m:r>
                                  <a:rPr lang="en-US" sz="2400" b="1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:,</m:t>
                                </m:r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Non-arithmetic:</a:t>
                </a:r>
                <a:r>
                  <a:rPr lang="en-US" sz="2400" b="1" dirty="0"/>
                  <a:t> </a:t>
                </a:r>
                <a:r>
                  <a:rPr lang="en-US" sz="2400" dirty="0"/>
                  <a:t>entries are somewhat far from any lattice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Norms comparable + bounded: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≍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polylog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9A5C3D-8A42-C77E-57AB-4285D94A68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  <a:blipFill>
                <a:blip r:embed="rId3"/>
                <a:stretch>
                  <a:fillRect l="-1193" t="-2158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468F859-72D3-2D56-80B4-366503C1E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PRINT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3AC10C-8352-547D-8537-AB4C98C8E412}"/>
              </a:ext>
            </a:extLst>
          </p:cNvPr>
          <p:cNvCxnSpPr>
            <a:cxnSpLocks/>
          </p:cNvCxnSpPr>
          <p:nvPr/>
        </p:nvCxnSpPr>
        <p:spPr>
          <a:xfrm>
            <a:off x="374755" y="4392117"/>
            <a:ext cx="1157340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317CF0-F8B3-22DD-039B-25C487AB3ECA}"/>
              </a:ext>
            </a:extLst>
          </p:cNvPr>
          <p:cNvCxnSpPr>
            <a:cxnSpLocks/>
          </p:cNvCxnSpPr>
          <p:nvPr/>
        </p:nvCxnSpPr>
        <p:spPr>
          <a:xfrm>
            <a:off x="374755" y="5863651"/>
            <a:ext cx="1157340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9A6AB9-2399-8E99-B7FE-27110D949AC5}"/>
              </a:ext>
            </a:extLst>
          </p:cNvPr>
          <p:cNvSpPr txBox="1"/>
          <p:nvPr/>
        </p:nvSpPr>
        <p:spPr>
          <a:xfrm>
            <a:off x="8418226" y="3644624"/>
            <a:ext cx="355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so that diagonal entries of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softmax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 don’t behave differently  from off-diagonals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2E093-31A8-E46B-C3AC-CF8D4DDD7A5D}"/>
              </a:ext>
            </a:extLst>
          </p:cNvPr>
          <p:cNvSpPr txBox="1"/>
          <p:nvPr/>
        </p:nvSpPr>
        <p:spPr>
          <a:xfrm>
            <a:off x="9884765" y="5940947"/>
            <a:ext cx="2091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can probably handle more diverse norms with (a lot) more work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A68DA0-9EA9-E33C-E766-9D53A984A54A}"/>
              </a:ext>
            </a:extLst>
          </p:cNvPr>
          <p:cNvSpPr txBox="1"/>
          <p:nvPr/>
        </p:nvSpPr>
        <p:spPr>
          <a:xfrm>
            <a:off x="9184974" y="4703493"/>
            <a:ext cx="2763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for handling quirks of </a:t>
            </a:r>
          </a:p>
          <a:p>
            <a:pPr algn="r"/>
            <a:r>
              <a:rPr lang="en-US" sz="1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Boolean input distribution </a:t>
            </a:r>
          </a:p>
          <a:p>
            <a:pPr algn="r"/>
            <a:r>
              <a:rPr lang="en-US" sz="14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(e.g. lack of anti-concentration)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C80EB0-C4F5-242B-990F-B1B2ABC69FA7}"/>
              </a:ext>
            </a:extLst>
          </p:cNvPr>
          <p:cNvSpPr txBox="1"/>
          <p:nvPr/>
        </p:nvSpPr>
        <p:spPr>
          <a:xfrm>
            <a:off x="9884765" y="2801473"/>
            <a:ext cx="209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removing these would require new ideas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9A04BFD7-0273-DCFD-B6BC-678A36D92A99}"/>
              </a:ext>
            </a:extLst>
          </p:cNvPr>
          <p:cNvSpPr/>
          <p:nvPr/>
        </p:nvSpPr>
        <p:spPr>
          <a:xfrm>
            <a:off x="9646173" y="2560095"/>
            <a:ext cx="267324" cy="980274"/>
          </a:xfrm>
          <a:prstGeom prst="rightBrac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6FADDD94-86B1-7DD3-7E29-8E0178E42602}"/>
              </a:ext>
            </a:extLst>
          </p:cNvPr>
          <p:cNvSpPr/>
          <p:nvPr/>
        </p:nvSpPr>
        <p:spPr>
          <a:xfrm>
            <a:off x="8861690" y="4576541"/>
            <a:ext cx="267324" cy="980274"/>
          </a:xfrm>
          <a:prstGeom prst="rightBrac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E4E92B-707C-B8EC-07DE-E56E6D0CBB69}"/>
                  </a:ext>
                </a:extLst>
              </p:cNvPr>
              <p:cNvSpPr txBox="1"/>
              <p:nvPr/>
            </p:nvSpPr>
            <p:spPr>
              <a:xfrm>
                <a:off x="6162955" y="104931"/>
                <a:ext cx="1738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 # heads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 # tokens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E4E92B-707C-B8EC-07DE-E56E6D0CB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55" y="104931"/>
                <a:ext cx="1738425" cy="830997"/>
              </a:xfrm>
              <a:prstGeom prst="rect">
                <a:avLst/>
              </a:prstGeom>
              <a:blipFill>
                <a:blip r:embed="rId4"/>
                <a:stretch>
                  <a:fillRect l="-2174" t="-7576" r="-7246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D6AD22-08DD-8CA8-2124-EE268EE05BD1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D6AD22-08DD-8CA8-2124-EE268EE05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3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77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883F-053D-3890-59CE-2F61570AA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D21E6-9DD4-7F28-F158-6C74359A8B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</p:spPr>
            <p:txBody>
              <a:bodyPr numCol="1"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We only consider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(at most logarithmic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),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3"/>
                    </a:solidFill>
                  </a:rPr>
                  <a:t>Projection matrices: 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</a:t>
                </a:r>
                <a:endParaRPr lang="en-US" dirty="0">
                  <a:solidFill>
                    <a:schemeClr val="accent3"/>
                  </a:solidFill>
                </a:endParaRPr>
              </a:p>
              <a:p>
                <a:pPr>
                  <a:spcAft>
                    <a:spcPts val="500"/>
                  </a:spcAft>
                </a:pPr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Incoherence: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endParaRPr lang="en-US" sz="100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Stable rank not too small: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Sup>
                      <m:sSubSup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op</m:t>
                        </m:r>
                      </m:sub>
                      <m:sup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400" b="1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11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endParaRPr lang="en-US" sz="16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r>
                  <a:rPr lang="en-US" sz="24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Norms not too different: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≲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85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sSubSup>
                      <m:sSubSupPr>
                        <m:ctrlP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400" b="0" i="1" smtClean="0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𝐖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, 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85FF"/>
                        </a:solidFill>
                        <a:latin typeface="Cambria Math" panose="02040503050406030204" pitchFamily="18" charset="0"/>
                      </a:rPr>
                      <m:t>r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is stable rank of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’s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BD21E6-9DD4-7F28-F158-6C74359A8B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  <a:blipFill>
                <a:blip r:embed="rId3"/>
                <a:stretch>
                  <a:fillRect l="-1193" t="-2158" b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B1FF9933-3B14-9C22-D7CF-7768A4EC8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PRINT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76F2EE-722E-96C9-297C-2DD951420EE8}"/>
                  </a:ext>
                </a:extLst>
              </p:cNvPr>
              <p:cNvSpPr txBox="1"/>
              <p:nvPr/>
            </p:nvSpPr>
            <p:spPr>
              <a:xfrm>
                <a:off x="10656258" y="5471191"/>
                <a:ext cx="1422817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much milder than for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bg2">
                            <a:lumMod val="7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7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’s, can probably remove with more work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776F2EE-722E-96C9-297C-2DD95142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6258" y="5471191"/>
                <a:ext cx="1422817" cy="1169551"/>
              </a:xfrm>
              <a:prstGeom prst="rect">
                <a:avLst/>
              </a:prstGeom>
              <a:blipFill>
                <a:blip r:embed="rId4"/>
                <a:stretch>
                  <a:fillRect t="-2174" r="-7143" b="-7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87038E-3C95-97A9-BC3F-D21609CBFA8D}"/>
                  </a:ext>
                </a:extLst>
              </p:cNvPr>
              <p:cNvSpPr txBox="1"/>
              <p:nvPr/>
            </p:nvSpPr>
            <p:spPr>
              <a:xfrm>
                <a:off x="9914492" y="2573178"/>
                <a:ext cx="20673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much milder than for </a:t>
                </a:r>
                <a14:m>
                  <m:oMath xmlns:m="http://schemas.openxmlformats.org/officeDocument/2006/math">
                    <m:r>
                      <a:rPr lang="en-US" sz="1400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lang="en-US" sz="1400" b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’s, but removing would still require new ideas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F87038E-3C95-97A9-BC3F-D21609CBF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492" y="2573178"/>
                <a:ext cx="2067395" cy="954107"/>
              </a:xfrm>
              <a:prstGeom prst="rect">
                <a:avLst/>
              </a:prstGeom>
              <a:blipFill>
                <a:blip r:embed="rId5"/>
                <a:stretch>
                  <a:fillRect t="-1316" r="-426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5C49D01-D834-8062-4CC6-2E902108C4E8}"/>
              </a:ext>
            </a:extLst>
          </p:cNvPr>
          <p:cNvCxnSpPr>
            <a:cxnSpLocks/>
          </p:cNvCxnSpPr>
          <p:nvPr/>
        </p:nvCxnSpPr>
        <p:spPr>
          <a:xfrm>
            <a:off x="374755" y="3822491"/>
            <a:ext cx="1157340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9FBE3D-3ADB-5778-E7DA-09B6C28C7C3D}"/>
              </a:ext>
            </a:extLst>
          </p:cNvPr>
          <p:cNvCxnSpPr>
            <a:cxnSpLocks/>
          </p:cNvCxnSpPr>
          <p:nvPr/>
        </p:nvCxnSpPr>
        <p:spPr>
          <a:xfrm>
            <a:off x="374755" y="5863651"/>
            <a:ext cx="10281503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43909705-4A90-388A-B35F-5A93BC9D3161}"/>
              </a:ext>
            </a:extLst>
          </p:cNvPr>
          <p:cNvSpPr/>
          <p:nvPr/>
        </p:nvSpPr>
        <p:spPr>
          <a:xfrm>
            <a:off x="9647168" y="2560095"/>
            <a:ext cx="267324" cy="980274"/>
          </a:xfrm>
          <a:prstGeom prst="rightBrac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C1C970-13BC-C3E6-482F-DF83FFE07A3C}"/>
                  </a:ext>
                </a:extLst>
              </p:cNvPr>
              <p:cNvSpPr txBox="1"/>
              <p:nvPr/>
            </p:nvSpPr>
            <p:spPr>
              <a:xfrm>
                <a:off x="6162955" y="104931"/>
                <a:ext cx="173842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 # heads</a:t>
                </a:r>
              </a:p>
              <a:p>
                <a:pPr algn="l"/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 # tokens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CC1C970-13BC-C3E6-482F-DF83FFE07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955" y="104931"/>
                <a:ext cx="1738425" cy="830997"/>
              </a:xfrm>
              <a:prstGeom prst="rect">
                <a:avLst/>
              </a:prstGeom>
              <a:blipFill>
                <a:blip r:embed="rId6"/>
                <a:stretch>
                  <a:fillRect l="-2174" t="-7576" r="-7246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247B0A-C30B-27DA-CA13-309F17B69ACC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9247B0A-C30B-27DA-CA13-309F17B69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7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85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1CA46-20DE-006D-DFBA-8593C297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1694-C309-D837-491A-421FC04FE2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14803"/>
            <a:ext cx="11704320" cy="2828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Preliminaries and setup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Prior work and our results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Algorithm outline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1758954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7D3F-4708-01DB-9391-BEC1F5E8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5C588-EFB7-3816-C723-F98E9D9A0B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:r>
                  <a:rPr lang="en-US" dirty="0"/>
                  <a:t>Crudely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Crudely estimate affine hull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’s:</a:t>
                </a:r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0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Epsilon-net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25C588-EFB7-3816-C723-F98E9D9A0B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302" t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BE6470-C2ED-B5A9-69AD-085661F0D763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1BE6470-C2ED-B5A9-69AD-085661F0D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4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60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3986B8-2BFA-6B63-29F3-9F435F185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78F09-7670-EB21-3E6E-80442D92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1AA0B-9FA8-658D-109A-27F8FC8B09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:r>
                  <a:rPr lang="en-US" dirty="0"/>
                  <a:t>Crudely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Crudely estimate affine hull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Epsilon-net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A71AA0B-9FA8-658D-109A-27F8FC8B09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302" t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21FFD8-B52C-E696-BA41-E80B17280152}"/>
              </a:ext>
            </a:extLst>
          </p:cNvPr>
          <p:cNvSpPr/>
          <p:nvPr/>
        </p:nvSpPr>
        <p:spPr>
          <a:xfrm>
            <a:off x="134912" y="1294411"/>
            <a:ext cx="11813248" cy="2498100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0A21D-5C0C-426F-8FAA-377B9CB0B764}"/>
              </a:ext>
            </a:extLst>
          </p:cNvPr>
          <p:cNvSpPr txBox="1"/>
          <p:nvPr/>
        </p:nvSpPr>
        <p:spPr>
          <a:xfrm>
            <a:off x="7804077" y="3934546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hardest part of the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89C62-0E78-3DB3-F658-EDB855EE5F71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F789C62-0E78-3DB3-F658-EDB855EE5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4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1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5002C-6894-CD14-9A6A-F97E0F382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6BD098-80BE-DEB2-6532-D3334A6FA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45237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Architecture behind state-of-the-art approaches to NLP and vision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Wildly successful in practice, poorly understood in theory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This talk:</a:t>
            </a:r>
            <a:r>
              <a:rPr lang="en-US" dirty="0"/>
              <a:t> clean sandbox where we can hope to rigorously study learnability of these functions, first provable learnability results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Comes in wake of ~10 </a:t>
            </a:r>
            <a:r>
              <a:rPr lang="en-US" dirty="0" err="1"/>
              <a:t>yrs</a:t>
            </a:r>
            <a:r>
              <a:rPr lang="en-US" dirty="0"/>
              <a:t> of theoretical work on learning feedforward architectures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(for which many mysteries still remain!)</a:t>
            </a:r>
          </a:p>
          <a:p>
            <a:pPr marL="46355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Outlook:</a:t>
            </a:r>
            <a:r>
              <a:rPr lang="en-US" dirty="0"/>
              <a:t> theory for learning transformers could shape out very differently!</a:t>
            </a:r>
          </a:p>
        </p:txBody>
      </p:sp>
    </p:spTree>
    <p:extLst>
      <p:ext uri="{BB962C8B-B14F-4D97-AF65-F5344CB8AC3E}">
        <p14:creationId xmlns:p14="http://schemas.microsoft.com/office/powerpoint/2010/main" val="12962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A92FE-0FA0-DA28-B6FE-10C685559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5E70-F043-5774-0BA8-ED2A635D7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2376-B92D-A8ED-89F4-6D865A2759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:r>
                  <a:rPr lang="en-US" dirty="0"/>
                  <a:t>Crudely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Crudely estimate affine hull </a:t>
                </a:r>
                <a14:m>
                  <m:oMath xmlns:m="http://schemas.openxmlformats.org/officeDocument/2006/math">
                    <m:r>
                      <a:rPr lang="en-US" b="1" smtClean="0">
                        <a:solidFill>
                          <a:schemeClr val="accent5">
                            <a:lumMod val="60000"/>
                            <a:lumOff val="4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>
                        <a:solidFill>
                          <a:schemeClr val="accent1">
                            <a:lumMod val="40000"/>
                            <a:lumOff val="6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’s:</a:t>
                </a:r>
              </a:p>
              <a:p>
                <a:pPr marL="0" indent="0" algn="ctr">
                  <a:buNone/>
                </a:pPr>
                <a:r>
                  <a:rPr lang="en-US" b="0" dirty="0">
                    <a:solidFill>
                      <a:schemeClr val="accent1">
                        <a:lumMod val="40000"/>
                        <a:lumOff val="60000"/>
                        <a:alpha val="1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0" i="0" smtClean="0">
                        <a:solidFill>
                          <a:schemeClr val="accent5">
                            <a:lumMod val="60000"/>
                            <a:lumOff val="4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1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  <a:alpha val="15000"/>
                      </a:schemeClr>
                    </a:solidFill>
                  </a:rPr>
                  <a:t> 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Refine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  <a:alpha val="15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Refine estimate for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solidFill>
                          <a:schemeClr val="accent5">
                            <a:lumMod val="60000"/>
                            <a:lumOff val="4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  <a:alpha val="15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3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3">
                      <a:alpha val="15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Epsilon-net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 to learn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  <a:alpha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C72376-B92D-A8ED-89F4-6D865A2759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302" t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2E38736-5C1D-B5B7-4338-88AB1443D50F}"/>
              </a:ext>
            </a:extLst>
          </p:cNvPr>
          <p:cNvSpPr/>
          <p:nvPr/>
        </p:nvSpPr>
        <p:spPr>
          <a:xfrm>
            <a:off x="134912" y="1294411"/>
            <a:ext cx="11813248" cy="2498100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60136-ABC1-94F8-F4E3-64918321B4BF}"/>
              </a:ext>
            </a:extLst>
          </p:cNvPr>
          <p:cNvSpPr txBox="1"/>
          <p:nvPr/>
        </p:nvSpPr>
        <p:spPr>
          <a:xfrm>
            <a:off x="7804077" y="3934546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hardest part of the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04500-9F60-C974-D5BE-7AF025F38C3F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604500-9F60-C974-D5BE-7AF025F38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4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977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ECBC5-518E-C042-9C33-4B2107C21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2CCDE-F1E8-4E3F-579F-A1B21613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14803"/>
            <a:ext cx="11704320" cy="2828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Preliminaries and setup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Prior work and our results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Algorithm outline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3280328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3C5851-5CB9-0C08-6442-67513ABF24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F3C5851-5CB9-0C08-6442-67513ABF24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061" t="-87500" b="-1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38581-E6DF-5339-0773-D6640791AF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867465"/>
                <a:ext cx="11704320" cy="29905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More succinctly,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b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  <m:r>
                      <a:rPr lang="en-US" b="1" i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1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softmax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so by linearity suffices to show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F38581-E6DF-5339-0773-D6640791AF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867465"/>
                <a:ext cx="11704320" cy="2990535"/>
              </a:xfrm>
              <a:blipFill>
                <a:blip r:embed="rId3"/>
                <a:stretch>
                  <a:fillRect l="-1193" t="-4661" b="-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8517A1C-DDAD-4148-7777-87159B316B9E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1294411"/>
                <a:ext cx="11704319" cy="2336104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Lemma: 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If we train a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single attention head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𝚯</m:t>
                        </m:r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𝐗𝐖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initialized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with a 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single step of gradient descent on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kumimoji="0" lang="en-US" sz="28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</a:t>
                </a:r>
                <a:r>
                  <a:rPr kumimoji="0" lang="en-US" sz="28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w.r.t</a:t>
                </a:r>
                <a:endParaRPr kumimoji="0" lang="en-US" sz="28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  <a:p>
                <a:pPr lvl="0" algn="ctr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𝔼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𝐘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softmax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𝐗𝐖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then the resulting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85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-close in </a:t>
                </a:r>
                <a:r>
                  <a:rPr kumimoji="0" lang="en-US" sz="28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Frobenius</a:t>
                </a:r>
                <a:r>
                  <a:rPr kumimoji="0" lang="en-US" sz="280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norm</a:t>
                </a:r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28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6" name="Rounded Rectangle 5">
                <a:extLst>
                  <a:ext uri="{FF2B5EF4-FFF2-40B4-BE49-F238E27FC236}">
                    <a16:creationId xmlns:a16="http://schemas.microsoft.com/office/drawing/2014/main" id="{48517A1C-DDAD-4148-7777-87159B316B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19" cy="2336104"/>
              </a:xfrm>
              <a:prstGeom prst="roundRect">
                <a:avLst>
                  <a:gd name="adj" fmla="val 6119"/>
                </a:avLst>
              </a:prstGeom>
              <a:blipFill>
                <a:blip r:embed="rId4"/>
                <a:stretch>
                  <a:fillRect l="-758" b="-41935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D92503-DED4-FE4F-64D5-E3642D9AB1F4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D92503-DED4-FE4F-64D5-E3642D9AB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5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3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EE89CE-C17E-3A62-7F83-B98291FE4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A470A-6D8A-A3D6-75CC-CC19943A1A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3867465"/>
                <a:ext cx="11704320" cy="24823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More succinctly,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>
                  <a:buNone/>
                </a:pPr>
                <a:r>
                  <a:rPr lang="en-US" dirty="0"/>
                  <a:t>Recall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softmax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so by linearity suffices to show</a:t>
                </a:r>
              </a:p>
              <a:p>
                <a:pPr marL="0" indent="0">
                  <a:buNone/>
                </a:pPr>
                <a:endParaRPr lang="en-US" sz="500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1A470A-6D8A-A3D6-75CC-CC19943A1A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3867465"/>
                <a:ext cx="11704320" cy="2482367"/>
              </a:xfrm>
              <a:blipFill>
                <a:blip r:embed="rId3"/>
                <a:stretch>
                  <a:fillRect l="-1193" t="-5584" b="-20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7EDDD1-1021-917A-B7D7-EBFEA6DCD1E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7EDDD1-1021-917A-B7D7-EBFEA6DCD1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61" t="-87500" b="-1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B0F604E-60DD-CF25-8873-96EF52C10F39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243840" y="1294411"/>
                <a:ext cx="11704319" cy="2336104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tIns="91440" bIns="91440" rtlCol="0" anchor="ctr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Lemma: </a:t>
                </a:r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If we train a 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single attention head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2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𝚯</m:t>
                        </m:r>
                        <m:sSup>
                          <m:sSupPr>
                            <m:ctrlP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kumimoji="0" lang="en-US" sz="2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𝐗𝐖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with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r>
                  <a:rPr kumimoji="0" 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initialized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with a 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single step of gradient descent on </a:t>
                </a:r>
                <a14:m>
                  <m:oMath xmlns:m="http://schemas.openxmlformats.org/officeDocument/2006/math">
                    <m:r>
                      <a:rPr kumimoji="0" lang="en-US" sz="2800" b="1" i="0" u="none" strike="noStrike" kern="1200" cap="none" spc="0" normalizeH="0" noProof="0" dirty="0" smtClean="0">
                        <a:ln>
                          <a:noFill/>
                        </a:ln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kumimoji="0" lang="en-US" sz="28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</a:t>
                </a:r>
                <a:r>
                  <a:rPr kumimoji="0" lang="en-US" sz="28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w.r.t</a:t>
                </a:r>
                <a:endParaRPr kumimoji="0" lang="en-US" sz="28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  <a:p>
                <a:pPr lvl="0" algn="ctr">
                  <a:lnSpc>
                    <a:spcPct val="110000"/>
                  </a:lnSpc>
                  <a:defRPr/>
                </a:pPr>
                <a14:m>
                  <m:oMath xmlns:m="http://schemas.openxmlformats.org/officeDocument/2006/math"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≔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𝔼</m:t>
                    </m:r>
                    <m:r>
                      <a:rPr kumimoji="0" 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0" smtClean="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𝐘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softmax</m:t>
                            </m:r>
                            <m:d>
                              <m:dPr>
                                <m:ctrlPr>
                                  <a:rPr lang="en-US" sz="2800" b="1" i="1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sz="2800" b="1">
                                    <a:solidFill>
                                      <a:schemeClr val="accent2">
                                        <a:lumMod val="20000"/>
                                        <a:lumOff val="8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𝑿</m:t>
                                    </m:r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⊤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800" b="1"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𝐗𝐖</m:t>
                            </m:r>
                          </m:e>
                        </m:d>
                      </m:e>
                      <m:sub>
                        <m: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,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then the resulting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0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rgbClr val="FF85FF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-close in </a:t>
                </a:r>
                <a:r>
                  <a:rPr kumimoji="0" lang="en-US" sz="280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Frobenius</a:t>
                </a:r>
                <a:r>
                  <a:rPr kumimoji="0" lang="en-US" sz="280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norm</a:t>
                </a:r>
                <a:r>
                  <a:rPr kumimoji="0" lang="en-US" sz="280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IBM Plex Sans" panose="020B0503050203000203" pitchFamily="34" charset="0"/>
                  </a:rPr>
                  <a:t>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2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  <m:sub>
                            <m:r>
                              <a:rPr kumimoji="0" lang="en-US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accent2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kumimoji="0" lang="en-US" sz="280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7" name="Rounded Rectangle 6">
                <a:extLst>
                  <a:ext uri="{FF2B5EF4-FFF2-40B4-BE49-F238E27FC236}">
                    <a16:creationId xmlns:a16="http://schemas.microsoft.com/office/drawing/2014/main" id="{5B0F604E-60DD-CF25-8873-96EF52C10F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294411"/>
                <a:ext cx="11704319" cy="2336104"/>
              </a:xfrm>
              <a:prstGeom prst="roundRect">
                <a:avLst>
                  <a:gd name="adj" fmla="val 6119"/>
                </a:avLst>
              </a:prstGeom>
              <a:blipFill>
                <a:blip r:embed="rId5"/>
                <a:stretch>
                  <a:fillRect l="-758" b="-41935"/>
                </a:stretch>
              </a:blipFill>
              <a:ln w="12700">
                <a:solidFill>
                  <a:schemeClr val="accent2">
                    <a:lumMod val="20000"/>
                    <a:lumOff val="8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F7F47-DA78-35BC-6F22-74D9DC6BD625}"/>
                  </a:ext>
                </a:extLst>
              </p:cNvPr>
              <p:cNvSpPr txBox="1"/>
              <p:nvPr/>
            </p:nvSpPr>
            <p:spPr>
              <a:xfrm>
                <a:off x="2910589" y="5888328"/>
                <a:ext cx="6100996" cy="820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8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solidFill>
                                    <a:srgbClr val="FEC306">
                                      <a:lumMod val="60000"/>
                                      <a:lumOff val="40000"/>
                                    </a:srgb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800" b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800" b="1">
                                      <a:solidFill>
                                        <a:srgbClr val="FEC306">
                                          <a:lumMod val="60000"/>
                                          <a:lumOff val="40000"/>
                                        </a:srgb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800" i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1">
                          <a:solidFill>
                            <a:srgbClr val="FEC306">
                              <a:lumMod val="60000"/>
                              <a:lumOff val="40000"/>
                            </a:srgb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𝐈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rgbClr val="FEC306">
                                  <a:lumMod val="60000"/>
                                  <a:lumOff val="40000"/>
                                </a:srgb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rgbClr val="FEC306">
                      <a:lumMod val="60000"/>
                      <a:lumOff val="40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EBF7F47-DA78-35BC-6F22-74D9DC6BD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89" y="5888328"/>
                <a:ext cx="6100996" cy="820866"/>
              </a:xfrm>
              <a:prstGeom prst="rect">
                <a:avLst/>
              </a:prstGeom>
              <a:blipFill>
                <a:blip r:embed="rId6"/>
                <a:stretch>
                  <a:fillRect t="-606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6E4F7E-9C33-2D55-E2A3-28A516C9ADB8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26E4F7E-9C33-2D55-E2A3-28A516C9A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7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7981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74A40-B0AF-9D8F-A915-A1CF0B824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C1C118-9DEA-FE1F-E943-79CE3E8F57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2398427"/>
                <a:ext cx="11704320" cy="395140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Intuition:</a:t>
                </a:r>
                <a:r>
                  <a:rPr lang="en-US" dirty="0"/>
                  <a:t> if the inner </a:t>
                </a:r>
                <a:r>
                  <a:rPr lang="en-US" dirty="0" err="1"/>
                  <a:t>softmax</a:t>
                </a:r>
                <a:r>
                  <a:rPr lang="en-US" dirty="0"/>
                  <a:t> concentrated tightly around its expectation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softmax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b="1" i="0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𝐢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</m:e>
                              <m:sup>
                                <m:r>
                                  <a:rPr lang="en-US" b="1" i="0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dirty="0"/>
                  <a:t>, then the above would be</a:t>
                </a:r>
              </a:p>
              <a:p>
                <a:pPr marL="4122738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  <m:r>
                            <a:rPr lang="en-US" b="1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</m:oMath>
                  </m:oMathPara>
                </a14:m>
                <a:endParaRPr lang="en-US" b="1" i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122738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Tr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𝚫</m:t>
                          </m:r>
                        </m:e>
                      </m:d>
                    </m:oMath>
                  </m:oMathPara>
                </a14:m>
                <a:endParaRPr lang="en-US" i="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122738" indent="0">
                  <a:lnSpc>
                    <a:spcPct val="11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𝐈</m:t>
                      </m:r>
                      <m:sSub>
                        <m:sSubPr>
                          <m:ctrlPr>
                            <a:rPr lang="en-US" b="1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C1C118-9DEA-FE1F-E943-79CE3E8F57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2398427"/>
                <a:ext cx="11704320" cy="3951406"/>
              </a:xfrm>
              <a:blipFill>
                <a:blip r:embed="rId3"/>
                <a:stretch>
                  <a:fillRect l="-1193" t="-1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86F673-9A32-C00C-1858-958F958BCCA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286F673-9A32-C00C-1858-958F958BCC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61" t="-87500" b="-1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9681E3-4FCE-A08F-EC17-BA6BB46A58C7}"/>
                  </a:ext>
                </a:extLst>
              </p:cNvPr>
              <p:cNvSpPr txBox="1"/>
              <p:nvPr/>
            </p:nvSpPr>
            <p:spPr>
              <a:xfrm>
                <a:off x="3045502" y="1349639"/>
                <a:ext cx="6100996" cy="8208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den>
                      </m:f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2800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sz="2800" b="1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sub>
                          </m:sSub>
                          <m:r>
                            <a:rPr lang="en-US" sz="280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800" b="1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800" b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𝐢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800" b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800" b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 b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𝐈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𝐝</m:t>
                          </m:r>
                        </m:e>
                        <m:sub>
                          <m:r>
                            <a:rPr lang="en-US" sz="2800" b="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sz="28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9681E3-4FCE-A08F-EC17-BA6BB46A58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502" y="1349639"/>
                <a:ext cx="6100996" cy="820866"/>
              </a:xfrm>
              <a:prstGeom prst="rect">
                <a:avLst/>
              </a:prstGeom>
              <a:blipFill>
                <a:blip r:embed="rId5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3B1238-7E93-E138-711B-C16C58B0C760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03B1238-7E93-E138-711B-C16C58B0C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6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02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E9DC5-0510-B5D9-ABB8-17B293BCB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292A3-257C-8E79-2D1F-1E366041B0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349638"/>
                <a:ext cx="11704320" cy="5350100"/>
              </a:xfrm>
            </p:spPr>
            <p:txBody>
              <a:bodyPr>
                <a:normAutofit/>
              </a:bodyPr>
              <a:lstStyle/>
              <a:p>
                <a:pPr marL="14288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accent6"/>
                    </a:solidFill>
                  </a:rPr>
                  <a:t>Unfortunately, we don’t in general have such good concentration…</a:t>
                </a:r>
              </a:p>
              <a:p>
                <a:pPr marL="14288" indent="0">
                  <a:lnSpc>
                    <a:spcPct val="110000"/>
                  </a:lnSpc>
                  <a:buNone/>
                </a:pPr>
                <a:r>
                  <a:rPr lang="en-US" b="1" i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Example: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𝑁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0,0.01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200×200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14288" indent="0">
                  <a:lnSpc>
                    <a:spcPct val="110000"/>
                  </a:lnSpc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14288" indent="0">
                  <a:lnSpc>
                    <a:spcPct val="110000"/>
                  </a:lnSpc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14288" indent="0">
                  <a:lnSpc>
                    <a:spcPct val="110000"/>
                  </a:lnSpc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14288" indent="0">
                  <a:lnSpc>
                    <a:spcPct val="110000"/>
                  </a:lnSpc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14288" indent="0">
                  <a:lnSpc>
                    <a:spcPct val="110000"/>
                  </a:lnSpc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14288" indent="0">
                  <a:lnSpc>
                    <a:spcPct val="110000"/>
                  </a:lnSpc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Instead, we argue that,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conditioned on the Hamming weight of fixed substrings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,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conditional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expectation of </a:t>
                </a:r>
                <a:r>
                  <a:rPr lang="en-US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softmax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concentrates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FF292A3-257C-8E79-2D1F-1E366041B0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349638"/>
                <a:ext cx="11704320" cy="5350100"/>
              </a:xfrm>
              <a:blipFill>
                <a:blip r:embed="rId3"/>
                <a:stretch>
                  <a:fillRect l="-1085" t="-948" b="-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A9919D-2271-BF25-0D59-AFB3259637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ESTIMATING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AA9919D-2271-BF25-0D59-AFB3259637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61" t="-87500" b="-13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07E67A00-70F2-11D3-C894-4695B18F3395}"/>
              </a:ext>
            </a:extLst>
          </p:cNvPr>
          <p:cNvGrpSpPr/>
          <p:nvPr/>
        </p:nvGrpSpPr>
        <p:grpSpPr>
          <a:xfrm>
            <a:off x="3459193" y="2717420"/>
            <a:ext cx="5273613" cy="2682296"/>
            <a:chOff x="2961108" y="2717420"/>
            <a:chExt cx="6241279" cy="3174476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4F66F40E-7F57-8EF4-5F0B-B8EDA2073C8C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61" t="2443" r="2237" b="8211"/>
            <a:stretch/>
          </p:blipFill>
          <p:spPr bwMode="auto">
            <a:xfrm>
              <a:off x="2961108" y="2717420"/>
              <a:ext cx="2569464" cy="2569464"/>
            </a:xfrm>
            <a:prstGeom prst="roundRect">
              <a:avLst>
                <a:gd name="adj" fmla="val 6757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498F0F06-4935-7463-8CE1-FD0A702D8F4A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7" t="2660" r="2695" b="8768"/>
            <a:stretch/>
          </p:blipFill>
          <p:spPr bwMode="auto">
            <a:xfrm>
              <a:off x="6632923" y="2717420"/>
              <a:ext cx="2569464" cy="2569464"/>
            </a:xfrm>
            <a:prstGeom prst="roundRect">
              <a:avLst>
                <a:gd name="adj" fmla="val 6306"/>
              </a:avLst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4E64CB4-EBFD-2707-6288-2364241DA325}"/>
                </a:ext>
              </a:extLst>
            </p:cNvPr>
            <p:cNvSpPr txBox="1"/>
            <p:nvPr/>
          </p:nvSpPr>
          <p:spPr>
            <a:xfrm>
              <a:off x="3338380" y="5345519"/>
              <a:ext cx="1814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rPr>
                <a:t>expectation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95FDDE-5E35-6391-2556-5E985B0992C6}"/>
                </a:ext>
              </a:extLst>
            </p:cNvPr>
            <p:cNvSpPr txBox="1"/>
            <p:nvPr/>
          </p:nvSpPr>
          <p:spPr>
            <a:xfrm>
              <a:off x="7295203" y="5345519"/>
              <a:ext cx="1244905" cy="5463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rPr>
                <a:t>reality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F19CD-BB20-150C-5867-B52E42B7969F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5CF19CD-BB20-150C-5867-B52E42B79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7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54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62858-08EC-ACE6-4CE2-33C6557D1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7AF32-28F3-B53B-641C-A4535E8E9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E2937-577D-806F-C313-345228510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:r>
                  <a:rPr lang="en-US" dirty="0"/>
                  <a:t>Crudely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Crudely estimate affine hull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Epsilon-net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3E2937-577D-806F-C313-345228510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302" t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3DA95A2-290D-7B39-93F5-48B52C34E900}"/>
              </a:ext>
            </a:extLst>
          </p:cNvPr>
          <p:cNvSpPr/>
          <p:nvPr/>
        </p:nvSpPr>
        <p:spPr>
          <a:xfrm>
            <a:off x="134912" y="1294411"/>
            <a:ext cx="11813248" cy="2498100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6A2C0C-D6BF-6842-80F2-B8EEA00A04CA}"/>
              </a:ext>
            </a:extLst>
          </p:cNvPr>
          <p:cNvSpPr txBox="1"/>
          <p:nvPr/>
        </p:nvSpPr>
        <p:spPr>
          <a:xfrm>
            <a:off x="7804077" y="3934546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hardest part of the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46DADC-6D11-F254-DE81-8139BAF1C386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46DADC-6D11-F254-DE81-8139BAF1C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4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729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C8AE9-6EF9-23A3-00E1-7752E2889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17D0-7A39-A1C5-48B1-F4BA9E513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13177-9F65-FA59-4DC7-7DE44C898E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Crudely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  <a:alpha val="15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Crudely estimate affine hull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Refine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  <a:alpha val="15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Refine estimate for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5">
                            <a:lumMod val="60000"/>
                            <a:lumOff val="4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  <a:alpha val="15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3">
                      <a:alpha val="15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Epsilon-net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 to learn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20000"/>
                            <a:lumOff val="8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  <a:alpha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C13177-9F65-FA59-4DC7-7DE44C898E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302" t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35018CE-2881-870B-174C-B6F9E2CA4742}"/>
              </a:ext>
            </a:extLst>
          </p:cNvPr>
          <p:cNvSpPr/>
          <p:nvPr/>
        </p:nvSpPr>
        <p:spPr>
          <a:xfrm>
            <a:off x="134912" y="1294411"/>
            <a:ext cx="11813248" cy="2498100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B49FF-8D87-1E87-04BB-DFD6BA7308FB}"/>
              </a:ext>
            </a:extLst>
          </p:cNvPr>
          <p:cNvSpPr txBox="1"/>
          <p:nvPr/>
        </p:nvSpPr>
        <p:spPr>
          <a:xfrm>
            <a:off x="7804077" y="3934546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hardest part of the analysis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77D7C4-65A2-6DA7-88D2-F67B9AC71607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77D7C4-65A2-6DA7-88D2-F67B9AC71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4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6299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39936-E6A5-F7E1-D151-19502B45E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9D881-9994-7A7F-72F9-ACF8105CF7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244346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denote our crude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Suppose in every head, first token attended to other tokens in same way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,: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,: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1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b="1" i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 i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1,: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linear combination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rows of</a:t>
                </a: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Approx. converse holds, letting us detect/certify when this happens</a:t>
                </a: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9D881-9994-7A7F-72F9-ACF8105CF7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2443460" cy="5563589"/>
              </a:xfrm>
              <a:blipFill>
                <a:blip r:embed="rId2"/>
                <a:stretch>
                  <a:fillRect l="-1122" t="-12756" b="-166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88B248CF-0D00-2013-8FAB-3322E05E5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SCULPTING THE AFFINE HULL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5480EACF-0B3C-8730-802A-09B73B397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5" y="2505026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DCA85E3C-9F9D-4C72-94BD-9F04DC5F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81" y="2505025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940A199E-7760-6F78-56EF-5CA70D276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43" y="2505026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35EF1B98-747C-5BB3-4D86-11EBAD27B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62" y="2505026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B7C743-9F26-BA84-B3D5-ECB439C3074C}"/>
              </a:ext>
            </a:extLst>
          </p:cNvPr>
          <p:cNvSpPr/>
          <p:nvPr/>
        </p:nvSpPr>
        <p:spPr>
          <a:xfrm>
            <a:off x="603928" y="2524075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90920-61F5-50AF-A3E9-F21712ECB688}"/>
              </a:ext>
            </a:extLst>
          </p:cNvPr>
          <p:cNvSpPr/>
          <p:nvPr/>
        </p:nvSpPr>
        <p:spPr>
          <a:xfrm>
            <a:off x="3589148" y="2524075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B1F5B3-F259-02B6-8A88-49B12E5825CC}"/>
              </a:ext>
            </a:extLst>
          </p:cNvPr>
          <p:cNvSpPr/>
          <p:nvPr/>
        </p:nvSpPr>
        <p:spPr>
          <a:xfrm>
            <a:off x="6576567" y="2524075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00388F-87C8-D824-D42C-243F7D6CB4C1}"/>
              </a:ext>
            </a:extLst>
          </p:cNvPr>
          <p:cNvSpPr/>
          <p:nvPr/>
        </p:nvSpPr>
        <p:spPr>
          <a:xfrm>
            <a:off x="9563986" y="2524200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93BB21-7AD1-B50C-A080-3D6356953CDD}"/>
                  </a:ext>
                </a:extLst>
              </p:cNvPr>
              <p:cNvSpPr txBox="1"/>
              <p:nvPr/>
            </p:nvSpPr>
            <p:spPr>
              <a:xfrm>
                <a:off x="5795789" y="2808231"/>
                <a:ext cx="600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693BB21-7AD1-B50C-A080-3D6356953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89" y="2808231"/>
                <a:ext cx="600421" cy="707886"/>
              </a:xfrm>
              <a:prstGeom prst="rect">
                <a:avLst/>
              </a:prstGeom>
              <a:blipFill>
                <a:blip r:embed="rId7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636FAA1-93C1-2928-6690-261C3E2EDA84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536569" y="2699567"/>
            <a:ext cx="4259220" cy="462607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E060AF3-32C5-CDCE-C4B5-C85F4AD4B353}"/>
              </a:ext>
            </a:extLst>
          </p:cNvPr>
          <p:cNvCxnSpPr>
            <a:cxnSpLocks/>
          </p:cNvCxnSpPr>
          <p:nvPr/>
        </p:nvCxnSpPr>
        <p:spPr>
          <a:xfrm flipH="1" flipV="1">
            <a:off x="4635753" y="2699567"/>
            <a:ext cx="1289373" cy="322763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DEE330-8785-51C3-8A8A-9C0A9A4ACF62}"/>
              </a:ext>
            </a:extLst>
          </p:cNvPr>
          <p:cNvCxnSpPr>
            <a:cxnSpLocks/>
          </p:cNvCxnSpPr>
          <p:nvPr/>
        </p:nvCxnSpPr>
        <p:spPr>
          <a:xfrm flipV="1">
            <a:off x="6231118" y="2699567"/>
            <a:ext cx="1282045" cy="322763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43EEC8-EFB7-A2D4-1F5F-6153C0AF55C9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396210" y="2699567"/>
            <a:ext cx="4180664" cy="462607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DEF9DD-597C-F2D2-8F4B-70518D3D9513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DEF9DD-597C-F2D2-8F4B-70518D3D95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8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15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E2F11-6FEA-7C84-A818-460BE41B9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A74A3-C351-9734-2CDF-913BB7D35B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denote our crude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Suppose in every head, first token attended to other tokens in same way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6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1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b="0" i="0" dirty="0"/>
                  <a:t>If</a:t>
                </a:r>
                <a:r>
                  <a:rPr lang="en-US" b="0" i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1,:</m:t>
                            </m:r>
                          </m:sub>
                        </m:sSub>
                        <m:r>
                          <a:rPr lang="en-US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  <a:r>
                  <a:rPr lang="en-US" dirty="0"/>
                  <a:t> then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</a:t>
                </a:r>
              </a:p>
              <a:p>
                <a:pPr marL="0" indent="0" algn="ctr">
                  <a:buNone/>
                </a:pPr>
                <a:endParaRPr lang="en-US" sz="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1,:</m:t>
                                  </m:r>
                                </m:sub>
                              </m:sSub>
                              <m:r>
                                <a:rPr lang="en-US" b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1,:</m:t>
                                  </m:r>
                                </m:sub>
                              </m:sSub>
                              <m:r>
                                <a:rPr lang="en-US" b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𝚯</m:t>
                              </m:r>
                              <m:sSup>
                                <m:sSupPr>
                                  <m:ctrlPr>
                                    <a:rPr lang="en-US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This yields an affine constraint on every attention 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𝚯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DA74A3-C351-9734-2CDF-913BB7D35B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3"/>
                <a:stretch>
                  <a:fillRect l="-1193" t="-12756" r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BBE9777-93D4-763C-043B-E72AA364A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SCULPTING THE AFFINE HULL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A0277C48-E3B2-A68B-2C12-77066407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5" y="2505026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3149F10-9482-7CF3-4DD0-427500917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881" y="2505025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85EE2FE7-63C2-FD08-DA33-28B29034D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43" y="2505026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2E2F0D90-A2A5-244F-9F4C-3E2FB252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62" y="2505026"/>
            <a:ext cx="2026286" cy="202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2CB0B4-3DE4-F509-3E1B-67599015C4D4}"/>
              </a:ext>
            </a:extLst>
          </p:cNvPr>
          <p:cNvSpPr/>
          <p:nvPr/>
        </p:nvSpPr>
        <p:spPr>
          <a:xfrm>
            <a:off x="603928" y="2524075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C1643-DA59-1DAC-E420-F733CE80C98A}"/>
              </a:ext>
            </a:extLst>
          </p:cNvPr>
          <p:cNvSpPr/>
          <p:nvPr/>
        </p:nvSpPr>
        <p:spPr>
          <a:xfrm>
            <a:off x="3589148" y="2524075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5B5D16-02EC-5B1D-B2DD-7DA79355E797}"/>
              </a:ext>
            </a:extLst>
          </p:cNvPr>
          <p:cNvSpPr/>
          <p:nvPr/>
        </p:nvSpPr>
        <p:spPr>
          <a:xfrm>
            <a:off x="6576567" y="2524075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B1B6AB-7324-7AA9-FCD6-4EA29D275AC2}"/>
              </a:ext>
            </a:extLst>
          </p:cNvPr>
          <p:cNvSpPr/>
          <p:nvPr/>
        </p:nvSpPr>
        <p:spPr>
          <a:xfrm>
            <a:off x="9563986" y="2524200"/>
            <a:ext cx="1954076" cy="128016"/>
          </a:xfrm>
          <a:prstGeom prst="rect">
            <a:avLst/>
          </a:prstGeom>
          <a:noFill/>
          <a:ln w="19050">
            <a:solidFill>
              <a:srgbClr val="73FB79"/>
            </a:solidFill>
          </a:ln>
          <a:effectLst>
            <a:glow rad="127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5C7BAA-7561-328B-A5B7-4DD0EF32410C}"/>
                  </a:ext>
                </a:extLst>
              </p:cNvPr>
              <p:cNvSpPr txBox="1"/>
              <p:nvPr/>
            </p:nvSpPr>
            <p:spPr>
              <a:xfrm>
                <a:off x="5795789" y="2808231"/>
                <a:ext cx="60042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5C7BAA-7561-328B-A5B7-4DD0EF324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5789" y="2808231"/>
                <a:ext cx="600421" cy="707886"/>
              </a:xfrm>
              <a:prstGeom prst="rect">
                <a:avLst/>
              </a:prstGeom>
              <a:blipFill>
                <a:blip r:embed="rId8"/>
                <a:stretch>
                  <a:fillRect r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766F34-A875-9FAA-A473-318DD20E5659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1536569" y="2699567"/>
            <a:ext cx="4259220" cy="462607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9C8207-443D-FEAF-A965-C03C2F754452}"/>
              </a:ext>
            </a:extLst>
          </p:cNvPr>
          <p:cNvCxnSpPr>
            <a:cxnSpLocks/>
          </p:cNvCxnSpPr>
          <p:nvPr/>
        </p:nvCxnSpPr>
        <p:spPr>
          <a:xfrm flipH="1" flipV="1">
            <a:off x="4635753" y="2699567"/>
            <a:ext cx="1289373" cy="322763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5B2832F-9F82-FAEF-E6C8-402E965FC51A}"/>
              </a:ext>
            </a:extLst>
          </p:cNvPr>
          <p:cNvCxnSpPr>
            <a:cxnSpLocks/>
          </p:cNvCxnSpPr>
          <p:nvPr/>
        </p:nvCxnSpPr>
        <p:spPr>
          <a:xfrm flipV="1">
            <a:off x="6231118" y="2699567"/>
            <a:ext cx="1282045" cy="322763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C306B75-3D47-130A-A66E-A036BF854FB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6396210" y="2699567"/>
            <a:ext cx="4180664" cy="462607"/>
          </a:xfrm>
          <a:prstGeom prst="straightConnector1">
            <a:avLst/>
          </a:prstGeom>
          <a:ln w="25400">
            <a:solidFill>
              <a:schemeClr val="accent1">
                <a:lumMod val="40000"/>
                <a:lumOff val="60000"/>
              </a:schemeClr>
            </a:solidFill>
            <a:tailEnd type="stealth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DE3FB2-F141-0B7E-8A2F-2D9B15712CA9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3DE3FB2-F141-0B7E-8A2F-2D9B15712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9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37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A87DD2-8C8E-672B-D8BF-4C3C07F43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14803"/>
            <a:ext cx="11704320" cy="2828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Preliminaries and setup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Prior work and our results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Algorithm outline</a:t>
            </a:r>
          </a:p>
          <a:p>
            <a:pPr marL="0" indent="0" algn="ctr">
              <a:buNone/>
            </a:pPr>
            <a:endParaRPr lang="en-US" sz="1000" i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Proof sketch</a:t>
            </a:r>
          </a:p>
        </p:txBody>
      </p:sp>
    </p:spTree>
    <p:extLst>
      <p:ext uri="{BB962C8B-B14F-4D97-AF65-F5344CB8AC3E}">
        <p14:creationId xmlns:p14="http://schemas.microsoft.com/office/powerpoint/2010/main" val="494305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CDA75-E54A-4D34-CFDC-6AD3FF201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C8F61-C69C-3BB7-17F7-EA9C095C38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So if we saw many examples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for which the first row of every attention pattern is the same across heads: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We can detect every time this happens, yields affine constraint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’s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With enough such examples, can solve to obtain the affine hull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’s</a:t>
                </a:r>
              </a:p>
              <a:p>
                <a:pPr>
                  <a:lnSpc>
                    <a:spcPct val="110000"/>
                  </a:lnSpc>
                </a:pPr>
                <a:endParaRPr lang="en-US" sz="12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Why are the set of possible affine constraints obtainable in this fashion </a:t>
                </a:r>
                <a:r>
                  <a:rPr lang="en-US" b="1" dirty="0">
                    <a:solidFill>
                      <a:schemeClr val="accent6"/>
                    </a:solidFill>
                  </a:rPr>
                  <a:t>sufficiently diverse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that we can learn the affine hull?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Technically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b="1" dirty="0">
                    <a:solidFill>
                      <a:schemeClr val="accent6"/>
                    </a:solidFill>
                  </a:rPr>
                  <a:t>can only certify when first rows are </a:t>
                </a:r>
                <a:r>
                  <a:rPr lang="en-US" b="1" i="1" dirty="0">
                    <a:solidFill>
                      <a:schemeClr val="accent6"/>
                    </a:solidFill>
                  </a:rPr>
                  <a:t>approximately </a:t>
                </a:r>
                <a:r>
                  <a:rPr lang="en-US" b="1" dirty="0">
                    <a:solidFill>
                      <a:schemeClr val="accent6"/>
                    </a:solidFill>
                  </a:rPr>
                  <a:t>equal</a:t>
                </a:r>
                <a:r>
                  <a:rPr lang="en-US" dirty="0">
                    <a:solidFill>
                      <a:schemeClr val="accent6"/>
                    </a:solidFill>
                  </a:rPr>
                  <a:t>…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approximation error dictated by how accurate</a:t>
                </a:r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was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b="1" dirty="0">
                    <a:solidFill>
                      <a:schemeClr val="accent6"/>
                    </a:solidFill>
                  </a:rPr>
                  <a:t>How long do we have to wait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before seeing enough such examples?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C8F61-C69C-3BB7-17F7-EA9C095C38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3"/>
                <a:stretch>
                  <a:fillRect l="-1193" t="-911" r="-1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4E1EA74C-A4B1-AA66-53B1-7C8ADC36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SCULPTING THE AFFINE HULL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7E981E-3373-DFB3-D322-D52A4FBCEF21}"/>
                  </a:ext>
                </a:extLst>
              </p:cNvPr>
              <p:cNvSpPr txBox="1"/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7E981E-3373-DFB3-D322-D52A4FBCEF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5012" y="90815"/>
                <a:ext cx="4186988" cy="848630"/>
              </a:xfrm>
              <a:prstGeom prst="rect">
                <a:avLst/>
              </a:prstGeom>
              <a:blipFill>
                <a:blip r:embed="rId4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522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F30C6-6347-9E71-4589-927E46C0B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41D7B-CC3E-878C-BC24-E7377A55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ERRORS: ISSUE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78805-9692-F166-F7CD-8E357B063A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</p:spPr>
            <p:txBody>
              <a:bodyPr/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Suppose we wanted to learn the affine hull to “error”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à"/>
                </a:pPr>
                <a:r>
                  <a:rPr lang="en-US" dirty="0">
                    <a:sym typeface="Wingdings" pitchFamily="2" charset="2"/>
                  </a:rPr>
                  <a:t> need to certify all first rows of attention patterns are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  <a:sym typeface="Wingdings" pitchFamily="2" charset="2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𝜀</m:t>
                        </m:r>
                      </m:e>
                    </m:d>
                  </m:oMath>
                </a14:m>
                <a:r>
                  <a:rPr lang="en-US" dirty="0"/>
                  <a:t>-close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à"/>
                </a:pPr>
                <a:r>
                  <a:rPr lang="en-US" dirty="0"/>
                  <a:t> this happens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over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Gaussian</a:t>
                </a:r>
                <a:r>
                  <a:rPr lang="en-US" dirty="0"/>
                  <a:t> examples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à"/>
                </a:pPr>
                <a:r>
                  <a:rPr lang="en-US" dirty="0"/>
                  <a:t> traditional CLT-based estimates have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endParaRPr lang="en-US" dirty="0"/>
              </a:p>
              <a:p>
                <a:pPr marL="469900" indent="-469900">
                  <a:lnSpc>
                    <a:spcPct val="110000"/>
                  </a:lnSpc>
                  <a:buFont typeface="Wingdings" pitchFamily="2" charset="2"/>
                  <a:buChar char="à"/>
                </a:pPr>
                <a:r>
                  <a:rPr lang="en-US" dirty="0"/>
                  <a:t>for Boolean examples, this bottlenecks us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even if we have exact access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…</a:t>
                </a:r>
              </a:p>
              <a:p>
                <a:pPr>
                  <a:lnSpc>
                    <a:spcPct val="110000"/>
                  </a:lnSpc>
                  <a:buFont typeface="Wingdings" pitchFamily="2" charset="2"/>
                  <a:buChar char="à"/>
                </a:pPr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Must use a suitable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local CLT </a:t>
                </a:r>
                <a:r>
                  <a:rPr lang="en-US" dirty="0"/>
                  <a:t>to avoid the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/>
                  <a:t> bottleneck (this is where non-arithmetic assumption comes in)</a:t>
                </a:r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578805-9692-F166-F7CD-8E357B063A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948160" cy="5280271"/>
              </a:xfrm>
              <a:blipFill>
                <a:blip r:embed="rId2"/>
                <a:stretch>
                  <a:fillRect l="-1168" t="-959" r="-318" b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7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C2A76-F2B4-9306-AF9D-E2A96DC0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APPROXIMATION ERRORS: ISSUE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595A0-95D4-ACDA-E54E-F8154E2A8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83505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Recall that we only have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up to error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bottlenecks our error in estimating the affine hull 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85FF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dirty="0">
                    <a:solidFill>
                      <a:schemeClr val="accent6"/>
                    </a:solidFill>
                  </a:rPr>
                  <a:t>Issue: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Even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85FF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, the exponent in this polynomial is not large enough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Given membership query access to a convex body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US" dirty="0"/>
                  <a:t>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-pointwise-close to the affine hull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≫1/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rad>
                  </m:oMath>
                </a14:m>
                <a:r>
                  <a:rPr lang="en-US" dirty="0"/>
                  <a:t>, unclear how to estimate the span of the affine hull, even when the span is just 1-dimensional…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endParaRPr lang="en-US" sz="1200" dirty="0"/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To refine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, we first obtain a crude estimate of the affine hull, then use it to refine our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, then return to this step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D8595A0-95D4-ACDA-E54E-F8154E2A8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835052"/>
              </a:xfrm>
              <a:blipFill>
                <a:blip r:embed="rId3"/>
                <a:stretch>
                  <a:fillRect l="-1193" t="-11497" r="-1735" b="-4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30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2AE7C-8157-3814-8E6C-BD3268168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95AE2-4656-43EC-2EDA-1B3C2F6E8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A92A1-AD2F-D8AA-CBB8-FBBE550BDC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:r>
                  <a:rPr lang="en-US" dirty="0"/>
                  <a:t>Crudely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Crudely estimate affine hull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Epsilon-net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 learn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8A92A1-AD2F-D8AA-CBB8-FBBE550BDC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302" t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C06D7E-7F03-7F5A-25D9-F29D326CAB79}"/>
              </a:ext>
            </a:extLst>
          </p:cNvPr>
          <p:cNvSpPr/>
          <p:nvPr/>
        </p:nvSpPr>
        <p:spPr>
          <a:xfrm>
            <a:off x="134912" y="1294411"/>
            <a:ext cx="11813248" cy="2498100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78DE9E-6CC3-F405-E826-9AF64891F227}"/>
              </a:ext>
            </a:extLst>
          </p:cNvPr>
          <p:cNvSpPr txBox="1"/>
          <p:nvPr/>
        </p:nvSpPr>
        <p:spPr>
          <a:xfrm>
            <a:off x="7804077" y="3934546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hardest part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287993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87E88A-67F8-6F54-DCCD-9FD8B167F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A110-527A-0E61-B3A9-9F470449A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OUTLINE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07C3F-23AE-729C-4777-CC7E0BDBF7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</p:spPr>
            <p:txBody>
              <a:bodyPr/>
              <a:lstStyle/>
              <a:p>
                <a:pPr marL="514350" indent="-514350">
                  <a:lnSpc>
                    <a:spcPct val="140000"/>
                  </a:lnSpc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rPr>
                  <a:t>Crudely estimate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  <a:alpha val="20000"/>
                    </a:schemeClr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rPr>
                  <a:t>Crudely estimate affine hull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  <a:alpha val="2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 b="1" i="1">
                        <a:solidFill>
                          <a:schemeClr val="accent1">
                            <a:lumMod val="40000"/>
                            <a:lumOff val="60000"/>
                            <a:alpha val="2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rPr>
                  <a:t>’s:</a:t>
                </a: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5">
                            <a:lumMod val="60000"/>
                            <a:lumOff val="40000"/>
                            <a:alpha val="2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  <m:r>
                      <a:rPr lang="en-US">
                        <a:solidFill>
                          <a:schemeClr val="accent5">
                            <a:lumMod val="60000"/>
                            <a:lumOff val="40000"/>
                            <a:alpha val="20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𝚯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  <a:alpha val="2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:  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  <a:alpha val="2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  <a:alpha val="2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nary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60000"/>
                        <a:lumOff val="40000"/>
                        <a:alpha val="20000"/>
                      </a:schemeClr>
                    </a:solidFill>
                  </a:rPr>
                  <a:t> </a:t>
                </a: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/>
                  <a:t>Refine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20000"/>
                      </a:schemeClr>
                    </a:solidFill>
                  </a:rPr>
                  <a:t>Refine estimate for </a:t>
                </a:r>
                <a14:m>
                  <m:oMath xmlns:m="http://schemas.openxmlformats.org/officeDocument/2006/math">
                    <m:r>
                      <a:rPr lang="en-US" b="1" dirty="0">
                        <a:solidFill>
                          <a:schemeClr val="accent5">
                            <a:lumMod val="60000"/>
                            <a:lumOff val="40000"/>
                            <a:alpha val="20000"/>
                          </a:schemeClr>
                        </a:solidFill>
                        <a:latin typeface="Cambria Math" panose="02040503050406030204" pitchFamily="18" charset="0"/>
                      </a:rPr>
                      <m:t>𝐊</m:t>
                    </m:r>
                  </m:oMath>
                </a14:m>
                <a:endParaRPr lang="en-US" b="1" dirty="0">
                  <a:solidFill>
                    <a:schemeClr val="accent1">
                      <a:lumMod val="40000"/>
                      <a:lumOff val="60000"/>
                      <a:alpha val="20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Estimate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accent3">
                      <a:alpha val="15000"/>
                    </a:schemeClr>
                  </a:solidFill>
                </a:endParaRPr>
              </a:p>
              <a:p>
                <a:pPr marL="514350" indent="-514350">
                  <a:lnSpc>
                    <a:spcPct val="140000"/>
                  </a:lnSpc>
                  <a:buFont typeface="+mj-lt"/>
                  <a:buAutoNum type="arabicPeriod" startAt="3"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Epsilon-net over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accent3"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span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accent3">
                                <a:alpha val="1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3">
                                    <a:alpha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  <a:alpha val="15000"/>
                      </a:schemeClr>
                    </a:solidFill>
                  </a:rPr>
                  <a:t> to learn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5">
                            <a:lumMod val="20000"/>
                            <a:lumOff val="80000"/>
                            <a:alpha val="1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>
                  <a:solidFill>
                    <a:schemeClr val="accent5">
                      <a:lumMod val="20000"/>
                      <a:lumOff val="80000"/>
                      <a:alpha val="1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A07C3F-23AE-729C-4777-CC7E0BDBF7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1"/>
              </a:xfrm>
              <a:blipFill>
                <a:blip r:embed="rId3"/>
                <a:stretch>
                  <a:fillRect l="-1302" t="-10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FE631FB-786D-3AE6-A5DE-1CD57941D206}"/>
              </a:ext>
            </a:extLst>
          </p:cNvPr>
          <p:cNvSpPr/>
          <p:nvPr/>
        </p:nvSpPr>
        <p:spPr>
          <a:xfrm>
            <a:off x="134912" y="1294411"/>
            <a:ext cx="11813248" cy="2498100"/>
          </a:xfrm>
          <a:prstGeom prst="round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D6680A-E522-F4A2-7E6D-E113DE40675E}"/>
              </a:ext>
            </a:extLst>
          </p:cNvPr>
          <p:cNvSpPr txBox="1"/>
          <p:nvPr/>
        </p:nvSpPr>
        <p:spPr>
          <a:xfrm>
            <a:off x="7804077" y="3934546"/>
            <a:ext cx="39084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hardest part of the analysis</a:t>
            </a:r>
          </a:p>
        </p:txBody>
      </p:sp>
    </p:spTree>
    <p:extLst>
      <p:ext uri="{BB962C8B-B14F-4D97-AF65-F5344CB8AC3E}">
        <p14:creationId xmlns:p14="http://schemas.microsoft.com/office/powerpoint/2010/main" val="25755681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6C97E-499B-A007-3526-F47CE8AEB1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4E21A-0E2A-CA7A-6FA9-692A88BB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CRUDE AFFINE HULL ESTIMATE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269EA-3755-6366-662F-CCD8D94887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835052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Say we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85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-accurate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</m:acc>
                  </m:oMath>
                </a14:m>
                <a:r>
                  <a:rPr lang="en-US" dirty="0"/>
                  <a:t> of the affine hull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Use a representative point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acc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as a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proxy </a:t>
                </a:r>
                <a:r>
                  <a:rPr lang="en-US" dirty="0"/>
                  <a:t>for the actual attention heads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acc>
                    <m:r>
                      <a:rPr lang="en-US" b="1" i="1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  <m:sub>
                            <m:r>
                              <a:rPr lang="en-US" b="1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Wait for an example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which induces a very “high-margin” (i.e. nearly 1-sparse) attention pattern in some row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softmax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0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𝚯</m:t>
                            </m:r>
                          </m:e>
                        </m:acc>
                        <m:sSup>
                          <m:sSupPr>
                            <m:ctrlPr>
                              <a:rPr lang="en-US" b="1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0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Conditioned on this pattern being high-margin, the patterns for the actual attention heads must also be high-margin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B269EA-3755-6366-662F-CCD8D94887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835052"/>
              </a:xfrm>
              <a:blipFill>
                <a:blip r:embed="rId3"/>
                <a:stretch>
                  <a:fillRect l="-1193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>
            <a:extLst>
              <a:ext uri="{FF2B5EF4-FFF2-40B4-BE49-F238E27FC236}">
                <a16:creationId xmlns:a16="http://schemas.microsoft.com/office/drawing/2014/main" id="{22FF0F9B-038A-4B52-7B72-6A5C746F5B47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7" t="2660" r="2695" b="8768"/>
          <a:stretch/>
        </p:blipFill>
        <p:spPr bwMode="auto">
          <a:xfrm>
            <a:off x="10210174" y="4451685"/>
            <a:ext cx="1737986" cy="1737986"/>
          </a:xfrm>
          <a:prstGeom prst="roundRect">
            <a:avLst>
              <a:gd name="adj" fmla="val 6306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0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A6AE0-A493-1A71-DD31-05597B926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94F9-F903-D845-01C8-A874E05E3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CRUDE AFFINE HULL ESTIMATE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75D03-4C2C-D2CB-660E-03CA568153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Say we have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85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-accurate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𝐊</m:t>
                        </m:r>
                      </m:e>
                    </m:acc>
                  </m:oMath>
                </a14:m>
                <a:r>
                  <a:rPr lang="en-US" dirty="0"/>
                  <a:t> of the affine hull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Idea: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Even though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</m:acc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only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85FF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/>
                  <a:t>-close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’s, the pattern it induces will be very close to the ones induced by the actual attention heads</a:t>
                </a:r>
              </a:p>
              <a:p>
                <a:pPr marL="0" indent="0">
                  <a:lnSpc>
                    <a:spcPct val="110000"/>
                  </a:lnSpc>
                  <a:buNone/>
                </a:pPr>
                <a:r>
                  <a:rPr lang="en-US" dirty="0"/>
                  <a:t>	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(e.g.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100,2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(100000,1)</m:t>
                    </m:r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are far, but their </a:t>
                </a:r>
                <a:r>
                  <a:rPr lang="en-US" sz="2400" dirty="0" err="1">
                    <a:solidFill>
                      <a:schemeClr val="bg1">
                        <a:lumMod val="75000"/>
                      </a:schemeClr>
                    </a:solidFill>
                  </a:rPr>
                  <a:t>softmaxes</a:t>
                </a:r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bg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bg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−98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bg1">
                        <a:lumMod val="75000"/>
                      </a:schemeClr>
                    </a:solidFill>
                  </a:rPr>
                  <a:t>-close)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Can use </a:t>
                </a:r>
                <a14:m>
                  <m:oMath xmlns:m="http://schemas.openxmlformats.org/officeDocument/2006/math">
                    <m:r>
                      <a:rPr lang="en-US" b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and this pattern to read off </a:t>
                </a:r>
                <a:r>
                  <a:rPr lang="en-US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rPr>
                  <a:t>(very accurate)</a:t>
                </a:r>
                <a:r>
                  <a:rPr lang="en-US" dirty="0"/>
                  <a:t> approximate linear constraint on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Repeat until we can solve for a very accurate estimate for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275D03-4C2C-D2CB-660E-03CA568153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280270"/>
              </a:xfrm>
              <a:blipFill>
                <a:blip r:embed="rId3"/>
                <a:stretch>
                  <a:fillRect l="-1193" t="-959" b="-5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36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DB70F7-B859-7849-834A-DF2FF03D42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F50FD-4B56-FC39-BE22-8F92BAF0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0E234-3E63-D6E5-2CA7-28080D153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Realizable PAC learning as a clean sandbox for probing the learnability of transformers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Unlike in the traditional feed-forward setting, our target functions are not multi-index models, and we go beyond Gaussian inputs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Techniques do not use rotation invariance or delicate structure of the moments, only concentration and anti-concentration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/>
              <a:t>Need to make many “niceness” assumptions on the target function, interesting open question which ones can be removed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the theories for learning feed-forward networks and for learning multi-head attention be “composed”?</a:t>
            </a:r>
          </a:p>
        </p:txBody>
      </p:sp>
    </p:spTree>
    <p:extLst>
      <p:ext uri="{BB962C8B-B14F-4D97-AF65-F5344CB8AC3E}">
        <p14:creationId xmlns:p14="http://schemas.microsoft.com/office/powerpoint/2010/main" val="9720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1810B-AD1D-F4C5-087B-63DEB37F5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6A9C-AA6F-BF95-53D0-6A1DB2A98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A3ED6-BA83-C032-FC31-5D3FF7ABC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  <a:alpha val="14000"/>
                  </a:schemeClr>
                </a:solidFill>
              </a:rPr>
              <a:t>Realizable PAC learning as a clean sandbox for probing the learnability of transformers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>
              <a:solidFill>
                <a:schemeClr val="accent5">
                  <a:lumMod val="20000"/>
                  <a:lumOff val="80000"/>
                  <a:alpha val="14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  <a:alpha val="14000"/>
                  </a:schemeClr>
                </a:solidFill>
              </a:rPr>
              <a:t>Unlike in the traditional feed-forward setting, our target functions are not multi-index models, and we actually go beyond Gaussian inputs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  <a:alpha val="14000"/>
                  </a:schemeClr>
                </a:solidFill>
              </a:rPr>
              <a:t>Techniques do not use rotation invariance or delicate structure of the moments, only concentration and anti-concentration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000" dirty="0">
              <a:solidFill>
                <a:schemeClr val="accent5">
                  <a:lumMod val="20000"/>
                  <a:lumOff val="80000"/>
                  <a:alpha val="14000"/>
                </a:schemeClr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chemeClr val="accent5">
                    <a:lumMod val="20000"/>
                    <a:lumOff val="80000"/>
                    <a:alpha val="14000"/>
                  </a:schemeClr>
                </a:solidFill>
              </a:rPr>
              <a:t>Need to make many “niceness” assumptions on the target function, interesting open question which ones can be removed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Can the theories for learning feed-forward networks and for learning multi-head attention be “composed”?</a:t>
            </a:r>
          </a:p>
        </p:txBody>
      </p:sp>
      <p:pic>
        <p:nvPicPr>
          <p:cNvPr id="5" name="Picture 4" descr="A yellow tape with black text&#10;&#10;Description automatically generated">
            <a:extLst>
              <a:ext uri="{FF2B5EF4-FFF2-40B4-BE49-F238E27FC236}">
                <a16:creationId xmlns:a16="http://schemas.microsoft.com/office/drawing/2014/main" id="{6A66083F-B96A-CB8C-0292-12FF15EC4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3034966"/>
            <a:ext cx="11704320" cy="179915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663C23-8536-FCB0-6E1E-2C910EBFC2DA}"/>
              </a:ext>
            </a:extLst>
          </p:cNvPr>
          <p:cNvSpPr txBox="1"/>
          <p:nvPr/>
        </p:nvSpPr>
        <p:spPr>
          <a:xfrm>
            <a:off x="1043043" y="4834125"/>
            <a:ext cx="10105913" cy="379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Generation by a 21M </a:t>
            </a:r>
            <a:r>
              <a:rPr 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parameter transformer with only one attention layer,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from [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Eldan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" panose="020B0503050203000203" pitchFamily="34" charset="0"/>
                <a:ea typeface="+mn-ea"/>
                <a:cs typeface="+mn-cs"/>
              </a:rPr>
              <a:t>-Li ‘23]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058592-5650-7665-F6E2-11FD8987401A}"/>
              </a:ext>
            </a:extLst>
          </p:cNvPr>
          <p:cNvSpPr txBox="1"/>
          <p:nvPr/>
        </p:nvSpPr>
        <p:spPr>
          <a:xfrm>
            <a:off x="10057472" y="496477"/>
            <a:ext cx="16369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3851285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DEB4-B11F-5D0F-ADEC-0BC2EF24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SINGLE-HEAD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A7A1C-B3BE-22B9-23D9-26CA6B745D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0" dirty="0"/>
                  <a:t>Given: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 sequence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b="0" i="1" dirty="0"/>
                  <a:t> </a:t>
                </a:r>
                <a:r>
                  <a:rPr lang="en-US" sz="2800" b="0" dirty="0"/>
                  <a:t>(sequence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="0" dirty="0"/>
                  <a:t> tokens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b="0" dirty="0"/>
                  <a:t>), </a:t>
                </a:r>
              </a:p>
              <a:p>
                <a:pPr marL="0" indent="0">
                  <a:buNone/>
                </a:pPr>
                <a:r>
                  <a:rPr lang="en-US" sz="2800" b="1" i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attention matrix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𝚯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projection matrix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sz="18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2800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𝚯</m:t>
                          </m:r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</m:e>
                      </m:d>
                      <m:r>
                        <a:rPr lang="en-US" sz="2800" b="1" i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sz="2800" b="1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7A7A1C-B3BE-22B9-23D9-26CA6B745D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038B328-C4C9-F312-9488-B9338691FE0A}"/>
              </a:ext>
            </a:extLst>
          </p:cNvPr>
          <p:cNvSpPr txBox="1"/>
          <p:nvPr/>
        </p:nvSpPr>
        <p:spPr>
          <a:xfrm>
            <a:off x="4853353" y="3228945"/>
            <a:ext cx="2120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(applied row-wise)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56D694-CD64-9758-74C7-2C2184014536}"/>
                  </a:ext>
                </a:extLst>
              </p:cNvPr>
              <p:cNvSpPr txBox="1"/>
              <p:nvPr/>
            </p:nvSpPr>
            <p:spPr>
              <a:xfrm>
                <a:off x="243840" y="4552495"/>
                <a:ext cx="244111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-</a:t>
                </a:r>
                <a:r>
                  <a:rPr lang="en-US" sz="24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th</a:t>
                </a:r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 row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IBM Plex Sans" panose="020B0503050203000203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56D694-CD64-9758-74C7-2C2184014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4552495"/>
                <a:ext cx="2441117" cy="461665"/>
              </a:xfrm>
              <a:prstGeom prst="rect">
                <a:avLst/>
              </a:prstGeom>
              <a:blipFill>
                <a:blip r:embed="rId4"/>
                <a:stretch>
                  <a:fillRect l="-1036" t="-13158" r="-5181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95298A-EEBB-2701-889B-C48F7E1DB4CE}"/>
                  </a:ext>
                </a:extLst>
              </p:cNvPr>
              <p:cNvSpPr txBox="1"/>
              <p:nvPr/>
            </p:nvSpPr>
            <p:spPr>
              <a:xfrm>
                <a:off x="262427" y="5484640"/>
                <a:ext cx="14911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softmax</m:t>
                      </m:r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795298A-EEBB-2701-889B-C48F7E1DB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27" y="5484640"/>
                <a:ext cx="1491114" cy="523220"/>
              </a:xfrm>
              <a:prstGeom prst="rect">
                <a:avLst/>
              </a:prstGeom>
              <a:blipFill>
                <a:blip r:embed="rId5"/>
                <a:stretch>
                  <a:fillRect r="-1681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55B0F676-4BB0-4A41-B644-8E5C3CA01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896364"/>
                  </p:ext>
                </p:extLst>
              </p:nvPr>
            </p:nvGraphicFramePr>
            <p:xfrm>
              <a:off x="1925254" y="5477712"/>
              <a:ext cx="5048295" cy="54754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009659">
                      <a:extLst>
                        <a:ext uri="{9D8B030D-6E8A-4147-A177-3AD203B41FA5}">
                          <a16:colId xmlns:a16="http://schemas.microsoft.com/office/drawing/2014/main" val="3794771095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3552282879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1197175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3778287715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1360972705"/>
                        </a:ext>
                      </a:extLst>
                    </a:gridCol>
                  </a:tblGrid>
                  <a:tr h="5475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2000" b="1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1" i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1" i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2000" b="1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1" i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2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1" i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2000" b="1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1" i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3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3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3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1" i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oMath>
                            </m:oMathPara>
                          </a14:m>
                          <a:endParaRPr lang="en-US" sz="2000" b="1" i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0" smtClean="0">
                                    <a:ln>
                                      <a:noFill/>
                                    </a:ln>
                                    <a:solidFill>
                                      <a:schemeClr val="bg1"/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2000" b="1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2000" b="1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rgbClr val="FF85FF"/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1" i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bg1"/>
                                            </a:solidFill>
                                            <a:effectLst>
                                              <a:outerShdw blurRad="50800" dist="38100" dir="2700000" algn="tl" rotWithShape="0">
                                                <a:prstClr val="black">
                                                  <a:alpha val="40000"/>
                                                </a:prstClr>
                                              </a:outerShdw>
                                            </a:effectLst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1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6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1" i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6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6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>
                                                  <a:outerShdw blurRad="50800" dist="38100" dir="2700000" algn="tl" rotWithShape="0">
                                                    <a:prstClr val="black">
                                                      <a:alpha val="40000"/>
                                                    </a:prstClr>
                                                  </a:outerShdw>
                                                </a:effectLst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b>
                                    <m:r>
                                      <a:rPr lang="en-US" sz="2000" b="1" i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bg1"/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𝚯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b="1" i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418686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>
                <a:extLst>
                  <a:ext uri="{FF2B5EF4-FFF2-40B4-BE49-F238E27FC236}">
                    <a16:creationId xmlns:a16="http://schemas.microsoft.com/office/drawing/2014/main" id="{55B0F676-4BB0-4A41-B644-8E5C3CA01B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896364"/>
                  </p:ext>
                </p:extLst>
              </p:nvPr>
            </p:nvGraphicFramePr>
            <p:xfrm>
              <a:off x="1925254" y="5477712"/>
              <a:ext cx="5048295" cy="54754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tableStyleId>{5C22544A-7EE6-4342-B048-85BDC9FD1C3A}</a:tableStyleId>
                  </a:tblPr>
                  <a:tblGrid>
                    <a:gridCol w="1009659">
                      <a:extLst>
                        <a:ext uri="{9D8B030D-6E8A-4147-A177-3AD203B41FA5}">
                          <a16:colId xmlns:a16="http://schemas.microsoft.com/office/drawing/2014/main" val="3794771095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3552282879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1197175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3778287715"/>
                        </a:ext>
                      </a:extLst>
                    </a:gridCol>
                    <a:gridCol w="1009659">
                      <a:extLst>
                        <a:ext uri="{9D8B030D-6E8A-4147-A177-3AD203B41FA5}">
                          <a16:colId xmlns:a16="http://schemas.microsoft.com/office/drawing/2014/main" val="1360972705"/>
                        </a:ext>
                      </a:extLst>
                    </a:gridCol>
                  </a:tblGrid>
                  <a:tr h="5475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750" t="-6818" r="-407500" b="-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103750" t="-6818" r="-307500" b="-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206329" t="-6818" r="-211392" b="-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302500" t="-6818" r="-108750" b="-159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6"/>
                          <a:stretch>
                            <a:fillRect l="-402500" t="-6818" r="-8750" b="-159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186866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574815-6710-D5AB-9631-05AAC2C5EEF5}"/>
                  </a:ext>
                </a:extLst>
              </p:cNvPr>
              <p:cNvSpPr txBox="1"/>
              <p:nvPr/>
            </p:nvSpPr>
            <p:spPr>
              <a:xfrm>
                <a:off x="6698427" y="5061244"/>
                <a:ext cx="7857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72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574815-6710-D5AB-9631-05AAC2C5EE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427" y="5061244"/>
                <a:ext cx="785793" cy="1200329"/>
              </a:xfrm>
              <a:prstGeom prst="rect">
                <a:avLst/>
              </a:prstGeom>
              <a:blipFill>
                <a:blip r:embed="rId7"/>
                <a:stretch>
                  <a:fillRect l="-31746" r="-36508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0AC06C-D93D-1907-209D-6F7D470CFD5F}"/>
                  </a:ext>
                </a:extLst>
              </p:cNvPr>
              <p:cNvSpPr txBox="1"/>
              <p:nvPr/>
            </p:nvSpPr>
            <p:spPr>
              <a:xfrm flipH="1">
                <a:off x="1422267" y="5061243"/>
                <a:ext cx="78579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0" dirty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(</m:t>
                      </m:r>
                    </m:oMath>
                  </m:oMathPara>
                </a14:m>
                <a:endParaRPr lang="en-US" sz="72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70AC06C-D93D-1907-209D-6F7D470CF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422267" y="5061243"/>
                <a:ext cx="785793" cy="1200329"/>
              </a:xfrm>
              <a:prstGeom prst="rect">
                <a:avLst/>
              </a:prstGeom>
              <a:blipFill>
                <a:blip r:embed="rId8"/>
                <a:stretch>
                  <a:fillRect l="-30159" r="-38095" b="-3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46F503-B18A-98EA-C239-66E2DD2FA8FD}"/>
                  </a:ext>
                </a:extLst>
              </p:cNvPr>
              <p:cNvSpPr txBox="1"/>
              <p:nvPr/>
            </p:nvSpPr>
            <p:spPr>
              <a:xfrm>
                <a:off x="7091323" y="5493668"/>
                <a:ext cx="99490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𝐗𝐖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746F503-B18A-98EA-C239-66E2DD2FA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323" y="5493668"/>
                <a:ext cx="994906" cy="523220"/>
              </a:xfrm>
              <a:prstGeom prst="rect">
                <a:avLst/>
              </a:prstGeom>
              <a:blipFill>
                <a:blip r:embed="rId9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37F28CE1-1298-8E01-C779-0E7D764353B0}"/>
              </a:ext>
            </a:extLst>
          </p:cNvPr>
          <p:cNvSpPr txBox="1"/>
          <p:nvPr/>
        </p:nvSpPr>
        <p:spPr>
          <a:xfrm>
            <a:off x="8676366" y="3075167"/>
            <a:ext cx="10583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quick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brown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fox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jumps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over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the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lazy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20000"/>
                    <a:lumOff val="8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BM Plex Sans Light" panose="020B0403050203000203" pitchFamily="34" charset="0"/>
              </a:rPr>
              <a:t>dog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1C405C7-578F-39F9-5D4D-88F772E5E058}"/>
              </a:ext>
            </a:extLst>
          </p:cNvPr>
          <p:cNvSpPr txBox="1"/>
          <p:nvPr/>
        </p:nvSpPr>
        <p:spPr>
          <a:xfrm>
            <a:off x="10769733" y="3075167"/>
            <a:ext cx="105830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The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quick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brown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fox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jumps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over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the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lazy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 Light" panose="020B0403050203000203" pitchFamily="34" charset="0"/>
              </a:rPr>
              <a:t>dog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8C3FAE0-C4D6-7781-68E2-5ECA167D9EBE}"/>
              </a:ext>
            </a:extLst>
          </p:cNvPr>
          <p:cNvCxnSpPr/>
          <p:nvPr/>
        </p:nvCxnSpPr>
        <p:spPr>
          <a:xfrm>
            <a:off x="9448800" y="5493668"/>
            <a:ext cx="1557867" cy="767904"/>
          </a:xfrm>
          <a:prstGeom prst="straightConnector1">
            <a:avLst/>
          </a:prstGeom>
          <a:ln w="76200"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CC69682-109C-691F-43F3-553FA36C2873}"/>
              </a:ext>
            </a:extLst>
          </p:cNvPr>
          <p:cNvCxnSpPr>
            <a:cxnSpLocks/>
          </p:cNvCxnSpPr>
          <p:nvPr/>
        </p:nvCxnSpPr>
        <p:spPr>
          <a:xfrm>
            <a:off x="9485502" y="5484640"/>
            <a:ext cx="1521165" cy="392980"/>
          </a:xfrm>
          <a:prstGeom prst="straightConnector1">
            <a:avLst/>
          </a:prstGeom>
          <a:ln w="38100">
            <a:solidFill>
              <a:schemeClr val="accent1">
                <a:alpha val="48688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3463AD-8D11-5787-C1E9-0148927A2B42}"/>
              </a:ext>
            </a:extLst>
          </p:cNvPr>
          <p:cNvCxnSpPr>
            <a:cxnSpLocks/>
          </p:cNvCxnSpPr>
          <p:nvPr/>
        </p:nvCxnSpPr>
        <p:spPr>
          <a:xfrm>
            <a:off x="9448800" y="5493668"/>
            <a:ext cx="1557867" cy="69921"/>
          </a:xfrm>
          <a:prstGeom prst="straightConnector1">
            <a:avLst/>
          </a:prstGeom>
          <a:ln w="25400">
            <a:solidFill>
              <a:schemeClr val="accent1">
                <a:alpha val="68816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D39EC29-004E-247B-4A2D-FEC02F09E4F6}"/>
              </a:ext>
            </a:extLst>
          </p:cNvPr>
          <p:cNvCxnSpPr>
            <a:cxnSpLocks/>
          </p:cNvCxnSpPr>
          <p:nvPr/>
        </p:nvCxnSpPr>
        <p:spPr>
          <a:xfrm flipV="1">
            <a:off x="9485502" y="5180558"/>
            <a:ext cx="1441313" cy="313110"/>
          </a:xfrm>
          <a:prstGeom prst="straightConnector1">
            <a:avLst/>
          </a:prstGeom>
          <a:ln w="25400">
            <a:solidFill>
              <a:schemeClr val="accent1">
                <a:alpha val="13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663B3AF-DE5D-AF20-96C8-3D5BE0AF996F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9448800" y="4783327"/>
            <a:ext cx="1320933" cy="710341"/>
          </a:xfrm>
          <a:prstGeom prst="straightConnector1">
            <a:avLst/>
          </a:prstGeom>
          <a:ln w="12700">
            <a:solidFill>
              <a:schemeClr val="accent1">
                <a:alpha val="1495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45177FC-6401-39B7-3AD8-20A590CB56F3}"/>
              </a:ext>
            </a:extLst>
          </p:cNvPr>
          <p:cNvCxnSpPr>
            <a:cxnSpLocks/>
          </p:cNvCxnSpPr>
          <p:nvPr/>
        </p:nvCxnSpPr>
        <p:spPr>
          <a:xfrm flipV="1">
            <a:off x="9464623" y="4399375"/>
            <a:ext cx="1542044" cy="1129253"/>
          </a:xfrm>
          <a:prstGeom prst="straightConnector1">
            <a:avLst/>
          </a:prstGeom>
          <a:ln w="25400">
            <a:solidFill>
              <a:schemeClr val="accent1">
                <a:alpha val="13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53244CB-DCE9-C5E9-B49F-C1A55A23CC9C}"/>
              </a:ext>
            </a:extLst>
          </p:cNvPr>
          <p:cNvCxnSpPr>
            <a:cxnSpLocks/>
          </p:cNvCxnSpPr>
          <p:nvPr/>
        </p:nvCxnSpPr>
        <p:spPr>
          <a:xfrm flipV="1">
            <a:off x="9464623" y="4269281"/>
            <a:ext cx="1341812" cy="1235689"/>
          </a:xfrm>
          <a:prstGeom prst="straightConnector1">
            <a:avLst/>
          </a:prstGeom>
          <a:ln w="25400">
            <a:solidFill>
              <a:schemeClr val="accent1">
                <a:alpha val="21984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76E0068-1EEE-DDA7-90F0-55F0C632A113}"/>
              </a:ext>
            </a:extLst>
          </p:cNvPr>
          <p:cNvCxnSpPr>
            <a:cxnSpLocks/>
          </p:cNvCxnSpPr>
          <p:nvPr/>
        </p:nvCxnSpPr>
        <p:spPr>
          <a:xfrm flipV="1">
            <a:off x="9464623" y="3761248"/>
            <a:ext cx="1462192" cy="1743722"/>
          </a:xfrm>
          <a:prstGeom prst="straightConnector1">
            <a:avLst/>
          </a:prstGeom>
          <a:ln w="25400">
            <a:solidFill>
              <a:schemeClr val="accent1">
                <a:alpha val="13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672E306-B52B-B60A-DF0C-5D90CA8FD280}"/>
              </a:ext>
            </a:extLst>
          </p:cNvPr>
          <p:cNvCxnSpPr>
            <a:cxnSpLocks/>
          </p:cNvCxnSpPr>
          <p:nvPr/>
        </p:nvCxnSpPr>
        <p:spPr>
          <a:xfrm flipV="1">
            <a:off x="9464623" y="3228945"/>
            <a:ext cx="1578746" cy="2240306"/>
          </a:xfrm>
          <a:prstGeom prst="straightConnector1">
            <a:avLst/>
          </a:prstGeom>
          <a:ln w="25400">
            <a:solidFill>
              <a:schemeClr val="accent1">
                <a:alpha val="42906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83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549AF-B40D-6ED7-7206-846C81D00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FD7C3-2F0D-8F53-567A-A579D2DFC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ATTENTION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3D59B-517D-3C34-B303-77AB08B79B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0" dirty="0"/>
                  <a:t>Given:</a:t>
                </a: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 sequence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b="0" i="1" dirty="0"/>
                  <a:t> </a:t>
                </a:r>
                <a:r>
                  <a:rPr lang="en-US" sz="2800" b="0" dirty="0"/>
                  <a:t>(sequence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="0" dirty="0"/>
                  <a:t> tokens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800" b="0" dirty="0"/>
                  <a:t>), </a:t>
                </a:r>
              </a:p>
              <a:p>
                <a:pPr marL="0" indent="0">
                  <a:buNone/>
                </a:pPr>
                <a:r>
                  <a:rPr lang="en-US" sz="2800" b="1" i="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attention matrices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𝚯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projection matrices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…,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sz="2800" b="0" dirty="0"/>
              </a:p>
              <a:p>
                <a:pPr marL="0" indent="0">
                  <a:buNone/>
                </a:pPr>
                <a:endParaRPr lang="en-US" sz="1800" i="1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53D59B-517D-3C34-B303-77AB08B79B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93" t="-2158" b="-7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549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8D31B-F8A6-3E4E-4B2C-5D681995C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98443-8B76-79F3-0B1F-A1D4941F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MULTI-HEAD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CAD5-1F08-E55D-0367-4243E04FE9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Generalizes what is typically used in practice:</a:t>
                </a:r>
              </a:p>
              <a:p>
                <a:pPr marL="0" indent="0">
                  <a:buNone/>
                </a:pPr>
                <a:endParaRPr lang="en-US" sz="9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concat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Sup>
                                <m:sSubSupPr>
                                  <m:ctrlPr>
                                    <a:rPr lang="en-US" sz="24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4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 smtClean="0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1" i="1" smtClean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𝐖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  <m:sup>
                                          <m:r>
                                            <a:rPr lang="en-US" sz="2400" b="1" i="0" smtClean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𝐊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0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400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sup>
                          </m:sSubSup>
                          <m:r>
                            <a:rPr lang="en-US" sz="24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Sup>
                                <m:sSubSupPr>
                                  <m:ctrlPr>
                                    <a:rPr lang="en-US" sz="24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𝐖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  <m:sup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𝐐</m:t>
                                  </m:r>
                                </m:sup>
                              </m:sSubSup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400" b="1" i="1"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sz="2400" b="1" i="1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sz="2400" b="1" i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𝐖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sub>
                                        <m:sup>
                                          <m:r>
                                            <a:rPr lang="en-US" sz="2400" b="1" i="0">
                                              <a:solidFill>
                                                <a:schemeClr val="accent5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𝐊</m:t>
                                          </m:r>
                                        </m:sup>
                                      </m:sSubSup>
                                    </m:e>
                                  </m:d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400" b="1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b="1" i="0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𝐓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 b="1" i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sSubSup>
                            <m:sSubSupPr>
                              <m:ctrlPr>
                                <a:rPr lang="en-US" sz="2400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  <m:sup>
                              <m:r>
                                <a:rPr lang="en-US" sz="2400" b="1" i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</m:sup>
                          </m:sSubSup>
                        </m:e>
                      </m:d>
                      <m:sSup>
                        <m:sSupPr>
                          <m:ctrlPr>
                            <a:rPr lang="en-US" sz="2400" b="1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  <m:sup>
                          <m:r>
                            <a:rPr lang="en-US" sz="2400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𝐎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2ACAD5-1F08-E55D-0367-4243E04FE9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12F8E51-9E2F-E865-5A9D-ED458DA1BA96}"/>
              </a:ext>
            </a:extLst>
          </p:cNvPr>
          <p:cNvGrpSpPr/>
          <p:nvPr/>
        </p:nvGrpSpPr>
        <p:grpSpPr>
          <a:xfrm>
            <a:off x="2681816" y="2717697"/>
            <a:ext cx="6828367" cy="3745926"/>
            <a:chOff x="2209800" y="2813142"/>
            <a:chExt cx="7120467" cy="39061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Picture 4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0521CFF3-DAEB-03B1-2CA7-785020433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09800" y="2813142"/>
              <a:ext cx="7120467" cy="3906167"/>
            </a:xfrm>
            <a:prstGeom prst="roundRect">
              <a:avLst>
                <a:gd name="adj" fmla="val 9111"/>
              </a:avLst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609EBB-5F6D-4CA0-B810-E3D9E1956456}"/>
                </a:ext>
              </a:extLst>
            </p:cNvPr>
            <p:cNvSpPr/>
            <p:nvPr/>
          </p:nvSpPr>
          <p:spPr>
            <a:xfrm>
              <a:off x="2243666" y="4538133"/>
              <a:ext cx="2142067" cy="164253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ECE0C25-759B-B354-BE79-8D50BE3C1F06}"/>
              </a:ext>
            </a:extLst>
          </p:cNvPr>
          <p:cNvSpPr txBox="1"/>
          <p:nvPr/>
        </p:nvSpPr>
        <p:spPr>
          <a:xfrm>
            <a:off x="4387037" y="6494401"/>
            <a:ext cx="3417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BM Plex Sans" panose="020B0503050203000203" pitchFamily="34" charset="0"/>
              </a:rPr>
              <a:t>from “The Illustrated Transformer”</a:t>
            </a:r>
          </a:p>
        </p:txBody>
      </p:sp>
    </p:spTree>
    <p:extLst>
      <p:ext uri="{BB962C8B-B14F-4D97-AF65-F5344CB8AC3E}">
        <p14:creationId xmlns:p14="http://schemas.microsoft.com/office/powerpoint/2010/main" val="2335878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9CBB9-BF42-DD33-EADB-FBCEECE66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8844-0670-CF3A-44E5-3733CB27B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SANDBOX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54068-6D43-22F0-D568-9B7E654CA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7560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Prior theory for transformers:</a:t>
            </a:r>
          </a:p>
          <a:p>
            <a:r>
              <a:rPr lang="en-US" dirty="0"/>
              <a:t>Representational power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Dehghani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et al. ’18], [Yun et al. ’20], 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Bhattamishra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-Ahuja-Goyal ’20], ………..</a:t>
            </a:r>
          </a:p>
          <a:p>
            <a:r>
              <a:rPr lang="en-US" dirty="0"/>
              <a:t>Sample </a:t>
            </a:r>
            <a:r>
              <a:rPr lang="en-US" dirty="0" err="1"/>
              <a:t>compl</a:t>
            </a:r>
            <a:r>
              <a:rPr lang="en-US" dirty="0"/>
              <a:t>.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[Wei-Chen-Ma ’21], [Edelman-Goel-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Kakade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-Zhang ‘22]</a:t>
            </a:r>
          </a:p>
          <a:p>
            <a:r>
              <a:rPr lang="en-US" dirty="0"/>
              <a:t>Dynamical systems / neural ODE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Geshkokvski-Letrouit-Polyanskiy-Rigollet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‘23a, ‘23b]</a:t>
            </a:r>
          </a:p>
          <a:p>
            <a:r>
              <a:rPr lang="en-US" dirty="0"/>
              <a:t>Training a single attention head for simple synthetic tasks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Jelassi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-Sander-Li ’22], [Li-Wang-Liu-Chen ’23], 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Oymak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-Rawat-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Soltanolkotabi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Thrampoulidis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‘23], [Tian-Wang-Chen-Du ‘23], [Li-Li-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Risteski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‘23]</a:t>
            </a:r>
          </a:p>
          <a:p>
            <a:r>
              <a:rPr lang="en-US" dirty="0"/>
              <a:t>Training a linearized multi-head attention layer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[Fu-Guo-Bai-Mei ‘23], [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Deora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-Ghaderi-Taheri-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Thrampoulidis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‘23]</a:t>
            </a:r>
          </a:p>
        </p:txBody>
      </p:sp>
    </p:spTree>
    <p:extLst>
      <p:ext uri="{BB962C8B-B14F-4D97-AF65-F5344CB8AC3E}">
        <p14:creationId xmlns:p14="http://schemas.microsoft.com/office/powerpoint/2010/main" val="336039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C006E-3EA3-DC4B-EA6F-0AC9E154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5BCD1-83BC-ABA5-E875-C3F6F5F08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SANDBOX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2C42289-196E-9D76-4E55-20A91DC70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Today: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Can we efficiently learn if all we assume is</a:t>
            </a:r>
          </a:p>
          <a:p>
            <a:pPr marL="514350" indent="-514350">
              <a:buAutoNum type="arabicParenR"/>
            </a:pPr>
            <a:r>
              <a:rPr lang="en-US" dirty="0"/>
              <a:t>The data comes from a “nice” distribution</a:t>
            </a:r>
          </a:p>
          <a:p>
            <a:pPr marL="514350" indent="-514350">
              <a:buAutoNum type="arabicParenR"/>
            </a:pPr>
            <a:r>
              <a:rPr lang="en-US" dirty="0"/>
              <a:t>It can be perfectly labeled by a multi-head attention layer?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/>
              <a:t>Unlike prior settings, not even clear if we have </a:t>
            </a:r>
            <a:r>
              <a:rPr lang="en-US" i="1" dirty="0"/>
              <a:t>any </a:t>
            </a:r>
            <a:r>
              <a:rPr lang="en-US" dirty="0"/>
              <a:t>provable algorithm, let alone an end-to-end analysis of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410256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4C01CC-6E5A-3563-3D75-BD157EC3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62456-01C4-BFC7-FF0A-4FD026E41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REALIZABLE PAC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2293-615E-D32C-8D1A-07DF6F3586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Input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</a:t>
                </a:r>
                <a:r>
                  <a:rPr lang="en-US" sz="2800" dirty="0"/>
                  <a:t> sequence-to-sequence pairs </a:t>
                </a:r>
              </a:p>
              <a:p>
                <a:pPr marL="0" indent="0">
                  <a:buNone/>
                </a:pPr>
                <a:endParaRPr lang="en-US" sz="3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sz="2800" b="0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1" i="0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0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𝒟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1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100" dirty="0"/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Output: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multi-head attention layer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such that </a:t>
                </a:r>
                <a:r>
                  <a:rPr lang="en-US" sz="28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w.h.p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. over randomness of the samples and algorithm,</a:t>
                </a:r>
              </a:p>
              <a:p>
                <a:pPr marL="0" indent="0">
                  <a:buNone/>
                </a:pPr>
                <a:endParaRPr lang="en-US" sz="5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𝒟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>
                          <m:r>
                            <a:rPr lang="en-US" i="1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endParaRPr lang="en-US" sz="9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Real-world tokens are discrete. As a (highly stylized) proxy, we consider</a:t>
                </a:r>
                <a:endParaRPr lang="en-US" sz="1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1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−1,1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</m:sSup>
                      </m:e>
                    </m:d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but can also handle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Id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(analysis there is strictly easier for us)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2293-615E-D32C-8D1A-07DF6F358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5563589"/>
              </a:xfrm>
              <a:blipFill>
                <a:blip r:embed="rId2"/>
                <a:stretch>
                  <a:fillRect l="-1193" t="-2050" r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356A83-148E-F1AA-0958-6FC17DA6DB8B}"/>
                  </a:ext>
                </a:extLst>
              </p:cNvPr>
              <p:cNvSpPr txBox="1"/>
              <p:nvPr/>
            </p:nvSpPr>
            <p:spPr>
              <a:xfrm>
                <a:off x="8234415" y="90815"/>
                <a:ext cx="4186988" cy="84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</m:d>
                      <m:r>
                        <a:rPr lang="en-US" sz="2000" i="1">
                          <a:solidFill>
                            <a:schemeClr val="bg1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000" i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sz="2000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softmax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𝚯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000" b="1">
                              <a:solidFill>
                                <a:schemeClr val="bg1"/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𝐗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bg1"/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b="1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IBM Plex Sans" panose="020B0503050203000203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356A83-148E-F1AA-0958-6FC17DA6DB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415" y="90815"/>
                <a:ext cx="4186988" cy="848630"/>
              </a:xfrm>
              <a:prstGeom prst="rect">
                <a:avLst/>
              </a:prstGeom>
              <a:blipFill>
                <a:blip r:embed="rId3"/>
                <a:stretch>
                  <a:fillRect t="-125373" b="-185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2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err="1" smtClean="0"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IBM Plex Sans" panose="020B050305020300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2279</TotalTime>
  <Words>2616</Words>
  <Application>Microsoft Macintosh PowerPoint</Application>
  <PresentationFormat>Widescreen</PresentationFormat>
  <Paragraphs>429</Paragraphs>
  <Slides>38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IBM Plex Sans</vt:lpstr>
      <vt:lpstr>IBM Plex Sans Light</vt:lpstr>
      <vt:lpstr>Wingdings</vt:lpstr>
      <vt:lpstr>1_Office Theme</vt:lpstr>
      <vt:lpstr>PROVABLY LEARNING A  MULTI-HEAD ATTENTION LAYER</vt:lpstr>
      <vt:lpstr>TRANSFORMERS</vt:lpstr>
      <vt:lpstr>PowerPoint Presentation</vt:lpstr>
      <vt:lpstr>SINGLE-HEAD ATTENTION</vt:lpstr>
      <vt:lpstr>MULTI-HEAD ATTENTION</vt:lpstr>
      <vt:lpstr>MULTI-HEAD ATTENTION</vt:lpstr>
      <vt:lpstr>A SANDBOX</vt:lpstr>
      <vt:lpstr>A SANDBOX</vt:lpstr>
      <vt:lpstr>REALIZABLE PAC LEARNING</vt:lpstr>
      <vt:lpstr>PowerPoint Presentation</vt:lpstr>
      <vt:lpstr>PRIOR WORK ON FEED-FORWARD NETWORKS</vt:lpstr>
      <vt:lpstr>PRIOR WORK ON FEED-FORWARD NETWORKS</vt:lpstr>
      <vt:lpstr>PRIOR WORK ON FEED-FORWARD NETWORKS</vt:lpstr>
      <vt:lpstr>OUR RESULTS</vt:lpstr>
      <vt:lpstr>FINE PRINT</vt:lpstr>
      <vt:lpstr>FINE PRINT</vt:lpstr>
      <vt:lpstr>PowerPoint Presentation</vt:lpstr>
      <vt:lpstr>ALGORITHM OUTLINE</vt:lpstr>
      <vt:lpstr>ALGORITHM OUTLINE</vt:lpstr>
      <vt:lpstr>ALGORITHM OUTLINE</vt:lpstr>
      <vt:lpstr>PowerPoint Presentation</vt:lpstr>
      <vt:lpstr>ESTIMATING ∑_i▒W_i </vt:lpstr>
      <vt:lpstr>ESTIMATING ∑_i▒W_i </vt:lpstr>
      <vt:lpstr>ESTIMATING ∑_i▒W_i </vt:lpstr>
      <vt:lpstr>ESTIMATING ∑_i▒W_i </vt:lpstr>
      <vt:lpstr>ALGORITHM OUTLINE</vt:lpstr>
      <vt:lpstr>ALGORITHM OUTLINE</vt:lpstr>
      <vt:lpstr>SCULPTING THE AFFINE HULL</vt:lpstr>
      <vt:lpstr>SCULPTING THE AFFINE HULL</vt:lpstr>
      <vt:lpstr>SCULPTING THE AFFINE HULL</vt:lpstr>
      <vt:lpstr>APPROXIMATION ERRORS: ISSUE #1</vt:lpstr>
      <vt:lpstr>APPROXIMATION ERRORS: ISSUE #2</vt:lpstr>
      <vt:lpstr>ALGORITHM OUTLINE</vt:lpstr>
      <vt:lpstr>ALGORITHM OUTLINE</vt:lpstr>
      <vt:lpstr>USING A CRUDE AFFINE HULL ESTIMATE</vt:lpstr>
      <vt:lpstr>USING A CRUDE AFFINE HULL ESTIMATE</vt:lpstr>
      <vt:lpstr>TAKEAWAYS</vt:lpstr>
      <vt:lpstr>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PROVABLY LEARNING A  MULTI-HEAD ATTENTION LAYER</dc:title>
  <dc:creator>Chen, Sitan</dc:creator>
  <cp:lastModifiedBy>Chen, Sitan</cp:lastModifiedBy>
  <cp:revision>8</cp:revision>
  <dcterms:created xsi:type="dcterms:W3CDTF">2024-02-03T19:49:43Z</dcterms:created>
  <dcterms:modified xsi:type="dcterms:W3CDTF">2024-02-05T09:49:59Z</dcterms:modified>
</cp:coreProperties>
</file>